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94" r:id="rId3"/>
    <p:sldId id="395" r:id="rId4"/>
    <p:sldId id="296" r:id="rId5"/>
    <p:sldId id="297" r:id="rId6"/>
    <p:sldId id="298" r:id="rId7"/>
    <p:sldId id="299" r:id="rId8"/>
    <p:sldId id="393" r:id="rId9"/>
    <p:sldId id="381" r:id="rId10"/>
    <p:sldId id="300" r:id="rId11"/>
    <p:sldId id="333" r:id="rId12"/>
    <p:sldId id="389" r:id="rId13"/>
    <p:sldId id="335" r:id="rId14"/>
    <p:sldId id="301" r:id="rId15"/>
    <p:sldId id="407" r:id="rId16"/>
    <p:sldId id="384" r:id="rId17"/>
    <p:sldId id="385" r:id="rId18"/>
    <p:sldId id="386" r:id="rId19"/>
    <p:sldId id="396" r:id="rId20"/>
    <p:sldId id="391" r:id="rId21"/>
    <p:sldId id="317" r:id="rId22"/>
    <p:sldId id="318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663300"/>
    <a:srgbClr val="0066FF"/>
    <a:srgbClr val="F8F8F8"/>
    <a:srgbClr val="92D050"/>
    <a:srgbClr val="99FFCC"/>
    <a:srgbClr val="B3DEFF"/>
    <a:srgbClr val="66FFCC"/>
    <a:srgbClr val="CC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>
        <p:scale>
          <a:sx n="125" d="100"/>
          <a:sy n="125" d="100"/>
        </p:scale>
        <p:origin x="-2094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B540-95C5-447F-8740-C3F257C1B968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5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B540-95C5-447F-8740-C3F257C1B968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4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Ένα σχετικό παράδειγμα (1/</a:t>
            </a:r>
            <a:r>
              <a:rPr lang="en-US"/>
              <a:t>3</a:t>
            </a:r>
            <a:r>
              <a:rPr lang="el-GR"/>
              <a:t>)</a:t>
            </a:r>
            <a:endParaRPr lang="en-GB"/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b="1" i="1"/>
              <a:t>Κατασκευή κτιρίων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Γενικό αρχιτεκτονικό σχέδιο (διαρρύθμιση, χώροι).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Λεπτομερές τεχνικό σχέδιο (μηχανικό, στατικό).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Πρόβλεψη υλικών, κόστους, χρόνου, προσωπικού, και μηχανημάτων.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Καλά ορισμένη και τυποποιημένη διαδικασία κατασκευής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Θεμέλια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Κολώνες – σκελετός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Δίκτυα (ύδρευση, αποχέτευση, ηλεκτρικό, τηλεπικοινωνίες, εξαερισμός, θέρμανση)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Εσωτερικοί / εξωτερικοί τοίχοι.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Κουφώματα, μάρμαρα, χρωματισμός.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Εξοπλισμός.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GB" sz="1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1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1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7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4825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Ένα σχετικό παράδειγμα (2/</a:t>
            </a:r>
            <a:r>
              <a:rPr lang="en-US"/>
              <a:t>3</a:t>
            </a:r>
            <a:r>
              <a:rPr lang="el-GR"/>
              <a:t>)</a:t>
            </a:r>
            <a:endParaRPr lang="en-GB"/>
          </a:p>
        </p:txBody>
      </p:sp>
      <p:sp>
        <p:nvSpPr>
          <p:cNvPr id="124825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Γενικά χαρακτηριστικά της διαδικασίας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Η αρχιτεκτονική παίζει τον πρώτο και κύριο ρόλο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Πολύ δουλειά και υπολογισμοί «επί χάρτου»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Αυστηρή ακολουθία βημάτων με οργανωμένο έλεγχο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Κατανεμημένες εργασίες, πολλοί συμμετέχοντες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Ανεξαρτησία κατασκευής διαφορετικών τμημάτων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Όσο προχωρά η κατασκευή, μειώνεται η εμβέλεια τροποποιήσεων</a:t>
            </a:r>
            <a:r>
              <a:rPr lang="en-US" sz="2000"/>
              <a:t> (</a:t>
            </a:r>
            <a:r>
              <a:rPr lang="el-GR" sz="2000"/>
              <a:t>μόνο σε μικρή τοπική κλίμακα)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Μεγάλο κόστος και </a:t>
            </a:r>
            <a:r>
              <a:rPr lang="el-GR" sz="2000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αυξημένη επικινδυνότητα σχεδιαστικών λαθών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Πρόβλεψη χρόνου και προϋπολογισμός κόστους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Μη γραμμική αύξηση κατασκευαστικής πολυπλοκότητας κατά την γραμμική αύξηση μεγέθους του κατασκευάσματος (π.χ. από πολυκατοικία σε ουρανοξύστη)</a:t>
            </a:r>
            <a:endParaRPr lang="en-GB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4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4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48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48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4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4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5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Ένα σχετικό παράδειγμα (</a:t>
            </a:r>
            <a:r>
              <a:rPr lang="en-US"/>
              <a:t>3</a:t>
            </a:r>
            <a:r>
              <a:rPr lang="el-GR"/>
              <a:t>/</a:t>
            </a:r>
            <a:r>
              <a:rPr lang="en-US"/>
              <a:t>3</a:t>
            </a:r>
            <a:r>
              <a:rPr lang="el-GR"/>
              <a:t>)</a:t>
            </a:r>
          </a:p>
        </p:txBody>
      </p:sp>
      <p:grpSp>
        <p:nvGrpSpPr>
          <p:cNvPr id="1322023" name="Group 39"/>
          <p:cNvGrpSpPr>
            <a:grpSpLocks/>
          </p:cNvGrpSpPr>
          <p:nvPr/>
        </p:nvGrpSpPr>
        <p:grpSpPr bwMode="auto">
          <a:xfrm>
            <a:off x="1279525" y="1747838"/>
            <a:ext cx="6769100" cy="3422650"/>
            <a:chOff x="806" y="1167"/>
            <a:chExt cx="4264" cy="2156"/>
          </a:xfrm>
        </p:grpSpPr>
        <p:sp>
          <p:nvSpPr>
            <p:cNvPr id="1321989" name="Text Box 5"/>
            <p:cNvSpPr txBox="1">
              <a:spLocks noChangeArrowheads="1"/>
            </p:cNvSpPr>
            <p:nvPr/>
          </p:nvSpPr>
          <p:spPr bwMode="auto">
            <a:xfrm>
              <a:off x="812" y="1418"/>
              <a:ext cx="928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Εκσκαφή</a:t>
              </a:r>
            </a:p>
          </p:txBody>
        </p:sp>
        <p:sp>
          <p:nvSpPr>
            <p:cNvPr id="1321991" name="Text Box 7"/>
            <p:cNvSpPr txBox="1">
              <a:spLocks noChangeArrowheads="1"/>
            </p:cNvSpPr>
            <p:nvPr/>
          </p:nvSpPr>
          <p:spPr bwMode="auto">
            <a:xfrm>
              <a:off x="806" y="1892"/>
              <a:ext cx="940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Θεμελίωση</a:t>
              </a:r>
            </a:p>
          </p:txBody>
        </p:sp>
        <p:sp>
          <p:nvSpPr>
            <p:cNvPr id="1321992" name="Text Box 8"/>
            <p:cNvSpPr txBox="1">
              <a:spLocks noChangeArrowheads="1"/>
            </p:cNvSpPr>
            <p:nvPr/>
          </p:nvSpPr>
          <p:spPr bwMode="auto">
            <a:xfrm>
              <a:off x="806" y="2324"/>
              <a:ext cx="940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Σκελετός</a:t>
              </a:r>
            </a:p>
          </p:txBody>
        </p:sp>
        <p:sp>
          <p:nvSpPr>
            <p:cNvPr id="1321993" name="Text Box 9"/>
            <p:cNvSpPr txBox="1">
              <a:spLocks noChangeArrowheads="1"/>
            </p:cNvSpPr>
            <p:nvPr/>
          </p:nvSpPr>
          <p:spPr bwMode="auto">
            <a:xfrm>
              <a:off x="812" y="2786"/>
              <a:ext cx="940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Τοίχοι</a:t>
              </a:r>
            </a:p>
          </p:txBody>
        </p:sp>
        <p:sp>
          <p:nvSpPr>
            <p:cNvPr id="1321995" name="Text Box 11"/>
            <p:cNvSpPr txBox="1">
              <a:spLocks noChangeArrowheads="1"/>
            </p:cNvSpPr>
            <p:nvPr/>
          </p:nvSpPr>
          <p:spPr bwMode="auto">
            <a:xfrm>
              <a:off x="1940" y="2474"/>
              <a:ext cx="1288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Ηλεκτρολογικά</a:t>
              </a:r>
            </a:p>
          </p:txBody>
        </p:sp>
        <p:sp>
          <p:nvSpPr>
            <p:cNvPr id="1321996" name="Text Box 12"/>
            <p:cNvSpPr txBox="1">
              <a:spLocks noChangeArrowheads="1"/>
            </p:cNvSpPr>
            <p:nvPr/>
          </p:nvSpPr>
          <p:spPr bwMode="auto">
            <a:xfrm>
              <a:off x="1934" y="2786"/>
              <a:ext cx="1288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Υδραυλικά</a:t>
              </a:r>
            </a:p>
          </p:txBody>
        </p:sp>
        <p:sp>
          <p:nvSpPr>
            <p:cNvPr id="1321997" name="Text Box 13"/>
            <p:cNvSpPr txBox="1">
              <a:spLocks noChangeArrowheads="1"/>
            </p:cNvSpPr>
            <p:nvPr/>
          </p:nvSpPr>
          <p:spPr bwMode="auto">
            <a:xfrm>
              <a:off x="1928" y="3074"/>
              <a:ext cx="1288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Μόνωση</a:t>
              </a:r>
            </a:p>
          </p:txBody>
        </p:sp>
        <p:cxnSp>
          <p:nvCxnSpPr>
            <p:cNvPr id="1322004" name="AutoShape 20"/>
            <p:cNvCxnSpPr>
              <a:cxnSpLocks noChangeShapeType="1"/>
              <a:stCxn id="1321989" idx="2"/>
              <a:endCxn id="1321991" idx="0"/>
            </p:cNvCxnSpPr>
            <p:nvPr/>
          </p:nvCxnSpPr>
          <p:spPr bwMode="auto">
            <a:xfrm>
              <a:off x="1276" y="1667"/>
              <a:ext cx="0" cy="2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2005" name="AutoShape 21"/>
            <p:cNvCxnSpPr>
              <a:cxnSpLocks noChangeShapeType="1"/>
              <a:stCxn id="1321991" idx="2"/>
              <a:endCxn id="1321992" idx="0"/>
            </p:cNvCxnSpPr>
            <p:nvPr/>
          </p:nvCxnSpPr>
          <p:spPr bwMode="auto">
            <a:xfrm>
              <a:off x="1276" y="2141"/>
              <a:ext cx="0" cy="1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2006" name="AutoShape 22"/>
            <p:cNvCxnSpPr>
              <a:cxnSpLocks noChangeShapeType="1"/>
              <a:stCxn id="1321992" idx="2"/>
              <a:endCxn id="1321993" idx="0"/>
            </p:cNvCxnSpPr>
            <p:nvPr/>
          </p:nvCxnSpPr>
          <p:spPr bwMode="auto">
            <a:xfrm>
              <a:off x="1276" y="2573"/>
              <a:ext cx="6" cy="2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2007" name="AutoShape 23"/>
            <p:cNvCxnSpPr>
              <a:cxnSpLocks noChangeShapeType="1"/>
              <a:stCxn id="1321993" idx="3"/>
              <a:endCxn id="1321995" idx="1"/>
            </p:cNvCxnSpPr>
            <p:nvPr/>
          </p:nvCxnSpPr>
          <p:spPr bwMode="auto">
            <a:xfrm flipV="1">
              <a:off x="1758" y="2596"/>
              <a:ext cx="176" cy="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2008" name="AutoShape 24"/>
            <p:cNvCxnSpPr>
              <a:cxnSpLocks noChangeShapeType="1"/>
              <a:stCxn id="1321993" idx="3"/>
              <a:endCxn id="1321996" idx="1"/>
            </p:cNvCxnSpPr>
            <p:nvPr/>
          </p:nvCxnSpPr>
          <p:spPr bwMode="auto">
            <a:xfrm>
              <a:off x="1758" y="2908"/>
              <a:ext cx="17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2009" name="AutoShape 25"/>
            <p:cNvCxnSpPr>
              <a:cxnSpLocks noChangeShapeType="1"/>
              <a:stCxn id="1321993" idx="3"/>
              <a:endCxn id="1321997" idx="1"/>
            </p:cNvCxnSpPr>
            <p:nvPr/>
          </p:nvCxnSpPr>
          <p:spPr bwMode="auto">
            <a:xfrm>
              <a:off x="1758" y="2908"/>
              <a:ext cx="164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1994" name="Text Box 10"/>
            <p:cNvSpPr txBox="1">
              <a:spLocks noChangeArrowheads="1"/>
            </p:cNvSpPr>
            <p:nvPr/>
          </p:nvSpPr>
          <p:spPr bwMode="auto">
            <a:xfrm>
              <a:off x="3794" y="1448"/>
              <a:ext cx="1258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Σοβάς</a:t>
              </a:r>
            </a:p>
          </p:txBody>
        </p:sp>
        <p:sp>
          <p:nvSpPr>
            <p:cNvPr id="1321998" name="Text Box 14"/>
            <p:cNvSpPr txBox="1">
              <a:spLocks noChangeArrowheads="1"/>
            </p:cNvSpPr>
            <p:nvPr/>
          </p:nvSpPr>
          <p:spPr bwMode="auto">
            <a:xfrm>
              <a:off x="3806" y="2012"/>
              <a:ext cx="1252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Κουφώματα</a:t>
              </a:r>
            </a:p>
          </p:txBody>
        </p:sp>
        <p:cxnSp>
          <p:nvCxnSpPr>
            <p:cNvPr id="1322000" name="AutoShape 16"/>
            <p:cNvCxnSpPr>
              <a:cxnSpLocks noChangeShapeType="1"/>
              <a:stCxn id="1321994" idx="0"/>
              <a:endCxn id="1321994" idx="1"/>
            </p:cNvCxnSpPr>
            <p:nvPr/>
          </p:nvCxnSpPr>
          <p:spPr bwMode="auto">
            <a:xfrm rot="16200000" flipH="1" flipV="1">
              <a:off x="4042" y="1188"/>
              <a:ext cx="128" cy="635"/>
            </a:xfrm>
            <a:prstGeom prst="curvedConnector4">
              <a:avLst>
                <a:gd name="adj1" fmla="val -107815"/>
                <a:gd name="adj2" fmla="val 12173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2001" name="AutoShape 17"/>
            <p:cNvCxnSpPr>
              <a:cxnSpLocks noChangeShapeType="1"/>
              <a:stCxn id="1321998" idx="0"/>
              <a:endCxn id="1321998" idx="1"/>
            </p:cNvCxnSpPr>
            <p:nvPr/>
          </p:nvCxnSpPr>
          <p:spPr bwMode="auto">
            <a:xfrm rot="16200000" flipH="1" flipV="1">
              <a:off x="4052" y="1754"/>
              <a:ext cx="128" cy="632"/>
            </a:xfrm>
            <a:prstGeom prst="curvedConnector4">
              <a:avLst>
                <a:gd name="adj1" fmla="val -107815"/>
                <a:gd name="adj2" fmla="val 12183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2002" name="Text Box 18"/>
            <p:cNvSpPr txBox="1">
              <a:spLocks noChangeArrowheads="1"/>
            </p:cNvSpPr>
            <p:nvPr/>
          </p:nvSpPr>
          <p:spPr bwMode="auto">
            <a:xfrm>
              <a:off x="3812" y="2534"/>
              <a:ext cx="1252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Πλακάκια</a:t>
              </a:r>
            </a:p>
          </p:txBody>
        </p:sp>
        <p:cxnSp>
          <p:nvCxnSpPr>
            <p:cNvPr id="1322003" name="AutoShape 19"/>
            <p:cNvCxnSpPr>
              <a:cxnSpLocks noChangeShapeType="1"/>
              <a:stCxn id="1322002" idx="0"/>
              <a:endCxn id="1322002" idx="1"/>
            </p:cNvCxnSpPr>
            <p:nvPr/>
          </p:nvCxnSpPr>
          <p:spPr bwMode="auto">
            <a:xfrm rot="16200000" flipH="1" flipV="1">
              <a:off x="4058" y="2276"/>
              <a:ext cx="128" cy="632"/>
            </a:xfrm>
            <a:prstGeom prst="curvedConnector4">
              <a:avLst>
                <a:gd name="adj1" fmla="val -107815"/>
                <a:gd name="adj2" fmla="val 12183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2010" name="AutoShape 26"/>
            <p:cNvCxnSpPr>
              <a:cxnSpLocks noChangeShapeType="1"/>
              <a:stCxn id="1321994" idx="2"/>
              <a:endCxn id="1321998" idx="0"/>
            </p:cNvCxnSpPr>
            <p:nvPr/>
          </p:nvCxnSpPr>
          <p:spPr bwMode="auto">
            <a:xfrm>
              <a:off x="4423" y="1697"/>
              <a:ext cx="9" cy="3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2011" name="AutoShape 27"/>
            <p:cNvCxnSpPr>
              <a:cxnSpLocks noChangeShapeType="1"/>
              <a:stCxn id="1321998" idx="2"/>
              <a:endCxn id="1322002" idx="0"/>
            </p:cNvCxnSpPr>
            <p:nvPr/>
          </p:nvCxnSpPr>
          <p:spPr bwMode="auto">
            <a:xfrm>
              <a:off x="4432" y="2261"/>
              <a:ext cx="6" cy="2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2012" name="Text Box 28"/>
            <p:cNvSpPr txBox="1">
              <a:spLocks noChangeArrowheads="1"/>
            </p:cNvSpPr>
            <p:nvPr/>
          </p:nvSpPr>
          <p:spPr bwMode="auto">
            <a:xfrm>
              <a:off x="3818" y="3080"/>
              <a:ext cx="1252" cy="2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l-GR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Χρωματισμός</a:t>
              </a:r>
            </a:p>
          </p:txBody>
        </p:sp>
        <p:cxnSp>
          <p:nvCxnSpPr>
            <p:cNvPr id="1322013" name="AutoShape 29"/>
            <p:cNvCxnSpPr>
              <a:cxnSpLocks noChangeShapeType="1"/>
              <a:stCxn id="1322002" idx="2"/>
              <a:endCxn id="1322012" idx="0"/>
            </p:cNvCxnSpPr>
            <p:nvPr/>
          </p:nvCxnSpPr>
          <p:spPr bwMode="auto">
            <a:xfrm>
              <a:off x="4438" y="2783"/>
              <a:ext cx="6" cy="2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2016" name="AutoShape 32"/>
            <p:cNvCxnSpPr>
              <a:cxnSpLocks noChangeShapeType="1"/>
              <a:stCxn id="1321993" idx="2"/>
              <a:endCxn id="1321994" idx="0"/>
            </p:cNvCxnSpPr>
            <p:nvPr/>
          </p:nvCxnSpPr>
          <p:spPr bwMode="auto">
            <a:xfrm rot="5400000" flipH="1" flipV="1">
              <a:off x="2056" y="668"/>
              <a:ext cx="1593" cy="3141"/>
            </a:xfrm>
            <a:prstGeom prst="bentConnector5">
              <a:avLst>
                <a:gd name="adj1" fmla="val -23417"/>
                <a:gd name="adj2" fmla="val 67333"/>
                <a:gd name="adj3" fmla="val 12058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2018" name="Text Box 34"/>
            <p:cNvSpPr txBox="1">
              <a:spLocks noChangeArrowheads="1"/>
            </p:cNvSpPr>
            <p:nvPr/>
          </p:nvSpPr>
          <p:spPr bwMode="auto">
            <a:xfrm>
              <a:off x="3662" y="1167"/>
              <a:ext cx="7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ανά δωμάτιο</a:t>
              </a:r>
            </a:p>
          </p:txBody>
        </p:sp>
        <p:sp>
          <p:nvSpPr>
            <p:cNvPr id="1322019" name="Text Box 35"/>
            <p:cNvSpPr txBox="1">
              <a:spLocks noChangeArrowheads="1"/>
            </p:cNvSpPr>
            <p:nvPr/>
          </p:nvSpPr>
          <p:spPr bwMode="auto">
            <a:xfrm>
              <a:off x="3680" y="1701"/>
              <a:ext cx="7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ανά δωμάτιο</a:t>
              </a:r>
            </a:p>
          </p:txBody>
        </p:sp>
        <p:sp>
          <p:nvSpPr>
            <p:cNvPr id="1322020" name="Text Box 36"/>
            <p:cNvSpPr txBox="1">
              <a:spLocks noChangeArrowheads="1"/>
            </p:cNvSpPr>
            <p:nvPr/>
          </p:nvSpPr>
          <p:spPr bwMode="auto">
            <a:xfrm>
              <a:off x="3668" y="2253"/>
              <a:ext cx="7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ανά δωμάτιο</a:t>
              </a:r>
            </a:p>
          </p:txBody>
        </p:sp>
        <p:sp>
          <p:nvSpPr>
            <p:cNvPr id="1322021" name="Text Box 37"/>
            <p:cNvSpPr txBox="1">
              <a:spLocks noChangeArrowheads="1"/>
            </p:cNvSpPr>
            <p:nvPr/>
          </p:nvSpPr>
          <p:spPr bwMode="auto">
            <a:xfrm>
              <a:off x="3668" y="2799"/>
              <a:ext cx="7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ανά δωμάτιο</a:t>
              </a:r>
            </a:p>
          </p:txBody>
        </p:sp>
        <p:cxnSp>
          <p:nvCxnSpPr>
            <p:cNvPr id="1322022" name="AutoShape 38"/>
            <p:cNvCxnSpPr>
              <a:cxnSpLocks noChangeShapeType="1"/>
              <a:stCxn id="1322012" idx="0"/>
              <a:endCxn id="1322012" idx="1"/>
            </p:cNvCxnSpPr>
            <p:nvPr/>
          </p:nvCxnSpPr>
          <p:spPr bwMode="auto">
            <a:xfrm rot="16200000" flipH="1" flipV="1">
              <a:off x="4064" y="2822"/>
              <a:ext cx="128" cy="632"/>
            </a:xfrm>
            <a:prstGeom prst="curvedConnector4">
              <a:avLst>
                <a:gd name="adj1" fmla="val -107815"/>
                <a:gd name="adj2" fmla="val 12183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22024" name="Text Box 40"/>
          <p:cNvSpPr txBox="1">
            <a:spLocks noChangeArrowheads="1"/>
          </p:cNvSpPr>
          <p:nvPr/>
        </p:nvSpPr>
        <p:spPr bwMode="auto">
          <a:xfrm>
            <a:off x="1346200" y="5432425"/>
            <a:ext cx="6921500" cy="8255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l-GR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Η διάταξη των εργασιών μπορεί να αποτυπωθεί σε έναν γράφο ο οποίος δείχνει πότε μία εργασία μπορεί να αρχίσει και ποιες εργασίες εξαρτώνται από αυτή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2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0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Διαφορές από άλλες </a:t>
            </a:r>
            <a:r>
              <a:rPr lang="el-GR" dirty="0" smtClean="0"/>
              <a:t>επιστήμες</a:t>
            </a:r>
            <a:endParaRPr lang="en-GB" dirty="0"/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2000" dirty="0"/>
              <a:t>Μεγάλη ποσότητα γνώσης με την μεγαλύτερη ταχύτητα μεταβολής, γεγονός που την καθιστά (τη γνώση) γρήγορα απαρχαιωμένη</a:t>
            </a:r>
          </a:p>
          <a:p>
            <a:pPr marL="457200" indent="-457200"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2000" dirty="0"/>
              <a:t>Δεν υπάρχει άδεια άσκησης επαγγέλματος, δηλ. δεν υπάρχει </a:t>
            </a:r>
            <a:r>
              <a:rPr lang="el-GR" sz="2000" dirty="0" smtClean="0"/>
              <a:t>μέθοδος που </a:t>
            </a:r>
            <a:r>
              <a:rPr lang="el-GR" sz="2000" dirty="0"/>
              <a:t>να χαρακτηρίζει επαγγελματίες προγραμματιστές</a:t>
            </a:r>
          </a:p>
          <a:p>
            <a:pPr marL="457200" indent="-457200"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2000" dirty="0"/>
              <a:t>Δεν καλλιεργείται η ιδέα ότι τα σφάλματα πρέπει να αντιμετωπίζονται ως άκρως επικίνδυνα, όχι απλώς ανεπιθύμητα</a:t>
            </a:r>
          </a:p>
          <a:p>
            <a:pPr marL="457200" indent="-457200"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2000" dirty="0"/>
              <a:t>Πολύ χαμηλό κόστος υλικοτεχνικής υποδομής για την διαδικασία ανάπτυξης και πειραματισμού</a:t>
            </a:r>
          </a:p>
          <a:p>
            <a:pPr marL="457200" indent="-457200"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2000" dirty="0"/>
              <a:t>Η αντιγραφή της λύσης του ίδιου προβλήματος είναι τετριμμένη</a:t>
            </a:r>
          </a:p>
          <a:p>
            <a:pPr marL="457200" indent="-457200"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2000" dirty="0"/>
              <a:t>Άγνωστη η διαδικασία παραγωγής και οι προκλήσεις της </a:t>
            </a:r>
            <a:r>
              <a:rPr lang="el-GR" sz="2000" dirty="0" smtClean="0"/>
              <a:t>στον </a:t>
            </a:r>
            <a:r>
              <a:rPr lang="el-GR" sz="2000" dirty="0"/>
              <a:t>τελικό αποδέκτη</a:t>
            </a:r>
          </a:p>
          <a:p>
            <a:pPr marL="457200" indent="-457200"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2000" dirty="0"/>
              <a:t>Απρόσιτη η εσωτερική λειτουργία και η εξήγηση αιτιών των λειτουργικών λαθών </a:t>
            </a:r>
            <a:r>
              <a:rPr lang="el-GR" sz="2000" dirty="0" smtClean="0"/>
              <a:t>στον </a:t>
            </a:r>
            <a:r>
              <a:rPr lang="el-GR" sz="2000" dirty="0"/>
              <a:t>τελικό αποδέκτη</a:t>
            </a:r>
            <a:endParaRPr lang="en-GB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Σχετικά γνωμικά</a:t>
            </a:r>
            <a:endParaRPr lang="en-GB"/>
          </a:p>
        </p:txBody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4"/>
            <a:ext cx="8305800" cy="4829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Διαίρει και βασίλευε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Το δις εξαμαρτείν ουκ ανδρός σοφού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Καλύτερα πρόβλεπε, παρά θεράπευε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Μην εφευρίσκετε ξανά τον τροχό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Μάτια που δεν βλέπονται γρήγορα λησμονιούνται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Όπου λαλούν </a:t>
            </a:r>
            <a:r>
              <a:rPr lang="el-GR" sz="2400" dirty="0" smtClean="0"/>
              <a:t>πολλά κοκόρια </a:t>
            </a:r>
            <a:r>
              <a:rPr lang="el-GR" sz="2400" dirty="0"/>
              <a:t>αργεί να ξημερώσει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Μην αναβάλλεις για αύριο αυτό που μπορεί να κάνεις </a:t>
            </a:r>
            <a:r>
              <a:rPr lang="el-GR" sz="2400" dirty="0" smtClean="0"/>
              <a:t>σήμερα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l-GR" sz="2400" dirty="0"/>
              <a:t>Κάλιο αργά παρά </a:t>
            </a:r>
            <a:r>
              <a:rPr lang="el-GR" sz="2400" dirty="0" smtClean="0"/>
              <a:t>ποτέ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Τα ράσα δεν κάνουν τον παπά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l-GR" sz="2400" b="1" i="1" dirty="0">
                <a:solidFill>
                  <a:srgbClr val="0000FF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effectLst/>
              </a:rPr>
              <a:t>Programming does not start with coding, but ends with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coding</a:t>
            </a:r>
            <a:endParaRPr lang="en-GB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1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Προβλήματα ανάπτυξης</a:t>
            </a:r>
            <a:endParaRPr lang="en-GB" dirty="0"/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FF"/>
              </a:buClr>
              <a:buSzPct val="110000"/>
            </a:pPr>
            <a:r>
              <a:rPr lang="en-US" sz="2000" dirty="0" smtClean="0"/>
              <a:t>IBM survey</a:t>
            </a:r>
            <a:r>
              <a:rPr lang="el-GR" sz="2000" dirty="0" smtClean="0"/>
              <a:t>, 1994</a:t>
            </a:r>
            <a:endParaRPr lang="en-US" sz="2000" dirty="0" smtClean="0"/>
          </a:p>
          <a:p>
            <a:pPr lvl="1">
              <a:buClr>
                <a:srgbClr val="0000FF"/>
              </a:buClr>
              <a:buSzPct val="110000"/>
            </a:pPr>
            <a:r>
              <a:rPr lang="en-GB" sz="1600" dirty="0" smtClean="0"/>
              <a:t>55% of systems cost more than expected</a:t>
            </a:r>
          </a:p>
          <a:p>
            <a:pPr lvl="1">
              <a:buClr>
                <a:srgbClr val="0000FF"/>
              </a:buClr>
              <a:buSzPct val="110000"/>
            </a:pPr>
            <a:r>
              <a:rPr lang="en-GB" sz="1600" dirty="0" smtClean="0"/>
              <a:t>68% overran schedules</a:t>
            </a:r>
          </a:p>
          <a:p>
            <a:pPr lvl="1">
              <a:buClr>
                <a:srgbClr val="0000FF"/>
              </a:buClr>
              <a:buSzPct val="110000"/>
            </a:pPr>
            <a:r>
              <a:rPr lang="en-GB" sz="1600" dirty="0" smtClean="0"/>
              <a:t>88% had to be seriously redesigned</a:t>
            </a:r>
          </a:p>
          <a:p>
            <a:pPr>
              <a:buClr>
                <a:srgbClr val="0000FF"/>
              </a:buClr>
              <a:buSzPct val="110000"/>
            </a:pPr>
            <a:r>
              <a:rPr lang="en-GB" sz="2000" dirty="0" smtClean="0"/>
              <a:t>US bureau of labour</a:t>
            </a:r>
          </a:p>
          <a:p>
            <a:pPr lvl="1">
              <a:buClr>
                <a:srgbClr val="0000FF"/>
              </a:buClr>
              <a:buSzPct val="110000"/>
            </a:pPr>
            <a:r>
              <a:rPr lang="en-GB" sz="1600" dirty="0" smtClean="0"/>
              <a:t>For every 6 new systems put into operation, 2 cancelled</a:t>
            </a:r>
          </a:p>
          <a:p>
            <a:pPr lvl="1">
              <a:buClr>
                <a:srgbClr val="0000FF"/>
              </a:buClr>
              <a:buSzPct val="110000"/>
            </a:pPr>
            <a:r>
              <a:rPr lang="en-GB" sz="1600" dirty="0" smtClean="0"/>
              <a:t>Probability of cancellation is %50 for biggest systems</a:t>
            </a:r>
          </a:p>
          <a:p>
            <a:pPr lvl="1">
              <a:buClr>
                <a:srgbClr val="0000FF"/>
              </a:buClr>
              <a:buSzPct val="110000"/>
            </a:pPr>
            <a:r>
              <a:rPr lang="en-GB" sz="1600" dirty="0" smtClean="0"/>
              <a:t>3 to 4 systems are considered as ‘operating failures’</a:t>
            </a:r>
          </a:p>
          <a:p>
            <a:pPr>
              <a:buClr>
                <a:srgbClr val="0000FF"/>
              </a:buClr>
              <a:buSzPct val="110000"/>
            </a:pPr>
            <a:r>
              <a:rPr lang="el-GR" sz="2000" dirty="0" smtClean="0"/>
              <a:t>Τα περισσότερα οφείλονται στην έλλειψη συστηματικής σχεδίασης και ανάπτυξης με εφαρμογή  κατάλληλων τακτικών</a:t>
            </a:r>
          </a:p>
          <a:p>
            <a:pPr>
              <a:buClr>
                <a:srgbClr val="0000FF"/>
              </a:buClr>
              <a:buSzPct val="110000"/>
            </a:pPr>
            <a:r>
              <a:rPr lang="el-GR" sz="2000" dirty="0" smtClean="0"/>
              <a:t>Η κατανόηση της ανάγκης των μεθόδων τεχνολογίας ανάπτυξης έρχεται μόνο από την εμπειρία, αφού πάθετε πρώτα, δύσκολα θα σας πείσει ένα μάθημα </a:t>
            </a:r>
            <a:endParaRPr lang="en-GB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3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5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1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5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51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 ρόλος των απαιτήσεων (1/4)</a:t>
            </a:r>
            <a:endParaRPr lang="el-GR" dirty="0"/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 smtClean="0"/>
              <a:t>Απαιτήσεις = </a:t>
            </a:r>
            <a:r>
              <a:rPr lang="el-GR" sz="2400" i="1" dirty="0" smtClean="0"/>
              <a:t>τι θέλουμε να κάνει το σύστημα μας</a:t>
            </a:r>
          </a:p>
          <a:p>
            <a:pPr>
              <a:lnSpc>
                <a:spcPct val="90000"/>
              </a:lnSpc>
            </a:pPr>
            <a:r>
              <a:rPr lang="el-GR" sz="2400" dirty="0" smtClean="0"/>
              <a:t>Πάντοτε ξεκινάμε την κατασκευή με τις απαιτήσεις </a:t>
            </a:r>
            <a:r>
              <a:rPr lang="el-GR" sz="2400" dirty="0"/>
              <a:t>– </a:t>
            </a:r>
            <a:r>
              <a:rPr lang="en-US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first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Συνήθως αγνοούμε ή δεν αντιλαμβανόμαστε από την αρχή περίπου το 50% των χαρακτηριστικών ενός συστήματος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Και για να φτάσει κανείς σε αυτό το 50% πρέπει να κοπιάσει πάρα πολύ</a:t>
            </a:r>
          </a:p>
          <a:p>
            <a:pPr>
              <a:lnSpc>
                <a:spcPct val="90000"/>
              </a:lnSpc>
            </a:pPr>
            <a:r>
              <a:rPr lang="el-GR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Ένα σύστημα δεν είναι ουσιαστικά ποτέ έτοιμο</a:t>
            </a:r>
            <a:r>
              <a:rPr lang="en-US" sz="2400" dirty="0"/>
              <a:t> </a:t>
            </a:r>
            <a:endParaRPr lang="el-GR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Απλά αναγκαζόμαστε να το παραδώσουμε κάποια στιγμή στην </a:t>
            </a:r>
            <a:r>
              <a:rPr lang="el-GR" sz="2000" dirty="0" smtClean="0"/>
              <a:t>παρούσα </a:t>
            </a:r>
            <a:r>
              <a:rPr lang="el-GR" sz="2000" dirty="0"/>
              <a:t>κατάστασή </a:t>
            </a:r>
            <a:r>
              <a:rPr lang="el-GR" sz="2000" dirty="0" smtClean="0"/>
              <a:t>(</a:t>
            </a:r>
            <a:r>
              <a:rPr lang="el-GR" sz="2000" dirty="0"/>
              <a:t>περιορισμοί κυρίως χρόνου ή κόστους) 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Σταματάμε να εξελίσσουμε ένα σύστημα για δύο λόγους</a:t>
            </a:r>
            <a:r>
              <a:rPr lang="en-US" sz="2000" dirty="0"/>
              <a:t>: </a:t>
            </a:r>
            <a:r>
              <a:rPr lang="el-GR" sz="2000" dirty="0" smtClean="0"/>
              <a:t>δεν </a:t>
            </a:r>
            <a:r>
              <a:rPr lang="el-GR" sz="2000" dirty="0"/>
              <a:t>είναι συμφέρουσα η συγκεκριμένη δραστηριότητα (</a:t>
            </a:r>
            <a:r>
              <a:rPr lang="en-US" sz="2000" i="1" dirty="0"/>
              <a:t>business</a:t>
            </a:r>
            <a:r>
              <a:rPr lang="en-US" sz="2000" dirty="0" smtClean="0"/>
              <a:t>)</a:t>
            </a:r>
            <a:r>
              <a:rPr lang="el-GR" sz="2000" dirty="0" smtClean="0"/>
              <a:t> ή </a:t>
            </a:r>
            <a:r>
              <a:rPr lang="el-GR" sz="2000" dirty="0"/>
              <a:t>δεν είναι εφικτή η βελτίωση και επέκταση </a:t>
            </a:r>
            <a:r>
              <a:rPr lang="el-GR" sz="2000" dirty="0" smtClean="0"/>
              <a:t>του κώδικα</a:t>
            </a:r>
            <a:endParaRPr lang="el-GR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67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 ρόλος των απαιτήσεων </a:t>
            </a:r>
            <a:r>
              <a:rPr lang="el-GR" dirty="0" smtClean="0"/>
              <a:t>(2/4)</a:t>
            </a:r>
            <a:endParaRPr lang="el-GR" dirty="0"/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sz="2000" dirty="0"/>
              <a:t>Κάθε σύστημα έχει από τον ορισμό του ένα σύνολο από </a:t>
            </a:r>
            <a:r>
              <a:rPr lang="el-GR" sz="20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κυρίαρχα χαρακτηριστικά</a:t>
            </a:r>
            <a:r>
              <a:rPr lang="el-GR" sz="2000" dirty="0"/>
              <a:t> </a:t>
            </a:r>
            <a:r>
              <a:rPr lang="en-US" sz="2000" dirty="0" smtClean="0"/>
              <a:t>- primary features</a:t>
            </a:r>
            <a:endParaRPr lang="el-GR" sz="2000" dirty="0"/>
          </a:p>
          <a:p>
            <a:pPr>
              <a:lnSpc>
                <a:spcPct val="80000"/>
              </a:lnSpc>
            </a:pPr>
            <a:r>
              <a:rPr lang="el-GR" sz="2000" dirty="0"/>
              <a:t>Εάν το σύστημα είναι κάτι εντελώς νέο, τα χαρακτηριστικά αυτά είναι οι προδιαγραφές που αφορούν </a:t>
            </a:r>
            <a:r>
              <a:rPr lang="el-GR" sz="2000" dirty="0" smtClean="0"/>
              <a:t>καινοτομίες λειτουργικότητας</a:t>
            </a:r>
            <a:endParaRPr lang="el-GR" sz="2000" dirty="0"/>
          </a:p>
          <a:p>
            <a:pPr lvl="1">
              <a:lnSpc>
                <a:spcPct val="80000"/>
              </a:lnSpc>
            </a:pPr>
            <a:r>
              <a:rPr lang="el-GR" sz="1800" b="1" i="1" dirty="0" smtClean="0"/>
              <a:t>Τα ξεχάσατε </a:t>
            </a:r>
            <a:r>
              <a:rPr lang="el-GR" sz="1800" b="1" i="1" dirty="0"/>
              <a:t>ή τα </a:t>
            </a:r>
            <a:r>
              <a:rPr lang="el-GR" sz="1800" b="1" i="1" dirty="0" smtClean="0"/>
              <a:t>αγνοήσατε </a:t>
            </a:r>
            <a:r>
              <a:rPr lang="el-GR" sz="1800" b="1" dirty="0" smtClean="0">
                <a:sym typeface="Symbol" panose="05050102010706020507" pitchFamily="18" charset="2"/>
              </a:rPr>
              <a:t></a:t>
            </a:r>
            <a:r>
              <a:rPr lang="en-US" sz="1800" b="1" i="1" dirty="0" smtClean="0">
                <a:sym typeface="Symbol" panose="05050102010706020507" pitchFamily="18" charset="2"/>
              </a:rPr>
              <a:t> </a:t>
            </a:r>
            <a:r>
              <a:rPr lang="el-GR" sz="1800" b="1" i="1" dirty="0" smtClean="0"/>
              <a:t>δεν έχετε </a:t>
            </a:r>
            <a:r>
              <a:rPr lang="el-GR" sz="1800" b="1" i="1" dirty="0"/>
              <a:t>το σύστημα που θέσατε ως αρχικό σας στόχο</a:t>
            </a:r>
          </a:p>
          <a:p>
            <a:pPr>
              <a:lnSpc>
                <a:spcPct val="80000"/>
              </a:lnSpc>
            </a:pPr>
            <a:r>
              <a:rPr lang="el-GR" sz="2000" dirty="0"/>
              <a:t>Εάν το σύστημα ανήκει σε μία υπάρχουσα κατηγορία, τα χαρακτηριστικά αυτά είναι οι </a:t>
            </a:r>
            <a:r>
              <a:rPr lang="el-GR" sz="2000" dirty="0" smtClean="0"/>
              <a:t>επεκτάσεις και </a:t>
            </a:r>
            <a:r>
              <a:rPr lang="el-GR" sz="2000" dirty="0"/>
              <a:t>βελτιώσεις λειτουργικότητας ως προς τα </a:t>
            </a:r>
            <a:r>
              <a:rPr lang="el-GR" sz="2000" dirty="0" smtClean="0"/>
              <a:t>ανταγωνιστικά </a:t>
            </a:r>
            <a:r>
              <a:rPr lang="el-GR" sz="2000" dirty="0"/>
              <a:t>συστήματα</a:t>
            </a:r>
          </a:p>
          <a:p>
            <a:pPr lvl="1">
              <a:lnSpc>
                <a:spcPct val="80000"/>
              </a:lnSpc>
            </a:pPr>
            <a:r>
              <a:rPr lang="el-GR" sz="1800" dirty="0"/>
              <a:t>Εάν δεν τα λάβετε υπόψη από την </a:t>
            </a:r>
            <a:r>
              <a:rPr lang="el-GR" sz="1800" dirty="0" smtClean="0"/>
              <a:t>αρχή μάλλον θα καταλήξετε </a:t>
            </a:r>
            <a:r>
              <a:rPr lang="el-GR" sz="1800" dirty="0"/>
              <a:t>στη μεθοδολογία ανάπτυξης των παλαιότερων αντίστοιχων συστημάτων </a:t>
            </a:r>
          </a:p>
          <a:p>
            <a:pPr lvl="1">
              <a:lnSpc>
                <a:spcPct val="80000"/>
              </a:lnSpc>
            </a:pPr>
            <a:r>
              <a:rPr lang="el-GR" sz="1800" dirty="0"/>
              <a:t>Αυτό μπορεί να σημαίνει ότι θα είναι </a:t>
            </a:r>
            <a:r>
              <a:rPr lang="el-GR" sz="1800" dirty="0" smtClean="0"/>
              <a:t>πολύ </a:t>
            </a:r>
            <a:r>
              <a:rPr lang="el-GR" sz="1800" dirty="0"/>
              <a:t>δύσκολο να τα ενσωματώσετε </a:t>
            </a:r>
            <a:r>
              <a:rPr lang="el-GR" sz="1800" dirty="0" smtClean="0"/>
              <a:t>στον κώδικα αργότερα</a:t>
            </a:r>
            <a:endParaRPr lang="el-GR" sz="1800" dirty="0"/>
          </a:p>
          <a:p>
            <a:pPr>
              <a:lnSpc>
                <a:spcPct val="80000"/>
              </a:lnSpc>
            </a:pPr>
            <a:r>
              <a:rPr lang="el-GR" sz="2000" dirty="0"/>
              <a:t>Τα κυρίαρχα χαρακτηριστικά </a:t>
            </a:r>
            <a:r>
              <a:rPr lang="el-GR" sz="20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επηρεάζουν αρκετά τον τρόπο ανάπτυξης και πρέπει να </a:t>
            </a:r>
            <a:r>
              <a:rPr lang="el-GR" sz="2000" b="1" i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προσδιορίζονται πολύ νωρίς</a:t>
            </a:r>
            <a:endParaRPr lang="el-GR" sz="2000" b="1" i="1" dirty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89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 ρόλος των απαιτήσεων </a:t>
            </a:r>
            <a:r>
              <a:rPr lang="el-GR" dirty="0" smtClean="0"/>
              <a:t>(3/4</a:t>
            </a:r>
            <a:r>
              <a:rPr lang="el-GR" dirty="0"/>
              <a:t>)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3200" i="1" dirty="0"/>
              <a:t>Παραδείγματα</a:t>
            </a:r>
          </a:p>
          <a:p>
            <a:pPr lvl="1"/>
            <a:r>
              <a:rPr lang="en-US" sz="28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Game</a:t>
            </a:r>
            <a:r>
              <a:rPr lang="en-US" sz="2800" dirty="0" smtClean="0"/>
              <a:t>: </a:t>
            </a:r>
            <a:r>
              <a:rPr lang="el-GR" sz="2800" i="1" dirty="0"/>
              <a:t>οπτική</a:t>
            </a:r>
            <a:r>
              <a:rPr lang="el-GR" sz="2800" dirty="0"/>
              <a:t> </a:t>
            </a:r>
            <a:r>
              <a:rPr lang="el-GR" sz="2800" i="1" dirty="0" smtClean="0"/>
              <a:t>μορφή</a:t>
            </a:r>
            <a:r>
              <a:rPr lang="el-GR" sz="2800" dirty="0" smtClean="0"/>
              <a:t>, </a:t>
            </a:r>
            <a:r>
              <a:rPr lang="el-GR" sz="2800" i="1" dirty="0" smtClean="0"/>
              <a:t>γεωμετρία κόσμου</a:t>
            </a:r>
            <a:r>
              <a:rPr lang="el-GR" sz="2800" dirty="0"/>
              <a:t>, </a:t>
            </a:r>
            <a:r>
              <a:rPr lang="el-GR" sz="2800" i="1" dirty="0"/>
              <a:t>κανόνες φυσικής</a:t>
            </a:r>
            <a:r>
              <a:rPr lang="el-GR" sz="2800" dirty="0"/>
              <a:t>, </a:t>
            </a:r>
            <a:r>
              <a:rPr lang="el-GR" sz="2800" i="1" dirty="0"/>
              <a:t>είδος δράσης, είδος χαρακτήρων</a:t>
            </a:r>
            <a:endParaRPr lang="en-US" sz="2800" i="1" dirty="0"/>
          </a:p>
          <a:p>
            <a:pPr lvl="1"/>
            <a:r>
              <a:rPr lang="en-US" sz="2800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2800" i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anguage</a:t>
            </a:r>
            <a:r>
              <a:rPr lang="en-US" sz="2800" dirty="0"/>
              <a:t>: </a:t>
            </a:r>
            <a:r>
              <a:rPr lang="el-GR" sz="2800" i="1" dirty="0"/>
              <a:t>κατηγορία γλώσσας</a:t>
            </a:r>
            <a:r>
              <a:rPr lang="el-GR" sz="2800" dirty="0"/>
              <a:t>, </a:t>
            </a:r>
            <a:r>
              <a:rPr lang="el-GR" sz="2800" i="1" dirty="0"/>
              <a:t>σύστημα </a:t>
            </a:r>
            <a:r>
              <a:rPr lang="el-GR" sz="2800" i="1" dirty="0" smtClean="0"/>
              <a:t>τύπων</a:t>
            </a:r>
            <a:r>
              <a:rPr lang="el-GR" sz="2800" dirty="0" smtClean="0"/>
              <a:t>, </a:t>
            </a:r>
            <a:r>
              <a:rPr lang="el-GR" sz="2800" i="1" dirty="0" smtClean="0"/>
              <a:t>υποστήριξη αντικειμένων</a:t>
            </a:r>
            <a:r>
              <a:rPr lang="el-GR" sz="2800" dirty="0" smtClean="0"/>
              <a:t>, </a:t>
            </a:r>
            <a:r>
              <a:rPr lang="el-GR" sz="2800" i="1" dirty="0" smtClean="0"/>
              <a:t>τιμές και μεταβλητές</a:t>
            </a:r>
            <a:r>
              <a:rPr lang="en-US" sz="2800" i="1" dirty="0" smtClean="0"/>
              <a:t>, </a:t>
            </a:r>
            <a:r>
              <a:rPr lang="el-GR" sz="2800" i="1" dirty="0" smtClean="0"/>
              <a:t>εντολές, βιβλιοθήκες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 ρόλος των απαιτήσεων </a:t>
            </a:r>
            <a:r>
              <a:rPr lang="el-GR" dirty="0" smtClean="0"/>
              <a:t>(4/4</a:t>
            </a:r>
            <a:r>
              <a:rPr lang="el-GR" dirty="0"/>
              <a:t>)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 smtClean="0"/>
              <a:t>Το πρόβλημα της ανάπτυξης ενός συστήματος είναι απλώς αλγοριθμικό μόνο για </a:t>
            </a:r>
            <a:r>
              <a:rPr lang="el-GR" sz="1800" dirty="0" smtClean="0"/>
              <a:t>μικρά</a:t>
            </a:r>
            <a:r>
              <a:rPr lang="el-GR" sz="2400" dirty="0" smtClean="0"/>
              <a:t>, </a:t>
            </a:r>
            <a:r>
              <a:rPr lang="el-GR" sz="1050" dirty="0" smtClean="0"/>
              <a:t>πολύ μικρά, </a:t>
            </a:r>
            <a:r>
              <a:rPr lang="el-GR" sz="500" dirty="0" smtClean="0"/>
              <a:t>σε γελοίο βαθμό μικρά </a:t>
            </a:r>
            <a:r>
              <a:rPr lang="el-GR" sz="2400" dirty="0"/>
              <a:t>συστήματα</a:t>
            </a:r>
          </a:p>
          <a:p>
            <a:pPr>
              <a:lnSpc>
                <a:spcPct val="90000"/>
              </a:lnSpc>
            </a:pPr>
            <a:r>
              <a:rPr lang="el-GR" sz="2400" dirty="0" smtClean="0"/>
              <a:t>Πλέον διατρέχουμε </a:t>
            </a:r>
            <a:r>
              <a:rPr lang="el-GR" sz="2400" dirty="0"/>
              <a:t>μία </a:t>
            </a:r>
            <a:r>
              <a:rPr lang="el-GR" sz="2400" dirty="0" smtClean="0"/>
              <a:t>εποχή </a:t>
            </a:r>
            <a:r>
              <a:rPr lang="el-GR" sz="2400" dirty="0"/>
              <a:t>όπου το μέγεθος του κώδικα πρακτικά </a:t>
            </a:r>
            <a:r>
              <a:rPr lang="el-GR" sz="2400" dirty="0" smtClean="0"/>
              <a:t>εκρήγνυται</a:t>
            </a:r>
            <a:endParaRPr lang="el-GR" dirty="0"/>
          </a:p>
          <a:p>
            <a:pPr>
              <a:lnSpc>
                <a:spcPct val="90000"/>
              </a:lnSpc>
            </a:pPr>
            <a:r>
              <a:rPr lang="el-GR" sz="2400" dirty="0"/>
              <a:t>Το πρόβλημα πλέον δεν είναι απλώς </a:t>
            </a:r>
            <a:r>
              <a:rPr lang="el-GR" sz="2400" dirty="0" smtClean="0"/>
              <a:t>κατασκευαστικό ή μηχανικό, </a:t>
            </a:r>
            <a:r>
              <a:rPr lang="el-GR" sz="2400" dirty="0"/>
              <a:t>δηλαδή φτιάξε το σύστημα με κάποιο τρόπο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αλλά </a:t>
            </a:r>
            <a:r>
              <a:rPr lang="el-GR" sz="2000" dirty="0" smtClean="0"/>
              <a:t>και θέμα διαχείρισης, συντήρησης </a:t>
            </a:r>
            <a:r>
              <a:rPr lang="el-GR" sz="2000" dirty="0"/>
              <a:t>και επέκτασης</a:t>
            </a:r>
          </a:p>
          <a:p>
            <a:pPr lvl="1">
              <a:lnSpc>
                <a:spcPct val="90000"/>
              </a:lnSpc>
            </a:pPr>
            <a:r>
              <a:rPr lang="el-GR" sz="2000" dirty="0" smtClean="0"/>
              <a:t>ο </a:t>
            </a:r>
            <a:r>
              <a:rPr lang="el-GR" sz="2000" dirty="0"/>
              <a:t>στόχος είναι το λογισμικό να μπορεί να επεκτείνεται και να αναβαθμίζεται για όσο το δυνατόν περισσότερο χρόνο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Το πρόβλημα είναι </a:t>
            </a:r>
            <a:r>
              <a:rPr lang="el-GR" sz="2400" dirty="0" smtClean="0"/>
              <a:t>σχεδιαστικό</a:t>
            </a:r>
            <a:r>
              <a:rPr lang="el-GR" sz="2400" dirty="0"/>
              <a:t>, απαιτώντας </a:t>
            </a:r>
            <a:r>
              <a:rPr lang="el-GR" sz="2400" dirty="0" smtClean="0"/>
              <a:t>πολύ καλή γνώση προηγμένων </a:t>
            </a:r>
            <a:r>
              <a:rPr lang="el-GR" sz="2400" dirty="0"/>
              <a:t>προγραμματιστικών τεχνικών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29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5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altLang="el-GR" smtClean="0"/>
              <a:t>HY352</a:t>
            </a:r>
            <a:endParaRPr lang="en-US" altLang="el-GR"/>
          </a:p>
        </p:txBody>
      </p:sp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17525"/>
            <a:ext cx="8153400" cy="427038"/>
          </a:xfrm>
        </p:spPr>
        <p:txBody>
          <a:bodyPr/>
          <a:lstStyle/>
          <a:p>
            <a:r>
              <a:rPr lang="el-GR" altLang="el-GR"/>
              <a:t>Γενικές πληροφορίες (</a:t>
            </a:r>
            <a:r>
              <a:rPr lang="en-US" altLang="el-GR"/>
              <a:t>1</a:t>
            </a:r>
            <a:r>
              <a:rPr lang="el-GR" altLang="el-GR"/>
              <a:t>/</a:t>
            </a:r>
            <a:r>
              <a:rPr lang="en-US" altLang="el-GR"/>
              <a:t>2</a:t>
            </a:r>
            <a:r>
              <a:rPr lang="el-GR" altLang="el-GR"/>
              <a:t>)</a:t>
            </a:r>
            <a:endParaRPr lang="en-GB" altLang="el-GR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l-GR" dirty="0"/>
              <a:t>Τρόπος βαθμολογίας</a:t>
            </a:r>
            <a:r>
              <a:rPr lang="en-US" altLang="el-GR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l-GR" dirty="0"/>
              <a:t>7</a:t>
            </a:r>
            <a:r>
              <a:rPr lang="el-GR" altLang="el-GR" dirty="0"/>
              <a:t>0</a:t>
            </a:r>
            <a:r>
              <a:rPr lang="en-US" altLang="el-GR" dirty="0"/>
              <a:t>% </a:t>
            </a:r>
            <a:r>
              <a:rPr lang="el-GR" altLang="el-GR" dirty="0"/>
              <a:t>τελική εξέταση</a:t>
            </a:r>
            <a:r>
              <a:rPr lang="en-US" altLang="el-GR" dirty="0"/>
              <a:t> &gt;= 5</a:t>
            </a:r>
            <a:endParaRPr lang="el-GR" altLang="el-GR" dirty="0"/>
          </a:p>
          <a:p>
            <a:pPr lvl="1">
              <a:lnSpc>
                <a:spcPct val="90000"/>
              </a:lnSpc>
            </a:pPr>
            <a:r>
              <a:rPr lang="el-GR" altLang="el-GR" dirty="0" smtClean="0"/>
              <a:t>25 - 30</a:t>
            </a:r>
            <a:r>
              <a:rPr lang="el-GR" altLang="el-GR" dirty="0"/>
              <a:t>% </a:t>
            </a:r>
            <a:r>
              <a:rPr lang="en-US" altLang="el-GR" dirty="0" smtClean="0"/>
              <a:t>project </a:t>
            </a:r>
            <a:r>
              <a:rPr lang="en-US" altLang="el-GR" dirty="0"/>
              <a:t>– </a:t>
            </a:r>
            <a:r>
              <a:rPr lang="el-GR" altLang="el-GR" dirty="0"/>
              <a:t>αρκετή δουλειά</a:t>
            </a:r>
            <a:r>
              <a:rPr lang="en-US" altLang="el-GR" dirty="0"/>
              <a:t> &gt;= 5</a:t>
            </a:r>
            <a:endParaRPr lang="el-GR" altLang="el-GR" dirty="0"/>
          </a:p>
          <a:p>
            <a:pPr>
              <a:lnSpc>
                <a:spcPct val="90000"/>
              </a:lnSpc>
            </a:pPr>
            <a:r>
              <a:rPr lang="el-GR" altLang="el-GR" dirty="0"/>
              <a:t>Σχολαστικός έλεγχος αντιγραφών στις ασκήσεις</a:t>
            </a:r>
          </a:p>
          <a:p>
            <a:pPr lvl="1">
              <a:lnSpc>
                <a:spcPct val="90000"/>
              </a:lnSpc>
            </a:pPr>
            <a:r>
              <a:rPr lang="el-GR" altLang="el-GR" dirty="0"/>
              <a:t>Αντιγραφή = μηδενισμός.</a:t>
            </a:r>
          </a:p>
          <a:p>
            <a:pPr>
              <a:lnSpc>
                <a:spcPct val="90000"/>
              </a:lnSpc>
            </a:pPr>
            <a:r>
              <a:rPr lang="el-GR" altLang="el-GR" dirty="0"/>
              <a:t>Σημειώσεις είναι το περιεχόμενο των διαλέξεων στο </a:t>
            </a:r>
            <a:r>
              <a:rPr lang="en-US" altLang="el-GR" dirty="0"/>
              <a:t>site </a:t>
            </a:r>
            <a:r>
              <a:rPr lang="el-GR" altLang="el-GR" dirty="0"/>
              <a:t>του μαθήματος, την επόμενη μέρα της κάθε διάλεξης.</a:t>
            </a:r>
          </a:p>
          <a:p>
            <a:pPr lvl="1">
              <a:lnSpc>
                <a:spcPct val="90000"/>
              </a:lnSpc>
            </a:pPr>
            <a:r>
              <a:rPr lang="el-GR" altLang="el-GR" dirty="0"/>
              <a:t>Θα χρειαστεί να κρατάτε σημειώσεις για επεξηγήσεις οι οποίες δεν θα υπάρχουν στις διαφάνειες</a:t>
            </a:r>
            <a:endParaRPr lang="en-US" alt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5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0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</a:t>
            </a:r>
            <a:r>
              <a:rPr lang="el-GR" dirty="0" smtClean="0"/>
              <a:t>και </a:t>
            </a:r>
            <a:r>
              <a:rPr lang="en-US" dirty="0" smtClean="0"/>
              <a:t>Bottom-Up</a:t>
            </a:r>
            <a:r>
              <a:rPr lang="el-GR" dirty="0" smtClean="0"/>
              <a:t> (1/3)</a:t>
            </a:r>
            <a:endParaRPr lang="el-GR" dirty="0"/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 smtClean="0"/>
              <a:t>Γενικά υπάρχουν δύο βασικές σχολές σκέψεις ή τακτικές ανάπτυξης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Top-down</a:t>
            </a:r>
            <a:r>
              <a:rPr lang="en-US" sz="2400" dirty="0" smtClean="0"/>
              <a:t>: </a:t>
            </a:r>
            <a:r>
              <a:rPr lang="el-GR" sz="2400" dirty="0" smtClean="0"/>
              <a:t>πρώτα προσδιορίζεται η αρχιτεκτονική και μόνο στο τέλος υλοποιείται ο κώδικας</a:t>
            </a:r>
          </a:p>
          <a:p>
            <a:pPr lvl="1">
              <a:lnSpc>
                <a:spcPct val="90000"/>
              </a:lnSpc>
            </a:pPr>
            <a:r>
              <a:rPr lang="el-GR" sz="2000" dirty="0" smtClean="0"/>
              <a:t>Πιο ιδανική προσέγγιση ή «</a:t>
            </a:r>
            <a:r>
              <a:rPr lang="el-GR" sz="2000" i="1" dirty="0" smtClean="0"/>
              <a:t>προγραμματιστικός παράδεισος</a:t>
            </a:r>
            <a:r>
              <a:rPr lang="el-GR" sz="2000" dirty="0" smtClean="0"/>
              <a:t>»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b="1" dirty="0"/>
              <a:t>Bottom-up</a:t>
            </a:r>
            <a:r>
              <a:rPr lang="en-US" sz="2400" dirty="0" smtClean="0"/>
              <a:t>: </a:t>
            </a:r>
            <a:r>
              <a:rPr lang="el-GR" sz="2400" dirty="0" smtClean="0"/>
              <a:t>πρώτα υλοποιούμε τις λειτουργίες σε κώδικα και συνθέτουμε την αρχιτεκτονική λίγο-λίγο</a:t>
            </a:r>
          </a:p>
          <a:p>
            <a:pPr lvl="1">
              <a:lnSpc>
                <a:spcPct val="90000"/>
              </a:lnSpc>
            </a:pPr>
            <a:r>
              <a:rPr lang="el-GR" sz="2000" dirty="0" smtClean="0"/>
              <a:t>Είναι πιο πρακτική προσέγγιση ή «</a:t>
            </a:r>
            <a:r>
              <a:rPr lang="el-GR" sz="2000" i="1" dirty="0" smtClean="0"/>
              <a:t>λίγο βρώμικη</a:t>
            </a:r>
            <a:r>
              <a:rPr lang="el-GR" sz="2000" dirty="0" smtClean="0"/>
              <a:t>»</a:t>
            </a:r>
          </a:p>
          <a:p>
            <a:pPr>
              <a:lnSpc>
                <a:spcPct val="90000"/>
              </a:lnSpc>
            </a:pPr>
            <a:r>
              <a:rPr lang="el-GR" dirty="0" smtClean="0"/>
              <a:t>Ο χρυσός κανόνας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l-GR" b="1" i="1" dirty="0" smtClean="0">
                <a:solidFill>
                  <a:srgbClr val="336600"/>
                </a:solidFill>
              </a:rPr>
              <a:t>Ένα σύστημα κατασκευάζεται πάντοτε </a:t>
            </a:r>
            <a:r>
              <a:rPr lang="en-US" b="1" i="1" dirty="0" smtClean="0">
                <a:solidFill>
                  <a:srgbClr val="336600"/>
                </a:solidFill>
              </a:rPr>
              <a:t>top-down </a:t>
            </a:r>
            <a:r>
              <a:rPr lang="el-GR" b="1" i="1" dirty="0" smtClean="0">
                <a:solidFill>
                  <a:srgbClr val="336600"/>
                </a:solidFill>
              </a:rPr>
              <a:t>εκτός από την πρώτη φορά που είναι </a:t>
            </a:r>
            <a:r>
              <a:rPr lang="en-US" b="1" i="1" dirty="0" smtClean="0">
                <a:solidFill>
                  <a:srgbClr val="336600"/>
                </a:solidFill>
              </a:rPr>
              <a:t>bottom-up</a:t>
            </a:r>
            <a:endParaRPr lang="el-GR" b="1" i="1" dirty="0">
              <a:solidFill>
                <a:srgbClr val="3366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5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</a:t>
            </a:r>
            <a:r>
              <a:rPr lang="el-GR" dirty="0"/>
              <a:t>και </a:t>
            </a:r>
            <a:r>
              <a:rPr lang="en-US" dirty="0"/>
              <a:t>Bottom-Up</a:t>
            </a:r>
            <a:r>
              <a:rPr lang="el-GR" dirty="0"/>
              <a:t> </a:t>
            </a:r>
            <a:r>
              <a:rPr lang="el-GR" dirty="0" smtClean="0"/>
              <a:t>(</a:t>
            </a:r>
            <a:r>
              <a:rPr lang="en-US" dirty="0" smtClean="0"/>
              <a:t>2</a:t>
            </a:r>
            <a:r>
              <a:rPr lang="el-GR" dirty="0" smtClean="0"/>
              <a:t>/3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640554" y="1651000"/>
            <a:ext cx="3028950" cy="60960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Resolve It </a:t>
            </a:r>
          </a:p>
          <a:p>
            <a:pPr algn="ctr" defTabSz="762000"/>
            <a:r>
              <a:rPr lang="en-US" dirty="0">
                <a:solidFill>
                  <a:schemeClr val="bg1"/>
                </a:solidFill>
                <a:effectLst/>
              </a:rPr>
              <a:t>A</a:t>
            </a:r>
            <a:r>
              <a:rPr lang="en-US" dirty="0" smtClean="0">
                <a:solidFill>
                  <a:schemeClr val="bg1"/>
                </a:solidFill>
                <a:effectLst/>
              </a:rPr>
              <a:t>lgorithmically</a:t>
            </a:r>
            <a:endParaRPr lang="en-GB" dirty="0">
              <a:solidFill>
                <a:schemeClr val="bg1"/>
              </a:solidFill>
              <a:effectLst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4424359" y="1654175"/>
            <a:ext cx="3052758" cy="60960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Resolve It </a:t>
            </a:r>
          </a:p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Architecturally</a:t>
            </a:r>
            <a:endParaRPr lang="en-GB" dirty="0">
              <a:solidFill>
                <a:schemeClr val="bg1"/>
              </a:solidFill>
              <a:effectLst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4424359" y="2986002"/>
            <a:ext cx="3052759" cy="60960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Fit into Existing</a:t>
            </a:r>
          </a:p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Design or Refine</a:t>
            </a:r>
            <a:endParaRPr lang="en-GB" dirty="0">
              <a:solidFill>
                <a:schemeClr val="bg1"/>
              </a:solidFill>
              <a:effectLst/>
            </a:endParaRP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4424360" y="4357102"/>
            <a:ext cx="3052758" cy="60960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Fit into Existing</a:t>
            </a:r>
          </a:p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Architecture or Refine</a:t>
            </a:r>
            <a:endParaRPr lang="en-GB" dirty="0">
              <a:solidFill>
                <a:schemeClr val="bg1"/>
              </a:solidFill>
              <a:effectLst/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400546" y="5534025"/>
            <a:ext cx="3076571" cy="60960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Make Detailed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algn="ctr" defTabSz="762000"/>
            <a:r>
              <a:rPr lang="en-US" dirty="0">
                <a:solidFill>
                  <a:schemeClr val="bg1"/>
                </a:solidFill>
                <a:effectLst/>
              </a:rPr>
              <a:t>Implementation Plan</a:t>
            </a:r>
            <a:endParaRPr lang="en-GB" dirty="0">
              <a:solidFill>
                <a:schemeClr val="bg1"/>
              </a:solidFill>
              <a:effectLst/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592930" y="5524500"/>
            <a:ext cx="3100387" cy="60960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Implement Feature and</a:t>
            </a:r>
          </a:p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Integrate in Code</a:t>
            </a:r>
            <a:endParaRPr lang="en-GB" dirty="0">
              <a:solidFill>
                <a:schemeClr val="bg1"/>
              </a:solidFill>
              <a:effectLst/>
            </a:endParaRP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592930" y="4357102"/>
            <a:ext cx="3117044" cy="60960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Test Feature in Isolation </a:t>
            </a:r>
          </a:p>
          <a:p>
            <a:pPr algn="ctr" defTabSz="762000"/>
            <a:r>
              <a:rPr lang="en-US" dirty="0" smtClean="0">
                <a:solidFill>
                  <a:schemeClr val="bg1"/>
                </a:solidFill>
                <a:effectLst/>
              </a:rPr>
              <a:t>and as Part of System</a:t>
            </a:r>
            <a:endParaRPr lang="en-GB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Folded Corner 3"/>
          <p:cNvSpPr/>
          <p:nvPr/>
        </p:nvSpPr>
        <p:spPr bwMode="auto">
          <a:xfrm>
            <a:off x="7524750" y="3540125"/>
            <a:ext cx="1597026" cy="912228"/>
          </a:xfrm>
          <a:prstGeom prst="foldedCorner">
            <a:avLst>
              <a:gd name="adj" fmla="val 12490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vert="horz" wrap="square" lIns="0" tIns="10800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effectLst/>
              </a:rPr>
              <a:t>Apply quality rules and criteria for good design of source code and architecture</a:t>
            </a:r>
            <a:endParaRPr kumimoji="0" lang="el-GR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78" idx="0"/>
            <a:endCxn id="81" idx="2"/>
          </p:cNvCxnSpPr>
          <p:nvPr/>
        </p:nvCxnSpPr>
        <p:spPr bwMode="auto">
          <a:xfrm flipV="1">
            <a:off x="2149077" y="2260600"/>
            <a:ext cx="5952" cy="7254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1" idx="3"/>
            <a:endCxn id="82" idx="1"/>
          </p:cNvCxnSpPr>
          <p:nvPr/>
        </p:nvCxnSpPr>
        <p:spPr bwMode="auto">
          <a:xfrm>
            <a:off x="3669504" y="1955800"/>
            <a:ext cx="754855" cy="31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>
            <a:stCxn id="82" idx="2"/>
            <a:endCxn id="83" idx="0"/>
          </p:cNvCxnSpPr>
          <p:nvPr/>
        </p:nvCxnSpPr>
        <p:spPr bwMode="auto">
          <a:xfrm>
            <a:off x="5950738" y="2263775"/>
            <a:ext cx="1" cy="722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>
            <a:stCxn id="83" idx="2"/>
            <a:endCxn id="84" idx="0"/>
          </p:cNvCxnSpPr>
          <p:nvPr/>
        </p:nvCxnSpPr>
        <p:spPr bwMode="auto">
          <a:xfrm>
            <a:off x="5950739" y="3595602"/>
            <a:ext cx="0" cy="76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>
            <a:stCxn id="84" idx="2"/>
            <a:endCxn id="85" idx="0"/>
          </p:cNvCxnSpPr>
          <p:nvPr/>
        </p:nvCxnSpPr>
        <p:spPr bwMode="auto">
          <a:xfrm flipH="1">
            <a:off x="5938832" y="4966702"/>
            <a:ext cx="11907" cy="5673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>
            <a:stCxn id="87" idx="0"/>
            <a:endCxn id="88" idx="2"/>
          </p:cNvCxnSpPr>
          <p:nvPr/>
        </p:nvCxnSpPr>
        <p:spPr bwMode="auto">
          <a:xfrm flipV="1">
            <a:off x="2143124" y="4966702"/>
            <a:ext cx="8328" cy="5577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/>
          <p:cNvCxnSpPr>
            <a:stCxn id="85" idx="1"/>
            <a:endCxn id="87" idx="3"/>
          </p:cNvCxnSpPr>
          <p:nvPr/>
        </p:nvCxnSpPr>
        <p:spPr bwMode="auto">
          <a:xfrm flipH="1" flipV="1">
            <a:off x="3693317" y="5829300"/>
            <a:ext cx="707229" cy="95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83" idx="3"/>
            <a:endCxn id="4" idx="0"/>
          </p:cNvCxnSpPr>
          <p:nvPr/>
        </p:nvCxnSpPr>
        <p:spPr bwMode="auto">
          <a:xfrm>
            <a:off x="7477118" y="3290802"/>
            <a:ext cx="846145" cy="24932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Arrow Connector 118"/>
          <p:cNvCxnSpPr>
            <a:stCxn id="84" idx="3"/>
            <a:endCxn id="4" idx="2"/>
          </p:cNvCxnSpPr>
          <p:nvPr/>
        </p:nvCxnSpPr>
        <p:spPr bwMode="auto">
          <a:xfrm flipV="1">
            <a:off x="7477118" y="4452353"/>
            <a:ext cx="846145" cy="20954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" name="Group 41"/>
          <p:cNvGrpSpPr/>
          <p:nvPr/>
        </p:nvGrpSpPr>
        <p:grpSpPr>
          <a:xfrm>
            <a:off x="604837" y="2699250"/>
            <a:ext cx="3088480" cy="896352"/>
            <a:chOff x="509587" y="2783473"/>
            <a:chExt cx="2309812" cy="896352"/>
          </a:xfrm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509587" y="3070225"/>
              <a:ext cx="2309812" cy="609600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dirty="0" smtClean="0">
                  <a:solidFill>
                    <a:schemeClr val="bg1"/>
                  </a:solidFill>
                  <a:effectLst/>
                </a:rPr>
                <a:t>Decide New </a:t>
              </a:r>
            </a:p>
            <a:p>
              <a:pPr algn="ctr" defTabSz="762000"/>
              <a:r>
                <a:rPr lang="en-US" dirty="0" smtClean="0">
                  <a:solidFill>
                    <a:schemeClr val="bg1"/>
                  </a:solidFill>
                  <a:effectLst/>
                </a:rPr>
                <a:t>Feature</a:t>
              </a:r>
              <a:endParaRPr lang="en-GB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5304" y="2783473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start</a:t>
              </a:r>
              <a:endParaRPr lang="el-GR" b="0" dirty="0"/>
            </a:p>
          </p:txBody>
        </p:sp>
      </p:grpSp>
      <p:cxnSp>
        <p:nvCxnSpPr>
          <p:cNvPr id="110" name="Straight Arrow Connector 109"/>
          <p:cNvCxnSpPr>
            <a:stCxn id="88" idx="0"/>
            <a:endCxn id="78" idx="2"/>
          </p:cNvCxnSpPr>
          <p:nvPr/>
        </p:nvCxnSpPr>
        <p:spPr bwMode="auto">
          <a:xfrm flipH="1" flipV="1">
            <a:off x="2149077" y="3595602"/>
            <a:ext cx="2375" cy="76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7474369" y="2285926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BOTTOM-UP</a:t>
            </a:r>
          </a:p>
          <a:p>
            <a:pPr algn="ctr"/>
            <a:r>
              <a:rPr lang="en-US" sz="1400" dirty="0" smtClean="0"/>
              <a:t>DEVELOPMENT</a:t>
            </a:r>
            <a:endParaRPr lang="el-GR" sz="1400" dirty="0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</a:t>
            </a:r>
            <a:r>
              <a:rPr lang="el-GR" dirty="0"/>
              <a:t>και </a:t>
            </a:r>
            <a:r>
              <a:rPr lang="en-US" dirty="0"/>
              <a:t>Bottom-Up</a:t>
            </a:r>
            <a:r>
              <a:rPr lang="el-GR" dirty="0"/>
              <a:t> </a:t>
            </a:r>
            <a:r>
              <a:rPr lang="el-GR" dirty="0" smtClean="0"/>
              <a:t>(3/3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l-GR" dirty="0" smtClean="0"/>
              <a:t>Γέννηση </a:t>
            </a:r>
            <a:r>
              <a:rPr lang="el-GR" dirty="0"/>
              <a:t>του </a:t>
            </a:r>
            <a:r>
              <a:rPr lang="el-GR" dirty="0" smtClean="0"/>
              <a:t>συστήματος ως </a:t>
            </a:r>
            <a:r>
              <a:rPr lang="el-GR" dirty="0"/>
              <a:t>επαναληπτική διαδικασία </a:t>
            </a:r>
            <a:r>
              <a:rPr lang="el-GR" dirty="0" smtClean="0"/>
              <a:t>με τον κώδικα να υλοποιείται πριν </a:t>
            </a:r>
            <a:r>
              <a:rPr lang="el-GR" dirty="0"/>
              <a:t>καν έχουμε την </a:t>
            </a:r>
            <a:r>
              <a:rPr lang="el-GR" dirty="0" smtClean="0"/>
              <a:t>εικόνα </a:t>
            </a:r>
            <a:r>
              <a:rPr lang="el-GR" dirty="0"/>
              <a:t>του </a:t>
            </a:r>
            <a:r>
              <a:rPr lang="el-GR" dirty="0" smtClean="0"/>
              <a:t>τι πάμε να φτιάξουμε</a:t>
            </a:r>
            <a:endParaRPr lang="el-GR" dirty="0"/>
          </a:p>
          <a:p>
            <a:pPr>
              <a:lnSpc>
                <a:spcPct val="80000"/>
              </a:lnSpc>
            </a:pPr>
            <a:r>
              <a:rPr lang="el-GR" dirty="0" smtClean="0"/>
              <a:t>Προφανώς υπάρχει ένας αρχικός αριθμός από </a:t>
            </a:r>
            <a:r>
              <a:rPr lang="en-US" dirty="0" smtClean="0"/>
              <a:t>features </a:t>
            </a:r>
            <a:r>
              <a:rPr lang="el-GR" dirty="0" smtClean="0"/>
              <a:t>που προσδιορίζονται με ακρίβεια πριν την υλοποίηση</a:t>
            </a:r>
          </a:p>
          <a:p>
            <a:pPr>
              <a:lnSpc>
                <a:spcPct val="80000"/>
              </a:lnSpc>
            </a:pPr>
            <a:r>
              <a:rPr lang="el-GR" dirty="0" smtClean="0"/>
              <a:t>Ωστόσο υπάρχουν πολλά </a:t>
            </a:r>
            <a:r>
              <a:rPr lang="en-US" dirty="0" smtClean="0"/>
              <a:t>features </a:t>
            </a:r>
            <a:r>
              <a:rPr lang="el-GR" dirty="0" smtClean="0"/>
              <a:t>τα οποία επιλέγονται κατά τη διάρκεια της υλοποίησης και χωρίς να έχουμε από πριν τεκμηριωμένους τρόπους κατασκευής</a:t>
            </a:r>
          </a:p>
          <a:p>
            <a:pPr>
              <a:lnSpc>
                <a:spcPct val="80000"/>
              </a:lnSpc>
            </a:pPr>
            <a:r>
              <a:rPr lang="el-GR" dirty="0" smtClean="0"/>
              <a:t>Στην πράξη καινοτομούμε στην κατασκευή του συστήματος, κάτι πολύ συνηθισμένο στο </a:t>
            </a:r>
            <a:r>
              <a:rPr lang="en-US" dirty="0" smtClean="0"/>
              <a:t>software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Ανάλυση και πρόβλεψη κινδύνων (1/8)</a:t>
            </a:r>
            <a:endParaRPr lang="en-GB"/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ανάλυση και πρόβλεψη κινδύνων βασίζεται σε συγκεκριμένες διαδικασίες</a:t>
            </a:r>
            <a:r>
              <a:rPr lang="en-US" dirty="0"/>
              <a:t>:</a:t>
            </a:r>
            <a:endParaRPr lang="el-GR" dirty="0"/>
          </a:p>
          <a:p>
            <a:pPr lvl="1"/>
            <a:r>
              <a:rPr lang="el-GR" sz="2800" dirty="0"/>
              <a:t>Ανάλυση απαραίτητης τεχνογνωσίας </a:t>
            </a:r>
            <a:endParaRPr lang="el-GR" sz="2800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  <a:effectLst/>
              </a:rPr>
              <a:t>know </a:t>
            </a:r>
            <a:r>
              <a:rPr lang="en-US" dirty="0">
                <a:solidFill>
                  <a:srgbClr val="0070C0"/>
                </a:solidFill>
                <a:effectLst/>
              </a:rPr>
              <a:t>how</a:t>
            </a:r>
            <a:endParaRPr lang="el-GR" dirty="0">
              <a:solidFill>
                <a:srgbClr val="0070C0"/>
              </a:solidFill>
            </a:endParaRPr>
          </a:p>
          <a:p>
            <a:pPr lvl="1"/>
            <a:r>
              <a:rPr lang="el-GR" sz="2800" dirty="0"/>
              <a:t>Μελέτη δυνατότητας ανάπτυξης  </a:t>
            </a:r>
            <a:endParaRPr lang="el-GR" sz="2800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  <a:effectLst/>
              </a:rPr>
              <a:t>feasibility</a:t>
            </a:r>
            <a:r>
              <a:rPr lang="el-GR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>
                <a:solidFill>
                  <a:srgbClr val="0070C0"/>
                </a:solidFill>
                <a:effectLst/>
              </a:rPr>
              <a:t>study</a:t>
            </a:r>
            <a:endParaRPr lang="el-GR" dirty="0">
              <a:solidFill>
                <a:srgbClr val="0070C0"/>
              </a:solidFill>
            </a:endParaRPr>
          </a:p>
          <a:p>
            <a:pPr lvl="1"/>
            <a:r>
              <a:rPr lang="el-GR" sz="2800" dirty="0"/>
              <a:t>Μελέτη συνολικού κόστους</a:t>
            </a:r>
            <a:r>
              <a:rPr lang="en-US" sz="2800" dirty="0"/>
              <a:t> </a:t>
            </a:r>
            <a:r>
              <a:rPr lang="el-GR" sz="2800" dirty="0"/>
              <a:t> </a:t>
            </a:r>
            <a:endParaRPr lang="el-GR" sz="2800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  <a:effectLst/>
              </a:rPr>
              <a:t>cost </a:t>
            </a:r>
            <a:r>
              <a:rPr lang="en-US" dirty="0">
                <a:solidFill>
                  <a:srgbClr val="0070C0"/>
                </a:solidFill>
                <a:effectLst/>
              </a:rPr>
              <a:t>estimate</a:t>
            </a:r>
            <a:endParaRPr lang="el-GR" dirty="0">
              <a:solidFill>
                <a:srgbClr val="0070C0"/>
              </a:solidFill>
            </a:endParaRPr>
          </a:p>
          <a:p>
            <a:pPr lvl="1"/>
            <a:r>
              <a:rPr lang="el-GR" sz="2800" dirty="0"/>
              <a:t>Παρακολούθηση</a:t>
            </a:r>
            <a:r>
              <a:rPr lang="en-US" sz="2800" dirty="0"/>
              <a:t> </a:t>
            </a:r>
            <a:r>
              <a:rPr lang="el-GR" sz="2800" dirty="0"/>
              <a:t>προόδου </a:t>
            </a:r>
            <a:endParaRPr lang="el-GR" sz="2800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  <a:effectLst/>
              </a:rPr>
              <a:t>progress </a:t>
            </a:r>
            <a:r>
              <a:rPr lang="en-US" dirty="0">
                <a:solidFill>
                  <a:srgbClr val="0070C0"/>
                </a:solidFill>
                <a:effectLst/>
              </a:rPr>
              <a:t>monitoring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0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6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6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6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6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6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19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64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Ανάλυση και πρόβλεψη κινδύνων (2/8)</a:t>
            </a:r>
            <a:endParaRPr lang="en-GB"/>
          </a:p>
        </p:txBody>
      </p:sp>
      <p:sp>
        <p:nvSpPr>
          <p:cNvPr id="1264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Know how</a:t>
            </a:r>
          </a:p>
          <a:p>
            <a:pPr lvl="1"/>
            <a:r>
              <a:rPr lang="el-GR" dirty="0"/>
              <a:t>Υπάρχει προηγούμενη εμπειρία κατασκευής τέτοιων </a:t>
            </a:r>
            <a:r>
              <a:rPr lang="el-GR" dirty="0" smtClean="0"/>
              <a:t>συστημάτων</a:t>
            </a:r>
            <a:endParaRPr lang="el-GR" dirty="0"/>
          </a:p>
          <a:p>
            <a:pPr lvl="1"/>
            <a:r>
              <a:rPr lang="el-GR" dirty="0"/>
              <a:t>Υπάρχει καταγεγραμμένη η στρατηγική ανάπτυξης τέτοιων </a:t>
            </a:r>
            <a:r>
              <a:rPr lang="el-GR" dirty="0" smtClean="0"/>
              <a:t>συστημάτων</a:t>
            </a:r>
            <a:endParaRPr lang="el-GR" dirty="0"/>
          </a:p>
          <a:p>
            <a:pPr lvl="1"/>
            <a:r>
              <a:rPr lang="el-GR" dirty="0"/>
              <a:t>Υπάρχει προσωπικό με γνώση αρχιτεκτονικής, τμημάτων, εργαλείων, αλγορίθμων, υλοποίησης τέτοιων </a:t>
            </a:r>
            <a:r>
              <a:rPr lang="el-GR" dirty="0" smtClean="0"/>
              <a:t>συστημάτων</a:t>
            </a:r>
            <a:endParaRPr lang="el-GR" dirty="0"/>
          </a:p>
          <a:p>
            <a:pPr lvl="1"/>
            <a:r>
              <a:rPr lang="el-GR" dirty="0"/>
              <a:t>Υπάρχει εμπειρία </a:t>
            </a:r>
            <a:r>
              <a:rPr lang="el-GR" dirty="0" smtClean="0"/>
              <a:t>στην ανάπτυξη </a:t>
            </a:r>
            <a:r>
              <a:rPr lang="el-GR" dirty="0"/>
              <a:t>συστημάτων αυτού του </a:t>
            </a:r>
            <a:r>
              <a:rPr lang="el-GR" dirty="0" smtClean="0"/>
              <a:t>μεγέθους</a:t>
            </a:r>
            <a:endParaRPr lang="el-GR" dirty="0"/>
          </a:p>
          <a:p>
            <a:pPr lvl="1"/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37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Ανάλυση και πρόβλεψη κινδύνων (3/8)</a:t>
            </a:r>
            <a:endParaRPr lang="en-GB"/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Feasibility </a:t>
            </a:r>
            <a:r>
              <a:rPr lang="en-US" b="1" i="1" dirty="0" smtClean="0"/>
              <a:t>study</a:t>
            </a:r>
            <a:r>
              <a:rPr lang="el-GR" b="1" i="1" dirty="0" smtClean="0"/>
              <a:t> (1/2)</a:t>
            </a:r>
            <a:endParaRPr lang="en-US" b="1" i="1" dirty="0"/>
          </a:p>
          <a:p>
            <a:pPr lvl="1"/>
            <a:r>
              <a:rPr lang="el-GR" dirty="0"/>
              <a:t>Υπάρχει δυνατότητα διάχυσης του </a:t>
            </a:r>
            <a:r>
              <a:rPr lang="en-US" dirty="0"/>
              <a:t>know how </a:t>
            </a:r>
            <a:r>
              <a:rPr lang="el-GR" dirty="0"/>
              <a:t>στο προσωπικό που θα αναλάβει την </a:t>
            </a:r>
            <a:r>
              <a:rPr lang="el-GR" dirty="0" smtClean="0"/>
              <a:t>ανάπτυξη</a:t>
            </a:r>
            <a:endParaRPr lang="el-GR" dirty="0"/>
          </a:p>
          <a:p>
            <a:pPr lvl="1"/>
            <a:r>
              <a:rPr lang="el-GR" dirty="0"/>
              <a:t>Υπάρχουν διαθέσιμα τα τεχνολογικά εργαλεία που απαιτούνται για την </a:t>
            </a:r>
            <a:r>
              <a:rPr lang="el-GR" dirty="0" smtClean="0"/>
              <a:t>ανάπτυξη</a:t>
            </a:r>
            <a:endParaRPr lang="el-GR" dirty="0"/>
          </a:p>
          <a:p>
            <a:pPr lvl="1"/>
            <a:r>
              <a:rPr lang="el-GR" dirty="0"/>
              <a:t>Υπάρχει το διαθέσιμο </a:t>
            </a:r>
            <a:r>
              <a:rPr lang="el-GR" dirty="0" smtClean="0"/>
              <a:t>προσωπικό</a:t>
            </a:r>
            <a:endParaRPr lang="el-GR" dirty="0"/>
          </a:p>
          <a:p>
            <a:pPr lvl="1"/>
            <a:r>
              <a:rPr lang="el-GR" dirty="0"/>
              <a:t>Έχει το προσωπικό τις απαραίτητες </a:t>
            </a:r>
            <a:r>
              <a:rPr lang="el-GR" dirty="0" smtClean="0"/>
              <a:t>δεξιότητες</a:t>
            </a:r>
            <a:endParaRPr lang="el-G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60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Ανάλυση και πρόβλεψη κινδύνων (4/8)</a:t>
            </a:r>
            <a:endParaRPr lang="en-GB"/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Feasibility </a:t>
            </a:r>
            <a:r>
              <a:rPr lang="en-US" b="1" i="1" dirty="0" smtClean="0"/>
              <a:t>study</a:t>
            </a:r>
            <a:r>
              <a:rPr lang="el-GR" b="1" i="1" dirty="0" smtClean="0"/>
              <a:t> (2/2)</a:t>
            </a:r>
            <a:endParaRPr lang="el-GR" b="1" i="1" dirty="0"/>
          </a:p>
          <a:p>
            <a:pPr lvl="1"/>
            <a:r>
              <a:rPr lang="el-GR" dirty="0"/>
              <a:t>Υπάρχει γνώση χρήσης των απαραίτητων τεχνολογικών </a:t>
            </a:r>
            <a:r>
              <a:rPr lang="el-GR" dirty="0" smtClean="0"/>
              <a:t>εργαλείων</a:t>
            </a:r>
            <a:endParaRPr lang="el-GR" dirty="0"/>
          </a:p>
          <a:p>
            <a:pPr lvl="1"/>
            <a:r>
              <a:rPr lang="el-GR" dirty="0"/>
              <a:t>Υπάρχουν οι απαραίτητες </a:t>
            </a:r>
            <a:r>
              <a:rPr lang="el-GR" dirty="0" smtClean="0"/>
              <a:t>διοικητικές δομές </a:t>
            </a:r>
            <a:r>
              <a:rPr lang="el-GR" dirty="0"/>
              <a:t>υποστήριξης της διαδικασίας </a:t>
            </a:r>
            <a:r>
              <a:rPr lang="el-GR" dirty="0" smtClean="0"/>
              <a:t>παραγωγής</a:t>
            </a:r>
            <a:endParaRPr lang="el-GR" dirty="0"/>
          </a:p>
          <a:p>
            <a:pPr lvl="1"/>
            <a:r>
              <a:rPr lang="el-GR" dirty="0"/>
              <a:t>Υπάρχει δυνατότητας εξασφάλισης μίας ομάδας ανάπτυξης από την αρχή έως το τέλος της </a:t>
            </a:r>
            <a:r>
              <a:rPr lang="el-GR" dirty="0" smtClean="0"/>
              <a:t>παραγωγής</a:t>
            </a:r>
            <a:endParaRPr lang="el-GR" dirty="0"/>
          </a:p>
          <a:p>
            <a:pPr lvl="1"/>
            <a:r>
              <a:rPr lang="el-GR" dirty="0"/>
              <a:t>Είναι οι </a:t>
            </a:r>
            <a:r>
              <a:rPr lang="el-GR" dirty="0" smtClean="0"/>
              <a:t>όλοι χρηματοδοτικοί </a:t>
            </a:r>
            <a:r>
              <a:rPr lang="el-GR" dirty="0"/>
              <a:t>πόροι </a:t>
            </a:r>
            <a:r>
              <a:rPr lang="el-GR" dirty="0" smtClean="0"/>
              <a:t>διαθέσιμοι ή εξασφαλισμένοι εκ των προτέρων</a:t>
            </a:r>
            <a:endParaRPr lang="el-GR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78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Ανάλυση και πρόβλεψη κινδύνων (5/8)</a:t>
            </a:r>
            <a:endParaRPr lang="en-GB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Cost </a:t>
            </a:r>
            <a:r>
              <a:rPr lang="en-US" b="1" i="1" dirty="0" smtClean="0"/>
              <a:t>estimate</a:t>
            </a:r>
            <a:r>
              <a:rPr lang="el-GR" b="1" i="1" dirty="0" smtClean="0"/>
              <a:t> (1/2)</a:t>
            </a:r>
            <a:endParaRPr lang="en-US" b="1" i="1" dirty="0"/>
          </a:p>
          <a:p>
            <a:pPr lvl="1"/>
            <a:r>
              <a:rPr lang="el-GR" dirty="0"/>
              <a:t>Εάν έχουν κατασκευαστεί τέτοια συστήματα στο πρόσφατο </a:t>
            </a:r>
            <a:r>
              <a:rPr lang="el-GR" dirty="0" smtClean="0"/>
              <a:t>παρελθόν </a:t>
            </a:r>
            <a:r>
              <a:rPr lang="el-GR" dirty="0"/>
              <a:t>και υπάρχουν στοιχεία διαθέσιμα, είναι εφικτή μία καλή </a:t>
            </a:r>
            <a:r>
              <a:rPr lang="el-GR" dirty="0" smtClean="0"/>
              <a:t>πρόβλεψη προϋπολογισμού</a:t>
            </a:r>
            <a:endParaRPr lang="el-GR" dirty="0"/>
          </a:p>
          <a:p>
            <a:pPr lvl="1"/>
            <a:r>
              <a:rPr lang="el-GR" dirty="0" smtClean="0"/>
              <a:t>Ειδάλλως </a:t>
            </a:r>
            <a:r>
              <a:rPr lang="el-GR" dirty="0"/>
              <a:t>εκτιμήσεις μπορεί να γίνουν αρχικά για τις φάσεις που δεν εμπλέκουν σχεδίαση και υλοποίηση λογισμικού, ενώ για την υλοποίηση απαιτείται</a:t>
            </a:r>
            <a:r>
              <a:rPr lang="en-US" dirty="0"/>
              <a:t>:</a:t>
            </a:r>
            <a:endParaRPr lang="el-GR" dirty="0"/>
          </a:p>
          <a:p>
            <a:pPr lvl="2"/>
            <a:r>
              <a:rPr lang="el-GR" dirty="0"/>
              <a:t>αρχιτεκτονική σχεδίαση και </a:t>
            </a:r>
            <a:r>
              <a:rPr lang="el-GR" dirty="0" smtClean="0"/>
              <a:t>κατάτμηση </a:t>
            </a:r>
            <a:endParaRPr lang="el-GR" dirty="0"/>
          </a:p>
          <a:p>
            <a:pPr lvl="2"/>
            <a:r>
              <a:rPr lang="el-GR" dirty="0"/>
              <a:t>χρονοδιάγραμμα με </a:t>
            </a:r>
            <a:r>
              <a:rPr lang="el-GR" dirty="0" smtClean="0"/>
              <a:t>παραδοτέα</a:t>
            </a:r>
            <a:endParaRPr lang="el-GR" dirty="0"/>
          </a:p>
          <a:p>
            <a:pPr lvl="2"/>
            <a:r>
              <a:rPr lang="el-GR" dirty="0"/>
              <a:t>διαμοιρασμός </a:t>
            </a:r>
            <a:r>
              <a:rPr lang="el-GR" dirty="0" smtClean="0"/>
              <a:t>υλοποίησης</a:t>
            </a:r>
            <a:endParaRPr lang="el-GR" dirty="0"/>
          </a:p>
          <a:p>
            <a:pPr lvl="2"/>
            <a:r>
              <a:rPr lang="el-GR" dirty="0" smtClean="0"/>
              <a:t>δυναμική αναπροσαρμογή </a:t>
            </a:r>
            <a:r>
              <a:rPr lang="el-GR" dirty="0"/>
              <a:t>βάσει </a:t>
            </a:r>
            <a:r>
              <a:rPr lang="el-GR" dirty="0" smtClean="0"/>
              <a:t>παρακολούθησης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44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6691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Ανάλυση και πρόβλεψη κινδύνων (6/8)</a:t>
            </a:r>
            <a:endParaRPr lang="en-GB"/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Cost </a:t>
            </a:r>
            <a:r>
              <a:rPr lang="en-US" b="1" i="1" dirty="0" smtClean="0"/>
              <a:t>estimate</a:t>
            </a:r>
            <a:r>
              <a:rPr lang="el-GR" b="1" i="1" dirty="0" smtClean="0"/>
              <a:t> (2/2)</a:t>
            </a:r>
            <a:endParaRPr lang="el-GR" b="1" i="1" dirty="0"/>
          </a:p>
          <a:p>
            <a:pPr lvl="1"/>
            <a:r>
              <a:rPr lang="el-GR" b="1" dirty="0" smtClean="0">
                <a:solidFill>
                  <a:srgbClr val="0070C0"/>
                </a:solidFill>
              </a:rPr>
              <a:t>Θεωρούμε </a:t>
            </a:r>
            <a:r>
              <a:rPr lang="el-GR" b="1" dirty="0">
                <a:solidFill>
                  <a:srgbClr val="0070C0"/>
                </a:solidFill>
              </a:rPr>
              <a:t>περίπου 25% του χρόνου αφιερωμένο στην αντιμετώπιση λαθών</a:t>
            </a:r>
            <a:r>
              <a:rPr lang="el-GR" dirty="0"/>
              <a:t> (εξαρτάται από το μέγεθος των συστημάτων</a:t>
            </a:r>
            <a:r>
              <a:rPr lang="el-GR" dirty="0" smtClean="0"/>
              <a:t>)</a:t>
            </a:r>
            <a:endParaRPr lang="el-GR" dirty="0"/>
          </a:p>
          <a:p>
            <a:pPr lvl="1"/>
            <a:r>
              <a:rPr lang="el-GR" dirty="0"/>
              <a:t>Η μεγαλύτερη πρόκληση είναι η καλή πρόβλεψη του απαιτούμενου χρόνου </a:t>
            </a:r>
            <a:r>
              <a:rPr lang="el-GR" dirty="0" smtClean="0"/>
              <a:t>ανάπτυξης</a:t>
            </a:r>
            <a:endParaRPr lang="el-GR" dirty="0"/>
          </a:p>
          <a:p>
            <a:pPr lvl="1"/>
            <a:r>
              <a:rPr lang="el-GR" dirty="0"/>
              <a:t>Σχεδόν όλες οι συστηματικές προβλέψεις αποδεικνύονται οπτιμιστικές </a:t>
            </a:r>
            <a:endParaRPr lang="el-GR" dirty="0" smtClean="0"/>
          </a:p>
          <a:p>
            <a:pPr lvl="2"/>
            <a:r>
              <a:rPr lang="el-GR" b="1" i="1" dirty="0" smtClean="0">
                <a:solidFill>
                  <a:srgbClr val="0070C0"/>
                </a:solidFill>
              </a:rPr>
              <a:t>η </a:t>
            </a:r>
            <a:r>
              <a:rPr lang="el-GR" b="1" i="1" dirty="0">
                <a:solidFill>
                  <a:srgbClr val="0070C0"/>
                </a:solidFill>
              </a:rPr>
              <a:t>ανάπτυξη </a:t>
            </a:r>
            <a:r>
              <a:rPr lang="el-GR" b="1" i="1" dirty="0" smtClean="0">
                <a:solidFill>
                  <a:srgbClr val="0070C0"/>
                </a:solidFill>
              </a:rPr>
              <a:t>τείνει να καθυστερεί </a:t>
            </a:r>
            <a:r>
              <a:rPr lang="el-GR" b="1" i="1" dirty="0">
                <a:solidFill>
                  <a:srgbClr val="0070C0"/>
                </a:solidFill>
              </a:rPr>
              <a:t>πάντα περισσότερο από ότι </a:t>
            </a:r>
            <a:r>
              <a:rPr lang="el-GR" b="1" i="1" dirty="0" smtClean="0">
                <a:solidFill>
                  <a:srgbClr val="0070C0"/>
                </a:solidFill>
              </a:rPr>
              <a:t>αρχικά υπολογίζουμε</a:t>
            </a:r>
            <a:endParaRPr lang="en-GB" b="1" i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77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15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Ανάλυση και πρόβλεψη κινδύνων (7/8)</a:t>
            </a:r>
            <a:endParaRPr lang="en-GB"/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Progress </a:t>
            </a:r>
            <a:r>
              <a:rPr lang="en-US" b="1" i="1" dirty="0" smtClean="0"/>
              <a:t>monitoring</a:t>
            </a:r>
            <a:r>
              <a:rPr lang="el-GR" b="1" i="1" dirty="0" smtClean="0"/>
              <a:t> (1/2)</a:t>
            </a:r>
            <a:endParaRPr lang="en-US" b="1" i="1" dirty="0"/>
          </a:p>
          <a:p>
            <a:pPr lvl="1"/>
            <a:r>
              <a:rPr lang="el-GR" dirty="0"/>
              <a:t>Αποκλίσεις από το </a:t>
            </a:r>
            <a:r>
              <a:rPr lang="el-GR" dirty="0" smtClean="0"/>
              <a:t>χρονοδιάγραμμα</a:t>
            </a:r>
            <a:endParaRPr lang="el-GR" dirty="0"/>
          </a:p>
          <a:p>
            <a:pPr lvl="1"/>
            <a:r>
              <a:rPr lang="el-GR" dirty="0"/>
              <a:t>Καταγραφή στατιστικών </a:t>
            </a:r>
            <a:r>
              <a:rPr lang="el-GR" dirty="0" smtClean="0"/>
              <a:t>στοιχείων</a:t>
            </a:r>
            <a:endParaRPr lang="el-GR" dirty="0"/>
          </a:p>
          <a:p>
            <a:pPr lvl="2"/>
            <a:r>
              <a:rPr lang="el-GR" dirty="0" smtClean="0"/>
              <a:t>Ρυθμός ολοκλήρωσης των </a:t>
            </a:r>
            <a:r>
              <a:rPr lang="en-US" dirty="0" smtClean="0"/>
              <a:t>features</a:t>
            </a:r>
            <a:endParaRPr lang="el-GR" dirty="0" smtClean="0"/>
          </a:p>
          <a:p>
            <a:pPr lvl="2"/>
            <a:r>
              <a:rPr lang="el-GR" dirty="0" smtClean="0"/>
              <a:t>Χρόνος </a:t>
            </a:r>
            <a:r>
              <a:rPr lang="el-GR" dirty="0"/>
              <a:t>ανάπτυξης τμήματος ανά </a:t>
            </a:r>
            <a:r>
              <a:rPr lang="el-GR" dirty="0" smtClean="0"/>
              <a:t>άτομο</a:t>
            </a:r>
            <a:endParaRPr lang="el-GR" dirty="0"/>
          </a:p>
          <a:p>
            <a:pPr lvl="2"/>
            <a:r>
              <a:rPr lang="el-GR" dirty="0"/>
              <a:t>Λάθη ανά </a:t>
            </a:r>
            <a:r>
              <a:rPr lang="el-GR" dirty="0" smtClean="0"/>
              <a:t>εβδομάδα</a:t>
            </a:r>
            <a:endParaRPr lang="el-GR" dirty="0"/>
          </a:p>
          <a:p>
            <a:pPr lvl="2"/>
            <a:r>
              <a:rPr lang="el-GR" dirty="0"/>
              <a:t>Χρόνος διόρθωσης κάθε </a:t>
            </a:r>
            <a:r>
              <a:rPr lang="el-GR" dirty="0" smtClean="0"/>
              <a:t>λάθους</a:t>
            </a:r>
            <a:endParaRPr lang="el-GR" dirty="0"/>
          </a:p>
          <a:p>
            <a:pPr lvl="2"/>
            <a:r>
              <a:rPr lang="el-GR" dirty="0"/>
              <a:t>Ρυθμός παραγωγής κώδικα</a:t>
            </a:r>
          </a:p>
          <a:p>
            <a:pPr lvl="1"/>
            <a:r>
              <a:rPr lang="el-GR" dirty="0"/>
              <a:t>Απόδοση προσωπικού</a:t>
            </a:r>
          </a:p>
          <a:p>
            <a:pPr lvl="2"/>
            <a:r>
              <a:rPr lang="el-GR" dirty="0"/>
              <a:t>Τμήματα, γραμμές κώδικα ανά εβδομάδα</a:t>
            </a:r>
          </a:p>
          <a:p>
            <a:pPr lvl="2"/>
            <a:r>
              <a:rPr lang="el-GR" dirty="0"/>
              <a:t>Πρόκληση </a:t>
            </a:r>
            <a:r>
              <a:rPr lang="el-GR" dirty="0" smtClean="0"/>
              <a:t>ή </a:t>
            </a:r>
            <a:r>
              <a:rPr lang="el-GR" dirty="0"/>
              <a:t>επιδιόρθωση λαθών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8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6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6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6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6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6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6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6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6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39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altLang="el-GR" smtClean="0"/>
              <a:t>HY352</a:t>
            </a:r>
            <a:endParaRPr lang="en-US" altLang="el-GR"/>
          </a:p>
        </p:txBody>
      </p:sp>
      <p:sp>
        <p:nvSpPr>
          <p:cNvPr id="1249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/>
              <a:t>Γενικές πληροφορίες (</a:t>
            </a:r>
            <a:r>
              <a:rPr lang="en-US" altLang="el-GR"/>
              <a:t>2</a:t>
            </a:r>
            <a:r>
              <a:rPr lang="el-GR" altLang="el-GR"/>
              <a:t>/</a:t>
            </a:r>
            <a:r>
              <a:rPr lang="en-US" altLang="el-GR"/>
              <a:t>2</a:t>
            </a:r>
            <a:r>
              <a:rPr lang="el-GR" altLang="el-GR"/>
              <a:t>)</a:t>
            </a:r>
            <a:endParaRPr lang="en-GB" altLang="el-GR"/>
          </a:p>
        </p:txBody>
      </p:sp>
      <p:sp>
        <p:nvSpPr>
          <p:cNvPr id="1249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l-GR" sz="2400" dirty="0"/>
              <a:t>Η γλώσσα προγραμματισμού του μαθήματος είναι η </a:t>
            </a:r>
            <a:r>
              <a:rPr lang="en-US" altLang="el-GR" sz="2400" dirty="0"/>
              <a:t>C</a:t>
            </a:r>
            <a:r>
              <a:rPr lang="en-US" altLang="el-GR" sz="2400" dirty="0" smtClean="0"/>
              <a:t>++</a:t>
            </a:r>
          </a:p>
          <a:p>
            <a:pPr lvl="1"/>
            <a:r>
              <a:rPr lang="en-US" sz="1600" dirty="0"/>
              <a:t>International Standard ISO/IEC 14882:2014(E) Programming Language C</a:t>
            </a:r>
            <a:r>
              <a:rPr lang="en-US" sz="1600" dirty="0" smtClean="0"/>
              <a:t>++</a:t>
            </a:r>
          </a:p>
          <a:p>
            <a:pPr lvl="1"/>
            <a:r>
              <a:rPr lang="el-GR" altLang="el-GR" sz="1600" dirty="0" smtClean="0"/>
              <a:t>Γνωστή πλέον ως το </a:t>
            </a:r>
            <a:r>
              <a:rPr lang="en-US" altLang="el-GR" sz="1600" dirty="0" smtClean="0"/>
              <a:t>standard </a:t>
            </a:r>
            <a:r>
              <a:rPr lang="en-US" altLang="el-GR" sz="1600" b="1" dirty="0" smtClean="0"/>
              <a:t>C++14</a:t>
            </a:r>
            <a:r>
              <a:rPr lang="el-GR" altLang="el-GR" sz="1600" dirty="0" smtClean="0"/>
              <a:t> (18/8/2014)</a:t>
            </a:r>
            <a:endParaRPr lang="en-US" altLang="el-GR" sz="1600" dirty="0"/>
          </a:p>
          <a:p>
            <a:r>
              <a:rPr lang="el-GR" altLang="el-GR" sz="2400" dirty="0"/>
              <a:t>Έχουν οργανωθεί φροντιστήρια σε </a:t>
            </a:r>
            <a:r>
              <a:rPr lang="en-US" altLang="el-GR" sz="2400" dirty="0"/>
              <a:t>C++ </a:t>
            </a:r>
            <a:r>
              <a:rPr lang="el-GR" altLang="el-GR" sz="2400" dirty="0"/>
              <a:t>(κάθε εβδομάδα, </a:t>
            </a:r>
            <a:r>
              <a:rPr lang="el-GR" altLang="el-GR" sz="2400" dirty="0" smtClean="0"/>
              <a:t>το προγραμματισμένο φροντιστήριο)</a:t>
            </a:r>
            <a:endParaRPr lang="el-GR" altLang="el-GR" sz="2400" dirty="0"/>
          </a:p>
          <a:p>
            <a:pPr lvl="1"/>
            <a:r>
              <a:rPr lang="el-GR" altLang="el-GR" sz="2000" dirty="0"/>
              <a:t>Συνίσταται η συμμετοχή σας σε </a:t>
            </a:r>
            <a:r>
              <a:rPr lang="el-GR" altLang="el-GR" sz="2000" i="1" dirty="0"/>
              <a:t>όλα</a:t>
            </a:r>
            <a:r>
              <a:rPr lang="el-GR" altLang="el-GR" sz="2000" dirty="0"/>
              <a:t> τα φροντιστήρια</a:t>
            </a:r>
          </a:p>
          <a:p>
            <a:r>
              <a:rPr lang="el-GR" altLang="el-GR" sz="2400" dirty="0"/>
              <a:t>Το βιβλίο </a:t>
            </a:r>
            <a:r>
              <a:rPr lang="el-GR" altLang="el-GR" sz="2400" dirty="0" smtClean="0"/>
              <a:t>είναι </a:t>
            </a:r>
            <a:r>
              <a:rPr lang="el-GR" altLang="el-GR" sz="2400" dirty="0"/>
              <a:t>το «</a:t>
            </a:r>
            <a:r>
              <a:rPr lang="el-GR" altLang="el-GR" sz="2400" i="1" dirty="0"/>
              <a:t>Η γλώσσα  προγραμματισμού </a:t>
            </a:r>
            <a:r>
              <a:rPr lang="en-US" altLang="el-GR" sz="2400" i="1" dirty="0"/>
              <a:t>C++</a:t>
            </a:r>
            <a:r>
              <a:rPr lang="el-GR" altLang="el-GR" sz="2400" dirty="0"/>
              <a:t>» </a:t>
            </a:r>
            <a:r>
              <a:rPr lang="el-GR" altLang="el-GR" sz="2400" dirty="0" smtClean="0"/>
              <a:t>του </a:t>
            </a:r>
            <a:r>
              <a:rPr lang="en-US" altLang="el-GR" sz="2400" dirty="0" smtClean="0"/>
              <a:t>Bjarne </a:t>
            </a:r>
            <a:r>
              <a:rPr lang="en-US" altLang="el-GR" sz="2400" dirty="0" err="1" smtClean="0"/>
              <a:t>Stroustroup</a:t>
            </a:r>
            <a:r>
              <a:rPr lang="el-GR" altLang="el-GR" sz="2400" dirty="0" smtClean="0"/>
              <a:t> (σχεδιαστή της </a:t>
            </a:r>
            <a:r>
              <a:rPr lang="en-US" altLang="el-GR" sz="2400" dirty="0" smtClean="0"/>
              <a:t>C++),</a:t>
            </a:r>
            <a:r>
              <a:rPr lang="el-GR" altLang="el-GR" sz="2400" dirty="0" smtClean="0"/>
              <a:t> </a:t>
            </a:r>
            <a:r>
              <a:rPr lang="el-GR" altLang="el-GR" sz="2400" dirty="0"/>
              <a:t>Ελληνική </a:t>
            </a:r>
            <a:r>
              <a:rPr lang="el-GR" altLang="el-GR" sz="2400" dirty="0" smtClean="0"/>
              <a:t>μετάφραση</a:t>
            </a:r>
            <a:endParaRPr lang="el-GR" altLang="el-GR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70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4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Ανάλυση και πρόβλεψη κινδύνων (8/8)</a:t>
            </a:r>
            <a:endParaRPr lang="en-GB"/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Progress </a:t>
            </a:r>
            <a:r>
              <a:rPr lang="en-US" b="1" i="1" dirty="0" smtClean="0"/>
              <a:t>monitoring </a:t>
            </a:r>
            <a:r>
              <a:rPr lang="el-GR" b="1" i="1" dirty="0" smtClean="0"/>
              <a:t>(2/2)</a:t>
            </a:r>
            <a:endParaRPr lang="el-GR" b="1" i="1" dirty="0"/>
          </a:p>
          <a:p>
            <a:pPr lvl="1"/>
            <a:r>
              <a:rPr lang="el-GR" dirty="0"/>
              <a:t>Αλλαγές στην σχεδίαση και υλοποίηση</a:t>
            </a:r>
          </a:p>
          <a:p>
            <a:pPr lvl="2"/>
            <a:r>
              <a:rPr lang="el-GR" dirty="0"/>
              <a:t>Σχεδίαση και υλοποίηση που δεν χρησιμοποιείται (ζημία)</a:t>
            </a:r>
          </a:p>
          <a:p>
            <a:pPr lvl="2"/>
            <a:r>
              <a:rPr lang="el-GR" dirty="0"/>
              <a:t>Υποχώρηση του χρονοδιαγράμματος</a:t>
            </a:r>
          </a:p>
          <a:p>
            <a:pPr lvl="2"/>
            <a:r>
              <a:rPr lang="el-GR" dirty="0"/>
              <a:t>Μεταβολές παραδοτέων και αναγκαίων πόρων </a:t>
            </a:r>
          </a:p>
          <a:p>
            <a:pPr lvl="1"/>
            <a:r>
              <a:rPr lang="el-GR" dirty="0"/>
              <a:t>Εξωγενείς αλλαγές και δυναμική αναδιοργάνωση</a:t>
            </a:r>
          </a:p>
          <a:p>
            <a:pPr lvl="2"/>
            <a:r>
              <a:rPr lang="el-GR" dirty="0"/>
              <a:t>Αλλαγές τεχνολογίας </a:t>
            </a:r>
            <a:r>
              <a:rPr lang="el-GR" dirty="0" smtClean="0"/>
              <a:t>και </a:t>
            </a:r>
            <a:r>
              <a:rPr lang="el-GR" dirty="0"/>
              <a:t>απαρχαίωση</a:t>
            </a:r>
          </a:p>
          <a:p>
            <a:pPr lvl="2"/>
            <a:r>
              <a:rPr lang="el-GR" dirty="0"/>
              <a:t>Αλλαγές </a:t>
            </a:r>
            <a:r>
              <a:rPr lang="el-GR" dirty="0" smtClean="0"/>
              <a:t>εργαλείων και αυτοματοποιήσεις</a:t>
            </a:r>
            <a:endParaRPr lang="el-GR" dirty="0"/>
          </a:p>
          <a:p>
            <a:pPr lvl="2"/>
            <a:r>
              <a:rPr lang="el-GR" dirty="0"/>
              <a:t>Μεταβολές προσωπικού</a:t>
            </a:r>
          </a:p>
          <a:p>
            <a:pPr lvl="2"/>
            <a:r>
              <a:rPr lang="el-GR" dirty="0"/>
              <a:t>Μεταβολές χρηματοδότησης</a:t>
            </a:r>
          </a:p>
          <a:p>
            <a:pPr lvl="2"/>
            <a:r>
              <a:rPr lang="el-GR" dirty="0" smtClean="0"/>
              <a:t>Ανταγωνισμός και νέα προϊόντα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81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 build="p" bldLvl="3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Σχεδιαστικοί στόχοι στον κώδικα</a:t>
            </a:r>
            <a:endParaRPr lang="en-GB" dirty="0"/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1" i="1" dirty="0" smtClean="0">
                <a:solidFill>
                  <a:srgbClr val="336600"/>
                </a:solidFill>
              </a:rPr>
              <a:t>Modularity</a:t>
            </a:r>
            <a:endParaRPr lang="el-GR" sz="2400" b="1" i="1" dirty="0" smtClean="0">
              <a:solidFill>
                <a:srgbClr val="336600"/>
              </a:solidFill>
            </a:endParaRPr>
          </a:p>
          <a:p>
            <a:pPr lvl="1"/>
            <a:r>
              <a:rPr lang="el-GR" sz="2000" dirty="0" smtClean="0"/>
              <a:t>Καλής ποιότητας οργάνωση των συναρτήσεων σε τμήματα</a:t>
            </a:r>
            <a:endParaRPr lang="en-GB" sz="2000" dirty="0" smtClean="0"/>
          </a:p>
          <a:p>
            <a:r>
              <a:rPr lang="en-GB" sz="2400" b="1" i="1" dirty="0" smtClean="0">
                <a:solidFill>
                  <a:srgbClr val="336600"/>
                </a:solidFill>
              </a:rPr>
              <a:t>Reus</a:t>
            </a:r>
            <a:r>
              <a:rPr lang="en-US" sz="2400" b="1" i="1" dirty="0" smtClean="0">
                <a:solidFill>
                  <a:srgbClr val="336600"/>
                </a:solidFill>
              </a:rPr>
              <a:t>ability</a:t>
            </a:r>
            <a:endParaRPr lang="el-GR" sz="2400" b="1" i="1" dirty="0" smtClean="0">
              <a:solidFill>
                <a:srgbClr val="336600"/>
              </a:solidFill>
            </a:endParaRPr>
          </a:p>
          <a:p>
            <a:pPr lvl="1"/>
            <a:r>
              <a:rPr lang="el-GR" sz="2000" dirty="0" smtClean="0"/>
              <a:t>Δυνατότητα να γράφουμε γενικό κώδικα που μπορεί να επαναχρησιμοποιηθεί σε παρόμοιες περιπτώσεις</a:t>
            </a:r>
            <a:endParaRPr lang="en-GB" sz="2000" dirty="0" smtClean="0"/>
          </a:p>
          <a:p>
            <a:r>
              <a:rPr lang="en-GB" sz="2400" b="1" i="1" dirty="0" smtClean="0">
                <a:solidFill>
                  <a:srgbClr val="336600"/>
                </a:solidFill>
              </a:rPr>
              <a:t>Robustness</a:t>
            </a:r>
            <a:endParaRPr lang="el-GR" sz="2400" b="1" i="1" dirty="0" smtClean="0">
              <a:solidFill>
                <a:srgbClr val="336600"/>
              </a:solidFill>
            </a:endParaRPr>
          </a:p>
          <a:p>
            <a:pPr lvl="1"/>
            <a:r>
              <a:rPr lang="el-GR" sz="2000" dirty="0" smtClean="0"/>
              <a:t>Λειτουργική αξιοπιστία, αποφυγή σφαλμάτων εκτέλεσης, γρήγορος ή άμεσος εντοπισμός λαθών</a:t>
            </a:r>
            <a:endParaRPr lang="en-GB" sz="2000" dirty="0" smtClean="0"/>
          </a:p>
          <a:p>
            <a:r>
              <a:rPr lang="en-GB" sz="2400" b="1" i="1" dirty="0" smtClean="0">
                <a:solidFill>
                  <a:srgbClr val="336600"/>
                </a:solidFill>
              </a:rPr>
              <a:t>Quality</a:t>
            </a:r>
            <a:endParaRPr lang="el-GR" sz="2400" b="1" i="1" dirty="0" smtClean="0">
              <a:solidFill>
                <a:srgbClr val="336600"/>
              </a:solidFill>
            </a:endParaRPr>
          </a:p>
          <a:p>
            <a:pPr lvl="1"/>
            <a:r>
              <a:rPr lang="el-GR" sz="2000" dirty="0" smtClean="0"/>
              <a:t>Καλή ποιότητα κώδικα που διευκολύνει διορθώσεις, αλλαγές και επεκτάσεις</a:t>
            </a:r>
            <a:endParaRPr lang="en-GB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8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181600" cy="1066800"/>
          </a:xfrm>
        </p:spPr>
        <p:txBody>
          <a:bodyPr/>
          <a:lstStyle/>
          <a:p>
            <a:pPr algn="ctr"/>
            <a:r>
              <a:rPr lang="el-GR" sz="4400"/>
              <a:t>Εισαγωγή</a:t>
            </a:r>
            <a:endParaRPr lang="en-GB" sz="4400"/>
          </a:p>
        </p:txBody>
      </p:sp>
      <p:pic>
        <p:nvPicPr>
          <p:cNvPr id="1209350" name="Picture 6" descr="bd0666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3528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990600"/>
          </a:xfrm>
        </p:spPr>
        <p:txBody>
          <a:bodyPr/>
          <a:lstStyle/>
          <a:p>
            <a:r>
              <a:rPr lang="el-GR"/>
              <a:t>Γενικές αρχές</a:t>
            </a:r>
            <a:endParaRPr lang="en-GB"/>
          </a:p>
        </p:txBody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>
                <a:effectLst/>
              </a:rPr>
              <a:t>Καλή μελέτη του </a:t>
            </a:r>
            <a:r>
              <a:rPr lang="el-GR" sz="2400" b="1" dirty="0">
                <a:solidFill>
                  <a:srgbClr val="008000"/>
                </a:solidFill>
                <a:effectLst/>
              </a:rPr>
              <a:t>προβλήματος</a:t>
            </a:r>
            <a:r>
              <a:rPr lang="el-GR" sz="2400" dirty="0">
                <a:effectLst/>
              </a:rPr>
              <a:t> και των σχετικών παραμέτρων</a:t>
            </a:r>
          </a:p>
          <a:p>
            <a:pPr lvl="1"/>
            <a:r>
              <a:rPr lang="el-GR" sz="2000" b="1" dirty="0">
                <a:solidFill>
                  <a:srgbClr val="0066FF"/>
                </a:solidFill>
                <a:effectLst/>
              </a:rPr>
              <a:t>Ξέρουμε πλήρως τι πρόβλημα λύνει το λογισμικό που πρόκειται να </a:t>
            </a:r>
            <a:r>
              <a:rPr lang="el-GR" sz="2000" b="1" dirty="0" smtClean="0">
                <a:solidFill>
                  <a:srgbClr val="0066FF"/>
                </a:solidFill>
                <a:effectLst/>
              </a:rPr>
              <a:t>κατασκευάσουμε</a:t>
            </a:r>
            <a:endParaRPr lang="el-GR" sz="2000" dirty="0">
              <a:effectLst/>
            </a:endParaRPr>
          </a:p>
          <a:p>
            <a:r>
              <a:rPr lang="el-GR" sz="2400" dirty="0">
                <a:effectLst/>
              </a:rPr>
              <a:t>Καλή γνώση της διαθέσιμης </a:t>
            </a:r>
            <a:r>
              <a:rPr lang="el-GR" sz="2400" b="1" dirty="0">
                <a:solidFill>
                  <a:srgbClr val="008000"/>
                </a:solidFill>
                <a:effectLst/>
              </a:rPr>
              <a:t>τεχνολογίας</a:t>
            </a:r>
            <a:r>
              <a:rPr lang="el-GR" sz="2400" dirty="0">
                <a:effectLst/>
              </a:rPr>
              <a:t> ανάπτυξης και των προδιαγραφών λειτουργίας</a:t>
            </a:r>
          </a:p>
          <a:p>
            <a:pPr lvl="1"/>
            <a:r>
              <a:rPr lang="el-GR" sz="2000" b="1" dirty="0">
                <a:solidFill>
                  <a:srgbClr val="0066FF"/>
                </a:solidFill>
                <a:effectLst/>
              </a:rPr>
              <a:t>Είμαστε καλοί γνώστες των εργαλείων κατασκευής, και γνωρίζουμε ακριβώς πως πρέπει να συμπεριφέρεται το λογισμικό σε όλες τις </a:t>
            </a:r>
            <a:r>
              <a:rPr lang="el-GR" sz="2000" b="1" dirty="0" smtClean="0">
                <a:solidFill>
                  <a:srgbClr val="0066FF"/>
                </a:solidFill>
                <a:effectLst/>
              </a:rPr>
              <a:t>συνθήκες</a:t>
            </a:r>
            <a:endParaRPr lang="el-GR" sz="2000" dirty="0">
              <a:effectLst/>
            </a:endParaRPr>
          </a:p>
          <a:p>
            <a:r>
              <a:rPr lang="el-GR" sz="2400" dirty="0">
                <a:effectLst/>
              </a:rPr>
              <a:t>Καλή γνώση ύπαρξης </a:t>
            </a:r>
            <a:r>
              <a:rPr lang="el-GR" sz="2400" b="1" dirty="0">
                <a:solidFill>
                  <a:srgbClr val="008000"/>
                </a:solidFill>
                <a:effectLst/>
              </a:rPr>
              <a:t>λύσεων</a:t>
            </a:r>
            <a:r>
              <a:rPr lang="el-GR" sz="2400" dirty="0">
                <a:effectLst/>
              </a:rPr>
              <a:t> σε παρόμοια προβλήματα</a:t>
            </a:r>
          </a:p>
          <a:p>
            <a:pPr lvl="1"/>
            <a:r>
              <a:rPr lang="el-GR" sz="2000" b="1" dirty="0">
                <a:solidFill>
                  <a:srgbClr val="0066FF"/>
                </a:solidFill>
                <a:effectLst/>
              </a:rPr>
              <a:t>Ξέρουμε την μεθοδολογία που έχουν ακολουθήσει άλλοι στην επίλυση του ίδιου </a:t>
            </a:r>
            <a:r>
              <a:rPr lang="el-GR" sz="2000" b="1" dirty="0" smtClean="0">
                <a:solidFill>
                  <a:srgbClr val="0066FF"/>
                </a:solidFill>
                <a:effectLst/>
              </a:rPr>
              <a:t>προβλήματος</a:t>
            </a:r>
            <a:endParaRPr lang="en-GB" sz="2000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990600"/>
          </a:xfrm>
        </p:spPr>
        <p:txBody>
          <a:bodyPr/>
          <a:lstStyle/>
          <a:p>
            <a:r>
              <a:rPr lang="el-GR"/>
              <a:t>Κύριοι στόχοι</a:t>
            </a:r>
            <a:endParaRPr lang="en-GB"/>
          </a:p>
        </p:txBody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4975"/>
            <a:ext cx="8305800" cy="4419600"/>
          </a:xfrm>
        </p:spPr>
        <p:txBody>
          <a:bodyPr/>
          <a:lstStyle/>
          <a:p>
            <a:r>
              <a:rPr lang="el-GR" sz="2400" dirty="0">
                <a:effectLst/>
              </a:rPr>
              <a:t>Ελαχιστοποίηση λαθών</a:t>
            </a:r>
            <a:r>
              <a:rPr lang="en-US" sz="2400" dirty="0">
                <a:effectLst/>
              </a:rPr>
              <a:t> </a:t>
            </a:r>
            <a:r>
              <a:rPr lang="el-GR" sz="2400" dirty="0">
                <a:effectLst/>
              </a:rPr>
              <a:t>		</a:t>
            </a:r>
            <a:r>
              <a:rPr lang="en-US" sz="2400" dirty="0" smtClean="0">
                <a:effectLst/>
              </a:rPr>
              <a:t>– </a:t>
            </a:r>
            <a:r>
              <a:rPr lang="en-US" sz="2000" b="1" dirty="0" smtClean="0">
                <a:solidFill>
                  <a:srgbClr val="C00000"/>
                </a:solidFill>
                <a:effectLst/>
              </a:rPr>
              <a:t>minimize </a:t>
            </a:r>
            <a:r>
              <a:rPr lang="en-US" sz="2000" b="1" dirty="0">
                <a:solidFill>
                  <a:schemeClr val="folHlink"/>
                </a:solidFill>
                <a:effectLst/>
              </a:rPr>
              <a:t>bugs</a:t>
            </a:r>
            <a:endParaRPr lang="el-GR" sz="2000" b="1" dirty="0">
              <a:solidFill>
                <a:schemeClr val="folHlink"/>
              </a:solidFill>
              <a:effectLst/>
            </a:endParaRPr>
          </a:p>
          <a:p>
            <a:r>
              <a:rPr lang="el-GR" sz="2400" dirty="0">
                <a:effectLst/>
              </a:rPr>
              <a:t>Μείωση όγκου υλοποίησης</a:t>
            </a:r>
            <a:r>
              <a:rPr lang="en-US" sz="2400" dirty="0">
                <a:effectLst/>
              </a:rPr>
              <a:t> </a:t>
            </a:r>
            <a:r>
              <a:rPr lang="el-GR" sz="2400" dirty="0">
                <a:effectLst/>
              </a:rPr>
              <a:t>	</a:t>
            </a:r>
            <a:r>
              <a:rPr lang="en-US" sz="2400" dirty="0" smtClean="0">
                <a:effectLst/>
              </a:rPr>
              <a:t>– </a:t>
            </a:r>
            <a:r>
              <a:rPr lang="en-US" sz="2000" b="1" dirty="0">
                <a:solidFill>
                  <a:srgbClr val="C00000"/>
                </a:solidFill>
                <a:effectLst/>
              </a:rPr>
              <a:t>minimize </a:t>
            </a:r>
            <a:r>
              <a:rPr lang="en-US" sz="2000" b="1" dirty="0" smtClean="0">
                <a:solidFill>
                  <a:schemeClr val="folHlink"/>
                </a:solidFill>
                <a:effectLst/>
              </a:rPr>
              <a:t>code size</a:t>
            </a:r>
            <a:endParaRPr lang="el-GR" sz="2000" b="1" dirty="0">
              <a:solidFill>
                <a:schemeClr val="folHlink"/>
              </a:solidFill>
              <a:effectLst/>
            </a:endParaRPr>
          </a:p>
          <a:p>
            <a:r>
              <a:rPr lang="el-GR" sz="2400" dirty="0">
                <a:effectLst/>
              </a:rPr>
              <a:t>Εύκολη τροποποίηση</a:t>
            </a:r>
            <a:r>
              <a:rPr lang="en-US" sz="2400" dirty="0">
                <a:effectLst/>
              </a:rPr>
              <a:t> </a:t>
            </a:r>
            <a:r>
              <a:rPr lang="el-GR" sz="2400" dirty="0">
                <a:effectLst/>
              </a:rPr>
              <a:t>		</a:t>
            </a:r>
            <a:r>
              <a:rPr lang="en-US" sz="2400" dirty="0">
                <a:effectLst/>
              </a:rPr>
              <a:t>– </a:t>
            </a:r>
            <a:r>
              <a:rPr lang="en-US" sz="2000" b="1" dirty="0">
                <a:solidFill>
                  <a:srgbClr val="C00000"/>
                </a:solidFill>
                <a:effectLst/>
              </a:rPr>
              <a:t>minimize </a:t>
            </a:r>
            <a:r>
              <a:rPr lang="en-US" sz="2000" b="1" dirty="0" smtClean="0">
                <a:solidFill>
                  <a:schemeClr val="folHlink"/>
                </a:solidFill>
                <a:effectLst/>
              </a:rPr>
              <a:t>dependencies</a:t>
            </a:r>
            <a:endParaRPr lang="el-GR" sz="2000" b="1" dirty="0">
              <a:solidFill>
                <a:schemeClr val="folHlink"/>
              </a:solidFill>
              <a:effectLst/>
            </a:endParaRPr>
          </a:p>
          <a:p>
            <a:r>
              <a:rPr lang="el-GR" sz="2400" dirty="0" smtClean="0">
                <a:effectLst/>
              </a:rPr>
              <a:t>Διατήρηση </a:t>
            </a:r>
            <a:r>
              <a:rPr lang="el-GR" sz="2400" dirty="0">
                <a:effectLst/>
              </a:rPr>
              <a:t>του συστήματος	</a:t>
            </a:r>
            <a:r>
              <a:rPr lang="en-US" sz="2400" dirty="0" smtClean="0">
                <a:effectLst/>
              </a:rPr>
              <a:t>– </a:t>
            </a:r>
            <a:r>
              <a:rPr lang="en-US" sz="2000" b="1" dirty="0">
                <a:solidFill>
                  <a:srgbClr val="00B050"/>
                </a:solidFill>
                <a:effectLst/>
              </a:rPr>
              <a:t>maximize</a:t>
            </a:r>
            <a:r>
              <a:rPr lang="en-US" sz="2000" b="1" dirty="0">
                <a:solidFill>
                  <a:schemeClr val="folHlink"/>
                </a:solidFill>
                <a:effectLst/>
              </a:rPr>
              <a:t> lifetime</a:t>
            </a:r>
            <a:endParaRPr lang="el-GR" sz="2000" b="1" dirty="0">
              <a:solidFill>
                <a:schemeClr val="folHlink"/>
              </a:solidFill>
              <a:effectLst/>
            </a:endParaRPr>
          </a:p>
          <a:p>
            <a:r>
              <a:rPr lang="el-GR" sz="2400" dirty="0" smtClean="0">
                <a:effectLst/>
              </a:rPr>
              <a:t>Επαναχρησιμοποίηση </a:t>
            </a:r>
            <a:r>
              <a:rPr lang="el-GR" sz="2400" dirty="0">
                <a:effectLst/>
              </a:rPr>
              <a:t>	</a:t>
            </a:r>
            <a:r>
              <a:rPr lang="el-GR" sz="2400" dirty="0" smtClean="0">
                <a:effectLst/>
              </a:rPr>
              <a:t>	</a:t>
            </a:r>
            <a:r>
              <a:rPr lang="en-US" sz="2400" dirty="0" smtClean="0">
                <a:effectLst/>
              </a:rPr>
              <a:t>– </a:t>
            </a:r>
            <a:r>
              <a:rPr lang="en-US" sz="2000" b="1" dirty="0" smtClean="0">
                <a:solidFill>
                  <a:srgbClr val="00B050"/>
                </a:solidFill>
                <a:effectLst/>
              </a:rPr>
              <a:t>maximize</a:t>
            </a:r>
            <a:r>
              <a:rPr lang="en-US" sz="2000" b="1" dirty="0" smtClean="0">
                <a:solidFill>
                  <a:schemeClr val="folHlink"/>
                </a:solidFill>
                <a:effectLst/>
              </a:rPr>
              <a:t> reuse</a:t>
            </a:r>
            <a:endParaRPr lang="el-GR" sz="2000" b="1" dirty="0">
              <a:solidFill>
                <a:schemeClr val="folHlink"/>
              </a:solidFill>
              <a:effectLst/>
            </a:endParaRPr>
          </a:p>
          <a:p>
            <a:r>
              <a:rPr lang="el-GR" sz="2400" dirty="0" smtClean="0">
                <a:effectLst/>
              </a:rPr>
              <a:t>Επεκτασιμότητα</a:t>
            </a:r>
            <a:r>
              <a:rPr lang="en-US" sz="2400" dirty="0" smtClean="0">
                <a:effectLst/>
              </a:rPr>
              <a:t> </a:t>
            </a:r>
            <a:r>
              <a:rPr lang="el-GR" sz="2400" dirty="0">
                <a:effectLst/>
              </a:rPr>
              <a:t>σχεδίασης 	</a:t>
            </a:r>
            <a:r>
              <a:rPr lang="en-US" sz="2400" dirty="0" smtClean="0">
                <a:effectLst/>
              </a:rPr>
              <a:t>– </a:t>
            </a:r>
            <a:r>
              <a:rPr lang="en-US" sz="2000" b="1" dirty="0" smtClean="0">
                <a:solidFill>
                  <a:srgbClr val="00B050"/>
                </a:solidFill>
                <a:effectLst/>
              </a:rPr>
              <a:t>maximize</a:t>
            </a:r>
            <a:r>
              <a:rPr lang="en-US" sz="2000" b="1" dirty="0" smtClean="0">
                <a:solidFill>
                  <a:schemeClr val="folHlink"/>
                </a:solidFill>
                <a:effectLst/>
              </a:rPr>
              <a:t> extensibility</a:t>
            </a:r>
            <a:endParaRPr lang="el-GR" sz="2000" b="1" dirty="0">
              <a:solidFill>
                <a:schemeClr val="folHlink"/>
              </a:solidFill>
              <a:effectLst/>
            </a:endParaRPr>
          </a:p>
          <a:p>
            <a:pPr>
              <a:buFont typeface="Wingdings" pitchFamily="2" charset="2"/>
              <a:buNone/>
            </a:pPr>
            <a:endParaRPr lang="el-GR" sz="2000" i="1" dirty="0">
              <a:effectLst/>
            </a:endParaRPr>
          </a:p>
          <a:p>
            <a:pPr>
              <a:buFont typeface="Wingdings" pitchFamily="2" charset="2"/>
              <a:buChar char="è"/>
            </a:pPr>
            <a:r>
              <a:rPr lang="el-GR" b="1" dirty="0">
                <a:solidFill>
                  <a:schemeClr val="accent6">
                    <a:lumMod val="50000"/>
                  </a:schemeClr>
                </a:solidFill>
                <a:effectLst/>
              </a:rPr>
              <a:t>Πως κατασκευάζουμε καλύτερο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software </a:t>
            </a:r>
            <a:r>
              <a:rPr lang="el-GR" b="1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στο μικρότερο χρόνο </a:t>
            </a:r>
            <a:r>
              <a:rPr lang="el-GR" b="1" dirty="0">
                <a:solidFill>
                  <a:schemeClr val="accent6">
                    <a:lumMod val="50000"/>
                  </a:schemeClr>
                </a:solidFill>
                <a:effectLst/>
              </a:rPr>
              <a:t>και </a:t>
            </a:r>
            <a:r>
              <a:rPr lang="el-GR" b="1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στο μικρότερο κόστος</a:t>
            </a:r>
            <a:endParaRPr lang="en-GB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Τι θα μάθετε</a:t>
            </a:r>
            <a:endParaRPr lang="en-GB"/>
          </a:p>
        </p:txBody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800" dirty="0"/>
              <a:t>Διαδικασία παραγωγής λογισμικού</a:t>
            </a:r>
            <a:r>
              <a:rPr lang="en-US" sz="1800" dirty="0"/>
              <a:t> 			</a:t>
            </a:r>
            <a:r>
              <a:rPr 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</a:t>
            </a:r>
          </a:p>
          <a:p>
            <a:r>
              <a:rPr lang="el-GR" sz="1800" dirty="0"/>
              <a:t>Αρχιτεκτονική σχεδίαση</a:t>
            </a:r>
            <a:r>
              <a:rPr lang="en-US" sz="1800" dirty="0"/>
              <a:t>	 	</a:t>
            </a:r>
            <a:r>
              <a:rPr lang="el-GR" sz="1800" dirty="0"/>
              <a:t>		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</a:t>
            </a:r>
            <a:endParaRPr lang="el-GR" sz="1800" dirty="0"/>
          </a:p>
          <a:p>
            <a:r>
              <a:rPr lang="el-GR" sz="1800" dirty="0"/>
              <a:t>Σχεδίασης υλοποίησης</a:t>
            </a:r>
            <a:r>
              <a:rPr lang="en-US" sz="1800" dirty="0"/>
              <a:t>				</a:t>
            </a:r>
            <a:r>
              <a:rPr lang="el-GR" sz="1800" dirty="0"/>
              <a:t>	</a:t>
            </a:r>
            <a:r>
              <a:rPr 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</a:t>
            </a:r>
            <a:endParaRPr lang="el-GR" sz="1800" dirty="0"/>
          </a:p>
          <a:p>
            <a:r>
              <a:rPr lang="el-GR" sz="1800" dirty="0"/>
              <a:t>Δομημένος προγραμματισμός</a:t>
            </a:r>
            <a:r>
              <a:rPr lang="en-US" sz="1800" dirty="0"/>
              <a:t>				</a:t>
            </a:r>
            <a:r>
              <a:rPr 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</a:t>
            </a:r>
            <a:endParaRPr lang="el-GR" sz="1800" dirty="0"/>
          </a:p>
          <a:p>
            <a:r>
              <a:rPr lang="el-GR" sz="1800" dirty="0"/>
              <a:t>Στοιχεία </a:t>
            </a:r>
            <a:r>
              <a:rPr lang="el-GR" sz="1800" dirty="0" smtClean="0"/>
              <a:t>αντικειμενοστραφούς προγραμματισμού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</a:t>
            </a:r>
            <a:endParaRPr lang="en-US" sz="1800" dirty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l-GR" sz="1800" dirty="0"/>
              <a:t>Σχεδιαστικά πρότυπα</a:t>
            </a:r>
            <a:r>
              <a:rPr lang="en-US" sz="1800" dirty="0"/>
              <a:t>		</a:t>
            </a:r>
            <a:r>
              <a:rPr lang="el-GR" sz="1800" dirty="0"/>
              <a:t>			</a:t>
            </a:r>
            <a:r>
              <a:rPr 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</a:t>
            </a:r>
            <a:endParaRPr lang="el-GR" sz="1800" dirty="0"/>
          </a:p>
          <a:p>
            <a:r>
              <a:rPr lang="el-GR" sz="1800" dirty="0"/>
              <a:t>Οδηγίες καλού προγραμματισμού</a:t>
            </a:r>
            <a:r>
              <a:rPr lang="en-US" sz="1800" dirty="0"/>
              <a:t>			</a:t>
            </a:r>
            <a:r>
              <a:rPr 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</a:t>
            </a:r>
            <a:endParaRPr lang="el-GR" sz="1800" dirty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l-GR" sz="1800" dirty="0"/>
              <a:t>Τεχνικές εντοπισμού και επιδιόρθωσης λαθών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</a:t>
            </a:r>
            <a:endParaRPr lang="el-GR" sz="1800" dirty="0"/>
          </a:p>
          <a:p>
            <a:r>
              <a:rPr lang="el-GR" sz="1800" dirty="0"/>
              <a:t>Ακραίο προγραμματισμό</a:t>
            </a:r>
            <a:r>
              <a:rPr lang="en-US" sz="1800" dirty="0"/>
              <a:t>				</a:t>
            </a:r>
            <a:r>
              <a:rPr 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</a:t>
            </a:r>
            <a:endParaRPr lang="el-GR" sz="1800" dirty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itchFamily="2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1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Γενικά χαρακτηριστικά</a:t>
            </a:r>
            <a:endParaRPr lang="el-GR" dirty="0"/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dirty="0"/>
              <a:t>Ή διαδικασία ανάπτυξης κατευθύνεται από τις ανάγκες που καλύπτει το σύστημα </a:t>
            </a:r>
            <a:r>
              <a:rPr lang="el-GR" sz="2400" dirty="0" smtClean="0"/>
              <a:t>- </a:t>
            </a:r>
            <a:r>
              <a:rPr lang="en-US" sz="2400" b="1" i="1" dirty="0" smtClean="0"/>
              <a:t>requirements driven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l-GR" sz="2000" dirty="0"/>
              <a:t>είναι συνηθισμένο να βιαζόμαστε να σχεδιάσουμε πριν αποφασίσουμε το σύνολο των δυνατοτήτων του συστήματος</a:t>
            </a:r>
          </a:p>
          <a:p>
            <a:pPr>
              <a:lnSpc>
                <a:spcPct val="90000"/>
              </a:lnSpc>
            </a:pPr>
            <a:r>
              <a:rPr lang="el-GR" sz="2400" dirty="0" smtClean="0"/>
              <a:t>Σαφής διαχωρισμός </a:t>
            </a:r>
            <a:r>
              <a:rPr lang="el-GR" sz="2400" dirty="0"/>
              <a:t>της </a:t>
            </a:r>
            <a:r>
              <a:rPr lang="el-GR" sz="2400" b="1" i="1" dirty="0"/>
              <a:t>αρχιτεκτονικής σχεδίασης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που είναι η πρώτη σχεδιαστική διαδικασία και αποτυπώνει τα λειτουργικά τμήματα και τις αλληλεπιδράσεις ενός συστήματος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από τη </a:t>
            </a:r>
            <a:r>
              <a:rPr lang="el-GR" sz="2400" b="1" i="1" dirty="0"/>
              <a:t>σχεδίαση της </a:t>
            </a:r>
            <a:r>
              <a:rPr lang="el-GR" sz="2400" b="1" i="1" dirty="0" smtClean="0"/>
              <a:t>υλοποίησης (δηλ. του κώδικα)</a:t>
            </a:r>
            <a:endParaRPr lang="el-GR" sz="2400" b="1" i="1" dirty="0"/>
          </a:p>
          <a:p>
            <a:pPr lvl="1">
              <a:lnSpc>
                <a:spcPct val="90000"/>
              </a:lnSpc>
            </a:pPr>
            <a:r>
              <a:rPr lang="el-GR" sz="2000" dirty="0"/>
              <a:t>που έπεται και ορίζει πως θα υλοποιηθεί η αρχιτεκτονική, με τον καλύτερο τρόπο, σε κώδικα σε συγκεκριμένη γλώσσα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20000"/>
              <a:buFont typeface="Wingdings" panose="05000000000000000000" pitchFamily="2" charset="2"/>
              <a:buChar char="Ø"/>
            </a:pPr>
            <a:r>
              <a:rPr lang="el-GR" sz="2400" b="1" dirty="0" smtClean="0">
                <a:solidFill>
                  <a:schemeClr val="accent6">
                    <a:lumMod val="50000"/>
                  </a:schemeClr>
                </a:solidFill>
              </a:rPr>
              <a:t>Μεγάλα </a:t>
            </a:r>
            <a:r>
              <a:rPr lang="el-GR" sz="2400" b="1" dirty="0">
                <a:solidFill>
                  <a:schemeClr val="accent6">
                    <a:lumMod val="50000"/>
                  </a:schemeClr>
                </a:solidFill>
              </a:rPr>
              <a:t>λάθη γίνονται </a:t>
            </a:r>
            <a:r>
              <a:rPr lang="el-GR" sz="2400" b="1" dirty="0" smtClean="0">
                <a:solidFill>
                  <a:schemeClr val="accent6">
                    <a:lumMod val="50000"/>
                  </a:schemeClr>
                </a:solidFill>
              </a:rPr>
              <a:t>σε </a:t>
            </a:r>
            <a:r>
              <a:rPr lang="el-GR" sz="2400" b="1" dirty="0">
                <a:solidFill>
                  <a:schemeClr val="accent6">
                    <a:lumMod val="50000"/>
                  </a:schemeClr>
                </a:solidFill>
              </a:rPr>
              <a:t>όλες τις διαδικασίες </a:t>
            </a:r>
            <a:r>
              <a:rPr lang="el-GR" sz="2400" b="1" dirty="0" smtClean="0">
                <a:solidFill>
                  <a:schemeClr val="accent6">
                    <a:lumMod val="50000"/>
                  </a:schemeClr>
                </a:solidFill>
              </a:rPr>
              <a:t>με πιο </a:t>
            </a:r>
            <a:r>
              <a:rPr lang="el-GR" sz="2400" b="1" dirty="0">
                <a:solidFill>
                  <a:schemeClr val="accent6">
                    <a:lumMod val="50000"/>
                  </a:schemeClr>
                </a:solidFill>
              </a:rPr>
              <a:t>συνηθισμένο </a:t>
            </a:r>
            <a:r>
              <a:rPr lang="el-GR" sz="2400" b="1" dirty="0" smtClean="0">
                <a:solidFill>
                  <a:schemeClr val="accent6">
                    <a:lumMod val="50000"/>
                  </a:schemeClr>
                </a:solidFill>
              </a:rPr>
              <a:t>να </a:t>
            </a:r>
            <a:r>
              <a:rPr lang="el-GR" sz="2400" b="1" dirty="0">
                <a:solidFill>
                  <a:schemeClr val="accent6">
                    <a:lumMod val="50000"/>
                  </a:schemeClr>
                </a:solidFill>
              </a:rPr>
              <a:t>ξεχνάμε βασικές απαιτήσεις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5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Επιγράμματα (</a:t>
            </a:r>
            <a:r>
              <a:rPr lang="en-US"/>
              <a:t>Alan Perlis, 1982)</a:t>
            </a:r>
            <a:endParaRPr lang="el-GR"/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53450" cy="395287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effectLst/>
                <a:latin typeface="Times New Roman" pitchFamily="18" charset="0"/>
              </a:rPr>
              <a:t>Every program is a part of some other program and rarely fits</a:t>
            </a:r>
            <a:endParaRPr lang="el-GR" sz="2400" dirty="0">
              <a:effectLst/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ffectLst/>
                <a:latin typeface="Times New Roman" pitchFamily="18" charset="0"/>
              </a:rPr>
              <a:t>It is easier to write an incorrect program than understand a correct one</a:t>
            </a:r>
            <a:endParaRPr lang="el-GR" sz="2400" dirty="0">
              <a:effectLst/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ffectLst/>
                <a:latin typeface="Times New Roman" pitchFamily="18" charset="0"/>
              </a:rPr>
              <a:t>Everything should be built top-down, except the first time</a:t>
            </a:r>
            <a:endParaRPr lang="el-GR" sz="2400" dirty="0">
              <a:effectLst/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ffectLst/>
                <a:latin typeface="Times New Roman" pitchFamily="18" charset="0"/>
              </a:rPr>
              <a:t>Optimization hinders</a:t>
            </a:r>
            <a:r>
              <a:rPr lang="el-GR" sz="2400" dirty="0">
                <a:effectLst/>
                <a:latin typeface="Times New Roman" pitchFamily="18" charset="0"/>
              </a:rPr>
              <a:t> </a:t>
            </a:r>
            <a:r>
              <a:rPr lang="en-US" sz="2400" dirty="0">
                <a:effectLst/>
                <a:latin typeface="Times New Roman" pitchFamily="18" charset="0"/>
              </a:rPr>
              <a:t>evolution</a:t>
            </a:r>
            <a:endParaRPr lang="el-GR" sz="2400" dirty="0">
              <a:effectLst/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ffectLst/>
                <a:latin typeface="Times New Roman" pitchFamily="18" charset="0"/>
              </a:rPr>
              <a:t>Simplicity does not precede complexity, but follows it</a:t>
            </a:r>
            <a:endParaRPr lang="el-GR" sz="2400" dirty="0">
              <a:effectLst/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ffectLst/>
                <a:latin typeface="Times New Roman" pitchFamily="18" charset="0"/>
              </a:rPr>
              <a:t>It is easier to change the specification to fit the program than vice versa</a:t>
            </a:r>
            <a:endParaRPr lang="el-GR" sz="2400" dirty="0">
              <a:effectLst/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ffectLst/>
                <a:latin typeface="Times New Roman" pitchFamily="18" charset="0"/>
              </a:rPr>
              <a:t>In computing, the mean time to failure keeps getting shorter</a:t>
            </a:r>
            <a:endParaRPr lang="el-GR" sz="2400" dirty="0">
              <a:effectLst/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ffectLst/>
                <a:latin typeface="Times New Roman" pitchFamily="18" charset="0"/>
              </a:rPr>
              <a:t>Whenever two programmers meet to criticize their programs, both are </a:t>
            </a:r>
            <a:r>
              <a:rPr lang="en-US" sz="2400" dirty="0" smtClean="0">
                <a:effectLst/>
                <a:latin typeface="Times New Roman" pitchFamily="18" charset="0"/>
              </a:rPr>
              <a:t>silent</a:t>
            </a:r>
            <a:endParaRPr lang="el-GR" sz="2400" dirty="0"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19150" y="2781300"/>
            <a:ext cx="7200900" cy="400050"/>
          </a:xfrm>
          <a:prstGeom prst="rect">
            <a:avLst/>
          </a:prstGeom>
          <a:solidFill>
            <a:srgbClr val="92D050">
              <a:alpha val="41961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9150" y="1771650"/>
            <a:ext cx="7600950" cy="400050"/>
          </a:xfrm>
          <a:prstGeom prst="rect">
            <a:avLst/>
          </a:prstGeom>
          <a:solidFill>
            <a:srgbClr val="92D050">
              <a:alpha val="41961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19150" y="3495675"/>
            <a:ext cx="7200900" cy="400050"/>
          </a:xfrm>
          <a:prstGeom prst="rect">
            <a:avLst/>
          </a:prstGeom>
          <a:solidFill>
            <a:srgbClr val="92D050">
              <a:alpha val="41961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</a:t>
            </a:r>
            <a:r>
              <a:rPr lang="en-US" smtClean="0"/>
              <a:t>31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17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17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1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1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 bldLvl="2" animBg="1"/>
      <p:bldP spid="3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6645</TotalTime>
  <Words>2186</Words>
  <Application>Microsoft Office PowerPoint</Application>
  <PresentationFormat>Προβολή στην οθόνη (4:3)</PresentationFormat>
  <Paragraphs>364</Paragraphs>
  <Slides>31</Slides>
  <Notes>3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31</vt:i4>
      </vt:variant>
    </vt:vector>
  </HeadingPairs>
  <TitlesOfParts>
    <vt:vector size="32" baseType="lpstr">
      <vt:lpstr>CSUN 99</vt:lpstr>
      <vt:lpstr>Παρουσίαση του PowerPoint</vt:lpstr>
      <vt:lpstr>Γενικές πληροφορίες (1/2)</vt:lpstr>
      <vt:lpstr>Γενικές πληροφορίες (2/2)</vt:lpstr>
      <vt:lpstr>Εισαγωγή</vt:lpstr>
      <vt:lpstr>Γενικές αρχές</vt:lpstr>
      <vt:lpstr>Κύριοι στόχοι</vt:lpstr>
      <vt:lpstr>Τι θα μάθετε</vt:lpstr>
      <vt:lpstr>Γενικά χαρακτηριστικά</vt:lpstr>
      <vt:lpstr>Επιγράμματα (Alan Perlis, 1982)</vt:lpstr>
      <vt:lpstr>Ένα σχετικό παράδειγμα (1/3)</vt:lpstr>
      <vt:lpstr>Ένα σχετικό παράδειγμα (2/3)</vt:lpstr>
      <vt:lpstr>Ένα σχετικό παράδειγμα (3/3)</vt:lpstr>
      <vt:lpstr>Διαφορές από άλλες επιστήμες</vt:lpstr>
      <vt:lpstr>Σχετικά γνωμικά</vt:lpstr>
      <vt:lpstr>Προβλήματα ανάπτυξης</vt:lpstr>
      <vt:lpstr>Ο ρόλος των απαιτήσεων (1/4)</vt:lpstr>
      <vt:lpstr>Ο ρόλος των απαιτήσεων (2/4)</vt:lpstr>
      <vt:lpstr>Ο ρόλος των απαιτήσεων (3/4)</vt:lpstr>
      <vt:lpstr>Ο ρόλος των απαιτήσεων (4/4)</vt:lpstr>
      <vt:lpstr>Top-Down και Bottom-Up (1/3)</vt:lpstr>
      <vt:lpstr>Top-Down και Bottom-Up (2/3)</vt:lpstr>
      <vt:lpstr>Top-Down και Bottom-Up (3/3)</vt:lpstr>
      <vt:lpstr>Ανάλυση και πρόβλεψη κινδύνων (1/8)</vt:lpstr>
      <vt:lpstr>Ανάλυση και πρόβλεψη κινδύνων (2/8)</vt:lpstr>
      <vt:lpstr>Ανάλυση και πρόβλεψη κινδύνων (3/8)</vt:lpstr>
      <vt:lpstr>Ανάλυση και πρόβλεψη κινδύνων (4/8)</vt:lpstr>
      <vt:lpstr>Ανάλυση και πρόβλεψη κινδύνων (5/8)</vt:lpstr>
      <vt:lpstr>Ανάλυση και πρόβλεψη κινδύνων (6/8)</vt:lpstr>
      <vt:lpstr>Ανάλυση και πρόβλεψη κινδύνων (7/8)</vt:lpstr>
      <vt:lpstr>Ανάλυση και πρόβλεψη κινδύνων (8/8)</vt:lpstr>
      <vt:lpstr>Σχεδιαστικοί στόχοι στον κώδικα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AS</cp:lastModifiedBy>
  <cp:revision>1724</cp:revision>
  <cp:lastPrinted>1999-09-20T12:01:02Z</cp:lastPrinted>
  <dcterms:created xsi:type="dcterms:W3CDTF">1995-06-17T23:31:02Z</dcterms:created>
  <dcterms:modified xsi:type="dcterms:W3CDTF">2014-09-26T10:31:57Z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