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2" r:id="rId12"/>
    <p:sldId id="29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663300"/>
    <a:srgbClr val="0066FF"/>
    <a:srgbClr val="B3DEFF"/>
    <a:srgbClr val="CCFFFF"/>
    <a:srgbClr val="D0EBB3"/>
    <a:srgbClr val="92D050"/>
    <a:srgbClr val="F8F8F8"/>
    <a:srgbClr val="99FF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81" autoAdjust="0"/>
  </p:normalViewPr>
  <p:slideViewPr>
    <p:cSldViewPr snapToGrid="0">
      <p:cViewPr varScale="1">
        <p:scale>
          <a:sx n="132" d="100"/>
          <a:sy n="132" d="100"/>
        </p:scale>
        <p:origin x="17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786" y="142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466AD00-175F-4672-9B56-EB83F0B486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1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3588"/>
            <a:ext cx="4989513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33925"/>
            <a:ext cx="499268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endParaRPr lang="el-GR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fld id="{CCD9B540-95C5-447F-8740-C3F257C1B9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50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85750" indent="-95250" algn="l" rtl="0" eaLnBrk="0" fontAlgn="base" hangingPunct="0">
      <a:spcBef>
        <a:spcPct val="1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71500" indent="-95250" algn="l" rtl="0" eaLnBrk="0" fontAlgn="base" hangingPunct="0">
      <a:spcBef>
        <a:spcPct val="1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7250" indent="-95250" algn="l" rtl="0" eaLnBrk="0" fontAlgn="base" hangingPunct="0">
      <a:spcBef>
        <a:spcPct val="0"/>
      </a:spcBef>
      <a:spcAft>
        <a:spcPct val="0"/>
      </a:spcAft>
      <a:buSzPct val="65000"/>
      <a:buFont typeface="Wingdings" pitchFamily="2" charset="2"/>
      <a:buChar char="ð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6CE68-E469-48B5-8375-F371E98F85E4}" type="slidenum">
              <a:rPr lang="en-GB"/>
              <a:pPr/>
              <a:t>1</a:t>
            </a:fld>
            <a:endParaRPr lang="en-GB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36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9B540-95C5-447F-8740-C3F257C1B968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2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fld id="{6F5C27E8-D9DC-47B2-9750-229DD4554C5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9447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305550"/>
            <a:ext cx="2006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05550"/>
            <a:ext cx="2895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305550"/>
            <a:ext cx="19050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Slide </a:t>
            </a:r>
            <a:fld id="{BF01AC56-B339-4B98-BEBC-50244C3E7CE0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4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</a:t>
            </a:r>
            <a:fld id="{A52ABF59-A65A-4B38-B810-23BBEFB3FD44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20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52600"/>
            <a:ext cx="8305800" cy="4419600"/>
          </a:xfrm>
        </p:spPr>
        <p:txBody>
          <a:bodyPr/>
          <a:lstStyle/>
          <a:p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248400"/>
            <a:ext cx="2006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</a:t>
            </a:r>
            <a:fld id="{046453E2-F783-486E-B924-293145CBB369}" type="slidenum">
              <a:rPr lang="en-US" smtClean="0"/>
              <a:pPr/>
              <a:t>‹#›</a:t>
            </a:fld>
            <a:r>
              <a:rPr lang="el-GR" dirty="0" smtClean="0"/>
              <a:t> / 3</a:t>
            </a: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94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48400"/>
            <a:ext cx="200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 smtClean="0"/>
              <a:t>Slide </a:t>
            </a:r>
            <a:fld id="{6B8989D9-9E43-41D6-A6B1-695D54D65C86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  <p:pic>
        <p:nvPicPr>
          <p:cNvPr id="188424" name="Picture 8" descr="paint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162050"/>
            <a:ext cx="901446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5" name="Picture 9" descr="paint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" y="6324600"/>
            <a:ext cx="8541488" cy="15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32" y="-1637"/>
            <a:ext cx="6078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onsolas" panose="020B0609020204030204" pitchFamily="49" charset="0"/>
              </a:rPr>
              <a:t>CSD</a:t>
            </a:r>
            <a:endParaRPr lang="el-G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59" r:id="rId4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w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76200"/>
            <a:ext cx="8534400" cy="381000"/>
          </a:xfrm>
        </p:spPr>
        <p:txBody>
          <a:bodyPr/>
          <a:lstStyle/>
          <a:p>
            <a:pPr algn="ctr"/>
            <a:r>
              <a:rPr lang="el-GR" sz="1800" b="1">
                <a:latin typeface="Arial" charset="0"/>
              </a:rPr>
              <a:t>HY352 : </a:t>
            </a:r>
            <a:r>
              <a:rPr lang="el-GR" sz="2000" b="1">
                <a:latin typeface="Arial" charset="0"/>
              </a:rPr>
              <a:t>ΤΕΧΝΟΛΟΓΙΑ ΛΟΓΙΣΜΙΚΟΥ</a:t>
            </a: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81000" y="5334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1"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153" name="Picture 57" descr="pe0200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425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304800" y="6858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ΠΑΝΕΠΙΣΤΗΜΙΟ ΚΡΗΤΗΣ,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ΣΧΟΛΗ ΘΕΤΙΚΩΝ ΕΠΙΣΤΗΜΩΝ,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ΤΜΗΜΑ ΕΠΙΣΤΗΜΗΣ ΥΠΟΛΟΓΙΣΤΩΝ</a:t>
            </a:r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auto">
          <a:xfrm>
            <a:off x="381000" y="58674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ΔΙΔΑΣΚΩΝ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Αντώνιος Σαββίδης</a:t>
            </a:r>
            <a:endParaRPr kumimoji="1" lang="el-GR" sz="1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7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Κατηγορίες </a:t>
            </a:r>
            <a:r>
              <a:rPr lang="en-US" dirty="0"/>
              <a:t>constructor (</a:t>
            </a:r>
            <a:r>
              <a:rPr lang="el-GR" dirty="0"/>
              <a:t>5</a:t>
            </a:r>
            <a:r>
              <a:rPr lang="en-US" dirty="0" smtClean="0"/>
              <a:t>/13)</a:t>
            </a:r>
            <a:endParaRPr lang="en-GB" dirty="0"/>
          </a:p>
        </p:txBody>
      </p:sp>
      <p:graphicFrame>
        <p:nvGraphicFramePr>
          <p:cNvPr id="1479701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43694"/>
              </p:ext>
            </p:extLst>
          </p:nvPr>
        </p:nvGraphicFramePr>
        <p:xfrm>
          <a:off x="1181100" y="2209800"/>
          <a:ext cx="7124700" cy="3889884"/>
        </p:xfrm>
        <a:graphic>
          <a:graphicData uri="http://schemas.openxmlformats.org/drawingml/2006/table">
            <a:tbl>
              <a:tblPr/>
              <a:tblGrid>
                <a:gridCol w="7124700"/>
              </a:tblGrid>
              <a:tr h="3467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X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private: 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public: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X (void)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a(0)  {}  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empty constructor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X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_a)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a(_a) {}  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parameterized constructor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X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X&amp; x) : a(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x.a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{}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copy constructor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Y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private: 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Y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Y&amp; y) :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y.arr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){}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Assignment instead of copy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~Y() { delete[]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}      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Crash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most-likely here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79691" name="Rectangle 11"/>
          <p:cNvSpPr>
            <a:spLocks noChangeArrowheads="1"/>
          </p:cNvSpPr>
          <p:nvPr/>
        </p:nvSpPr>
        <p:spPr bwMode="auto">
          <a:xfrm>
            <a:off x="1136650" y="1652588"/>
            <a:ext cx="4975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sz="28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Copier / copy constructor</a:t>
            </a:r>
            <a:r>
              <a:rPr kumimoji="1" lang="el-GR" sz="28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 (2/2)</a:t>
            </a:r>
            <a:endParaRPr kumimoji="1" lang="en-GB" sz="2800" b="0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10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56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7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Κατηγορίες </a:t>
            </a:r>
            <a:r>
              <a:rPr lang="en-US" dirty="0"/>
              <a:t>constructor </a:t>
            </a:r>
            <a:r>
              <a:rPr lang="en-US" dirty="0" smtClean="0"/>
              <a:t>(6/13)</a:t>
            </a:r>
            <a:endParaRPr lang="en-GB" dirty="0"/>
          </a:p>
        </p:txBody>
      </p:sp>
      <p:sp>
        <p:nvSpPr>
          <p:cNvPr id="147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 dirty="0" smtClean="0"/>
              <a:t>Move constructor</a:t>
            </a:r>
            <a:r>
              <a:rPr lang="el-GR" sz="2400" i="1" dirty="0" smtClean="0"/>
              <a:t> </a:t>
            </a:r>
            <a:r>
              <a:rPr lang="el-GR" sz="2400" i="1" dirty="0"/>
              <a:t>(1/2)</a:t>
            </a:r>
          </a:p>
          <a:p>
            <a:pPr lvl="1"/>
            <a:r>
              <a:rPr lang="el-GR" sz="2000" dirty="0"/>
              <a:t>Έχει υπογραφή </a:t>
            </a:r>
            <a:r>
              <a:rPr lang="en-US" sz="2000" dirty="0">
                <a:solidFill>
                  <a:srgbClr val="0000FF"/>
                </a:solidFill>
                <a:effectLst/>
              </a:rPr>
              <a:t>&lt;</a:t>
            </a:r>
            <a:r>
              <a:rPr lang="en-US" sz="2000" i="1" dirty="0">
                <a:solidFill>
                  <a:srgbClr val="0000FF"/>
                </a:solidFill>
                <a:effectLst/>
              </a:rPr>
              <a:t>class</a:t>
            </a:r>
            <a:r>
              <a:rPr lang="en-US" sz="2000" dirty="0" smtClean="0">
                <a:solidFill>
                  <a:srgbClr val="0000FF"/>
                </a:solidFill>
                <a:effectLst/>
              </a:rPr>
              <a:t>&gt;(&lt;</a:t>
            </a:r>
            <a:r>
              <a:rPr lang="en-US" sz="2000" i="1" dirty="0">
                <a:solidFill>
                  <a:srgbClr val="0000FF"/>
                </a:solidFill>
                <a:effectLst/>
              </a:rPr>
              <a:t>class</a:t>
            </a:r>
            <a:r>
              <a:rPr lang="en-US" sz="2000" dirty="0" smtClean="0">
                <a:solidFill>
                  <a:srgbClr val="0000FF"/>
                </a:solidFill>
                <a:effectLst/>
              </a:rPr>
              <a:t>&gt;&amp;&amp;);</a:t>
            </a:r>
            <a:endParaRPr lang="en-US" sz="2000" dirty="0"/>
          </a:p>
          <a:p>
            <a:pPr lvl="1"/>
            <a:r>
              <a:rPr lang="el-GR" sz="2000" dirty="0"/>
              <a:t>Είναι μόνο ένας (μοναδικός)</a:t>
            </a:r>
          </a:p>
          <a:p>
            <a:pPr lvl="1"/>
            <a:r>
              <a:rPr lang="el-GR" sz="2000" dirty="0"/>
              <a:t>Λαμβάνει ως όρισμα ένα </a:t>
            </a:r>
            <a:r>
              <a:rPr lang="en-US" sz="2000" i="1" dirty="0" err="1" smtClean="0"/>
              <a:t>xvalue</a:t>
            </a:r>
            <a:r>
              <a:rPr lang="en-US" sz="2000" i="1" dirty="0" smtClean="0"/>
              <a:t> </a:t>
            </a:r>
            <a:r>
              <a:rPr lang="el-GR" sz="2000" dirty="0" smtClean="0"/>
              <a:t>της </a:t>
            </a:r>
            <a:r>
              <a:rPr lang="el-GR" sz="2000" dirty="0"/>
              <a:t>ίδιας κλάσης </a:t>
            </a:r>
            <a:endParaRPr lang="en-US" sz="2000" dirty="0" smtClean="0"/>
          </a:p>
          <a:p>
            <a:pPr lvl="2"/>
            <a:r>
              <a:rPr lang="en-US" sz="1600" dirty="0" smtClean="0"/>
              <a:t>Expiring value,</a:t>
            </a:r>
            <a:r>
              <a:rPr lang="el-GR" sz="1600" dirty="0" smtClean="0"/>
              <a:t> νέα κατηγορία εκτός των</a:t>
            </a:r>
            <a:r>
              <a:rPr lang="en-US" sz="1600" dirty="0" smtClean="0"/>
              <a:t> </a:t>
            </a:r>
            <a:r>
              <a:rPr lang="en-US" sz="1600" i="1" dirty="0" err="1" smtClean="0"/>
              <a:t>rvalue</a:t>
            </a:r>
            <a:r>
              <a:rPr lang="en-US" sz="1600" dirty="0" smtClean="0"/>
              <a:t> </a:t>
            </a:r>
            <a:r>
              <a:rPr lang="el-GR" sz="1600" dirty="0" smtClean="0"/>
              <a:t>και </a:t>
            </a:r>
            <a:r>
              <a:rPr lang="en-US" sz="1600" i="1" dirty="0" err="1" smtClean="0"/>
              <a:t>lvalue</a:t>
            </a:r>
            <a:endParaRPr lang="el-GR" sz="1600" i="1" dirty="0" smtClean="0"/>
          </a:p>
          <a:p>
            <a:pPr lvl="2"/>
            <a:r>
              <a:rPr lang="el-GR" sz="1600" dirty="0" smtClean="0"/>
              <a:t>Όλα τα </a:t>
            </a:r>
            <a:r>
              <a:rPr lang="en-US" sz="1600" dirty="0" smtClean="0"/>
              <a:t>returned temporary objects</a:t>
            </a:r>
          </a:p>
          <a:p>
            <a:pPr lvl="2"/>
            <a:r>
              <a:rPr lang="el-GR" sz="1600" dirty="0" smtClean="0"/>
              <a:t>Το αποτέλεσμα της </a:t>
            </a:r>
            <a:r>
              <a:rPr lang="en-US" sz="1600" i="1" dirty="0" err="1" smtClean="0"/>
              <a:t>std</a:t>
            </a:r>
            <a:r>
              <a:rPr lang="en-US" sz="1600" i="1" dirty="0" smtClean="0"/>
              <a:t>::move(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)</a:t>
            </a:r>
            <a:r>
              <a:rPr lang="el-GR" sz="1600" i="1" dirty="0" smtClean="0"/>
              <a:t> για ένα </a:t>
            </a:r>
            <a:r>
              <a:rPr lang="en-US" sz="1600" i="1" dirty="0" smtClean="0"/>
              <a:t>value</a:t>
            </a:r>
          </a:p>
          <a:p>
            <a:pPr lvl="2"/>
            <a:r>
              <a:rPr lang="el-GR" sz="1600" dirty="0"/>
              <a:t>Το αποτέλεσμα της </a:t>
            </a:r>
            <a:r>
              <a:rPr lang="en-US" sz="1600" i="1" dirty="0" err="1" smtClean="0"/>
              <a:t>static_cast</a:t>
            </a:r>
            <a:r>
              <a:rPr lang="en-US" sz="1600" i="1" dirty="0" smtClean="0"/>
              <a:t>&lt;T&amp;&amp;&gt;(</a:t>
            </a:r>
            <a:r>
              <a:rPr lang="en-US" sz="1600" i="1" dirty="0" err="1" smtClean="0"/>
              <a:t>val</a:t>
            </a:r>
            <a:r>
              <a:rPr lang="en-US" sz="1600" i="1" dirty="0"/>
              <a:t>)</a:t>
            </a:r>
            <a:r>
              <a:rPr lang="el-GR" sz="1600" i="1" dirty="0"/>
              <a:t> </a:t>
            </a:r>
            <a:r>
              <a:rPr lang="el-GR" sz="1600" i="1" dirty="0" smtClean="0"/>
              <a:t>ή (</a:t>
            </a:r>
            <a:r>
              <a:rPr lang="en-US" sz="1600" i="1" dirty="0" smtClean="0"/>
              <a:t>T&amp;&amp;) 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</a:t>
            </a:r>
            <a:r>
              <a:rPr lang="el-GR" sz="1600" i="1" dirty="0" smtClean="0"/>
              <a:t>για </a:t>
            </a:r>
            <a:r>
              <a:rPr lang="el-GR" sz="1600" i="1" dirty="0"/>
              <a:t>ένα </a:t>
            </a:r>
            <a:r>
              <a:rPr lang="en-US" sz="1600" i="1" dirty="0"/>
              <a:t>value</a:t>
            </a:r>
            <a:endParaRPr lang="en-US" sz="1600" i="1" dirty="0" smtClean="0"/>
          </a:p>
          <a:p>
            <a:pPr lvl="1"/>
            <a:r>
              <a:rPr lang="el-GR" sz="2000" dirty="0" smtClean="0"/>
              <a:t>Συνήθως εκχωρεί δυναμικά δεδομένα (ΌΧΙ </a:t>
            </a:r>
            <a:r>
              <a:rPr lang="en-US" sz="2000" dirty="0" smtClean="0"/>
              <a:t>copy) </a:t>
            </a:r>
            <a:r>
              <a:rPr lang="el-GR" sz="2000" dirty="0" smtClean="0"/>
              <a:t>από το </a:t>
            </a:r>
            <a:r>
              <a:rPr lang="en-US" sz="2000" i="1" dirty="0" err="1" smtClean="0"/>
              <a:t>xvalue</a:t>
            </a:r>
            <a:r>
              <a:rPr lang="en-US" sz="2000" dirty="0" smtClean="0"/>
              <a:t> </a:t>
            </a:r>
            <a:r>
              <a:rPr lang="el-GR" sz="2000" dirty="0" smtClean="0"/>
              <a:t>ενώ το κάνει ταυτόχρονα</a:t>
            </a:r>
            <a:r>
              <a:rPr lang="en-US" sz="2000" dirty="0" smtClean="0"/>
              <a:t> null</a:t>
            </a:r>
            <a:endParaRPr lang="el-GR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11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8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7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7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7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7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7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7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7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7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7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7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7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7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7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8659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7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Κατηγορίες </a:t>
            </a:r>
            <a:r>
              <a:rPr lang="en-US" dirty="0"/>
              <a:t>constructor </a:t>
            </a:r>
            <a:r>
              <a:rPr lang="en-US" dirty="0" smtClean="0"/>
              <a:t>(7/13)</a:t>
            </a:r>
            <a:endParaRPr lang="en-GB" dirty="0"/>
          </a:p>
        </p:txBody>
      </p:sp>
      <p:graphicFrame>
        <p:nvGraphicFramePr>
          <p:cNvPr id="1479701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3205"/>
              </p:ext>
            </p:extLst>
          </p:nvPr>
        </p:nvGraphicFramePr>
        <p:xfrm>
          <a:off x="1181099" y="2209800"/>
          <a:ext cx="7454901" cy="3467100"/>
        </p:xfrm>
        <a:graphic>
          <a:graphicData uri="http://schemas.openxmlformats.org/drawingml/2006/table">
            <a:tbl>
              <a:tblPr/>
              <a:tblGrid>
                <a:gridCol w="7454901"/>
              </a:tblGrid>
              <a:tr h="3467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X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_n = 0) {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new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[n = _n]; }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// note: in C++ new T[0] is safe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X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X&amp; x) {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new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[n 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x.n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X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 x) {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x.arr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n 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x.n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x.arr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nullptr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x.n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~X() { delete []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}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note: in C++ delete null is safe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66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 f (void) { return X(10);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x1(1);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x2(x1);			</a:t>
                      </a:r>
                      <a:r>
                        <a:rPr kumimoji="1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// calls X(X&amp;)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x3((X&amp;&amp;) x1);		</a:t>
                      </a:r>
                      <a:r>
                        <a:rPr kumimoji="1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// calls X(X&amp;&amp;)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x4(f());		</a:t>
                      </a:r>
                      <a:r>
                        <a:rPr kumimoji="1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// calls X(X&amp;&amp;)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x5(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::move(x4));	</a:t>
                      </a:r>
                      <a:r>
                        <a:rPr kumimoji="1" lang="en-US" sz="1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// calls X(&amp;&amp;)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79691" name="Rectangle 11"/>
          <p:cNvSpPr>
            <a:spLocks noChangeArrowheads="1"/>
          </p:cNvSpPr>
          <p:nvPr/>
        </p:nvSpPr>
        <p:spPr bwMode="auto">
          <a:xfrm>
            <a:off x="1136650" y="1652588"/>
            <a:ext cx="3784690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sz="2800" b="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Move </a:t>
            </a:r>
            <a:r>
              <a:rPr kumimoji="1" lang="en-US" sz="2800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constructor</a:t>
            </a:r>
            <a:r>
              <a:rPr kumimoji="1" lang="el-GR" sz="2800" b="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(2/2)</a:t>
            </a:r>
            <a:endParaRPr kumimoji="1" lang="en-GB" sz="2800" b="0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12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96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8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Κατηγορίες </a:t>
            </a:r>
            <a:r>
              <a:rPr lang="en-US" dirty="0"/>
              <a:t>constructor </a:t>
            </a:r>
            <a:r>
              <a:rPr lang="en-US" dirty="0" smtClean="0"/>
              <a:t>(8/13)</a:t>
            </a:r>
            <a:endParaRPr lang="en-GB" dirty="0"/>
          </a:p>
        </p:txBody>
      </p:sp>
      <p:sp>
        <p:nvSpPr>
          <p:cNvPr id="148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Converter constructor (1/2)</a:t>
            </a:r>
          </a:p>
          <a:p>
            <a:pPr lvl="1"/>
            <a:r>
              <a:rPr lang="el-GR" dirty="0" smtClean="0"/>
              <a:t>Η </a:t>
            </a:r>
            <a:r>
              <a:rPr lang="el-GR" dirty="0"/>
              <a:t>υπογραφή του είναι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effectLst/>
              </a:rPr>
              <a:t>X (</a:t>
            </a:r>
            <a:r>
              <a:rPr lang="en-US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dirty="0">
                <a:solidFill>
                  <a:srgbClr val="0000FF"/>
                </a:solidFill>
                <a:effectLst/>
              </a:rPr>
              <a:t> Y&amp;); </a:t>
            </a:r>
            <a:r>
              <a:rPr lang="el-GR" dirty="0"/>
              <a:t>για κλάσεις </a:t>
            </a:r>
            <a:r>
              <a:rPr lang="en-US" b="1" dirty="0"/>
              <a:t>X </a:t>
            </a:r>
            <a:r>
              <a:rPr lang="el-GR" dirty="0"/>
              <a:t>και </a:t>
            </a:r>
            <a:r>
              <a:rPr lang="en-US" b="1" dirty="0"/>
              <a:t>Y </a:t>
            </a:r>
            <a:r>
              <a:rPr lang="el-GR" dirty="0"/>
              <a:t>που συνήθως δε σχετίζονται με </a:t>
            </a:r>
            <a:r>
              <a:rPr lang="en-US" dirty="0"/>
              <a:t>inheritance</a:t>
            </a:r>
          </a:p>
          <a:p>
            <a:pPr lvl="1"/>
            <a:r>
              <a:rPr lang="el-GR" dirty="0"/>
              <a:t>Μπορεί να έχουμε πολλούς τέτοιους </a:t>
            </a:r>
            <a:r>
              <a:rPr lang="en-US" dirty="0"/>
              <a:t>constructors </a:t>
            </a:r>
            <a:r>
              <a:rPr lang="el-GR" dirty="0"/>
              <a:t>για διαφορετικές κλάσεις</a:t>
            </a:r>
            <a:endParaRPr lang="en-US" dirty="0">
              <a:solidFill>
                <a:srgbClr val="0000FF"/>
              </a:solidFill>
              <a:effectLst/>
            </a:endParaRPr>
          </a:p>
          <a:p>
            <a:pPr lvl="1"/>
            <a:r>
              <a:rPr lang="el-GR" dirty="0"/>
              <a:t>Για την κλάση </a:t>
            </a:r>
            <a:r>
              <a:rPr lang="en-US" b="1" dirty="0"/>
              <a:t>X</a:t>
            </a:r>
            <a:r>
              <a:rPr lang="el-GR" dirty="0"/>
              <a:t> και </a:t>
            </a:r>
            <a:r>
              <a:rPr lang="en-US" b="1" dirty="0"/>
              <a:t>Y</a:t>
            </a:r>
            <a:r>
              <a:rPr lang="en-US" dirty="0"/>
              <a:t> </a:t>
            </a:r>
            <a:r>
              <a:rPr lang="el-GR" dirty="0"/>
              <a:t>θα πρέπει να ορίζεται αλγοριθμικά η μετατροπή του </a:t>
            </a:r>
            <a:r>
              <a:rPr lang="en-US" b="1" dirty="0"/>
              <a:t>Y</a:t>
            </a:r>
            <a:r>
              <a:rPr lang="en-US" dirty="0"/>
              <a:t> </a:t>
            </a:r>
            <a:r>
              <a:rPr lang="el-GR" dirty="0"/>
              <a:t>σε </a:t>
            </a:r>
            <a:r>
              <a:rPr lang="el-GR" b="1" dirty="0"/>
              <a:t>Χ</a:t>
            </a:r>
            <a:r>
              <a:rPr lang="en-US" b="1" dirty="0"/>
              <a:t> </a:t>
            </a:r>
            <a:endParaRPr lang="el-GR" b="1" dirty="0"/>
          </a:p>
          <a:p>
            <a:pPr lvl="2"/>
            <a:r>
              <a:rPr lang="el-GR" dirty="0"/>
              <a:t>μόνο με χρήση </a:t>
            </a:r>
            <a:r>
              <a:rPr lang="en-US" dirty="0"/>
              <a:t>public members </a:t>
            </a:r>
            <a:r>
              <a:rPr lang="el-GR" dirty="0"/>
              <a:t>του </a:t>
            </a:r>
            <a:r>
              <a:rPr lang="en-US" b="1" dirty="0"/>
              <a:t>Y</a:t>
            </a:r>
            <a:r>
              <a:rPr lang="el-GR" dirty="0"/>
              <a:t>,</a:t>
            </a:r>
            <a:r>
              <a:rPr lang="el-GR" b="1" dirty="0"/>
              <a:t> </a:t>
            </a:r>
            <a:r>
              <a:rPr lang="el-GR" dirty="0"/>
              <a:t>εκτός και εάν είναι </a:t>
            </a:r>
            <a:r>
              <a:rPr lang="en-US" b="1" dirty="0"/>
              <a:t>X</a:t>
            </a:r>
            <a:r>
              <a:rPr lang="en-US" dirty="0"/>
              <a:t> friend of </a:t>
            </a:r>
            <a:r>
              <a:rPr lang="en-US" b="1" dirty="0"/>
              <a:t>Y</a:t>
            </a:r>
            <a:endParaRPr lang="el-GR" dirty="0"/>
          </a:p>
          <a:p>
            <a:pPr lvl="1"/>
            <a:r>
              <a:rPr lang="el-GR" dirty="0"/>
              <a:t>δεν είναι σχεδιαστικά </a:t>
            </a:r>
            <a:r>
              <a:rPr lang="el-GR" dirty="0" smtClean="0"/>
              <a:t>ορθό να </a:t>
            </a:r>
            <a:r>
              <a:rPr lang="el-GR" dirty="0"/>
              <a:t>θέσουμε με </a:t>
            </a:r>
            <a:r>
              <a:rPr lang="el-GR" dirty="0" smtClean="0"/>
              <a:t>όποιο τρόπο </a:t>
            </a:r>
            <a:r>
              <a:rPr lang="el-GR" dirty="0"/>
              <a:t>την </a:t>
            </a:r>
            <a:r>
              <a:rPr lang="en-US" b="1" dirty="0"/>
              <a:t>Y</a:t>
            </a:r>
            <a:r>
              <a:rPr lang="el-GR" b="1" dirty="0"/>
              <a:t> </a:t>
            </a:r>
            <a:r>
              <a:rPr lang="el-GR" dirty="0"/>
              <a:t>εξαρτημένη από </a:t>
            </a:r>
            <a:r>
              <a:rPr lang="el-GR" dirty="0" smtClean="0"/>
              <a:t>την</a:t>
            </a:r>
            <a:r>
              <a:rPr lang="en-US" dirty="0" smtClean="0"/>
              <a:t> </a:t>
            </a:r>
            <a:r>
              <a:rPr lang="el-GR" b="1" dirty="0" smtClean="0"/>
              <a:t>Χ</a:t>
            </a:r>
            <a:endParaRPr lang="en-GB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13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2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8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8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8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8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8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8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8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8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0707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8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Κατηγορίες </a:t>
            </a:r>
            <a:r>
              <a:rPr lang="en-US" dirty="0"/>
              <a:t>constructor </a:t>
            </a:r>
            <a:r>
              <a:rPr lang="en-US" dirty="0" smtClean="0"/>
              <a:t>(9/13)</a:t>
            </a:r>
            <a:endParaRPr lang="en-GB" dirty="0"/>
          </a:p>
        </p:txBody>
      </p:sp>
      <p:graphicFrame>
        <p:nvGraphicFramePr>
          <p:cNvPr id="148175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923612"/>
              </p:ext>
            </p:extLst>
          </p:nvPr>
        </p:nvGraphicFramePr>
        <p:xfrm>
          <a:off x="1295400" y="2070100"/>
          <a:ext cx="5918200" cy="4145916"/>
        </p:xfrm>
        <a:graphic>
          <a:graphicData uri="http://schemas.openxmlformats.org/drawingml/2006/table">
            <a:tbl>
              <a:tblPr/>
              <a:tblGrid>
                <a:gridCol w="5918200"/>
              </a:tblGrid>
              <a:tr h="3467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Vector2D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Vector2D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Vector3D&amp;);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Circle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Line&amp;);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MP3Stream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MP3Stream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WAVStream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PDFFile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PDFFile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DOCFile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  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481747" name="Group 19"/>
          <p:cNvGrpSpPr>
            <a:grpSpLocks/>
          </p:cNvGrpSpPr>
          <p:nvPr/>
        </p:nvGrpSpPr>
        <p:grpSpPr bwMode="auto">
          <a:xfrm>
            <a:off x="5311775" y="2119313"/>
            <a:ext cx="1206500" cy="1154112"/>
            <a:chOff x="506" y="3231"/>
            <a:chExt cx="760" cy="727"/>
          </a:xfrm>
        </p:grpSpPr>
        <p:grpSp>
          <p:nvGrpSpPr>
            <p:cNvPr id="1481743" name="Group 15"/>
            <p:cNvGrpSpPr>
              <a:grpSpLocks/>
            </p:cNvGrpSpPr>
            <p:nvPr/>
          </p:nvGrpSpPr>
          <p:grpSpPr bwMode="auto">
            <a:xfrm>
              <a:off x="680" y="3440"/>
              <a:ext cx="400" cy="432"/>
              <a:chOff x="920" y="3344"/>
              <a:chExt cx="400" cy="432"/>
            </a:xfrm>
          </p:grpSpPr>
          <p:sp>
            <p:nvSpPr>
              <p:cNvPr id="1481739" name="Line 11"/>
              <p:cNvSpPr>
                <a:spLocks noChangeShapeType="1"/>
              </p:cNvSpPr>
              <p:nvPr/>
            </p:nvSpPr>
            <p:spPr bwMode="auto">
              <a:xfrm flipV="1">
                <a:off x="1056" y="3344"/>
                <a:ext cx="0" cy="2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481740" name="Line 12"/>
              <p:cNvSpPr>
                <a:spLocks noChangeShapeType="1"/>
              </p:cNvSpPr>
              <p:nvPr/>
            </p:nvSpPr>
            <p:spPr bwMode="auto">
              <a:xfrm>
                <a:off x="1056" y="3616"/>
                <a:ext cx="2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  <p:sp>
            <p:nvSpPr>
              <p:cNvPr id="1481741" name="Line 13"/>
              <p:cNvSpPr>
                <a:spLocks noChangeShapeType="1"/>
              </p:cNvSpPr>
              <p:nvPr/>
            </p:nvSpPr>
            <p:spPr bwMode="auto">
              <a:xfrm flipH="1">
                <a:off x="920" y="3616"/>
                <a:ext cx="136" cy="16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l-GR"/>
              </a:p>
            </p:txBody>
          </p:sp>
        </p:grpSp>
        <p:sp>
          <p:nvSpPr>
            <p:cNvPr id="1481744" name="Text Box 16"/>
            <p:cNvSpPr txBox="1">
              <a:spLocks noChangeArrowheads="1"/>
            </p:cNvSpPr>
            <p:nvPr/>
          </p:nvSpPr>
          <p:spPr bwMode="auto">
            <a:xfrm>
              <a:off x="694" y="323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>
                  <a:effectLst/>
                  <a:latin typeface="Arial" charset="0"/>
                </a:rPr>
                <a:t>x</a:t>
              </a:r>
              <a:endParaRPr lang="en-GB" sz="1800">
                <a:effectLst/>
                <a:latin typeface="Arial" charset="0"/>
              </a:endParaRPr>
            </a:p>
          </p:txBody>
        </p:sp>
        <p:sp>
          <p:nvSpPr>
            <p:cNvPr id="1481745" name="Text Box 17"/>
            <p:cNvSpPr txBox="1">
              <a:spLocks noChangeArrowheads="1"/>
            </p:cNvSpPr>
            <p:nvPr/>
          </p:nvSpPr>
          <p:spPr bwMode="auto">
            <a:xfrm>
              <a:off x="1070" y="358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>
                  <a:effectLst/>
                  <a:latin typeface="Arial" charset="0"/>
                </a:rPr>
                <a:t>y</a:t>
              </a:r>
              <a:endParaRPr lang="en-GB" sz="1800">
                <a:effectLst/>
                <a:latin typeface="Arial" charset="0"/>
              </a:endParaRPr>
            </a:p>
          </p:txBody>
        </p:sp>
        <p:sp>
          <p:nvSpPr>
            <p:cNvPr id="1481746" name="Text Box 18"/>
            <p:cNvSpPr txBox="1">
              <a:spLocks noChangeArrowheads="1"/>
            </p:cNvSpPr>
            <p:nvPr/>
          </p:nvSpPr>
          <p:spPr bwMode="auto">
            <a:xfrm>
              <a:off x="506" y="372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effectLst/>
                  <a:latin typeface="Arial" charset="0"/>
                </a:rPr>
                <a:t>z</a:t>
              </a:r>
              <a:endParaRPr lang="en-GB" sz="1800"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81751" name="Group 23"/>
          <p:cNvGrpSpPr>
            <a:grpSpLocks/>
          </p:cNvGrpSpPr>
          <p:nvPr/>
        </p:nvGrpSpPr>
        <p:grpSpPr bwMode="auto">
          <a:xfrm>
            <a:off x="5588000" y="3289300"/>
            <a:ext cx="723900" cy="749300"/>
            <a:chOff x="968" y="3408"/>
            <a:chExt cx="456" cy="472"/>
          </a:xfrm>
        </p:grpSpPr>
        <p:sp>
          <p:nvSpPr>
            <p:cNvPr id="1481749" name="Oval 21"/>
            <p:cNvSpPr>
              <a:spLocks noChangeArrowheads="1"/>
            </p:cNvSpPr>
            <p:nvPr/>
          </p:nvSpPr>
          <p:spPr bwMode="auto">
            <a:xfrm>
              <a:off x="968" y="3408"/>
              <a:ext cx="456" cy="4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81750" name="Line 22"/>
            <p:cNvSpPr>
              <a:spLocks noChangeShapeType="1"/>
            </p:cNvSpPr>
            <p:nvPr/>
          </p:nvSpPr>
          <p:spPr bwMode="auto">
            <a:xfrm flipH="1" flipV="1">
              <a:off x="1024" y="3472"/>
              <a:ext cx="168" cy="1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sp>
        <p:nvSpPr>
          <p:cNvPr id="1481753" name="Rectangle 25"/>
          <p:cNvSpPr>
            <a:spLocks noChangeArrowheads="1"/>
          </p:cNvSpPr>
          <p:nvPr/>
        </p:nvSpPr>
        <p:spPr bwMode="auto">
          <a:xfrm>
            <a:off x="1168400" y="1443038"/>
            <a:ext cx="4649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n-US" sz="28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Converter constructor (</a:t>
            </a:r>
            <a:r>
              <a:rPr kumimoji="1" lang="el-GR" sz="28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kumimoji="1" lang="en-US" sz="28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/2)</a:t>
            </a:r>
          </a:p>
        </p:txBody>
      </p:sp>
      <p:sp>
        <p:nvSpPr>
          <p:cNvPr id="1481759" name="AutoShape 31"/>
          <p:cNvSpPr>
            <a:spLocks noChangeArrowheads="1"/>
          </p:cNvSpPr>
          <p:nvPr/>
        </p:nvSpPr>
        <p:spPr bwMode="auto">
          <a:xfrm rot="-10800000">
            <a:off x="5524500" y="5397500"/>
            <a:ext cx="355600" cy="431800"/>
          </a:xfrm>
          <a:prstGeom prst="foldedCorner">
            <a:avLst>
              <a:gd name="adj" fmla="val 33713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81760" name="AutoShape 32"/>
          <p:cNvSpPr>
            <a:spLocks noChangeArrowheads="1"/>
          </p:cNvSpPr>
          <p:nvPr/>
        </p:nvSpPr>
        <p:spPr bwMode="auto">
          <a:xfrm rot="-10800000">
            <a:off x="6197600" y="5397500"/>
            <a:ext cx="355600" cy="431800"/>
          </a:xfrm>
          <a:prstGeom prst="foldedCorner">
            <a:avLst>
              <a:gd name="adj" fmla="val 33713"/>
            </a:avLst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481761" name="AutoShape 33"/>
          <p:cNvCxnSpPr>
            <a:cxnSpLocks noChangeShapeType="1"/>
            <a:stCxn id="1481759" idx="1"/>
            <a:endCxn id="1481760" idx="3"/>
          </p:cNvCxnSpPr>
          <p:nvPr/>
        </p:nvCxnSpPr>
        <p:spPr bwMode="auto">
          <a:xfrm>
            <a:off x="5892800" y="5611813"/>
            <a:ext cx="2905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81772" name="Group 44"/>
          <p:cNvGrpSpPr>
            <a:grpSpLocks/>
          </p:cNvGrpSpPr>
          <p:nvPr/>
        </p:nvGrpSpPr>
        <p:grpSpPr bwMode="auto">
          <a:xfrm>
            <a:off x="5600700" y="5588000"/>
            <a:ext cx="228600" cy="165100"/>
            <a:chOff x="4912" y="1896"/>
            <a:chExt cx="144" cy="104"/>
          </a:xfrm>
        </p:grpSpPr>
        <p:sp>
          <p:nvSpPr>
            <p:cNvPr id="1481769" name="Line 41"/>
            <p:cNvSpPr>
              <a:spLocks noChangeShapeType="1"/>
            </p:cNvSpPr>
            <p:nvPr/>
          </p:nvSpPr>
          <p:spPr bwMode="auto">
            <a:xfrm>
              <a:off x="4912" y="189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81770" name="Line 42"/>
            <p:cNvSpPr>
              <a:spLocks noChangeShapeType="1"/>
            </p:cNvSpPr>
            <p:nvPr/>
          </p:nvSpPr>
          <p:spPr bwMode="auto">
            <a:xfrm>
              <a:off x="4912" y="19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81771" name="Line 43"/>
            <p:cNvSpPr>
              <a:spLocks noChangeShapeType="1"/>
            </p:cNvSpPr>
            <p:nvPr/>
          </p:nvSpPr>
          <p:spPr bwMode="auto">
            <a:xfrm>
              <a:off x="4912" y="20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grpSp>
        <p:nvGrpSpPr>
          <p:cNvPr id="1481773" name="Group 45"/>
          <p:cNvGrpSpPr>
            <a:grpSpLocks/>
          </p:cNvGrpSpPr>
          <p:nvPr/>
        </p:nvGrpSpPr>
        <p:grpSpPr bwMode="auto">
          <a:xfrm>
            <a:off x="6273800" y="5575300"/>
            <a:ext cx="228600" cy="165100"/>
            <a:chOff x="4912" y="1896"/>
            <a:chExt cx="144" cy="104"/>
          </a:xfrm>
        </p:grpSpPr>
        <p:sp>
          <p:nvSpPr>
            <p:cNvPr id="1481774" name="Line 46"/>
            <p:cNvSpPr>
              <a:spLocks noChangeShapeType="1"/>
            </p:cNvSpPr>
            <p:nvPr/>
          </p:nvSpPr>
          <p:spPr bwMode="auto">
            <a:xfrm>
              <a:off x="4912" y="189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81775" name="Line 47"/>
            <p:cNvSpPr>
              <a:spLocks noChangeShapeType="1"/>
            </p:cNvSpPr>
            <p:nvPr/>
          </p:nvSpPr>
          <p:spPr bwMode="auto">
            <a:xfrm>
              <a:off x="4912" y="19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81776" name="Line 48"/>
            <p:cNvSpPr>
              <a:spLocks noChangeShapeType="1"/>
            </p:cNvSpPr>
            <p:nvPr/>
          </p:nvSpPr>
          <p:spPr bwMode="auto">
            <a:xfrm>
              <a:off x="4912" y="20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sp>
        <p:nvSpPr>
          <p:cNvPr id="1481762" name="AutoShape 34"/>
          <p:cNvSpPr>
            <a:spLocks noChangeArrowheads="1"/>
          </p:cNvSpPr>
          <p:nvPr/>
        </p:nvSpPr>
        <p:spPr bwMode="auto">
          <a:xfrm rot="-10800000">
            <a:off x="5486400" y="4241800"/>
            <a:ext cx="533400" cy="673100"/>
          </a:xfrm>
          <a:prstGeom prst="foldedCorner">
            <a:avLst>
              <a:gd name="adj" fmla="val 33713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81763" name="AutoShape 35"/>
          <p:cNvSpPr>
            <a:spLocks noChangeArrowheads="1"/>
          </p:cNvSpPr>
          <p:nvPr/>
        </p:nvSpPr>
        <p:spPr bwMode="auto">
          <a:xfrm rot="-10800000">
            <a:off x="6375400" y="4381500"/>
            <a:ext cx="317500" cy="342900"/>
          </a:xfrm>
          <a:prstGeom prst="foldedCorner">
            <a:avLst>
              <a:gd name="adj" fmla="val 33713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cxnSp>
        <p:nvCxnSpPr>
          <p:cNvPr id="1481764" name="AutoShape 36"/>
          <p:cNvCxnSpPr>
            <a:cxnSpLocks noChangeShapeType="1"/>
            <a:stCxn id="1481762" idx="1"/>
            <a:endCxn id="1481763" idx="3"/>
          </p:cNvCxnSpPr>
          <p:nvPr/>
        </p:nvCxnSpPr>
        <p:spPr bwMode="auto">
          <a:xfrm flipV="1">
            <a:off x="6032500" y="4551363"/>
            <a:ext cx="327025" cy="25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81783" name="Group 55"/>
          <p:cNvGrpSpPr>
            <a:grpSpLocks/>
          </p:cNvGrpSpPr>
          <p:nvPr/>
        </p:nvGrpSpPr>
        <p:grpSpPr bwMode="auto">
          <a:xfrm>
            <a:off x="5664200" y="4457700"/>
            <a:ext cx="152400" cy="266700"/>
            <a:chOff x="4752" y="1624"/>
            <a:chExt cx="192" cy="440"/>
          </a:xfrm>
        </p:grpSpPr>
        <p:sp>
          <p:nvSpPr>
            <p:cNvPr id="1481778" name="Rectangle 50"/>
            <p:cNvSpPr>
              <a:spLocks noChangeArrowheads="1"/>
            </p:cNvSpPr>
            <p:nvPr/>
          </p:nvSpPr>
          <p:spPr bwMode="auto">
            <a:xfrm>
              <a:off x="4752" y="1808"/>
              <a:ext cx="56" cy="1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81779" name="Rectangle 51"/>
            <p:cNvSpPr>
              <a:spLocks noChangeArrowheads="1"/>
            </p:cNvSpPr>
            <p:nvPr/>
          </p:nvSpPr>
          <p:spPr bwMode="auto">
            <a:xfrm>
              <a:off x="4888" y="1624"/>
              <a:ext cx="56" cy="4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cxnSp>
          <p:nvCxnSpPr>
            <p:cNvPr id="1481780" name="AutoShape 52"/>
            <p:cNvCxnSpPr>
              <a:cxnSpLocks noChangeShapeType="1"/>
              <a:stCxn id="1481779" idx="0"/>
              <a:endCxn id="1481778" idx="0"/>
            </p:cNvCxnSpPr>
            <p:nvPr/>
          </p:nvCxnSpPr>
          <p:spPr bwMode="auto">
            <a:xfrm flipH="1">
              <a:off x="4780" y="1624"/>
              <a:ext cx="136" cy="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1781" name="AutoShape 53"/>
            <p:cNvCxnSpPr>
              <a:cxnSpLocks noChangeShapeType="1"/>
              <a:stCxn id="1481779" idx="2"/>
              <a:endCxn id="1481778" idx="2"/>
            </p:cNvCxnSpPr>
            <p:nvPr/>
          </p:nvCxnSpPr>
          <p:spPr bwMode="auto">
            <a:xfrm flipH="1" flipV="1">
              <a:off x="4780" y="1944"/>
              <a:ext cx="136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1782" name="AutoShape 54"/>
            <p:cNvCxnSpPr>
              <a:cxnSpLocks noChangeShapeType="1"/>
              <a:stCxn id="1481779" idx="1"/>
              <a:endCxn id="1481778" idx="3"/>
            </p:cNvCxnSpPr>
            <p:nvPr/>
          </p:nvCxnSpPr>
          <p:spPr bwMode="auto">
            <a:xfrm flipH="1">
              <a:off x="4808" y="1844"/>
              <a:ext cx="80" cy="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81784" name="Group 56"/>
          <p:cNvGrpSpPr>
            <a:grpSpLocks/>
          </p:cNvGrpSpPr>
          <p:nvPr/>
        </p:nvGrpSpPr>
        <p:grpSpPr bwMode="auto">
          <a:xfrm>
            <a:off x="6477000" y="4483100"/>
            <a:ext cx="88900" cy="127000"/>
            <a:chOff x="4752" y="1624"/>
            <a:chExt cx="192" cy="440"/>
          </a:xfrm>
        </p:grpSpPr>
        <p:sp>
          <p:nvSpPr>
            <p:cNvPr id="1481785" name="Rectangle 57"/>
            <p:cNvSpPr>
              <a:spLocks noChangeArrowheads="1"/>
            </p:cNvSpPr>
            <p:nvPr/>
          </p:nvSpPr>
          <p:spPr bwMode="auto">
            <a:xfrm>
              <a:off x="4752" y="1808"/>
              <a:ext cx="56" cy="1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81786" name="Rectangle 58"/>
            <p:cNvSpPr>
              <a:spLocks noChangeArrowheads="1"/>
            </p:cNvSpPr>
            <p:nvPr/>
          </p:nvSpPr>
          <p:spPr bwMode="auto">
            <a:xfrm>
              <a:off x="4888" y="1624"/>
              <a:ext cx="56" cy="4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cxnSp>
          <p:nvCxnSpPr>
            <p:cNvPr id="1481787" name="AutoShape 59"/>
            <p:cNvCxnSpPr>
              <a:cxnSpLocks noChangeShapeType="1"/>
              <a:stCxn id="1481786" idx="0"/>
              <a:endCxn id="1481785" idx="0"/>
            </p:cNvCxnSpPr>
            <p:nvPr/>
          </p:nvCxnSpPr>
          <p:spPr bwMode="auto">
            <a:xfrm flipH="1">
              <a:off x="4780" y="1624"/>
              <a:ext cx="136" cy="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1788" name="AutoShape 60"/>
            <p:cNvCxnSpPr>
              <a:cxnSpLocks noChangeShapeType="1"/>
              <a:stCxn id="1481786" idx="2"/>
              <a:endCxn id="1481785" idx="2"/>
            </p:cNvCxnSpPr>
            <p:nvPr/>
          </p:nvCxnSpPr>
          <p:spPr bwMode="auto">
            <a:xfrm flipH="1" flipV="1">
              <a:off x="4780" y="1944"/>
              <a:ext cx="136" cy="1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1789" name="AutoShape 61"/>
            <p:cNvCxnSpPr>
              <a:cxnSpLocks noChangeShapeType="1"/>
              <a:stCxn id="1481786" idx="1"/>
              <a:endCxn id="1481785" idx="3"/>
            </p:cNvCxnSpPr>
            <p:nvPr/>
          </p:nvCxnSpPr>
          <p:spPr bwMode="auto">
            <a:xfrm flipH="1">
              <a:off x="4808" y="1844"/>
              <a:ext cx="80" cy="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81791" name="Line 63"/>
          <p:cNvSpPr>
            <a:spLocks noChangeShapeType="1"/>
          </p:cNvSpPr>
          <p:nvPr/>
        </p:nvSpPr>
        <p:spPr bwMode="auto">
          <a:xfrm flipH="1">
            <a:off x="4495800" y="2349500"/>
            <a:ext cx="1028700" cy="3937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81792" name="Line 64"/>
          <p:cNvSpPr>
            <a:spLocks noChangeShapeType="1"/>
          </p:cNvSpPr>
          <p:nvPr/>
        </p:nvSpPr>
        <p:spPr bwMode="auto">
          <a:xfrm flipH="1" flipV="1">
            <a:off x="4470400" y="2755900"/>
            <a:ext cx="901700" cy="381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81793" name="Line 65"/>
          <p:cNvSpPr>
            <a:spLocks noChangeShapeType="1"/>
          </p:cNvSpPr>
          <p:nvPr/>
        </p:nvSpPr>
        <p:spPr bwMode="auto">
          <a:xfrm flipH="1">
            <a:off x="3924300" y="3352800"/>
            <a:ext cx="1663700" cy="3937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81794" name="Line 66"/>
          <p:cNvSpPr>
            <a:spLocks noChangeShapeType="1"/>
          </p:cNvSpPr>
          <p:nvPr/>
        </p:nvSpPr>
        <p:spPr bwMode="auto">
          <a:xfrm flipH="1" flipV="1">
            <a:off x="3898900" y="3759200"/>
            <a:ext cx="1727200" cy="2286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81795" name="Line 67"/>
          <p:cNvSpPr>
            <a:spLocks noChangeShapeType="1"/>
          </p:cNvSpPr>
          <p:nvPr/>
        </p:nvSpPr>
        <p:spPr bwMode="auto">
          <a:xfrm flipH="1">
            <a:off x="4711700" y="4305300"/>
            <a:ext cx="825500" cy="457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81796" name="Line 68"/>
          <p:cNvSpPr>
            <a:spLocks noChangeShapeType="1"/>
          </p:cNvSpPr>
          <p:nvPr/>
        </p:nvSpPr>
        <p:spPr bwMode="auto">
          <a:xfrm flipH="1" flipV="1">
            <a:off x="4686300" y="4775200"/>
            <a:ext cx="736600" cy="1651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81797" name="Line 69"/>
          <p:cNvSpPr>
            <a:spLocks noChangeShapeType="1"/>
          </p:cNvSpPr>
          <p:nvPr/>
        </p:nvSpPr>
        <p:spPr bwMode="auto">
          <a:xfrm flipH="1">
            <a:off x="4267200" y="5384800"/>
            <a:ext cx="1231900" cy="3937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81798" name="Line 70"/>
          <p:cNvSpPr>
            <a:spLocks noChangeShapeType="1"/>
          </p:cNvSpPr>
          <p:nvPr/>
        </p:nvSpPr>
        <p:spPr bwMode="auto">
          <a:xfrm flipH="1" flipV="1">
            <a:off x="4241800" y="5791200"/>
            <a:ext cx="1231900" cy="1016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81799" name="Text Box 71"/>
          <p:cNvSpPr txBox="1">
            <a:spLocks noChangeArrowheads="1"/>
          </p:cNvSpPr>
          <p:nvPr/>
        </p:nvSpPr>
        <p:spPr bwMode="auto">
          <a:xfrm rot="-1092528">
            <a:off x="4524375" y="2268538"/>
            <a:ext cx="854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>
                <a:effectLst/>
                <a:latin typeface="Arial" charset="0"/>
              </a:rPr>
              <a:t>προβολή</a:t>
            </a:r>
            <a:endParaRPr lang="en-GB" sz="1200">
              <a:effectLst/>
              <a:latin typeface="Arial" charset="0"/>
            </a:endParaRPr>
          </a:p>
        </p:txBody>
      </p:sp>
      <p:sp>
        <p:nvSpPr>
          <p:cNvPr id="1481800" name="Text Box 72"/>
          <p:cNvSpPr txBox="1">
            <a:spLocks noChangeArrowheads="1"/>
          </p:cNvSpPr>
          <p:nvPr/>
        </p:nvSpPr>
        <p:spPr bwMode="auto">
          <a:xfrm rot="-757566">
            <a:off x="4097338" y="3284538"/>
            <a:ext cx="11620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>
                <a:effectLst/>
                <a:latin typeface="Arial" charset="0"/>
              </a:rPr>
              <a:t>αντιστοίχηση</a:t>
            </a:r>
            <a:endParaRPr lang="en-GB" sz="1200">
              <a:effectLst/>
              <a:latin typeface="Arial" charset="0"/>
            </a:endParaRPr>
          </a:p>
        </p:txBody>
      </p:sp>
      <p:sp>
        <p:nvSpPr>
          <p:cNvPr id="1481801" name="Text Box 73"/>
          <p:cNvSpPr txBox="1">
            <a:spLocks noChangeArrowheads="1"/>
          </p:cNvSpPr>
          <p:nvPr/>
        </p:nvSpPr>
        <p:spPr bwMode="auto">
          <a:xfrm rot="-1834361">
            <a:off x="4610100" y="4262438"/>
            <a:ext cx="903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>
                <a:effectLst/>
                <a:latin typeface="Arial" charset="0"/>
              </a:rPr>
              <a:t>συμπίεση</a:t>
            </a:r>
            <a:endParaRPr lang="en-GB" sz="1200">
              <a:effectLst/>
              <a:latin typeface="Arial" charset="0"/>
            </a:endParaRPr>
          </a:p>
        </p:txBody>
      </p:sp>
      <p:sp>
        <p:nvSpPr>
          <p:cNvPr id="1481802" name="Text Box 74"/>
          <p:cNvSpPr txBox="1">
            <a:spLocks noChangeArrowheads="1"/>
          </p:cNvSpPr>
          <p:nvPr/>
        </p:nvSpPr>
        <p:spPr bwMode="auto">
          <a:xfrm rot="-1110945">
            <a:off x="4322763" y="5278438"/>
            <a:ext cx="9794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200">
                <a:effectLst/>
                <a:latin typeface="Arial" charset="0"/>
              </a:rPr>
              <a:t>μετατροπή</a:t>
            </a:r>
            <a:endParaRPr lang="en-GB" sz="1200"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14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4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8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Κατηγορίες </a:t>
            </a:r>
            <a:r>
              <a:rPr lang="en-US" dirty="0"/>
              <a:t>constructor </a:t>
            </a:r>
            <a:r>
              <a:rPr lang="en-US" dirty="0" smtClean="0"/>
              <a:t>(10/13)</a:t>
            </a:r>
            <a:endParaRPr lang="en-GB" dirty="0"/>
          </a:p>
        </p:txBody>
      </p:sp>
      <p:sp>
        <p:nvSpPr>
          <p:cNvPr id="148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/>
              <a:t>Decoder </a:t>
            </a:r>
            <a:r>
              <a:rPr lang="el-GR" i="1" dirty="0"/>
              <a:t>(</a:t>
            </a:r>
            <a:r>
              <a:rPr lang="en-US" i="1" dirty="0" err="1"/>
              <a:t>deserializer</a:t>
            </a:r>
            <a:r>
              <a:rPr lang="en-US" i="1" dirty="0"/>
              <a:t>) constructor (1/4)</a:t>
            </a:r>
            <a:endParaRPr lang="el-GR" i="1" dirty="0"/>
          </a:p>
          <a:p>
            <a:pPr lvl="1">
              <a:lnSpc>
                <a:spcPct val="90000"/>
              </a:lnSpc>
            </a:pPr>
            <a:r>
              <a:rPr lang="el-GR" dirty="0"/>
              <a:t>Έχει παραμέτρους που ορίζουν  </a:t>
            </a:r>
            <a:r>
              <a:rPr lang="el-GR" i="1" dirty="0">
                <a:solidFill>
                  <a:srgbClr val="0000FF"/>
                </a:solidFill>
                <a:effectLst/>
              </a:rPr>
              <a:t>μία «πακεταρισμένη» κατάσταση στιγμιότυπου, </a:t>
            </a:r>
            <a:r>
              <a:rPr lang="el-GR" dirty="0">
                <a:effectLst/>
              </a:rPr>
              <a:t>από την οποία και θα γίνει πλήρης </a:t>
            </a:r>
            <a:r>
              <a:rPr lang="el-GR" b="1" i="1" dirty="0">
                <a:effectLst/>
              </a:rPr>
              <a:t>αναδόμηση</a:t>
            </a:r>
            <a:r>
              <a:rPr lang="el-GR" dirty="0">
                <a:effectLst/>
              </a:rPr>
              <a:t> του νέου στιγμιότυπου </a:t>
            </a:r>
            <a:r>
              <a:rPr lang="el-GR" b="1" i="1" dirty="0">
                <a:effectLst/>
              </a:rPr>
              <a:t>Χ</a:t>
            </a:r>
            <a:endParaRPr lang="el-GR" dirty="0"/>
          </a:p>
          <a:p>
            <a:pPr lvl="1">
              <a:lnSpc>
                <a:spcPct val="90000"/>
              </a:lnSpc>
            </a:pPr>
            <a:r>
              <a:rPr lang="el-GR" dirty="0"/>
              <a:t>Μπορεί να έχουμε πολλούς τέτοιους </a:t>
            </a:r>
            <a:r>
              <a:rPr lang="en-US" dirty="0"/>
              <a:t>constructors</a:t>
            </a:r>
          </a:p>
          <a:p>
            <a:pPr lvl="1">
              <a:lnSpc>
                <a:spcPct val="90000"/>
              </a:lnSpc>
            </a:pPr>
            <a:r>
              <a:rPr lang="el-GR" dirty="0"/>
              <a:t>Συνήθως περιέχει μία μοναδική παράμετρο που ορίζει την πηγή των </a:t>
            </a:r>
            <a:r>
              <a:rPr lang="el-GR" dirty="0" smtClean="0"/>
              <a:t>δεδομένων με τον τύπο να ποικίλει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l-GR" dirty="0"/>
              <a:t>Εναλλακτικές μέθοδοι </a:t>
            </a:r>
            <a:r>
              <a:rPr lang="el-GR" dirty="0" smtClean="0"/>
              <a:t>πακεταρίσματος </a:t>
            </a:r>
            <a:r>
              <a:rPr lang="el-GR" dirty="0"/>
              <a:t>μπορούν να υποστηρίζονται</a:t>
            </a:r>
          </a:p>
          <a:p>
            <a:pPr lvl="2">
              <a:lnSpc>
                <a:spcPct val="90000"/>
              </a:lnSpc>
            </a:pPr>
            <a:r>
              <a:rPr lang="el-GR" dirty="0" smtClean="0"/>
              <a:t>συμπίεση</a:t>
            </a:r>
            <a:r>
              <a:rPr lang="en-US" dirty="0"/>
              <a:t>, </a:t>
            </a:r>
            <a:r>
              <a:rPr lang="el-GR" dirty="0"/>
              <a:t>αποθήκευση των μεταβλητών με τη σειρά</a:t>
            </a:r>
            <a:r>
              <a:rPr lang="en-US" dirty="0"/>
              <a:t>, </a:t>
            </a:r>
            <a:r>
              <a:rPr lang="el-GR" dirty="0"/>
              <a:t>αποθήκευση σε δυαδική μορφή</a:t>
            </a:r>
            <a:r>
              <a:rPr lang="en-US" dirty="0"/>
              <a:t>, </a:t>
            </a:r>
            <a:r>
              <a:rPr lang="el-GR" dirty="0"/>
              <a:t>κωδικοποίηση σε μορφή κειμένου</a:t>
            </a:r>
            <a:r>
              <a:rPr lang="en-US" dirty="0"/>
              <a:t>, </a:t>
            </a:r>
            <a:r>
              <a:rPr lang="el-GR" dirty="0"/>
              <a:t>κρυπτογράφηση</a:t>
            </a:r>
            <a:r>
              <a:rPr lang="en-US" dirty="0"/>
              <a:t>, </a:t>
            </a:r>
            <a:r>
              <a:rPr lang="el-GR" dirty="0"/>
              <a:t>κλπ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15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52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8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8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8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8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8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8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8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8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2755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8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Κατηγορίες </a:t>
            </a:r>
            <a:r>
              <a:rPr lang="en-US" dirty="0"/>
              <a:t>constructor </a:t>
            </a:r>
            <a:r>
              <a:rPr lang="en-US" dirty="0" smtClean="0"/>
              <a:t>(11/13)</a:t>
            </a:r>
            <a:endParaRPr lang="en-GB" dirty="0"/>
          </a:p>
        </p:txBody>
      </p:sp>
      <p:graphicFrame>
        <p:nvGraphicFramePr>
          <p:cNvPr id="1483811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85909"/>
              </p:ext>
            </p:extLst>
          </p:nvPr>
        </p:nvGraphicFramePr>
        <p:xfrm>
          <a:off x="1174750" y="2114550"/>
          <a:ext cx="7753350" cy="4145916"/>
        </p:xfrm>
        <a:graphic>
          <a:graphicData uri="http://schemas.openxmlformats.org/drawingml/2006/table">
            <a:tbl>
              <a:tblPr/>
              <a:tblGrid>
                <a:gridCol w="7753350"/>
              </a:tblGrid>
              <a:tr h="3829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Agent {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STYLE-1, loading once, failure check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private: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static Agent* root;           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Hierarchy top (root)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   id;             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Unique across a hierarchy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Agent*        parent;         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Parent, null if ‘this’ is root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char*   Id (void)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 { return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id.c_str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		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IsValid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	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If a valid instance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static Agent* Get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char* id);    	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Depth first search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static Agent* Root (void)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 { return root;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static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LoadAll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char* file);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Agent (FILE*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	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Decoder constructor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 loader)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83804" name="Rectangle 28"/>
          <p:cNvSpPr>
            <a:spLocks noChangeArrowheads="1"/>
          </p:cNvSpPr>
          <p:nvPr/>
        </p:nvSpPr>
        <p:spPr bwMode="auto">
          <a:xfrm>
            <a:off x="1047750" y="1641475"/>
            <a:ext cx="4432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n-US" sz="28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Decoder constructor (</a:t>
            </a:r>
            <a:r>
              <a:rPr kumimoji="1" lang="el-GR" sz="28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kumimoji="1" lang="en-US" sz="28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/4)</a:t>
            </a:r>
            <a:endParaRPr kumimoji="1" lang="el-GR" sz="2800" b="0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16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8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8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Κατηγορίες </a:t>
            </a:r>
            <a:r>
              <a:rPr lang="en-US" dirty="0"/>
              <a:t>constructor (</a:t>
            </a:r>
            <a:r>
              <a:rPr lang="el-GR" dirty="0" smtClean="0"/>
              <a:t>1</a:t>
            </a:r>
            <a:r>
              <a:rPr lang="en-US" dirty="0" smtClean="0"/>
              <a:t>2/13)</a:t>
            </a:r>
            <a:endParaRPr lang="en-GB" dirty="0"/>
          </a:p>
        </p:txBody>
      </p:sp>
      <p:graphicFrame>
        <p:nvGraphicFramePr>
          <p:cNvPr id="1484857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218984"/>
              </p:ext>
            </p:extLst>
          </p:nvPr>
        </p:nvGraphicFramePr>
        <p:xfrm>
          <a:off x="1092200" y="2168525"/>
          <a:ext cx="7467600" cy="3121788"/>
        </p:xfrm>
        <a:graphic>
          <a:graphicData uri="http://schemas.openxmlformats.org/drawingml/2006/table">
            <a:tbl>
              <a:tblPr/>
              <a:tblGrid>
                <a:gridCol w="7467600"/>
              </a:tblGrid>
              <a:tr h="285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Agent::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LoadAll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char* file)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FILE*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fopen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(file, “r”);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if (!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return false;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else {</a:t>
                      </a:r>
                      <a:endParaRPr kumimoji="1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delete root;      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Assume recursive destruction</a:t>
                      </a:r>
                      <a:endParaRPr kumimoji="1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while (!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feof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 Agent(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Decoding from a file stream</a:t>
                      </a:r>
                      <a:endParaRPr kumimoji="1" lang="en-US" sz="5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fclose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return true;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84817" name="Rectangle 17"/>
          <p:cNvSpPr>
            <a:spLocks noChangeArrowheads="1"/>
          </p:cNvSpPr>
          <p:nvPr/>
        </p:nvSpPr>
        <p:spPr bwMode="auto">
          <a:xfrm>
            <a:off x="984250" y="1692275"/>
            <a:ext cx="4432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n-US" sz="28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Decoder constructor (3/4)</a:t>
            </a:r>
            <a:endParaRPr kumimoji="1" lang="el-GR" sz="2800" b="0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17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83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104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Κατηγορίες </a:t>
            </a:r>
            <a:r>
              <a:rPr lang="en-US" dirty="0"/>
              <a:t>constructor (</a:t>
            </a:r>
            <a:r>
              <a:rPr lang="el-GR" dirty="0" smtClean="0"/>
              <a:t>1</a:t>
            </a:r>
            <a:r>
              <a:rPr lang="en-US" dirty="0" smtClean="0"/>
              <a:t>3/13)</a:t>
            </a:r>
            <a:endParaRPr lang="el-GR" dirty="0"/>
          </a:p>
        </p:txBody>
      </p:sp>
      <p:sp>
        <p:nvSpPr>
          <p:cNvPr id="1510404" name="Rectangle 4"/>
          <p:cNvSpPr>
            <a:spLocks noChangeArrowheads="1"/>
          </p:cNvSpPr>
          <p:nvPr/>
        </p:nvSpPr>
        <p:spPr bwMode="auto">
          <a:xfrm>
            <a:off x="984250" y="1692275"/>
            <a:ext cx="4432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n-US" sz="28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Decoder constructor (4/4)</a:t>
            </a:r>
            <a:endParaRPr kumimoji="1" lang="el-GR" sz="2800" b="0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1510425" name="Group 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389196"/>
              </p:ext>
            </p:extLst>
          </p:nvPr>
        </p:nvGraphicFramePr>
        <p:xfrm>
          <a:off x="981075" y="2286000"/>
          <a:ext cx="7972425" cy="2714625"/>
        </p:xfrm>
        <a:graphic>
          <a:graphicData uri="http://schemas.openxmlformats.org/drawingml/2006/table">
            <a:tbl>
              <a:tblPr/>
              <a:tblGrid>
                <a:gridCol w="7972425"/>
              </a:tblGrid>
              <a:tr h="2714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Agent {	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STYLE-2, loading many times, failure check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private: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isValid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	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void Clear (void) { if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isValid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isValid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false; }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Agent (void) :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isValid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(false),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Default constructor, hidden.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Load (FILE*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 Clear(); ... return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result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}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Decoder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IsValid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Agent (FILE*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 Agent::Agent();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isValid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Load(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}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10426" name="Text Box 26"/>
          <p:cNvSpPr txBox="1">
            <a:spLocks noChangeArrowheads="1"/>
          </p:cNvSpPr>
          <p:nvPr/>
        </p:nvSpPr>
        <p:spPr bwMode="auto">
          <a:xfrm>
            <a:off x="919163" y="5122863"/>
            <a:ext cx="7564437" cy="10890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600" dirty="0">
                <a:effectLst/>
                <a:latin typeface="Arial" charset="0"/>
              </a:rPr>
              <a:t>Όταν  έχουμε στιγμιότυπα που μπορούν να κάνουν</a:t>
            </a:r>
            <a:r>
              <a:rPr lang="en-US" sz="1600" dirty="0">
                <a:effectLst/>
                <a:latin typeface="Arial" charset="0"/>
              </a:rPr>
              <a:t> load </a:t>
            </a:r>
            <a:r>
              <a:rPr lang="el-GR" sz="1600" dirty="0">
                <a:effectLst/>
                <a:latin typeface="Arial" charset="0"/>
              </a:rPr>
              <a:t>πολλές φορές, τότε έχουμε ένα </a:t>
            </a:r>
            <a:r>
              <a:rPr lang="en-US" sz="1600" dirty="0">
                <a:effectLst/>
                <a:latin typeface="Arial" charset="0"/>
              </a:rPr>
              <a:t>Load </a:t>
            </a:r>
            <a:r>
              <a:rPr lang="el-GR" sz="1600" dirty="0">
                <a:effectLst/>
                <a:latin typeface="Arial" charset="0"/>
              </a:rPr>
              <a:t> </a:t>
            </a:r>
            <a:r>
              <a:rPr lang="en-US" sz="1600" dirty="0">
                <a:effectLst/>
                <a:latin typeface="Arial" charset="0"/>
              </a:rPr>
              <a:t>member function</a:t>
            </a:r>
            <a:r>
              <a:rPr lang="el-GR" sz="1600" dirty="0">
                <a:effectLst/>
                <a:latin typeface="Arial" charset="0"/>
              </a:rPr>
              <a:t> το οποίο κάνει πρώτα </a:t>
            </a:r>
            <a:r>
              <a:rPr lang="en-US" sz="1600" dirty="0">
                <a:effectLst/>
                <a:latin typeface="Arial" charset="0"/>
              </a:rPr>
              <a:t>clear </a:t>
            </a:r>
            <a:r>
              <a:rPr lang="el-GR" sz="1600" dirty="0">
                <a:effectLst/>
                <a:latin typeface="Arial" charset="0"/>
              </a:rPr>
              <a:t>και έπειτα </a:t>
            </a:r>
            <a:r>
              <a:rPr lang="en-US" sz="1600" dirty="0">
                <a:effectLst/>
                <a:latin typeface="Arial" charset="0"/>
              </a:rPr>
              <a:t>load.</a:t>
            </a:r>
            <a:r>
              <a:rPr lang="el-GR" sz="1600" dirty="0">
                <a:effectLst/>
                <a:latin typeface="Arial" charset="0"/>
              </a:rPr>
              <a:t> Επειδή μπορεί η </a:t>
            </a:r>
            <a:r>
              <a:rPr lang="en-US" sz="1600" dirty="0">
                <a:effectLst/>
                <a:latin typeface="Arial" charset="0"/>
              </a:rPr>
              <a:t>load </a:t>
            </a:r>
            <a:r>
              <a:rPr lang="el-GR" sz="1600" dirty="0">
                <a:effectLst/>
                <a:latin typeface="Arial" charset="0"/>
              </a:rPr>
              <a:t>να αποτύχει, το στιγμιότυπο πρέπει να μπορεί να είναι και σε ένα </a:t>
            </a:r>
            <a:r>
              <a:rPr lang="en-US" sz="1600" i="1" dirty="0">
                <a:solidFill>
                  <a:srgbClr val="0099FF"/>
                </a:solidFill>
                <a:effectLst/>
                <a:latin typeface="Arial" charset="0"/>
              </a:rPr>
              <a:t>invalid testable state</a:t>
            </a:r>
            <a:r>
              <a:rPr lang="en-US" sz="1600" dirty="0">
                <a:effectLst/>
                <a:latin typeface="Arial" charset="0"/>
              </a:rPr>
              <a:t>.</a:t>
            </a:r>
            <a:endParaRPr lang="el-GR" sz="1600" dirty="0"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046453E2-F783-486E-B924-293145CBB369}" type="slidenum">
              <a:rPr lang="en-US" smtClean="0"/>
              <a:pPr/>
              <a:t>18</a:t>
            </a:fld>
            <a:r>
              <a:rPr lang="el-GR" smtClean="0"/>
              <a:t> / 3</a:t>
            </a:r>
            <a:r>
              <a:rPr lang="en-U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37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0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50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Κατηγοριοποίηση </a:t>
            </a:r>
            <a:r>
              <a:rPr lang="el-GR" dirty="0" smtClean="0"/>
              <a:t>μεθόδων</a:t>
            </a:r>
            <a:endParaRPr lang="el-GR" dirty="0"/>
          </a:p>
          <a:p>
            <a:r>
              <a:rPr lang="el-GR" dirty="0"/>
              <a:t>Κατηγορίες </a:t>
            </a:r>
            <a:r>
              <a:rPr lang="en-US" dirty="0"/>
              <a:t>constructor </a:t>
            </a:r>
            <a:endParaRPr lang="el-GR" dirty="0"/>
          </a:p>
          <a:p>
            <a:r>
              <a:rPr lang="en-US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</a:t>
            </a:r>
            <a:r>
              <a:rPr lang="en-US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ness </a:t>
            </a:r>
            <a:r>
              <a:rPr lang="el-GR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σε </a:t>
            </a:r>
            <a:r>
              <a:rPr lang="el-GR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κλήσεις </a:t>
            </a:r>
            <a:r>
              <a:rPr lang="el-GR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μεθόδων</a:t>
            </a:r>
            <a:endParaRPr lang="en-US" i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l-GR" dirty="0"/>
              <a:t>Κατηγορίες μεθόδων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19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33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0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477000" cy="914400"/>
          </a:xfrm>
        </p:spPr>
        <p:txBody>
          <a:bodyPr/>
          <a:lstStyle/>
          <a:p>
            <a:pPr algn="ctr"/>
            <a:r>
              <a:rPr lang="el-GR"/>
              <a:t>ΕΝΟΤΗΤΑ 4</a:t>
            </a:r>
            <a:endParaRPr lang="en-GB"/>
          </a:p>
        </p:txBody>
      </p:sp>
      <p:sp>
        <p:nvSpPr>
          <p:cNvPr id="1505286" name="Rectangle 6"/>
          <p:cNvSpPr>
            <a:spLocks noChangeArrowheads="1"/>
          </p:cNvSpPr>
          <p:nvPr/>
        </p:nvSpPr>
        <p:spPr bwMode="auto">
          <a:xfrm>
            <a:off x="838200" y="1752600"/>
            <a:ext cx="7391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8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ΣΤΟΙΧΕΙΑ ΟΝΤΟΚΕΝΤΡΙΚΟΥ ΠΡΟΓΡΑΜΜΑΤΙΣΜΟΥ</a:t>
            </a:r>
          </a:p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Αριθμός διαλέξεων 7, Διάλεξη 5η</a:t>
            </a:r>
            <a:endParaRPr kumimoji="1" lang="en-GB" sz="2000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505287" name="Picture 7" descr="bd0667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3201988"/>
            <a:ext cx="2973387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05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8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Constness </a:t>
            </a:r>
            <a:r>
              <a:rPr lang="el-GR" dirty="0" smtClean="0"/>
              <a:t>στιγμιότυπου </a:t>
            </a:r>
            <a:r>
              <a:rPr lang="el-GR" dirty="0"/>
              <a:t>(1/4) </a:t>
            </a:r>
            <a:endParaRPr lang="en-GB" dirty="0"/>
          </a:p>
        </p:txBody>
      </p:sp>
      <p:sp>
        <p:nvSpPr>
          <p:cNvPr id="148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000" dirty="0" smtClean="0"/>
              <a:t>Μία μέθοδος </a:t>
            </a:r>
            <a:r>
              <a:rPr lang="el-GR" sz="2000" dirty="0"/>
              <a:t>με τον χαρακτηρισμό </a:t>
            </a:r>
            <a:r>
              <a:rPr lang="en-US" sz="2000" dirty="0" err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</a:t>
            </a:r>
            <a:r>
              <a:rPr lang="en-US" sz="2000" dirty="0"/>
              <a:t> </a:t>
            </a:r>
            <a:r>
              <a:rPr lang="el-GR" sz="2000" dirty="0"/>
              <a:t>δεν επιτρέπεται να τροποποιεί τις μεταβλητές δεδομένων της κλάσης της (συμπεριλαμβανομένων και αυτών που κληρονομούνται</a:t>
            </a:r>
            <a:r>
              <a:rPr lang="el-GR" sz="2000" dirty="0" smtClean="0"/>
              <a:t>)</a:t>
            </a:r>
            <a:endParaRPr lang="en-US" sz="2000" dirty="0"/>
          </a:p>
          <a:p>
            <a:r>
              <a:rPr lang="el-GR" sz="2000" dirty="0"/>
              <a:t>Τέτοιου είδους </a:t>
            </a:r>
            <a:r>
              <a:rPr lang="el-GR" sz="2000" dirty="0" smtClean="0"/>
              <a:t>μέθοδοι </a:t>
            </a:r>
            <a:r>
              <a:rPr lang="el-GR" sz="2000" dirty="0"/>
              <a:t>λειτουργούν με πρόσβαση ανάγνωσης - </a:t>
            </a:r>
            <a:r>
              <a:rPr lang="en-US" sz="2000" i="1" dirty="0">
                <a:effectLst/>
              </a:rPr>
              <a:t>read only</a:t>
            </a:r>
            <a:r>
              <a:rPr lang="en-US" sz="2000" dirty="0"/>
              <a:t>, </a:t>
            </a:r>
            <a:r>
              <a:rPr lang="el-GR" sz="2000" dirty="0"/>
              <a:t>και είναι οι μόνες συναρτήσεις που μπορούν να κληθούν μέσω αναφορών της κλάσης που έχουν τον χαρακτηρισμό </a:t>
            </a:r>
            <a:r>
              <a:rPr lang="en-US" sz="2000" dirty="0" err="1" smtClean="0"/>
              <a:t>const</a:t>
            </a:r>
            <a:endParaRPr lang="en-US" sz="2000" dirty="0"/>
          </a:p>
          <a:p>
            <a:pPr>
              <a:buFont typeface="Wingdings" pitchFamily="2" charset="2"/>
              <a:buChar char="è"/>
            </a:pPr>
            <a:r>
              <a:rPr lang="el-GR" sz="2000" dirty="0"/>
              <a:t>Ωστόσο, ο κανόνας μπορεί να παραβιάζεται ανάλογα με την ανάγκη</a:t>
            </a:r>
            <a:r>
              <a:rPr lang="en-US" sz="2000" dirty="0"/>
              <a:t>:</a:t>
            </a:r>
          </a:p>
          <a:p>
            <a:pPr lvl="1">
              <a:buFont typeface="Wingdings" pitchFamily="2" charset="2"/>
              <a:buChar char="è"/>
            </a:pPr>
            <a:r>
              <a:rPr lang="el-GR" sz="1800" dirty="0"/>
              <a:t>μπορούμε να χαρακτηρίσουμε τοπικές μεταβλητές με τρόπο που να επιτρέπει ακόμη και σε 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l-GR" sz="1800" dirty="0"/>
              <a:t>συναρτήσεις να τις τροποποιούν</a:t>
            </a:r>
          </a:p>
          <a:p>
            <a:pPr lvl="1">
              <a:buFont typeface="Wingdings" pitchFamily="2" charset="2"/>
              <a:buChar char="è"/>
            </a:pPr>
            <a:r>
              <a:rPr lang="el-GR" sz="1800" dirty="0"/>
              <a:t>η να αφαιρούμε τον 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l-GR" sz="1800" dirty="0"/>
              <a:t>χαρακτηρισμό από τις αναφορές μέσω του </a:t>
            </a:r>
            <a:r>
              <a:rPr lang="en-US" sz="1800" b="1" dirty="0" err="1"/>
              <a:t>const_cast</a:t>
            </a:r>
            <a:r>
              <a:rPr lang="el-GR" sz="1800" dirty="0"/>
              <a:t> και να καλούμε συναρτήσεις που δεν είναι </a:t>
            </a:r>
            <a:r>
              <a:rPr lang="en-US" sz="1800" dirty="0" err="1" smtClean="0"/>
              <a:t>const</a:t>
            </a:r>
            <a:endParaRPr lang="el-GR" sz="1800" dirty="0" smtClean="0"/>
          </a:p>
          <a:p>
            <a:pPr lvl="2">
              <a:buFont typeface="Wingdings" pitchFamily="2" charset="2"/>
              <a:buChar char="è"/>
            </a:pPr>
            <a:r>
              <a:rPr lang="el-GR" sz="1400" dirty="0" smtClean="0"/>
              <a:t>Εδώ το </a:t>
            </a:r>
            <a:r>
              <a:rPr lang="en-US" sz="1400" dirty="0" smtClean="0"/>
              <a:t>standard </a:t>
            </a:r>
            <a:r>
              <a:rPr lang="el-GR" sz="1400" dirty="0" smtClean="0"/>
              <a:t>λέει πως αυτό μπορεί να οδηγεί σε </a:t>
            </a:r>
            <a:r>
              <a:rPr lang="en-US" sz="1400" dirty="0" smtClean="0"/>
              <a:t>undefined behavior</a:t>
            </a:r>
            <a:endParaRPr lang="el-GR" sz="1400" dirty="0" smtClean="0"/>
          </a:p>
          <a:p>
            <a:pPr lvl="2">
              <a:buFont typeface="Wingdings" pitchFamily="2" charset="2"/>
              <a:buChar char="è"/>
            </a:pPr>
            <a:r>
              <a:rPr lang="el-GR" sz="1400" dirty="0" smtClean="0"/>
              <a:t>Δε θα είναι αυτό επικίνδυνο σε </a:t>
            </a:r>
            <a:r>
              <a:rPr lang="en-US" sz="1400" dirty="0" smtClean="0"/>
              <a:t>objects </a:t>
            </a:r>
            <a:r>
              <a:rPr lang="el-GR" sz="1400" dirty="0" smtClean="0"/>
              <a:t>αλλά να μη το κάνετε ποτέ σε μεμονωμένες μεταβλητές</a:t>
            </a:r>
            <a:endParaRPr lang="en-GB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20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39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8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8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8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8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8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8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8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8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8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8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827" grpId="0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8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Constness </a:t>
            </a:r>
            <a:r>
              <a:rPr lang="el-GR" dirty="0" smtClean="0"/>
              <a:t>στιγμιότυπου </a:t>
            </a:r>
            <a:r>
              <a:rPr lang="el-GR" dirty="0"/>
              <a:t>(2/4)</a:t>
            </a:r>
            <a:endParaRPr lang="en-GB" dirty="0"/>
          </a:p>
        </p:txBody>
      </p:sp>
      <p:graphicFrame>
        <p:nvGraphicFramePr>
          <p:cNvPr id="148688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19788"/>
              </p:ext>
            </p:extLst>
          </p:nvPr>
        </p:nvGraphicFramePr>
        <p:xfrm>
          <a:off x="952500" y="2159000"/>
          <a:ext cx="7823200" cy="3377820"/>
        </p:xfrm>
        <a:graphic>
          <a:graphicData uri="http://schemas.openxmlformats.org/drawingml/2006/table">
            <a:tbl>
              <a:tblPr/>
              <a:tblGrid>
                <a:gridCol w="7823200"/>
              </a:tblGrid>
              <a:tr h="285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X_Call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 f1_Call = 0, f2_Call = 1, f3_Call = 2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X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private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mutable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X_Call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lastCall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Allowed to change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even in 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methods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Get_a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 return a;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void  f1(void)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{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lastCall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f1_Call;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void  f2(void)           {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lastCall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f2_Call; a = 0;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void  f3(void)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{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lastCall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f3_Call; a = -a;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86863" name="Oval 15"/>
          <p:cNvSpPr>
            <a:spLocks noChangeArrowheads="1"/>
          </p:cNvSpPr>
          <p:nvPr/>
        </p:nvSpPr>
        <p:spPr bwMode="auto">
          <a:xfrm>
            <a:off x="5799364" y="5035550"/>
            <a:ext cx="788761" cy="215900"/>
          </a:xfrm>
          <a:prstGeom prst="roundRect">
            <a:avLst/>
          </a:prstGeom>
          <a:solidFill>
            <a:srgbClr val="0099FF">
              <a:alpha val="42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1486864" name="Text Box 16"/>
          <p:cNvSpPr txBox="1">
            <a:spLocks noChangeArrowheads="1"/>
          </p:cNvSpPr>
          <p:nvPr/>
        </p:nvSpPr>
        <p:spPr bwMode="auto">
          <a:xfrm>
            <a:off x="5691188" y="3910013"/>
            <a:ext cx="2524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400" i="1">
                <a:solidFill>
                  <a:srgbClr val="0000FF"/>
                </a:solidFill>
                <a:effectLst/>
                <a:latin typeface="Courier New" pitchFamily="49" charset="0"/>
              </a:rPr>
              <a:t>// </a:t>
            </a:r>
            <a:r>
              <a:rPr lang="en-US" sz="1400" i="1">
                <a:solidFill>
                  <a:srgbClr val="0000FF"/>
                </a:solidFill>
                <a:effectLst/>
                <a:latin typeface="Courier New" pitchFamily="49" charset="0"/>
              </a:rPr>
              <a:t>Error: ‘a’ is const</a:t>
            </a:r>
            <a:endParaRPr lang="en-GB" sz="1400" i="1">
              <a:solidFill>
                <a:srgbClr val="0000FF"/>
              </a:solidFill>
              <a:effectLst/>
              <a:latin typeface="Courier New" pitchFamily="49" charset="0"/>
            </a:endParaRPr>
          </a:p>
        </p:txBody>
      </p:sp>
      <p:cxnSp>
        <p:nvCxnSpPr>
          <p:cNvPr id="1486865" name="AutoShape 17"/>
          <p:cNvCxnSpPr>
            <a:cxnSpLocks noChangeShapeType="1"/>
            <a:stCxn id="1486864" idx="3"/>
            <a:endCxn id="1486863" idx="3"/>
          </p:cNvCxnSpPr>
          <p:nvPr/>
        </p:nvCxnSpPr>
        <p:spPr bwMode="auto">
          <a:xfrm flipH="1">
            <a:off x="6588125" y="4062413"/>
            <a:ext cx="1627188" cy="1081087"/>
          </a:xfrm>
          <a:prstGeom prst="curvedConnector3">
            <a:avLst>
              <a:gd name="adj1" fmla="val -14049"/>
            </a:avLst>
          </a:prstGeom>
          <a:noFill/>
          <a:ln w="19050">
            <a:solidFill>
              <a:srgbClr val="0000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6878" name="Text Box 30"/>
          <p:cNvSpPr txBox="1">
            <a:spLocks noChangeArrowheads="1"/>
          </p:cNvSpPr>
          <p:nvPr/>
        </p:nvSpPr>
        <p:spPr bwMode="auto">
          <a:xfrm>
            <a:off x="960438" y="1712913"/>
            <a:ext cx="225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Παραδείγματα (1/2)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21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49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8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Constness </a:t>
            </a:r>
            <a:r>
              <a:rPr lang="el-GR" dirty="0" smtClean="0"/>
              <a:t>στιγμιότυπου </a:t>
            </a:r>
            <a:r>
              <a:rPr lang="el-GR" dirty="0"/>
              <a:t>(3/4)</a:t>
            </a:r>
            <a:endParaRPr lang="en-GB" dirty="0"/>
          </a:p>
        </p:txBody>
      </p:sp>
      <p:graphicFrame>
        <p:nvGraphicFramePr>
          <p:cNvPr id="1487902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360821"/>
              </p:ext>
            </p:extLst>
          </p:nvPr>
        </p:nvGraphicFramePr>
        <p:xfrm>
          <a:off x="939800" y="2171700"/>
          <a:ext cx="7569200" cy="2246313"/>
        </p:xfrm>
        <a:graphic>
          <a:graphicData uri="http://schemas.openxmlformats.org/drawingml/2006/table">
            <a:tbl>
              <a:tblPr/>
              <a:tblGrid>
                <a:gridCol w="7569200"/>
              </a:tblGrid>
              <a:tr h="2246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X&amp;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xRef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x;         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Ένα 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reference,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μπορεί να καλεί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 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μόνο 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συναρτήσεις - μέλη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xRef.f1();                 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Ok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η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f1()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είναι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xRef.f2();                 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Error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η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f2()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δεν είναι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const_cast</a:t>
                      </a: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&amp;&gt;(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kumimoji="1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Ref).f2();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Εξουδετέρωση του χαρακτηρισμού 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   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άρα νόμιμα καλείται η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non-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f2.</a:t>
                      </a:r>
                      <a:endParaRPr kumimoji="1" lang="en-GB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87903" name="Text Box 31"/>
          <p:cNvSpPr txBox="1">
            <a:spLocks noChangeArrowheads="1"/>
          </p:cNvSpPr>
          <p:nvPr/>
        </p:nvSpPr>
        <p:spPr bwMode="auto">
          <a:xfrm>
            <a:off x="960438" y="1712913"/>
            <a:ext cx="225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Παραδείγματα (2/2)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22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86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8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Constness </a:t>
            </a:r>
            <a:r>
              <a:rPr lang="el-GR" dirty="0" smtClean="0"/>
              <a:t>στιγμιότυπου </a:t>
            </a:r>
            <a:r>
              <a:rPr lang="el-GR" dirty="0"/>
              <a:t>(4/4)</a:t>
            </a:r>
            <a:endParaRPr lang="en-GB" dirty="0"/>
          </a:p>
        </p:txBody>
      </p:sp>
      <p:sp>
        <p:nvSpPr>
          <p:cNvPr id="148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l-GR" sz="2000" i="1" dirty="0"/>
              <a:t>Οδηγίες χρήσεις</a:t>
            </a:r>
          </a:p>
          <a:p>
            <a:pPr lvl="1">
              <a:lnSpc>
                <a:spcPct val="80000"/>
              </a:lnSpc>
            </a:pPr>
            <a:r>
              <a:rPr lang="el-GR" sz="1800" dirty="0"/>
              <a:t>Χρησιμοποιήστε 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l-GR" sz="1800" dirty="0"/>
              <a:t>συναρτήσεις όταν ο ρόλος τους είναι περισσότερο να «παρατηρούν» παρά να «τροποποιούν</a:t>
            </a:r>
            <a:r>
              <a:rPr lang="el-GR" sz="1800" dirty="0" smtClean="0"/>
              <a:t>»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l-GR" sz="1800" dirty="0"/>
              <a:t>Υιοθετήστε τον χαρακτηρισμό </a:t>
            </a:r>
            <a:r>
              <a:rPr lang="en-US" sz="1800" i="1" dirty="0"/>
              <a:t>mutable</a:t>
            </a:r>
            <a:r>
              <a:rPr lang="en-US" sz="1800" dirty="0"/>
              <a:t> </a:t>
            </a:r>
            <a:r>
              <a:rPr lang="el-GR" sz="1800" dirty="0"/>
              <a:t>με φειδώ και μόνο σε προσεκτικά σχεδιασμένες </a:t>
            </a:r>
            <a:r>
              <a:rPr lang="el-GR" sz="1800" dirty="0" smtClean="0"/>
              <a:t>εξαιρέσεις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l-GR" sz="1800" dirty="0"/>
              <a:t>Αποφύγετε την συχνή χρήση του τελεστή </a:t>
            </a:r>
            <a:r>
              <a:rPr lang="en-US" sz="1800" dirty="0" err="1"/>
              <a:t>const_cast</a:t>
            </a:r>
            <a:r>
              <a:rPr lang="en-US" sz="1800" dirty="0"/>
              <a:t> </a:t>
            </a:r>
            <a:r>
              <a:rPr lang="el-GR" sz="1800" dirty="0"/>
              <a:t>για την εξουδετέρωση του χαρακτηρισμού </a:t>
            </a:r>
            <a:r>
              <a:rPr lang="en-US" sz="1800" dirty="0" err="1"/>
              <a:t>const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l-GR" sz="1800" dirty="0"/>
              <a:t>Εάν είναι ο μόνος τρόπος, οπισθοχωρήστε ένα βήμα στη σχεδίαση και ελέγξτε γιατί καταλήξατε στο συγκεκριμένο σημείο του κώδικα να έχετε 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l-GR" sz="1800" dirty="0"/>
              <a:t>αναφορά, όταν απαιτείται να καλέσετε </a:t>
            </a:r>
            <a:r>
              <a:rPr lang="en-US" sz="1800" dirty="0"/>
              <a:t>non-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l-GR" sz="1800" dirty="0"/>
              <a:t>συναρτήσεις</a:t>
            </a:r>
          </a:p>
          <a:p>
            <a:pPr lvl="1">
              <a:lnSpc>
                <a:spcPct val="80000"/>
              </a:lnSpc>
            </a:pPr>
            <a:r>
              <a:rPr lang="el-GR" sz="1800" dirty="0"/>
              <a:t>Συνήθως οι </a:t>
            </a:r>
            <a:r>
              <a:rPr lang="el-GR" sz="1800" dirty="0" smtClean="0"/>
              <a:t>μέθοδοι που </a:t>
            </a:r>
            <a:r>
              <a:rPr lang="el-GR" sz="1800" dirty="0"/>
              <a:t>χρειάζεστε μπορούν να </a:t>
            </a:r>
            <a:r>
              <a:rPr lang="el-GR" sz="1800" dirty="0" smtClean="0"/>
              <a:t>οριστούν ως </a:t>
            </a:r>
            <a:r>
              <a:rPr lang="en-US" sz="1800" dirty="0" err="1" smtClean="0"/>
              <a:t>const</a:t>
            </a:r>
            <a:r>
              <a:rPr lang="el-GR" sz="1800" dirty="0" smtClean="0"/>
              <a:t> ειδάλλως </a:t>
            </a:r>
            <a:r>
              <a:rPr lang="en-US" sz="1800" dirty="0" smtClean="0"/>
              <a:t> </a:t>
            </a:r>
            <a:r>
              <a:rPr lang="el-GR" sz="1800" dirty="0" smtClean="0"/>
              <a:t>λάθος </a:t>
            </a:r>
            <a:r>
              <a:rPr lang="el-GR" sz="1800" dirty="0"/>
              <a:t>ορίσατε  ότι χρειάζεστε </a:t>
            </a:r>
            <a:r>
              <a:rPr lang="en-US" sz="1800" dirty="0" err="1"/>
              <a:t>const</a:t>
            </a:r>
            <a:r>
              <a:rPr lang="en-US" sz="1800" dirty="0"/>
              <a:t> object</a:t>
            </a:r>
          </a:p>
          <a:p>
            <a:pPr lvl="1">
              <a:lnSpc>
                <a:spcPct val="80000"/>
              </a:lnSpc>
            </a:pPr>
            <a:r>
              <a:rPr lang="el-GR" sz="1800" dirty="0"/>
              <a:t>Εφαρμόστε τον ειδικό αυτό τελεστή εάν η μεταβολή του κώδικα</a:t>
            </a:r>
          </a:p>
          <a:p>
            <a:pPr lvl="2">
              <a:lnSpc>
                <a:spcPct val="80000"/>
              </a:lnSpc>
            </a:pPr>
            <a:r>
              <a:rPr lang="el-GR" sz="1600" dirty="0"/>
              <a:t>είναι αρκετά ακριβή (δε θα γίνει)</a:t>
            </a:r>
          </a:p>
          <a:p>
            <a:pPr lvl="2">
              <a:lnSpc>
                <a:spcPct val="80000"/>
              </a:lnSpc>
            </a:pPr>
            <a:r>
              <a:rPr lang="el-GR" sz="1600" dirty="0"/>
              <a:t>πρόκειται να γίνει αργότερα</a:t>
            </a:r>
          </a:p>
          <a:p>
            <a:pPr lvl="2">
              <a:lnSpc>
                <a:spcPct val="80000"/>
              </a:lnSpc>
            </a:pPr>
            <a:r>
              <a:rPr lang="el-GR" sz="1600" dirty="0"/>
              <a:t>δεν απλώς δυνατή (δε βρίσκετε τρόπο αλλαγής που να καταλήγει να σας δίνει </a:t>
            </a:r>
            <a:r>
              <a:rPr lang="en-US" sz="1600" dirty="0" err="1"/>
              <a:t>const</a:t>
            </a:r>
            <a:r>
              <a:rPr lang="en-US" sz="1600" dirty="0"/>
              <a:t> object</a:t>
            </a:r>
            <a:r>
              <a:rPr lang="en-US" sz="1600" dirty="0" smtClean="0"/>
              <a:t>)</a:t>
            </a:r>
            <a:endParaRPr lang="en-GB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23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19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8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8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8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8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8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8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8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8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8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8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8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8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8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8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8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8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8899" grpId="0" build="p" bldLvl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0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50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Κατηγοριοποίηση </a:t>
            </a:r>
            <a:r>
              <a:rPr lang="el-GR" dirty="0" smtClean="0"/>
              <a:t>μεθόδων</a:t>
            </a:r>
            <a:endParaRPr lang="el-GR" dirty="0"/>
          </a:p>
          <a:p>
            <a:r>
              <a:rPr lang="el-GR" dirty="0"/>
              <a:t>Κατηγορίες </a:t>
            </a:r>
            <a:r>
              <a:rPr lang="en-US" dirty="0"/>
              <a:t>constructor </a:t>
            </a:r>
            <a:endParaRPr lang="el-GR" dirty="0"/>
          </a:p>
          <a:p>
            <a:r>
              <a:rPr lang="en-US" dirty="0" err="1" smtClean="0"/>
              <a:t>Const</a:t>
            </a:r>
            <a:r>
              <a:rPr lang="en-US" dirty="0" smtClean="0"/>
              <a:t>-ness</a:t>
            </a:r>
            <a:r>
              <a:rPr lang="el-GR" dirty="0" smtClean="0"/>
              <a:t> </a:t>
            </a:r>
            <a:r>
              <a:rPr lang="el-GR" dirty="0"/>
              <a:t>στιγμιότυπου σε κλήσεις μεθόδων</a:t>
            </a:r>
            <a:endParaRPr lang="en-US" dirty="0"/>
          </a:p>
          <a:p>
            <a:r>
              <a:rPr lang="el-GR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Κατηγορίες </a:t>
            </a:r>
            <a:r>
              <a:rPr lang="el-GR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μεθόδων</a:t>
            </a:r>
            <a:endParaRPr lang="en-US" i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24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71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8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Κατηγοριοποίηση </a:t>
            </a:r>
            <a:r>
              <a:rPr lang="el-GR" dirty="0" smtClean="0"/>
              <a:t>μεθόδων </a:t>
            </a:r>
            <a:r>
              <a:rPr lang="el-GR" dirty="0"/>
              <a:t>(1/14)</a:t>
            </a:r>
            <a:endParaRPr lang="en-GB" dirty="0"/>
          </a:p>
        </p:txBody>
      </p:sp>
      <p:sp>
        <p:nvSpPr>
          <p:cNvPr id="148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587500"/>
            <a:ext cx="2527300" cy="4419600"/>
          </a:xfrm>
        </p:spPr>
        <p:txBody>
          <a:bodyPr/>
          <a:lstStyle/>
          <a:p>
            <a:r>
              <a:rPr lang="en-US" sz="2400" i="1" dirty="0"/>
              <a:t>Producer</a:t>
            </a:r>
          </a:p>
          <a:p>
            <a:r>
              <a:rPr lang="en-US" sz="2400" i="1" dirty="0" smtClean="0"/>
              <a:t>Modifier</a:t>
            </a:r>
            <a:endParaRPr lang="en-US" sz="2400" i="1" dirty="0"/>
          </a:p>
          <a:p>
            <a:r>
              <a:rPr lang="en-US" sz="2400" i="1" dirty="0"/>
              <a:t>Observer</a:t>
            </a:r>
          </a:p>
          <a:p>
            <a:r>
              <a:rPr lang="en-US" sz="2400" i="1" dirty="0"/>
              <a:t>Attribute</a:t>
            </a:r>
          </a:p>
          <a:p>
            <a:r>
              <a:rPr lang="en-US" sz="2400" i="1" dirty="0"/>
              <a:t>Replicator</a:t>
            </a:r>
          </a:p>
          <a:p>
            <a:r>
              <a:rPr lang="en-US" sz="2400" i="1" dirty="0"/>
              <a:t>Comparator</a:t>
            </a:r>
          </a:p>
          <a:p>
            <a:r>
              <a:rPr lang="en-US" sz="2400" i="1" dirty="0" err="1"/>
              <a:t>Serializer</a:t>
            </a:r>
            <a:endParaRPr lang="en-US" sz="2400" i="1" dirty="0"/>
          </a:p>
          <a:p>
            <a:r>
              <a:rPr lang="en-US" sz="2400" i="1" dirty="0"/>
              <a:t>Verifier</a:t>
            </a:r>
          </a:p>
          <a:p>
            <a:r>
              <a:rPr lang="en-US" sz="2400" i="1" dirty="0"/>
              <a:t>Processor</a:t>
            </a:r>
          </a:p>
          <a:p>
            <a:r>
              <a:rPr lang="en-US" sz="2400" i="1" dirty="0" err="1"/>
              <a:t>Notifier</a:t>
            </a:r>
            <a:endParaRPr lang="en-GB" sz="2400" i="1" dirty="0"/>
          </a:p>
        </p:txBody>
      </p:sp>
      <p:sp>
        <p:nvSpPr>
          <p:cNvPr id="1489924" name="Text Box 4"/>
          <p:cNvSpPr txBox="1">
            <a:spLocks noChangeArrowheads="1"/>
          </p:cNvSpPr>
          <p:nvPr/>
        </p:nvSpPr>
        <p:spPr bwMode="auto">
          <a:xfrm>
            <a:off x="3600450" y="2271713"/>
            <a:ext cx="473075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l-GR" sz="1800">
                <a:effectLst/>
                <a:latin typeface="Arial" charset="0"/>
              </a:rPr>
              <a:t>Αυτή είναι μία αντιπροσωπευτική ταξινόμηση των διαφόρων κατηγοριών στις οποίες μπορεί να ανήκουν οι συναρτήσεις – μέλη μίας κλάσης.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endParaRPr lang="el-GR" sz="1800">
              <a:effectLst/>
              <a:latin typeface="Arial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l-GR" sz="1800">
                <a:effectLst/>
                <a:latin typeface="Arial" charset="0"/>
              </a:rPr>
              <a:t>Το σύνολο αυτό δεν πρέπει να θεωρείται ως πλήρες, ούτε οι ρόλοι των συναρτήσεων ως ξένοι μεταξύ τους. 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endParaRPr lang="el-GR" sz="1800">
              <a:effectLst/>
              <a:latin typeface="Arial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Ø"/>
            </a:pPr>
            <a:r>
              <a:rPr lang="el-GR" sz="1800">
                <a:effectLst/>
                <a:latin typeface="Arial" charset="0"/>
              </a:rPr>
              <a:t>Συναρτήσεις με χαρακτηριστικά παραπάνω της μίας κατηγορίας είναι φυσιολογικά αναμενόμενες.</a:t>
            </a:r>
            <a:endParaRPr lang="en-GB" sz="1800"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25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63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9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9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9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9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9923" grpId="0"/>
      <p:bldP spid="14899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Κατηγοριοποίηση μεθόδων (</a:t>
            </a:r>
            <a:r>
              <a:rPr lang="en-US" dirty="0"/>
              <a:t>2</a:t>
            </a:r>
            <a:r>
              <a:rPr lang="el-GR" dirty="0"/>
              <a:t>/14)</a:t>
            </a:r>
            <a:endParaRPr lang="en-GB" dirty="0"/>
          </a:p>
        </p:txBody>
      </p:sp>
      <p:sp>
        <p:nvSpPr>
          <p:cNvPr id="149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2425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i="1" dirty="0"/>
              <a:t>Producer – </a:t>
            </a:r>
            <a:r>
              <a:rPr lang="el-GR" sz="2000" b="1" i="1" dirty="0"/>
              <a:t>παραγωγός στιγμιότυπων (1/</a:t>
            </a:r>
            <a:r>
              <a:rPr lang="en-US" sz="2000" b="1" i="1" dirty="0"/>
              <a:t>3</a:t>
            </a:r>
            <a:r>
              <a:rPr lang="el-GR" sz="2000" b="1" i="1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Member function </a:t>
            </a:r>
            <a:r>
              <a:rPr lang="el-GR" sz="1800" dirty="0"/>
              <a:t>που δημιουργεί νέα στιγμιότυπα της κλάσης μέσω των στιγμιότυπων κλήσης, τα οποία δεν είναι απαραιτήτως αντίγραφα των τελευταίων. Επιστρέφει συνήθως το εκάστοτε δημιουργούμενο στιγμιότυπο</a:t>
            </a:r>
            <a:r>
              <a:rPr lang="en-US" sz="1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l-GR" sz="1800" dirty="0"/>
              <a:t>Η παραγωγός μπορεί να χρειαστεί να τροποποιήσει το στιγμιότυπο που πραγματοποιεί την κλήση,</a:t>
            </a:r>
            <a:r>
              <a:rPr lang="en-US" sz="1800" dirty="0"/>
              <a:t> </a:t>
            </a:r>
            <a:r>
              <a:rPr lang="el-GR" sz="1800" dirty="0"/>
              <a:t>εάν η διαδικασία της δημιουργίας αλλάζει εσωτερικές μεταβλητές, ή ενδέχεται να μην το επηρεάζει διόλου, οπότε και πρέπει να χαρακτηρίζεται ως </a:t>
            </a:r>
            <a:r>
              <a:rPr lang="en-US" sz="1800" dirty="0" err="1"/>
              <a:t>const</a:t>
            </a:r>
            <a:endParaRPr lang="en-GB" sz="1800" dirty="0"/>
          </a:p>
        </p:txBody>
      </p:sp>
      <p:graphicFrame>
        <p:nvGraphicFramePr>
          <p:cNvPr id="1493006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58291"/>
              </p:ext>
            </p:extLst>
          </p:nvPr>
        </p:nvGraphicFramePr>
        <p:xfrm>
          <a:off x="1358900" y="4368800"/>
          <a:ext cx="6858000" cy="1841628"/>
        </p:xfrm>
        <a:graphic>
          <a:graphicData uri="http://schemas.openxmlformats.org/drawingml/2006/table">
            <a:tbl>
              <a:tblPr/>
              <a:tblGrid>
                <a:gridCol w="6858000"/>
              </a:tblGrid>
              <a:tr h="165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TreeNode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TreeNode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Produce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LeftSibling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TreeNode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Produce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RightSibling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TreeNode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Produce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RightMostChild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TreeNode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Produce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LeftMostChild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26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84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9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9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9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93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93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2995" grpId="0" build="p" bldLvl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153400" cy="892629"/>
          </a:xfrm>
        </p:spPr>
        <p:txBody>
          <a:bodyPr/>
          <a:lstStyle/>
          <a:p>
            <a:r>
              <a:rPr lang="el-GR" dirty="0"/>
              <a:t>Κατηγοριοποίηση μεθόδων (3/14)</a:t>
            </a:r>
          </a:p>
        </p:txBody>
      </p:sp>
      <p:sp>
        <p:nvSpPr>
          <p:cNvPr id="15145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2260600"/>
          </a:xfrm>
          <a:noFill/>
          <a:ln/>
        </p:spPr>
        <p:txBody>
          <a:bodyPr/>
          <a:lstStyle/>
          <a:p>
            <a:r>
              <a:rPr lang="en-US" sz="2000" b="1" i="1" dirty="0"/>
              <a:t>Producer – </a:t>
            </a:r>
            <a:r>
              <a:rPr lang="el-GR" sz="2000" b="1" i="1" dirty="0"/>
              <a:t>παραγωγός στιγμιότυπων (2/</a:t>
            </a:r>
            <a:r>
              <a:rPr lang="en-US" sz="2000" b="1" i="1" dirty="0"/>
              <a:t>3</a:t>
            </a:r>
            <a:r>
              <a:rPr lang="el-GR" sz="2000" b="1" i="1" dirty="0"/>
              <a:t>)</a:t>
            </a:r>
          </a:p>
          <a:p>
            <a:pPr lvl="1"/>
            <a:r>
              <a:rPr lang="el-GR" sz="1800" dirty="0"/>
              <a:t>Ειδική περίπτωση </a:t>
            </a:r>
            <a:r>
              <a:rPr lang="en-US" sz="1800" dirty="0"/>
              <a:t>producer</a:t>
            </a:r>
            <a:r>
              <a:rPr lang="el-GR" sz="1800" dirty="0"/>
              <a:t> αποτελεί </a:t>
            </a:r>
            <a:r>
              <a:rPr lang="en-US" sz="1800" dirty="0"/>
              <a:t>static </a:t>
            </a:r>
            <a:r>
              <a:rPr lang="el-GR" sz="1800" dirty="0"/>
              <a:t>συνάρτηση μίας κλάσης που παράγει δυναμικά στιγμιότυπα με συμπεριφορά ανάλογη του </a:t>
            </a:r>
            <a:r>
              <a:rPr lang="en-US" sz="1800" dirty="0" smtClean="0"/>
              <a:t>constructor</a:t>
            </a:r>
            <a:endParaRPr lang="el-GR" sz="1800" dirty="0"/>
          </a:p>
          <a:p>
            <a:pPr lvl="1"/>
            <a:r>
              <a:rPr lang="el-GR" sz="1800" dirty="0"/>
              <a:t>Τέτοιες συναρτήσεις λέγονται και </a:t>
            </a:r>
            <a:r>
              <a:rPr lang="en-US" sz="1800" i="1" dirty="0"/>
              <a:t>factories</a:t>
            </a:r>
            <a:r>
              <a:rPr lang="en-US" sz="1800" dirty="0"/>
              <a:t>, </a:t>
            </a:r>
            <a:r>
              <a:rPr lang="el-GR" sz="1800" dirty="0"/>
              <a:t>με πιο συνηθισμένη τον </a:t>
            </a:r>
            <a:r>
              <a:rPr lang="en-US" sz="1800" dirty="0"/>
              <a:t>static constructor</a:t>
            </a:r>
          </a:p>
          <a:p>
            <a:pPr lvl="1"/>
            <a:r>
              <a:rPr lang="el-GR" sz="1800" dirty="0"/>
              <a:t>Στο παράδειγμα φαίνεται πώς κάθε </a:t>
            </a:r>
            <a:r>
              <a:rPr lang="en-US" sz="1800" dirty="0"/>
              <a:t>normal constructor </a:t>
            </a:r>
            <a:r>
              <a:rPr lang="el-GR" sz="1800" dirty="0"/>
              <a:t>μπορεί να μετατραπεί σε </a:t>
            </a:r>
            <a:r>
              <a:rPr lang="en-US" sz="1800" dirty="0"/>
              <a:t>factory </a:t>
            </a:r>
            <a:r>
              <a:rPr lang="en-US" sz="1800" dirty="0" smtClean="0"/>
              <a:t>constructor</a:t>
            </a:r>
            <a:endParaRPr lang="en-US" sz="1800" dirty="0"/>
          </a:p>
        </p:txBody>
      </p:sp>
      <p:pic>
        <p:nvPicPr>
          <p:cNvPr id="15145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7" y="4170363"/>
            <a:ext cx="5941093" cy="202723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27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38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14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14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4500" grpId="0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1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001000" cy="933450"/>
          </a:xfrm>
        </p:spPr>
        <p:txBody>
          <a:bodyPr/>
          <a:lstStyle/>
          <a:p>
            <a:r>
              <a:rPr lang="el-GR" dirty="0"/>
              <a:t>Κατηγοριοποίηση μεθόδων (4/14)</a:t>
            </a:r>
          </a:p>
        </p:txBody>
      </p:sp>
      <p:sp>
        <p:nvSpPr>
          <p:cNvPr id="1515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2875" y="1695450"/>
            <a:ext cx="3806825" cy="432117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i="1" dirty="0"/>
              <a:t>Producer – </a:t>
            </a:r>
            <a:r>
              <a:rPr lang="el-GR" sz="2000" b="1" i="1" dirty="0"/>
              <a:t>παραγωγός στιγμιότυπων (</a:t>
            </a:r>
            <a:r>
              <a:rPr lang="en-US" sz="2000" b="1" i="1" dirty="0"/>
              <a:t>3</a:t>
            </a:r>
            <a:r>
              <a:rPr lang="el-GR" sz="2000" b="1" i="1" dirty="0"/>
              <a:t>/</a:t>
            </a:r>
            <a:r>
              <a:rPr lang="en-US" sz="2000" b="1" i="1" dirty="0"/>
              <a:t>3</a:t>
            </a:r>
            <a:r>
              <a:rPr lang="el-GR" sz="2000" b="1" i="1" dirty="0"/>
              <a:t>)</a:t>
            </a:r>
          </a:p>
          <a:p>
            <a:pPr lvl="1">
              <a:lnSpc>
                <a:spcPct val="80000"/>
              </a:lnSpc>
            </a:pPr>
            <a:r>
              <a:rPr lang="el-GR" sz="1800" dirty="0"/>
              <a:t>Μπορεί με </a:t>
            </a:r>
            <a:r>
              <a:rPr lang="en-US" sz="1800" dirty="0"/>
              <a:t>factories </a:t>
            </a:r>
            <a:r>
              <a:rPr lang="el-GR" sz="1800" dirty="0"/>
              <a:t>να δημιουργούνται στιγμιότυπα χωρίς να εκχωρούμε τη διεύθυνση </a:t>
            </a:r>
            <a:r>
              <a:rPr lang="el-GR" sz="1800" dirty="0" smtClean="0"/>
              <a:t>τους κάπου</a:t>
            </a:r>
            <a:endParaRPr lang="el-GR" sz="1800" dirty="0"/>
          </a:p>
          <a:p>
            <a:pPr lvl="1">
              <a:lnSpc>
                <a:spcPct val="80000"/>
              </a:lnSpc>
            </a:pPr>
            <a:r>
              <a:rPr lang="el-GR" sz="1800" dirty="0"/>
              <a:t>Συνηθισμένο σε περιπτώσεις που η χρήση του στιγμιότυπου προκύπτει από εσωτερική διαχείρισή του με άλλο τρόπο</a:t>
            </a:r>
          </a:p>
          <a:p>
            <a:pPr lvl="2">
              <a:lnSpc>
                <a:spcPct val="80000"/>
              </a:lnSpc>
            </a:pPr>
            <a:r>
              <a:rPr lang="el-GR" sz="1600" dirty="0"/>
              <a:t>π.χ., </a:t>
            </a:r>
            <a:r>
              <a:rPr lang="en-US" sz="1600" dirty="0"/>
              <a:t>window creation, sprite creation, process creation, </a:t>
            </a:r>
            <a:r>
              <a:rPr lang="el-GR" sz="1600" dirty="0"/>
              <a:t>κλπ</a:t>
            </a:r>
          </a:p>
          <a:p>
            <a:pPr lvl="1">
              <a:lnSpc>
                <a:spcPct val="80000"/>
              </a:lnSpc>
            </a:pPr>
            <a:r>
              <a:rPr lang="el-GR" sz="1800" dirty="0"/>
              <a:t>Τότε μπορούμε να αυτοματοποιήσουμε την κατασκευή με </a:t>
            </a:r>
            <a:r>
              <a:rPr lang="en-US" sz="1800" dirty="0"/>
              <a:t>name-based instantiation </a:t>
            </a:r>
            <a:r>
              <a:rPr lang="el-GR" sz="1800" dirty="0"/>
              <a:t>για παρόμοια </a:t>
            </a:r>
            <a:r>
              <a:rPr lang="en-US" sz="1800" dirty="0"/>
              <a:t>constructor signatures</a:t>
            </a:r>
          </a:p>
        </p:txBody>
      </p:sp>
      <p:pic>
        <p:nvPicPr>
          <p:cNvPr id="15155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1346200"/>
            <a:ext cx="5165462" cy="49911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28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54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5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5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5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5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5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5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5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5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15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15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15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15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24" grpId="0" build="p" bldLvl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Κατηγοριοποίηση μεθόδων (5/14)</a:t>
            </a:r>
            <a:endParaRPr lang="en-GB" dirty="0"/>
          </a:p>
        </p:txBody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651000"/>
            <a:ext cx="8369300" cy="2908300"/>
          </a:xfrm>
        </p:spPr>
        <p:txBody>
          <a:bodyPr/>
          <a:lstStyle/>
          <a:p>
            <a:r>
              <a:rPr lang="en-US" sz="1800" b="1" i="1" dirty="0" smtClean="0"/>
              <a:t>Modifier –</a:t>
            </a:r>
            <a:r>
              <a:rPr lang="el-GR" sz="1800" b="1" i="1" dirty="0" smtClean="0"/>
              <a:t> </a:t>
            </a:r>
            <a:r>
              <a:rPr lang="el-GR" sz="1800" b="1" i="1" dirty="0" err="1" smtClean="0"/>
              <a:t>τροποποιητής</a:t>
            </a:r>
            <a:endParaRPr lang="en-US" sz="1800" b="1" i="1" dirty="0"/>
          </a:p>
          <a:p>
            <a:pPr lvl="1"/>
            <a:r>
              <a:rPr lang="en-US" sz="1600" dirty="0"/>
              <a:t>Method </a:t>
            </a:r>
            <a:r>
              <a:rPr lang="el-GR" sz="1600" dirty="0"/>
              <a:t>που τροποποιεί </a:t>
            </a:r>
            <a:r>
              <a:rPr lang="el-GR" sz="1600" dirty="0" smtClean="0"/>
              <a:t>την κατάσταση του </a:t>
            </a:r>
            <a:r>
              <a:rPr lang="el-GR" sz="1600" dirty="0"/>
              <a:t>στιγμιότυπου. Δεν αναμένεται ποτέ να χαρακτηριστεί ως </a:t>
            </a:r>
            <a:r>
              <a:rPr lang="en-US" sz="1600" dirty="0" err="1"/>
              <a:t>const</a:t>
            </a:r>
            <a:r>
              <a:rPr lang="en-US" sz="1600" dirty="0"/>
              <a:t>, </a:t>
            </a:r>
            <a:r>
              <a:rPr lang="el-GR" sz="1600" dirty="0"/>
              <a:t>μπορεί να μην έχει παραμέτρους, ενώ το όνομά της ίσως να μην είναι πάντα αντιπροσωπευτικό των εσωτερικών μεταβλητών που μπορεί να επηρεάζει.</a:t>
            </a:r>
            <a:r>
              <a:rPr lang="en-US" sz="1600" dirty="0"/>
              <a:t> </a:t>
            </a:r>
          </a:p>
          <a:p>
            <a:pPr lvl="1"/>
            <a:r>
              <a:rPr lang="el-GR" sz="1600" dirty="0"/>
              <a:t>Εκτός από το να τροποποιεί δεδομένα, μπορεί να κάνει επιπλέον κλήσεις εσωτερικών συναρτήσεων, ώστε να </a:t>
            </a:r>
            <a:r>
              <a:rPr lang="el-GR" sz="1600" dirty="0" smtClean="0"/>
              <a:t>εφαρμοστούν οι </a:t>
            </a:r>
            <a:r>
              <a:rPr lang="el-GR" sz="1600" dirty="0"/>
              <a:t>όποιες εσωτερικές μεταβολές</a:t>
            </a:r>
            <a:r>
              <a:rPr lang="en-US" sz="1600" dirty="0"/>
              <a:t>.</a:t>
            </a:r>
          </a:p>
          <a:p>
            <a:pPr lvl="1"/>
            <a:r>
              <a:rPr lang="el-GR" sz="1600" dirty="0"/>
              <a:t>Πλην του </a:t>
            </a:r>
            <a:r>
              <a:rPr lang="en-US" sz="1600" dirty="0"/>
              <a:t>void, </a:t>
            </a:r>
            <a:r>
              <a:rPr lang="el-GR" sz="1600" dirty="0"/>
              <a:t>ο επιστρεφόμενος τύπος ενός </a:t>
            </a:r>
            <a:r>
              <a:rPr lang="en-US" sz="1600" dirty="0" smtClean="0"/>
              <a:t>modifier </a:t>
            </a:r>
            <a:r>
              <a:rPr lang="el-GR" sz="1600" dirty="0" smtClean="0"/>
              <a:t>μπορεί </a:t>
            </a:r>
            <a:r>
              <a:rPr lang="el-GR" sz="1600" dirty="0"/>
              <a:t>να φέρει πληροφορία για την έκβαση της μεταβολής ή να κάνει </a:t>
            </a:r>
            <a:r>
              <a:rPr lang="en-US" sz="1600" dirty="0" smtClean="0"/>
              <a:t>throw </a:t>
            </a:r>
            <a:r>
              <a:rPr lang="el-GR" sz="1600" dirty="0" smtClean="0"/>
              <a:t>κάποιο </a:t>
            </a:r>
            <a:r>
              <a:rPr lang="en-US" sz="1600" dirty="0" smtClean="0"/>
              <a:t>exception</a:t>
            </a:r>
            <a:endParaRPr lang="en-GB" sz="1600" dirty="0"/>
          </a:p>
        </p:txBody>
      </p:sp>
      <p:graphicFrame>
        <p:nvGraphicFramePr>
          <p:cNvPr id="149405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512835"/>
              </p:ext>
            </p:extLst>
          </p:nvPr>
        </p:nvGraphicFramePr>
        <p:xfrm>
          <a:off x="1333500" y="4470400"/>
          <a:ext cx="7277100" cy="1811148"/>
        </p:xfrm>
        <a:graphic>
          <a:graphicData uri="http://schemas.openxmlformats.org/drawingml/2006/table">
            <a:tbl>
              <a:tblPr/>
              <a:tblGrid>
                <a:gridCol w="2565400"/>
                <a:gridCol w="4711700"/>
              </a:tblGrid>
              <a:tr h="165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Robot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Map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currMap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Target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currTarget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UpdateMission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Map&amp; m,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Target&amp; t)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StopMission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currMap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m;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currTarget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Reschedule();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StartMission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29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94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9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9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9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9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9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94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94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4019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Κατηγοριοποίηση </a:t>
            </a:r>
            <a:r>
              <a:rPr lang="el-GR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μεθόδων</a:t>
            </a:r>
            <a:endParaRPr lang="el-GR" i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l-GR" dirty="0"/>
              <a:t>Κατηγορίες </a:t>
            </a:r>
            <a:r>
              <a:rPr lang="en-US" dirty="0"/>
              <a:t>constructor </a:t>
            </a:r>
            <a:endParaRPr lang="el-GR" dirty="0"/>
          </a:p>
          <a:p>
            <a:r>
              <a:rPr lang="en-US" dirty="0" err="1" smtClean="0"/>
              <a:t>Const</a:t>
            </a:r>
            <a:r>
              <a:rPr lang="en-US" dirty="0" smtClean="0"/>
              <a:t>-ness</a:t>
            </a:r>
            <a:r>
              <a:rPr lang="el-GR" dirty="0" smtClean="0"/>
              <a:t> </a:t>
            </a:r>
            <a:r>
              <a:rPr lang="el-GR" dirty="0"/>
              <a:t>στιγμιότυπου σε κλήσεις </a:t>
            </a:r>
            <a:r>
              <a:rPr lang="el-GR" dirty="0" smtClean="0"/>
              <a:t>μεθόδων</a:t>
            </a:r>
            <a:endParaRPr lang="en-US" dirty="0"/>
          </a:p>
          <a:p>
            <a:r>
              <a:rPr lang="el-GR" dirty="0"/>
              <a:t>Κατηγορίες μεθόδων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95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9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Κατηγοριοποίηση μεθόδων (</a:t>
            </a:r>
            <a:r>
              <a:rPr lang="en-US" dirty="0"/>
              <a:t>6</a:t>
            </a:r>
            <a:r>
              <a:rPr lang="el-GR" dirty="0"/>
              <a:t>/1</a:t>
            </a:r>
            <a:r>
              <a:rPr lang="en-US" dirty="0"/>
              <a:t>4</a:t>
            </a:r>
            <a:r>
              <a:rPr lang="el-GR" dirty="0"/>
              <a:t>)</a:t>
            </a:r>
            <a:endParaRPr lang="en-GB" dirty="0"/>
          </a:p>
        </p:txBody>
      </p:sp>
      <p:sp>
        <p:nvSpPr>
          <p:cNvPr id="149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2900"/>
            <a:ext cx="8305800" cy="4419600"/>
          </a:xfrm>
        </p:spPr>
        <p:txBody>
          <a:bodyPr/>
          <a:lstStyle/>
          <a:p>
            <a:r>
              <a:rPr lang="en-US" sz="2000" b="1" i="1" dirty="0"/>
              <a:t>Observer (</a:t>
            </a:r>
            <a:r>
              <a:rPr lang="en-US" sz="2000" b="1" i="1" dirty="0" err="1"/>
              <a:t>accessor</a:t>
            </a:r>
            <a:r>
              <a:rPr lang="en-US" sz="2000" b="1" i="1" dirty="0"/>
              <a:t>) – </a:t>
            </a:r>
            <a:r>
              <a:rPr lang="el-GR" sz="2000" b="1" i="1" dirty="0"/>
              <a:t>παρατηρητής στιγμιότυπων</a:t>
            </a:r>
            <a:endParaRPr lang="en-US" sz="2000" b="1" i="1" dirty="0"/>
          </a:p>
          <a:p>
            <a:pPr lvl="1"/>
            <a:r>
              <a:rPr lang="el-GR" sz="1800" dirty="0"/>
              <a:t>Επιστρέφει πληροφορία σχετικά με την κατάσταση και τα περιεχόμενα του </a:t>
            </a:r>
            <a:r>
              <a:rPr lang="el-GR" sz="1800" dirty="0" smtClean="0"/>
              <a:t>στιγμιότυπου ενώ συνήθως </a:t>
            </a:r>
            <a:r>
              <a:rPr lang="el-GR" sz="1800" dirty="0"/>
              <a:t>δεν </a:t>
            </a:r>
            <a:r>
              <a:rPr lang="el-GR" sz="1800" dirty="0" smtClean="0"/>
              <a:t>αλλάζει το </a:t>
            </a:r>
            <a:r>
              <a:rPr lang="en-US" sz="1800" dirty="0" smtClean="0"/>
              <a:t>state </a:t>
            </a:r>
            <a:r>
              <a:rPr lang="el-GR" sz="1800" dirty="0" smtClean="0"/>
              <a:t>και είναι </a:t>
            </a:r>
            <a:r>
              <a:rPr lang="en-US" sz="1800" dirty="0" err="1" smtClean="0"/>
              <a:t>const</a:t>
            </a:r>
            <a:r>
              <a:rPr lang="el-GR" sz="1800" dirty="0" smtClean="0"/>
              <a:t> </a:t>
            </a:r>
            <a:endParaRPr lang="en-US" sz="1800" dirty="0"/>
          </a:p>
          <a:p>
            <a:pPr lvl="1"/>
            <a:r>
              <a:rPr lang="el-GR" sz="1800" dirty="0"/>
              <a:t>Εάν κάτι αλλάζει εσωτερικά το οποία επηρεάζει την </a:t>
            </a:r>
            <a:r>
              <a:rPr lang="el-GR" sz="1800" i="1" dirty="0">
                <a:solidFill>
                  <a:srgbClr val="0000FF"/>
                </a:solidFill>
                <a:effectLst/>
              </a:rPr>
              <a:t>παρατηρούμενη συμπεριφορά και κατάσταση</a:t>
            </a:r>
            <a:r>
              <a:rPr lang="el-GR" sz="1800" dirty="0"/>
              <a:t>, θα πρέπει οπωσδήποτε να </a:t>
            </a:r>
            <a:r>
              <a:rPr lang="el-GR" sz="1800" dirty="0" smtClean="0"/>
              <a:t>τεκμηριώνεται</a:t>
            </a:r>
            <a:endParaRPr lang="en-GB" sz="1800" dirty="0"/>
          </a:p>
        </p:txBody>
      </p:sp>
      <p:graphicFrame>
        <p:nvGraphicFramePr>
          <p:cNvPr id="149098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398329"/>
              </p:ext>
            </p:extLst>
          </p:nvPr>
        </p:nvGraphicFramePr>
        <p:xfrm>
          <a:off x="1025525" y="3289300"/>
          <a:ext cx="7480300" cy="2908428"/>
        </p:xfrm>
        <a:graphic>
          <a:graphicData uri="http://schemas.openxmlformats.org/drawingml/2006/table">
            <a:tbl>
              <a:tblPr/>
              <a:tblGrid>
                <a:gridCol w="7480300"/>
              </a:tblGrid>
              <a:tr h="165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DocumentEditor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TotalLines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μη χρησιμοποιείτε τέτοια ονόματα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unsigned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TotalLines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απλώς επιστρέφει αποθηκευμένη τιμή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unsigned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Compute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TotalLines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 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το υπολογίζει κάθε φορά 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Compute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FileSizeInBytes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void    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CursorPos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(unsigned* line, unsigned* col)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Search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::string&amp;  text,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		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SearchParms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parms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SearchResults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     results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    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30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70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9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9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9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90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90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0947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9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Κατηγοριοποίηση μεθόδων (</a:t>
            </a:r>
            <a:r>
              <a:rPr lang="en-US" dirty="0"/>
              <a:t>7</a:t>
            </a:r>
            <a:r>
              <a:rPr lang="el-GR" dirty="0"/>
              <a:t>/1</a:t>
            </a:r>
            <a:r>
              <a:rPr lang="en-US" dirty="0"/>
              <a:t>4</a:t>
            </a:r>
            <a:r>
              <a:rPr lang="el-GR" dirty="0"/>
              <a:t>)</a:t>
            </a:r>
            <a:endParaRPr lang="en-GB" dirty="0"/>
          </a:p>
        </p:txBody>
      </p:sp>
      <p:sp>
        <p:nvSpPr>
          <p:cNvPr id="149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i="1" dirty="0"/>
              <a:t>Attribute – </a:t>
            </a:r>
            <a:r>
              <a:rPr lang="el-GR" sz="2000" b="1" i="1" dirty="0"/>
              <a:t>χαρακτηριστικό γνώρισμα στιγμιότυπου</a:t>
            </a:r>
            <a:endParaRPr lang="en-US" sz="2000" b="1" i="1" dirty="0"/>
          </a:p>
          <a:p>
            <a:pPr lvl="1"/>
            <a:r>
              <a:rPr lang="el-GR" sz="1800" dirty="0"/>
              <a:t>Είναι ειδική περίπτωση ενός ζευγαριού </a:t>
            </a:r>
            <a:r>
              <a:rPr lang="en-US" sz="1800" dirty="0" smtClean="0"/>
              <a:t>modifier </a:t>
            </a:r>
            <a:r>
              <a:rPr lang="el-GR" sz="1800" dirty="0" smtClean="0"/>
              <a:t>και </a:t>
            </a:r>
            <a:r>
              <a:rPr lang="en-US" sz="1800" dirty="0"/>
              <a:t>observer</a:t>
            </a:r>
            <a:r>
              <a:rPr lang="el-GR" sz="1800" dirty="0"/>
              <a:t>, όταν και οι δύο σχετίζονται με τα ίδια εσωτερικά δεδομένα, κατάσταση ή παραμέτρους λειτουργίας της κλάσης </a:t>
            </a:r>
          </a:p>
          <a:p>
            <a:pPr lvl="1"/>
            <a:r>
              <a:rPr lang="el-GR" sz="1800" dirty="0"/>
              <a:t>Είθισται ο </a:t>
            </a:r>
            <a:r>
              <a:rPr lang="en-US" sz="1800" dirty="0"/>
              <a:t>observer </a:t>
            </a:r>
            <a:r>
              <a:rPr lang="el-GR" sz="1800" dirty="0"/>
              <a:t>να έχει το πρόθεμα </a:t>
            </a:r>
            <a:r>
              <a:rPr lang="en-US" sz="1800" b="1" dirty="0"/>
              <a:t>Get</a:t>
            </a:r>
            <a:r>
              <a:rPr lang="en-US" sz="1800" dirty="0"/>
              <a:t>, </a:t>
            </a:r>
            <a:r>
              <a:rPr lang="el-GR" sz="1800" dirty="0"/>
              <a:t>και ο </a:t>
            </a:r>
            <a:r>
              <a:rPr lang="en-US" sz="1800" dirty="0" smtClean="0"/>
              <a:t>modifier </a:t>
            </a:r>
            <a:r>
              <a:rPr lang="el-GR" sz="1800" dirty="0" smtClean="0"/>
              <a:t>το </a:t>
            </a:r>
            <a:r>
              <a:rPr lang="el-GR" sz="1800" dirty="0"/>
              <a:t>πρόθεμα </a:t>
            </a:r>
            <a:r>
              <a:rPr lang="en-US" sz="1800" b="1" dirty="0"/>
              <a:t>Set</a:t>
            </a:r>
            <a:r>
              <a:rPr lang="en-US" sz="1800" dirty="0"/>
              <a:t>, </a:t>
            </a:r>
            <a:r>
              <a:rPr lang="el-GR" sz="1800" dirty="0"/>
              <a:t>με επίθεμα ένα αναγνωριστικό όνομα αντιπροσωπευτικό του γνωρίσματος, ενώ συνήθως ο τύπος παραμέτρου του </a:t>
            </a:r>
            <a:r>
              <a:rPr lang="en-US" sz="1800" dirty="0" err="1"/>
              <a:t>mutator</a:t>
            </a:r>
            <a:r>
              <a:rPr lang="en-US" sz="1800" dirty="0"/>
              <a:t> </a:t>
            </a:r>
            <a:r>
              <a:rPr lang="el-GR" sz="1800" dirty="0"/>
              <a:t>είναι ίδιος με τον επιστρεφόμενο τύπο του </a:t>
            </a:r>
            <a:r>
              <a:rPr lang="en-US" sz="1800" dirty="0"/>
              <a:t>observer</a:t>
            </a:r>
            <a:endParaRPr lang="en-GB" sz="1800" dirty="0"/>
          </a:p>
        </p:txBody>
      </p:sp>
      <p:graphicFrame>
        <p:nvGraphicFramePr>
          <p:cNvPr id="1495059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06936"/>
              </p:ext>
            </p:extLst>
          </p:nvPr>
        </p:nvGraphicFramePr>
        <p:xfrm>
          <a:off x="1038225" y="4175125"/>
          <a:ext cx="7886700" cy="2097660"/>
        </p:xfrm>
        <a:graphic>
          <a:graphicData uri="http://schemas.openxmlformats.org/drawingml/2006/table">
            <a:tbl>
              <a:tblPr/>
              <a:tblGrid>
                <a:gridCol w="7886700"/>
              </a:tblGrid>
              <a:tr h="165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Window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unsigned 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(unsigned _x);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Metrics&amp;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Metrics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Το σωστό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style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void     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GetMetrics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(Metrics* metrics)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Don’t do this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Metrics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Metrics&amp; metrics);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31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86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9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9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9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95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95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43" grpId="0" build="p" bldLvl="3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9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Κατηγοριοποίηση μεθόδων (</a:t>
            </a:r>
            <a:r>
              <a:rPr lang="en-US" dirty="0"/>
              <a:t>8</a:t>
            </a:r>
            <a:r>
              <a:rPr lang="el-GR" dirty="0"/>
              <a:t>/1</a:t>
            </a:r>
            <a:r>
              <a:rPr lang="en-US" dirty="0"/>
              <a:t>4</a:t>
            </a:r>
            <a:r>
              <a:rPr lang="el-GR" dirty="0"/>
              <a:t>)</a:t>
            </a:r>
            <a:endParaRPr lang="en-GB" dirty="0"/>
          </a:p>
        </p:txBody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i="1" dirty="0"/>
              <a:t>Replicator </a:t>
            </a:r>
            <a:r>
              <a:rPr lang="el-GR" sz="2000" b="1" i="1" dirty="0"/>
              <a:t>(</a:t>
            </a:r>
            <a:r>
              <a:rPr lang="en-US" sz="2000" b="1" i="1" dirty="0"/>
              <a:t>clone creator) - </a:t>
            </a:r>
            <a:r>
              <a:rPr lang="el-GR" sz="2000" b="1" i="1" dirty="0" err="1"/>
              <a:t>κλωνοποιητής</a:t>
            </a:r>
            <a:r>
              <a:rPr lang="el-GR" sz="2000" b="1" i="1" dirty="0"/>
              <a:t> στιγμιότυπων</a:t>
            </a:r>
            <a:endParaRPr lang="en-US" sz="2000" b="1" i="1" dirty="0"/>
          </a:p>
          <a:p>
            <a:pPr lvl="1"/>
            <a:r>
              <a:rPr lang="el-GR" sz="1800" dirty="0"/>
              <a:t>Είναι ειδική περίπτωση </a:t>
            </a:r>
            <a:r>
              <a:rPr lang="en-US" sz="1800" dirty="0"/>
              <a:t>producer </a:t>
            </a:r>
            <a:r>
              <a:rPr lang="el-GR" sz="1800" dirty="0"/>
              <a:t>ο οποίος παράγει αντίγραφο του εαυτού του, όσον αφορά τα εσωτερικά δεδομένα, κατάσταση και </a:t>
            </a:r>
            <a:r>
              <a:rPr lang="el-GR" sz="1800" dirty="0" smtClean="0"/>
              <a:t>λειτουργικότητα</a:t>
            </a:r>
            <a:endParaRPr lang="el-GR" sz="1800" dirty="0"/>
          </a:p>
          <a:p>
            <a:pPr lvl="1"/>
            <a:r>
              <a:rPr lang="el-GR" sz="1800" dirty="0"/>
              <a:t>Επιστρέφει ένα δυναμικό στιγμιότυπο (δείκτη), και συνήθως δεν έχει τυπικές παραμέτρους. Συνήθως ονομάζεται </a:t>
            </a:r>
            <a:r>
              <a:rPr lang="en-US" sz="1800" dirty="0"/>
              <a:t>“Replicate”, “Clone”, </a:t>
            </a:r>
            <a:r>
              <a:rPr lang="el-GR" sz="1800" dirty="0"/>
              <a:t>ή </a:t>
            </a:r>
            <a:r>
              <a:rPr lang="en-US" sz="1800" dirty="0"/>
              <a:t>“Reproduce</a:t>
            </a:r>
            <a:r>
              <a:rPr lang="en-US" sz="1800" dirty="0" smtClean="0"/>
              <a:t>”</a:t>
            </a:r>
            <a:endParaRPr lang="el-GR" sz="1800" dirty="0"/>
          </a:p>
          <a:p>
            <a:pPr lvl="1"/>
            <a:r>
              <a:rPr lang="el-GR" sz="1800" dirty="0"/>
              <a:t>Εσωτερικά</a:t>
            </a:r>
            <a:r>
              <a:rPr lang="en-US" sz="1800" dirty="0"/>
              <a:t>, </a:t>
            </a:r>
            <a:r>
              <a:rPr lang="el-GR" sz="1800" dirty="0"/>
              <a:t>η υλοποίηση μπορεί να βασίζεται σε έναν </a:t>
            </a:r>
            <a:r>
              <a:rPr lang="en-US" sz="1800" dirty="0"/>
              <a:t>copier constructor.</a:t>
            </a:r>
            <a:endParaRPr lang="el-GR" sz="1800" dirty="0"/>
          </a:p>
          <a:p>
            <a:pPr lvl="1"/>
            <a:r>
              <a:rPr lang="el-GR" sz="1800" i="1" dirty="0"/>
              <a:t>Πολύ χρήσιμος και συνηθισμένος είναι ο </a:t>
            </a:r>
            <a:r>
              <a:rPr lang="en-US" sz="1800" i="1" dirty="0"/>
              <a:t>virtual </a:t>
            </a:r>
            <a:r>
              <a:rPr lang="en-US" sz="1800" i="1" dirty="0" smtClean="0"/>
              <a:t>replicator</a:t>
            </a:r>
            <a:endParaRPr lang="en-US" sz="1800" dirty="0"/>
          </a:p>
          <a:p>
            <a:pPr lvl="1"/>
            <a:r>
              <a:rPr lang="el-GR" sz="1800" dirty="0"/>
              <a:t>Εάν το </a:t>
            </a:r>
            <a:r>
              <a:rPr lang="en-US" sz="1800" dirty="0"/>
              <a:t>object </a:t>
            </a:r>
            <a:r>
              <a:rPr lang="el-GR" sz="1800" dirty="0"/>
              <a:t>δεν μεταβάλλεται είναι πάντοτε </a:t>
            </a:r>
            <a:r>
              <a:rPr lang="en-US" sz="1800" dirty="0" err="1"/>
              <a:t>const</a:t>
            </a:r>
            <a:endParaRPr lang="en-GB" sz="1800" dirty="0"/>
          </a:p>
        </p:txBody>
      </p:sp>
      <p:graphicFrame>
        <p:nvGraphicFramePr>
          <p:cNvPr id="1496081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65118"/>
              </p:ext>
            </p:extLst>
          </p:nvPr>
        </p:nvGraphicFramePr>
        <p:xfrm>
          <a:off x="1358900" y="4930775"/>
          <a:ext cx="6515100" cy="1346200"/>
        </p:xfrm>
        <a:graphic>
          <a:graphicData uri="http://schemas.openxmlformats.org/drawingml/2006/table">
            <a:tbl>
              <a:tblPr/>
              <a:tblGrid>
                <a:gridCol w="6515100"/>
              </a:tblGrid>
              <a:tr h="1346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Agent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virtual Agent* Clone (void)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{ return new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Agent(*this); }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Via copy constructor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96075" name="Oval 11"/>
          <p:cNvSpPr>
            <a:spLocks noChangeArrowheads="1"/>
          </p:cNvSpPr>
          <p:nvPr/>
        </p:nvSpPr>
        <p:spPr bwMode="auto">
          <a:xfrm>
            <a:off x="3644900" y="5695950"/>
            <a:ext cx="1511300" cy="2508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32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22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9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9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9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9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9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9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9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96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96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067" grpId="0" build="p" bldLvl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9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Κατηγοριοποίηση </a:t>
            </a:r>
            <a:r>
              <a:rPr lang="el-GR" dirty="0" smtClean="0"/>
              <a:t>μεθόδων (</a:t>
            </a:r>
            <a:r>
              <a:rPr lang="en-US" dirty="0"/>
              <a:t>9</a:t>
            </a:r>
            <a:r>
              <a:rPr lang="el-GR" dirty="0"/>
              <a:t>/1</a:t>
            </a:r>
            <a:r>
              <a:rPr lang="en-US" dirty="0"/>
              <a:t>4</a:t>
            </a:r>
            <a:r>
              <a:rPr lang="el-GR" dirty="0"/>
              <a:t>)</a:t>
            </a:r>
            <a:endParaRPr lang="en-GB" dirty="0"/>
          </a:p>
        </p:txBody>
      </p:sp>
      <p:sp>
        <p:nvSpPr>
          <p:cNvPr id="149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663700"/>
            <a:ext cx="8305800" cy="4419600"/>
          </a:xfrm>
        </p:spPr>
        <p:txBody>
          <a:bodyPr/>
          <a:lstStyle/>
          <a:p>
            <a:r>
              <a:rPr lang="en-US" sz="2000" b="1" i="1" dirty="0"/>
              <a:t>Comparator – </a:t>
            </a:r>
            <a:r>
              <a:rPr lang="el-GR" sz="2000" b="1" i="1" dirty="0" err="1"/>
              <a:t>συγκριτής</a:t>
            </a:r>
            <a:r>
              <a:rPr lang="el-GR" sz="2000" b="1" i="1" dirty="0"/>
              <a:t> στιγμιότυπων</a:t>
            </a:r>
            <a:endParaRPr lang="en-US" sz="2000" b="1" i="1" dirty="0"/>
          </a:p>
          <a:p>
            <a:pPr lvl="1"/>
            <a:r>
              <a:rPr lang="el-GR" sz="1800" dirty="0"/>
              <a:t>Ειδική περίπτωση </a:t>
            </a:r>
            <a:r>
              <a:rPr lang="en-US" sz="1800" dirty="0"/>
              <a:t>observer, </a:t>
            </a:r>
            <a:r>
              <a:rPr lang="el-GR" sz="1800" dirty="0"/>
              <a:t>υλοποιεί κάποια λογική τελεστή σύγκρισης μεταξύ στιγμιότυπων μίας κλάσης, ή σπανιότερα μεταξύ στιγμιότυπων διαφορετικών κλάσεων</a:t>
            </a:r>
          </a:p>
          <a:p>
            <a:pPr lvl="1"/>
            <a:r>
              <a:rPr lang="el-GR" sz="1800" dirty="0"/>
              <a:t>Συνήθως επιστρέφει </a:t>
            </a:r>
            <a:r>
              <a:rPr lang="en-US" sz="1800" dirty="0"/>
              <a:t>true </a:t>
            </a:r>
            <a:r>
              <a:rPr lang="el-GR" sz="1800" dirty="0"/>
              <a:t>ή </a:t>
            </a:r>
            <a:r>
              <a:rPr lang="en-US" sz="1800" dirty="0"/>
              <a:t>false</a:t>
            </a:r>
            <a:r>
              <a:rPr lang="el-GR" sz="1800" dirty="0"/>
              <a:t>, ως το αποτέλεσμα της </a:t>
            </a:r>
            <a:r>
              <a:rPr lang="en-US" sz="1800" dirty="0"/>
              <a:t> </a:t>
            </a:r>
            <a:r>
              <a:rPr lang="el-GR" sz="1800" dirty="0"/>
              <a:t>σύγκρισης, ή έναν πιο περιεκτικό τύπο, εάν αποτελέσματα της σύγκρισης πρέπει να αναφέρονται. Ονομάζεται αναλόγως με τη σημασιολογία της σύγκρισης</a:t>
            </a:r>
            <a:r>
              <a:rPr lang="en-US" sz="1800" dirty="0"/>
              <a:t>.</a:t>
            </a:r>
            <a:endParaRPr lang="en-GB" sz="1800" dirty="0"/>
          </a:p>
        </p:txBody>
      </p:sp>
      <p:graphicFrame>
        <p:nvGraphicFramePr>
          <p:cNvPr id="1497114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245817"/>
              </p:ext>
            </p:extLst>
          </p:nvPr>
        </p:nvGraphicFramePr>
        <p:xfrm>
          <a:off x="1308100" y="3873500"/>
          <a:ext cx="7477125" cy="2353692"/>
        </p:xfrm>
        <a:graphic>
          <a:graphicData uri="http://schemas.openxmlformats.org/drawingml/2006/table">
            <a:tbl>
              <a:tblPr/>
              <a:tblGrid>
                <a:gridCol w="7477125"/>
              </a:tblGrid>
              <a:tr h="166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Vector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operator==(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Vector&amp; vector)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Equality if applicable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66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IsOrthogonal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Vector&amp; vector)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Agent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IsSuperior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Agent&amp;,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QualityAttrs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outResults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97103" name="Oval 15"/>
          <p:cNvSpPr>
            <a:spLocks noChangeArrowheads="1"/>
          </p:cNvSpPr>
          <p:nvPr/>
        </p:nvSpPr>
        <p:spPr bwMode="auto">
          <a:xfrm>
            <a:off x="6400800" y="5626100"/>
            <a:ext cx="939800" cy="3937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33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32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9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9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9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97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97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7091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9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Κατηγοριοποίηση μεθόδων (</a:t>
            </a:r>
            <a:r>
              <a:rPr lang="en-US" dirty="0"/>
              <a:t>10</a:t>
            </a:r>
            <a:r>
              <a:rPr lang="el-GR" dirty="0"/>
              <a:t>/1</a:t>
            </a:r>
            <a:r>
              <a:rPr lang="en-US" dirty="0"/>
              <a:t>4</a:t>
            </a:r>
            <a:r>
              <a:rPr lang="el-GR" dirty="0"/>
              <a:t>)</a:t>
            </a:r>
            <a:endParaRPr lang="en-GB" dirty="0"/>
          </a:p>
        </p:txBody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22764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b="1" i="1"/>
              <a:t>Serializer </a:t>
            </a:r>
            <a:r>
              <a:rPr lang="el-GR" sz="1800" b="1" i="1"/>
              <a:t>/ </a:t>
            </a:r>
            <a:r>
              <a:rPr lang="en-US" sz="1800" b="1" i="1"/>
              <a:t>encoder – </a:t>
            </a:r>
            <a:r>
              <a:rPr lang="el-GR" sz="1800" b="1" i="1"/>
              <a:t>μετατροπέας σειριακής μορφής </a:t>
            </a:r>
            <a:endParaRPr lang="en-US" sz="1800" b="1" i="1"/>
          </a:p>
          <a:p>
            <a:pPr lvl="1">
              <a:lnSpc>
                <a:spcPct val="80000"/>
              </a:lnSpc>
            </a:pPr>
            <a:r>
              <a:rPr lang="en-US" sz="1600"/>
              <a:t>Methods </a:t>
            </a:r>
            <a:r>
              <a:rPr lang="el-GR" sz="1600"/>
              <a:t>που επιτρέπουν τη μετατροπή στιγμιότυπων σε μία σειριακή μορφή αποθήκευσης (κωδικοποίηση) και αναδόμηση τους από αντίστοιχη πηγή (αποκωδικοποίηση)</a:t>
            </a:r>
            <a:r>
              <a:rPr lang="en-US" sz="1600"/>
              <a:t> </a:t>
            </a:r>
          </a:p>
          <a:p>
            <a:pPr lvl="1">
              <a:lnSpc>
                <a:spcPct val="80000"/>
              </a:lnSpc>
            </a:pPr>
            <a:r>
              <a:rPr lang="el-GR" sz="1600"/>
              <a:t>Μπορεί να διαχειρίζεται σωστά ακόμη και τις δυναμικές σχέσεις μεταξύ στιγμιότυπων, με κατάλληλη αναδρομική εφαρμογή και πακετάρισμα των εμπλεκομένων δυναμικών στιγμιότυπων</a:t>
            </a:r>
            <a:r>
              <a:rPr lang="en-US" sz="1600"/>
              <a:t>.</a:t>
            </a:r>
          </a:p>
          <a:p>
            <a:pPr lvl="1">
              <a:lnSpc>
                <a:spcPct val="80000"/>
              </a:lnSpc>
            </a:pPr>
            <a:r>
              <a:rPr lang="el-GR" sz="1600"/>
              <a:t>Χρησιμοποιούνται και τα ονόματα </a:t>
            </a:r>
            <a:r>
              <a:rPr lang="en-US" sz="1600"/>
              <a:t>Encode / Decode </a:t>
            </a:r>
            <a:r>
              <a:rPr lang="el-GR" sz="1600"/>
              <a:t>αντί </a:t>
            </a:r>
            <a:r>
              <a:rPr lang="en-US" sz="1600"/>
              <a:t>Serialize / DeSerialize</a:t>
            </a:r>
          </a:p>
          <a:p>
            <a:pPr lvl="1">
              <a:lnSpc>
                <a:spcPct val="80000"/>
              </a:lnSpc>
            </a:pPr>
            <a:r>
              <a:rPr lang="el-GR" sz="1600"/>
              <a:t>Εάν έχουμε τετριμμένο </a:t>
            </a:r>
            <a:r>
              <a:rPr lang="en-US" sz="1600"/>
              <a:t>serialization </a:t>
            </a:r>
            <a:r>
              <a:rPr lang="el-GR" sz="1600"/>
              <a:t>σε αρχείο με κάποιο </a:t>
            </a:r>
            <a:r>
              <a:rPr lang="en-US" sz="1600"/>
              <a:t>format</a:t>
            </a:r>
            <a:r>
              <a:rPr lang="el-GR" sz="1600"/>
              <a:t>, τότε μπορούμε να χρησιμοποιούμε τα ονόματα </a:t>
            </a:r>
            <a:r>
              <a:rPr lang="en-US" sz="1600"/>
              <a:t>Store / Load </a:t>
            </a:r>
            <a:r>
              <a:rPr lang="el-GR" sz="1600"/>
              <a:t>ή </a:t>
            </a:r>
            <a:r>
              <a:rPr lang="en-US" sz="1600"/>
              <a:t>Write / Read</a:t>
            </a:r>
            <a:r>
              <a:rPr lang="el-GR" sz="1600"/>
              <a:t>.</a:t>
            </a:r>
            <a:endParaRPr lang="en-GB" sz="1600"/>
          </a:p>
        </p:txBody>
      </p:sp>
      <p:graphicFrame>
        <p:nvGraphicFramePr>
          <p:cNvPr id="149915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060425"/>
              </p:ext>
            </p:extLst>
          </p:nvPr>
        </p:nvGraphicFramePr>
        <p:xfrm>
          <a:off x="1241425" y="3873500"/>
          <a:ext cx="7213600" cy="2353692"/>
        </p:xfrm>
        <a:graphic>
          <a:graphicData uri="http://schemas.openxmlformats.org/drawingml/2006/table">
            <a:tbl>
              <a:tblPr/>
              <a:tblGrid>
                <a:gridCol w="7213600"/>
              </a:tblGrid>
              <a:tr h="165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Tree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void*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Serialize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(unsigned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bytesUsed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void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Serialize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(FILE*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Deserialize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void* buffer);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Deserialize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(FILE*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Tree (FILE*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Decoder constructor with 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deserializer</a:t>
                      </a:r>
                      <a:endParaRPr kumimoji="1" lang="el-GR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Tree::Tree();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Deserialize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}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99150" name="Oval 14"/>
          <p:cNvSpPr>
            <a:spLocks noChangeArrowheads="1"/>
          </p:cNvSpPr>
          <p:nvPr/>
        </p:nvSpPr>
        <p:spPr bwMode="auto">
          <a:xfrm>
            <a:off x="1422400" y="5422900"/>
            <a:ext cx="1905000" cy="3683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34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10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9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9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9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9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9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9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9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9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9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9139" grpId="0" build="p" bldLvl="3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0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Κατηγοριοποίηση μεθόδων (</a:t>
            </a:r>
            <a:r>
              <a:rPr lang="en-US" dirty="0"/>
              <a:t>11</a:t>
            </a:r>
            <a:r>
              <a:rPr lang="el-GR" dirty="0"/>
              <a:t>/1</a:t>
            </a:r>
            <a:r>
              <a:rPr lang="en-US" dirty="0"/>
              <a:t>4</a:t>
            </a:r>
            <a:r>
              <a:rPr lang="el-GR" dirty="0"/>
              <a:t>)</a:t>
            </a:r>
            <a:endParaRPr lang="en-GB" dirty="0"/>
          </a:p>
        </p:txBody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428750"/>
            <a:ext cx="8305800" cy="2155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i="1" dirty="0"/>
              <a:t>Verifier </a:t>
            </a:r>
            <a:r>
              <a:rPr lang="el-GR" sz="2000" b="1" i="1" dirty="0"/>
              <a:t>(</a:t>
            </a:r>
            <a:r>
              <a:rPr lang="en-US" sz="2000" b="1" i="1" dirty="0"/>
              <a:t>validator)</a:t>
            </a:r>
            <a:r>
              <a:rPr lang="el-GR" sz="2000" b="1" i="1" dirty="0"/>
              <a:t>– επαληθευτής στιγμιότυπων </a:t>
            </a:r>
            <a:endParaRPr lang="en-US" sz="2000" b="1" i="1" dirty="0"/>
          </a:p>
          <a:p>
            <a:pPr lvl="1">
              <a:lnSpc>
                <a:spcPct val="80000"/>
              </a:lnSpc>
            </a:pPr>
            <a:r>
              <a:rPr lang="el-GR" sz="1800" dirty="0"/>
              <a:t>Ειδική </a:t>
            </a:r>
            <a:r>
              <a:rPr lang="en-US" sz="1800" dirty="0"/>
              <a:t>method </a:t>
            </a:r>
            <a:r>
              <a:rPr lang="el-GR" sz="1800" dirty="0"/>
              <a:t>που μπορεί να επαληθεύει το εκάστοτε στιγμιότυπο ως προς την συνολική ορθότητά του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l-GR" sz="1600" dirty="0"/>
              <a:t>π.χ., μνήμη, θέση στην εφαρμογή, περιεχόμενα (</a:t>
            </a:r>
            <a:r>
              <a:rPr lang="en-US" sz="1600" dirty="0"/>
              <a:t>data members)</a:t>
            </a:r>
            <a:endParaRPr lang="el-GR" sz="1600" dirty="0"/>
          </a:p>
          <a:p>
            <a:pPr lvl="1">
              <a:lnSpc>
                <a:spcPct val="80000"/>
              </a:lnSpc>
            </a:pPr>
            <a:r>
              <a:rPr lang="el-GR" sz="1800" dirty="0"/>
              <a:t>Κάθε στιγμιότυπο επαληθεύεται πριν και μετά τη κλήση μελών, για τον γρήγορο εντοπισμό </a:t>
            </a:r>
            <a:r>
              <a:rPr lang="en-US" sz="1800" dirty="0"/>
              <a:t> </a:t>
            </a:r>
            <a:r>
              <a:rPr lang="el-GR" sz="1800" dirty="0"/>
              <a:t>πιθανών λαθών η </a:t>
            </a:r>
            <a:r>
              <a:rPr lang="el-GR" sz="1800" dirty="0" smtClean="0"/>
              <a:t>δυσλειτουργιών </a:t>
            </a:r>
            <a:endParaRPr lang="el-GR" sz="1800" dirty="0"/>
          </a:p>
          <a:p>
            <a:pPr lvl="1">
              <a:lnSpc>
                <a:spcPct val="80000"/>
              </a:lnSpc>
            </a:pPr>
            <a:r>
              <a:rPr lang="el-GR" sz="1800" dirty="0"/>
              <a:t>Πρόκειται για κλασική αμυντική τεχνική αντιμετώπισης λαθών, ενώ η λογική επαλήθευσης </a:t>
            </a:r>
            <a:r>
              <a:rPr lang="el-GR" sz="1800" dirty="0" smtClean="0"/>
              <a:t>ποικίλει</a:t>
            </a:r>
            <a:endParaRPr lang="el-GR" sz="1800" dirty="0"/>
          </a:p>
        </p:txBody>
      </p:sp>
      <p:graphicFrame>
        <p:nvGraphicFramePr>
          <p:cNvPr id="150021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29657"/>
              </p:ext>
            </p:extLst>
          </p:nvPr>
        </p:nvGraphicFramePr>
        <p:xfrm>
          <a:off x="1308100" y="3724275"/>
          <a:ext cx="7340600" cy="2688972"/>
        </p:xfrm>
        <a:graphic>
          <a:graphicData uri="http://schemas.openxmlformats.org/drawingml/2006/table">
            <a:tbl>
              <a:tblPr/>
              <a:tblGrid>
                <a:gridCol w="7340600"/>
              </a:tblGrid>
              <a:tr h="2589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Verifiable { public: virtual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Verify (void)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0;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Tree : public Verifiable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private: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Validate (Node* node)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return !node ||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ValidatePointer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(node) &amp;&amp;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Validate(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node-&gt;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firstChild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DFS, L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Validate(node-&gt;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public: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Verify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 return Validate(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root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00206" name="Group 46"/>
          <p:cNvGrpSpPr>
            <a:grpSpLocks/>
          </p:cNvGrpSpPr>
          <p:nvPr/>
        </p:nvGrpSpPr>
        <p:grpSpPr bwMode="auto">
          <a:xfrm>
            <a:off x="6308725" y="4008438"/>
            <a:ext cx="2079625" cy="1397000"/>
            <a:chOff x="3358" y="461"/>
            <a:chExt cx="1358" cy="904"/>
          </a:xfrm>
        </p:grpSpPr>
        <p:sp>
          <p:nvSpPr>
            <p:cNvPr id="1500192" name="Line 32"/>
            <p:cNvSpPr>
              <a:spLocks noChangeShapeType="1"/>
            </p:cNvSpPr>
            <p:nvPr/>
          </p:nvSpPr>
          <p:spPr bwMode="auto">
            <a:xfrm>
              <a:off x="4168" y="896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00193" name="Line 33"/>
            <p:cNvSpPr>
              <a:spLocks noChangeShapeType="1"/>
            </p:cNvSpPr>
            <p:nvPr/>
          </p:nvSpPr>
          <p:spPr bwMode="auto">
            <a:xfrm>
              <a:off x="4168" y="904"/>
              <a:ext cx="232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00194" name="Line 34"/>
            <p:cNvSpPr>
              <a:spLocks noChangeShapeType="1"/>
            </p:cNvSpPr>
            <p:nvPr/>
          </p:nvSpPr>
          <p:spPr bwMode="auto">
            <a:xfrm flipH="1">
              <a:off x="3912" y="84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00195" name="Line 35"/>
            <p:cNvSpPr>
              <a:spLocks noChangeShapeType="1"/>
            </p:cNvSpPr>
            <p:nvPr/>
          </p:nvSpPr>
          <p:spPr bwMode="auto">
            <a:xfrm>
              <a:off x="4248" y="8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00196" name="Line 36"/>
            <p:cNvSpPr>
              <a:spLocks noChangeShapeType="1"/>
            </p:cNvSpPr>
            <p:nvPr/>
          </p:nvSpPr>
          <p:spPr bwMode="auto">
            <a:xfrm flipV="1">
              <a:off x="4168" y="608"/>
              <a:ext cx="0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500197" name="Text Box 37"/>
            <p:cNvSpPr txBox="1">
              <a:spLocks noChangeArrowheads="1"/>
            </p:cNvSpPr>
            <p:nvPr/>
          </p:nvSpPr>
          <p:spPr bwMode="auto">
            <a:xfrm>
              <a:off x="3943" y="1069"/>
              <a:ext cx="353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0000FF"/>
                  </a:solidFill>
                  <a:effectLst/>
                  <a:latin typeface="Arial" charset="0"/>
                </a:rPr>
                <a:t>first</a:t>
              </a:r>
            </a:p>
            <a:p>
              <a:pPr algn="ctr"/>
              <a:r>
                <a:rPr lang="en-US" sz="1200">
                  <a:solidFill>
                    <a:srgbClr val="0000FF"/>
                  </a:solidFill>
                  <a:effectLst/>
                  <a:latin typeface="Arial" charset="0"/>
                </a:rPr>
                <a:t>child</a:t>
              </a:r>
              <a:endParaRPr lang="en-GB" sz="1200"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00198" name="Text Box 38"/>
            <p:cNvSpPr txBox="1">
              <a:spLocks noChangeArrowheads="1"/>
            </p:cNvSpPr>
            <p:nvPr/>
          </p:nvSpPr>
          <p:spPr bwMode="auto">
            <a:xfrm>
              <a:off x="4335" y="1053"/>
              <a:ext cx="353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0000FF"/>
                  </a:solidFill>
                  <a:effectLst/>
                  <a:latin typeface="Arial" charset="0"/>
                </a:rPr>
                <a:t>last</a:t>
              </a:r>
            </a:p>
            <a:p>
              <a:pPr algn="ctr"/>
              <a:r>
                <a:rPr lang="en-US" sz="1200">
                  <a:solidFill>
                    <a:srgbClr val="0000FF"/>
                  </a:solidFill>
                  <a:effectLst/>
                  <a:latin typeface="Arial" charset="0"/>
                </a:rPr>
                <a:t>child</a:t>
              </a:r>
              <a:endParaRPr lang="en-GB" sz="1200"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00200" name="Text Box 40"/>
            <p:cNvSpPr txBox="1">
              <a:spLocks noChangeArrowheads="1"/>
            </p:cNvSpPr>
            <p:nvPr/>
          </p:nvSpPr>
          <p:spPr bwMode="auto">
            <a:xfrm>
              <a:off x="4392" y="757"/>
              <a:ext cx="324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0000FF"/>
                  </a:solidFill>
                  <a:effectLst/>
                  <a:latin typeface="Arial" charset="0"/>
                </a:rPr>
                <a:t>next</a:t>
              </a:r>
              <a:endParaRPr lang="en-GB" sz="1200"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00201" name="Text Box 41"/>
            <p:cNvSpPr txBox="1">
              <a:spLocks noChangeArrowheads="1"/>
            </p:cNvSpPr>
            <p:nvPr/>
          </p:nvSpPr>
          <p:spPr bwMode="auto">
            <a:xfrm>
              <a:off x="3358" y="781"/>
              <a:ext cx="535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0000FF"/>
                  </a:solidFill>
                  <a:effectLst/>
                  <a:latin typeface="Arial" charset="0"/>
                </a:rPr>
                <a:t>previous</a:t>
              </a:r>
              <a:endParaRPr lang="en-GB" sz="1200"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00205" name="Text Box 45"/>
            <p:cNvSpPr txBox="1">
              <a:spLocks noChangeArrowheads="1"/>
            </p:cNvSpPr>
            <p:nvPr/>
          </p:nvSpPr>
          <p:spPr bwMode="auto">
            <a:xfrm>
              <a:off x="3966" y="461"/>
              <a:ext cx="425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200">
                  <a:solidFill>
                    <a:srgbClr val="0000FF"/>
                  </a:solidFill>
                  <a:effectLst/>
                  <a:latin typeface="Arial" charset="0"/>
                </a:rPr>
                <a:t>parent</a:t>
              </a:r>
              <a:endParaRPr lang="en-GB" sz="1200"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00189" name="Oval 29"/>
            <p:cNvSpPr>
              <a:spLocks noChangeArrowheads="1"/>
            </p:cNvSpPr>
            <p:nvPr/>
          </p:nvSpPr>
          <p:spPr bwMode="auto">
            <a:xfrm>
              <a:off x="4096" y="784"/>
              <a:ext cx="152" cy="1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35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49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0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0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0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00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0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00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00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0163" grpId="0" build="p" bldLvl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0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Κατηγοριοποίηση μεθόδων (</a:t>
            </a:r>
            <a:r>
              <a:rPr lang="en-US" dirty="0"/>
              <a:t>1</a:t>
            </a:r>
            <a:r>
              <a:rPr lang="el-GR" dirty="0"/>
              <a:t>2/14)</a:t>
            </a:r>
            <a:endParaRPr lang="en-GB" dirty="0"/>
          </a:p>
        </p:txBody>
      </p:sp>
      <p:sp>
        <p:nvSpPr>
          <p:cNvPr id="150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447800"/>
            <a:ext cx="8524875" cy="231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i="1"/>
              <a:t>Processor – </a:t>
            </a:r>
            <a:r>
              <a:rPr lang="el-GR" sz="2000" b="1" i="1"/>
              <a:t>επεξεργαστής στιγμιότυπων</a:t>
            </a:r>
            <a:endParaRPr lang="en-US" sz="2000" b="1" i="1"/>
          </a:p>
          <a:p>
            <a:pPr lvl="1">
              <a:lnSpc>
                <a:spcPct val="90000"/>
              </a:lnSpc>
            </a:pPr>
            <a:r>
              <a:rPr lang="el-GR" sz="1800"/>
              <a:t>Είναι μία </a:t>
            </a:r>
            <a:r>
              <a:rPr lang="el-GR" sz="1800" b="1" i="1"/>
              <a:t>κατηγορία</a:t>
            </a:r>
            <a:r>
              <a:rPr lang="el-GR" sz="1800"/>
              <a:t> που συγκεντρώνει όλες τις συναρτήσεις οι οποίες περατώνουν κάποιου είδους λειτουργία σχετική με το συνολικό αλγοριθμικό ρόλο της κλάσης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l-GR" sz="18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Οι </a:t>
            </a:r>
            <a:r>
              <a:rPr lang="en-US" sz="18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processors </a:t>
            </a:r>
            <a:r>
              <a:rPr lang="el-GR" sz="18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είναι αυτοί που εξηγούν το λόγο ύπαρξης μίας κλάσης και συνήθως είναι λίγοι, ενώ όλοι σχετίζονται με τον ίδιο λειτουργικό ρόλο (της κλάσης)</a:t>
            </a:r>
            <a:endParaRPr lang="en-US" sz="1800" b="1" i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sz="1800"/>
              <a:t>Οι λειτουργίες ενδέχεται να τροποποιούν το στιγμιότυπο και να επιστρέφουν αποτελέσματα, αλλά δεν είναι απαραίτητο κάτι τέτοιο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l-GR" sz="1800"/>
              <a:t>Λόγω της γενικότητας της κατηγορίας,θα πρέπει να γίνεται οργάνωση σε πιο εξειδικευμένες κατηγορίες επεξεργαστών, ανάλογα με την εκάστοτε σημασιολογία των επεξεργαστικών συναρτήσεων</a:t>
            </a:r>
            <a:endParaRPr lang="en-GB" sz="1800"/>
          </a:p>
        </p:txBody>
      </p:sp>
      <p:graphicFrame>
        <p:nvGraphicFramePr>
          <p:cNvPr id="150120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513079"/>
              </p:ext>
            </p:extLst>
          </p:nvPr>
        </p:nvGraphicFramePr>
        <p:xfrm>
          <a:off x="1292225" y="4756150"/>
          <a:ext cx="6400800" cy="1585596"/>
        </p:xfrm>
        <a:graphic>
          <a:graphicData uri="http://schemas.openxmlformats.org/drawingml/2006/table">
            <a:tbl>
              <a:tblPr/>
              <a:tblGrid>
                <a:gridCol w="6400800"/>
              </a:tblGrid>
              <a:tr h="152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Agent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void 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Mission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void </a:t>
                      </a:r>
                      <a:r>
                        <a:rPr kumimoji="1" 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Abort</a:t>
                      </a:r>
                      <a:r>
                        <a:rPr kumimoji="1" 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Mission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void </a:t>
                      </a:r>
                      <a:r>
                        <a:rPr kumimoji="1" 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Progress</a:t>
                      </a:r>
                      <a:r>
                        <a:rPr kumimoji="1" 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Mission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01197" name="AutoShape 13"/>
          <p:cNvSpPr>
            <a:spLocks noChangeArrowheads="1"/>
          </p:cNvSpPr>
          <p:nvPr/>
        </p:nvSpPr>
        <p:spPr bwMode="auto">
          <a:xfrm>
            <a:off x="1587500" y="5299075"/>
            <a:ext cx="3175000" cy="8255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36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99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0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0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0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01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1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1187" grpId="0" build="p" bldLvl="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0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Κατηγοριοποίηση μεθόδων (</a:t>
            </a:r>
            <a:r>
              <a:rPr lang="en-US" dirty="0"/>
              <a:t>1</a:t>
            </a:r>
            <a:r>
              <a:rPr lang="el-GR" dirty="0"/>
              <a:t>3/14)</a:t>
            </a:r>
            <a:endParaRPr lang="en-GB" dirty="0"/>
          </a:p>
        </p:txBody>
      </p:sp>
      <p:sp>
        <p:nvSpPr>
          <p:cNvPr id="150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1689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i="1"/>
              <a:t>Notifier (callback, event handler)– </a:t>
            </a:r>
            <a:r>
              <a:rPr lang="el-GR" sz="2000" b="1" i="1"/>
              <a:t>ειδοποιητής</a:t>
            </a:r>
            <a:r>
              <a:rPr lang="en-US" sz="2000" b="1" i="1"/>
              <a:t> (1/2)</a:t>
            </a:r>
            <a:endParaRPr lang="el-GR" sz="2000" b="1" i="1"/>
          </a:p>
          <a:p>
            <a:pPr lvl="1">
              <a:lnSpc>
                <a:spcPct val="80000"/>
              </a:lnSpc>
            </a:pPr>
            <a:r>
              <a:rPr lang="el-GR" sz="1800"/>
              <a:t>Ομάδα συναρτήσεων τις οποίες καλούν οι κλάσεις αυτόματα για διαχείριση συγκεκριμένων κατηγοριών γεγονότων (</a:t>
            </a:r>
            <a:r>
              <a:rPr lang="en-US" sz="1800"/>
              <a:t>events) </a:t>
            </a:r>
            <a:r>
              <a:rPr lang="el-GR" sz="1800"/>
              <a:t>τα οποία λαμβάνουν χώρα σε στιγμιότυπα.</a:t>
            </a:r>
          </a:p>
          <a:p>
            <a:pPr lvl="1">
              <a:lnSpc>
                <a:spcPct val="80000"/>
              </a:lnSpc>
            </a:pPr>
            <a:r>
              <a:rPr lang="el-GR" sz="1800"/>
              <a:t>Υπάρχουν δύο μέθοδοι</a:t>
            </a:r>
            <a:r>
              <a:rPr lang="en-US" sz="1800"/>
              <a:t>:</a:t>
            </a:r>
            <a:r>
              <a:rPr lang="el-GR" sz="1800"/>
              <a:t> (α) </a:t>
            </a:r>
            <a:r>
              <a:rPr lang="en-US" sz="1800"/>
              <a:t>registration style, </a:t>
            </a:r>
            <a:r>
              <a:rPr lang="el-GR" sz="1800"/>
              <a:t>(β</a:t>
            </a:r>
            <a:r>
              <a:rPr lang="en-US" sz="1800"/>
              <a:t>) derivation style</a:t>
            </a:r>
            <a:endParaRPr lang="el-GR" sz="1800"/>
          </a:p>
          <a:p>
            <a:pPr lvl="1">
              <a:lnSpc>
                <a:spcPct val="80000"/>
              </a:lnSpc>
            </a:pPr>
            <a:r>
              <a:rPr lang="el-GR" sz="1800"/>
              <a:t>Το πρώτο υποστηρίζει τη δυναμική εκδήλωση ενδιαφέροντος και την παροχή συναρτήσεων ως παραμέτρους, όταν εντοπίζονται ή συμβαίνουν τα αντίστοιχα γεγονότα.</a:t>
            </a:r>
            <a:endParaRPr lang="en-GB" sz="1800"/>
          </a:p>
        </p:txBody>
      </p:sp>
      <p:grpSp>
        <p:nvGrpSpPr>
          <p:cNvPr id="1502230" name="Group 22"/>
          <p:cNvGrpSpPr>
            <a:grpSpLocks/>
          </p:cNvGrpSpPr>
          <p:nvPr/>
        </p:nvGrpSpPr>
        <p:grpSpPr bwMode="auto">
          <a:xfrm>
            <a:off x="423863" y="3876675"/>
            <a:ext cx="8662987" cy="2438400"/>
            <a:chOff x="267" y="2442"/>
            <a:chExt cx="5457" cy="1536"/>
          </a:xfrm>
        </p:grpSpPr>
        <p:pic>
          <p:nvPicPr>
            <p:cNvPr id="1502226" name="Picture 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" y="2742"/>
              <a:ext cx="3066" cy="123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2227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6" y="2610"/>
              <a:ext cx="2358" cy="136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2228" name="Picture 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" y="2442"/>
              <a:ext cx="1086" cy="28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2229" name="Rectangle 21"/>
            <p:cNvSpPr>
              <a:spLocks noChangeArrowheads="1"/>
            </p:cNvSpPr>
            <p:nvPr/>
          </p:nvSpPr>
          <p:spPr bwMode="auto">
            <a:xfrm>
              <a:off x="2103" y="2503"/>
              <a:ext cx="929" cy="19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400" b="0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registration style</a:t>
              </a:r>
              <a:endParaRPr kumimoji="1" lang="el-GR" sz="1400" b="0" i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37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3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0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0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0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211" grpId="0" build="p" bldLvl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1245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Κατηγοριοποίηση μεθόδων (</a:t>
            </a:r>
            <a:r>
              <a:rPr lang="en-US" dirty="0"/>
              <a:t>1</a:t>
            </a:r>
            <a:r>
              <a:rPr lang="el-GR" dirty="0"/>
              <a:t>4/14)</a:t>
            </a:r>
          </a:p>
        </p:txBody>
      </p:sp>
      <p:sp>
        <p:nvSpPr>
          <p:cNvPr id="1512465" name="Rectangle 17"/>
          <p:cNvSpPr>
            <a:spLocks noChangeArrowheads="1"/>
          </p:cNvSpPr>
          <p:nvPr/>
        </p:nvSpPr>
        <p:spPr bwMode="auto">
          <a:xfrm>
            <a:off x="457200" y="1657350"/>
            <a:ext cx="83058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n-US" sz="2000" i="1">
                <a:effectLst>
                  <a:outerShdw blurRad="38100" dist="38100" dir="2700000" algn="tl">
                    <a:srgbClr val="FFFFFF"/>
                  </a:outerShdw>
                </a:effectLst>
              </a:rPr>
              <a:t>Notifier (callback, event handler) – </a:t>
            </a:r>
            <a:r>
              <a:rPr kumimoji="1" lang="el-GR" sz="2000" i="1">
                <a:effectLst>
                  <a:outerShdw blurRad="38100" dist="38100" dir="2700000" algn="tl">
                    <a:srgbClr val="FFFFFF"/>
                  </a:outerShdw>
                </a:effectLst>
              </a:rPr>
              <a:t>ειδοποιητής</a:t>
            </a:r>
            <a:r>
              <a:rPr kumimoji="1" lang="en-US" sz="2000" i="1">
                <a:effectLst>
                  <a:outerShdw blurRad="38100" dist="38100" dir="2700000" algn="tl">
                    <a:srgbClr val="FFFFFF"/>
                  </a:outerShdw>
                </a:effectLst>
              </a:rPr>
              <a:t> (2/2)</a:t>
            </a:r>
            <a:endParaRPr kumimoji="1" lang="el-GR" sz="2000" i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1" lang="el-GR" b="0">
                <a:effectLst>
                  <a:outerShdw blurRad="38100" dist="38100" dir="2700000" algn="tl">
                    <a:srgbClr val="FFFFFF"/>
                  </a:outerShdw>
                </a:effectLst>
              </a:rPr>
              <a:t>Το δεύτερο υποστηρίζει τον επαναπροσδιορισμό μίας </a:t>
            </a:r>
            <a:r>
              <a:rPr kumimoji="1" lang="en-US" b="0">
                <a:effectLst>
                  <a:outerShdw blurRad="38100" dist="38100" dir="2700000" algn="tl">
                    <a:srgbClr val="FFFFFF"/>
                  </a:outerShdw>
                </a:effectLst>
              </a:rPr>
              <a:t>virtual function </a:t>
            </a:r>
            <a:r>
              <a:rPr kumimoji="1" lang="el-GR" b="0">
                <a:effectLst>
                  <a:outerShdw blurRad="38100" dist="38100" dir="2700000" algn="tl">
                    <a:srgbClr val="FFFFFF"/>
                  </a:outerShdw>
                </a:effectLst>
              </a:rPr>
              <a:t>μέσω </a:t>
            </a:r>
            <a:r>
              <a:rPr kumimoji="1" lang="en-US" b="0">
                <a:effectLst>
                  <a:outerShdw blurRad="38100" dist="38100" dir="2700000" algn="tl">
                    <a:srgbClr val="FFFFFF"/>
                  </a:outerShdw>
                </a:effectLst>
              </a:rPr>
              <a:t>derivation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kumimoji="1" lang="el-GR" b="0">
                <a:effectLst>
                  <a:outerShdw blurRad="38100" dist="38100" dir="2700000" algn="tl">
                    <a:srgbClr val="FFFFFF"/>
                  </a:outerShdw>
                </a:effectLst>
              </a:rPr>
              <a:t>Είναι </a:t>
            </a:r>
            <a:r>
              <a:rPr kumimoji="1" lang="en-US" b="0">
                <a:effectLst>
                  <a:outerShdw blurRad="38100" dist="38100" dir="2700000" algn="tl">
                    <a:srgbClr val="FFFFFF"/>
                  </a:outerShdw>
                </a:effectLst>
              </a:rPr>
              <a:t>type</a:t>
            </a:r>
            <a:r>
              <a:rPr kumimoji="1" lang="el-GR" b="0">
                <a:effectLst>
                  <a:outerShdw blurRad="38100" dist="38100" dir="2700000" algn="tl">
                    <a:srgbClr val="FFFFFF"/>
                  </a:outerShdw>
                </a:effectLst>
              </a:rPr>
              <a:t>-</a:t>
            </a:r>
            <a:r>
              <a:rPr kumimoji="1" lang="en-US" b="0">
                <a:effectLst>
                  <a:outerShdw blurRad="38100" dist="38100" dir="2700000" algn="tl">
                    <a:srgbClr val="FFFFFF"/>
                  </a:outerShdw>
                </a:effectLst>
              </a:rPr>
              <a:t>safe </a:t>
            </a:r>
            <a:r>
              <a:rPr kumimoji="1" lang="el-GR" b="0">
                <a:effectLst>
                  <a:outerShdw blurRad="38100" dist="38100" dir="2700000" algn="tl">
                    <a:srgbClr val="FFFFFF"/>
                  </a:outerShdw>
                </a:effectLst>
              </a:rPr>
              <a:t>καθώς δεν υπάρχει περίπτωση να περάσουμε </a:t>
            </a:r>
            <a:r>
              <a:rPr kumimoji="1" lang="en-US" b="0">
                <a:effectLst>
                  <a:outerShdw blurRad="38100" dist="38100" dir="2700000" algn="tl">
                    <a:srgbClr val="FFFFFF"/>
                  </a:outerShdw>
                </a:effectLst>
              </a:rPr>
              <a:t>callback </a:t>
            </a:r>
            <a:r>
              <a:rPr kumimoji="1" lang="el-GR" b="0">
                <a:effectLst>
                  <a:outerShdw blurRad="38100" dist="38100" dir="2700000" algn="tl">
                    <a:srgbClr val="FFFFFF"/>
                  </a:outerShdw>
                </a:effectLst>
              </a:rPr>
              <a:t>που δεν ορίζεται για το αντίστοιχο </a:t>
            </a:r>
            <a:r>
              <a:rPr kumimoji="1" lang="en-US" b="0">
                <a:effectLst>
                  <a:outerShdw blurRad="38100" dist="38100" dir="2700000" algn="tl">
                    <a:srgbClr val="FFFFFF"/>
                  </a:outerShdw>
                </a:effectLst>
              </a:rPr>
              <a:t>class</a:t>
            </a:r>
            <a:endParaRPr kumimoji="1" lang="en-GB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1512473" name="Group 25"/>
          <p:cNvGrpSpPr>
            <a:grpSpLocks/>
          </p:cNvGrpSpPr>
          <p:nvPr/>
        </p:nvGrpSpPr>
        <p:grpSpPr bwMode="auto">
          <a:xfrm>
            <a:off x="1343025" y="3162300"/>
            <a:ext cx="5637213" cy="1943100"/>
            <a:chOff x="846" y="1992"/>
            <a:chExt cx="3551" cy="1224"/>
          </a:xfrm>
        </p:grpSpPr>
        <p:sp>
          <p:nvSpPr>
            <p:cNvPr id="1512468" name="Text Box 20"/>
            <p:cNvSpPr txBox="1">
              <a:spLocks noChangeArrowheads="1"/>
            </p:cNvSpPr>
            <p:nvPr/>
          </p:nvSpPr>
          <p:spPr bwMode="auto">
            <a:xfrm>
              <a:off x="3704" y="1993"/>
              <a:ext cx="693" cy="32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4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Derivation </a:t>
              </a:r>
            </a:p>
            <a:p>
              <a:pPr algn="ctr"/>
              <a:r>
                <a:rPr lang="en-US" sz="14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style</a:t>
              </a:r>
              <a:endParaRPr lang="el-GR" sz="14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pic>
          <p:nvPicPr>
            <p:cNvPr id="1512471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1992"/>
              <a:ext cx="2820" cy="122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12472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5191125"/>
            <a:ext cx="5229225" cy="11620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046453E2-F783-486E-B924-293145CBB369}" type="slidenum">
              <a:rPr lang="en-US" smtClean="0"/>
              <a:pPr/>
              <a:t>38</a:t>
            </a:fld>
            <a:r>
              <a:rPr lang="el-GR" smtClean="0"/>
              <a:t> / 3</a:t>
            </a:r>
            <a:r>
              <a:rPr lang="en-U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22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2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2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2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2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2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2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2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2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1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2465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Κατηγοριοποίηση </a:t>
            </a:r>
            <a:r>
              <a:rPr lang="el-GR" dirty="0" smtClean="0"/>
              <a:t>μεθόδων</a:t>
            </a:r>
            <a:endParaRPr lang="en-GB" dirty="0"/>
          </a:p>
        </p:txBody>
      </p:sp>
      <p:sp>
        <p:nvSpPr>
          <p:cNvPr id="149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i="1"/>
              <a:t>Γιατί κατηγοριοποιούμε τις συναρτήσεις – μέλη</a:t>
            </a:r>
            <a:endParaRPr lang="en-US" sz="2400" i="1"/>
          </a:p>
          <a:p>
            <a:pPr lvl="1">
              <a:buFont typeface="Wingdings" pitchFamily="2" charset="2"/>
              <a:buChar char="è"/>
            </a:pPr>
            <a:r>
              <a:rPr lang="el-GR" sz="2000"/>
              <a:t>Εντοπισμός κοινών λειτουργικών ρόλων, με ενδεχόμενες κοινές δομές υλοποίησης</a:t>
            </a:r>
            <a:endParaRPr lang="en-US" sz="2000"/>
          </a:p>
          <a:p>
            <a:pPr lvl="1">
              <a:buFont typeface="Wingdings" pitchFamily="2" charset="2"/>
              <a:buChar char="è"/>
            </a:pPr>
            <a:r>
              <a:rPr lang="el-GR" sz="2000"/>
              <a:t>Τυποποίηση ονομασίας, υπογραφής, τεκμηρίωσης, και χρήσης, σε πεπερασμένο σύνολο προτύπων</a:t>
            </a:r>
            <a:endParaRPr lang="en-US" sz="2000"/>
          </a:p>
          <a:p>
            <a:pPr lvl="1">
              <a:buFont typeface="Wingdings" pitchFamily="2" charset="2"/>
              <a:buChar char="è"/>
            </a:pPr>
            <a:r>
              <a:rPr lang="el-GR" sz="2000"/>
              <a:t>Βοηθά στην απομνημόνευση και στον καλύτερο έλεγχο της υλοποίησης μεγάλων ή πολλών κλάσεων, διότι αναγνωρίζεται ο ρόλος της κάθε συνάρτησης μόνο από την δήλωσή της</a:t>
            </a:r>
            <a:endParaRPr lang="en-US" sz="2000"/>
          </a:p>
          <a:p>
            <a:pPr lvl="1">
              <a:buFont typeface="Wingdings" pitchFamily="2" charset="2"/>
              <a:buChar char="è"/>
            </a:pPr>
            <a:r>
              <a:rPr lang="el-GR" sz="2000"/>
              <a:t>Υποστηρίζει την καλύτερη επιθεώρηση του κώδικα και τον ευκολότερο εντοπισμό λογικών σφαλμάτων</a:t>
            </a:r>
            <a:r>
              <a:rPr lang="en-US" sz="2000"/>
              <a:t>:</a:t>
            </a:r>
            <a:endParaRPr lang="el-GR" sz="2000"/>
          </a:p>
          <a:p>
            <a:pPr lvl="2">
              <a:buFont typeface="Wingdings" pitchFamily="2" charset="2"/>
              <a:buChar char="è"/>
            </a:pPr>
            <a:r>
              <a:rPr lang="en-US" sz="1800"/>
              <a:t> </a:t>
            </a:r>
            <a:r>
              <a:rPr lang="el-GR" sz="1800"/>
              <a:t>κάθε συνάρτηση ελέγχεται ως προς τη δήλωση, υλοποίηση και χρήση που που αρμόζει ανάλογα με την κατηγορία στην οποία ανήκει</a:t>
            </a:r>
            <a:endParaRPr lang="en-GB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17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9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9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9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9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9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9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9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1971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Κατηγοριοποίηση </a:t>
            </a:r>
            <a:r>
              <a:rPr lang="el-GR" dirty="0" smtClean="0"/>
              <a:t>μεθόδων</a:t>
            </a:r>
            <a:endParaRPr lang="el-GR" dirty="0"/>
          </a:p>
          <a:p>
            <a:r>
              <a:rPr lang="el-GR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Κατηγορίες </a:t>
            </a:r>
            <a:r>
              <a:rPr lang="en-US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constructor</a:t>
            </a:r>
            <a:r>
              <a:rPr lang="en-US" dirty="0"/>
              <a:t> </a:t>
            </a:r>
            <a:endParaRPr lang="el-GR" dirty="0"/>
          </a:p>
          <a:p>
            <a:r>
              <a:rPr lang="en-US" dirty="0" err="1" smtClean="0"/>
              <a:t>Const</a:t>
            </a:r>
            <a:r>
              <a:rPr lang="en-US" dirty="0" smtClean="0"/>
              <a:t>-ness</a:t>
            </a:r>
            <a:r>
              <a:rPr lang="el-GR" dirty="0" smtClean="0"/>
              <a:t> </a:t>
            </a:r>
            <a:r>
              <a:rPr lang="el-GR" dirty="0"/>
              <a:t>στιγμιότυπου σε κλήσεις μεθόδων</a:t>
            </a:r>
            <a:endParaRPr lang="en-US" dirty="0" smtClean="0"/>
          </a:p>
          <a:p>
            <a:r>
              <a:rPr lang="el-GR" dirty="0"/>
              <a:t>Κατηγορίες μεθόδων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5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46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7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Κατηγορίες </a:t>
            </a:r>
            <a:r>
              <a:rPr lang="en-US" dirty="0"/>
              <a:t>constructor (</a:t>
            </a:r>
            <a:r>
              <a:rPr lang="en-US" dirty="0" smtClean="0"/>
              <a:t>1/13)</a:t>
            </a:r>
            <a:endParaRPr lang="en-GB" dirty="0"/>
          </a:p>
        </p:txBody>
      </p:sp>
      <p:sp>
        <p:nvSpPr>
          <p:cNvPr id="147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/>
              <a:t>Empty (default)</a:t>
            </a:r>
          </a:p>
          <a:p>
            <a:pPr lvl="1">
              <a:lnSpc>
                <a:spcPct val="90000"/>
              </a:lnSpc>
            </a:pPr>
            <a:r>
              <a:rPr lang="el-GR" sz="2000" dirty="0"/>
              <a:t>Κενός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/>
              <a:t>Parameterized</a:t>
            </a:r>
            <a:endParaRPr lang="el-GR" sz="2400" i="1" dirty="0"/>
          </a:p>
          <a:p>
            <a:pPr lvl="1">
              <a:lnSpc>
                <a:spcPct val="90000"/>
              </a:lnSpc>
            </a:pPr>
            <a:r>
              <a:rPr lang="el-GR" sz="2000" dirty="0" err="1"/>
              <a:t>Παραμετροποιημένος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/>
              <a:t>Copier (copy)</a:t>
            </a:r>
            <a:endParaRPr lang="el-GR" sz="2400" i="1" dirty="0"/>
          </a:p>
          <a:p>
            <a:pPr lvl="1">
              <a:lnSpc>
                <a:spcPct val="90000"/>
              </a:lnSpc>
            </a:pPr>
            <a:r>
              <a:rPr lang="el-GR" sz="2000" dirty="0"/>
              <a:t>Αντιγραφέας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Move</a:t>
            </a:r>
            <a:endParaRPr lang="el-GR" sz="2400" i="1" dirty="0" smtClean="0"/>
          </a:p>
          <a:p>
            <a:pPr lvl="1">
              <a:lnSpc>
                <a:spcPct val="90000"/>
              </a:lnSpc>
            </a:pPr>
            <a:r>
              <a:rPr lang="el-GR" sz="2000" dirty="0" smtClean="0"/>
              <a:t>Μεταφορέας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Converter</a:t>
            </a:r>
            <a:endParaRPr lang="el-GR" sz="2400" i="1" dirty="0"/>
          </a:p>
          <a:p>
            <a:pPr lvl="1">
              <a:lnSpc>
                <a:spcPct val="90000"/>
              </a:lnSpc>
            </a:pPr>
            <a:r>
              <a:rPr lang="el-GR" sz="2000" dirty="0"/>
              <a:t>Μετατροπέας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/>
              <a:t>Decoder</a:t>
            </a:r>
            <a:endParaRPr lang="el-GR" sz="2400" i="1" dirty="0"/>
          </a:p>
          <a:p>
            <a:pPr lvl="1">
              <a:lnSpc>
                <a:spcPct val="90000"/>
              </a:lnSpc>
            </a:pPr>
            <a:r>
              <a:rPr lang="el-GR" sz="2000" dirty="0"/>
              <a:t>Αποκωδικοποιητής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6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31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7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7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7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7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7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7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7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7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7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7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7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7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7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75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75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75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75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5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7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Κατηγορίες </a:t>
            </a:r>
            <a:r>
              <a:rPr lang="en-US" dirty="0"/>
              <a:t>constructor (</a:t>
            </a:r>
            <a:r>
              <a:rPr lang="en-US" dirty="0" smtClean="0"/>
              <a:t>2/13)</a:t>
            </a:r>
            <a:endParaRPr lang="en-GB" dirty="0"/>
          </a:p>
        </p:txBody>
      </p:sp>
      <p:sp>
        <p:nvSpPr>
          <p:cNvPr id="147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Empty (default) constructor</a:t>
            </a:r>
          </a:p>
          <a:p>
            <a:pPr lvl="1"/>
            <a:r>
              <a:rPr lang="el-GR"/>
              <a:t>Δεν έχει καμία παράμετρο με υπογραφή </a:t>
            </a:r>
            <a:r>
              <a:rPr lang="en-US" i="1">
                <a:solidFill>
                  <a:srgbClr val="0000FF"/>
                </a:solidFill>
                <a:effectLst/>
              </a:rPr>
              <a:t>&lt;class&gt;(void)</a:t>
            </a:r>
            <a:r>
              <a:rPr lang="el-GR"/>
              <a:t> </a:t>
            </a:r>
          </a:p>
          <a:p>
            <a:pPr lvl="1"/>
            <a:r>
              <a:rPr lang="el-GR"/>
              <a:t>Είναι μόνο ένας (μοναδικός)</a:t>
            </a:r>
          </a:p>
          <a:p>
            <a:pPr lvl="1"/>
            <a:r>
              <a:rPr lang="el-GR"/>
              <a:t>Ο σκοπός του είναι η αρχικοποίηση του στιγμιότυπου (των τοπικών μεταβλητών και των </a:t>
            </a:r>
            <a:r>
              <a:rPr lang="en-US"/>
              <a:t>base objects</a:t>
            </a:r>
            <a:r>
              <a:rPr lang="el-GR"/>
              <a:t>) σε μία συγκεκριμένη αρχική κατάσταση</a:t>
            </a:r>
            <a:endParaRPr lang="en-US"/>
          </a:p>
          <a:p>
            <a:pPr lvl="1"/>
            <a:r>
              <a:rPr lang="el-GR"/>
              <a:t>αυτή η κατάσταση μπορεί να αντιπροσωπεύει </a:t>
            </a:r>
          </a:p>
          <a:p>
            <a:pPr lvl="2"/>
            <a:r>
              <a:rPr lang="el-GR"/>
              <a:t>ένα «παράνομο» στιγμιότυπο (η χρήση δεν επιτρέπεται)</a:t>
            </a:r>
          </a:p>
          <a:p>
            <a:pPr lvl="2"/>
            <a:r>
              <a:rPr lang="el-GR"/>
              <a:t>ένα ατελές στιγμιότυπο (χρήση με προϋποθέσεις)</a:t>
            </a:r>
          </a:p>
          <a:p>
            <a:pPr lvl="2"/>
            <a:r>
              <a:rPr lang="el-GR"/>
              <a:t>ένα πλήρες και έτοιμο προς χρήση στιγμιότυπο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7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25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7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7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7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7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7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7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7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7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7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7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7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6611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7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Κατηγορίες </a:t>
            </a:r>
            <a:r>
              <a:rPr lang="en-US" dirty="0"/>
              <a:t>constructor (</a:t>
            </a:r>
            <a:r>
              <a:rPr lang="el-GR" dirty="0"/>
              <a:t>3</a:t>
            </a:r>
            <a:r>
              <a:rPr lang="en-US" dirty="0" smtClean="0"/>
              <a:t>/13)</a:t>
            </a:r>
            <a:endParaRPr lang="en-GB" dirty="0"/>
          </a:p>
        </p:txBody>
      </p:sp>
      <p:sp>
        <p:nvSpPr>
          <p:cNvPr id="147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/>
              <a:t>Parameterized</a:t>
            </a:r>
            <a:r>
              <a:rPr lang="el-GR" sz="2400" i="1"/>
              <a:t> </a:t>
            </a:r>
            <a:r>
              <a:rPr lang="en-US" sz="2400" i="1"/>
              <a:t>constructor</a:t>
            </a:r>
          </a:p>
          <a:p>
            <a:pPr lvl="1"/>
            <a:r>
              <a:rPr lang="el-GR" sz="2000"/>
              <a:t>Έχει υπογραφή </a:t>
            </a:r>
            <a:r>
              <a:rPr lang="en-US" sz="2000"/>
              <a:t> </a:t>
            </a:r>
            <a:r>
              <a:rPr lang="el-GR" sz="2000" i="1">
                <a:solidFill>
                  <a:srgbClr val="0000FF"/>
                </a:solidFill>
                <a:effectLst/>
              </a:rPr>
              <a:t>&lt;</a:t>
            </a:r>
            <a:r>
              <a:rPr lang="en-US" sz="2000" i="1">
                <a:solidFill>
                  <a:srgbClr val="0000FF"/>
                </a:solidFill>
                <a:effectLst/>
              </a:rPr>
              <a:t>class&gt;</a:t>
            </a:r>
            <a:r>
              <a:rPr lang="el-GR" sz="2000" i="1">
                <a:solidFill>
                  <a:srgbClr val="0000FF"/>
                </a:solidFill>
                <a:effectLst/>
              </a:rPr>
              <a:t> </a:t>
            </a:r>
            <a:r>
              <a:rPr lang="en-US" sz="2000" i="1">
                <a:solidFill>
                  <a:srgbClr val="0000FF"/>
                </a:solidFill>
                <a:effectLst/>
              </a:rPr>
              <a:t>(</a:t>
            </a:r>
            <a:r>
              <a:rPr lang="el-GR" sz="2000" i="1">
                <a:solidFill>
                  <a:srgbClr val="0000FF"/>
                </a:solidFill>
                <a:effectLst/>
              </a:rPr>
              <a:t>Τ</a:t>
            </a:r>
            <a:r>
              <a:rPr lang="el-GR" sz="2000" i="1" baseline="30000">
                <a:solidFill>
                  <a:srgbClr val="0000FF"/>
                </a:solidFill>
                <a:effectLst/>
              </a:rPr>
              <a:t>1</a:t>
            </a:r>
            <a:r>
              <a:rPr lang="en-US" sz="2000" i="1">
                <a:solidFill>
                  <a:srgbClr val="0000FF"/>
                </a:solidFill>
                <a:effectLst/>
              </a:rPr>
              <a:t>,</a:t>
            </a:r>
            <a:r>
              <a:rPr lang="el-GR" sz="2000" i="1">
                <a:solidFill>
                  <a:srgbClr val="0000FF"/>
                </a:solidFill>
                <a:effectLst/>
              </a:rPr>
              <a:t> </a:t>
            </a:r>
            <a:r>
              <a:rPr lang="en-US" sz="2000" i="1">
                <a:solidFill>
                  <a:srgbClr val="0000FF"/>
                </a:solidFill>
                <a:effectLst/>
              </a:rPr>
              <a:t>...,</a:t>
            </a:r>
            <a:r>
              <a:rPr lang="el-GR" sz="2000" i="1">
                <a:solidFill>
                  <a:srgbClr val="0000FF"/>
                </a:solidFill>
                <a:effectLst/>
              </a:rPr>
              <a:t> </a:t>
            </a:r>
            <a:r>
              <a:rPr lang="en-US" sz="2000" i="1">
                <a:solidFill>
                  <a:srgbClr val="0000FF"/>
                </a:solidFill>
                <a:effectLst/>
              </a:rPr>
              <a:t>T</a:t>
            </a:r>
            <a:r>
              <a:rPr lang="en-US" sz="2000" i="1" baseline="30000">
                <a:solidFill>
                  <a:srgbClr val="0000FF"/>
                </a:solidFill>
                <a:effectLst/>
              </a:rPr>
              <a:t>n</a:t>
            </a:r>
            <a:r>
              <a:rPr lang="en-US" sz="2000" i="1">
                <a:solidFill>
                  <a:srgbClr val="0000FF"/>
                </a:solidFill>
                <a:effectLst/>
              </a:rPr>
              <a:t>)</a:t>
            </a:r>
            <a:r>
              <a:rPr lang="el-GR" sz="2000">
                <a:effectLst/>
              </a:rPr>
              <a:t> </a:t>
            </a:r>
            <a:endParaRPr lang="en-US" sz="2000">
              <a:effectLst/>
            </a:endParaRPr>
          </a:p>
          <a:p>
            <a:pPr lvl="1"/>
            <a:r>
              <a:rPr lang="el-GR" sz="2000">
                <a:effectLst/>
              </a:rPr>
              <a:t>Μπορεί να έχουμε πολλούς τέτοιους (</a:t>
            </a:r>
            <a:r>
              <a:rPr lang="en-US" sz="2000">
                <a:effectLst/>
              </a:rPr>
              <a:t>overloaded) constructors</a:t>
            </a:r>
          </a:p>
          <a:p>
            <a:pPr lvl="1"/>
            <a:r>
              <a:rPr lang="el-GR" sz="2000">
                <a:effectLst/>
              </a:rPr>
              <a:t>Οι εναλλακτικές εκδοχές των τυπικών παραμέτρων αντιστοιχούν στους διαφορετικούς τρόπους αρχικοποίησης στιγμιότυπων της κλάσης</a:t>
            </a:r>
            <a:endParaRPr lang="en-US" sz="2000">
              <a:effectLst/>
            </a:endParaRPr>
          </a:p>
          <a:p>
            <a:pPr lvl="1"/>
            <a:r>
              <a:rPr lang="el-GR" sz="2000">
                <a:effectLst/>
              </a:rPr>
              <a:t>Συνήθως, όταν ένας παραμετροποιημένος </a:t>
            </a:r>
            <a:r>
              <a:rPr lang="en-US" sz="2000">
                <a:effectLst/>
              </a:rPr>
              <a:t>constructor </a:t>
            </a:r>
            <a:r>
              <a:rPr lang="el-GR" sz="2000">
                <a:effectLst/>
              </a:rPr>
              <a:t>καλείται με τα σωστά ορίσματα, ένα έτοιμο και απολύτως λειτουργικό στιγμιότυπο δημιουργείται</a:t>
            </a:r>
          </a:p>
          <a:p>
            <a:pPr lvl="1"/>
            <a:r>
              <a:rPr lang="el-GR" sz="2000">
                <a:effectLst/>
              </a:rPr>
              <a:t>Τις περισσότερες φορές αρχικοποιούμε από τα ορίσματα τις εσωτερικές τοπικές και τα </a:t>
            </a:r>
            <a:r>
              <a:rPr lang="en-US" sz="2000">
                <a:effectLst/>
              </a:rPr>
              <a:t>base objects. </a:t>
            </a:r>
            <a:endParaRPr lang="en-GB" sz="200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8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72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7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7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7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7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7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7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7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7635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7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Κατηγορίες </a:t>
            </a:r>
            <a:r>
              <a:rPr lang="en-US" dirty="0"/>
              <a:t>constructor (</a:t>
            </a:r>
            <a:r>
              <a:rPr lang="el-GR" dirty="0"/>
              <a:t>4</a:t>
            </a:r>
            <a:r>
              <a:rPr lang="en-US" dirty="0" smtClean="0"/>
              <a:t>/13)</a:t>
            </a:r>
            <a:endParaRPr lang="en-GB" dirty="0"/>
          </a:p>
        </p:txBody>
      </p:sp>
      <p:sp>
        <p:nvSpPr>
          <p:cNvPr id="147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/>
              <a:t>Copier / copy constructor</a:t>
            </a:r>
            <a:r>
              <a:rPr lang="el-GR" sz="2400" i="1"/>
              <a:t> (1/2)</a:t>
            </a:r>
          </a:p>
          <a:p>
            <a:pPr lvl="1"/>
            <a:r>
              <a:rPr lang="el-GR" sz="2000"/>
              <a:t>Έχει υπογραφή </a:t>
            </a:r>
            <a:r>
              <a:rPr lang="en-US" sz="2000">
                <a:solidFill>
                  <a:srgbClr val="0000FF"/>
                </a:solidFill>
                <a:effectLst/>
              </a:rPr>
              <a:t>&lt;</a:t>
            </a:r>
            <a:r>
              <a:rPr lang="en-US" sz="2000" i="1">
                <a:solidFill>
                  <a:srgbClr val="0000FF"/>
                </a:solidFill>
                <a:effectLst/>
              </a:rPr>
              <a:t>class</a:t>
            </a:r>
            <a:r>
              <a:rPr lang="en-US" sz="2000">
                <a:solidFill>
                  <a:srgbClr val="0000FF"/>
                </a:solidFill>
                <a:effectLst/>
              </a:rPr>
              <a:t>&gt;(const &lt;</a:t>
            </a:r>
            <a:r>
              <a:rPr lang="en-US" sz="2000" i="1">
                <a:solidFill>
                  <a:srgbClr val="0000FF"/>
                </a:solidFill>
                <a:effectLst/>
              </a:rPr>
              <a:t>class</a:t>
            </a:r>
            <a:r>
              <a:rPr lang="en-US" sz="2000">
                <a:solidFill>
                  <a:srgbClr val="0000FF"/>
                </a:solidFill>
                <a:effectLst/>
              </a:rPr>
              <a:t>&gt;&amp;);</a:t>
            </a:r>
            <a:endParaRPr lang="en-US" sz="2000"/>
          </a:p>
          <a:p>
            <a:pPr lvl="1"/>
            <a:r>
              <a:rPr lang="el-GR" sz="2000"/>
              <a:t>Είναι μόνο ένας (μοναδικός)</a:t>
            </a:r>
          </a:p>
          <a:p>
            <a:pPr lvl="1"/>
            <a:r>
              <a:rPr lang="el-GR" sz="2000"/>
              <a:t>Λαμβάνει ως όρισμα ένα στιγμιότυπο της ίδιας κλάσης από το οποίο και συνήθως αντιγράφει, η απλά αρχικοποιεί, την εσωτερική του κατάσταση</a:t>
            </a:r>
            <a:r>
              <a:rPr lang="en-US" sz="2000"/>
              <a:t>.</a:t>
            </a:r>
          </a:p>
          <a:p>
            <a:pPr lvl="1"/>
            <a:r>
              <a:rPr lang="el-GR" sz="2000"/>
              <a:t>Κατά την αντιγραφή της εσωτερικής κατάστασης χρειάζεται προσοχή ώστε να εξασφαλιστεί πως τα δυναμικά δεδομένα δεν εκχωρούνται απλώς (</a:t>
            </a:r>
            <a:r>
              <a:rPr lang="en-US" sz="2000"/>
              <a:t>shallow copy)</a:t>
            </a:r>
            <a:r>
              <a:rPr lang="el-GR" sz="2000"/>
              <a:t>, αλλά αντιγράφονται </a:t>
            </a:r>
            <a:r>
              <a:rPr lang="en-US" sz="2000"/>
              <a:t>(deep copy) </a:t>
            </a:r>
          </a:p>
          <a:p>
            <a:pPr lvl="1"/>
            <a:r>
              <a:rPr lang="el-GR" sz="2000"/>
              <a:t>Σε μερικές φορές ενδέχεται να είναι σχεδιαστική επιλογή η απλή εκχώρηση ακόμη και για δυναμικά δεδομένα</a:t>
            </a:r>
            <a:r>
              <a:rPr lang="en-US" sz="200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9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03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7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7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7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7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7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7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7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8659" grpId="0" build="p" bldLvl="3"/>
    </p:bldLst>
  </p:timing>
</p:sld>
</file>

<file path=ppt/theme/theme1.xml><?xml version="1.0" encoding="utf-8"?>
<a:theme xmlns:a="http://schemas.openxmlformats.org/drawingml/2006/main" name="CSUN 99">
  <a:themeElements>
    <a:clrScheme name="CSUN 99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SUN 9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SUN 99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6977</TotalTime>
  <Words>3497</Words>
  <Application>Microsoft Office PowerPoint</Application>
  <PresentationFormat>On-screen Show (4:3)</PresentationFormat>
  <Paragraphs>531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Arial Black</vt:lpstr>
      <vt:lpstr>Calibri</vt:lpstr>
      <vt:lpstr>Consolas</vt:lpstr>
      <vt:lpstr>Courier New</vt:lpstr>
      <vt:lpstr>Times New Roman</vt:lpstr>
      <vt:lpstr>Wingdings</vt:lpstr>
      <vt:lpstr>CSUN 99</vt:lpstr>
      <vt:lpstr>PowerPoint Presentation</vt:lpstr>
      <vt:lpstr>ΕΝΟΤΗΤΑ 4</vt:lpstr>
      <vt:lpstr>Περιεχόμενα</vt:lpstr>
      <vt:lpstr>Κατηγοριοποίηση μεθόδων</vt:lpstr>
      <vt:lpstr>Περιεχόμενα</vt:lpstr>
      <vt:lpstr>Κατηγορίες constructor (1/13)</vt:lpstr>
      <vt:lpstr>Κατηγορίες constructor (2/13)</vt:lpstr>
      <vt:lpstr>Κατηγορίες constructor (3/13)</vt:lpstr>
      <vt:lpstr>Κατηγορίες constructor (4/13)</vt:lpstr>
      <vt:lpstr>Κατηγορίες constructor (5/13)</vt:lpstr>
      <vt:lpstr>Κατηγορίες constructor (6/13)</vt:lpstr>
      <vt:lpstr>Κατηγορίες constructor (7/13)</vt:lpstr>
      <vt:lpstr>Κατηγορίες constructor (8/13)</vt:lpstr>
      <vt:lpstr>Κατηγορίες constructor (9/13)</vt:lpstr>
      <vt:lpstr>Κατηγορίες constructor (10/13)</vt:lpstr>
      <vt:lpstr>Κατηγορίες constructor (11/13)</vt:lpstr>
      <vt:lpstr>Κατηγορίες constructor (12/13)</vt:lpstr>
      <vt:lpstr>Κατηγορίες constructor (13/13)</vt:lpstr>
      <vt:lpstr>Περιεχόμενα</vt:lpstr>
      <vt:lpstr>Constness στιγμιότυπου (1/4) </vt:lpstr>
      <vt:lpstr>Constness στιγμιότυπου (2/4)</vt:lpstr>
      <vt:lpstr>Constness στιγμιότυπου (3/4)</vt:lpstr>
      <vt:lpstr>Constness στιγμιότυπου (4/4)</vt:lpstr>
      <vt:lpstr>Περιεχόμενα</vt:lpstr>
      <vt:lpstr>Κατηγοριοποίηση μεθόδων (1/14)</vt:lpstr>
      <vt:lpstr>Κατηγοριοποίηση μεθόδων (2/14)</vt:lpstr>
      <vt:lpstr>Κατηγοριοποίηση μεθόδων (3/14)</vt:lpstr>
      <vt:lpstr>Κατηγοριοποίηση μεθόδων (4/14)</vt:lpstr>
      <vt:lpstr>Κατηγοριοποίηση μεθόδων (5/14)</vt:lpstr>
      <vt:lpstr>Κατηγοριοποίηση μεθόδων (6/14)</vt:lpstr>
      <vt:lpstr>Κατηγοριοποίηση μεθόδων (7/14)</vt:lpstr>
      <vt:lpstr>Κατηγοριοποίηση μεθόδων (8/14)</vt:lpstr>
      <vt:lpstr>Κατηγοριοποίηση μεθόδων (9/14)</vt:lpstr>
      <vt:lpstr>Κατηγοριοποίηση μεθόδων (10/14)</vt:lpstr>
      <vt:lpstr>Κατηγοριοποίηση μεθόδων (11/14)</vt:lpstr>
      <vt:lpstr>Κατηγοριοποίηση μεθόδων (12/14)</vt:lpstr>
      <vt:lpstr>Κατηγοριοποίηση μεθόδων (13/14)</vt:lpstr>
      <vt:lpstr>Κατηγοριοποίηση μεθόδων (14/14)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&amp; AT Lab @ ICS-FORTH</dc:title>
  <dc:creator>Σαββίδης Αντώνης</dc:creator>
  <cp:lastModifiedBy>Σαββίδης Αντώνης</cp:lastModifiedBy>
  <cp:revision>2034</cp:revision>
  <cp:lastPrinted>1999-09-20T12:01:02Z</cp:lastPrinted>
  <dcterms:created xsi:type="dcterms:W3CDTF">1995-06-17T23:31:02Z</dcterms:created>
  <dcterms:modified xsi:type="dcterms:W3CDTF">2015-01-27T13:51:20Z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Z:\Projects\_Presentations\1999\Ellis lecture\html vesrion optimised for 1024x768</vt:lpwstr>
  </property>
</Properties>
</file>