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336600"/>
    <a:srgbClr val="0066FF"/>
    <a:srgbClr val="B3DEFF"/>
    <a:srgbClr val="CCFFFF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32" d="100"/>
          <a:sy n="132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5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52600"/>
            <a:ext cx="8305800" cy="4419600"/>
          </a:xfrm>
        </p:spPr>
        <p:txBody>
          <a:bodyPr/>
          <a:lstStyle/>
          <a:p>
            <a:pPr lvl="0"/>
            <a:endParaRPr lang="el-G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HY352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AF151CC-B279-481C-8B77-589FAD74B29F}" type="slidenum">
              <a:rPr lang="en-US"/>
              <a:pPr>
                <a:defRPr/>
              </a:pPr>
              <a:t>‹#›</a:t>
            </a:fld>
            <a:r>
              <a:rPr lang="el-GR"/>
              <a:t> / 4</a:t>
            </a:r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9252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0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08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design by contract</a:t>
            </a: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10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62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06313" name="Rectangle 9"/>
          <p:cNvSpPr>
            <a:spLocks noChangeArrowheads="1"/>
          </p:cNvSpPr>
          <p:nvPr/>
        </p:nvSpPr>
        <p:spPr bwMode="auto">
          <a:xfrm>
            <a:off x="952500" y="4800600"/>
            <a:ext cx="7150100" cy="88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 (1/2)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7724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Κάθε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 </a:t>
            </a:r>
            <a:r>
              <a:rPr lang="en-US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ορίζεται για μία η περισσότερες συναρτήσεις - μέλη </a:t>
            </a:r>
            <a:r>
              <a:rPr lang="en-US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z="24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,..., </a:t>
            </a:r>
            <a:r>
              <a:rPr lang="en-US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z="24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l-GR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αποτυπώνει με τη μορφή προγραμματιστικής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boolean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έκφρασης τους κανόνες που πρέπει να ισχύουν, ώστε μία νόμιμη κλήση </a:t>
            </a:r>
            <a:r>
              <a:rPr lang="en-US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z="2000" b="1" i="1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να μπορεί να πραγματοποιηθεί.</a:t>
            </a: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lnSpc>
                <a:spcPct val="90000"/>
              </a:lnSpc>
            </a:pP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Δηλ. περιγράφει τις συνθήκες ορθής λειτουργίας των συναρτήσεων - μελών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l-GR" sz="2000" i="1" smtClean="0">
                <a:solidFill>
                  <a:srgbClr val="0000FF"/>
                </a:solidFill>
                <a:effectLst/>
              </a:rPr>
              <a:t>Η ευθύνη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εξασφάλισης ότι κλήσεις πραγματοποιούνται εάν και μόνο εάν οι αντίστοιχες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ικανοποιούνται,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i="1" smtClean="0">
                <a:solidFill>
                  <a:srgbClr val="0000FF"/>
                </a:solidFill>
                <a:effectLst/>
              </a:rPr>
              <a:t>βαρύνει τον κλητευτή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δηλ. τον χρήστη της κλάσης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el-GR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Οι χρήστες υπόσχονται ότι πριν καλέσουν συναρτήσεις – μέλη, θα ελέγχουν πάντοτε εάν οι αντίστοιχες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 </a:t>
            </a:r>
            <a:r>
              <a:rPr lang="el-GR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επιστρέφουν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true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11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31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0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13" grpId="0" animBg="1"/>
      <p:bldP spid="1506307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09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 (2/2)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09422" name="Group 1070"/>
          <p:cNvGraphicFramePr>
            <a:graphicFrameLocks noGrp="1"/>
          </p:cNvGraphicFramePr>
          <p:nvPr/>
        </p:nvGraphicFramePr>
        <p:xfrm>
          <a:off x="1028700" y="2171700"/>
          <a:ext cx="6832600" cy="3643313"/>
        </p:xfrm>
        <a:graphic>
          <a:graphicData uri="http://schemas.openxmlformats.org/drawingml/2006/table">
            <a:tbl>
              <a:tblPr/>
              <a:tblGrid>
                <a:gridCol w="6832600"/>
              </a:tblGrid>
              <a:tr h="3643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class Stack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PRECONDITIONS: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pop:    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not FUNCTIONS.empty()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top: 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not FUNCITONS.empty()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push: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not FUNCTIONS.full() 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...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if (stackInstance.PRECONDITIONS.pop())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stackInstance.FUNCTIONS.pop();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else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Κατάλληλες ενέργειες ανάλογα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με την,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   κατά περίπτωση,  λογική του προγράμματος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!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48" name="Text Box 1052"/>
          <p:cNvSpPr txBox="1">
            <a:spLocks noChangeArrowheads="1"/>
          </p:cNvSpPr>
          <p:nvPr/>
        </p:nvSpPr>
        <p:spPr bwMode="auto">
          <a:xfrm>
            <a:off x="4849813" y="2878138"/>
            <a:ext cx="15811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l-GR" sz="1200" i="1">
                <a:solidFill>
                  <a:srgbClr val="0000FF"/>
                </a:solidFill>
              </a:rPr>
              <a:t>Υλοποίηση των</a:t>
            </a:r>
          </a:p>
          <a:p>
            <a:pPr algn="l"/>
            <a:r>
              <a:rPr lang="en-US" sz="1200" i="1">
                <a:solidFill>
                  <a:srgbClr val="0000FF"/>
                </a:solidFill>
              </a:rPr>
              <a:t>preconditions</a:t>
            </a:r>
            <a:r>
              <a:rPr lang="el-GR" sz="1200" i="1">
                <a:solidFill>
                  <a:srgbClr val="0000FF"/>
                </a:solidFill>
              </a:rPr>
              <a:t> ως</a:t>
            </a:r>
            <a:endParaRPr lang="en-US" sz="1200" i="1">
              <a:solidFill>
                <a:srgbClr val="0000FF"/>
              </a:solidFill>
            </a:endParaRPr>
          </a:p>
          <a:p>
            <a:pPr algn="l"/>
            <a:r>
              <a:rPr lang="el-GR" sz="1200" i="1">
                <a:solidFill>
                  <a:srgbClr val="0000FF"/>
                </a:solidFill>
              </a:rPr>
              <a:t>συναρτήσεις - μέλη</a:t>
            </a:r>
            <a:endParaRPr lang="en-GB" sz="1200" i="1">
              <a:solidFill>
                <a:srgbClr val="0000FF"/>
              </a:solidFill>
            </a:endParaRPr>
          </a:p>
        </p:txBody>
      </p:sp>
      <p:sp>
        <p:nvSpPr>
          <p:cNvPr id="14349" name="Text Box 1053"/>
          <p:cNvSpPr txBox="1">
            <a:spLocks noChangeArrowheads="1"/>
          </p:cNvSpPr>
          <p:nvPr/>
        </p:nvSpPr>
        <p:spPr bwMode="auto">
          <a:xfrm>
            <a:off x="5484813" y="4122738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l-GR" sz="1200" i="1">
                <a:solidFill>
                  <a:srgbClr val="0000FF"/>
                </a:solidFill>
              </a:rPr>
              <a:t>Έλεγχος </a:t>
            </a:r>
            <a:r>
              <a:rPr lang="en-US" sz="1200" i="1">
                <a:solidFill>
                  <a:srgbClr val="0000FF"/>
                </a:solidFill>
              </a:rPr>
              <a:t>preconditions</a:t>
            </a:r>
          </a:p>
          <a:p>
            <a:pPr algn="l"/>
            <a:r>
              <a:rPr lang="el-GR" sz="1200" i="1">
                <a:solidFill>
                  <a:srgbClr val="0000FF"/>
                </a:solidFill>
              </a:rPr>
              <a:t>από τους </a:t>
            </a:r>
            <a:r>
              <a:rPr lang="en-US" sz="1200" i="1">
                <a:solidFill>
                  <a:srgbClr val="0000FF"/>
                </a:solidFill>
              </a:rPr>
              <a:t>clients</a:t>
            </a:r>
            <a:endParaRPr lang="en-GB" sz="1200" i="1">
              <a:solidFill>
                <a:srgbClr val="0000FF"/>
              </a:solidFill>
            </a:endParaRPr>
          </a:p>
        </p:txBody>
      </p:sp>
      <p:sp>
        <p:nvSpPr>
          <p:cNvPr id="1509414" name="Freeform 1062"/>
          <p:cNvSpPr>
            <a:spLocks/>
          </p:cNvSpPr>
          <p:nvPr/>
        </p:nvSpPr>
        <p:spPr bwMode="auto">
          <a:xfrm>
            <a:off x="4660900" y="2755900"/>
            <a:ext cx="127000" cy="876300"/>
          </a:xfrm>
          <a:custGeom>
            <a:avLst/>
            <a:gdLst>
              <a:gd name="T0" fmla="*/ 0 w 72"/>
              <a:gd name="T1" fmla="*/ 0 h 504"/>
              <a:gd name="T2" fmla="*/ 72 w 72"/>
              <a:gd name="T3" fmla="*/ 0 h 504"/>
              <a:gd name="T4" fmla="*/ 72 w 72"/>
              <a:gd name="T5" fmla="*/ 504 h 504"/>
              <a:gd name="T6" fmla="*/ 0 w 72"/>
              <a:gd name="T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504">
                <a:moveTo>
                  <a:pt x="0" y="0"/>
                </a:moveTo>
                <a:lnTo>
                  <a:pt x="72" y="0"/>
                </a:lnTo>
                <a:lnTo>
                  <a:pt x="72" y="504"/>
                </a:lnTo>
                <a:lnTo>
                  <a:pt x="0" y="504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9415" name="Freeform 1063"/>
          <p:cNvSpPr>
            <a:spLocks/>
          </p:cNvSpPr>
          <p:nvPr/>
        </p:nvSpPr>
        <p:spPr bwMode="auto">
          <a:xfrm>
            <a:off x="5219700" y="4178300"/>
            <a:ext cx="139700" cy="419100"/>
          </a:xfrm>
          <a:custGeom>
            <a:avLst/>
            <a:gdLst>
              <a:gd name="T0" fmla="*/ 0 w 72"/>
              <a:gd name="T1" fmla="*/ 0 h 504"/>
              <a:gd name="T2" fmla="*/ 72 w 72"/>
              <a:gd name="T3" fmla="*/ 0 h 504"/>
              <a:gd name="T4" fmla="*/ 72 w 72"/>
              <a:gd name="T5" fmla="*/ 504 h 504"/>
              <a:gd name="T6" fmla="*/ 0 w 72"/>
              <a:gd name="T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504">
                <a:moveTo>
                  <a:pt x="0" y="0"/>
                </a:moveTo>
                <a:lnTo>
                  <a:pt x="72" y="0"/>
                </a:lnTo>
                <a:lnTo>
                  <a:pt x="72" y="504"/>
                </a:lnTo>
                <a:lnTo>
                  <a:pt x="0" y="504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9416" name="Freeform 1064"/>
          <p:cNvSpPr>
            <a:spLocks/>
          </p:cNvSpPr>
          <p:nvPr/>
        </p:nvSpPr>
        <p:spPr bwMode="auto">
          <a:xfrm>
            <a:off x="5435600" y="5143500"/>
            <a:ext cx="152400" cy="520700"/>
          </a:xfrm>
          <a:custGeom>
            <a:avLst/>
            <a:gdLst>
              <a:gd name="T0" fmla="*/ 0 w 72"/>
              <a:gd name="T1" fmla="*/ 0 h 504"/>
              <a:gd name="T2" fmla="*/ 72 w 72"/>
              <a:gd name="T3" fmla="*/ 0 h 504"/>
              <a:gd name="T4" fmla="*/ 72 w 72"/>
              <a:gd name="T5" fmla="*/ 504 h 504"/>
              <a:gd name="T6" fmla="*/ 0 w 72"/>
              <a:gd name="T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504">
                <a:moveTo>
                  <a:pt x="0" y="0"/>
                </a:moveTo>
                <a:lnTo>
                  <a:pt x="72" y="0"/>
                </a:lnTo>
                <a:lnTo>
                  <a:pt x="72" y="504"/>
                </a:lnTo>
                <a:lnTo>
                  <a:pt x="0" y="504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53" name="Text Box 1065"/>
          <p:cNvSpPr txBox="1">
            <a:spLocks noChangeArrowheads="1"/>
          </p:cNvSpPr>
          <p:nvPr/>
        </p:nvSpPr>
        <p:spPr bwMode="auto">
          <a:xfrm>
            <a:off x="5646738" y="5138738"/>
            <a:ext cx="213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l-GR" sz="1200" i="1">
                <a:solidFill>
                  <a:srgbClr val="0000FF"/>
                </a:solidFill>
              </a:rPr>
              <a:t>Το πρόγραμμα είναι έτοιμο</a:t>
            </a:r>
          </a:p>
          <a:p>
            <a:pPr algn="l"/>
            <a:r>
              <a:rPr lang="el-GR" sz="1200" i="1">
                <a:solidFill>
                  <a:srgbClr val="0000FF"/>
                </a:solidFill>
              </a:rPr>
              <a:t>για παν ενδεχόμενο</a:t>
            </a:r>
            <a:endParaRPr lang="en-GB" sz="1200" i="1">
              <a:solidFill>
                <a:srgbClr val="0000FF"/>
              </a:solidFill>
            </a:endParaRPr>
          </a:p>
        </p:txBody>
      </p:sp>
      <p:sp>
        <p:nvSpPr>
          <p:cNvPr id="1509423" name="Text Box 1071"/>
          <p:cNvSpPr txBox="1">
            <a:spLocks noChangeArrowheads="1"/>
          </p:cNvSpPr>
          <p:nvPr/>
        </p:nvSpPr>
        <p:spPr bwMode="auto">
          <a:xfrm>
            <a:off x="965200" y="1722438"/>
            <a:ext cx="148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endParaRPr lang="en-GB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12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76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190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190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</a:t>
            </a: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13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7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07333" name="Rectangle 5"/>
          <p:cNvSpPr>
            <a:spLocks noChangeArrowheads="1"/>
          </p:cNvSpPr>
          <p:nvPr/>
        </p:nvSpPr>
        <p:spPr bwMode="auto">
          <a:xfrm>
            <a:off x="927100" y="5168900"/>
            <a:ext cx="7734300" cy="1041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 (1/2)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04200" cy="4445000"/>
          </a:xfrm>
        </p:spPr>
        <p:txBody>
          <a:bodyPr/>
          <a:lstStyle/>
          <a:p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Κάθε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 </a:t>
            </a:r>
            <a:r>
              <a:rPr lang="en-US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ορίζεται συνήθως για μία αντίστοιχη συνάρτηση - μέλος </a:t>
            </a:r>
            <a:r>
              <a:rPr lang="en-US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endParaRPr lang="el-GR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αποτυπώνει με τη μορφή προγραμματιστικής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boolean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έκφρασης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τη συνθήκη που χαρακτηρίζει την ορθή πραγμάτωση της νόμιμης κλήσης της συνάρτησης </a:t>
            </a:r>
            <a:r>
              <a:rPr lang="en-US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2"/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Δηλ. περιγράφει τι ιδιότητες θα πρέπει να έχει το στιγμιότυπο μετά την εκτέλεση της αντίστοιχης συνάρτησης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sz="2000" i="1" smtClean="0">
                <a:solidFill>
                  <a:srgbClr val="0000FF"/>
                </a:solidFill>
                <a:effectLst/>
              </a:rPr>
              <a:t>Η ευθύνη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εξασφάλισης ότι για κάθε νόμιμη κλήση συνάρτησης, η αντίστοιχη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θα ικανοποιείται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πάντοτε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2000" i="1" smtClean="0">
                <a:solidFill>
                  <a:srgbClr val="0000FF"/>
                </a:solidFill>
                <a:effectLst/>
              </a:rPr>
              <a:t>βαρύνει τον κατασκευαστή της κλάσης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/>
            <a:r>
              <a:rPr lang="el-GR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Οι κλάσεις υπόσχονται ότι, εφόσον οι χρήστες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καλούν συναρτήσεις – μέλη όταν οι αντίστοιχες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 </a:t>
            </a:r>
            <a:r>
              <a:rPr lang="el-GR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true</a:t>
            </a:r>
            <a:r>
              <a:rPr lang="el-GR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οι σχετικές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 </a:t>
            </a:r>
            <a:r>
              <a:rPr lang="el-GR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επίσης θα είναι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true </a:t>
            </a:r>
            <a:r>
              <a:rPr lang="el-GR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μετά την κλήση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14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1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0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333" grpId="0" animBg="1"/>
      <p:bldP spid="1507331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 (2/2)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10447" name="Group 47"/>
          <p:cNvGraphicFramePr>
            <a:graphicFrameLocks noGrp="1"/>
          </p:cNvGraphicFramePr>
          <p:nvPr/>
        </p:nvGraphicFramePr>
        <p:xfrm>
          <a:off x="965200" y="1930400"/>
          <a:ext cx="7048500" cy="4205288"/>
        </p:xfrm>
        <a:graphic>
          <a:graphicData uri="http://schemas.openxmlformats.org/drawingml/2006/table">
            <a:tbl>
              <a:tblPr/>
              <a:tblGrid>
                <a:gridCol w="7048500"/>
              </a:tblGrid>
              <a:tr h="420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class Stack {</a:t>
                      </a:r>
                      <a:endParaRPr kumimoji="1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POSTCONDITIONS: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pop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()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:	total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equals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old_total-1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and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	not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FUNCTIONS.full();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push(x):	total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equals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old_total+1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		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not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FUNCTIONS.empty()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		x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equals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FUNCTIONS.top();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FUNCTIONS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push(x)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	old_total = total;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  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Λογική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–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αλγόριθμος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push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του στοιχείου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x.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  assert(POSTCONDITIONS.push(x));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20" name="Text Box 48"/>
          <p:cNvSpPr txBox="1">
            <a:spLocks noChangeArrowheads="1"/>
          </p:cNvSpPr>
          <p:nvPr/>
        </p:nvSpPr>
        <p:spPr bwMode="auto">
          <a:xfrm>
            <a:off x="5624513" y="5113338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l-GR" sz="1200" i="1">
                <a:solidFill>
                  <a:srgbClr val="0000FF"/>
                </a:solidFill>
              </a:rPr>
              <a:t>Έλεγχος </a:t>
            </a:r>
            <a:r>
              <a:rPr lang="en-US" sz="1200" i="1">
                <a:solidFill>
                  <a:srgbClr val="0000FF"/>
                </a:solidFill>
              </a:rPr>
              <a:t>postcondition</a:t>
            </a:r>
          </a:p>
          <a:p>
            <a:pPr algn="l"/>
            <a:r>
              <a:rPr lang="el-GR" sz="1200" i="1">
                <a:solidFill>
                  <a:srgbClr val="0000FF"/>
                </a:solidFill>
              </a:rPr>
              <a:t>από την κλάση</a:t>
            </a:r>
            <a:endParaRPr lang="en-GB" sz="1200" i="1">
              <a:solidFill>
                <a:srgbClr val="0000FF"/>
              </a:solidFill>
            </a:endParaRPr>
          </a:p>
        </p:txBody>
      </p:sp>
      <p:sp>
        <p:nvSpPr>
          <p:cNvPr id="1510449" name="Freeform 49"/>
          <p:cNvSpPr>
            <a:spLocks/>
          </p:cNvSpPr>
          <p:nvPr/>
        </p:nvSpPr>
        <p:spPr bwMode="auto">
          <a:xfrm>
            <a:off x="5410200" y="5181600"/>
            <a:ext cx="127000" cy="330200"/>
          </a:xfrm>
          <a:custGeom>
            <a:avLst/>
            <a:gdLst>
              <a:gd name="T0" fmla="*/ 0 w 72"/>
              <a:gd name="T1" fmla="*/ 0 h 504"/>
              <a:gd name="T2" fmla="*/ 72 w 72"/>
              <a:gd name="T3" fmla="*/ 0 h 504"/>
              <a:gd name="T4" fmla="*/ 72 w 72"/>
              <a:gd name="T5" fmla="*/ 504 h 504"/>
              <a:gd name="T6" fmla="*/ 0 w 72"/>
              <a:gd name="T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504">
                <a:moveTo>
                  <a:pt x="0" y="0"/>
                </a:moveTo>
                <a:lnTo>
                  <a:pt x="72" y="0"/>
                </a:lnTo>
                <a:lnTo>
                  <a:pt x="72" y="504"/>
                </a:lnTo>
                <a:lnTo>
                  <a:pt x="0" y="504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0450" name="Text Box 50"/>
          <p:cNvSpPr txBox="1">
            <a:spLocks noChangeArrowheads="1"/>
          </p:cNvSpPr>
          <p:nvPr/>
        </p:nvSpPr>
        <p:spPr bwMode="auto">
          <a:xfrm>
            <a:off x="939800" y="1484313"/>
            <a:ext cx="148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endParaRPr lang="en-GB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15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27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29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29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</a:t>
            </a: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16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60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1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(1/3)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Αποτυπώνουν με τη μορφή προγραμματιστικών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boolean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εκφράσεων</a:t>
            </a:r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τις συνθήκες που χαρακτηρίζουν την ορθότητα των στιγμιότυπων μίας κλάσης.</a:t>
            </a: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i="1" smtClean="0">
                <a:solidFill>
                  <a:srgbClr val="0000FF"/>
                </a:solidFill>
                <a:effectLst/>
              </a:rPr>
              <a:t>Θα πρέπει να ικανοποιούνται πριν και μετά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την κλήση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public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συναρτήσεων – μελών, αλλά μπορεί να παραβιάζονται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είτε προσωρινά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μέσα στην υλοποίηση των μελών, πριν περατωθεί συνολικά η λειτουργία που επιτελούν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ή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lnSpc>
                <a:spcPct val="90000"/>
              </a:lnSpc>
            </a:pP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από τοπικές 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private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βοηθητικές συναρτήσεις- μέλη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οι οποίες χρησιμοποιούνται μόνο στην κατασκευή των 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public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συναρτήσεων.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invariants,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που ουσιαστικά είναι </a:t>
            </a:r>
            <a:r>
              <a:rPr lang="el-GR" sz="2000" i="1" smtClean="0">
                <a:solidFill>
                  <a:srgbClr val="0000FF"/>
                </a:solidFill>
                <a:effectLst/>
              </a:rPr>
              <a:t>εργαλείο επαλήθευσης στιγμιότυπων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προστίθενται φυσιολογικά, μέσω του λογικής τελεστή σύζευξης -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and, 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σε κάθε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postcondition.</a:t>
            </a:r>
            <a:endParaRPr lang="el-GR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Συνηθίζεται να συνθέτουμε όλες τις συνθήκες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σε μία, μέσω λογικής σύζευξης των επιμέρους συνθηκών.</a:t>
            </a:r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17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1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1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1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427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1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(2/3)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Μία συνθήκη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συνιστά αξίωμα (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invariant)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της κλάσης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εάν και μόνο εάν τα παρακάτω είναι αληθή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 constructor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της κλάσης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όταν καλείται με πραγματικές παραμέτρους που ικανοποιούν το αντίστοιχο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παράγει ένα στιγμιότυπο το οποίο ικανοποιεί την συνθήκη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Για κάθε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public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συνάρτηση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της κλάσης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όταν αυτή καλείται μέσω ενός στιγμιότυπου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το οποίο ικανοποιεί ταυτόχρονα την συνθήκη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καθώς και το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της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τότε το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συνεχίζει</a:t>
            </a:r>
            <a:r>
              <a:rPr lang="el-GR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ικανοποιεί την συνθήκη </a:t>
            </a:r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l-GR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μετά την κλήση.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18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34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347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347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475" grpId="0" build="p" bldLvl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(3/3)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12496" name="Group 48"/>
          <p:cNvGraphicFramePr>
            <a:graphicFrameLocks noGrp="1"/>
          </p:cNvGraphicFramePr>
          <p:nvPr/>
        </p:nvGraphicFramePr>
        <p:xfrm>
          <a:off x="1003300" y="1778000"/>
          <a:ext cx="7302500" cy="4432428"/>
        </p:xfrm>
        <a:graphic>
          <a:graphicData uri="http://schemas.openxmlformats.org/drawingml/2006/table">
            <a:tbl>
              <a:tblPr/>
              <a:tblGrid>
                <a:gridCol w="7302500"/>
              </a:tblGrid>
              <a:tr h="441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class Stack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INVARIANTS: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axiom():	 0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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total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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MAX_ELEMS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and</a:t>
                      </a:r>
                      <a:endParaRPr kumimoji="1" lang="el-G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	total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equals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0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or not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FUNCTIONS.empty()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		total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equals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MAX_ELEMS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or not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FUNCTIONS.full();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FUNCTIONS: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push(x)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	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Όπως πριν...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assert(INVARIANTS.axiom());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pop()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	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Όπως πριν...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assert(INVARIANTS.axiom());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16" name="Text Box 42"/>
          <p:cNvSpPr txBox="1">
            <a:spLocks noChangeArrowheads="1"/>
          </p:cNvSpPr>
          <p:nvPr/>
        </p:nvSpPr>
        <p:spPr bwMode="auto">
          <a:xfrm>
            <a:off x="5472113" y="4430713"/>
            <a:ext cx="1741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l-GR" sz="1400" i="1">
                <a:solidFill>
                  <a:srgbClr val="0000FF"/>
                </a:solidFill>
              </a:rPr>
              <a:t>Έλεγχος </a:t>
            </a:r>
            <a:r>
              <a:rPr lang="en-US" sz="1400" i="1">
                <a:solidFill>
                  <a:srgbClr val="0000FF"/>
                </a:solidFill>
              </a:rPr>
              <a:t>invariant</a:t>
            </a:r>
          </a:p>
          <a:p>
            <a:pPr algn="l"/>
            <a:r>
              <a:rPr lang="el-GR" sz="1400" i="1">
                <a:solidFill>
                  <a:srgbClr val="0000FF"/>
                </a:solidFill>
              </a:rPr>
              <a:t>από την κλάση</a:t>
            </a:r>
            <a:r>
              <a:rPr lang="en-US" sz="1400" i="1">
                <a:solidFill>
                  <a:srgbClr val="0000FF"/>
                </a:solidFill>
              </a:rPr>
              <a:t> </a:t>
            </a:r>
            <a:r>
              <a:rPr lang="el-GR" sz="1400" i="1">
                <a:solidFill>
                  <a:srgbClr val="0000FF"/>
                </a:solidFill>
              </a:rPr>
              <a:t>σε </a:t>
            </a:r>
          </a:p>
          <a:p>
            <a:pPr algn="l"/>
            <a:r>
              <a:rPr lang="el-GR" sz="1400" i="1">
                <a:solidFill>
                  <a:srgbClr val="0000FF"/>
                </a:solidFill>
              </a:rPr>
              <a:t>κάθε μέλος</a:t>
            </a:r>
            <a:endParaRPr lang="en-GB" sz="1400" i="1">
              <a:solidFill>
                <a:srgbClr val="0000FF"/>
              </a:solidFill>
            </a:endParaRPr>
          </a:p>
        </p:txBody>
      </p:sp>
      <p:sp>
        <p:nvSpPr>
          <p:cNvPr id="1512491" name="Freeform 43"/>
          <p:cNvSpPr>
            <a:spLocks/>
          </p:cNvSpPr>
          <p:nvPr/>
        </p:nvSpPr>
        <p:spPr bwMode="auto">
          <a:xfrm>
            <a:off x="5194300" y="5295900"/>
            <a:ext cx="127000" cy="330200"/>
          </a:xfrm>
          <a:custGeom>
            <a:avLst/>
            <a:gdLst>
              <a:gd name="T0" fmla="*/ 0 w 72"/>
              <a:gd name="T1" fmla="*/ 0 h 504"/>
              <a:gd name="T2" fmla="*/ 72 w 72"/>
              <a:gd name="T3" fmla="*/ 0 h 504"/>
              <a:gd name="T4" fmla="*/ 72 w 72"/>
              <a:gd name="T5" fmla="*/ 504 h 504"/>
              <a:gd name="T6" fmla="*/ 0 w 72"/>
              <a:gd name="T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504">
                <a:moveTo>
                  <a:pt x="0" y="0"/>
                </a:moveTo>
                <a:lnTo>
                  <a:pt x="72" y="0"/>
                </a:lnTo>
                <a:lnTo>
                  <a:pt x="72" y="504"/>
                </a:lnTo>
                <a:lnTo>
                  <a:pt x="0" y="504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2492" name="Freeform 44"/>
          <p:cNvSpPr>
            <a:spLocks/>
          </p:cNvSpPr>
          <p:nvPr/>
        </p:nvSpPr>
        <p:spPr bwMode="auto">
          <a:xfrm>
            <a:off x="5130800" y="4127500"/>
            <a:ext cx="127000" cy="330200"/>
          </a:xfrm>
          <a:custGeom>
            <a:avLst/>
            <a:gdLst>
              <a:gd name="T0" fmla="*/ 0 w 72"/>
              <a:gd name="T1" fmla="*/ 0 h 504"/>
              <a:gd name="T2" fmla="*/ 72 w 72"/>
              <a:gd name="T3" fmla="*/ 0 h 504"/>
              <a:gd name="T4" fmla="*/ 72 w 72"/>
              <a:gd name="T5" fmla="*/ 504 h 504"/>
              <a:gd name="T6" fmla="*/ 0 w 72"/>
              <a:gd name="T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504">
                <a:moveTo>
                  <a:pt x="0" y="0"/>
                </a:moveTo>
                <a:lnTo>
                  <a:pt x="72" y="0"/>
                </a:lnTo>
                <a:lnTo>
                  <a:pt x="72" y="504"/>
                </a:lnTo>
                <a:lnTo>
                  <a:pt x="0" y="504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2495" name="Text Box 47"/>
          <p:cNvSpPr txBox="1">
            <a:spLocks noChangeArrowheads="1"/>
          </p:cNvSpPr>
          <p:nvPr/>
        </p:nvSpPr>
        <p:spPr bwMode="auto">
          <a:xfrm>
            <a:off x="936625" y="1395413"/>
            <a:ext cx="148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endParaRPr lang="en-GB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19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143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288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ΕΝΟΤΗΤΑ 4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8838" name="Rectangle 1030"/>
          <p:cNvSpPr>
            <a:spLocks noChangeArrowheads="1"/>
          </p:cNvSpPr>
          <p:nvPr/>
        </p:nvSpPr>
        <p:spPr bwMode="auto">
          <a:xfrm>
            <a:off x="838200" y="1752600"/>
            <a:ext cx="7391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ΣΤΟΙΧΕΙΑ ΟΝΤΟΚΕΝΤΡΙΚΟΥ ΠΡΟΓΡΑΜΜΑΤΙΣΜΟΥ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Αριθμός διαλέξεων 7, Διάλεξη 6η</a:t>
            </a:r>
            <a:endParaRPr kumimoji="1" lang="en-GB" sz="20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03" name="Picture 1031" descr="bd0667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201988"/>
            <a:ext cx="2973387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Pre-conditions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Post-conditions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20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1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Representation invariants (1/3)</a:t>
            </a:r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</a:t>
            </a:r>
            <a:r>
              <a:rPr lang="en-GB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αναπαράσταση, δηλ. η εξειδικευμένη υλοποίηση ενός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ADT </a:t>
            </a:r>
            <a:r>
              <a:rPr lang="en-GB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Abstract Data Type</a:t>
            </a:r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Μία κλάση η οποία υλοποιεί έναν αφηρημένο τύπο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ονομάζεται αναπαράσταση 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representation, 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REP)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του τύπου αυτού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Π.χ.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για την στοίβα 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ADT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μπορούμε να έχουμε τα δύο παραδείγματα  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REP:</a:t>
            </a:r>
          </a:p>
          <a:p>
            <a:pPr lvl="2">
              <a:lnSpc>
                <a:spcPct val="80000"/>
              </a:lnSpc>
            </a:pPr>
            <a:r>
              <a:rPr lang="el-GR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Δυναμική δομή δεδομένων με δείκτες</a:t>
            </a:r>
            <a:endParaRPr lang="en-GB" sz="18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lnSpc>
                <a:spcPct val="80000"/>
              </a:lnSpc>
            </a:pPr>
            <a:r>
              <a:rPr lang="el-GR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Υλοποίηση μέσω πίνακα σταθερού μεγέθους</a:t>
            </a:r>
            <a:endParaRPr lang="en-GB" sz="18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Ένα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 </a:t>
            </a:r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υλοποιεί όλα τα μέλη ενός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ADT</a:t>
            </a:r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αλλά μπορεί να εισάγει και νέα</a:t>
            </a:r>
            <a:endParaRPr lang="en-GB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Θεωρητικά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σχέση ενός 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ADT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ενός αντίστοιχου 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μία συνάρτηση αφαίρεσης </a:t>
            </a:r>
            <a:r>
              <a:rPr lang="en-GB" sz="2000" i="1" smtClean="0">
                <a:solidFill>
                  <a:srgbClr val="0000FF"/>
                </a:solidFill>
                <a:effectLst/>
              </a:rPr>
              <a:t>ADT = </a:t>
            </a:r>
            <a:r>
              <a:rPr lang="el-GR" sz="2000" i="1" smtClean="0">
                <a:solidFill>
                  <a:srgbClr val="0000FF"/>
                </a:solidFill>
                <a:effectLst/>
              </a:rPr>
              <a:t>αφαίρεση</a:t>
            </a:r>
            <a:r>
              <a:rPr lang="en-GB" sz="2000" i="1" smtClean="0">
                <a:solidFill>
                  <a:srgbClr val="0000FF"/>
                </a:solidFill>
                <a:effectLst/>
              </a:rPr>
              <a:t>(REP)</a:t>
            </a:r>
            <a:r>
              <a:rPr lang="en-GB" sz="2000" smtClean="0">
                <a:effectLst/>
              </a:rPr>
              <a:t> </a:t>
            </a:r>
            <a:r>
              <a:rPr lang="el-GR" sz="2000" smtClean="0">
                <a:effectLst/>
              </a:rPr>
              <a:t>και μία συνάρτηση αναπαράστασης </a:t>
            </a:r>
            <a:r>
              <a:rPr lang="en-GB" sz="2000" i="1" smtClean="0">
                <a:solidFill>
                  <a:srgbClr val="0000FF"/>
                </a:solidFill>
                <a:effectLst/>
              </a:rPr>
              <a:t>REP = </a:t>
            </a:r>
            <a:r>
              <a:rPr lang="el-GR" sz="2000" i="1" smtClean="0">
                <a:solidFill>
                  <a:srgbClr val="0000FF"/>
                </a:solidFill>
                <a:effectLst/>
              </a:rPr>
              <a:t>αναπαράσταση</a:t>
            </a:r>
            <a:r>
              <a:rPr lang="en-GB" sz="2000" i="1" smtClean="0">
                <a:solidFill>
                  <a:srgbClr val="0000FF"/>
                </a:solidFill>
                <a:effectLst/>
              </a:rPr>
              <a:t>(ADT)</a:t>
            </a:r>
            <a:r>
              <a:rPr lang="en-GB" sz="2000" smtClean="0">
                <a:effectLst/>
              </a:rPr>
              <a:t>.</a:t>
            </a:r>
            <a:endParaRPr lang="el-GR" sz="2000" smtClean="0">
              <a:effectLst/>
            </a:endParaRPr>
          </a:p>
          <a:p>
            <a:pPr lvl="2">
              <a:lnSpc>
                <a:spcPct val="80000"/>
              </a:lnSpc>
            </a:pP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Για συγκεκριμένους τύπους 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T,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</a:t>
            </a:r>
            <a:r>
              <a:rPr lang="en-US" sz="1800" i="1" smtClean="0">
                <a:solidFill>
                  <a:srgbClr val="0000FF"/>
                </a:solidFill>
                <a:effectLst/>
              </a:rPr>
              <a:t>REP</a:t>
            </a:r>
            <a:r>
              <a:rPr lang="el-GR" sz="1800" i="1" smtClean="0">
                <a:solidFill>
                  <a:srgbClr val="0000FF"/>
                </a:solidFill>
                <a:effectLst/>
              </a:rPr>
              <a:t>(</a:t>
            </a:r>
            <a:r>
              <a:rPr lang="en-US" sz="1800" i="1" smtClean="0">
                <a:solidFill>
                  <a:srgbClr val="0000FF"/>
                </a:solidFill>
                <a:effectLst/>
              </a:rPr>
              <a:t>T) isa ADT(T)</a:t>
            </a:r>
            <a:endParaRPr lang="en-GB" sz="1800" i="1" smtClean="0">
              <a:solidFill>
                <a:srgbClr val="0000FF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21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2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4739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1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Representation invariants (2/3)</a:t>
            </a: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smtClean="0">
                <a:effectLst/>
              </a:rPr>
              <a:t>Μερικά </a:t>
            </a:r>
            <a:r>
              <a:rPr lang="en-US" sz="2400" smtClean="0">
                <a:effectLst/>
              </a:rPr>
              <a:t>assertions </a:t>
            </a:r>
            <a:r>
              <a:rPr lang="el-GR" sz="2400" smtClean="0">
                <a:effectLst/>
              </a:rPr>
              <a:t>μέσα στα </a:t>
            </a:r>
            <a:r>
              <a:rPr lang="en-US" sz="2400" smtClean="0">
                <a:effectLst/>
              </a:rPr>
              <a:t>invariants </a:t>
            </a:r>
            <a:r>
              <a:rPr lang="el-GR" sz="2400" smtClean="0">
                <a:effectLst/>
              </a:rPr>
              <a:t>ενός </a:t>
            </a:r>
            <a:r>
              <a:rPr lang="en-US" sz="2400" smtClean="0">
                <a:effectLst/>
              </a:rPr>
              <a:t>REP</a:t>
            </a:r>
            <a:r>
              <a:rPr lang="el-GR" sz="2400" smtClean="0">
                <a:effectLst/>
              </a:rPr>
              <a:t> δεν έχουν καμία αντίστοιχη υπόσταση στον ορισμό του </a:t>
            </a:r>
            <a:r>
              <a:rPr lang="en-US" sz="2400" smtClean="0">
                <a:effectLst/>
              </a:rPr>
              <a:t>ADT</a:t>
            </a:r>
          </a:p>
          <a:p>
            <a:pPr lvl="1"/>
            <a:r>
              <a:rPr lang="el-GR" sz="2000" smtClean="0">
                <a:effectLst/>
              </a:rPr>
              <a:t>Αυτού του είδους τα </a:t>
            </a:r>
            <a:r>
              <a:rPr lang="en-US" sz="2000" smtClean="0">
                <a:effectLst/>
              </a:rPr>
              <a:t>assertions </a:t>
            </a:r>
            <a:r>
              <a:rPr lang="el-GR" sz="2000" smtClean="0">
                <a:effectLst/>
              </a:rPr>
              <a:t>εμπλέκουν εσωτερικές μεταβλητές ή συναρτήσεις οι οποίες, εξ ορισμού</a:t>
            </a:r>
            <a:r>
              <a:rPr lang="en-US" sz="2000" smtClean="0">
                <a:effectLst/>
              </a:rPr>
              <a:t>, </a:t>
            </a:r>
            <a:r>
              <a:rPr lang="el-GR" sz="2000" smtClean="0">
                <a:effectLst/>
              </a:rPr>
              <a:t>δεν θα είχαν κανένα νόημα στο χώρο του </a:t>
            </a:r>
            <a:r>
              <a:rPr lang="en-US" sz="2000" smtClean="0">
                <a:effectLst/>
              </a:rPr>
              <a:t>ADT.</a:t>
            </a:r>
          </a:p>
          <a:p>
            <a:pPr lvl="1"/>
            <a:r>
              <a:rPr lang="el-GR" sz="2000" smtClean="0">
                <a:effectLst/>
              </a:rPr>
              <a:t>Αυτού του είδους τα εσωτερικά εμπλεκόμενα μέλη υφίστανται μόνο στα πλαίσια ενός συγκεκριμένου </a:t>
            </a:r>
            <a:r>
              <a:rPr lang="en-US" sz="2000" smtClean="0">
                <a:effectLst/>
              </a:rPr>
              <a:t>REP </a:t>
            </a:r>
            <a:r>
              <a:rPr lang="el-GR" sz="2000" smtClean="0">
                <a:effectLst/>
              </a:rPr>
              <a:t>του </a:t>
            </a:r>
            <a:r>
              <a:rPr lang="en-US" sz="2000" smtClean="0">
                <a:effectLst/>
              </a:rPr>
              <a:t>ADT (</a:t>
            </a:r>
            <a:r>
              <a:rPr lang="el-GR" sz="2000" smtClean="0">
                <a:effectLst/>
              </a:rPr>
              <a:t>δηλ. σε μία πραγματική υλοποίηση</a:t>
            </a:r>
            <a:r>
              <a:rPr lang="en-US" sz="2000" smtClean="0">
                <a:effectLst/>
              </a:rPr>
              <a:t>).</a:t>
            </a:r>
          </a:p>
          <a:p>
            <a:r>
              <a:rPr lang="el-GR" sz="2400" smtClean="0">
                <a:effectLst/>
              </a:rPr>
              <a:t>Αυτού του είδους τα </a:t>
            </a:r>
            <a:r>
              <a:rPr lang="en-US" sz="2400" smtClean="0">
                <a:effectLst/>
              </a:rPr>
              <a:t>invariants </a:t>
            </a:r>
            <a:r>
              <a:rPr lang="el-GR" sz="2400" smtClean="0">
                <a:effectLst/>
              </a:rPr>
              <a:t>εκφράζουν τη συνέπεια και ορθότητα του </a:t>
            </a:r>
            <a:r>
              <a:rPr lang="en-US" sz="2400" smtClean="0">
                <a:effectLst/>
              </a:rPr>
              <a:t>REP </a:t>
            </a:r>
            <a:r>
              <a:rPr lang="el-GR" sz="2400" smtClean="0">
                <a:effectLst/>
              </a:rPr>
              <a:t>που έχει επιλεγεί για το </a:t>
            </a:r>
            <a:r>
              <a:rPr lang="en-US" sz="2400" smtClean="0">
                <a:effectLst/>
              </a:rPr>
              <a:t>ADT </a:t>
            </a:r>
            <a:endParaRPr lang="el-GR" sz="2400" smtClean="0">
              <a:effectLst/>
            </a:endParaRPr>
          </a:p>
          <a:p>
            <a:pPr lvl="1"/>
            <a:r>
              <a:rPr lang="el-GR" sz="2000" smtClean="0">
                <a:effectLst/>
              </a:rPr>
              <a:t>για το λόγο αυτό ονομάζονται </a:t>
            </a:r>
            <a:r>
              <a:rPr lang="en-US" sz="2000" i="1" smtClean="0">
                <a:effectLst/>
              </a:rPr>
              <a:t>representation invariants</a:t>
            </a:r>
            <a:r>
              <a:rPr lang="el-GR" sz="2000" smtClean="0">
                <a:effectLst/>
              </a:rPr>
              <a:t> (αξιώματα αναπαράστασης)</a:t>
            </a:r>
            <a:r>
              <a:rPr lang="en-US" sz="2000" smtClean="0">
                <a:effectLst/>
              </a:rPr>
              <a:t>.</a:t>
            </a:r>
            <a:endParaRPr lang="en-GB" sz="2000" smtClean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22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91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1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1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2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invariants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16616" name="Group 72"/>
          <p:cNvGraphicFramePr>
            <a:graphicFrameLocks noGrp="1"/>
          </p:cNvGraphicFramePr>
          <p:nvPr>
            <p:extLst/>
          </p:nvPr>
        </p:nvGraphicFramePr>
        <p:xfrm>
          <a:off x="876300" y="1803400"/>
          <a:ext cx="7620000" cy="4457700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445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class REP(Array-Stack)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isa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ADT(Stack) 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REP INVARIANTS 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axiom(): 0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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total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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ARRAY_SIZE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class REP(Dynamic-Stack)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isa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ADT(Stack) 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REP INVARIANTS 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pointer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down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(pointer p, unsigned n) 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     return n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 1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?  p  : 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down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(p-&gt;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below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, n-1);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axiom():  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(total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equals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0)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or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(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base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equals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null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and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top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equals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null)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	   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(total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equals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1)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or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(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base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equals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top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and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top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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null)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       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(total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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1) 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or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base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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top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                  down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(top, total) </a:t>
                      </a:r>
                      <a:r>
                        <a:rPr kumimoji="1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equals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16583" name="Text Box 39"/>
          <p:cNvSpPr txBox="1">
            <a:spLocks noChangeArrowheads="1"/>
          </p:cNvSpPr>
          <p:nvPr/>
        </p:nvSpPr>
        <p:spPr bwMode="auto">
          <a:xfrm>
            <a:off x="860425" y="1382713"/>
            <a:ext cx="148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endParaRPr lang="en-GB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13" name="Text Box 40"/>
          <p:cNvSpPr txBox="1">
            <a:spLocks noChangeArrowheads="1"/>
          </p:cNvSpPr>
          <p:nvPr/>
        </p:nvSpPr>
        <p:spPr bwMode="auto">
          <a:xfrm>
            <a:off x="5230813" y="2259013"/>
            <a:ext cx="320833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l-GR" sz="1400" i="1">
                <a:solidFill>
                  <a:srgbClr val="0000FF"/>
                </a:solidFill>
              </a:rPr>
              <a:t>Συνθήκες σωστής αναπαράστασης</a:t>
            </a:r>
          </a:p>
          <a:p>
            <a:pPr algn="r"/>
            <a:r>
              <a:rPr lang="el-GR" sz="1400" i="1">
                <a:solidFill>
                  <a:srgbClr val="0000FF"/>
                </a:solidFill>
              </a:rPr>
              <a:t>του αφηρημένου τύπου στα πλαίσια</a:t>
            </a:r>
          </a:p>
          <a:p>
            <a:pPr algn="r"/>
            <a:r>
              <a:rPr lang="el-GR" sz="1400" i="1">
                <a:solidFill>
                  <a:srgbClr val="0000FF"/>
                </a:solidFill>
              </a:rPr>
              <a:t>της συγκεκριμένης υλοποίησης</a:t>
            </a:r>
            <a:endParaRPr lang="en-GB" sz="1400" i="1">
              <a:solidFill>
                <a:srgbClr val="0000FF"/>
              </a:solidFill>
            </a:endParaRPr>
          </a:p>
        </p:txBody>
      </p:sp>
      <p:graphicFrame>
        <p:nvGraphicFramePr>
          <p:cNvPr id="1516608" name="Group 64"/>
          <p:cNvGraphicFramePr>
            <a:graphicFrameLocks noGrp="1"/>
          </p:cNvGraphicFramePr>
          <p:nvPr/>
        </p:nvGraphicFramePr>
        <p:xfrm>
          <a:off x="6591300" y="3492500"/>
          <a:ext cx="1219200" cy="855984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cxnSp>
        <p:nvCxnSpPr>
          <p:cNvPr id="25626" name="AutoShape 65"/>
          <p:cNvCxnSpPr>
            <a:cxnSpLocks noChangeShapeType="1"/>
          </p:cNvCxnSpPr>
          <p:nvPr/>
        </p:nvCxnSpPr>
        <p:spPr bwMode="auto">
          <a:xfrm>
            <a:off x="7810500" y="3600450"/>
            <a:ext cx="1588" cy="214313"/>
          </a:xfrm>
          <a:prstGeom prst="curvedConnector3">
            <a:avLst>
              <a:gd name="adj1" fmla="val 14400000"/>
            </a:avLst>
          </a:prstGeom>
          <a:noFill/>
          <a:ln w="19050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7" name="AutoShape 66"/>
          <p:cNvCxnSpPr>
            <a:cxnSpLocks noChangeShapeType="1"/>
          </p:cNvCxnSpPr>
          <p:nvPr/>
        </p:nvCxnSpPr>
        <p:spPr bwMode="auto">
          <a:xfrm>
            <a:off x="7810500" y="3814763"/>
            <a:ext cx="1588" cy="214312"/>
          </a:xfrm>
          <a:prstGeom prst="curvedConnector3">
            <a:avLst>
              <a:gd name="adj1" fmla="val 14400000"/>
            </a:avLst>
          </a:prstGeom>
          <a:noFill/>
          <a:ln w="19050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8" name="AutoShape 67"/>
          <p:cNvCxnSpPr>
            <a:cxnSpLocks noChangeShapeType="1"/>
          </p:cNvCxnSpPr>
          <p:nvPr/>
        </p:nvCxnSpPr>
        <p:spPr bwMode="auto">
          <a:xfrm>
            <a:off x="7810500" y="4029075"/>
            <a:ext cx="1588" cy="214313"/>
          </a:xfrm>
          <a:prstGeom prst="curvedConnector3">
            <a:avLst>
              <a:gd name="adj1" fmla="val 14400000"/>
            </a:avLst>
          </a:prstGeom>
          <a:noFill/>
          <a:ln w="19050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6612" name="Text Box 68"/>
          <p:cNvSpPr txBox="1">
            <a:spLocks noChangeArrowheads="1"/>
          </p:cNvSpPr>
          <p:nvPr/>
        </p:nvSpPr>
        <p:spPr bwMode="auto">
          <a:xfrm>
            <a:off x="5776913" y="3300413"/>
            <a:ext cx="458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</a:t>
            </a:r>
            <a:endParaRPr lang="en-GB" sz="14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6613" name="Text Box 69"/>
          <p:cNvSpPr txBox="1">
            <a:spLocks noChangeArrowheads="1"/>
          </p:cNvSpPr>
          <p:nvPr/>
        </p:nvSpPr>
        <p:spPr bwMode="auto">
          <a:xfrm>
            <a:off x="5788025" y="3973513"/>
            <a:ext cx="587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base</a:t>
            </a:r>
            <a:endParaRPr lang="en-GB" sz="14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25631" name="AutoShape 70"/>
          <p:cNvCxnSpPr>
            <a:cxnSpLocks noChangeShapeType="1"/>
            <a:stCxn id="1516612" idx="3"/>
          </p:cNvCxnSpPr>
          <p:nvPr/>
        </p:nvCxnSpPr>
        <p:spPr bwMode="auto">
          <a:xfrm>
            <a:off x="6235700" y="3452813"/>
            <a:ext cx="355600" cy="1476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2" name="AutoShape 71"/>
          <p:cNvCxnSpPr>
            <a:cxnSpLocks noChangeShapeType="1"/>
            <a:stCxn id="1516613" idx="3"/>
          </p:cNvCxnSpPr>
          <p:nvPr/>
        </p:nvCxnSpPr>
        <p:spPr bwMode="auto">
          <a:xfrm>
            <a:off x="6375400" y="4125913"/>
            <a:ext cx="215900" cy="1174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23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46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invariants</a:t>
            </a:r>
          </a:p>
          <a:p>
            <a:pPr>
              <a:lnSpc>
                <a:spcPct val="90000"/>
              </a:lnSpc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 και </a:t>
            </a:r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24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50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14500" name="Rectangle 4"/>
          <p:cNvSpPr>
            <a:spLocks noChangeArrowheads="1"/>
          </p:cNvSpPr>
          <p:nvPr/>
        </p:nvSpPr>
        <p:spPr bwMode="auto">
          <a:xfrm>
            <a:off x="2095500" y="5794375"/>
            <a:ext cx="54737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(1/3)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</a:t>
            </a: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Μία κληρονόμος κλάση μπορεί μόνο να «αποδυναμώνει» τα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για τα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virtual methods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της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base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κλάσης που εξειδικεύει</a:t>
            </a:r>
          </a:p>
          <a:p>
            <a:pPr lvl="2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Δηλ.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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virtual F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στην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base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με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precondition BP,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όπου 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F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εξειδικεύεται στην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derived D,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με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precondition DP,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θα πρέπει να ισχύει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:  </a:t>
            </a:r>
            <a:r>
              <a:rPr lang="en-US" i="1" smtClean="0">
                <a:solidFill>
                  <a:srgbClr val="0000FF"/>
                </a:solidFill>
                <a:effectLst/>
                <a:sym typeface="Symbol" pitchFamily="18" charset="2"/>
              </a:rPr>
              <a:t>BP(F) </a:t>
            </a:r>
            <a:r>
              <a:rPr lang="el-GR" i="1" smtClean="0">
                <a:solidFill>
                  <a:srgbClr val="0000FF"/>
                </a:solidFill>
                <a:effectLst/>
                <a:sym typeface="Symbol" pitchFamily="18" charset="2"/>
              </a:rPr>
              <a:t>είναι </a:t>
            </a:r>
            <a:r>
              <a:rPr lang="en-US" i="1" smtClean="0">
                <a:solidFill>
                  <a:srgbClr val="0000FF"/>
                </a:solidFill>
                <a:effectLst/>
                <a:sym typeface="Symbol" pitchFamily="18" charset="2"/>
              </a:rPr>
              <a:t>true  DP(F) </a:t>
            </a:r>
            <a:r>
              <a:rPr lang="el-GR" i="1" smtClean="0">
                <a:solidFill>
                  <a:srgbClr val="0000FF"/>
                </a:solidFill>
                <a:effectLst/>
                <a:sym typeface="Symbol" pitchFamily="18" charset="2"/>
              </a:rPr>
              <a:t>είναι </a:t>
            </a:r>
            <a:r>
              <a:rPr lang="en-US" i="1" smtClean="0">
                <a:solidFill>
                  <a:srgbClr val="0000FF"/>
                </a:solidFill>
                <a:effectLst/>
                <a:sym typeface="Symbol" pitchFamily="18" charset="2"/>
              </a:rPr>
              <a:t>true</a:t>
            </a:r>
            <a:endParaRPr lang="en-US" i="1" smtClean="0">
              <a:solidFill>
                <a:srgbClr val="0000FF"/>
              </a:solidFill>
              <a:effectLst/>
            </a:endParaRPr>
          </a:p>
          <a:p>
            <a:pPr lvl="2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λόγος είναι ότι θα πρέπει να μπορεί κάποιος να γράφει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polymorphic functions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σε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base objects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αρκεί να ικανοποιούνται οι συνθήκες του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base class</a:t>
            </a:r>
          </a:p>
          <a:p>
            <a:pPr lvl="3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Συνεπώς, δεν μπορεί το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derived class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να έχει πιο περιοριστικό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αλλά πιο «χαλαρό»</a:t>
            </a:r>
          </a:p>
          <a:p>
            <a:pPr lvl="3"/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DP(F) = BP(F) </a:t>
            </a:r>
            <a:r>
              <a:rPr lang="en-US" i="1" smtClean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Επιπλέον στο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DP precondition(F)”</a:t>
            </a:r>
            <a:endParaRPr lang="en-GB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25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0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1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1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1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1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500" grpId="0" animBg="1"/>
      <p:bldP spid="1514499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17572" name="Rectangle 4"/>
          <p:cNvSpPr>
            <a:spLocks noChangeArrowheads="1"/>
          </p:cNvSpPr>
          <p:nvPr/>
        </p:nvSpPr>
        <p:spPr bwMode="auto">
          <a:xfrm>
            <a:off x="2095500" y="4937125"/>
            <a:ext cx="576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(2/3)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</a:t>
            </a: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Μία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derived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class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μπορεί μόνο να «δυναμώνει» τα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για τις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virtual base methods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που εξειδικεύει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2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Δηλ.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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virtual F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στην κληροδότη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με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postcondition BP,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όπου 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F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εξειδικεύεται στην κληρονόμο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D,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με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postcondition DP,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θα πρέπει να ισχύει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:  </a:t>
            </a:r>
            <a:r>
              <a:rPr lang="en-US" i="1" smtClean="0">
                <a:solidFill>
                  <a:srgbClr val="0000FF"/>
                </a:solidFill>
                <a:effectLst/>
                <a:sym typeface="Symbol" pitchFamily="18" charset="2"/>
              </a:rPr>
              <a:t>DP(F) </a:t>
            </a:r>
            <a:r>
              <a:rPr lang="el-GR" i="1" smtClean="0">
                <a:solidFill>
                  <a:srgbClr val="0000FF"/>
                </a:solidFill>
                <a:effectLst/>
                <a:sym typeface="Symbol" pitchFamily="18" charset="2"/>
              </a:rPr>
              <a:t>είναι </a:t>
            </a:r>
            <a:r>
              <a:rPr lang="en-US" i="1" smtClean="0">
                <a:solidFill>
                  <a:srgbClr val="0000FF"/>
                </a:solidFill>
                <a:effectLst/>
                <a:sym typeface="Symbol" pitchFamily="18" charset="2"/>
              </a:rPr>
              <a:t>true  BP(F) </a:t>
            </a:r>
            <a:r>
              <a:rPr lang="el-GR" i="1" smtClean="0">
                <a:solidFill>
                  <a:srgbClr val="0000FF"/>
                </a:solidFill>
                <a:effectLst/>
                <a:sym typeface="Symbol" pitchFamily="18" charset="2"/>
              </a:rPr>
              <a:t>είναι </a:t>
            </a:r>
            <a:r>
              <a:rPr lang="en-US" i="1" smtClean="0">
                <a:solidFill>
                  <a:srgbClr val="0000FF"/>
                </a:solidFill>
                <a:effectLst/>
                <a:sym typeface="Symbol" pitchFamily="18" charset="2"/>
              </a:rPr>
              <a:t>true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εξειδικευμένη συνάρτηση θα πρέπει να εξασφαλίζει ότι επιτελεί τουλάχιστον ότι επιτελεί και η αυθεντική συνάρτηση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3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Συνεπώς, πρέπει να έχει πιο περιοριστικό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</a:t>
            </a:r>
          </a:p>
          <a:p>
            <a:pPr lvl="3"/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DP(F) = BP(F) </a:t>
            </a:r>
            <a:r>
              <a:rPr lang="en-US" i="1" smtClean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“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Επιπλέον στο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DP postcondition(F)”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26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1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1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1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1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2" grpId="0" animBg="1"/>
      <p:bldP spid="1517571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18596" name="Rectangle 4"/>
          <p:cNvSpPr>
            <a:spLocks noChangeArrowheads="1"/>
          </p:cNvSpPr>
          <p:nvPr/>
        </p:nvSpPr>
        <p:spPr bwMode="auto">
          <a:xfrm>
            <a:off x="1663700" y="3886200"/>
            <a:ext cx="5765800" cy="647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(3/3)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</a:t>
            </a: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Προφανώς το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της κληροδότη πρέπει να εξασφαλίζεται και από τις κληρονόμους κλάσεις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Επομένως οι κληρονόμοι θα πρέπει να «δυναμώνουν» το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της κληροδότη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n-US" i="1" smtClean="0">
                <a:effectLst/>
              </a:rPr>
              <a:t>Invariant(</a:t>
            </a:r>
            <a:r>
              <a:rPr lang="el-GR" i="1" smtClean="0">
                <a:effectLst/>
              </a:rPr>
              <a:t>κληρονόμου</a:t>
            </a:r>
            <a:r>
              <a:rPr lang="en-US" i="1" smtClean="0">
                <a:effectLst/>
              </a:rPr>
              <a:t>) = Invariant(</a:t>
            </a:r>
            <a:r>
              <a:rPr lang="el-GR" i="1" smtClean="0">
                <a:effectLst/>
              </a:rPr>
              <a:t>κληροδότη</a:t>
            </a:r>
            <a:r>
              <a:rPr lang="en-US" i="1" smtClean="0">
                <a:effectLst/>
              </a:rPr>
              <a:t>) </a:t>
            </a:r>
            <a:r>
              <a:rPr lang="en-US" i="1" smtClean="0">
                <a:solidFill>
                  <a:srgbClr val="339933"/>
                </a:solidFill>
                <a:effectLst/>
              </a:rPr>
              <a:t>and</a:t>
            </a:r>
            <a:r>
              <a:rPr lang="en-US" i="1" smtClean="0">
                <a:effectLst/>
              </a:rPr>
              <a:t>  Representation invariant(</a:t>
            </a:r>
            <a:r>
              <a:rPr lang="el-GR" i="1" smtClean="0">
                <a:effectLst/>
              </a:rPr>
              <a:t>κληρονόμου</a:t>
            </a:r>
            <a:r>
              <a:rPr lang="en-US" i="1" smtClean="0">
                <a:effectLst/>
              </a:rPr>
              <a:t>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27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90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1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596" grpId="0" animBg="1"/>
      <p:bldP spid="1518595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Pre-conditions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Post-conditions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</a:t>
            </a:r>
            <a:endParaRPr lang="en-US" i="1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28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8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9076" name="Rectangle 1028"/>
          <p:cNvSpPr>
            <a:spLocks noChangeArrowheads="1"/>
          </p:cNvSpPr>
          <p:nvPr/>
        </p:nvSpPr>
        <p:spPr bwMode="auto">
          <a:xfrm>
            <a:off x="1244600" y="2222500"/>
            <a:ext cx="7086600" cy="92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9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(1/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9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Liskov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Substitutability Principle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(1988)</a:t>
            </a:r>
            <a:endParaRPr lang="en-US" sz="24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Συναρτήσεις οι οποίες χρησιμοποιούν δείκτες ή αναφορές σε κληροδότες κλάσεις θα πρέπει να μπορούν να χρησιμοποιούν στιγμιότυπα κληρονόμων κλάσεων χωρίς να το γνωρίζουν</a:t>
            </a:r>
          </a:p>
          <a:p>
            <a:pPr lvl="2">
              <a:buSzPct val="125000"/>
              <a:buFont typeface="Symbol" pitchFamily="18" charset="2"/>
              <a:buChar char="+"/>
            </a:pPr>
            <a:r>
              <a:rPr lang="el-GR" sz="1800" dirty="0" smtClean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Ουσιαστικά οι συναρτήσεις αυτές συνιστούν κώδικα αμετάβλητο και επαναχρησιμοποιήσιμο στο απεριόριστο σύνολο των κληρονόμων κλάσεων</a:t>
            </a:r>
          </a:p>
          <a:p>
            <a:pPr lvl="2">
              <a:buClr>
                <a:srgbClr val="FF0000"/>
              </a:buClr>
              <a:buSzPct val="125000"/>
              <a:buFont typeface="Symbol" pitchFamily="18" charset="2"/>
              <a:buChar char="-"/>
            </a:pPr>
            <a:r>
              <a:rPr lang="el-GR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Αντίθετα, εάν παραβιάσουμε τον κανόνα αυτό, θα υπάρχουν συναρτήσεις οι οποίες θα πρέπει να γνωρίζουν τις κληρονόμους κλάσεις με κάποιο τρόπο, ή να ισχύουν μόνο για συγκεκριμένες από αυτές</a:t>
            </a:r>
            <a:endParaRPr lang="en-GB" sz="18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29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02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076" grpId="0" animBg="1"/>
      <p:bldP spid="1539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</a:t>
            </a:r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3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2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(2/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40112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51258"/>
              </p:ext>
            </p:extLst>
          </p:nvPr>
        </p:nvGraphicFramePr>
        <p:xfrm>
          <a:off x="977900" y="1828800"/>
          <a:ext cx="7137400" cy="4444620"/>
        </p:xfrm>
        <a:graphic>
          <a:graphicData uri="http://schemas.openxmlformats.org/drawingml/2006/table">
            <a:tbl>
              <a:tblPr/>
              <a:tblGrid>
                <a:gridCol w="713740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Shape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void Display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Surface&amp; at)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Υποστήριξη του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Displayer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Surface&amp; at,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Shape** shapes, unsigned n)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while (n--)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(*shapes++)-&gt;Display(at);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Παραβίαση του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Evaluate (Expression*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ExrValue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result)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if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GetType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==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ExprTypeConstInt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result-&gt;type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ValueTypeInt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result-&gt;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content.intVal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ConstIntExpression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)-&gt;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GetValue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else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Ομοίως για κάθε διαφορετικό κληρονόμο τύπο του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Expression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0113" name="Text Box 17"/>
          <p:cNvSpPr txBox="1">
            <a:spLocks noChangeArrowheads="1"/>
          </p:cNvSpPr>
          <p:nvPr/>
        </p:nvSpPr>
        <p:spPr bwMode="auto">
          <a:xfrm>
            <a:off x="955675" y="1420813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 (1/2)</a:t>
            </a:r>
            <a:endParaRPr lang="en-GB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30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3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544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LSP</a:t>
            </a:r>
            <a:r>
              <a:rPr lang="el-GR" smtClean="0"/>
              <a:t> (</a:t>
            </a:r>
            <a:r>
              <a:rPr lang="en-US" smtClean="0"/>
              <a:t>3</a:t>
            </a:r>
            <a:r>
              <a:rPr lang="el-GR" smtClean="0"/>
              <a:t>/</a:t>
            </a:r>
            <a:r>
              <a:rPr lang="en-US" smtClean="0"/>
              <a:t>3</a:t>
            </a:r>
            <a:r>
              <a:rPr lang="el-GR" smtClean="0"/>
              <a:t>)</a:t>
            </a:r>
          </a:p>
        </p:txBody>
      </p:sp>
      <p:graphicFrame>
        <p:nvGraphicFramePr>
          <p:cNvPr id="1554464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284946"/>
              </p:ext>
            </p:extLst>
          </p:nvPr>
        </p:nvGraphicFramePr>
        <p:xfrm>
          <a:off x="647700" y="2085975"/>
          <a:ext cx="7429500" cy="4064000"/>
        </p:xfrm>
        <a:graphic>
          <a:graphicData uri="http://schemas.openxmlformats.org/drawingml/2006/table">
            <a:tbl>
              <a:tblPr/>
              <a:tblGrid>
                <a:gridCol w="742950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Υποστήριξη του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Expression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virtual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ExprValue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Evaluate (void)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ConstIntExpr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Expression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ExprValue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Evaluate (void) {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ExprValue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AddExpr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Expression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Experssion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left;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Expression* right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ExprValue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Evaluate (void)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{ return left-&gt;Evaluate() + right-&gt;Evaluate();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54465" name="Text Box 33"/>
          <p:cNvSpPr txBox="1">
            <a:spLocks noChangeArrowheads="1"/>
          </p:cNvSpPr>
          <p:nvPr/>
        </p:nvSpPr>
        <p:spPr bwMode="auto">
          <a:xfrm>
            <a:off x="669925" y="1620838"/>
            <a:ext cx="2020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 (2/2)</a:t>
            </a:r>
            <a:endParaRPr lang="en-GB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AF151CC-B279-481C-8B77-589FAD74B29F}" type="slidenum">
              <a:rPr lang="en-US" smtClean="0"/>
              <a:pPr>
                <a:defRPr/>
              </a:pPr>
              <a:t>31</a:t>
            </a:fld>
            <a:r>
              <a:rPr lang="el-GR" smtClean="0"/>
              <a:t> / 4</a:t>
            </a:r>
            <a:r>
              <a:rPr lang="en-US" smtClean="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5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Pre-conditions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Post-conditions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32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91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43174" name="Rectangle 6"/>
          <p:cNvSpPr>
            <a:spLocks noChangeArrowheads="1"/>
          </p:cNvSpPr>
          <p:nvPr/>
        </p:nvSpPr>
        <p:spPr bwMode="auto">
          <a:xfrm>
            <a:off x="838200" y="4495800"/>
            <a:ext cx="7972425" cy="1152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 (1/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Μία ειδική τεχνική για ορισμό αξιωμάτων που έχουν νόημα μόνο στα πλαίσια ειδικών προγραμμάτων ελέγχου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μια εξειδικευμένη μέθοδος αμυντικού προγραμματισμού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l-GR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τεχνική αυτή ενώ δεν είναι κομμάτι του αυθεντικού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contract,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αλλά είναι συμπληρωματική </a:t>
            </a:r>
            <a:r>
              <a:rPr lang="el-GR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ευρεστική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μέθοδος εντοπισμού λαθών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Char char="è"/>
            </a:pPr>
            <a:r>
              <a:rPr lang="el-GR" sz="2400" i="1" dirty="0" smtClean="0">
                <a:effectLst/>
              </a:rPr>
              <a:t>Ως </a:t>
            </a:r>
            <a:r>
              <a:rPr lang="en-US" sz="2400" i="1" dirty="0" smtClean="0">
                <a:effectLst/>
              </a:rPr>
              <a:t>APP invariant </a:t>
            </a:r>
            <a:r>
              <a:rPr lang="el-GR" sz="2400" i="1" dirty="0" smtClean="0">
                <a:effectLst/>
              </a:rPr>
              <a:t>ορίζουμε ένα </a:t>
            </a:r>
            <a:r>
              <a:rPr lang="en-US" sz="2400" i="1" dirty="0" smtClean="0">
                <a:effectLst/>
              </a:rPr>
              <a:t>REP invariant </a:t>
            </a:r>
            <a:r>
              <a:rPr lang="el-GR" sz="2400" i="1" dirty="0" smtClean="0">
                <a:effectLst/>
              </a:rPr>
              <a:t>το οποίο είναι ορθό μόνο στα πλαίσια συγκεκριμένης εφαρμογής και σεναρίου χρήσης της κλάσης</a:t>
            </a:r>
            <a:endParaRPr lang="en-GB" sz="2400" i="1" dirty="0" smtClean="0">
              <a:effectLst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83766"/>
            <a:ext cx="7972425" cy="3882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33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7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4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4" grpId="0" animBg="1"/>
      <p:bldP spid="1543171" grpId="0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44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 (2/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4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τεχνική αποτυπώνει την ορθότητα λειτουργίας βασισμένη στη γνώση του προγραμματιστή για τις τιμές που μπορεί να λαμβάνουν τα τοπικά δεδομένα μίας κλάσης, στα πλαίσια των εκάστοτε προγραμμάτων ελέγχου</a:t>
            </a:r>
          </a:p>
          <a:p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Μπορεί να εντοπίζει πολύ γρήγορα λάθη πρόσβασης μνήμης </a:t>
            </a:r>
            <a:r>
              <a:rPr lang="el-GR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ειδικά εάν στα ελεγκτικά προγράμματα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σχεδιάζονται σενάρια που δίνουν τέτοιες τιμές στα ορθά δεδομένα μίας κλάσης, οι οποίες είναι απίθανο να παραχθούν μέσω λάθος χρήσης</a:t>
            </a:r>
            <a:endParaRPr lang="en-GB" sz="20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44198" name="Group 1030"/>
          <p:cNvGrpSpPr>
            <a:grpSpLocks/>
          </p:cNvGrpSpPr>
          <p:nvPr/>
        </p:nvGrpSpPr>
        <p:grpSpPr bwMode="auto">
          <a:xfrm>
            <a:off x="927100" y="4371975"/>
            <a:ext cx="7997825" cy="1752600"/>
            <a:chOff x="584" y="2754"/>
            <a:chExt cx="5038" cy="1104"/>
          </a:xfrm>
        </p:grpSpPr>
        <p:pic>
          <p:nvPicPr>
            <p:cNvPr id="36872" name="Picture 10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" y="2754"/>
              <a:ext cx="40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4197" name="Text Box 1029"/>
            <p:cNvSpPr txBox="1">
              <a:spLocks noChangeArrowheads="1"/>
            </p:cNvSpPr>
            <p:nvPr/>
          </p:nvSpPr>
          <p:spPr bwMode="auto">
            <a:xfrm>
              <a:off x="4666" y="3569"/>
              <a:ext cx="956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12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Βασίζεται στην εξής παρατήρηση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34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88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4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1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45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 (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45245" name="Group 1053"/>
          <p:cNvGraphicFramePr>
            <a:graphicFrameLocks noGrp="1"/>
          </p:cNvGraphicFramePr>
          <p:nvPr/>
        </p:nvGraphicFramePr>
        <p:xfrm>
          <a:off x="876300" y="1803400"/>
          <a:ext cx="7620000" cy="4432428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168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class REP(Dynamic-Stack) isa  ADT(Stack) 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APP INVARIANTS 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ValueList values;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Λίστα από τιμές που κάνουμε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push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στο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test</a:t>
                      </a:r>
                      <a:endParaRPr kumimoji="1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values = [ 1, 2, 3, 5, 7, 11, 13, 17, 19 ];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Επιλέξαμε πρώτους αριθμούς</a:t>
                      </a:r>
                      <a:endParaRPr kumimoji="1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bool Check (Pointer p) {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Έλεγχος στοίβας από το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p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και «κάτω»</a:t>
                      </a:r>
                      <a:endParaRPr kumimoji="1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if (p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equals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null)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   return true;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Θεωρούμε ότι ο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 null pointer </a:t>
                      </a:r>
                      <a:r>
                        <a:rPr kumimoji="1" lang="el-G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περνάει το 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test</a:t>
                      </a:r>
                      <a:endParaRPr kumimoji="1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else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if (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not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values.Inside(p-&gt;Value))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            return false;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else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 return Check(p-&gt;down);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axiom(): Check(top);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35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38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4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 (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Επιπλέον, πέραν των περιορισμών τοπικού χαρακτήρα, τα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 </a:t>
            </a:r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οριοθετούν και τον εξής κανόνα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Κάθε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instance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μίας κλάσης θα πρέπει να υφίσταται μόνο εφόσον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(α) έχει δημιουργηθεί από την εφαρμογή στο πλαίσιο ορθής λειτουργίας, (β) η ύπαρξη του συνεπάγεται από την κατάσταση της εφαρμογής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Με λίγα λόγια, τα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ορίζουν και τον λόγο ύπαρξης των στιγμιότυπων ως κριτήριο ορθότητας</a:t>
            </a:r>
          </a:p>
          <a:p>
            <a:r>
              <a:rPr lang="el-G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Το παραπάνω κριτήριο δεν καλύπτεται από κανένα άλλο που ήδη γνωρίζουμε στο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 lvl="1"/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Π.χ., σύμφωνα με το παραπάνω κριτήριο, το αυθαίρετο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copy construction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ενός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 instance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δεν είναι ποτέ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</a:t>
            </a:r>
            <a:endParaRPr lang="el-G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36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55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291" grpId="0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4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 (5/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305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r>
              <a:rPr lang="el-GR" sz="24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Τέλος διαχωρίζεται το </a:t>
            </a:r>
            <a:r>
              <a:rPr lang="en-US" sz="24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 </a:t>
            </a:r>
            <a:r>
              <a:rPr lang="el-GR" sz="24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μίας μεθόδου σε δύο θεμελιώδη σκέλη</a:t>
            </a:r>
            <a:r>
              <a:rPr lang="en-US" sz="24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r>
              <a:rPr lang="en-US" sz="200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readiness precondition</a:t>
            </a:r>
            <a:r>
              <a:rPr lang="en-US" sz="20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l-GR" sz="20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συνθήκη ετοιμότητας που καθορίζει εάν η κατάσταση του αντικειμένου επιτρέπει την κλήση της μεθόδου</a:t>
            </a:r>
          </a:p>
          <a:p>
            <a:pPr lvl="1"/>
            <a:r>
              <a:rPr lang="el-GR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Όλα τα </a:t>
            </a:r>
            <a:r>
              <a:rPr lang="en-US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 </a:t>
            </a:r>
            <a:r>
              <a:rPr lang="el-GR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που έχουμε μελετήσει έως τώρα είναι αυτού του είδους </a:t>
            </a:r>
          </a:p>
          <a:p>
            <a:pPr lvl="1"/>
            <a:r>
              <a:rPr lang="el-GR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Συνεπώς το </a:t>
            </a:r>
            <a:r>
              <a:rPr lang="en-US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 </a:t>
            </a:r>
            <a:r>
              <a:rPr lang="el-GR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προβλέπει μόνο έλεγχο ετοιμότητας</a:t>
            </a:r>
          </a:p>
          <a:p>
            <a:r>
              <a:rPr lang="en-US" sz="2000" i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appropriateness precondition</a:t>
            </a:r>
            <a:r>
              <a:rPr lang="en-US" sz="20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el-GR" sz="2000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συνθήκη </a:t>
            </a:r>
            <a:r>
              <a:rPr lang="el-GR" sz="20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καταλληλότητας </a:t>
            </a:r>
            <a:r>
              <a:rPr lang="el-GR" sz="2000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που καθορίζει </a:t>
            </a:r>
            <a:r>
              <a:rPr lang="el-GR" sz="20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πότε οι πραγματικές παράμετροι κατά την κλήση μίας μεθόδου είναι ορθές</a:t>
            </a:r>
            <a:endParaRPr lang="el-GR" sz="2000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Το </a:t>
            </a:r>
            <a:r>
              <a:rPr lang="el-GR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αυθεντικό </a:t>
            </a:r>
            <a:r>
              <a:rPr lang="en-US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</a:t>
            </a:r>
            <a:r>
              <a:rPr lang="en-US" sz="1600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by Contract </a:t>
            </a:r>
            <a:r>
              <a:rPr lang="el-GR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δεν προβλέπει </a:t>
            </a:r>
            <a:r>
              <a:rPr lang="el-GR" sz="1600" b="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μόνο έλεγχο </a:t>
            </a:r>
            <a:r>
              <a:rPr lang="el-GR" sz="16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καταλληλότητας αυτού του είδους</a:t>
            </a:r>
            <a:endParaRPr lang="el-GR" sz="1600" b="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l-GR" sz="2000" b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37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38" y="1864241"/>
            <a:ext cx="65817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4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 (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76575" y="2586878"/>
            <a:ext cx="4733925" cy="381000"/>
          </a:xfrm>
          <a:prstGeom prst="rect">
            <a:avLst/>
          </a:prstGeom>
          <a:solidFill>
            <a:srgbClr val="FFFF00">
              <a:alpha val="36863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14937" y="4153741"/>
            <a:ext cx="457200" cy="161924"/>
          </a:xfrm>
          <a:prstGeom prst="rect">
            <a:avLst/>
          </a:prstGeom>
          <a:solidFill>
            <a:srgbClr val="FFFF00">
              <a:alpha val="36863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00325" y="4298719"/>
            <a:ext cx="457200" cy="161924"/>
          </a:xfrm>
          <a:prstGeom prst="rect">
            <a:avLst/>
          </a:prstGeom>
          <a:solidFill>
            <a:srgbClr val="FFFF00">
              <a:alpha val="36863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038" y="5160548"/>
            <a:ext cx="65817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200" b="0" dirty="0" smtClean="0"/>
              <a:t>Η επανάληψη των παραμέτρων είναι αφενός κουραστική, αφετέρου μπορεί να είναι προβληματική όταν εμπλέκει πιο πολύπλοκα </a:t>
            </a:r>
            <a:r>
              <a:rPr lang="en-US" sz="1200" b="0" dirty="0" smtClean="0"/>
              <a:t>expressions </a:t>
            </a:r>
            <a:r>
              <a:rPr lang="el-GR" sz="1200" b="0" dirty="0" smtClean="0"/>
              <a:t>με άλλα </a:t>
            </a:r>
            <a:r>
              <a:rPr lang="en-US" sz="1200" b="0" dirty="0" smtClean="0"/>
              <a:t>method invocation </a:t>
            </a:r>
            <a:r>
              <a:rPr lang="el-GR" sz="1200" b="0" dirty="0" smtClean="0"/>
              <a:t>ή ακόμη και δημιουργία </a:t>
            </a:r>
            <a:r>
              <a:rPr lang="en-US" sz="1200" b="0" dirty="0" smtClean="0"/>
              <a:t>temporary stack objects</a:t>
            </a:r>
            <a:endParaRPr lang="el-GR" sz="1200" b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214936" y="4643341"/>
            <a:ext cx="2323463" cy="161924"/>
          </a:xfrm>
          <a:prstGeom prst="rect">
            <a:avLst/>
          </a:prstGeom>
          <a:solidFill>
            <a:srgbClr val="FFFF00">
              <a:alpha val="36863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650725" y="4805265"/>
            <a:ext cx="2323463" cy="161924"/>
          </a:xfrm>
          <a:prstGeom prst="rect">
            <a:avLst/>
          </a:prstGeom>
          <a:solidFill>
            <a:srgbClr val="FFFF00">
              <a:alpha val="36863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38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27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4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5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 (</a:t>
            </a: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1292225"/>
            <a:ext cx="5180012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0345" name="Rectangle 9"/>
          <p:cNvSpPr>
            <a:spLocks noChangeArrowheads="1"/>
          </p:cNvSpPr>
          <p:nvPr/>
        </p:nvSpPr>
        <p:spPr bwMode="auto">
          <a:xfrm>
            <a:off x="2095500" y="4333875"/>
            <a:ext cx="4810125" cy="657225"/>
          </a:xfrm>
          <a:prstGeom prst="rect">
            <a:avLst/>
          </a:prstGeom>
          <a:noFill/>
          <a:ln w="28575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50346" name="Rectangle 10"/>
          <p:cNvSpPr>
            <a:spLocks noChangeArrowheads="1"/>
          </p:cNvSpPr>
          <p:nvPr/>
        </p:nvSpPr>
        <p:spPr bwMode="auto">
          <a:xfrm>
            <a:off x="2092325" y="4987925"/>
            <a:ext cx="4810125" cy="657225"/>
          </a:xfrm>
          <a:prstGeom prst="rect">
            <a:avLst/>
          </a:prstGeom>
          <a:noFill/>
          <a:ln w="28575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50347" name="Line 11"/>
          <p:cNvSpPr>
            <a:spLocks noChangeShapeType="1"/>
          </p:cNvSpPr>
          <p:nvPr/>
        </p:nvSpPr>
        <p:spPr bwMode="auto">
          <a:xfrm>
            <a:off x="2181225" y="5143500"/>
            <a:ext cx="88582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0348" name="Line 12"/>
          <p:cNvSpPr>
            <a:spLocks noChangeShapeType="1"/>
          </p:cNvSpPr>
          <p:nvPr/>
        </p:nvSpPr>
        <p:spPr bwMode="auto">
          <a:xfrm flipV="1">
            <a:off x="2444750" y="2244725"/>
            <a:ext cx="119062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39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75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Ένθετο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«αγία τριάδα» των σχεδιαστικών τεχνικών</a:t>
            </a:r>
          </a:p>
          <a:p>
            <a:pPr lvl="1"/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 lvl="2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Defensive programming</a:t>
            </a:r>
          </a:p>
          <a:p>
            <a:pPr lvl="2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Self-checked  and self-documented code</a:t>
            </a:r>
          </a:p>
          <a:p>
            <a:pPr lvl="1"/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(with) Patterns</a:t>
            </a:r>
          </a:p>
          <a:p>
            <a:pPr lvl="2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Generic solutions</a:t>
            </a:r>
          </a:p>
          <a:p>
            <a:pPr lvl="2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Reusable solutions</a:t>
            </a:r>
          </a:p>
          <a:p>
            <a:pPr lvl="1"/>
            <a:r>
              <a:rPr lang="en-U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for Change</a:t>
            </a:r>
          </a:p>
          <a:p>
            <a:pPr lvl="2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Extreme programming and refactoring</a:t>
            </a:r>
          </a:p>
          <a:p>
            <a:pPr lvl="2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Best programming practices</a:t>
            </a:r>
          </a:p>
          <a:p>
            <a:pPr lvl="2">
              <a:buFont typeface="Wingdings" pitchFamily="2" charset="2"/>
              <a:buNone/>
            </a:pPr>
            <a:endParaRPr 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4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29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52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 (</a:t>
            </a: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l-G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199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55700" y="1397000"/>
          <a:ext cx="7069138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650232" imgH="1928070" progId="Word.Document.8">
                  <p:embed/>
                </p:oleObj>
              </mc:Choice>
              <mc:Fallback>
                <p:oleObj name="Document" r:id="rId3" imgW="5650232" imgH="19280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397000"/>
                        <a:ext cx="7069138" cy="241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824288"/>
            <a:ext cx="783748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2392" name="Rectangle 8"/>
          <p:cNvSpPr>
            <a:spLocks noChangeArrowheads="1"/>
          </p:cNvSpPr>
          <p:nvPr/>
        </p:nvSpPr>
        <p:spPr bwMode="auto">
          <a:xfrm>
            <a:off x="1209675" y="3895725"/>
            <a:ext cx="6943725" cy="666750"/>
          </a:xfrm>
          <a:prstGeom prst="rect">
            <a:avLst/>
          </a:prstGeom>
          <a:solidFill>
            <a:srgbClr val="33CC33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40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29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42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2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Pre-conditions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Post-conditions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invariants</a:t>
            </a:r>
          </a:p>
          <a:p>
            <a:pPr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</a:t>
            </a: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LSP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invariants</a:t>
            </a:r>
          </a:p>
          <a:p>
            <a:pPr>
              <a:lnSpc>
                <a:spcPct val="90000"/>
              </a:lnSpc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</a:t>
            </a:r>
            <a:endParaRPr lang="en-US" i="1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41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1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1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 (1/5)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1965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44973"/>
              </p:ext>
            </p:extLst>
          </p:nvPr>
        </p:nvGraphicFramePr>
        <p:xfrm>
          <a:off x="1206500" y="1981200"/>
          <a:ext cx="6477000" cy="4225164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Stack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protected: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total;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oldTotal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Thing		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pushedArg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virtual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IsFull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virtual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IsEmpty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virtual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Thing&amp; Top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virtual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Push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Thing&amp;)=0;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protected: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virtual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PreconditionPush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 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!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IsFull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virtual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PostconditionPush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  return 	!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IsEmpty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&amp;&amp;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	total ==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oldTotal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 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	Top() ==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pushedArg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   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044" name="Text Box 25"/>
          <p:cNvSpPr txBox="1">
            <a:spLocks noChangeArrowheads="1"/>
          </p:cNvSpPr>
          <p:nvPr/>
        </p:nvSpPr>
        <p:spPr bwMode="auto">
          <a:xfrm>
            <a:off x="4314825" y="2563813"/>
            <a:ext cx="21351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l-GR" sz="1200" i="1">
                <a:solidFill>
                  <a:srgbClr val="0000FF"/>
                </a:solidFill>
              </a:rPr>
              <a:t>Τοπικές μεταβλητές ειδικά </a:t>
            </a:r>
            <a:endParaRPr lang="en-GB" sz="1200" i="1">
              <a:solidFill>
                <a:srgbClr val="0000FF"/>
              </a:solidFill>
            </a:endParaRPr>
          </a:p>
          <a:p>
            <a:pPr algn="l"/>
            <a:r>
              <a:rPr lang="el-GR" sz="1200" i="1">
                <a:solidFill>
                  <a:srgbClr val="0000FF"/>
                </a:solidFill>
              </a:rPr>
              <a:t>για την υποστήριξη </a:t>
            </a:r>
          </a:p>
          <a:p>
            <a:pPr algn="l"/>
            <a:r>
              <a:rPr lang="el-GR" sz="1200" i="1">
                <a:solidFill>
                  <a:srgbClr val="0000FF"/>
                </a:solidFill>
              </a:rPr>
              <a:t>των </a:t>
            </a:r>
            <a:r>
              <a:rPr lang="en-GB" sz="1200" i="1">
                <a:solidFill>
                  <a:srgbClr val="0000FF"/>
                </a:solidFill>
              </a:rPr>
              <a:t>assertion</a:t>
            </a:r>
            <a:r>
              <a:rPr lang="en-US" sz="1200" i="1">
                <a:solidFill>
                  <a:srgbClr val="0000FF"/>
                </a:solidFill>
              </a:rPr>
              <a:t>s</a:t>
            </a:r>
            <a:endParaRPr lang="en-GB" sz="1200" i="1">
              <a:solidFill>
                <a:srgbClr val="0000FF"/>
              </a:solidFill>
            </a:endParaRPr>
          </a:p>
        </p:txBody>
      </p:sp>
      <p:sp>
        <p:nvSpPr>
          <p:cNvPr id="1519643" name="Freeform 27"/>
          <p:cNvSpPr>
            <a:spLocks/>
          </p:cNvSpPr>
          <p:nvPr/>
        </p:nvSpPr>
        <p:spPr bwMode="auto">
          <a:xfrm>
            <a:off x="4013200" y="2628900"/>
            <a:ext cx="139700" cy="495300"/>
          </a:xfrm>
          <a:custGeom>
            <a:avLst/>
            <a:gdLst>
              <a:gd name="T0" fmla="*/ 0 w 72"/>
              <a:gd name="T1" fmla="*/ 0 h 504"/>
              <a:gd name="T2" fmla="*/ 72 w 72"/>
              <a:gd name="T3" fmla="*/ 0 h 504"/>
              <a:gd name="T4" fmla="*/ 72 w 72"/>
              <a:gd name="T5" fmla="*/ 504 h 504"/>
              <a:gd name="T6" fmla="*/ 0 w 72"/>
              <a:gd name="T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504">
                <a:moveTo>
                  <a:pt x="0" y="0"/>
                </a:moveTo>
                <a:lnTo>
                  <a:pt x="72" y="0"/>
                </a:lnTo>
                <a:lnTo>
                  <a:pt x="72" y="504"/>
                </a:lnTo>
                <a:lnTo>
                  <a:pt x="0" y="504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9654" name="Text Box 38"/>
          <p:cNvSpPr txBox="1">
            <a:spLocks noChangeArrowheads="1"/>
          </p:cNvSpPr>
          <p:nvPr/>
        </p:nvSpPr>
        <p:spPr bwMode="auto">
          <a:xfrm>
            <a:off x="1216025" y="1535113"/>
            <a:ext cx="148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endParaRPr lang="en-GB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42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6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52169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62052"/>
              </p:ext>
            </p:extLst>
          </p:nvPr>
        </p:nvGraphicFramePr>
        <p:xfrm>
          <a:off x="1181100" y="1828800"/>
          <a:ext cx="7150100" cy="4470400"/>
        </p:xfrm>
        <a:graphic>
          <a:graphicData uri="http://schemas.openxmlformats.org/drawingml/2006/table">
            <a:tbl>
              <a:tblPr/>
              <a:tblGrid>
                <a:gridCol w="7150100"/>
              </a:tblGrid>
              <a:tr h="447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StackBYARRAY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Stack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Thing	array[MAX_ARRAY_SIZE];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IsFull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{ return total== MAX_ARRAY_SIZE;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Thing&amp; Top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{ return array[total-1];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Push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Thing&amp; item)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  array[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oldTotal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total++]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pushedArg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item;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PostconditionPush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StackBYARRAY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myStack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myStack.PreconditionPush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if (!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myStack.Push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Κάποιο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bug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υπάρχει, αφού με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precondition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έχω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postcondition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Λογική του προγράμματος σε περίπτωση που δεν είναι εφικτό 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push()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2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 (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1693" name="Text Box 29"/>
          <p:cNvSpPr txBox="1">
            <a:spLocks noChangeArrowheads="1"/>
          </p:cNvSpPr>
          <p:nvPr/>
        </p:nvSpPr>
        <p:spPr bwMode="auto">
          <a:xfrm rot="-5400000">
            <a:off x="123825" y="3605213"/>
            <a:ext cx="148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endParaRPr lang="en-GB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43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11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 (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2579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3666"/>
              </p:ext>
            </p:extLst>
          </p:nvPr>
        </p:nvGraphicFramePr>
        <p:xfrm>
          <a:off x="1117600" y="1562100"/>
          <a:ext cx="7416800" cy="4664076"/>
        </p:xfrm>
        <a:graphic>
          <a:graphicData uri="http://schemas.openxmlformats.org/drawingml/2006/table">
            <a:tbl>
              <a:tblPr/>
              <a:tblGrid>
                <a:gridCol w="7416800"/>
              </a:tblGrid>
              <a:tr h="4483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StackDYNAMIC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public Stack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Element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Thing 	value;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Element* 	below;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Element* top;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Element* base;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Element Down (Element* p,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{ return n &lt;=1 ? p : Down(p-&gt;below, n-1);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Invariant 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return  Stack::Invariant()        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total || (!base &amp;&amp; !top)  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total != 1 || base==top   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total &lt;= 1 || base != top 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Down(top, total)==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base;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Thing&amp; Top (void) { return top-&gt;value;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PreconditionTop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{ return Invariant() &amp;&amp; !!top;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092" name="Text Box 34"/>
          <p:cNvSpPr txBox="1">
            <a:spLocks noChangeArrowheads="1"/>
          </p:cNvSpPr>
          <p:nvPr/>
        </p:nvSpPr>
        <p:spPr bwMode="auto">
          <a:xfrm>
            <a:off x="5616575" y="4176713"/>
            <a:ext cx="1663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400" i="1">
                <a:solidFill>
                  <a:srgbClr val="0000FF"/>
                </a:solidFill>
              </a:rPr>
              <a:t>REP invariant </a:t>
            </a:r>
            <a:r>
              <a:rPr lang="el-GR" sz="1400" i="1">
                <a:solidFill>
                  <a:srgbClr val="0000FF"/>
                </a:solidFill>
              </a:rPr>
              <a:t>της</a:t>
            </a:r>
          </a:p>
          <a:p>
            <a:pPr algn="l"/>
            <a:r>
              <a:rPr lang="en-US" sz="1400" i="1">
                <a:solidFill>
                  <a:srgbClr val="0000FF"/>
                </a:solidFill>
              </a:rPr>
              <a:t>StackDYNAMIC</a:t>
            </a:r>
            <a:endParaRPr lang="en-GB" sz="1400" i="1">
              <a:solidFill>
                <a:srgbClr val="0000FF"/>
              </a:solidFill>
            </a:endParaRPr>
          </a:p>
        </p:txBody>
      </p:sp>
      <p:sp>
        <p:nvSpPr>
          <p:cNvPr id="1525795" name="Text Box 35"/>
          <p:cNvSpPr txBox="1">
            <a:spLocks noChangeArrowheads="1"/>
          </p:cNvSpPr>
          <p:nvPr/>
        </p:nvSpPr>
        <p:spPr bwMode="auto">
          <a:xfrm rot="-5400000">
            <a:off x="47625" y="3630613"/>
            <a:ext cx="148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>
                <a:effectLst>
                  <a:outerShdw blurRad="38100" dist="38100" dir="2700000" algn="tl">
                    <a:srgbClr val="C0C0C0"/>
                  </a:outerShdw>
                </a:effectLst>
              </a:rPr>
              <a:t>παράδειγμα</a:t>
            </a:r>
            <a:endParaRPr lang="en-GB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44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 (4/5)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Θετικά χαρακτηριστικά</a:t>
            </a:r>
            <a:endParaRPr lang="en-GB" sz="24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Γενικά, ένας πολύ καλός τρόπος προγραμματισμού με επικύρωση των σημασιολογικών πλευρών του προγράμματος μέσα από τον ίδιο τον κώδικα - </a:t>
            </a:r>
            <a:r>
              <a:rPr lang="en-US" sz="2000" i="1" smtClean="0">
                <a:solidFill>
                  <a:srgbClr val="0000FF"/>
                </a:solidFill>
                <a:effectLst/>
              </a:rPr>
              <a:t>self checking code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εφαρμόζονται πρακτικές προτεραιότητας ελέγχου - </a:t>
            </a:r>
            <a:r>
              <a:rPr lang="en-GB" sz="2000" i="1" smtClean="0">
                <a:solidFill>
                  <a:srgbClr val="0000FF"/>
                </a:solidFill>
                <a:effectLst/>
              </a:rPr>
              <a:t>test-first programming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Βοηθά στον πρώιμο εντοπισμό λαθών, εφόσον ορίσουμε και προγραμματίσουμε όλες τις συνθήκες ούτως ώστε το οποιοδήποτε λάθος να σηματοδοτεί πάντα ένα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false assertion.</a:t>
            </a:r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Οδηγεί σε πιο αναγνώσιμο και αυτό-τεκμηριωμένο πηγαίο κώδικα (διότι περιέχει και τη σημασιολογία του)</a:t>
            </a:r>
            <a:r>
              <a:rPr lang="en-GB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45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0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2691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Πρακτική εφαρμογή (5/5)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6891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...αλλά</a:t>
            </a:r>
            <a:endParaRPr lang="el-GR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απαίτηση να ευθύνεται αποκλειστικά για την κλήση των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caller,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μπορεί να αποδειχθεί ως μη βέλτιστη απόφαση</a:t>
            </a:r>
            <a:r>
              <a:rPr lang="en-GB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Ένα </a:t>
            </a:r>
            <a:r>
              <a:rPr lang="en-GB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bug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πρέπει να εντοπίζεται και να αναφέρεται όσο το δυνατό πλησιέστερα του σημείου και χρόνου γεννήσεως του</a:t>
            </a:r>
            <a:r>
              <a:rPr lang="en-GB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Βάσει ισχυρισμού στην αυθεντική τεχνική, επειδή οι κλάσεις δεν μπορούν να γνωρίζουν πως θα παρουσιάσουν μηνύματα στον χρήση, μόνο ο 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caller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μπορεί να έχει αυτή την ευθύνη,</a:t>
            </a:r>
          </a:p>
          <a:p>
            <a:pPr lvl="2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...όμως οι κλάσεις μπορεί να βασίζονται σε άλλες αφηρημένες κλάσεις οι οποίες και θα είναι υπεύθυνες για παρουσίαση λαθών.</a:t>
            </a:r>
            <a:endParaRPr lang="en-GB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lnSpc>
                <a:spcPct val="90000"/>
              </a:lnSpc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Εάν ο 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caller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λησμονήσει την κλήση κάποιου 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precondition,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τότε το 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bug </a:t>
            </a: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μπορεί να «ταξιδέψει» αρκετά μακριά προκαλώντας συρροή από άλλα λάθη</a:t>
            </a:r>
            <a:r>
              <a:rPr lang="en-GB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  <a:endParaRPr lang="el-GR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Όλα τα </a:t>
            </a:r>
            <a:r>
              <a:rPr lang="en-US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assertions </a:t>
            </a:r>
            <a:r>
              <a:rPr lang="el-GR" sz="1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σηματοδοτούν </a:t>
            </a:r>
            <a:r>
              <a:rPr lang="el-GR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μη νόμιμη κατάσταση στιγμιότυπου </a:t>
            </a:r>
            <a:r>
              <a:rPr lang="el-GR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πρέπει </a:t>
            </a:r>
            <a:r>
              <a:rPr lang="el-GR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να σταματούν αυτόματα την εκτέλεση !</a:t>
            </a:r>
            <a:endParaRPr lang="en-GB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46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2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715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05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 (1/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4" name="Oval 1029"/>
          <p:cNvSpPr>
            <a:spLocks noChangeArrowheads="1"/>
          </p:cNvSpPr>
          <p:nvPr/>
        </p:nvSpPr>
        <p:spPr bwMode="auto">
          <a:xfrm>
            <a:off x="3314700" y="1905000"/>
            <a:ext cx="1752600" cy="1003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l-GR" sz="1600" i="1"/>
              <a:t>Χρήστης της</a:t>
            </a:r>
          </a:p>
          <a:p>
            <a:pPr algn="ctr" defTabSz="762000"/>
            <a:r>
              <a:rPr lang="el-GR" sz="1600" i="1"/>
              <a:t>κλάσης</a:t>
            </a:r>
            <a:endParaRPr lang="en-GB" sz="1600" i="1"/>
          </a:p>
        </p:txBody>
      </p:sp>
      <p:sp>
        <p:nvSpPr>
          <p:cNvPr id="7175" name="Oval 1031"/>
          <p:cNvSpPr>
            <a:spLocks noChangeArrowheads="1"/>
          </p:cNvSpPr>
          <p:nvPr/>
        </p:nvSpPr>
        <p:spPr bwMode="auto">
          <a:xfrm>
            <a:off x="3365500" y="3848100"/>
            <a:ext cx="1752600" cy="1003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/>
            <a:r>
              <a:rPr lang="el-GR" sz="1600" i="1"/>
              <a:t>Κατασκευαστής</a:t>
            </a:r>
          </a:p>
          <a:p>
            <a:pPr algn="ctr" defTabSz="762000"/>
            <a:r>
              <a:rPr lang="el-GR" sz="1600" i="1"/>
              <a:t>της κλάσης</a:t>
            </a:r>
            <a:endParaRPr lang="en-GB" sz="1600" i="1"/>
          </a:p>
        </p:txBody>
      </p:sp>
      <p:cxnSp>
        <p:nvCxnSpPr>
          <p:cNvPr id="7176" name="AutoShape 1032"/>
          <p:cNvCxnSpPr>
            <a:cxnSpLocks noChangeShapeType="1"/>
            <a:stCxn id="7174" idx="6"/>
            <a:endCxn id="7175" idx="6"/>
          </p:cNvCxnSpPr>
          <p:nvPr/>
        </p:nvCxnSpPr>
        <p:spPr bwMode="auto">
          <a:xfrm>
            <a:off x="5081588" y="2406650"/>
            <a:ext cx="50800" cy="1943100"/>
          </a:xfrm>
          <a:prstGeom prst="curvedConnector3">
            <a:avLst>
              <a:gd name="adj1" fmla="val 521875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7" name="AutoShape 1033"/>
          <p:cNvCxnSpPr>
            <a:cxnSpLocks noChangeShapeType="1"/>
            <a:stCxn id="7175" idx="5"/>
            <a:endCxn id="7175" idx="3"/>
          </p:cNvCxnSpPr>
          <p:nvPr/>
        </p:nvCxnSpPr>
        <p:spPr bwMode="auto">
          <a:xfrm rot="5400000">
            <a:off x="4241006" y="4099719"/>
            <a:ext cx="1588" cy="1238250"/>
          </a:xfrm>
          <a:prstGeom prst="curvedConnector3">
            <a:avLst>
              <a:gd name="adj1" fmla="val 48899995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Text Box 1034"/>
          <p:cNvSpPr txBox="1">
            <a:spLocks noChangeArrowheads="1"/>
          </p:cNvSpPr>
          <p:nvPr/>
        </p:nvSpPr>
        <p:spPr bwMode="auto">
          <a:xfrm>
            <a:off x="5351463" y="3311525"/>
            <a:ext cx="1868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/>
              <a:t>2. </a:t>
            </a:r>
            <a:r>
              <a:rPr lang="el-GR" sz="1600"/>
              <a:t>Αίτηση κλήσης</a:t>
            </a:r>
            <a:endParaRPr lang="en-GB" sz="1600"/>
          </a:p>
        </p:txBody>
      </p:sp>
      <p:sp>
        <p:nvSpPr>
          <p:cNvPr id="7179" name="Text Box 1035"/>
          <p:cNvSpPr txBox="1">
            <a:spLocks noChangeArrowheads="1"/>
          </p:cNvSpPr>
          <p:nvPr/>
        </p:nvSpPr>
        <p:spPr bwMode="auto">
          <a:xfrm>
            <a:off x="4651375" y="5191125"/>
            <a:ext cx="2144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/>
              <a:t>3. </a:t>
            </a:r>
            <a:r>
              <a:rPr lang="el-GR" sz="1600"/>
              <a:t>Πραγματοποίηση της κλήσης</a:t>
            </a:r>
            <a:endParaRPr lang="en-GB" sz="1600"/>
          </a:p>
        </p:txBody>
      </p:sp>
      <p:cxnSp>
        <p:nvCxnSpPr>
          <p:cNvPr id="7180" name="AutoShape 1038"/>
          <p:cNvCxnSpPr>
            <a:cxnSpLocks noChangeShapeType="1"/>
            <a:stCxn id="7174" idx="7"/>
            <a:endCxn id="7174" idx="6"/>
          </p:cNvCxnSpPr>
          <p:nvPr/>
        </p:nvCxnSpPr>
        <p:spPr bwMode="auto">
          <a:xfrm rot="5400000" flipV="1">
            <a:off x="4761707" y="2086768"/>
            <a:ext cx="368300" cy="271463"/>
          </a:xfrm>
          <a:prstGeom prst="curvedConnector4">
            <a:avLst>
              <a:gd name="adj1" fmla="val -74139"/>
              <a:gd name="adj2" fmla="val 571926"/>
            </a:avLst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AutoShape 1039"/>
          <p:cNvCxnSpPr>
            <a:cxnSpLocks noChangeShapeType="1"/>
            <a:stCxn id="7175" idx="3"/>
            <a:endCxn id="7175" idx="2"/>
          </p:cNvCxnSpPr>
          <p:nvPr/>
        </p:nvCxnSpPr>
        <p:spPr bwMode="auto">
          <a:xfrm rot="16200000" flipV="1">
            <a:off x="3302794" y="4398169"/>
            <a:ext cx="368300" cy="271462"/>
          </a:xfrm>
          <a:prstGeom prst="curvedConnector4">
            <a:avLst>
              <a:gd name="adj1" fmla="val -98278"/>
              <a:gd name="adj2" fmla="val 553213"/>
            </a:avLst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2" name="Text Box 1040"/>
          <p:cNvSpPr txBox="1">
            <a:spLocks noChangeArrowheads="1"/>
          </p:cNvSpPr>
          <p:nvPr/>
        </p:nvSpPr>
        <p:spPr bwMode="auto">
          <a:xfrm>
            <a:off x="5137150" y="2422525"/>
            <a:ext cx="33766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i="1">
                <a:solidFill>
                  <a:srgbClr val="0000FF"/>
                </a:solidFill>
              </a:rPr>
              <a:t>1. </a:t>
            </a:r>
            <a:r>
              <a:rPr lang="el-GR" sz="1600" i="1">
                <a:solidFill>
                  <a:srgbClr val="0000FF"/>
                </a:solidFill>
              </a:rPr>
              <a:t>Τι έλεγχο πρέπει να κάνω</a:t>
            </a:r>
            <a:r>
              <a:rPr lang="en-US" sz="1600" i="1">
                <a:solidFill>
                  <a:srgbClr val="0000FF"/>
                </a:solidFill>
              </a:rPr>
              <a:t> </a:t>
            </a:r>
            <a:r>
              <a:rPr lang="el-GR" sz="1600" i="1">
                <a:solidFill>
                  <a:srgbClr val="0000FF"/>
                </a:solidFill>
              </a:rPr>
              <a:t>πριν από την κλήση</a:t>
            </a:r>
            <a:r>
              <a:rPr lang="en-US" sz="1600" i="1">
                <a:solidFill>
                  <a:srgbClr val="0000FF"/>
                </a:solidFill>
              </a:rPr>
              <a:t>?</a:t>
            </a:r>
            <a:endParaRPr lang="en-GB" sz="1600" i="1">
              <a:solidFill>
                <a:srgbClr val="0000FF"/>
              </a:solidFill>
            </a:endParaRPr>
          </a:p>
        </p:txBody>
      </p:sp>
      <p:sp>
        <p:nvSpPr>
          <p:cNvPr id="7183" name="Text Box 1041"/>
          <p:cNvSpPr txBox="1">
            <a:spLocks noChangeArrowheads="1"/>
          </p:cNvSpPr>
          <p:nvPr/>
        </p:nvSpPr>
        <p:spPr bwMode="auto">
          <a:xfrm>
            <a:off x="398463" y="3590925"/>
            <a:ext cx="30400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>
                <a:solidFill>
                  <a:srgbClr val="0000FF"/>
                </a:solidFill>
              </a:rPr>
              <a:t>4. </a:t>
            </a:r>
            <a:r>
              <a:rPr lang="el-GR" sz="1600" i="1">
                <a:solidFill>
                  <a:srgbClr val="0000FF"/>
                </a:solidFill>
              </a:rPr>
              <a:t>Τι έλεγχο πρέπει να κάνω μετά την περάτωση της κλήσης </a:t>
            </a:r>
            <a:r>
              <a:rPr lang="en-US" sz="1600">
                <a:solidFill>
                  <a:srgbClr val="0000FF"/>
                </a:solidFill>
              </a:rPr>
              <a:t>?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5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25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 (2/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l-GR" sz="2000" smtClean="0">
                <a:effectLst/>
              </a:rPr>
              <a:t>Ορίστηκε το 1986 από τον </a:t>
            </a:r>
            <a:r>
              <a:rPr lang="en-US" sz="2000" smtClean="0">
                <a:effectLst/>
              </a:rPr>
              <a:t>Bertrand Meyer</a:t>
            </a:r>
            <a:r>
              <a:rPr lang="el-GR" sz="2000" smtClean="0">
                <a:effectLst/>
              </a:rPr>
              <a:t>, είναι θεμελιώδες στοιχείο της οντοκεντρικής γλώσσας </a:t>
            </a:r>
            <a:r>
              <a:rPr lang="en-US" sz="2000" smtClean="0">
                <a:effectLst/>
              </a:rPr>
              <a:t>Eiffel</a:t>
            </a:r>
            <a:r>
              <a:rPr lang="el-GR" sz="2000" smtClean="0">
                <a:effectLst/>
              </a:rPr>
              <a:t>, ενώ απαιτεί ειδικό τρόπο προγραμματισμού σε άλλες γλώσσες</a:t>
            </a:r>
          </a:p>
          <a:p>
            <a:pPr marL="457200" indent="-457200">
              <a:lnSpc>
                <a:spcPct val="90000"/>
              </a:lnSpc>
            </a:pPr>
            <a:r>
              <a:rPr lang="el-GR" sz="2000" smtClean="0">
                <a:effectLst/>
              </a:rPr>
              <a:t>Ορίζει τη λογική ορθότητας λειτουργίας των μεθόδων μίας κλάσης με τρόπο που ενσωματώνεται στην ίδια την κλάση</a:t>
            </a:r>
            <a:endParaRPr lang="en-US" sz="2000" smtClean="0">
              <a:effectLst/>
            </a:endParaRPr>
          </a:p>
          <a:p>
            <a:pPr marL="457200" indent="-457200"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Βασίζεται στην έννοια του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assertion: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l-GR" sz="1800" b="1" smtClean="0">
                <a:solidFill>
                  <a:srgbClr val="339933"/>
                </a:solidFill>
                <a:effectLst/>
              </a:rPr>
              <a:t>Μία </a:t>
            </a:r>
            <a:r>
              <a:rPr lang="en-US" sz="1800" b="1" smtClean="0">
                <a:solidFill>
                  <a:srgbClr val="339933"/>
                </a:solidFill>
                <a:effectLst/>
              </a:rPr>
              <a:t>boolean </a:t>
            </a:r>
            <a:r>
              <a:rPr lang="el-GR" sz="1800" b="1" smtClean="0">
                <a:solidFill>
                  <a:srgbClr val="339933"/>
                </a:solidFill>
                <a:effectLst/>
              </a:rPr>
              <a:t>έκφραση που πρέπει πάντα να είναι </a:t>
            </a:r>
            <a:r>
              <a:rPr lang="en-US" sz="1800" b="1" smtClean="0">
                <a:solidFill>
                  <a:srgbClr val="339933"/>
                </a:solidFill>
                <a:effectLst/>
              </a:rPr>
              <a:t>true</a:t>
            </a:r>
            <a:r>
              <a:rPr lang="el-GR" sz="1800" b="1" smtClean="0">
                <a:solidFill>
                  <a:srgbClr val="339933"/>
                </a:solidFill>
                <a:effectLst/>
              </a:rPr>
              <a:t> και ουσιαστικά δηλώνει κανόνες ορθότητας του προγράμματος</a:t>
            </a:r>
            <a:endParaRPr lang="en-US" sz="1800" b="1" smtClean="0">
              <a:solidFill>
                <a:srgbClr val="339933"/>
              </a:solidFill>
              <a:effectLst/>
            </a:endParaRPr>
          </a:p>
          <a:p>
            <a:pPr marL="838200" lvl="1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Εάν ένα 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assertion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false,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«κάτι»στην κατάσταση προγράμματος, το οποίο σημασιολογικά ελέγχεται από το 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assertion,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λαθεμένο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38200" lvl="1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Ελέγχονται μόνο σε «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debug mode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»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και όχι σε κανονική εκτέλεση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38200" lvl="1" indent="-381000">
              <a:lnSpc>
                <a:spcPct val="90000"/>
              </a:lnSpc>
              <a:buFont typeface="Wingdings" pitchFamily="2" charset="2"/>
              <a:buChar char="§"/>
            </a:pP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λειτουργική σημασιολογία του προγράμματος δεν πρέπει ποτέ να βασίζεται στο γεγονός ότι μπορεί να υπάρχουν 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assertions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εμβόλιμα στον κώδικα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δηλ. ο έλεγχος των 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assertions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«ορθογώνιος» με τον πραγματικό  κώδικά του προγράμματος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6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37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0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5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8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 (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80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82600" y="1625600"/>
            <a:ext cx="8305800" cy="40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Assertions </a:t>
            </a:r>
            <a:r>
              <a:rPr lang="el-GR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στη </a:t>
            </a:r>
            <a:r>
              <a:rPr lang="en-US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C++</a:t>
            </a:r>
            <a:r>
              <a:rPr lang="el-GR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(1/1)</a:t>
            </a:r>
            <a:endParaRPr lang="en-GB" sz="24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38072" name="Group 1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23648"/>
              </p:ext>
            </p:extLst>
          </p:nvPr>
        </p:nvGraphicFramePr>
        <p:xfrm>
          <a:off x="876300" y="2146300"/>
          <a:ext cx="7162800" cy="4005698"/>
        </p:xfrm>
        <a:graphic>
          <a:graphicData uri="http://schemas.openxmlformats.org/drawingml/2006/table">
            <a:tbl>
              <a:tblPr/>
              <a:tblGrid>
                <a:gridCol w="7162800"/>
              </a:tblGrid>
              <a:tr h="4005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assert.h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Shape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shapeInstances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float x,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Verify (void*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shapeInstances.In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((Shape*)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virtual void Move (float dx, 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assert(Verify(this));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x += dx, y +=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Shape (...)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shapeInstances.Add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(this);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~Shape ()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shapeInstances.Remove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(this);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Triangle : public Shape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 Rotate (float angle) {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assert(Verify(this));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3" marB="460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29" name="Text Box 1049"/>
          <p:cNvSpPr txBox="1">
            <a:spLocks noChangeArrowheads="1"/>
          </p:cNvSpPr>
          <p:nvPr/>
        </p:nvSpPr>
        <p:spPr bwMode="auto">
          <a:xfrm>
            <a:off x="5310188" y="3906838"/>
            <a:ext cx="25161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200" i="1">
                <a:solidFill>
                  <a:srgbClr val="0000FF"/>
                </a:solidFill>
              </a:rPr>
              <a:t>επικύρωση νομιμότητας κλήσης</a:t>
            </a:r>
          </a:p>
          <a:p>
            <a:r>
              <a:rPr lang="el-GR" sz="1200" i="1">
                <a:solidFill>
                  <a:srgbClr val="0000FF"/>
                </a:solidFill>
              </a:rPr>
              <a:t>πριν την εκτέλεση του εκάστοτε</a:t>
            </a:r>
          </a:p>
          <a:p>
            <a:r>
              <a:rPr lang="el-GR" sz="1200" i="1">
                <a:solidFill>
                  <a:srgbClr val="0000FF"/>
                </a:solidFill>
              </a:rPr>
              <a:t>αλγορίθμου</a:t>
            </a:r>
            <a:endParaRPr lang="en-GB" sz="1200" i="1">
              <a:solidFill>
                <a:srgbClr val="0000FF"/>
              </a:solidFill>
            </a:endParaRPr>
          </a:p>
        </p:txBody>
      </p:sp>
      <p:sp>
        <p:nvSpPr>
          <p:cNvPr id="1538074" name="Rectangle 1050"/>
          <p:cNvSpPr>
            <a:spLocks noChangeArrowheads="1"/>
          </p:cNvSpPr>
          <p:nvPr/>
        </p:nvSpPr>
        <p:spPr bwMode="auto">
          <a:xfrm>
            <a:off x="3441700" y="3975100"/>
            <a:ext cx="152400" cy="16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8077" name="Rectangle 1053"/>
          <p:cNvSpPr>
            <a:spLocks noChangeArrowheads="1"/>
          </p:cNvSpPr>
          <p:nvPr/>
        </p:nvSpPr>
        <p:spPr bwMode="auto">
          <a:xfrm>
            <a:off x="5575300" y="5727700"/>
            <a:ext cx="152400" cy="16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9232" name="AutoShape 1056"/>
          <p:cNvCxnSpPr>
            <a:cxnSpLocks noChangeShapeType="1"/>
            <a:stCxn id="9229" idx="2"/>
            <a:endCxn id="1538077" idx="3"/>
          </p:cNvCxnSpPr>
          <p:nvPr/>
        </p:nvCxnSpPr>
        <p:spPr bwMode="auto">
          <a:xfrm rot="5400000">
            <a:off x="5516563" y="4757737"/>
            <a:ext cx="1263650" cy="841375"/>
          </a:xfrm>
          <a:prstGeom prst="curvedConnector2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1057"/>
          <p:cNvCxnSpPr>
            <a:cxnSpLocks noChangeShapeType="1"/>
            <a:stCxn id="9229" idx="1"/>
            <a:endCxn id="1538074" idx="3"/>
          </p:cNvCxnSpPr>
          <p:nvPr/>
        </p:nvCxnSpPr>
        <p:spPr bwMode="auto">
          <a:xfrm rot="10800000">
            <a:off x="3594100" y="4057650"/>
            <a:ext cx="1716088" cy="169863"/>
          </a:xfrm>
          <a:prstGeom prst="curvedConnector3">
            <a:avLst>
              <a:gd name="adj1" fmla="val 49954"/>
            </a:avLst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7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27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 (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Βασικά στοιχεία του </a:t>
            </a:r>
            <a:r>
              <a:rPr lang="en-US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</a:t>
            </a:r>
            <a:endParaRPr lang="el-GR" sz="24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Βασίζεται σε τρία είδη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assertions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με κάθε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assertion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να ορίζεται είτε ως μία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boolean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έκφραση ή, εάν είναι πολύπλοκη, μέσω μία συνάρτησης που επιστρέφει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bool:</a:t>
            </a:r>
          </a:p>
          <a:p>
            <a:pPr lvl="2"/>
            <a:r>
              <a:rPr lang="en-US" sz="18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Preconditions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3"/>
            <a:r>
              <a:rPr lang="el-GR" sz="1600" b="1" smtClean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συνθήκες που καθορίζουν κατά την εκτέλεση τη νομιμότητα κλήσης μέλους -  ορίζονται για κάθε συνάρτηση μέλος</a:t>
            </a:r>
            <a:r>
              <a:rPr lang="el-GR" sz="1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16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n-US" sz="18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Postconditions</a:t>
            </a:r>
            <a:endParaRPr lang="el-GR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3"/>
            <a:r>
              <a:rPr lang="el-GR" sz="1600" b="1" smtClean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συνθήκες που που καθορίζουν την ορθή περάτωση κλήσης μέλους - ορίζονται για κάθε συνάρτηση μέλος</a:t>
            </a:r>
          </a:p>
          <a:p>
            <a:pPr lvl="2"/>
            <a:r>
              <a:rPr lang="en-US" sz="18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Invariants</a:t>
            </a:r>
            <a:endParaRPr lang="el-GR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3"/>
            <a:r>
              <a:rPr lang="el-GR" sz="1600" b="1" smtClean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η αλλιώς τα αξιώματα της κλάσης, που είναι συνθήκες οι οποίες ορίζουν την ορθότητα και  νομιμότητα των στιγμιότυπων μίας κλάσης</a:t>
            </a:r>
            <a:endParaRPr lang="en-US" sz="1600" b="1" smtClean="0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8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0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0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0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0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0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59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Εισαγωγή –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 (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901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Το παράδειγμα πάνω στο οποίο θα μελετήσουμε το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by contract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η αφηρημένη κλάση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stack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όπως ορίζεται μερικώς παρακάτω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08383" name="Group 31"/>
          <p:cNvGraphicFramePr>
            <a:graphicFrameLocks noGrp="1"/>
          </p:cNvGraphicFramePr>
          <p:nvPr/>
        </p:nvGraphicFramePr>
        <p:xfrm>
          <a:off x="889000" y="2832100"/>
          <a:ext cx="6565900" cy="3261996"/>
        </p:xfrm>
        <a:graphic>
          <a:graphicData uri="http://schemas.openxmlformats.org/drawingml/2006/table">
            <a:tbl>
              <a:tblPr/>
              <a:tblGrid>
                <a:gridCol w="6565900"/>
              </a:tblGrid>
              <a:tr h="254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class Stack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FUNCTIONS: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bool	empty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void     	push (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type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</a:t>
                      </a:r>
                      <a:r>
                        <a:rPr kumimoji="1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type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	top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void     	pop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int       	total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bool     	full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</a:t>
                      </a: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	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Stack (void);</a:t>
                      </a:r>
                      <a:endParaRPr kumimoji="1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	~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466C7CA-1919-4F9D-89CC-009B14C57FBA}" type="slidenum">
              <a:rPr lang="en-US" smtClean="0"/>
              <a:pPr>
                <a:defRPr/>
              </a:pPr>
              <a:t>9</a:t>
            </a:fld>
            <a:r>
              <a:rPr lang="el-GR" smtClean="0"/>
              <a:t> /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6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6924</TotalTime>
  <Words>3296</Words>
  <Application>Microsoft Office PowerPoint</Application>
  <PresentationFormat>On-screen Show (4:3)</PresentationFormat>
  <Paragraphs>617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Calibri</vt:lpstr>
      <vt:lpstr>Comic Sans MS</vt:lpstr>
      <vt:lpstr>Consolas</vt:lpstr>
      <vt:lpstr>Symbol</vt:lpstr>
      <vt:lpstr>Times New Roman</vt:lpstr>
      <vt:lpstr>Wingdings</vt:lpstr>
      <vt:lpstr>CSUN 99</vt:lpstr>
      <vt:lpstr>Document</vt:lpstr>
      <vt:lpstr>PowerPoint Presentation</vt:lpstr>
      <vt:lpstr>ΕΝΟΤΗΤΑ 4</vt:lpstr>
      <vt:lpstr>Περιεχόμενα</vt:lpstr>
      <vt:lpstr>Ένθετο</vt:lpstr>
      <vt:lpstr>Εισαγωγή – design by contract (1/5)</vt:lpstr>
      <vt:lpstr>Εισαγωγή – design by contract (2/5)</vt:lpstr>
      <vt:lpstr>Εισαγωγή – design by contract (3/5)</vt:lpstr>
      <vt:lpstr>Εισαγωγή – design by contract (4/5)</vt:lpstr>
      <vt:lpstr>Εισαγωγή – design by contract (5/5)</vt:lpstr>
      <vt:lpstr>Περιεχόμενα</vt:lpstr>
      <vt:lpstr>Preconditions (1/2)</vt:lpstr>
      <vt:lpstr>Preconditions (2/2)</vt:lpstr>
      <vt:lpstr>Περιεχόμενα</vt:lpstr>
      <vt:lpstr>Postconditions (1/2)</vt:lpstr>
      <vt:lpstr>Postconditions (2/2)</vt:lpstr>
      <vt:lpstr>Περιεχόμενα</vt:lpstr>
      <vt:lpstr>Invariants (1/3)</vt:lpstr>
      <vt:lpstr>Invariants (2/3)</vt:lpstr>
      <vt:lpstr>Invariants (3/3)</vt:lpstr>
      <vt:lpstr>Περιεχόμενα</vt:lpstr>
      <vt:lpstr>Representation invariants (1/3)</vt:lpstr>
      <vt:lpstr>Representation invariants (2/3)</vt:lpstr>
      <vt:lpstr>Representation invariants (3/3)</vt:lpstr>
      <vt:lpstr>Περιεχόμενα</vt:lpstr>
      <vt:lpstr>Πολυμορφισμός και design by contract (1/3)</vt:lpstr>
      <vt:lpstr>Πολυμορφισμός και design by contract (2/3)</vt:lpstr>
      <vt:lpstr>Πολυμορφισμός και design by contract (3/3)</vt:lpstr>
      <vt:lpstr>Περιεχόμενα</vt:lpstr>
      <vt:lpstr>LSP (1/3)</vt:lpstr>
      <vt:lpstr>LSP (2/3)</vt:lpstr>
      <vt:lpstr>LSP (3/3)</vt:lpstr>
      <vt:lpstr>Περιεχόμενα</vt:lpstr>
      <vt:lpstr>Application invariants (1/8)</vt:lpstr>
      <vt:lpstr>Application invariants (2/8)</vt:lpstr>
      <vt:lpstr>Application invariants (3/8)</vt:lpstr>
      <vt:lpstr>Application invariants (4/8)</vt:lpstr>
      <vt:lpstr>Application invariants (5/8)</vt:lpstr>
      <vt:lpstr>Application invariants (6/8)</vt:lpstr>
      <vt:lpstr>Application invariants (7/8)</vt:lpstr>
      <vt:lpstr>Application invariants (8/8)</vt:lpstr>
      <vt:lpstr>Περιεχόμενα</vt:lpstr>
      <vt:lpstr>Πρακτική εφαρμογή (1/5)</vt:lpstr>
      <vt:lpstr>Πρακτική εφαρμογή (2/5)</vt:lpstr>
      <vt:lpstr>Πρακτική εφαρμογή (3/5)</vt:lpstr>
      <vt:lpstr>Πρακτική εφαρμογή (4/5)</vt:lpstr>
      <vt:lpstr>Πρακτική εφαρμογή (5/5)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Σαββίδης Αντώνης</cp:lastModifiedBy>
  <cp:revision>1989</cp:revision>
  <cp:lastPrinted>1999-09-20T12:01:02Z</cp:lastPrinted>
  <dcterms:created xsi:type="dcterms:W3CDTF">1995-06-17T23:31:02Z</dcterms:created>
  <dcterms:modified xsi:type="dcterms:W3CDTF">2014-11-14T13:10:49Z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