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6600"/>
    <a:srgbClr val="663300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616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6.xml"/><Relationship Id="rId2" Type="http://schemas.openxmlformats.org/officeDocument/2006/relationships/slide" Target="slides/slide43.xml"/><Relationship Id="rId1" Type="http://schemas.openxmlformats.org/officeDocument/2006/relationships/slide" Target="slides/slide2.xml"/><Relationship Id="rId4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656D76A-C7A9-4A43-9E6B-BC4576880B33}" type="slidenum">
              <a:rPr lang="en-US"/>
              <a:pPr/>
              <a:t>‹#›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1882998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305800" cy="44196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48400"/>
            <a:ext cx="2006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0457377-C59E-4BCD-9A2E-C274D0EF912B}" type="slidenum">
              <a:rPr lang="en-US"/>
              <a:pPr/>
              <a:t>‹#›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833129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  <p:sldLayoutId id="2147483660" r:id="rId5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1D2D993-184E-4177-A3F6-E870B00D665E}" type="slidenum">
              <a:rPr lang="en-US"/>
              <a:pPr/>
              <a:t>10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Εντροπία λογισμικού</a:t>
            </a:r>
            <a:r>
              <a:rPr lang="en-US"/>
              <a:t> </a:t>
            </a:r>
            <a:r>
              <a:rPr lang="el-GR"/>
              <a:t>(7/7)</a:t>
            </a:r>
          </a:p>
        </p:txBody>
      </p:sp>
      <p:grpSp>
        <p:nvGrpSpPr>
          <p:cNvPr id="1575948" name="Group 12"/>
          <p:cNvGrpSpPr>
            <a:grpSpLocks/>
          </p:cNvGrpSpPr>
          <p:nvPr/>
        </p:nvGrpSpPr>
        <p:grpSpPr bwMode="auto">
          <a:xfrm>
            <a:off x="1127125" y="1576388"/>
            <a:ext cx="7081838" cy="4660900"/>
            <a:chOff x="668" y="969"/>
            <a:chExt cx="4461" cy="2936"/>
          </a:xfrm>
        </p:grpSpPr>
        <p:pic>
          <p:nvPicPr>
            <p:cNvPr id="1575944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969"/>
              <a:ext cx="4456" cy="2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5945" name="Rectangle 9"/>
            <p:cNvSpPr>
              <a:spLocks noChangeArrowheads="1"/>
            </p:cNvSpPr>
            <p:nvPr/>
          </p:nvSpPr>
          <p:spPr bwMode="auto">
            <a:xfrm>
              <a:off x="672" y="1326"/>
              <a:ext cx="744" cy="15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75946" name="Rectangle 10"/>
            <p:cNvSpPr>
              <a:spLocks noChangeArrowheads="1"/>
            </p:cNvSpPr>
            <p:nvPr/>
          </p:nvSpPr>
          <p:spPr bwMode="auto">
            <a:xfrm>
              <a:off x="670" y="2362"/>
              <a:ext cx="1038" cy="156"/>
            </a:xfrm>
            <a:prstGeom prst="rect">
              <a:avLst/>
            </a:prstGeom>
            <a:solidFill>
              <a:srgbClr val="CCFF33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75947" name="Rectangle 11"/>
            <p:cNvSpPr>
              <a:spLocks noChangeArrowheads="1"/>
            </p:cNvSpPr>
            <p:nvPr/>
          </p:nvSpPr>
          <p:spPr bwMode="auto">
            <a:xfrm>
              <a:off x="668" y="3404"/>
              <a:ext cx="732" cy="156"/>
            </a:xfrm>
            <a:prstGeom prst="rect">
              <a:avLst/>
            </a:prstGeom>
            <a:solidFill>
              <a:srgbClr val="CC3300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700754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73A706E-717E-4509-BF0D-A6DDAC63AC18}" type="slidenum">
              <a:rPr lang="en-US"/>
              <a:pPr/>
              <a:t>11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Προηγμένες τεχνικές</a:t>
            </a:r>
            <a:endParaRPr lang="en-US" i="1"/>
          </a:p>
          <a:p>
            <a:pPr lvl="1"/>
            <a:r>
              <a:rPr lang="el-GR"/>
              <a:t>Το πρόβλημα της εντροπίας λογισμικού</a:t>
            </a:r>
          </a:p>
          <a:p>
            <a:pPr lvl="2"/>
            <a:r>
              <a:rPr lang="en-US"/>
              <a:t>Software entropy</a:t>
            </a:r>
            <a:endParaRPr lang="el-GR"/>
          </a:p>
          <a:p>
            <a:pPr lvl="1"/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Refactoring</a:t>
            </a:r>
            <a:endParaRPr lang="el-GR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/>
            <a:r>
              <a:rPr lang="el-GR"/>
              <a:t>Δημιουργική αναδιάρθρωση</a:t>
            </a:r>
            <a:endParaRPr lang="en-US"/>
          </a:p>
          <a:p>
            <a:pPr lvl="1"/>
            <a:r>
              <a:rPr lang="el-GR"/>
              <a:t>Θεωρητική απόδειξη λειτουργικότητας</a:t>
            </a:r>
            <a:endParaRPr lang="en-US"/>
          </a:p>
          <a:p>
            <a:pPr lvl="1"/>
            <a:r>
              <a:rPr lang="el-GR"/>
              <a:t>Προγραμματιστικά ιδιώματα</a:t>
            </a:r>
            <a:endParaRPr lang="en-US"/>
          </a:p>
          <a:p>
            <a:pPr lvl="1"/>
            <a:r>
              <a:rPr lang="el-GR"/>
              <a:t>Άμεση κλήση </a:t>
            </a:r>
            <a:r>
              <a:rPr lang="en-US"/>
              <a:t>constructor / destructor</a:t>
            </a:r>
          </a:p>
          <a:p>
            <a:pPr lvl="1"/>
            <a:r>
              <a:rPr lang="en-US"/>
              <a:t>new placement syntax</a:t>
            </a:r>
            <a:endParaRPr lang="el-GR"/>
          </a:p>
          <a:p>
            <a:pPr lvl="2"/>
            <a:r>
              <a:rPr lang="el-GR"/>
              <a:t>Συντακτικό τοποθέτησης σε ειδική μνήμη για </a:t>
            </a:r>
            <a:r>
              <a:rPr lang="en-US"/>
              <a:t>new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4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46F2D3C-DB92-4A15-8BFE-154F65519E04}" type="slidenum">
              <a:rPr lang="en-US"/>
              <a:pPr/>
              <a:t>12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Δημιουργική αναδιάρθρωση (1/7)</a:t>
            </a:r>
            <a:endParaRPr lang="en-GB"/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/>
              <a:t>Η θεραπεία της λογισμικής εντροπίας ακούει στο όνομα </a:t>
            </a:r>
            <a:r>
              <a:rPr lang="en-US" sz="2400" i="1"/>
              <a:t>refactoring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Θεμελιώδης τεχνική του ακραίου προγραμματισμού</a:t>
            </a:r>
            <a:r>
              <a:rPr lang="en-US" sz="2000"/>
              <a:t> (extreme programming) </a:t>
            </a:r>
            <a:r>
              <a:rPr lang="el-GR" sz="2000"/>
              <a:t>και των ευκίνητων διαδικασιών ανάπτυξης </a:t>
            </a:r>
            <a:r>
              <a:rPr lang="en-US" sz="2000"/>
              <a:t>(agile development)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Εάν είναι «αποδεκτή» η επανασχεδίαση, ή εάν δεν μπορεί να αποφευχθεί, τότε ναι σχεδίασε από την αρχή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l-GR" sz="1800"/>
              <a:t>Αυτό δουλεύει είτε για πολύ μικρά συστήματα / υποσυστήματα, ή αναγκαστικά για συστήματα που είναι ήδη καταδικασμένα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2000"/>
              <a:t>Αλλά στην πλειονότητα, δεν μπορούμε να αλλάξουμε όλη τη σχεδίαση, ούτε καν να εφαρμόσουμε  απευθείας δραστικές τροποποιήσεις, διότι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l-GR" sz="1800"/>
              <a:t>θα χάσουμε πολύ χρόνο σε αναδιοργάνωση και γράψιμο εξαρχής πηγαίου κώδικα</a:t>
            </a:r>
            <a:r>
              <a:rPr lang="en-US" sz="1800"/>
              <a:t>,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και όταν τελειώσουμε, αναμένουμε την εμφάνιση πολλών νέων </a:t>
            </a:r>
            <a:r>
              <a:rPr lang="en-US" sz="1800"/>
              <a:t>bugs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282648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907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8E6A285-D580-4D43-9F41-3F1DBC1630CB}" type="slidenum">
              <a:rPr lang="en-US"/>
              <a:pPr/>
              <a:t>13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Δημιουργική αναδιάρθρωση (2/7)</a:t>
            </a:r>
            <a:endParaRPr lang="en-GB"/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Τι ρόλο παίζει το </a:t>
            </a:r>
            <a:r>
              <a:rPr lang="en-US" i="1"/>
              <a:t>refactoring</a:t>
            </a:r>
            <a:r>
              <a:rPr lang="el-GR" i="1"/>
              <a:t> (1/2)</a:t>
            </a:r>
            <a:endParaRPr lang="en-US" i="1"/>
          </a:p>
          <a:p>
            <a:pPr lvl="1"/>
            <a:r>
              <a:rPr lang="el-GR"/>
              <a:t>Μία τεχνική εξέλιξης της σχεδίασης, χωρίς ωστόσο να συνιστά σχεδιαστική τεχνική</a:t>
            </a:r>
            <a:endParaRPr lang="en-US"/>
          </a:p>
          <a:p>
            <a:pPr lvl="1"/>
            <a:r>
              <a:rPr lang="el-GR"/>
              <a:t>Επεκτείνει τη σχεδίαση πάντα ένα βήμα μακρύτερα από το σημείο στο οποίο θα σταματήσουν οι ενδεχόμενες προσθήκες πηγαίου κώδικα</a:t>
            </a:r>
          </a:p>
          <a:p>
            <a:pPr lvl="2"/>
            <a:r>
              <a:rPr lang="el-GR"/>
              <a:t>ενώ είναι περισσότερο μία «θεραπευτική» τεχνική, υποθέτει ότι μάλλον κάτι παρόμοιο θα ξαναγίνει και προετοιμάζει «προληπτικά» την σχεδίαση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6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2E5CD12-B566-4AFD-BF14-9116FBC8E677}" type="slidenum">
              <a:rPr lang="en-US"/>
              <a:pPr/>
              <a:t>14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1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Δημιουργική αναδιάρθρωση (3/7)</a:t>
            </a:r>
            <a:endParaRPr lang="en-GB"/>
          </a:p>
        </p:txBody>
      </p:sp>
      <p:sp>
        <p:nvSpPr>
          <p:cNvPr id="1561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Τι ρόλο παίζει το </a:t>
            </a:r>
            <a:r>
              <a:rPr lang="en-US" sz="2400" i="1"/>
              <a:t>refactoring</a:t>
            </a:r>
            <a:r>
              <a:rPr lang="el-GR" sz="2400" i="1"/>
              <a:t> (2/2)</a:t>
            </a:r>
            <a:endParaRPr lang="en-US" sz="2400" i="1"/>
          </a:p>
          <a:p>
            <a:pPr lvl="1"/>
            <a:r>
              <a:rPr lang="el-GR" sz="2000"/>
              <a:t>Σπρώχνει στα όρια την σχεδίαση,  στο μέγιστο ανεκτό μέγεθος κώδικα</a:t>
            </a:r>
          </a:p>
          <a:p>
            <a:pPr lvl="1"/>
            <a:r>
              <a:rPr lang="el-GR" sz="2000"/>
              <a:t>όμως εάν αδυνατούμε πια να αντιμετωπίσουμε την εντροπία μέσω </a:t>
            </a:r>
            <a:r>
              <a:rPr lang="en-US" sz="2000"/>
              <a:t>refactoring, </a:t>
            </a:r>
            <a:r>
              <a:rPr lang="el-GR" sz="2000"/>
              <a:t>ξέρουμε ότι φτάσαμε στο επικίνδυνο σημείο της </a:t>
            </a:r>
            <a:r>
              <a:rPr lang="en-US" sz="2000"/>
              <a:t>“</a:t>
            </a:r>
            <a:r>
              <a:rPr lang="el-GR" sz="2000"/>
              <a:t>μη επιστροφής</a:t>
            </a:r>
            <a:r>
              <a:rPr lang="en-US" sz="2000"/>
              <a:t>”</a:t>
            </a:r>
            <a:r>
              <a:rPr lang="el-GR" sz="2000"/>
              <a:t>,</a:t>
            </a:r>
            <a:r>
              <a:rPr lang="en-US" sz="2000"/>
              <a:t> </a:t>
            </a:r>
            <a:r>
              <a:rPr lang="el-GR" sz="2000"/>
              <a:t>όπου η σχεδίαση πρέπει επαναπροσδιοριστεί</a:t>
            </a:r>
            <a:endParaRPr lang="en-US" sz="2000"/>
          </a:p>
          <a:p>
            <a:pPr lvl="1"/>
            <a:r>
              <a:rPr lang="el-GR" sz="2000"/>
              <a:t>Δεν πρέπει να θεωρείται ως μία μέθοδος δυναμικής σχεδίασης, ούτε ως μία τακτική επιβίωσης λογισμικών συστημάτων με «λιγότερο από άριστη» σχεδίαση,  αλλά ως </a:t>
            </a:r>
            <a:r>
              <a:rPr lang="el-GR" sz="2000" i="1">
                <a:solidFill>
                  <a:srgbClr val="0000FF"/>
                </a:solidFill>
                <a:effectLst/>
              </a:rPr>
              <a:t>μέθοδος για βέλτιστη διατήρηση μίας βέλτιστης σχεδίασης</a:t>
            </a:r>
            <a:endParaRPr lang="en-US" sz="2000" i="1">
              <a:solidFill>
                <a:srgbClr val="0000FF"/>
              </a:solidFill>
              <a:effectLst/>
            </a:endParaRPr>
          </a:p>
          <a:p>
            <a:pPr lvl="2"/>
            <a:r>
              <a:rPr lang="el-GR" sz="1800"/>
              <a:t>Εάν επιμένετε στην εξέλιξη λάθος σχεδίασης, το </a:t>
            </a:r>
            <a:r>
              <a:rPr lang="en-US" sz="1800"/>
              <a:t> re-factoring </a:t>
            </a:r>
            <a:r>
              <a:rPr lang="el-GR" sz="1800"/>
              <a:t>θα βοηθήσει το λογισμικό σας να ζήσει μεν περισσότερο, αλλά θα οδηγήσει αναμφίβολα σε μία πολύ επώδυνη και άδοξη κατάρρευση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875434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3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EE42748-6BA9-4164-BAB8-74946587DA31}" type="slidenum">
              <a:rPr lang="en-US"/>
              <a:pPr/>
              <a:t>15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Δημιουργική αναδιάρθρωση (4/7)</a:t>
            </a:r>
            <a:endParaRPr lang="en-GB"/>
          </a:p>
        </p:txBody>
      </p:sp>
      <p:sp>
        <p:nvSpPr>
          <p:cNvPr id="1534015" name="Rectangle 63"/>
          <p:cNvSpPr>
            <a:spLocks noChangeArrowheads="1"/>
          </p:cNvSpPr>
          <p:nvPr/>
        </p:nvSpPr>
        <p:spPr bwMode="auto">
          <a:xfrm>
            <a:off x="431800" y="3771900"/>
            <a:ext cx="83439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è"/>
            </a:pPr>
            <a:r>
              <a:rPr kumimoji="1" lang="el-GR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Επεκτείνεται η σχεδίαση χωρίς να διαφοροποιείται από την αρχική στρατηγική και φιλοσοφία</a:t>
            </a:r>
            <a:endParaRPr kumimoji="1" lang="en-US" sz="2000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è"/>
            </a:pPr>
            <a:r>
              <a:rPr kumimoji="1" lang="el-GR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Ο πηγαίος κώδικας αναδιοργανώνεται προσεκτικά, ώστε να επηρεάζεται ελάχιστα η προηγούμενη δομή</a:t>
            </a:r>
            <a:endParaRPr kumimoji="1" lang="en-US" sz="2000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è"/>
            </a:pPr>
            <a:r>
              <a:rPr kumimoji="1" lang="el-GR" sz="2000" b="0">
                <a:effectLst>
                  <a:outerShdw blurRad="38100" dist="38100" dir="2700000" algn="tl">
                    <a:srgbClr val="FFFFFF"/>
                  </a:outerShdw>
                </a:effectLst>
              </a:rPr>
              <a:t>Αναμένουμε επιπλέον εισαγωγές κώδικα, καθιστώντας την σχεδίαση ικανή να αντεπεξέλθει σε μελλοντικές προσθήκες</a:t>
            </a:r>
            <a:endParaRPr kumimoji="1" lang="en-GB" sz="20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34034" name="Text Box 82"/>
          <p:cNvSpPr txBox="1">
            <a:spLocks noChangeArrowheads="1"/>
          </p:cNvSpPr>
          <p:nvPr/>
        </p:nvSpPr>
        <p:spPr bwMode="auto">
          <a:xfrm>
            <a:off x="336550" y="2968625"/>
            <a:ext cx="1516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σχεδίαση και </a:t>
            </a:r>
          </a:p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αρχιτεκτονική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534037" name="Group 85"/>
          <p:cNvGrpSpPr>
            <a:grpSpLocks/>
          </p:cNvGrpSpPr>
          <p:nvPr/>
        </p:nvGrpSpPr>
        <p:grpSpPr bwMode="auto">
          <a:xfrm>
            <a:off x="368300" y="1917700"/>
            <a:ext cx="8018463" cy="1587500"/>
            <a:chOff x="232" y="1208"/>
            <a:chExt cx="5051" cy="1000"/>
          </a:xfrm>
        </p:grpSpPr>
        <p:sp>
          <p:nvSpPr>
            <p:cNvPr id="1533957" name="Freeform 5"/>
            <p:cNvSpPr>
              <a:spLocks/>
            </p:cNvSpPr>
            <p:nvPr/>
          </p:nvSpPr>
          <p:spPr bwMode="auto">
            <a:xfrm>
              <a:off x="1427" y="1813"/>
              <a:ext cx="727" cy="380"/>
            </a:xfrm>
            <a:custGeom>
              <a:avLst/>
              <a:gdLst>
                <a:gd name="T0" fmla="*/ 0 w 848"/>
                <a:gd name="T1" fmla="*/ 0 h 616"/>
                <a:gd name="T2" fmla="*/ 848 w 848"/>
                <a:gd name="T3" fmla="*/ 0 h 616"/>
                <a:gd name="T4" fmla="*/ 848 w 848"/>
                <a:gd name="T5" fmla="*/ 616 h 616"/>
                <a:gd name="T6" fmla="*/ 0 w 848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16">
                  <a:moveTo>
                    <a:pt x="0" y="0"/>
                  </a:moveTo>
                  <a:lnTo>
                    <a:pt x="848" y="0"/>
                  </a:lnTo>
                  <a:lnTo>
                    <a:pt x="848" y="6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58" name="Freeform 6"/>
            <p:cNvSpPr>
              <a:spLocks/>
            </p:cNvSpPr>
            <p:nvPr/>
          </p:nvSpPr>
          <p:spPr bwMode="auto">
            <a:xfrm>
              <a:off x="1435" y="1818"/>
              <a:ext cx="712" cy="358"/>
            </a:xfrm>
            <a:custGeom>
              <a:avLst/>
              <a:gdLst>
                <a:gd name="T0" fmla="*/ 840 w 840"/>
                <a:gd name="T1" fmla="*/ 0 h 632"/>
                <a:gd name="T2" fmla="*/ 0 w 840"/>
                <a:gd name="T3" fmla="*/ 632 h 632"/>
                <a:gd name="T4" fmla="*/ 0 w 840"/>
                <a:gd name="T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0" h="632">
                  <a:moveTo>
                    <a:pt x="840" y="0"/>
                  </a:moveTo>
                  <a:lnTo>
                    <a:pt x="0" y="632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59" name="Line 7"/>
            <p:cNvSpPr>
              <a:spLocks noChangeShapeType="1"/>
            </p:cNvSpPr>
            <p:nvPr/>
          </p:nvSpPr>
          <p:spPr bwMode="auto">
            <a:xfrm flipV="1">
              <a:off x="1208" y="1808"/>
              <a:ext cx="12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0" name="Rectangle 8"/>
            <p:cNvSpPr>
              <a:spLocks noChangeArrowheads="1"/>
            </p:cNvSpPr>
            <p:nvPr/>
          </p:nvSpPr>
          <p:spPr bwMode="auto">
            <a:xfrm>
              <a:off x="2040" y="1336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1" name="Rectangle 9"/>
            <p:cNvSpPr>
              <a:spLocks noChangeArrowheads="1"/>
            </p:cNvSpPr>
            <p:nvPr/>
          </p:nvSpPr>
          <p:spPr bwMode="auto">
            <a:xfrm>
              <a:off x="1624" y="1680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2" name="Rectangle 10"/>
            <p:cNvSpPr>
              <a:spLocks noChangeArrowheads="1"/>
            </p:cNvSpPr>
            <p:nvPr/>
          </p:nvSpPr>
          <p:spPr bwMode="auto">
            <a:xfrm>
              <a:off x="2040" y="1680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3" name="Rectangle 11"/>
            <p:cNvSpPr>
              <a:spLocks noChangeArrowheads="1"/>
            </p:cNvSpPr>
            <p:nvPr/>
          </p:nvSpPr>
          <p:spPr bwMode="auto">
            <a:xfrm>
              <a:off x="1400" y="1568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4" name="Rectangle 12"/>
            <p:cNvSpPr>
              <a:spLocks noChangeArrowheads="1"/>
            </p:cNvSpPr>
            <p:nvPr/>
          </p:nvSpPr>
          <p:spPr bwMode="auto">
            <a:xfrm>
              <a:off x="1816" y="1568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5" name="Rectangle 13"/>
            <p:cNvSpPr>
              <a:spLocks noChangeArrowheads="1"/>
            </p:cNvSpPr>
            <p:nvPr/>
          </p:nvSpPr>
          <p:spPr bwMode="auto">
            <a:xfrm>
              <a:off x="1600" y="1448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6" name="Rectangle 14"/>
            <p:cNvSpPr>
              <a:spLocks noChangeArrowheads="1"/>
            </p:cNvSpPr>
            <p:nvPr/>
          </p:nvSpPr>
          <p:spPr bwMode="auto">
            <a:xfrm>
              <a:off x="2232" y="1560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7" name="Rectangle 15"/>
            <p:cNvSpPr>
              <a:spLocks noChangeArrowheads="1"/>
            </p:cNvSpPr>
            <p:nvPr/>
          </p:nvSpPr>
          <p:spPr bwMode="auto">
            <a:xfrm>
              <a:off x="984" y="1568"/>
              <a:ext cx="384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8" name="Rectangle 16"/>
            <p:cNvSpPr>
              <a:spLocks noChangeArrowheads="1"/>
            </p:cNvSpPr>
            <p:nvPr/>
          </p:nvSpPr>
          <p:spPr bwMode="auto">
            <a:xfrm>
              <a:off x="1088" y="1448"/>
              <a:ext cx="384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69" name="Rectangle 17"/>
            <p:cNvSpPr>
              <a:spLocks noChangeArrowheads="1"/>
            </p:cNvSpPr>
            <p:nvPr/>
          </p:nvSpPr>
          <p:spPr bwMode="auto">
            <a:xfrm>
              <a:off x="2232" y="1448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0" name="Rectangle 18"/>
            <p:cNvSpPr>
              <a:spLocks noChangeArrowheads="1"/>
            </p:cNvSpPr>
            <p:nvPr/>
          </p:nvSpPr>
          <p:spPr bwMode="auto">
            <a:xfrm>
              <a:off x="2456" y="1336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1" name="Rectangle 19"/>
            <p:cNvSpPr>
              <a:spLocks noChangeArrowheads="1"/>
            </p:cNvSpPr>
            <p:nvPr/>
          </p:nvSpPr>
          <p:spPr bwMode="auto">
            <a:xfrm>
              <a:off x="2224" y="1216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2" name="Rectangle 20"/>
            <p:cNvSpPr>
              <a:spLocks noChangeArrowheads="1"/>
            </p:cNvSpPr>
            <p:nvPr/>
          </p:nvSpPr>
          <p:spPr bwMode="auto">
            <a:xfrm>
              <a:off x="1200" y="1680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3" name="Rectangle 21"/>
            <p:cNvSpPr>
              <a:spLocks noChangeArrowheads="1"/>
            </p:cNvSpPr>
            <p:nvPr/>
          </p:nvSpPr>
          <p:spPr bwMode="auto">
            <a:xfrm>
              <a:off x="1592" y="1328"/>
              <a:ext cx="384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4" name="Rectangle 22"/>
            <p:cNvSpPr>
              <a:spLocks noChangeArrowheads="1"/>
            </p:cNvSpPr>
            <p:nvPr/>
          </p:nvSpPr>
          <p:spPr bwMode="auto">
            <a:xfrm>
              <a:off x="1816" y="1208"/>
              <a:ext cx="384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5" name="Rectangle 23"/>
            <p:cNvSpPr>
              <a:spLocks noChangeArrowheads="1"/>
            </p:cNvSpPr>
            <p:nvPr/>
          </p:nvSpPr>
          <p:spPr bwMode="auto">
            <a:xfrm>
              <a:off x="2648" y="1216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97" name="Freeform 45"/>
            <p:cNvSpPr>
              <a:spLocks/>
            </p:cNvSpPr>
            <p:nvPr/>
          </p:nvSpPr>
          <p:spPr bwMode="auto">
            <a:xfrm>
              <a:off x="3107" y="1813"/>
              <a:ext cx="727" cy="380"/>
            </a:xfrm>
            <a:custGeom>
              <a:avLst/>
              <a:gdLst>
                <a:gd name="T0" fmla="*/ 0 w 848"/>
                <a:gd name="T1" fmla="*/ 0 h 616"/>
                <a:gd name="T2" fmla="*/ 848 w 848"/>
                <a:gd name="T3" fmla="*/ 0 h 616"/>
                <a:gd name="T4" fmla="*/ 848 w 848"/>
                <a:gd name="T5" fmla="*/ 616 h 616"/>
                <a:gd name="T6" fmla="*/ 0 w 848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16">
                  <a:moveTo>
                    <a:pt x="0" y="0"/>
                  </a:moveTo>
                  <a:lnTo>
                    <a:pt x="848" y="0"/>
                  </a:lnTo>
                  <a:lnTo>
                    <a:pt x="848" y="6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99" name="Freeform 47"/>
            <p:cNvSpPr>
              <a:spLocks/>
            </p:cNvSpPr>
            <p:nvPr/>
          </p:nvSpPr>
          <p:spPr bwMode="auto">
            <a:xfrm>
              <a:off x="4555" y="1818"/>
              <a:ext cx="728" cy="390"/>
            </a:xfrm>
            <a:custGeom>
              <a:avLst/>
              <a:gdLst>
                <a:gd name="T0" fmla="*/ 840 w 840"/>
                <a:gd name="T1" fmla="*/ 0 h 632"/>
                <a:gd name="T2" fmla="*/ 0 w 840"/>
                <a:gd name="T3" fmla="*/ 632 h 632"/>
                <a:gd name="T4" fmla="*/ 0 w 840"/>
                <a:gd name="T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0" h="632">
                  <a:moveTo>
                    <a:pt x="840" y="0"/>
                  </a:moveTo>
                  <a:lnTo>
                    <a:pt x="0" y="632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7" name="Freeform 25"/>
            <p:cNvSpPr>
              <a:spLocks/>
            </p:cNvSpPr>
            <p:nvPr/>
          </p:nvSpPr>
          <p:spPr bwMode="auto">
            <a:xfrm>
              <a:off x="3827" y="1813"/>
              <a:ext cx="727" cy="380"/>
            </a:xfrm>
            <a:custGeom>
              <a:avLst/>
              <a:gdLst>
                <a:gd name="T0" fmla="*/ 0 w 848"/>
                <a:gd name="T1" fmla="*/ 0 h 616"/>
                <a:gd name="T2" fmla="*/ 848 w 848"/>
                <a:gd name="T3" fmla="*/ 0 h 616"/>
                <a:gd name="T4" fmla="*/ 848 w 848"/>
                <a:gd name="T5" fmla="*/ 616 h 616"/>
                <a:gd name="T6" fmla="*/ 0 w 848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16">
                  <a:moveTo>
                    <a:pt x="0" y="0"/>
                  </a:moveTo>
                  <a:lnTo>
                    <a:pt x="848" y="0"/>
                  </a:lnTo>
                  <a:lnTo>
                    <a:pt x="848" y="6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3978" name="Freeform 26"/>
            <p:cNvSpPr>
              <a:spLocks/>
            </p:cNvSpPr>
            <p:nvPr/>
          </p:nvSpPr>
          <p:spPr bwMode="auto">
            <a:xfrm>
              <a:off x="3827" y="1818"/>
              <a:ext cx="720" cy="366"/>
            </a:xfrm>
            <a:custGeom>
              <a:avLst/>
              <a:gdLst>
                <a:gd name="T0" fmla="*/ 840 w 840"/>
                <a:gd name="T1" fmla="*/ 0 h 632"/>
                <a:gd name="T2" fmla="*/ 0 w 840"/>
                <a:gd name="T3" fmla="*/ 632 h 632"/>
                <a:gd name="T4" fmla="*/ 0 w 840"/>
                <a:gd name="T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0" h="632">
                  <a:moveTo>
                    <a:pt x="840" y="0"/>
                  </a:moveTo>
                  <a:lnTo>
                    <a:pt x="0" y="632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05" name="Line 53"/>
            <p:cNvSpPr>
              <a:spLocks noChangeShapeType="1"/>
            </p:cNvSpPr>
            <p:nvPr/>
          </p:nvSpPr>
          <p:spPr bwMode="auto">
            <a:xfrm>
              <a:off x="4392" y="1816"/>
              <a:ext cx="8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06" name="Line 54"/>
            <p:cNvSpPr>
              <a:spLocks noChangeShapeType="1"/>
            </p:cNvSpPr>
            <p:nvPr/>
          </p:nvSpPr>
          <p:spPr bwMode="auto">
            <a:xfrm flipV="1">
              <a:off x="3608" y="1816"/>
              <a:ext cx="12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07" name="Line 55"/>
            <p:cNvSpPr>
              <a:spLocks noChangeShapeType="1"/>
            </p:cNvSpPr>
            <p:nvPr/>
          </p:nvSpPr>
          <p:spPr bwMode="auto">
            <a:xfrm flipH="1">
              <a:off x="3440" y="1832"/>
              <a:ext cx="360" cy="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08" name="Line 56"/>
            <p:cNvSpPr>
              <a:spLocks noChangeShapeType="1"/>
            </p:cNvSpPr>
            <p:nvPr/>
          </p:nvSpPr>
          <p:spPr bwMode="auto">
            <a:xfrm>
              <a:off x="4552" y="1824"/>
              <a:ext cx="368" cy="16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11" name="Line 59"/>
            <p:cNvSpPr>
              <a:spLocks noChangeShapeType="1"/>
            </p:cNvSpPr>
            <p:nvPr/>
          </p:nvSpPr>
          <p:spPr bwMode="auto">
            <a:xfrm>
              <a:off x="232" y="1808"/>
              <a:ext cx="457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17" name="Rectangle 65"/>
            <p:cNvSpPr>
              <a:spLocks noChangeArrowheads="1"/>
            </p:cNvSpPr>
            <p:nvPr/>
          </p:nvSpPr>
          <p:spPr bwMode="auto">
            <a:xfrm>
              <a:off x="4376" y="1344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18" name="Rectangle 66"/>
            <p:cNvSpPr>
              <a:spLocks noChangeArrowheads="1"/>
            </p:cNvSpPr>
            <p:nvPr/>
          </p:nvSpPr>
          <p:spPr bwMode="auto">
            <a:xfrm>
              <a:off x="4008" y="1688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19" name="Rectangle 67"/>
            <p:cNvSpPr>
              <a:spLocks noChangeArrowheads="1"/>
            </p:cNvSpPr>
            <p:nvPr/>
          </p:nvSpPr>
          <p:spPr bwMode="auto">
            <a:xfrm>
              <a:off x="4424" y="1688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0" name="Rectangle 68"/>
            <p:cNvSpPr>
              <a:spLocks noChangeArrowheads="1"/>
            </p:cNvSpPr>
            <p:nvPr/>
          </p:nvSpPr>
          <p:spPr bwMode="auto">
            <a:xfrm>
              <a:off x="3784" y="1576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1" name="Rectangle 69"/>
            <p:cNvSpPr>
              <a:spLocks noChangeArrowheads="1"/>
            </p:cNvSpPr>
            <p:nvPr/>
          </p:nvSpPr>
          <p:spPr bwMode="auto">
            <a:xfrm>
              <a:off x="4200" y="1576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2" name="Rectangle 70"/>
            <p:cNvSpPr>
              <a:spLocks noChangeArrowheads="1"/>
            </p:cNvSpPr>
            <p:nvPr/>
          </p:nvSpPr>
          <p:spPr bwMode="auto">
            <a:xfrm>
              <a:off x="3968" y="1456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3" name="Rectangle 71"/>
            <p:cNvSpPr>
              <a:spLocks noChangeArrowheads="1"/>
            </p:cNvSpPr>
            <p:nvPr/>
          </p:nvSpPr>
          <p:spPr bwMode="auto">
            <a:xfrm>
              <a:off x="4608" y="1576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4" name="Rectangle 72"/>
            <p:cNvSpPr>
              <a:spLocks noChangeArrowheads="1"/>
            </p:cNvSpPr>
            <p:nvPr/>
          </p:nvSpPr>
          <p:spPr bwMode="auto">
            <a:xfrm>
              <a:off x="3160" y="1688"/>
              <a:ext cx="384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5" name="Rectangle 73"/>
            <p:cNvSpPr>
              <a:spLocks noChangeArrowheads="1"/>
            </p:cNvSpPr>
            <p:nvPr/>
          </p:nvSpPr>
          <p:spPr bwMode="auto">
            <a:xfrm>
              <a:off x="4832" y="1680"/>
              <a:ext cx="384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6" name="Rectangle 74"/>
            <p:cNvSpPr>
              <a:spLocks noChangeArrowheads="1"/>
            </p:cNvSpPr>
            <p:nvPr/>
          </p:nvSpPr>
          <p:spPr bwMode="auto">
            <a:xfrm>
              <a:off x="4384" y="1464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7" name="Rectangle 75"/>
            <p:cNvSpPr>
              <a:spLocks noChangeArrowheads="1"/>
            </p:cNvSpPr>
            <p:nvPr/>
          </p:nvSpPr>
          <p:spPr bwMode="auto">
            <a:xfrm>
              <a:off x="3560" y="1464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8" name="Rectangle 76"/>
            <p:cNvSpPr>
              <a:spLocks noChangeArrowheads="1"/>
            </p:cNvSpPr>
            <p:nvPr/>
          </p:nvSpPr>
          <p:spPr bwMode="auto">
            <a:xfrm>
              <a:off x="3560" y="1336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29" name="Rectangle 77"/>
            <p:cNvSpPr>
              <a:spLocks noChangeArrowheads="1"/>
            </p:cNvSpPr>
            <p:nvPr/>
          </p:nvSpPr>
          <p:spPr bwMode="auto">
            <a:xfrm>
              <a:off x="3584" y="1688"/>
              <a:ext cx="384" cy="9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rgbClr val="33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30" name="Rectangle 78"/>
            <p:cNvSpPr>
              <a:spLocks noChangeArrowheads="1"/>
            </p:cNvSpPr>
            <p:nvPr/>
          </p:nvSpPr>
          <p:spPr bwMode="auto">
            <a:xfrm>
              <a:off x="3968" y="1336"/>
              <a:ext cx="384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31" name="Rectangle 79"/>
            <p:cNvSpPr>
              <a:spLocks noChangeArrowheads="1"/>
            </p:cNvSpPr>
            <p:nvPr/>
          </p:nvSpPr>
          <p:spPr bwMode="auto">
            <a:xfrm>
              <a:off x="3960" y="1224"/>
              <a:ext cx="384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32" name="Rectangle 80"/>
            <p:cNvSpPr>
              <a:spLocks noChangeArrowheads="1"/>
            </p:cNvSpPr>
            <p:nvPr/>
          </p:nvSpPr>
          <p:spPr bwMode="auto">
            <a:xfrm>
              <a:off x="3392" y="1576"/>
              <a:ext cx="384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4035" name="Text Box 83"/>
            <p:cNvSpPr txBox="1">
              <a:spLocks noChangeArrowheads="1"/>
            </p:cNvSpPr>
            <p:nvPr/>
          </p:nvSpPr>
          <p:spPr bwMode="auto">
            <a:xfrm>
              <a:off x="289" y="1398"/>
              <a:ext cx="62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πηγαίος</a:t>
              </a:r>
            </a:p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κώδικας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23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02A60AA-8D12-4F0F-8523-8EAB162FCE92}" type="slidenum">
              <a:rPr lang="en-US"/>
              <a:pPr/>
              <a:t>16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Δημιουργική αναδιάρθρωση (5/7)</a:t>
            </a:r>
            <a:endParaRPr lang="en-GB"/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727200"/>
            <a:ext cx="8305800" cy="44196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l-GR" sz="2400" i="1">
                <a:effectLst/>
              </a:rPr>
              <a:t>Η διαδικασία </a:t>
            </a:r>
            <a:r>
              <a:rPr lang="en-US" sz="2400" i="1">
                <a:effectLst/>
              </a:rPr>
              <a:t>refactoring</a:t>
            </a:r>
            <a:endParaRPr lang="el-GR" sz="2400" i="1">
              <a:effectLst/>
            </a:endParaRPr>
          </a:p>
          <a:p>
            <a:pPr marL="838200" lvl="1" indent="-381000">
              <a:lnSpc>
                <a:spcPct val="90000"/>
              </a:lnSpc>
              <a:buClr>
                <a:srgbClr val="339933"/>
              </a:buClr>
              <a:buSzPct val="110000"/>
              <a:buFont typeface="Wingdings" pitchFamily="2" charset="2"/>
              <a:buAutoNum type="arabicPeriod"/>
            </a:pPr>
            <a:r>
              <a:rPr lang="el-GR" sz="1800">
                <a:effectLst/>
              </a:rPr>
              <a:t>Εντόπισε τα σημεία στα οποία η σχεδίαση φαίνεται να αποτυχαίνει, οδηγώντας πιθανότατα σε αύξηση εντροπίας</a:t>
            </a:r>
            <a:endParaRPr lang="en-US" sz="1800">
              <a:effectLst/>
            </a:endParaRPr>
          </a:p>
          <a:p>
            <a:pPr marL="838200" lvl="1" indent="-381000">
              <a:lnSpc>
                <a:spcPct val="90000"/>
              </a:lnSpc>
              <a:buClr>
                <a:srgbClr val="339933"/>
              </a:buClr>
              <a:buSzPct val="110000"/>
              <a:buFont typeface="Wingdings" pitchFamily="2" charset="2"/>
              <a:buAutoNum type="arabicPeriod"/>
            </a:pPr>
            <a:r>
              <a:rPr lang="el-GR" sz="1800">
                <a:effectLst/>
              </a:rPr>
              <a:t>Προσπάθησε να οριοθετήσεις τοπικά το πρόβλημα και αποφάσισε τις απαιτούμενες επεμβάσεις ενδυνάμωσης της σχεδίασης</a:t>
            </a:r>
            <a:r>
              <a:rPr lang="en-US" sz="1800">
                <a:effectLst/>
              </a:rPr>
              <a:t> </a:t>
            </a:r>
            <a:endParaRPr lang="el-GR" sz="1800">
              <a:effectLst/>
            </a:endParaRPr>
          </a:p>
          <a:p>
            <a:pPr marL="838200" lvl="1" indent="-381000">
              <a:lnSpc>
                <a:spcPct val="90000"/>
              </a:lnSpc>
              <a:buClr>
                <a:srgbClr val="339933"/>
              </a:buClr>
              <a:buSzPct val="110000"/>
              <a:buFont typeface="Wingdings" pitchFamily="2" charset="2"/>
              <a:buAutoNum type="arabicPeriod"/>
            </a:pPr>
            <a:r>
              <a:rPr lang="el-GR" sz="1800">
                <a:effectLst/>
              </a:rPr>
              <a:t>Πιστοποίησε την καταλληλότητα των επεμβάσεων πριν τις εφαρμόσεις με ανάλυση κώδικα και σενάρια χρήσης</a:t>
            </a:r>
            <a:endParaRPr lang="en-US" sz="1800">
              <a:effectLst/>
            </a:endParaRPr>
          </a:p>
          <a:p>
            <a:pPr marL="838200" lvl="1" indent="-381000">
              <a:lnSpc>
                <a:spcPct val="90000"/>
              </a:lnSpc>
              <a:buClr>
                <a:srgbClr val="339933"/>
              </a:buClr>
              <a:buSzPct val="110000"/>
              <a:buFont typeface="Wingdings" pitchFamily="2" charset="2"/>
              <a:buAutoNum type="arabicPeriod"/>
            </a:pPr>
            <a:r>
              <a:rPr lang="el-GR" sz="1800">
                <a:effectLst/>
              </a:rPr>
              <a:t>Εφάρμοσε τις μεταβολές βαθμιαία, επικυρώνοντας σε κάθε βήμα την ορθή λειτουργία του συστήματος, έως ότου γίνουν όλες οι αλλαγές</a:t>
            </a:r>
          </a:p>
          <a:p>
            <a:pPr marL="838200" lvl="1" indent="-381000">
              <a:lnSpc>
                <a:spcPct val="90000"/>
              </a:lnSpc>
              <a:buClr>
                <a:srgbClr val="339933"/>
              </a:buClr>
              <a:buSzPct val="110000"/>
              <a:buFont typeface="Wingdings" pitchFamily="2" charset="2"/>
              <a:buAutoNum type="arabicPeriod"/>
            </a:pPr>
            <a:r>
              <a:rPr lang="el-GR" sz="1800">
                <a:effectLst/>
              </a:rPr>
              <a:t>Εάν είναι δυνατό, εισήγαγε την νέα σχεδίαση έως παράλληλα διαθέσιμο κώδικα, χωρίς να διαγράφεται ο αρχικός (τεχνική διαδοχικής παράκαμψης)</a:t>
            </a:r>
            <a:endParaRPr lang="en-US" sz="1800">
              <a:effectLst/>
            </a:endParaRPr>
          </a:p>
          <a:p>
            <a:pPr marL="838200" lvl="1" indent="-381000">
              <a:lnSpc>
                <a:spcPct val="90000"/>
              </a:lnSpc>
              <a:buClr>
                <a:srgbClr val="339933"/>
              </a:buClr>
              <a:buSzPct val="110000"/>
              <a:buFont typeface="Wingdings" pitchFamily="2" charset="2"/>
              <a:buAutoNum type="arabicPeriod"/>
            </a:pPr>
            <a:r>
              <a:rPr lang="el-GR" sz="1800">
                <a:effectLst/>
              </a:rPr>
              <a:t>Πρόσθεσε τον επιπλέον κώδικα στη νέα δομή, και έλεγξε και πάλι την καταλληλότητα της αναδιάρθρωσης</a:t>
            </a:r>
            <a:endParaRPr lang="en-US" sz="1800">
              <a:effectLst/>
            </a:endParaRPr>
          </a:p>
          <a:p>
            <a:pPr marL="838200" lvl="1" indent="-381000">
              <a:lnSpc>
                <a:spcPct val="90000"/>
              </a:lnSpc>
              <a:buClr>
                <a:srgbClr val="339933"/>
              </a:buClr>
              <a:buSzPct val="110000"/>
              <a:buFont typeface="Wingdings" pitchFamily="2" charset="2"/>
              <a:buAutoNum type="arabicPeriod"/>
            </a:pPr>
            <a:r>
              <a:rPr lang="el-GR" sz="1800">
                <a:effectLst/>
              </a:rPr>
              <a:t>Τεκμηρίωσε πιθανές προσθήκες για τις οποίες η σχεδίαση είναι ήδη έτοιμη</a:t>
            </a:r>
            <a:endParaRPr lang="en-GB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5043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97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62CA141-F2C7-4B66-99C5-9BD6865B9F58}" type="slidenum">
              <a:rPr lang="en-US"/>
              <a:pPr/>
              <a:t>17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Δημιουργική αναδιάρθρωση (6/7)</a:t>
            </a:r>
            <a:endParaRPr lang="en-GB"/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 i="1"/>
              <a:t>Εφαρμόζεται σε μικρά προσεκτικά βήματα</a:t>
            </a:r>
            <a:endParaRPr lang="en-US" sz="2000" i="1"/>
          </a:p>
          <a:p>
            <a:pPr lvl="1">
              <a:lnSpc>
                <a:spcPct val="90000"/>
              </a:lnSpc>
            </a:pPr>
            <a:r>
              <a:rPr lang="el-GR" sz="1800"/>
              <a:t>Αλλαγή αναγνωριστικών ονομάτων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Μετακίνηση μεταβλητών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Μεταβολή τελεστών πρόσβασης σε κλάσεις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Συγχώνευση</a:t>
            </a:r>
            <a:r>
              <a:rPr lang="en-US" sz="1800"/>
              <a:t> / </a:t>
            </a:r>
            <a:r>
              <a:rPr lang="el-GR" sz="1800"/>
              <a:t>διάσπαση</a:t>
            </a:r>
            <a:r>
              <a:rPr lang="en-US" sz="1800"/>
              <a:t> / </a:t>
            </a:r>
            <a:r>
              <a:rPr lang="el-GR" sz="1800"/>
              <a:t>τροποποίηση υλοποίησης συναρτήσεων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Αλλαγή «υπογραφών»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Προσθήκη ελέγχου λαθών και διαγνωστικών τμημάτων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Δομική αναδιοργάνωση και εσωτερική τεκμηρίωση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«Ενέσεις»καλυτέρευσης  απόδοσης, βελτιστοποίηση αλγορίθμων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Αναδιοργάνωση αρχείων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Εξάλειψη επαναλαμβανόμενου κώδικα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Κατάτμηση πολύπλοκης λειτουργικότητας σε πολλές συναρτήσεις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Αντικατάσταση κλάσεων και συναρτήσεων με διαδοχική απομόνωση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Ανάδυση αρχιτεκτονικών τμημάτων 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510759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3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3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3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27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C44D5C5-1778-4590-9803-C621450C3113}" type="slidenum">
              <a:rPr lang="en-US"/>
              <a:pPr/>
              <a:t>18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Δημιουργική αναδιάρθρωση (7/7)</a:t>
            </a:r>
            <a:endParaRPr lang="en-GB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764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  <a:buSzPct val="130000"/>
              <a:buFont typeface="Wingdings" pitchFamily="2" charset="2"/>
              <a:buChar char="§"/>
            </a:pPr>
            <a:r>
              <a:rPr lang="el-GR" sz="2400" i="1"/>
              <a:t>Πότε είναι η κατάλληλη στιγμή 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/>
              <a:t>Ποτέ δεν εφαρμόζουμε </a:t>
            </a:r>
            <a:r>
              <a:rPr lang="en-US" sz="1800"/>
              <a:t>re-factoring </a:t>
            </a:r>
            <a:r>
              <a:rPr lang="el-GR" sz="1800"/>
              <a:t>και προσθήκη νέας λειτουργικότητας ταυτόχρονα</a:t>
            </a:r>
            <a:r>
              <a:rPr lang="en-US" sz="1800"/>
              <a:t>: </a:t>
            </a:r>
            <a:r>
              <a:rPr lang="el-GR" sz="1800"/>
              <a:t>μπορούμε μεν να μεταβαίνουμε από το ένα στο άλλο, αλλά μόνο για  αυτοτελείς ενέργειες (</a:t>
            </a:r>
            <a:r>
              <a:rPr lang="en-US" sz="1800"/>
              <a:t>no s/w zapping) </a:t>
            </a:r>
            <a:r>
              <a:rPr lang="el-GR" sz="1800"/>
              <a:t>– ποτέ παράλληλα !</a:t>
            </a:r>
            <a:r>
              <a:rPr lang="en-US" sz="1800"/>
              <a:t> </a:t>
            </a:r>
            <a:endParaRPr lang="el-GR" sz="180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/>
              <a:t>Πάντοτε έχουμε έτοιμα </a:t>
            </a:r>
            <a:r>
              <a:rPr lang="en-US" sz="1800"/>
              <a:t>tests </a:t>
            </a:r>
            <a:r>
              <a:rPr lang="el-GR" sz="1800"/>
              <a:t>πριν το </a:t>
            </a:r>
            <a:r>
              <a:rPr lang="en-US" sz="1800"/>
              <a:t>re-factoring, </a:t>
            </a:r>
            <a:r>
              <a:rPr lang="el-GR" sz="1800"/>
              <a:t>ώστε να ελέγχουμε ότι δεν «καταστρέφεται» κάτι</a:t>
            </a:r>
            <a:r>
              <a:rPr lang="en-US" sz="1800"/>
              <a:t>: </a:t>
            </a:r>
            <a:r>
              <a:rPr lang="el-GR" sz="1800"/>
              <a:t>να εφαρμόζετε</a:t>
            </a:r>
            <a:r>
              <a:rPr lang="en-US" sz="1800"/>
              <a:t> </a:t>
            </a:r>
            <a:r>
              <a:rPr lang="el-GR" sz="1800"/>
              <a:t>τα </a:t>
            </a:r>
            <a:r>
              <a:rPr lang="en-US" sz="1800"/>
              <a:t>tests </a:t>
            </a:r>
            <a:r>
              <a:rPr lang="el-GR" sz="1800"/>
              <a:t>όσο το δυνατόν συχνότερα (όχι απλά «</a:t>
            </a:r>
            <a:r>
              <a:rPr lang="en-US" sz="1800"/>
              <a:t>re-compile </a:t>
            </a:r>
            <a:r>
              <a:rPr lang="el-GR" sz="1800"/>
              <a:t>και φύγαμε»)</a:t>
            </a:r>
            <a:endParaRPr lang="en-US" sz="180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/>
              <a:t>Οργανώστε τις αλλαγές σε μικρά βήματα</a:t>
            </a:r>
            <a:r>
              <a:rPr lang="en-US" sz="1800"/>
              <a:t>: </a:t>
            </a:r>
            <a:r>
              <a:rPr lang="el-GR" sz="1800"/>
              <a:t>μην επιδιώκετε μεγάλες μεταβολές σε ένα βήμα (π.χ. αποφύγετε</a:t>
            </a:r>
            <a:r>
              <a:rPr lang="en-US" sz="1800"/>
              <a:t> </a:t>
            </a:r>
            <a:r>
              <a:rPr lang="el-GR" sz="1800"/>
              <a:t>να αλλάζετε τα μέλη – δεδομένα πολλών κλάσεων με μία «κίνηση»</a:t>
            </a:r>
            <a:r>
              <a:rPr lang="en-US" sz="180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/>
              <a:t>Ποτέ δεν κάνουμε </a:t>
            </a:r>
            <a:r>
              <a:rPr lang="en-US" sz="1800"/>
              <a:t>re-factoring </a:t>
            </a:r>
            <a:r>
              <a:rPr lang="el-GR" sz="1800"/>
              <a:t>χωρίς προετοιμασία.</a:t>
            </a:r>
            <a:r>
              <a:rPr lang="en-US" sz="1800"/>
              <a:t> </a:t>
            </a:r>
            <a:r>
              <a:rPr lang="el-GR" sz="1800"/>
              <a:t>Σχεδιάστε προσεκτικά την τακτική αναδιάρθρωσης πριν ακουμπήσετε τον κώδικα</a:t>
            </a:r>
            <a:endParaRPr lang="en-US" sz="180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/>
              <a:t>Ποτέ δεν εφαρμόζουμε </a:t>
            </a:r>
            <a:r>
              <a:rPr lang="en-US" sz="1800"/>
              <a:t>re-factoring </a:t>
            </a:r>
            <a:r>
              <a:rPr lang="el-GR" sz="1800"/>
              <a:t>όταν δεν είμαστε σε καλή κατάσταση.</a:t>
            </a:r>
            <a:r>
              <a:rPr lang="en-US" sz="1800"/>
              <a:t> </a:t>
            </a:r>
            <a:r>
              <a:rPr lang="el-GR" sz="1800"/>
              <a:t>Το μυαλό σας πρέπει να βρίσκεται σε εγρήγορση ώστε να ελέγχει και να διαχειρίζεται κρίσιμες παραμέτρους και εξαρτήσεις </a:t>
            </a:r>
            <a:r>
              <a:rPr lang="en-US" sz="1800"/>
              <a:t> (</a:t>
            </a:r>
            <a:r>
              <a:rPr lang="en-US" sz="1800" i="1"/>
              <a:t>yes vodka ? no re-factoring!</a:t>
            </a:r>
            <a:r>
              <a:rPr lang="en-US" sz="1800"/>
              <a:t>)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700241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5248CEE-71E3-4AA4-98B9-631AE68F7E88}" type="slidenum">
              <a:rPr lang="en-US"/>
              <a:pPr/>
              <a:t>19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8926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(1/7)</a:t>
            </a:r>
            <a:endParaRPr lang="el-GR"/>
          </a:p>
        </p:txBody>
      </p:sp>
      <p:graphicFrame>
        <p:nvGraphicFramePr>
          <p:cNvPr id="158925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14425" y="1690688"/>
          <a:ext cx="62769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5272686" imgH="2623828" progId="Word.Document.8">
                  <p:embed/>
                </p:oleObj>
              </mc:Choice>
              <mc:Fallback>
                <p:oleObj name="Document" r:id="rId3" imgW="5272686" imgH="262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690688"/>
                        <a:ext cx="6276975" cy="312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9259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123950" y="4919663"/>
          <a:ext cx="62769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5" imgW="5272686" imgH="699352" progId="Word.Document.8">
                  <p:embed/>
                </p:oleObj>
              </mc:Choice>
              <mc:Fallback>
                <p:oleObj name="Document" r:id="rId5" imgW="5272686" imgH="699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919663"/>
                        <a:ext cx="6276975" cy="833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214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B9FE501-5767-449A-92C3-8861BF8341AE}" type="slidenum">
              <a:rPr lang="en-US"/>
              <a:pPr/>
              <a:t>2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4</a:t>
            </a:r>
            <a:endParaRPr lang="en-GB"/>
          </a:p>
        </p:txBody>
      </p:sp>
      <p:sp>
        <p:nvSpPr>
          <p:cNvPr id="1555462" name="Rectangle 6"/>
          <p:cNvSpPr>
            <a:spLocks noChangeArrowheads="1"/>
          </p:cNvSpPr>
          <p:nvPr/>
        </p:nvSpPr>
        <p:spPr bwMode="auto">
          <a:xfrm>
            <a:off x="838200" y="1752600"/>
            <a:ext cx="739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ΣΤΟΙΧΕΙΑ ΟΝΤΟΚΕΝΤΡΙΚΟΥ ΠΡΟΓΡΑΜΜΑΤΙΣΜΟΥ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Αριθμός διαλέξεων 7, Διάλεξη </a:t>
            </a:r>
            <a:r>
              <a:rPr kumimoji="1" 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7</a:t>
            </a:r>
            <a:r>
              <a:rPr kumimoji="1" lang="el-GR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η</a:t>
            </a:r>
            <a:endParaRPr kumimoji="1" lang="en-GB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55463" name="Picture 7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201988"/>
            <a:ext cx="2973387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7287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0D40427-5B9D-458F-BE8F-10C047BF7703}" type="slidenum">
              <a:rPr lang="en-US"/>
              <a:pPr/>
              <a:t>20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(2/7)</a:t>
            </a:r>
            <a:endParaRPr lang="el-GR"/>
          </a:p>
        </p:txBody>
      </p:sp>
      <p:pic>
        <p:nvPicPr>
          <p:cNvPr id="1594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28763"/>
            <a:ext cx="39147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5105400"/>
            <a:ext cx="53149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976563"/>
            <a:ext cx="40957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4375" name="AutoShape 7"/>
          <p:cNvCxnSpPr>
            <a:cxnSpLocks noChangeShapeType="1"/>
            <a:stCxn id="1594372" idx="2"/>
            <a:endCxn id="1594373" idx="1"/>
          </p:cNvCxnSpPr>
          <p:nvPr/>
        </p:nvCxnSpPr>
        <p:spPr bwMode="auto">
          <a:xfrm rot="16200000" flipH="1">
            <a:off x="1826419" y="4026694"/>
            <a:ext cx="1890712" cy="838200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4376" name="AutoShape 8"/>
          <p:cNvCxnSpPr>
            <a:cxnSpLocks noChangeShapeType="1"/>
            <a:stCxn id="1594372" idx="3"/>
            <a:endCxn id="1594374" idx="0"/>
          </p:cNvCxnSpPr>
          <p:nvPr/>
        </p:nvCxnSpPr>
        <p:spPr bwMode="auto">
          <a:xfrm>
            <a:off x="4310063" y="2514600"/>
            <a:ext cx="2500312" cy="461963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4377" name="Rectangle 9"/>
          <p:cNvSpPr>
            <a:spLocks noChangeArrowheads="1"/>
          </p:cNvSpPr>
          <p:nvPr/>
        </p:nvSpPr>
        <p:spPr bwMode="auto">
          <a:xfrm>
            <a:off x="5124450" y="4114800"/>
            <a:ext cx="1447800" cy="200025"/>
          </a:xfrm>
          <a:prstGeom prst="rect">
            <a:avLst/>
          </a:prstGeom>
          <a:solidFill>
            <a:srgbClr val="00FFCC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594378" name="AutoShape 10"/>
          <p:cNvCxnSpPr>
            <a:cxnSpLocks noChangeShapeType="1"/>
            <a:stCxn id="1594377" idx="2"/>
            <a:endCxn id="1594373" idx="0"/>
          </p:cNvCxnSpPr>
          <p:nvPr/>
        </p:nvCxnSpPr>
        <p:spPr bwMode="auto">
          <a:xfrm>
            <a:off x="5848350" y="4314825"/>
            <a:ext cx="0" cy="790575"/>
          </a:xfrm>
          <a:prstGeom prst="straightConnector1">
            <a:avLst/>
          </a:prstGeom>
          <a:noFill/>
          <a:ln w="12700">
            <a:solidFill>
              <a:srgbClr val="00FF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954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28B4E7E-E3F1-46AA-9184-42C014C20C80}" type="slidenum">
              <a:rPr lang="en-US"/>
              <a:pPr/>
              <a:t>21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91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(3/7)</a:t>
            </a:r>
            <a:endParaRPr lang="el-GR"/>
          </a:p>
        </p:txBody>
      </p:sp>
      <p:graphicFrame>
        <p:nvGraphicFramePr>
          <p:cNvPr id="159130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439863" y="1265238"/>
          <a:ext cx="6777037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5272686" imgH="4023251" progId="Word.Document.8">
                  <p:embed/>
                </p:oleObj>
              </mc:Choice>
              <mc:Fallback>
                <p:oleObj name="Document" r:id="rId3" imgW="5272686" imgH="40232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265238"/>
                        <a:ext cx="6777037" cy="517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6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4AF6F7A-2580-4433-A8F4-BCC950B4FEA2}" type="slidenum">
              <a:rPr lang="en-US"/>
              <a:pPr/>
              <a:t>22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(4/7)</a:t>
            </a:r>
            <a:endParaRPr lang="el-GR"/>
          </a:p>
        </p:txBody>
      </p:sp>
      <p:pic>
        <p:nvPicPr>
          <p:cNvPr id="1593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4724400"/>
            <a:ext cx="4581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3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647825"/>
            <a:ext cx="37528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33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09725"/>
            <a:ext cx="45529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3352" name="Rectangle 8"/>
          <p:cNvSpPr>
            <a:spLocks noChangeArrowheads="1"/>
          </p:cNvSpPr>
          <p:nvPr/>
        </p:nvSpPr>
        <p:spPr bwMode="auto">
          <a:xfrm>
            <a:off x="5591175" y="2590800"/>
            <a:ext cx="552450" cy="190500"/>
          </a:xfrm>
          <a:prstGeom prst="rect">
            <a:avLst/>
          </a:prstGeom>
          <a:solidFill>
            <a:srgbClr val="33CC33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3353" name="Rectangle 9"/>
          <p:cNvSpPr>
            <a:spLocks noChangeArrowheads="1"/>
          </p:cNvSpPr>
          <p:nvPr/>
        </p:nvSpPr>
        <p:spPr bwMode="auto">
          <a:xfrm>
            <a:off x="7388225" y="3568700"/>
            <a:ext cx="1428750" cy="180975"/>
          </a:xfrm>
          <a:prstGeom prst="rect">
            <a:avLst/>
          </a:prstGeom>
          <a:solidFill>
            <a:srgbClr val="33CC33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3354" name="Rectangle 10"/>
          <p:cNvSpPr>
            <a:spLocks noChangeArrowheads="1"/>
          </p:cNvSpPr>
          <p:nvPr/>
        </p:nvSpPr>
        <p:spPr bwMode="auto">
          <a:xfrm>
            <a:off x="635000" y="2397125"/>
            <a:ext cx="733425" cy="180975"/>
          </a:xfrm>
          <a:prstGeom prst="rect">
            <a:avLst/>
          </a:prstGeom>
          <a:solidFill>
            <a:srgbClr val="CC9900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3355" name="Rectangle 11"/>
          <p:cNvSpPr>
            <a:spLocks noChangeArrowheads="1"/>
          </p:cNvSpPr>
          <p:nvPr/>
        </p:nvSpPr>
        <p:spPr bwMode="auto">
          <a:xfrm>
            <a:off x="622300" y="2898775"/>
            <a:ext cx="2952750" cy="190500"/>
          </a:xfrm>
          <a:prstGeom prst="rect">
            <a:avLst/>
          </a:prstGeom>
          <a:solidFill>
            <a:srgbClr val="CC9900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3356" name="Rectangle 12"/>
          <p:cNvSpPr>
            <a:spLocks noChangeArrowheads="1"/>
          </p:cNvSpPr>
          <p:nvPr/>
        </p:nvSpPr>
        <p:spPr bwMode="auto">
          <a:xfrm>
            <a:off x="619125" y="3886200"/>
            <a:ext cx="4229100" cy="200025"/>
          </a:xfrm>
          <a:prstGeom prst="rect">
            <a:avLst/>
          </a:prstGeom>
          <a:solidFill>
            <a:srgbClr val="CC9900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593358" name="AutoShape 14"/>
          <p:cNvCxnSpPr>
            <a:cxnSpLocks noChangeShapeType="1"/>
            <a:stCxn id="1593351" idx="2"/>
            <a:endCxn id="1593349" idx="0"/>
          </p:cNvCxnSpPr>
          <p:nvPr/>
        </p:nvCxnSpPr>
        <p:spPr bwMode="auto">
          <a:xfrm rot="5400000">
            <a:off x="2433637" y="4567238"/>
            <a:ext cx="314325" cy="0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3359" name="Text Box 15"/>
          <p:cNvSpPr txBox="1">
            <a:spLocks noChangeArrowheads="1"/>
          </p:cNvSpPr>
          <p:nvPr/>
        </p:nvSpPr>
        <p:spPr bwMode="auto">
          <a:xfrm>
            <a:off x="2638425" y="4395788"/>
            <a:ext cx="1298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Extracted class</a:t>
            </a:r>
            <a:endParaRPr lang="el-GR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593360" name="AutoShape 16"/>
          <p:cNvCxnSpPr>
            <a:cxnSpLocks noChangeShapeType="1"/>
            <a:stCxn id="1593351" idx="3"/>
            <a:endCxn id="1593350" idx="2"/>
          </p:cNvCxnSpPr>
          <p:nvPr/>
        </p:nvCxnSpPr>
        <p:spPr bwMode="auto">
          <a:xfrm>
            <a:off x="4867275" y="3009900"/>
            <a:ext cx="2276475" cy="1038225"/>
          </a:xfrm>
          <a:prstGeom prst="bentConnector4">
            <a:avLst>
              <a:gd name="adj1" fmla="val 8787"/>
              <a:gd name="adj2" fmla="val 122019"/>
            </a:avLst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3361" name="Text Box 17"/>
          <p:cNvSpPr txBox="1">
            <a:spLocks noChangeArrowheads="1"/>
          </p:cNvSpPr>
          <p:nvPr/>
        </p:nvSpPr>
        <p:spPr bwMode="auto">
          <a:xfrm>
            <a:off x="5419725" y="4364038"/>
            <a:ext cx="1235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Modified class</a:t>
            </a:r>
            <a:endParaRPr lang="el-GR" sz="12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593362" name="Rectangle 18"/>
          <p:cNvSpPr>
            <a:spLocks noChangeArrowheads="1"/>
          </p:cNvSpPr>
          <p:nvPr/>
        </p:nvSpPr>
        <p:spPr bwMode="auto">
          <a:xfrm>
            <a:off x="2673350" y="5340350"/>
            <a:ext cx="266700" cy="152400"/>
          </a:xfrm>
          <a:prstGeom prst="rect">
            <a:avLst/>
          </a:prstGeom>
          <a:solidFill>
            <a:srgbClr val="33CC33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3363" name="Text Box 19"/>
          <p:cNvSpPr txBox="1">
            <a:spLocks noChangeArrowheads="1"/>
          </p:cNvSpPr>
          <p:nvPr/>
        </p:nvSpPr>
        <p:spPr bwMode="auto">
          <a:xfrm>
            <a:off x="5029200" y="5087938"/>
            <a:ext cx="3578225" cy="1155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</a:rPr>
              <a:t>Absorb parameter to private field in private method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Σε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private method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 περνάμε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argument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ένα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private field.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Τότε αφαιρούμε την παράμετρο και στον κώδικα χρησιμοποιούμε απευθείας το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field.</a:t>
            </a:r>
            <a:endParaRPr lang="el-GR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1593364" name="AutoShape 20"/>
          <p:cNvCxnSpPr>
            <a:cxnSpLocks noChangeShapeType="1"/>
            <a:stCxn id="1593363" idx="1"/>
            <a:endCxn id="1593362" idx="0"/>
          </p:cNvCxnSpPr>
          <p:nvPr/>
        </p:nvCxnSpPr>
        <p:spPr bwMode="auto">
          <a:xfrm rot="10800000">
            <a:off x="2806700" y="5340350"/>
            <a:ext cx="2222500" cy="325438"/>
          </a:xfrm>
          <a:prstGeom prst="bentConnector4">
            <a:avLst>
              <a:gd name="adj1" fmla="val 47000"/>
              <a:gd name="adj2" fmla="val 170245"/>
            </a:avLst>
          </a:prstGeom>
          <a:noFill/>
          <a:ln w="12700">
            <a:solidFill>
              <a:srgbClr val="00FFCC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650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C672E66-F211-4E3D-ADE9-DC4F17C08B9C}" type="slidenum">
              <a:rPr lang="en-US"/>
              <a:pPr/>
              <a:t>23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974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(5/7)</a:t>
            </a:r>
            <a:endParaRPr lang="el-GR"/>
          </a:p>
        </p:txBody>
      </p:sp>
      <p:graphicFrame>
        <p:nvGraphicFramePr>
          <p:cNvPr id="159744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039813" y="1597025"/>
          <a:ext cx="72866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3" imgW="5272686" imgH="3148522" progId="Word.Document.8">
                  <p:embed/>
                </p:oleObj>
              </mc:Choice>
              <mc:Fallback>
                <p:oleObj name="Document" r:id="rId3" imgW="5272686" imgH="3148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597025"/>
                        <a:ext cx="7286625" cy="435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278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32A06D3-A90C-4A81-A629-AA0AE37D815B}" type="slidenum">
              <a:rPr lang="en-US"/>
              <a:pPr/>
              <a:t>24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(6/7)</a:t>
            </a:r>
            <a:endParaRPr lang="el-GR"/>
          </a:p>
        </p:txBody>
      </p:sp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600200"/>
            <a:ext cx="29241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747963"/>
            <a:ext cx="31051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8472" name="Rectangle 8"/>
          <p:cNvSpPr>
            <a:spLocks noChangeArrowheads="1"/>
          </p:cNvSpPr>
          <p:nvPr/>
        </p:nvSpPr>
        <p:spPr bwMode="auto">
          <a:xfrm>
            <a:off x="1085850" y="3057525"/>
            <a:ext cx="2486025" cy="161925"/>
          </a:xfrm>
          <a:prstGeom prst="rect">
            <a:avLst/>
          </a:prstGeom>
          <a:solidFill>
            <a:schemeClr val="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8473" name="Rectangle 9"/>
          <p:cNvSpPr>
            <a:spLocks noChangeArrowheads="1"/>
          </p:cNvSpPr>
          <p:nvPr/>
        </p:nvSpPr>
        <p:spPr bwMode="auto">
          <a:xfrm>
            <a:off x="1073150" y="4035425"/>
            <a:ext cx="2486025" cy="161925"/>
          </a:xfrm>
          <a:prstGeom prst="rect">
            <a:avLst/>
          </a:prstGeom>
          <a:solidFill>
            <a:schemeClr val="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98474" name="Rectangle 10"/>
          <p:cNvSpPr>
            <a:spLocks noChangeArrowheads="1"/>
          </p:cNvSpPr>
          <p:nvPr/>
        </p:nvSpPr>
        <p:spPr bwMode="auto">
          <a:xfrm>
            <a:off x="5260975" y="3051175"/>
            <a:ext cx="2743200" cy="485775"/>
          </a:xfrm>
          <a:prstGeom prst="rect">
            <a:avLst/>
          </a:prstGeom>
          <a:solidFill>
            <a:srgbClr val="00CC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598475" name="AutoShape 11"/>
          <p:cNvCxnSpPr>
            <a:cxnSpLocks noChangeShapeType="1"/>
            <a:stCxn id="1598470" idx="3"/>
            <a:endCxn id="1598471" idx="1"/>
          </p:cNvCxnSpPr>
          <p:nvPr/>
        </p:nvCxnSpPr>
        <p:spPr bwMode="auto">
          <a:xfrm>
            <a:off x="3690938" y="2981325"/>
            <a:ext cx="1223962" cy="1114425"/>
          </a:xfrm>
          <a:prstGeom prst="bentConnector3">
            <a:avLst>
              <a:gd name="adj1" fmla="val 49935"/>
            </a:avLst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8476" name="Text Box 12"/>
          <p:cNvSpPr txBox="1">
            <a:spLocks noChangeArrowheads="1"/>
          </p:cNvSpPr>
          <p:nvPr/>
        </p:nvSpPr>
        <p:spPr bwMode="auto">
          <a:xfrm>
            <a:off x="923925" y="4583113"/>
            <a:ext cx="3578225" cy="9429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</a:rPr>
              <a:t>Field Encapsulation and Abstract Field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Θέλουμε να υλοποιήσουμε μία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method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σε ένα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superclass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με πρόσβαση σε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fields </a:t>
            </a:r>
            <a:r>
              <a:rPr lang="el-GR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τα οποία θα τα παρέχει το </a:t>
            </a: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derived class.</a:t>
            </a:r>
            <a:endParaRPr lang="el-GR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1598477" name="AutoShape 13"/>
          <p:cNvCxnSpPr>
            <a:cxnSpLocks noChangeShapeType="1"/>
            <a:stCxn id="1598476" idx="2"/>
            <a:endCxn id="1598471" idx="2"/>
          </p:cNvCxnSpPr>
          <p:nvPr/>
        </p:nvCxnSpPr>
        <p:spPr bwMode="auto">
          <a:xfrm rot="5400000" flipH="1" flipV="1">
            <a:off x="4548982" y="3607594"/>
            <a:ext cx="82550" cy="3754437"/>
          </a:xfrm>
          <a:prstGeom prst="bentConnector3">
            <a:avLst>
              <a:gd name="adj1" fmla="val -276921"/>
            </a:avLst>
          </a:prstGeom>
          <a:noFill/>
          <a:ln w="12700">
            <a:solidFill>
              <a:srgbClr val="00FFCC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1683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6B94E93-DC1E-45AC-B07F-24039AF565EC}" type="slidenum">
              <a:rPr lang="en-US"/>
              <a:pPr/>
              <a:t>25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(7/7)</a:t>
            </a:r>
            <a:endParaRPr lang="el-GR"/>
          </a:p>
        </p:txBody>
      </p:sp>
      <p:pic>
        <p:nvPicPr>
          <p:cNvPr id="1600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95425"/>
            <a:ext cx="33655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05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105150"/>
            <a:ext cx="5661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0518" name="AutoShape 6"/>
          <p:cNvCxnSpPr>
            <a:cxnSpLocks noChangeShapeType="1"/>
            <a:stCxn id="1600516" idx="1"/>
            <a:endCxn id="1600517" idx="1"/>
          </p:cNvCxnSpPr>
          <p:nvPr/>
        </p:nvCxnSpPr>
        <p:spPr bwMode="auto">
          <a:xfrm rot="10800000" flipH="1" flipV="1">
            <a:off x="314325" y="2286000"/>
            <a:ext cx="1588" cy="1233488"/>
          </a:xfrm>
          <a:prstGeom prst="bent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005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990975"/>
            <a:ext cx="42957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05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905375"/>
            <a:ext cx="386238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0521" name="AutoShape 9"/>
          <p:cNvCxnSpPr>
            <a:cxnSpLocks noChangeShapeType="1"/>
            <a:stCxn id="1600519" idx="1"/>
            <a:endCxn id="1600520" idx="1"/>
          </p:cNvCxnSpPr>
          <p:nvPr/>
        </p:nvCxnSpPr>
        <p:spPr bwMode="auto">
          <a:xfrm rot="10800000" flipV="1">
            <a:off x="314325" y="4433888"/>
            <a:ext cx="9525" cy="952500"/>
          </a:xfrm>
          <a:prstGeom prst="bentConnector3">
            <a:avLst>
              <a:gd name="adj1" fmla="val 25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0523" name="Rectangle 11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l-GR"/>
          </a:p>
        </p:txBody>
      </p:sp>
      <p:graphicFrame>
        <p:nvGraphicFramePr>
          <p:cNvPr id="1600522" name="Object 10"/>
          <p:cNvGraphicFramePr>
            <a:graphicFrameLocks noChangeAspect="1"/>
          </p:cNvGraphicFramePr>
          <p:nvPr/>
        </p:nvGraphicFramePr>
        <p:xfrm>
          <a:off x="6153150" y="3036888"/>
          <a:ext cx="29241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Bitmap Image" r:id="rId7" imgW="4133333" imgH="2123810" progId="Paint.Picture">
                  <p:embed/>
                </p:oleObj>
              </mc:Choice>
              <mc:Fallback>
                <p:oleObj name="Bitmap Image" r:id="rId7" imgW="4133333" imgH="2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036888"/>
                        <a:ext cx="2924175" cy="15017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0052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648200"/>
            <a:ext cx="3197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0525" name="AutoShape 13"/>
          <p:cNvCxnSpPr>
            <a:cxnSpLocks noChangeShapeType="1"/>
            <a:endCxn id="1600524" idx="1"/>
          </p:cNvCxnSpPr>
          <p:nvPr/>
        </p:nvCxnSpPr>
        <p:spPr bwMode="auto">
          <a:xfrm rot="10800000" flipV="1">
            <a:off x="5880100" y="3787775"/>
            <a:ext cx="273050" cy="1584325"/>
          </a:xfrm>
          <a:prstGeom prst="bentConnector3">
            <a:avLst>
              <a:gd name="adj1" fmla="val 183722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0526" name="Text Box 14"/>
          <p:cNvSpPr txBox="1">
            <a:spLocks noChangeArrowheads="1"/>
          </p:cNvSpPr>
          <p:nvPr/>
        </p:nvSpPr>
        <p:spPr bwMode="auto">
          <a:xfrm>
            <a:off x="6526213" y="2058988"/>
            <a:ext cx="2359025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Use positive conditions for branches and loops. Avoid fallbacks unless code becomes extra complicated. </a:t>
            </a:r>
            <a:endParaRPr lang="el-GR" sz="12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00527" name="Text Box 15"/>
          <p:cNvSpPr txBox="1">
            <a:spLocks noChangeArrowheads="1"/>
          </p:cNvSpPr>
          <p:nvPr/>
        </p:nvSpPr>
        <p:spPr bwMode="auto">
          <a:xfrm>
            <a:off x="3894138" y="1855788"/>
            <a:ext cx="1968500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Avoid excessive use (overuse) of methods for boolean flags set only in one place.</a:t>
            </a:r>
            <a:endParaRPr lang="el-GR" sz="12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00528" name="Rectangle 16"/>
          <p:cNvSpPr>
            <a:spLocks noChangeArrowheads="1"/>
          </p:cNvSpPr>
          <p:nvPr/>
        </p:nvSpPr>
        <p:spPr bwMode="auto">
          <a:xfrm>
            <a:off x="6372225" y="3324225"/>
            <a:ext cx="1771650" cy="619125"/>
          </a:xfrm>
          <a:prstGeom prst="rect">
            <a:avLst/>
          </a:prstGeom>
          <a:solidFill>
            <a:srgbClr val="CC33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0529" name="Rectangle 17"/>
          <p:cNvSpPr>
            <a:spLocks noChangeArrowheads="1"/>
          </p:cNvSpPr>
          <p:nvPr/>
        </p:nvSpPr>
        <p:spPr bwMode="auto">
          <a:xfrm>
            <a:off x="6397625" y="4911725"/>
            <a:ext cx="2200275" cy="171450"/>
          </a:xfrm>
          <a:prstGeom prst="rect">
            <a:avLst/>
          </a:prstGeom>
          <a:solidFill>
            <a:srgbClr val="0099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0530" name="Rectangle 18"/>
          <p:cNvSpPr>
            <a:spLocks noChangeArrowheads="1"/>
          </p:cNvSpPr>
          <p:nvPr/>
        </p:nvSpPr>
        <p:spPr bwMode="auto">
          <a:xfrm>
            <a:off x="844550" y="2254250"/>
            <a:ext cx="1762125" cy="133350"/>
          </a:xfrm>
          <a:prstGeom prst="rect">
            <a:avLst/>
          </a:prstGeom>
          <a:solidFill>
            <a:srgbClr val="CC33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0531" name="Rectangle 19"/>
          <p:cNvSpPr>
            <a:spLocks noChangeArrowheads="1"/>
          </p:cNvSpPr>
          <p:nvPr/>
        </p:nvSpPr>
        <p:spPr bwMode="auto">
          <a:xfrm>
            <a:off x="831850" y="2498725"/>
            <a:ext cx="1895475" cy="133350"/>
          </a:xfrm>
          <a:prstGeom prst="rect">
            <a:avLst/>
          </a:prstGeom>
          <a:solidFill>
            <a:srgbClr val="CC33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0533" name="Rectangle 21"/>
          <p:cNvSpPr>
            <a:spLocks noChangeArrowheads="1"/>
          </p:cNvSpPr>
          <p:nvPr/>
        </p:nvSpPr>
        <p:spPr bwMode="auto">
          <a:xfrm>
            <a:off x="1289050" y="3622675"/>
            <a:ext cx="1619250" cy="171450"/>
          </a:xfrm>
          <a:prstGeom prst="rect">
            <a:avLst/>
          </a:prstGeom>
          <a:solidFill>
            <a:srgbClr val="0099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0534" name="Text Box 22"/>
          <p:cNvSpPr txBox="1">
            <a:spLocks noChangeArrowheads="1"/>
          </p:cNvSpPr>
          <p:nvPr/>
        </p:nvSpPr>
        <p:spPr bwMode="auto">
          <a:xfrm>
            <a:off x="280988" y="5872163"/>
            <a:ext cx="46831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Avoid false returns when the problem is false precondition or erroneous state (assert instead).</a:t>
            </a:r>
            <a:endParaRPr lang="el-GR" sz="12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00536" name="Rectangle 24"/>
          <p:cNvSpPr>
            <a:spLocks noChangeArrowheads="1"/>
          </p:cNvSpPr>
          <p:nvPr/>
        </p:nvSpPr>
        <p:spPr bwMode="auto">
          <a:xfrm>
            <a:off x="939800" y="4264025"/>
            <a:ext cx="1162050" cy="152400"/>
          </a:xfrm>
          <a:prstGeom prst="rect">
            <a:avLst/>
          </a:prstGeom>
          <a:solidFill>
            <a:srgbClr val="CC33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0537" name="Rectangle 25"/>
          <p:cNvSpPr>
            <a:spLocks noChangeArrowheads="1"/>
          </p:cNvSpPr>
          <p:nvPr/>
        </p:nvSpPr>
        <p:spPr bwMode="auto">
          <a:xfrm>
            <a:off x="1136650" y="4527550"/>
            <a:ext cx="1162050" cy="152400"/>
          </a:xfrm>
          <a:prstGeom prst="rect">
            <a:avLst/>
          </a:prstGeom>
          <a:solidFill>
            <a:srgbClr val="CC33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600538" name="Rectangle 26"/>
          <p:cNvSpPr>
            <a:spLocks noChangeArrowheads="1"/>
          </p:cNvSpPr>
          <p:nvPr/>
        </p:nvSpPr>
        <p:spPr bwMode="auto">
          <a:xfrm>
            <a:off x="641350" y="5175250"/>
            <a:ext cx="2495550" cy="304800"/>
          </a:xfrm>
          <a:prstGeom prst="rect">
            <a:avLst/>
          </a:prstGeom>
          <a:solidFill>
            <a:srgbClr val="009900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391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DF0B0BA-D837-4588-B4E1-1E7E1DBD78BD}" type="slidenum">
              <a:rPr lang="en-US"/>
              <a:pPr/>
              <a:t>26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Προηγμένες τεχνικές</a:t>
            </a:r>
            <a:endParaRPr lang="en-US" i="1"/>
          </a:p>
          <a:p>
            <a:pPr lvl="1"/>
            <a:r>
              <a:rPr lang="el-GR"/>
              <a:t>Το πρόβλημα της εντροπίας λογισμικού</a:t>
            </a:r>
          </a:p>
          <a:p>
            <a:pPr lvl="2"/>
            <a:r>
              <a:rPr lang="en-US"/>
              <a:t>Software entropy</a:t>
            </a:r>
            <a:endParaRPr lang="el-GR"/>
          </a:p>
          <a:p>
            <a:pPr lvl="1"/>
            <a:r>
              <a:rPr lang="en-US"/>
              <a:t>Refactoring</a:t>
            </a:r>
            <a:endParaRPr lang="el-GR" i="1"/>
          </a:p>
          <a:p>
            <a:pPr lvl="2"/>
            <a:r>
              <a:rPr lang="el-GR"/>
              <a:t>Δημιουργική αναδιάρθρωση</a:t>
            </a:r>
            <a:endParaRPr lang="en-US"/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Θεωρητική απόδειξη λειτουργικότητας</a:t>
            </a:r>
            <a:endParaRPr lang="en-US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l-GR"/>
              <a:t>Προγραμματιστικά ιδιώματα</a:t>
            </a:r>
            <a:endParaRPr lang="en-US"/>
          </a:p>
          <a:p>
            <a:pPr lvl="1"/>
            <a:r>
              <a:rPr lang="el-GR"/>
              <a:t>Άμεση κλήση </a:t>
            </a:r>
            <a:r>
              <a:rPr lang="en-US"/>
              <a:t>constructor / destructor</a:t>
            </a:r>
          </a:p>
          <a:p>
            <a:pPr lvl="1"/>
            <a:r>
              <a:rPr lang="en-US"/>
              <a:t>new placement syntax</a:t>
            </a:r>
            <a:endParaRPr lang="el-GR"/>
          </a:p>
          <a:p>
            <a:pPr lvl="2"/>
            <a:r>
              <a:rPr lang="el-GR"/>
              <a:t>Συντακτικό τοποθέτησης σε ειδική μνήμη για </a:t>
            </a:r>
            <a:r>
              <a:rPr lang="en-US"/>
              <a:t>new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3AEFDAC-3229-4E18-BAD6-2A4DD353FD4B}" type="slidenum">
              <a:rPr lang="en-US"/>
              <a:pPr/>
              <a:t>27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Θεωρητική απόδειξη λειτουργικότητας (1/6)</a:t>
            </a:r>
            <a:endParaRPr lang="en-GB"/>
          </a:p>
        </p:txBody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Κατά τη σχεδίαση και υλοποίηση μίας συνάρτησης συνήθως σκεφτόμαστε άτυπα ως εξής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l-GR"/>
              <a:t>εάν τα πραγματικά ορίσματα είναι αυτά που προϋποθέτει η συνάρτηση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l-GR"/>
              <a:t>εάν η συνάρτηση «δουλεύει» σωστά και παράγει τα σωστά αποτελέσματα</a:t>
            </a:r>
            <a:endParaRPr lang="en-US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/>
              <a:t>τότε αυτή η συνάρτηση δεν πρόκειται να θεωρηθεί υπαίτια για παραγωγή λαθών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è"/>
            </a:pPr>
            <a:r>
              <a:rPr lang="el-GR"/>
              <a:t>δηλαδή</a:t>
            </a:r>
            <a:r>
              <a:rPr lang="en-US"/>
              <a:t>, </a:t>
            </a:r>
            <a:r>
              <a:rPr lang="el-GR"/>
              <a:t>μπορεί να χαρακτηριστεί ως πιστοποιημένη για ορθή λειτουργία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53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75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68D9650-54AE-4C25-853F-484687BB8C1A}" type="slidenum">
              <a:rPr lang="en-US"/>
              <a:pPr/>
              <a:t>28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Θεωρητική απόδειξη λειτουργικότητας (2/6)</a:t>
            </a:r>
            <a:endParaRPr lang="en-GB"/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Ο κύριος λόγος για τον οποίο ο προηγούμενος συλλογισμός αδυνατεί να πετύχει τον στόχο μας, δηλ. την απόδειξη ορθότητας, είναι η απουσία κεντρικής τεκμηρίωσης της λογικής ορθότητας</a:t>
            </a:r>
            <a:endParaRPr lang="en-US" sz="2400"/>
          </a:p>
          <a:p>
            <a:pPr lvl="1"/>
            <a:r>
              <a:rPr lang="el-GR" sz="2000"/>
              <a:t>Συνήθως σκεφτόμαστε τι σημαίνει «κάτι» να είναι ορθό, είτε όταν ακριβώς το υλοποιούμε, ή αφού έχει αποδειχθεί ότι κάτι πήγε στραβά</a:t>
            </a:r>
            <a:endParaRPr lang="en-US" sz="2000"/>
          </a:p>
          <a:p>
            <a:pPr lvl="2"/>
            <a:r>
              <a:rPr lang="el-GR" sz="1800"/>
              <a:t>Αλλά ποτέ σχεδόν δεν περιγράφουμε τυπικά το ορθό και το σφάλμα εκ των υστέρων κατά τη διαδικασία σχεδίασης</a:t>
            </a:r>
            <a:endParaRPr lang="en-US" sz="1800"/>
          </a:p>
          <a:p>
            <a:pPr>
              <a:buFont typeface="Wingdings" pitchFamily="2" charset="2"/>
              <a:buChar char="è"/>
            </a:pPr>
            <a:r>
              <a:rPr lang="el-GR" sz="2400"/>
              <a:t>Έχουμε δει ότι </a:t>
            </a:r>
            <a:r>
              <a:rPr lang="el-GR" sz="2400" i="1">
                <a:solidFill>
                  <a:srgbClr val="0000FF"/>
                </a:solidFill>
                <a:effectLst/>
              </a:rPr>
              <a:t>ένας πολύ καλός τρόπος να καλύψουμε το κενό της έλλειψης σημασιολογίας ορθότητας</a:t>
            </a:r>
            <a:r>
              <a:rPr lang="el-GR" sz="2400"/>
              <a:t> είναι η τεχνική </a:t>
            </a:r>
            <a:r>
              <a:rPr lang="en-US" sz="2400"/>
              <a:t>design by contract.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723848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099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ECC1932-0F9F-412B-9B32-9ED5D4071626}" type="slidenum">
              <a:rPr lang="en-US"/>
              <a:pPr/>
              <a:t>29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Θεωρητική απόδειξη λειτουργικότητας (3/6)</a:t>
            </a:r>
            <a:endParaRPr lang="en-GB"/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Η τεκμηρίωση και υλοποίηση της λογικής βάσει της τεχνικής </a:t>
            </a:r>
            <a:r>
              <a:rPr lang="en-US"/>
              <a:t>design by contract, </a:t>
            </a:r>
            <a:r>
              <a:rPr lang="el-GR"/>
              <a:t>οδηγεί στην δημιουργία πηγαίου κώδικα που αντιπροσωπεύει την λογική αυτή και ελέγχει την λειτουργική ορθότητα</a:t>
            </a:r>
            <a:r>
              <a:rPr lang="en-US"/>
              <a:t> </a:t>
            </a:r>
          </a:p>
          <a:p>
            <a:pPr>
              <a:buFont typeface="Wingdings" pitchFamily="2" charset="2"/>
              <a:buChar char="è"/>
            </a:pPr>
            <a:r>
              <a:rPr lang="el-GR" i="1"/>
              <a:t>Ακολουθώντας την μέθοδο αυτή,η απόδειξη της ορθότητας γίνεται φυσιολογικά με επαγωγή.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895563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6B030AE-9CEB-4EC2-843F-73D0EFF51673}" type="slidenum">
              <a:rPr lang="en-US"/>
              <a:pPr/>
              <a:t>3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i="1"/>
              <a:t>Προηγμένες τεχνικές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Το πρόβλημα της εντροπίας λογισμικού</a:t>
            </a:r>
          </a:p>
          <a:p>
            <a:pPr lvl="2">
              <a:lnSpc>
                <a:spcPct val="90000"/>
              </a:lnSpc>
            </a:pPr>
            <a:r>
              <a:rPr lang="en-US"/>
              <a:t>Software entropy</a:t>
            </a:r>
            <a:endParaRPr lang="el-GR"/>
          </a:p>
          <a:p>
            <a:pPr lvl="1">
              <a:lnSpc>
                <a:spcPct val="90000"/>
              </a:lnSpc>
            </a:pPr>
            <a:r>
              <a:rPr lang="en-US"/>
              <a:t>Re-factoring</a:t>
            </a:r>
            <a:endParaRPr lang="el-GR" i="1"/>
          </a:p>
          <a:p>
            <a:pPr lvl="2">
              <a:lnSpc>
                <a:spcPct val="90000"/>
              </a:lnSpc>
            </a:pPr>
            <a:r>
              <a:rPr lang="el-GR"/>
              <a:t>Δημιουργική αναδιάρθρωση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l-GR"/>
              <a:t>Θεωρητική απόδειξη λειτουργικότητας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l-GR"/>
              <a:t>Προγραμματιστικά ιδιώματα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l-GR"/>
              <a:t>Άμεση κλήση </a:t>
            </a:r>
            <a:r>
              <a:rPr lang="en-US"/>
              <a:t>constructor / destructor</a:t>
            </a:r>
          </a:p>
          <a:p>
            <a:pPr lvl="1">
              <a:lnSpc>
                <a:spcPct val="90000"/>
              </a:lnSpc>
            </a:pPr>
            <a:r>
              <a:rPr lang="en-US"/>
              <a:t>new placement syntax</a:t>
            </a:r>
            <a:endParaRPr lang="el-GR"/>
          </a:p>
          <a:p>
            <a:pPr lvl="2">
              <a:lnSpc>
                <a:spcPct val="90000"/>
              </a:lnSpc>
            </a:pPr>
            <a:r>
              <a:rPr lang="el-GR"/>
              <a:t>Συντακτικό τοποθέτησης σε ειδική μνήμη για </a:t>
            </a:r>
            <a:r>
              <a:rPr lang="en-US"/>
              <a:t>new</a:t>
            </a:r>
          </a:p>
          <a:p>
            <a:pPr lvl="1">
              <a:lnSpc>
                <a:spcPct val="90000"/>
              </a:lnSpc>
            </a:pPr>
            <a:r>
              <a:rPr lang="el-GR"/>
              <a:t>Μετατροπή των </a:t>
            </a:r>
            <a:r>
              <a:rPr lang="en-US"/>
              <a:t>C unions </a:t>
            </a:r>
            <a:r>
              <a:rPr lang="el-GR"/>
              <a:t>σε </a:t>
            </a:r>
            <a:r>
              <a:rPr lang="en-US"/>
              <a:t>C++ </a:t>
            </a:r>
            <a:r>
              <a:rPr lang="el-GR"/>
              <a:t>κλάσεις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459D222-2E39-4189-AFEB-D6434CB598C6}" type="slidenum">
              <a:rPr lang="en-US"/>
              <a:pPr/>
              <a:t>30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Θεωρητική απόδειξη λειτουργικότητας (4/6)</a:t>
            </a:r>
            <a:endParaRPr lang="en-GB"/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Έστω ένα στιγμιότυπο </a:t>
            </a:r>
            <a:r>
              <a:rPr lang="en-US" sz="2400" b="1" i="1"/>
              <a:t>O</a:t>
            </a:r>
            <a:r>
              <a:rPr lang="el-GR" sz="2400" b="1"/>
              <a:t> </a:t>
            </a:r>
            <a:r>
              <a:rPr lang="el-GR" sz="2400"/>
              <a:t>της κλάσης </a:t>
            </a:r>
            <a:r>
              <a:rPr lang="en-US" sz="2400" b="1" i="1"/>
              <a:t>C</a:t>
            </a:r>
            <a:r>
              <a:rPr lang="en-US" sz="2400"/>
              <a:t>, </a:t>
            </a:r>
            <a:r>
              <a:rPr lang="el-GR" sz="2400"/>
              <a:t>πιστοποιημένο ως προς την ορθότητά του μέσω του </a:t>
            </a:r>
            <a:r>
              <a:rPr lang="en-US" sz="2400"/>
              <a:t>invariant </a:t>
            </a:r>
            <a:r>
              <a:rPr lang="en-US" sz="2400" b="1" i="1"/>
              <a:t>I</a:t>
            </a:r>
            <a:r>
              <a:rPr lang="en-US" sz="2400"/>
              <a:t>, </a:t>
            </a:r>
            <a:r>
              <a:rPr lang="el-GR" sz="2400"/>
              <a:t>το οποίο και υλοποιεί την σχετική προς την κλάση </a:t>
            </a:r>
            <a:r>
              <a:rPr lang="en-US" sz="2400" b="1" i="1"/>
              <a:t>C</a:t>
            </a:r>
            <a:r>
              <a:rPr lang="en-US" sz="2400"/>
              <a:t> </a:t>
            </a:r>
            <a:r>
              <a:rPr lang="el-GR" sz="2400"/>
              <a:t>λογική ορθότητας</a:t>
            </a:r>
            <a:r>
              <a:rPr lang="en-US" sz="2400"/>
              <a:t>. </a:t>
            </a:r>
            <a:r>
              <a:rPr lang="el-GR" sz="2400"/>
              <a:t>Τότε</a:t>
            </a:r>
            <a:r>
              <a:rPr lang="en-US" sz="2400"/>
              <a:t>:</a:t>
            </a:r>
          </a:p>
          <a:p>
            <a:pPr lvl="1"/>
            <a:r>
              <a:rPr lang="el-GR" sz="2000"/>
              <a:t>Η συνάρτηση </a:t>
            </a:r>
            <a:r>
              <a:rPr lang="en-US" sz="2000" b="1" i="1"/>
              <a:t>F</a:t>
            </a:r>
            <a:r>
              <a:rPr lang="en-US" sz="2000" b="1"/>
              <a:t> </a:t>
            </a:r>
            <a:r>
              <a:rPr lang="el-GR" sz="2000"/>
              <a:t>έχει ορθή υλοποίηση </a:t>
            </a:r>
            <a:r>
              <a:rPr lang="el-GR" b="1">
                <a:effectLst/>
                <a:sym typeface="Symbol" pitchFamily="18" charset="2"/>
              </a:rPr>
              <a:t></a:t>
            </a:r>
            <a:r>
              <a:rPr lang="en-US" sz="2000"/>
              <a:t> </a:t>
            </a:r>
            <a:r>
              <a:rPr lang="el-GR" sz="2000"/>
              <a:t>σε όλες τις περιπτώσεις τις οποίες η </a:t>
            </a:r>
            <a:r>
              <a:rPr lang="en-US" sz="2000"/>
              <a:t>precondition </a:t>
            </a:r>
            <a:r>
              <a:rPr lang="el-GR" sz="2000"/>
              <a:t>της </a:t>
            </a:r>
            <a:r>
              <a:rPr lang="en-US" sz="2000" b="1" i="1"/>
              <a:t>F</a:t>
            </a:r>
            <a:r>
              <a:rPr lang="en-US" sz="2000"/>
              <a:t> </a:t>
            </a:r>
            <a:r>
              <a:rPr lang="el-GR" sz="2000"/>
              <a:t>είναι </a:t>
            </a:r>
            <a:r>
              <a:rPr lang="en-US" sz="2000" i="1"/>
              <a:t>true</a:t>
            </a:r>
            <a:r>
              <a:rPr lang="en-US" sz="2000"/>
              <a:t>, </a:t>
            </a:r>
            <a:r>
              <a:rPr lang="el-GR" sz="2000"/>
              <a:t>και</a:t>
            </a:r>
            <a:r>
              <a:rPr lang="en-US" sz="2000"/>
              <a:t> </a:t>
            </a:r>
            <a:r>
              <a:rPr lang="el-GR" sz="2000"/>
              <a:t>η </a:t>
            </a:r>
            <a:r>
              <a:rPr lang="en-US" sz="2000"/>
              <a:t>postcondition </a:t>
            </a:r>
            <a:r>
              <a:rPr lang="el-GR" sz="2000"/>
              <a:t>είναι </a:t>
            </a:r>
            <a:r>
              <a:rPr lang="en-US" sz="2000" i="1"/>
              <a:t>true</a:t>
            </a:r>
            <a:r>
              <a:rPr lang="en-US" sz="2000"/>
              <a:t> </a:t>
            </a:r>
            <a:r>
              <a:rPr lang="el-GR" sz="2000"/>
              <a:t>μετά από οποιαδήποτε κλήση της</a:t>
            </a:r>
            <a:r>
              <a:rPr lang="en-US" sz="2000"/>
              <a:t> </a:t>
            </a:r>
            <a:r>
              <a:rPr lang="en-US" sz="2000" b="1" i="1"/>
              <a:t>F</a:t>
            </a:r>
            <a:endParaRPr lang="en-US" sz="2000"/>
          </a:p>
          <a:p>
            <a:pPr lvl="1"/>
            <a:r>
              <a:rPr lang="el-GR" sz="2000"/>
              <a:t>Για κάθε τέτοια ορθά υλοποιημένη συνάρτηση </a:t>
            </a:r>
            <a:r>
              <a:rPr lang="en-US" sz="2000" b="1" i="1"/>
              <a:t>F</a:t>
            </a:r>
            <a:r>
              <a:rPr lang="en-US" sz="2000" b="1"/>
              <a:t>,</a:t>
            </a:r>
            <a:r>
              <a:rPr lang="en-US" sz="2000"/>
              <a:t> </a:t>
            </a:r>
            <a:r>
              <a:rPr lang="el-GR" sz="2000"/>
              <a:t>η κλήση της </a:t>
            </a:r>
            <a:r>
              <a:rPr lang="en-US" sz="2000" b="1" i="1"/>
              <a:t>F</a:t>
            </a:r>
            <a:r>
              <a:rPr lang="en-US" sz="2000"/>
              <a:t> </a:t>
            </a:r>
            <a:r>
              <a:rPr lang="el-GR" sz="2000"/>
              <a:t>μέσω του στιγμιότυπου </a:t>
            </a:r>
            <a:r>
              <a:rPr lang="en-US" sz="2000" b="1" i="1"/>
              <a:t>O</a:t>
            </a:r>
            <a:r>
              <a:rPr lang="en-US" sz="2000"/>
              <a:t> </a:t>
            </a:r>
            <a:r>
              <a:rPr lang="el-GR" sz="2000"/>
              <a:t>έχει ως αποτέλεσμα το</a:t>
            </a:r>
            <a:r>
              <a:rPr lang="en-US" sz="2000"/>
              <a:t> </a:t>
            </a:r>
            <a:r>
              <a:rPr lang="en-US" sz="2000" b="1" i="1"/>
              <a:t>O</a:t>
            </a:r>
            <a:r>
              <a:rPr lang="el-GR" sz="2000" b="1"/>
              <a:t> </a:t>
            </a:r>
            <a:r>
              <a:rPr lang="el-GR" sz="2000"/>
              <a:t> να παραμένει ορθό</a:t>
            </a:r>
            <a:r>
              <a:rPr lang="en-US" sz="2000"/>
              <a:t>, </a:t>
            </a:r>
            <a:r>
              <a:rPr lang="el-GR" sz="2000"/>
              <a:t>χωρίς την παραγωγή οιονδήποτε λανθασμένων πλαγίων αποτελεσμάτων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62375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AEEF1FB-7AD9-43DC-AE6F-CB9732AF871F}" type="slidenum">
              <a:rPr lang="en-US"/>
              <a:pPr/>
              <a:t>31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Θεωρητική απόδειξη λειτουργικότητας (5/6)</a:t>
            </a:r>
            <a:endParaRPr lang="en-GB"/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Οι προηγούμενοι ορισμοί ουσιαστικά λένε ότι</a:t>
            </a:r>
            <a:r>
              <a:rPr lang="en-US"/>
              <a:t>:</a:t>
            </a:r>
          </a:p>
          <a:p>
            <a:pPr lvl="1"/>
            <a:r>
              <a:rPr lang="el-GR"/>
              <a:t>εάν προγραμματίσουμε τη λογική ορθότητας ως </a:t>
            </a:r>
            <a:r>
              <a:rPr lang="en-US"/>
              <a:t>assertions</a:t>
            </a:r>
          </a:p>
          <a:p>
            <a:pPr lvl="1"/>
            <a:r>
              <a:rPr lang="el-GR"/>
              <a:t>εάν χρησιμοποιήσουμε αυτά τα </a:t>
            </a:r>
            <a:r>
              <a:rPr lang="en-US"/>
              <a:t>assertions </a:t>
            </a:r>
            <a:r>
              <a:rPr lang="el-GR"/>
              <a:t>όπως υποδεικνύεται από την τεχνική </a:t>
            </a:r>
            <a:r>
              <a:rPr lang="en-US"/>
              <a:t>design by contract</a:t>
            </a:r>
          </a:p>
          <a:p>
            <a:pPr lvl="1"/>
            <a:r>
              <a:rPr lang="el-GR"/>
              <a:t>εάν υλοποιήσουμε κάθε συνάρτηση αποδεικνύοντας ότι κάνει αυτό που πρέπει να κάνει</a:t>
            </a:r>
            <a:endParaRPr lang="en-US"/>
          </a:p>
          <a:p>
            <a:pPr lvl="1">
              <a:buFont typeface="Wingdings" pitchFamily="2" charset="2"/>
              <a:buChar char="è"/>
            </a:pPr>
            <a:r>
              <a:rPr lang="el-GR" i="1"/>
              <a:t>τότε η υλοποίηση του προγράμματος είναι αποδεδειγμένα ορθή</a:t>
            </a:r>
            <a:endParaRPr lang="en-US" i="1"/>
          </a:p>
          <a:p>
            <a:pPr>
              <a:buFont typeface="Wingdings" pitchFamily="2" charset="2"/>
              <a:buNone/>
            </a:pP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3288838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A973257-7DA3-43C1-9993-4F93A25FFF26}" type="slidenum">
              <a:rPr lang="en-US"/>
              <a:pPr/>
              <a:t>32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Θεωρητική απόδειξη λειτουργικότητας (6/6)</a:t>
            </a:r>
            <a:endParaRPr lang="en-GB"/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/>
              <a:t>Επαγωγική απόδειξη ορθότητας υλοποίησης</a:t>
            </a:r>
            <a:endParaRPr lang="en-US" sz="2400" i="1"/>
          </a:p>
          <a:p>
            <a:pPr lvl="1">
              <a:lnSpc>
                <a:spcPct val="90000"/>
              </a:lnSpc>
            </a:pPr>
            <a:r>
              <a:rPr lang="el-GR" sz="2000"/>
              <a:t>Σε αλγοριθμικό επίπεδο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l-GR" sz="1800"/>
              <a:t>Ότι ο αλγόριθμος πραγματικά κάνει αυτό που δηλώνει ότι κάνει</a:t>
            </a:r>
            <a:endParaRPr lang="en-US" sz="1800"/>
          </a:p>
          <a:p>
            <a:pPr lvl="3">
              <a:lnSpc>
                <a:spcPct val="90000"/>
              </a:lnSpc>
            </a:pPr>
            <a:r>
              <a:rPr lang="el-GR" sz="1600"/>
              <a:t>Χρειάζεται τεκμηρίωση του αλγορίθμου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l-GR" sz="2000"/>
              <a:t>Ανά εντολή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l-GR" sz="1800"/>
              <a:t>Ότι κάθε εντολή, ή σειρά εντολών, αντιστοιχούν σε ένα καλά ορισμένο βήμα του αλγορίθμου</a:t>
            </a:r>
            <a:r>
              <a:rPr lang="en-US" sz="1800"/>
              <a:t>, </a:t>
            </a:r>
            <a:r>
              <a:rPr lang="el-GR" sz="1800"/>
              <a:t>παράγοντας μία ενέργεια σε πλήρη συμφωνία με τον αντίστοιχο αλγόριθμο</a:t>
            </a:r>
            <a:endParaRPr lang="en-US" sz="1800"/>
          </a:p>
          <a:p>
            <a:pPr lvl="3">
              <a:lnSpc>
                <a:spcPct val="90000"/>
              </a:lnSpc>
            </a:pPr>
            <a:r>
              <a:rPr lang="el-GR" sz="1600"/>
              <a:t>Πρέπει να τεμαχίσουμε λογικά τον κώδικα σε κατάλληλα βήματα, με εισαγωγή σχολίων, βάσει της αλγοριθμικής τεκμηρίωσης</a:t>
            </a:r>
            <a:endParaRPr lang="en-US" sz="160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/>
              <a:t>Η τεκμηρίωση του αλγορίθμου και τα σχόλια στον κώδικα βοηθούν την επαγωγική σκέψη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/>
              <a:t>με την οποία αποδεικνύουμε ότι ο κώδικας υλοποιεί ορθά και σε πλήρη αντιστοιχία ότι έχουμε σχεδιάσει και επιδιώξει μέσω του αυθεντικού αλγορίθμου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4359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4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4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4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195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7C125F3-AD4B-45D0-B598-E50D52C393ED}" type="slidenum">
              <a:rPr lang="en-US"/>
              <a:pPr/>
              <a:t>33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Προηγμένες τεχνικές</a:t>
            </a:r>
            <a:endParaRPr lang="en-US" i="1"/>
          </a:p>
          <a:p>
            <a:pPr lvl="1"/>
            <a:r>
              <a:rPr lang="el-GR"/>
              <a:t>Το πρόβλημα της εντροπίας λογισμικού</a:t>
            </a:r>
          </a:p>
          <a:p>
            <a:pPr lvl="2"/>
            <a:r>
              <a:rPr lang="en-US"/>
              <a:t>Software entropy</a:t>
            </a:r>
            <a:endParaRPr lang="el-GR"/>
          </a:p>
          <a:p>
            <a:pPr lvl="1"/>
            <a:r>
              <a:rPr lang="en-US"/>
              <a:t>Re-factoring</a:t>
            </a:r>
            <a:endParaRPr lang="el-GR" i="1"/>
          </a:p>
          <a:p>
            <a:pPr lvl="2"/>
            <a:r>
              <a:rPr lang="el-GR"/>
              <a:t>Δημιουργική αναδιάρθρωση</a:t>
            </a:r>
            <a:endParaRPr lang="en-US"/>
          </a:p>
          <a:p>
            <a:pPr lvl="1"/>
            <a:r>
              <a:rPr lang="el-GR"/>
              <a:t>Θεωρητική απόδειξη λειτουργικότητας</a:t>
            </a:r>
            <a:endParaRPr lang="en-US"/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Προγραμματιστικά ιδιώματα</a:t>
            </a:r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πρόσθετο υλικό</a:t>
            </a:r>
            <a:endParaRPr lang="en-US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l-GR"/>
              <a:t>Άμεση κλήση </a:t>
            </a:r>
            <a:r>
              <a:rPr lang="en-US"/>
              <a:t>constructor / destructor</a:t>
            </a:r>
          </a:p>
          <a:p>
            <a:pPr lvl="1"/>
            <a:r>
              <a:rPr lang="en-US"/>
              <a:t>new placement syntax</a:t>
            </a:r>
            <a:endParaRPr lang="el-GR"/>
          </a:p>
          <a:p>
            <a:pPr lvl="2"/>
            <a:r>
              <a:rPr lang="el-GR"/>
              <a:t>Συντακτικό τοποθέτησης σε ειδική μνήμη για </a:t>
            </a:r>
            <a:r>
              <a:rPr lang="en-US"/>
              <a:t>new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23D052B-CE1C-41AA-A946-7A2C2EA7EBC4}" type="slidenum">
              <a:rPr lang="en-US"/>
              <a:pPr/>
              <a:t>34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Προγραμματιστικά ιδιώματα (1/6)</a:t>
            </a:r>
            <a:endParaRPr lang="en-GB"/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Πρόκειται για ειδικές τεχνικές οι οποίες βασίζονται σε χρήση σημασιολογικών χαρακτηριστικών της γλώσσας με διόλου προφανή τρόπο</a:t>
            </a:r>
          </a:p>
          <a:p>
            <a:pPr>
              <a:lnSpc>
                <a:spcPct val="90000"/>
              </a:lnSpc>
            </a:pPr>
            <a:r>
              <a:rPr lang="el-GR"/>
              <a:t>Πρέπει να γνωρίζετε καλά τη σχετική σημασιολογία για να τα χρησιμοποιείτε χωρίς κίνδυνο</a:t>
            </a:r>
          </a:p>
          <a:p>
            <a:pPr>
              <a:lnSpc>
                <a:spcPct val="90000"/>
              </a:lnSpc>
            </a:pPr>
            <a:r>
              <a:rPr lang="el-GR"/>
              <a:t>Δεν είναι πάντα δείγματα καλής σχεδίασης, αλλά σε ορισμένες περιπτώσεις μπορεί να φανούν πολύ χρήσιμα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FD289BB-CEBB-4DB1-AF15-5D4953D570A9}" type="slidenum">
              <a:rPr lang="en-US"/>
              <a:pPr/>
              <a:t>35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Προγραμματιστικά ιδιώματα (2/6)</a:t>
            </a:r>
            <a:endParaRPr lang="en-GB"/>
          </a:p>
        </p:txBody>
      </p:sp>
      <p:graphicFrame>
        <p:nvGraphicFramePr>
          <p:cNvPr id="1546292" name="Group 10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57816"/>
              </p:ext>
            </p:extLst>
          </p:nvPr>
        </p:nvGraphicFramePr>
        <p:xfrm>
          <a:off x="609600" y="1854200"/>
          <a:ext cx="8343900" cy="4298316"/>
        </p:xfrm>
        <a:graphic>
          <a:graphicData uri="http://schemas.openxmlformats.org/drawingml/2006/table">
            <a:tbl>
              <a:tblPr/>
              <a:tblGrid>
                <a:gridCol w="4114800"/>
                <a:gridCol w="4229100"/>
              </a:tblGrid>
              <a:tr h="3898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 f 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X&amp; x1,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X&amp; x2)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X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x.g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x.h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Ένα προσωρινό αντικείμενο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δημιουργείται, με χρόνο ζωής αυτό της εντολής στην οποία παράγεται,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ως εξής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Εάν υπάρχει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move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ή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copy constructor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(με αυτή την προτεραιότητα)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χρησιμοποιείται, αλλιώς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ένα μη αρχικοποιημένο στιγμιότυπο δημιουργείται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μία διαδικασία αντιγραφής μνήμης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(bit copy)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από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προς το προσωρινό στιγμιότυπο λαμβάνει χώρα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 g 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X&amp; x1,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X&amp; x2)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x1.a()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x2.b();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10; x = g(5,6);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Όπου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ορισμένη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Όπου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a();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ορισμένη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Όπου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b();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ορισμένη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Ένα προσωρινό στιγμιότυπο επιστρέφεται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οποίο δημιουργείται με αυτόματη κλήση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του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converter constructor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X(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Εάν δεν επιθυμούμε ο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compiler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εφαρμόζει τέτοιες αυτόματες μετατροπές με τη χρήση των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constructors,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να χαρακτηρίσουμε τον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converter constructor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ως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explicit.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explicit X 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6259" name="Text Box 1043"/>
          <p:cNvSpPr txBox="1">
            <a:spLocks noChangeArrowheads="1"/>
          </p:cNvSpPr>
          <p:nvPr/>
        </p:nvSpPr>
        <p:spPr bwMode="auto">
          <a:xfrm>
            <a:off x="3165475" y="1484313"/>
            <a:ext cx="2744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Προσωρινά αντικείμενα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5850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87A5F29-6BA1-43F6-BAEC-AE52BEDF6EA1}" type="slidenum">
              <a:rPr lang="en-US"/>
              <a:pPr/>
              <a:t>36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Προγραμματιστικά ιδιώματα (</a:t>
            </a:r>
            <a:r>
              <a:rPr lang="en-US"/>
              <a:t>3</a:t>
            </a:r>
            <a:r>
              <a:rPr lang="el-GR"/>
              <a:t>/6)</a:t>
            </a:r>
            <a:endParaRPr lang="en-GB"/>
          </a:p>
        </p:txBody>
      </p:sp>
      <p:graphicFrame>
        <p:nvGraphicFramePr>
          <p:cNvPr id="1547340" name="Group 76"/>
          <p:cNvGraphicFramePr>
            <a:graphicFrameLocks noGrp="1"/>
          </p:cNvGraphicFramePr>
          <p:nvPr/>
        </p:nvGraphicFramePr>
        <p:xfrm>
          <a:off x="812800" y="1866900"/>
          <a:ext cx="7772400" cy="4273932"/>
        </p:xfrm>
        <a:graphic>
          <a:graphicData uri="http://schemas.openxmlformats.org/drawingml/2006/table">
            <a:tbl>
              <a:tblPr/>
              <a:tblGrid>
                <a:gridCol w="3365500"/>
                <a:gridCol w="4406900"/>
              </a:tblGrid>
              <a:tr h="425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if (...)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return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...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while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(...)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...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Χρειάζεται να κάνουμε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την είσοδο / έξοδο σε / από συνάρτηση, μόνο σε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debugging mode. 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να μπορεί αυτό να γίνεται εύκολα, ακόμη και για μη παγιωμένες αλγοριθμικά συναρτήσεις (δηλ. θα αλλάζουν συχνά).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debug.Log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(&lt;format&gt;, &lt;</a:t>
                      </a: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args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&gt;);</a:t>
                      </a:r>
                      <a:endParaRPr kumimoji="1" lang="en-GB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Ακολουθεί η κοινή πρακτική. Ως αποτέλεσμα ο κώδικας γίνεται αρκετά είναι υπερφορτωμένος, ενώ σε κάθε νέο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να βάλουμε μία κατάλληλη κλήση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logging.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f()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debug.Log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(“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Enter:f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()\n”);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if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debug.Log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(“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Exit:f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()\n”);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return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...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while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debug.Log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(“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Exit:f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()\n”);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...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debug.Log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(“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Exit:f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()\n”);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7315" name="Text Box 51"/>
          <p:cNvSpPr txBox="1">
            <a:spLocks noChangeArrowheads="1"/>
          </p:cNvSpPr>
          <p:nvPr/>
        </p:nvSpPr>
        <p:spPr bwMode="auto">
          <a:xfrm>
            <a:off x="711200" y="1458913"/>
            <a:ext cx="5675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Κώδικας κατά την επιστροφή από συνάρτηση (1/2)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1893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C94FA41-9169-44D4-8055-471F71B97C6D}" type="slidenum">
              <a:rPr lang="en-US"/>
              <a:pPr/>
              <a:t>37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Προγραμματιστικά ιδιώματα (</a:t>
            </a:r>
            <a:r>
              <a:rPr lang="en-US"/>
              <a:t>4</a:t>
            </a:r>
            <a:r>
              <a:rPr lang="el-GR"/>
              <a:t>/6)</a:t>
            </a:r>
            <a:endParaRPr lang="en-GB"/>
          </a:p>
        </p:txBody>
      </p:sp>
      <p:graphicFrame>
        <p:nvGraphicFramePr>
          <p:cNvPr id="1548320" name="Group 32"/>
          <p:cNvGraphicFramePr>
            <a:graphicFrameLocks noGrp="1"/>
          </p:cNvGraphicFramePr>
          <p:nvPr/>
        </p:nvGraphicFramePr>
        <p:xfrm>
          <a:off x="1231900" y="2006600"/>
          <a:ext cx="6616700" cy="4097148"/>
        </p:xfrm>
        <a:graphic>
          <a:graphicData uri="http://schemas.openxmlformats.org/drawingml/2006/table">
            <a:tbl>
              <a:tblPr/>
              <a:tblGrid>
                <a:gridCol w="66167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Μια προχωρημένη και πιο κομψή μέθοδος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Βασιζόμαστε στη σημασιολογία κλήσης των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destructors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τοπικά στιγμιότυπα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μοναδικό μειονέκτημα είναι η αδυναμία πρόσβασης σε τοπικές μεταβλητές της συνάρτησης μέσα στον </a:t>
                      </a:r>
                      <a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destructor </a:t>
                      </a:r>
                      <a:r>
                        <a:rPr kumimoji="1" lang="el-G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της βοηθητικής κλάσης.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#define ON_BLOCKEXIT(code) \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 Μόνο κώδικας χωρίς κόμμα !</a:t>
                      </a:r>
                      <a:endParaRPr kumimoji="1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class _Temp {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public: ~_Temp(){ code }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_Temp __temp;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 f()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debug.Log(“Enter: f()”);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  ON_BLOCKEXIT(debug.Log(“Exit: f()”);)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if (...)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return ...;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while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(...)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...;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8310" name="Text Box 22"/>
          <p:cNvSpPr txBox="1">
            <a:spLocks noChangeArrowheads="1"/>
          </p:cNvSpPr>
          <p:nvPr/>
        </p:nvSpPr>
        <p:spPr bwMode="auto">
          <a:xfrm>
            <a:off x="1181100" y="1509713"/>
            <a:ext cx="5675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Κώδικας κατά την επιστροφή από συνάρτηση (2/2)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3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DB2210-A188-4E2B-947D-5EF912EBF5DB}" type="slidenum">
              <a:rPr lang="en-US"/>
              <a:pPr/>
              <a:t>38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Προγραμματιστικά ιδιώματα (</a:t>
            </a:r>
            <a:r>
              <a:rPr lang="en-US"/>
              <a:t>5</a:t>
            </a:r>
            <a:r>
              <a:rPr lang="el-GR"/>
              <a:t>/6)</a:t>
            </a:r>
            <a:endParaRPr lang="en-GB"/>
          </a:p>
        </p:txBody>
      </p:sp>
      <p:graphicFrame>
        <p:nvGraphicFramePr>
          <p:cNvPr id="1549359" name="Group 47"/>
          <p:cNvGraphicFramePr>
            <a:graphicFrameLocks noGrp="1"/>
          </p:cNvGraphicFramePr>
          <p:nvPr/>
        </p:nvGraphicFramePr>
        <p:xfrm>
          <a:off x="812800" y="1866900"/>
          <a:ext cx="7874000" cy="4356100"/>
        </p:xfrm>
        <a:graphic>
          <a:graphicData uri="http://schemas.openxmlformats.org/drawingml/2006/table">
            <a:tbl>
              <a:tblPr/>
              <a:tblGrid>
                <a:gridCol w="2884488"/>
                <a:gridCol w="4989512"/>
              </a:tblGrid>
              <a:tr h="435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x.cpp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 X 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X&amp; Xref(void) { return x;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y.cpp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 Y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Y&amp; Yref(void) { return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init.cpp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Init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Init(void)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   Xref().Init(); </a:t>
                      </a: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   Yref().Init();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 Init init;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Τι λάθος υπάρχει στον κώδικα ? Υπάρχουν οι παρακάτω έξι διαφορετικές ακολουθίες κλήσης των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constructors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τα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στιγμιότυπα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κατά την έναρξη του προγράμματος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x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y  init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x  init 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y  x  init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y  init  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init  x 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init  y  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Από αυτές, μόνο στις δύο ο κώδικας θα συμπεριφέρονταν ορθά.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Όμως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,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δεν υπάρχει καμία εγγύηση ποια ακολουθία θα επιλέξει το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run-time library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του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compiler. </a:t>
                      </a:r>
                      <a:endParaRPr kumimoji="1" lang="el-G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Αυτή η συμπεριφορά ορίζεται στο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standard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ως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“implementation dependent” </a:t>
                      </a:r>
                      <a:r>
                        <a:rPr kumimoji="1" lang="el-G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και τέτοιος κώδικας πρέπει να αποφεύγεται.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Μπορεί να είστε άτυχοι και να επιλέγεται η «ευνοϊκή» ακολουθία, και όλα να φαίνονται σωστά.</a:t>
                      </a:r>
                      <a:endParaRPr kumimoji="1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9341" name="Text Box 29"/>
          <p:cNvSpPr txBox="1">
            <a:spLocks noChangeArrowheads="1"/>
          </p:cNvSpPr>
          <p:nvPr/>
        </p:nvSpPr>
        <p:spPr bwMode="auto">
          <a:xfrm>
            <a:off x="766763" y="1458913"/>
            <a:ext cx="5307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Σειρά αρχικοποίησης 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static 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στιγμιότυπων (1/2)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7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42F1CA4-E39E-4BF0-B682-F480996B06B7}" type="slidenum">
              <a:rPr lang="en-US"/>
              <a:pPr/>
              <a:t>39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Προγραμματιστικά ιδιώματα (6/6)</a:t>
            </a:r>
            <a:endParaRPr lang="en-GB"/>
          </a:p>
        </p:txBody>
      </p:sp>
      <p:graphicFrame>
        <p:nvGraphicFramePr>
          <p:cNvPr id="1552446" name="Group 62"/>
          <p:cNvGraphicFramePr>
            <a:graphicFrameLocks noGrp="1"/>
          </p:cNvGraphicFramePr>
          <p:nvPr/>
        </p:nvGraphicFramePr>
        <p:xfrm>
          <a:off x="736600" y="2921000"/>
          <a:ext cx="7594600" cy="3274188"/>
        </p:xfrm>
        <a:graphic>
          <a:graphicData uri="http://schemas.openxmlformats.org/drawingml/2006/table">
            <a:tbl>
              <a:tblPr/>
              <a:tblGrid>
                <a:gridCol w="3098800"/>
                <a:gridCol w="4495800"/>
              </a:tblGrid>
              <a:tr h="283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B.h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B_Init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private: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static bool initDone;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B_Init(void);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 B_Init B_InitVar;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extern B&amp; Binstance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A.h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#include “B.h”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γίνει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#include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πριν από κώδικα όπου οποιοδήποτε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 A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στιγμιότυπο χρησιμοποιεί το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στιγμιότυπο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B.cpp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 B* b;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B&amp; Binstance (void) { assert(b); return *b;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bool B_Init::initDone;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B_Init::B_Init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(!initDone)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b = new B;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initDone = true;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l-G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Είναι κρίσιμο να μην βάλετε </a:t>
                      </a: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initializer</a:t>
                      </a:r>
                      <a:r>
                        <a:rPr kumimoji="1" lang="el-G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ούτε στο </a:t>
                      </a: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ούτε στο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initDone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 τεχνική βασίζεται στο γεγονός ότι, </a:t>
                      </a:r>
                      <a:r>
                        <a:rPr kumimoji="1" lang="el-G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πριν την έναρξη του προγράμματος, η μνήμη για </a:t>
                      </a: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 </a:t>
                      </a:r>
                      <a:r>
                        <a:rPr kumimoji="1" lang="el-G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αντικείμενα γράφεται ανά </a:t>
                      </a:r>
                      <a:r>
                        <a:rPr kumimoji="1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</a:t>
                      </a:r>
                      <a:r>
                        <a:rPr kumimoji="1" lang="el-G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 την τιμή 0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2448" name="Group 64"/>
          <p:cNvGraphicFramePr>
            <a:graphicFrameLocks noGrp="1"/>
          </p:cNvGraphicFramePr>
          <p:nvPr/>
        </p:nvGraphicFramePr>
        <p:xfrm>
          <a:off x="749300" y="1892300"/>
          <a:ext cx="7581900" cy="884238"/>
        </p:xfrm>
        <a:graphic>
          <a:graphicData uri="http://schemas.openxmlformats.org/drawingml/2006/table">
            <a:tbl>
              <a:tblPr/>
              <a:tblGrid>
                <a:gridCol w="7581900"/>
              </a:tblGrid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στιγμιότυπα κλάσης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στην δημιουργία τους (κλήση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constructor)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να εξασφαλίζεται ότι ένα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στιγμιότυπο κλάσης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έχει ήδη δημιουργηθεί, ώστε να είναι νόμιμη η κλήση συναρτήσεων του Β.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Τα Α και Β βρίσκονται σε διαφορετικά αρχεία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να λυθεί αυτό το πρόβλημα, θα πρέπει να μετατραπεί το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στιγμιότυπο σε δυναμικό (δηλ. να δημιουργηθεί με 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new) </a:t>
                      </a:r>
                      <a:r>
                        <a:rPr kumimoji="1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όπως το παρακάτω σχήμα κώδικα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1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52424" name="Oval 40"/>
          <p:cNvSpPr>
            <a:spLocks noChangeArrowheads="1"/>
          </p:cNvSpPr>
          <p:nvPr/>
        </p:nvSpPr>
        <p:spPr bwMode="auto">
          <a:xfrm>
            <a:off x="4762500" y="3136900"/>
            <a:ext cx="304800" cy="2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52425" name="Oval 41"/>
          <p:cNvSpPr>
            <a:spLocks noChangeArrowheads="1"/>
          </p:cNvSpPr>
          <p:nvPr/>
        </p:nvSpPr>
        <p:spPr bwMode="auto">
          <a:xfrm>
            <a:off x="5029200" y="3568700"/>
            <a:ext cx="1044575" cy="279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52426" name="Text Box 42"/>
          <p:cNvSpPr txBox="1">
            <a:spLocks noChangeArrowheads="1"/>
          </p:cNvSpPr>
          <p:nvPr/>
        </p:nvSpPr>
        <p:spPr bwMode="auto">
          <a:xfrm>
            <a:off x="7346950" y="3970338"/>
            <a:ext cx="1409700" cy="8810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 i="1">
                <a:effectLst/>
                <a:latin typeface="Arial" charset="0"/>
              </a:rPr>
              <a:t>Μην βάλετε</a:t>
            </a:r>
            <a:endParaRPr lang="en-US" sz="1200" i="1">
              <a:effectLst/>
              <a:latin typeface="Arial" charset="0"/>
            </a:endParaRPr>
          </a:p>
          <a:p>
            <a:pPr algn="ctr"/>
            <a:r>
              <a:rPr lang="en-US" sz="1200" i="1">
                <a:effectLst/>
                <a:latin typeface="Arial" charset="0"/>
              </a:rPr>
              <a:t>initializer</a:t>
            </a:r>
            <a:r>
              <a:rPr lang="en-US" sz="1200">
                <a:effectLst/>
                <a:latin typeface="Arial" charset="0"/>
              </a:rPr>
              <a:t>, </a:t>
            </a:r>
            <a:r>
              <a:rPr lang="el-GR" sz="1200">
                <a:effectLst/>
                <a:latin typeface="Arial" charset="0"/>
              </a:rPr>
              <a:t>δηλ.</a:t>
            </a:r>
            <a:endParaRPr lang="en-US" sz="1200">
              <a:effectLst/>
              <a:latin typeface="Arial" charset="0"/>
            </a:endParaRPr>
          </a:p>
          <a:p>
            <a:pPr algn="ctr"/>
            <a:r>
              <a:rPr lang="en-US" sz="1200">
                <a:effectLst/>
                <a:latin typeface="Courier New" pitchFamily="49" charset="0"/>
              </a:rPr>
              <a:t>b=...;</a:t>
            </a:r>
            <a:r>
              <a:rPr lang="en-US" sz="1400">
                <a:effectLst/>
                <a:latin typeface="Arial" charset="0"/>
              </a:rPr>
              <a:t> </a:t>
            </a:r>
            <a:r>
              <a:rPr lang="el-GR" sz="1200">
                <a:effectLst/>
                <a:latin typeface="Arial" charset="0"/>
              </a:rPr>
              <a:t>ή</a:t>
            </a:r>
            <a:endParaRPr lang="en-US" sz="1200">
              <a:effectLst/>
              <a:latin typeface="Arial" charset="0"/>
            </a:endParaRPr>
          </a:p>
          <a:p>
            <a:pPr algn="ctr"/>
            <a:r>
              <a:rPr lang="en-US" sz="1200">
                <a:effectLst/>
                <a:latin typeface="Courier New" pitchFamily="49" charset="0"/>
              </a:rPr>
              <a:t>initDone=...;</a:t>
            </a:r>
            <a:endParaRPr lang="en-GB" sz="1200">
              <a:effectLst/>
              <a:latin typeface="Courier New" pitchFamily="49" charset="0"/>
            </a:endParaRPr>
          </a:p>
        </p:txBody>
      </p:sp>
      <p:cxnSp>
        <p:nvCxnSpPr>
          <p:cNvPr id="1552427" name="AutoShape 43"/>
          <p:cNvCxnSpPr>
            <a:cxnSpLocks noChangeShapeType="1"/>
            <a:stCxn id="1552426" idx="0"/>
            <a:endCxn id="1552424" idx="6"/>
          </p:cNvCxnSpPr>
          <p:nvPr/>
        </p:nvCxnSpPr>
        <p:spPr bwMode="auto">
          <a:xfrm rot="5400000" flipH="1">
            <a:off x="6213475" y="2117725"/>
            <a:ext cx="692150" cy="2984500"/>
          </a:xfrm>
          <a:prstGeom prst="curvedConnector2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2428" name="AutoShape 44"/>
          <p:cNvCxnSpPr>
            <a:cxnSpLocks noChangeShapeType="1"/>
            <a:stCxn id="1552426" idx="1"/>
            <a:endCxn id="1552425" idx="6"/>
          </p:cNvCxnSpPr>
          <p:nvPr/>
        </p:nvCxnSpPr>
        <p:spPr bwMode="auto">
          <a:xfrm rot="10800000">
            <a:off x="6073775" y="3708400"/>
            <a:ext cx="1258888" cy="703263"/>
          </a:xfrm>
          <a:prstGeom prst="curvedConnector3">
            <a:avLst>
              <a:gd name="adj1" fmla="val 49431"/>
            </a:avLst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2447" name="Text Box 63"/>
          <p:cNvSpPr txBox="1">
            <a:spLocks noChangeArrowheads="1"/>
          </p:cNvSpPr>
          <p:nvPr/>
        </p:nvSpPr>
        <p:spPr bwMode="auto">
          <a:xfrm>
            <a:off x="766763" y="1458913"/>
            <a:ext cx="5307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Σειρά αρχικοποίησης 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static 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στιγμιότυπων (2/2)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1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094C24C-FCC4-4F77-9BAC-8F548C893953}" type="slidenum">
              <a:rPr lang="en-US"/>
              <a:pPr/>
              <a:t>4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Εντροπία λογισμικού (1/7)</a:t>
            </a:r>
            <a:endParaRPr lang="en-GB"/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>
                <a:solidFill>
                  <a:srgbClr val="0000FF"/>
                </a:solidFill>
                <a:effectLst/>
              </a:rPr>
              <a:t>Η γένεση του προβλήματος</a:t>
            </a:r>
            <a:endParaRPr lang="en-US" sz="2400" i="1">
              <a:solidFill>
                <a:srgbClr val="0000FF"/>
              </a:solidFill>
              <a:effectLst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>
                <a:effectLst/>
              </a:rPr>
              <a:t>Το σύστημα αρχικά παράγεται με μία καλά σχεδιασμένη κατάσταση</a:t>
            </a:r>
            <a:endParaRPr lang="en-US" sz="2000">
              <a:effectLst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>
                <a:effectLst/>
              </a:rPr>
              <a:t>καθώς νέα λειτουργικότητα προστίθεται, η εικόνα της συνολικής δομής αρχίζει σταδιακά να «θολώνει»</a:t>
            </a:r>
            <a:endParaRPr lang="en-US" sz="2000">
              <a:effectLst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>
                <a:effectLst/>
              </a:rPr>
              <a:t>τελικά</a:t>
            </a:r>
            <a:r>
              <a:rPr lang="en-US" sz="2000">
                <a:effectLst/>
              </a:rPr>
              <a:t>, </a:t>
            </a:r>
            <a:r>
              <a:rPr lang="el-GR" sz="2000">
                <a:effectLst/>
              </a:rPr>
              <a:t>η δομή «αποσυντίθεται» σε ένα ανοργάνωτο λογισμικό πλέγμα</a:t>
            </a:r>
            <a:endParaRPr lang="en-US" sz="2000">
              <a:effectLst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>
                <a:effectLst/>
              </a:rPr>
              <a:t>μετά από μία «κρίσιμη μάζα», οι προγραμματιστές χάνουν πρακτικά κάθε εποπτεία και έλεγχο</a:t>
            </a:r>
            <a:endParaRPr lang="en-US" sz="2000">
              <a:effectLst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>
                <a:effectLst/>
              </a:rPr>
              <a:t>οι οποιεσδήποτε τοπικές εμβολές / ενέσεις λειτουργικότητας προκαλούν περισσότερο </a:t>
            </a:r>
            <a:r>
              <a:rPr lang="en-US" sz="2000">
                <a:effectLst/>
              </a:rPr>
              <a:t> </a:t>
            </a:r>
            <a:r>
              <a:rPr lang="el-GR" sz="2000">
                <a:effectLst/>
              </a:rPr>
              <a:t>αρνητικές καθολικές συνέπειες</a:t>
            </a:r>
            <a:endParaRPr lang="en-US" sz="2000">
              <a:effectLst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>
                <a:effectLst/>
              </a:rPr>
              <a:t>το λογισμικό σύστημα είναι ουσιαστικά «νεκρό»,και είναι οικονομικά αποτελεσματικότερη η σχεδίαση και υλοποίηση εξαρχής, παρά η επαναχρησιμοποίηση του υπάρχοντος κώδικα</a:t>
            </a:r>
            <a:r>
              <a:rPr lang="en-US" sz="2000">
                <a:effectLst/>
              </a:rPr>
              <a:t>.</a:t>
            </a:r>
            <a:endParaRPr lang="en-GB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747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7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5F4391A-B992-4B8D-A5AF-8ACFCC13C5BF}" type="slidenum">
              <a:rPr lang="en-US"/>
              <a:pPr/>
              <a:t>40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Προηγμένες τεχνικές</a:t>
            </a:r>
            <a:endParaRPr lang="en-US" i="1"/>
          </a:p>
          <a:p>
            <a:pPr lvl="1"/>
            <a:r>
              <a:rPr lang="el-GR"/>
              <a:t>Το πρόβλημα της εντροπίας λογισμικού</a:t>
            </a:r>
          </a:p>
          <a:p>
            <a:pPr lvl="2"/>
            <a:r>
              <a:rPr lang="en-US"/>
              <a:t>Software entropy</a:t>
            </a:r>
            <a:endParaRPr lang="el-GR"/>
          </a:p>
          <a:p>
            <a:pPr lvl="1"/>
            <a:r>
              <a:rPr lang="en-US"/>
              <a:t>Re-factoring</a:t>
            </a:r>
            <a:endParaRPr lang="el-GR" i="1"/>
          </a:p>
          <a:p>
            <a:pPr lvl="2"/>
            <a:r>
              <a:rPr lang="el-GR"/>
              <a:t>Δημιουργική αναδιάρθρωση</a:t>
            </a:r>
            <a:endParaRPr lang="en-US"/>
          </a:p>
          <a:p>
            <a:pPr lvl="1"/>
            <a:r>
              <a:rPr lang="el-GR"/>
              <a:t>Θεωρητική απόδειξη λειτουργικότητας</a:t>
            </a:r>
            <a:endParaRPr lang="en-US"/>
          </a:p>
          <a:p>
            <a:pPr lvl="1"/>
            <a:r>
              <a:rPr lang="el-GR"/>
              <a:t>Προγραμματιστικά ιδιώματα</a:t>
            </a:r>
            <a:endParaRPr lang="en-US"/>
          </a:p>
          <a:p>
            <a:pPr lvl="1"/>
            <a:r>
              <a:rPr lang="el-GR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Άμεση κλήση </a:t>
            </a:r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constructor / destructor</a:t>
            </a:r>
          </a:p>
          <a:p>
            <a:pPr lvl="1"/>
            <a:r>
              <a:rPr lang="en-US"/>
              <a:t>new placement syntax</a:t>
            </a:r>
            <a:endParaRPr lang="el-GR"/>
          </a:p>
          <a:p>
            <a:pPr lvl="2"/>
            <a:r>
              <a:rPr lang="el-GR"/>
              <a:t>Συντακτικό τοποθέτησης σε ειδική μνήμη για </a:t>
            </a:r>
            <a:r>
              <a:rPr lang="en-US"/>
              <a:t>new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0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B851C54-7AAE-46B6-9924-17C7512C08CB}" type="slidenum">
              <a:rPr lang="en-US"/>
              <a:pPr/>
              <a:t>41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Άμεση κλήση </a:t>
            </a:r>
            <a:r>
              <a:rPr lang="en-US"/>
              <a:t>constructor / destructor (1/3)</a:t>
            </a:r>
            <a:endParaRPr lang="en-GB"/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84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Όπως είδαμε από τον ορισμό των </a:t>
            </a:r>
            <a:r>
              <a:rPr lang="en-US" sz="2400"/>
              <a:t>constructor / destructor </a:t>
            </a:r>
            <a:r>
              <a:rPr lang="el-GR" sz="2400"/>
              <a:t>συναρτήσεων, επιτρέπεται η κλήση τους, όπως και κάθε άλλης συνάρτησης μέλους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Πέραν της αυτόματης κλήσης τους στις περιπτώσεις που αναφέρονται στον πίνακα</a:t>
            </a:r>
            <a:endParaRPr lang="en-GB" sz="2000"/>
          </a:p>
        </p:txBody>
      </p:sp>
      <p:graphicFrame>
        <p:nvGraphicFramePr>
          <p:cNvPr id="1562745" name="Group 121"/>
          <p:cNvGraphicFramePr>
            <a:graphicFrameLocks noGrp="1"/>
          </p:cNvGraphicFramePr>
          <p:nvPr/>
        </p:nvGraphicFramePr>
        <p:xfrm>
          <a:off x="1016000" y="3619500"/>
          <a:ext cx="7581900" cy="2353566"/>
        </p:xfrm>
        <a:graphic>
          <a:graphicData uri="http://schemas.openxmlformats.org/drawingml/2006/table">
            <a:tbl>
              <a:tblPr/>
              <a:tblGrid>
                <a:gridCol w="2759075"/>
                <a:gridCol w="2397125"/>
                <a:gridCol w="24257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constructor</a:t>
                      </a:r>
                      <a:endParaRPr kumimoji="1" lang="en-GB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destructor</a:t>
                      </a:r>
                      <a:endParaRPr kumimoji="1" lang="en-GB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Static 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(σε κλάση) ή σε καθολική εμβέλεια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Ακριβώς πριν την κλήση της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Αμέσως μετά την έξοδο από την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Τοπικά, δηλωμένα μέσα σε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block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Ακριβώς στο σημείο της δήλωσης του στιγμιότυπου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Μετά την τελευταία εντολή του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με σειρά αντίστροφη της σειράς δήλωσης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των στιγμιότυπων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Δυναμικά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instances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, με κλήση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new</a:t>
                      </a:r>
                      <a:r>
                        <a:rPr kumimoji="1" lang="el-G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/ delete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Μετά την παραχώρηση της μνήμης, πριν επιτρέψει η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Πριν την απελευθέρωση της μνήμης (η οποία και έπεται)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41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036C702-B02E-4253-9732-A2D2AA26E8AA}" type="slidenum">
              <a:rPr lang="en-US"/>
              <a:pPr/>
              <a:t>42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Άμεση κλήση </a:t>
            </a:r>
            <a:r>
              <a:rPr lang="en-US"/>
              <a:t>constructor / destructor (</a:t>
            </a:r>
            <a:r>
              <a:rPr lang="el-GR"/>
              <a:t>2</a:t>
            </a:r>
            <a:r>
              <a:rPr lang="en-US"/>
              <a:t>/3)</a:t>
            </a:r>
            <a:endParaRPr lang="en-GB"/>
          </a:p>
        </p:txBody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87500"/>
            <a:ext cx="8305800" cy="1790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Εκτός του ότι προσφέρονται ως συναρτήσεις αρχικοποίησης (οικογένεια </a:t>
            </a:r>
            <a:r>
              <a:rPr lang="en-US" sz="2400" i="1"/>
              <a:t>initialize</a:t>
            </a:r>
            <a:r>
              <a:rPr lang="en-US" sz="2400"/>
              <a:t>) </a:t>
            </a:r>
            <a:r>
              <a:rPr lang="el-GR" sz="2400"/>
              <a:t>ή κάθαρσης </a:t>
            </a:r>
            <a:r>
              <a:rPr lang="en-US" sz="2400"/>
              <a:t>(</a:t>
            </a:r>
            <a:r>
              <a:rPr lang="el-GR" sz="2400"/>
              <a:t>οικογένεια </a:t>
            </a:r>
            <a:r>
              <a:rPr lang="en-US" sz="2400" i="1"/>
              <a:t>cleanup</a:t>
            </a:r>
            <a:r>
              <a:rPr lang="en-US" sz="2400"/>
              <a:t>), </a:t>
            </a:r>
            <a:endParaRPr lang="el-GR" sz="2400"/>
          </a:p>
          <a:p>
            <a:pPr lvl="1">
              <a:lnSpc>
                <a:spcPct val="90000"/>
              </a:lnSpc>
            </a:pPr>
            <a:r>
              <a:rPr lang="el-GR" sz="2000"/>
              <a:t>δίνουν </a:t>
            </a:r>
            <a:r>
              <a:rPr lang="el-GR" sz="2000" i="1"/>
              <a:t>απεριόριστες</a:t>
            </a:r>
            <a:r>
              <a:rPr lang="el-GR" sz="2000"/>
              <a:t> δυνατότητες χρήσης της μνήμης ως στιγμιότυπα</a:t>
            </a:r>
            <a:endParaRPr lang="en-GB" sz="2000"/>
          </a:p>
        </p:txBody>
      </p:sp>
      <p:graphicFrame>
        <p:nvGraphicFramePr>
          <p:cNvPr id="156369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04805"/>
              </p:ext>
            </p:extLst>
          </p:nvPr>
        </p:nvGraphicFramePr>
        <p:xfrm>
          <a:off x="1270000" y="3479800"/>
          <a:ext cx="6515100" cy="2514600"/>
        </p:xfrm>
        <a:graphic>
          <a:graphicData uri="http://schemas.openxmlformats.org/drawingml/2006/table">
            <a:tbl>
              <a:tblPr/>
              <a:tblGrid>
                <a:gridCol w="6515100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Point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x, y;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Point (void) : x(0), y(0){}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Point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_x,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_y) :  x(_x), y(_y) {}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 char mem[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(Point)];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(Point*) mem;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-&gt;Point::Point(3,-5);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9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2F9ED3E-1200-4167-9EAC-B55B3FB87986}" type="slidenum">
              <a:rPr lang="en-US"/>
              <a:pPr/>
              <a:t>43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Άμεση κλήση </a:t>
            </a:r>
            <a:r>
              <a:rPr lang="en-US"/>
              <a:t>constructor / destructor (3/3)</a:t>
            </a:r>
            <a:endParaRPr lang="en-GB"/>
          </a:p>
        </p:txBody>
      </p:sp>
      <p:graphicFrame>
        <p:nvGraphicFramePr>
          <p:cNvPr id="156469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89864"/>
              </p:ext>
            </p:extLst>
          </p:nvPr>
        </p:nvGraphicFramePr>
        <p:xfrm>
          <a:off x="1082675" y="2632075"/>
          <a:ext cx="7239000" cy="3778250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3778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static 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std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::stack&lt;X*&gt; recycler;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X (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a);   </a:t>
                      </a:r>
                      <a:r>
                        <a:rPr kumimoji="1" 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Attention, we use private constructors 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static X* 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top_and_pop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{ X* x = 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recycler.top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 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recycler.pop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 return x;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static X* 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if (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recycler.empty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return new X(a);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else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X* x = 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top_and_pop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x-&gt;X::X(a); </a:t>
                      </a:r>
                      <a:r>
                        <a:rPr kumimoji="1" 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Explicit constructor call</a:t>
                      </a:r>
                      <a:endParaRPr kumimoji="1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return 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void 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{ this-&gt;~X(); </a:t>
                      </a:r>
                      <a:r>
                        <a:rPr kumimoji="1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recycler.push</a:t>
                      </a: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(this);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6468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44500" y="1587500"/>
            <a:ext cx="8305800" cy="11557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Δυνατότητες εξελιγμένης επαναχρησιμοποίησης και ανακύκλωσης μνήμης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DMR, </a:t>
            </a:r>
            <a:r>
              <a:rPr lang="en-US" sz="2000" i="1"/>
              <a:t>Dynamic Memory Recycler</a:t>
            </a:r>
            <a:r>
              <a:rPr lang="en-US" sz="2000"/>
              <a:t> (</a:t>
            </a:r>
            <a:r>
              <a:rPr lang="el-GR" sz="1400" i="1"/>
              <a:t>από το </a:t>
            </a:r>
            <a:r>
              <a:rPr lang="en-US" sz="1400" i="1"/>
              <a:t>I-GET UIMS, Savidis 1997</a:t>
            </a:r>
            <a:r>
              <a:rPr lang="en-US" sz="2000"/>
              <a:t>)</a:t>
            </a:r>
            <a:endParaRPr lang="en-GB" sz="2000"/>
          </a:p>
        </p:txBody>
      </p:sp>
      <p:sp>
        <p:nvSpPr>
          <p:cNvPr id="1564689" name="Text Box 17"/>
          <p:cNvSpPr txBox="1">
            <a:spLocks noChangeArrowheads="1"/>
          </p:cNvSpPr>
          <p:nvPr/>
        </p:nvSpPr>
        <p:spPr bwMode="auto">
          <a:xfrm>
            <a:off x="5162791" y="4859251"/>
            <a:ext cx="290464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b="0" dirty="0"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return new (</a:t>
            </a:r>
            <a:r>
              <a:rPr lang="en-US" sz="1200" b="0" dirty="0" err="1"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top_and_pop</a:t>
            </a:r>
            <a:r>
              <a:rPr lang="en-US" sz="1200" b="0" dirty="0"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()) X(a);</a:t>
            </a:r>
            <a:endParaRPr lang="el-GR" sz="1200" b="0" dirty="0"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4691" name="AutoShape 19"/>
          <p:cNvSpPr>
            <a:spLocks/>
          </p:cNvSpPr>
          <p:nvPr/>
        </p:nvSpPr>
        <p:spPr bwMode="auto">
          <a:xfrm>
            <a:off x="5019480" y="4753824"/>
            <a:ext cx="145596" cy="488496"/>
          </a:xfrm>
          <a:prstGeom prst="rightBrace">
            <a:avLst>
              <a:gd name="adj1" fmla="val 39520"/>
              <a:gd name="adj2" fmla="val 54167"/>
            </a:avLst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945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ED7B6A2-68C8-47C8-ACFE-0232B34DC8A4}" type="slidenum">
              <a:rPr lang="en-US"/>
              <a:pPr/>
              <a:t>44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/>
              <a:t>Προηγμένες τεχνικές</a:t>
            </a:r>
            <a:endParaRPr lang="en-US" i="1"/>
          </a:p>
          <a:p>
            <a:pPr lvl="1"/>
            <a:r>
              <a:rPr lang="el-GR"/>
              <a:t>Το πρόβλημα της εντροπίας λογισμικού</a:t>
            </a:r>
          </a:p>
          <a:p>
            <a:pPr lvl="2"/>
            <a:r>
              <a:rPr lang="en-US"/>
              <a:t>Software entropy</a:t>
            </a:r>
            <a:endParaRPr lang="el-GR"/>
          </a:p>
          <a:p>
            <a:pPr lvl="1"/>
            <a:r>
              <a:rPr lang="en-US"/>
              <a:t>Re-factoring</a:t>
            </a:r>
            <a:endParaRPr lang="el-GR" i="1"/>
          </a:p>
          <a:p>
            <a:pPr lvl="2"/>
            <a:r>
              <a:rPr lang="el-GR"/>
              <a:t>Δημιουργική αναδιάρθρωση</a:t>
            </a:r>
            <a:endParaRPr lang="en-US"/>
          </a:p>
          <a:p>
            <a:pPr lvl="1"/>
            <a:r>
              <a:rPr lang="el-GR"/>
              <a:t>Θεωρητική απόδειξη λειτουργικότητας</a:t>
            </a:r>
            <a:endParaRPr lang="en-US"/>
          </a:p>
          <a:p>
            <a:pPr lvl="1"/>
            <a:r>
              <a:rPr lang="el-GR"/>
              <a:t>Προγραμματιστικά ιδιώματα</a:t>
            </a:r>
            <a:endParaRPr lang="en-US"/>
          </a:p>
          <a:p>
            <a:pPr lvl="1"/>
            <a:r>
              <a:rPr lang="el-GR"/>
              <a:t>Άμεση κλήση </a:t>
            </a:r>
            <a:r>
              <a:rPr lang="en-US"/>
              <a:t>constructor / destructor</a:t>
            </a:r>
          </a:p>
          <a:p>
            <a:pPr lvl="1"/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 placement syntax</a:t>
            </a:r>
            <a:endParaRPr lang="el-GR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/>
            <a:r>
              <a:rPr lang="el-GR"/>
              <a:t>Συντακτικό τοποθέτησης σε ειδική μνήμη για </a:t>
            </a:r>
            <a:r>
              <a:rPr lang="en-US"/>
              <a:t>new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0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AB23559-07A2-41E9-BEFA-4FDDF739FF2A}" type="slidenum">
              <a:rPr lang="en-US"/>
              <a:pPr/>
              <a:t>45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placement syntax (1/3)</a:t>
            </a:r>
            <a:endParaRPr lang="en-GB"/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Μία ειδική χρήση της </a:t>
            </a:r>
            <a:r>
              <a:rPr lang="en-US" sz="2400"/>
              <a:t>new, </a:t>
            </a:r>
            <a:r>
              <a:rPr lang="el-GR" sz="2400"/>
              <a:t>ή οποία σας δίνει τη δυνατότητα να μην λάβετε δυναμικά μνήμη για την δημιουργία ενός στιγμιότυπου, αλλά να επαναχρησιμοποιήσετε υπάρχουσα μνήμη</a:t>
            </a:r>
          </a:p>
          <a:p>
            <a:r>
              <a:rPr lang="el-GR" sz="2400"/>
              <a:t>Η εκδοχή αυτή ισχύει μόνο για τον απλό τελεστή </a:t>
            </a:r>
            <a:r>
              <a:rPr lang="en-US" sz="2400" b="1"/>
              <a:t>new</a:t>
            </a:r>
            <a:r>
              <a:rPr lang="en-US" sz="2400"/>
              <a:t> </a:t>
            </a:r>
            <a:r>
              <a:rPr lang="el-GR" sz="2400"/>
              <a:t>και όχι για τον </a:t>
            </a:r>
            <a:r>
              <a:rPr lang="en-US" sz="2400" b="1"/>
              <a:t>new[ ]</a:t>
            </a:r>
          </a:p>
          <a:p>
            <a:r>
              <a:rPr lang="el-GR" sz="2400"/>
              <a:t>Όταν δημιουργείτε στιγμιότυπα με αυτό τον τρόπο, συνήθως εάν τα καταστρέφουμε με </a:t>
            </a:r>
            <a:r>
              <a:rPr lang="en-US" sz="2400" b="1"/>
              <a:t>delete</a:t>
            </a:r>
            <a:r>
              <a:rPr lang="en-US" sz="2400"/>
              <a:t> </a:t>
            </a:r>
            <a:r>
              <a:rPr lang="el-GR" sz="2400"/>
              <a:t>προκαλούμε </a:t>
            </a:r>
            <a:r>
              <a:rPr lang="en-US" sz="2400"/>
              <a:t>system crash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071697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BA76AB-F437-4B7F-A576-0D0C1FE0AA87}" type="slidenum">
              <a:rPr lang="en-US"/>
              <a:pPr/>
              <a:t>46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placement syntax (2/3)</a:t>
            </a:r>
            <a:endParaRPr lang="en-GB"/>
          </a:p>
        </p:txBody>
      </p:sp>
      <p:graphicFrame>
        <p:nvGraphicFramePr>
          <p:cNvPr id="156776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13164"/>
              </p:ext>
            </p:extLst>
          </p:nvPr>
        </p:nvGraphicFramePr>
        <p:xfrm>
          <a:off x="1104900" y="1943100"/>
          <a:ext cx="7632700" cy="4273932"/>
        </p:xfrm>
        <a:graphic>
          <a:graphicData uri="http://schemas.openxmlformats.org/drawingml/2006/table">
            <a:tbl>
              <a:tblPr/>
              <a:tblGrid>
                <a:gridCol w="7632700"/>
              </a:tblGrid>
              <a:tr h="337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new (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Έκφραση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δείκτη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)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Κλάση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Ορίσματα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constructor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 μνήμη που αρχίζει από την έκφραση δείκτη θεωρείται ως μνήμη στιγμιότυπου της κλάσης, με αποτέλεσμα να καλείται ο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constructor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της κλάσης που αντιστοιχεί στα ορίσματα που παρέχονται.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αποτέλεσμα της συνολικής έκφρασης είναι η τιμή του δείκτη μετατρεπόμενη σε δείκτη της κλάσης.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new (&amp;x) X(10);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Χρήση της μνήμης του στιγμιότυπου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X*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= new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malloc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sizeof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(X)) X(20);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Παίρνουμε μνήμη και αλλιώς,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delete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      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αλλά κάτι τέτοιο είναι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system crash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.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free(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xp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);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      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Παράξενο φαίνεται, αλλά είναι το σωστό 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class Y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Y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Y&amp;);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void operator=(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Y&amp; y) 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{ new (this) Y(y); }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Υλοποίηση του = μέσω του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copier constructor !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67764" name="Text Box 20"/>
          <p:cNvSpPr txBox="1">
            <a:spLocks noChangeArrowheads="1"/>
          </p:cNvSpPr>
          <p:nvPr/>
        </p:nvSpPr>
        <p:spPr bwMode="auto">
          <a:xfrm>
            <a:off x="1093788" y="1535113"/>
            <a:ext cx="335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Τυπολογία και παραδείγματα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4107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C3455FD-EFD7-4D96-B7A0-BCCF89B6CCEC}" type="slidenum">
              <a:rPr lang="en-US"/>
              <a:pPr/>
              <a:t>47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placement syntax (3/3)</a:t>
            </a:r>
            <a:endParaRPr lang="el-GR"/>
          </a:p>
        </p:txBody>
      </p:sp>
      <p:graphicFrame>
        <p:nvGraphicFramePr>
          <p:cNvPr id="1572888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727075"/>
              </p:ext>
            </p:extLst>
          </p:nvPr>
        </p:nvGraphicFramePr>
        <p:xfrm>
          <a:off x="647700" y="1485900"/>
          <a:ext cx="7991475" cy="4822572"/>
        </p:xfrm>
        <a:graphic>
          <a:graphicData uri="http://schemas.openxmlformats.org/drawingml/2006/table">
            <a:tbl>
              <a:tblPr/>
              <a:tblGrid>
                <a:gridCol w="7991475"/>
              </a:tblGrid>
              <a:tr h="353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Γενική υλοποίηση του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assignment operator</a:t>
                      </a:r>
                      <a:endParaRPr kumimoji="1" lang="el-GR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Παρακάτω ακλουθεί η γενική υλοποίηση ενός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overloaded assignment operator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όλες τις πιθανές περιπτώσεις χρησιμοποιώντας τον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/ copy constructor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Ενδέχεται ο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assignment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είναι και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void,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σε όλες τις άλλες περιπτώσεις επιστρέφει μόνο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Τέλος, προσέχουμε να αποφύγουμε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self-assignments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καθώς είναι σίγουρο ότι προκαλούν πολύ δύσκολα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errors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class Y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Y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Y&amp;);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Y&amp;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operator=(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Y&amp; y)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{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requires a copy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to be present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if (this != &amp;y) {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		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check self assignment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	   this-&gt;~Y();	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de-initialize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	   return * new (this) Y(y); 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re-initialize via copy </a:t>
                      </a:r>
                      <a:r>
                        <a:rPr kumimoji="1" 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ctor</a:t>
                      </a:r>
                      <a:endParaRPr kumimoji="1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	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Y&amp;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operator=(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Y&amp;&amp; y) {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requires a move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ctor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to be present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	this-&gt;~Y();	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 de-initialize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	return * new (this) Y(y); 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 re-initialize via move </a:t>
                      </a:r>
                      <a:r>
                        <a:rPr kumimoji="1" 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ctor</a:t>
                      </a:r>
                      <a:endParaRPr kumimoji="1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};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  <a:sym typeface="Wingdings" pitchFamily="2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52991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56DC172-0950-4CE0-BA3A-F3000D29561D}" type="slidenum">
              <a:rPr lang="en-US"/>
              <a:pPr/>
              <a:t>48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Μετατροπή των </a:t>
            </a:r>
            <a:r>
              <a:rPr lang="en-US"/>
              <a:t>C unions (1/3)</a:t>
            </a:r>
            <a:endParaRPr lang="en-GB"/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/>
              <a:t>Τα </a:t>
            </a:r>
            <a:r>
              <a:rPr lang="en-US" sz="2000"/>
              <a:t>unions </a:t>
            </a:r>
            <a:r>
              <a:rPr lang="el-GR" sz="2000"/>
              <a:t>της </a:t>
            </a:r>
            <a:r>
              <a:rPr lang="en-US" sz="2000"/>
              <a:t>C, </a:t>
            </a:r>
            <a:r>
              <a:rPr lang="el-GR" sz="2000"/>
              <a:t>όπως μαρτυρεί και ο τίτλος τους, έχουν σκοπό να ενοποιήσουν πολλούς συγγενείς τύπους σε έναν</a:t>
            </a:r>
          </a:p>
          <a:p>
            <a:pPr lvl="1"/>
            <a:r>
              <a:rPr lang="el-GR" sz="1800"/>
              <a:t>Που μπορεί να χρησιμοποιηθεί στη θέση οποιουδήποτε από τους εναλλακτικούς</a:t>
            </a:r>
          </a:p>
          <a:p>
            <a:pPr lvl="1"/>
            <a:r>
              <a:rPr lang="en-US" sz="1800"/>
              <a:t>M</a:t>
            </a:r>
            <a:r>
              <a:rPr lang="el-GR" sz="1800"/>
              <a:t>ε μέγεθος αυτό του μεγαλύτερου τύπου</a:t>
            </a:r>
            <a:endParaRPr lang="en-US" sz="1800"/>
          </a:p>
          <a:p>
            <a:pPr lvl="1"/>
            <a:r>
              <a:rPr lang="el-GR" sz="1800"/>
              <a:t>Παίζοντας έτσι το ρόλο ενός τύπου με πολλές εναλλακτικές μορφές (πολυμορφικός)</a:t>
            </a:r>
            <a:endParaRPr lang="en-GB" sz="1800"/>
          </a:p>
        </p:txBody>
      </p:sp>
      <p:graphicFrame>
        <p:nvGraphicFramePr>
          <p:cNvPr id="156980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01246"/>
              </p:ext>
            </p:extLst>
          </p:nvPr>
        </p:nvGraphicFramePr>
        <p:xfrm>
          <a:off x="1320800" y="4165600"/>
          <a:ext cx="6223000" cy="2097660"/>
        </p:xfrm>
        <a:graphic>
          <a:graphicData uri="http://schemas.openxmlformats.org/drawingml/2006/table">
            <a:tbl>
              <a:tblPr/>
              <a:tblGrid>
                <a:gridCol w="6223000"/>
              </a:tblGrid>
              <a:tr h="179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enum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EventType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MouseEvent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0,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KeyboardEvent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1 };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Event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EventType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type;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union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unsigned x, y; }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mouseData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char key[16]; }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keyboardData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} data;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9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56652E2-4540-477F-A338-A85838590816}" type="slidenum">
              <a:rPr lang="en-US"/>
              <a:pPr/>
              <a:t>49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Μετατροπή των </a:t>
            </a:r>
            <a:r>
              <a:rPr lang="en-US"/>
              <a:t>C unions (2/3)</a:t>
            </a:r>
            <a:endParaRPr lang="en-GB"/>
          </a:p>
        </p:txBody>
      </p:sp>
      <p:graphicFrame>
        <p:nvGraphicFramePr>
          <p:cNvPr id="157082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61171"/>
              </p:ext>
            </p:extLst>
          </p:nvPr>
        </p:nvGraphicFramePr>
        <p:xfrm>
          <a:off x="952500" y="3302000"/>
          <a:ext cx="6807200" cy="2865756"/>
        </p:xfrm>
        <a:graphic>
          <a:graphicData uri="http://schemas.openxmlformats.org/drawingml/2006/table">
            <a:tbl>
              <a:tblPr/>
              <a:tblGrid>
                <a:gridCol w="6807200"/>
              </a:tblGrid>
              <a:tr h="285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Event { Event(void){}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~Event(){}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MouseEvent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public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Event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private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public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GetX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return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GetY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return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MouseEvent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_x,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unsigned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_y) : x(_x),y(_y){}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~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MouseEvent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KeyboardEvent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public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Event { ... }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708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82600" y="1511300"/>
            <a:ext cx="8305800" cy="4419600"/>
          </a:xfrm>
          <a:noFill/>
          <a:ln/>
        </p:spPr>
        <p:txBody>
          <a:bodyPr/>
          <a:lstStyle/>
          <a:p>
            <a:r>
              <a:rPr lang="el-GR" sz="1800"/>
              <a:t>Όμως υπάρχει καλύτερος και πιο επεκτάσιμος τρόπος για πολυμορφικούς τύπους στην </a:t>
            </a:r>
            <a:r>
              <a:rPr lang="en-US" sz="1800"/>
              <a:t>C++</a:t>
            </a:r>
          </a:p>
          <a:p>
            <a:r>
              <a:rPr lang="el-GR" sz="1800"/>
              <a:t>Μερικές φορές μας βολεύει η χρήση </a:t>
            </a:r>
            <a:r>
              <a:rPr lang="en-US" sz="1800"/>
              <a:t>union</a:t>
            </a:r>
            <a:r>
              <a:rPr lang="el-GR" sz="1800"/>
              <a:t> για πολύ απλές περιπτώσεις</a:t>
            </a:r>
          </a:p>
          <a:p>
            <a:pPr lvl="1"/>
            <a:r>
              <a:rPr lang="el-GR" sz="1600"/>
              <a:t>αλλά με την πρώτη ευκαιρία καλό είναι να κάνουμε μετατροπή σε αληθινούς πολυμορφικούς </a:t>
            </a:r>
            <a:r>
              <a:rPr lang="en-US" sz="1600"/>
              <a:t>C++</a:t>
            </a:r>
            <a:r>
              <a:rPr lang="el-GR" sz="1600"/>
              <a:t> τύπους</a:t>
            </a:r>
          </a:p>
        </p:txBody>
      </p:sp>
    </p:spTree>
    <p:extLst>
      <p:ext uri="{BB962C8B-B14F-4D97-AF65-F5344CB8AC3E}">
        <p14:creationId xmlns:p14="http://schemas.microsoft.com/office/powerpoint/2010/main" val="2858899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72C4777-3E38-4A97-AACC-324AABF40BC8}" type="slidenum">
              <a:rPr lang="en-US"/>
              <a:pPr/>
              <a:t>5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Εντροπία λογισμικού (2/7)</a:t>
            </a:r>
            <a:endParaRPr lang="en-GB"/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Κρίσιμες ερωτήσεις</a:t>
            </a:r>
            <a:endParaRPr lang="en-US" sz="2400" i="1"/>
          </a:p>
          <a:p>
            <a:pPr lvl="1"/>
            <a:r>
              <a:rPr lang="el-GR" sz="2000"/>
              <a:t>Ποιο είναι το ποσοστό του προστιθέμενου πηγαίου κώδικα, επί της αρχικής καλά σχεδιασμένης μάζας, με το οποίο αρχίζει να «θολώνει» η σχεδιαστική εικόνα ?</a:t>
            </a:r>
            <a:endParaRPr lang="en-US" sz="2000"/>
          </a:p>
          <a:p>
            <a:pPr lvl="1"/>
            <a:r>
              <a:rPr lang="el-GR" sz="2000"/>
              <a:t>Ποιες είναι οι συγκεκριμένες περιπτώσεις στις οποίες ο επιπλέον κώδικας αυξάνει την εντροπία </a:t>
            </a:r>
            <a:r>
              <a:rPr lang="en-US" sz="2000"/>
              <a:t>?</a:t>
            </a:r>
          </a:p>
          <a:p>
            <a:pPr lvl="1"/>
            <a:r>
              <a:rPr lang="el-GR" sz="2000"/>
              <a:t>Πότε ποσοτικά μπορούμε να πούμε ότι προσεγγίζεται η κρίσιμη μάζα του πηγαίου κώδικα ?</a:t>
            </a:r>
            <a:endParaRPr lang="en-US" sz="2000"/>
          </a:p>
          <a:p>
            <a:pPr lvl="1"/>
            <a:r>
              <a:rPr lang="el-GR" sz="2000"/>
              <a:t>Πως μπορούμε να ελέγχουμε εάν κινούμαστε σε πορεία αύξησης της εντροπίας ώστε να μπορέσουμε να αντιδράσουμε ?</a:t>
            </a:r>
          </a:p>
          <a:p>
            <a:pPr lvl="1">
              <a:buFont typeface="Wingdings" pitchFamily="2" charset="2"/>
              <a:buChar char="è"/>
            </a:pPr>
            <a:r>
              <a:rPr lang="el-GR" sz="2000" i="1"/>
              <a:t>Καλή μεταφορά για τα λογισμικά συστήματα είναι η αντιστοιχία με την αύξηση της  εντροπίας σε μία πόλη όταν γίνεται άναρχη δόμηση και επέκταση εκτός του αυθεντικού σχεδίου</a:t>
            </a:r>
            <a:endParaRPr lang="en-GB" sz="2000" i="1"/>
          </a:p>
        </p:txBody>
      </p:sp>
    </p:spTree>
    <p:extLst>
      <p:ext uri="{BB962C8B-B14F-4D97-AF65-F5344CB8AC3E}">
        <p14:creationId xmlns:p14="http://schemas.microsoft.com/office/powerpoint/2010/main" val="1400572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811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1781274-3405-4C41-A009-B6ADE5819FB2}" type="slidenum">
              <a:rPr lang="en-US"/>
              <a:pPr/>
              <a:t>50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Μετατροπή των </a:t>
            </a:r>
            <a:r>
              <a:rPr lang="en-US"/>
              <a:t>C unions (</a:t>
            </a:r>
            <a:r>
              <a:rPr lang="el-GR"/>
              <a:t>3</a:t>
            </a:r>
            <a:r>
              <a:rPr lang="en-US"/>
              <a:t>/3)</a:t>
            </a:r>
            <a:endParaRPr lang="en-GB"/>
          </a:p>
        </p:txBody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/>
              <a:t>Βλέπουμε ότι η μεταβλητή τύπου (π.χ. </a:t>
            </a:r>
            <a:r>
              <a:rPr lang="en-US" sz="2000"/>
              <a:t>EventType type) </a:t>
            </a:r>
            <a:r>
              <a:rPr lang="el-GR" sz="2000"/>
              <a:t>δεν «επιζεί» τελικά στην υλοποίηση σε </a:t>
            </a:r>
            <a:r>
              <a:rPr lang="en-US" sz="2000"/>
              <a:t>C++</a:t>
            </a:r>
          </a:p>
          <a:p>
            <a:pPr lvl="1"/>
            <a:r>
              <a:rPr lang="el-GR" sz="1800"/>
              <a:t>Αν και αυτός ο κανόνας μπορεί σε σπάνιες περιπτώσεις να παραβιάζεται (και εννοούμε σπάνιες...)</a:t>
            </a:r>
          </a:p>
          <a:p>
            <a:r>
              <a:rPr lang="el-GR" sz="2000"/>
              <a:t>Αυτό οφείλεται στην ανάγκη υπακοής στο </a:t>
            </a:r>
            <a:r>
              <a:rPr lang="en-US" sz="2000"/>
              <a:t>LSP</a:t>
            </a:r>
            <a:r>
              <a:rPr lang="el-GR" sz="2000"/>
              <a:t>, βάσει του οποίου οι πολυμορφικοί αλγόριθμοι δεν πρέπει να γνωρίζουν τους κληρονόμους τύπους</a:t>
            </a:r>
          </a:p>
          <a:p>
            <a:pPr lvl="1"/>
            <a:r>
              <a:rPr lang="el-GR" sz="1800"/>
              <a:t>άρα δεν χρειάζεται καμία τέτοια μεταβλητή μέσα στο </a:t>
            </a:r>
            <a:r>
              <a:rPr lang="en-US" sz="1800"/>
              <a:t>super</a:t>
            </a:r>
            <a:r>
              <a:rPr lang="el-GR" sz="1800"/>
              <a:t>-</a:t>
            </a:r>
            <a:r>
              <a:rPr lang="en-US" sz="1800"/>
              <a:t>class</a:t>
            </a:r>
            <a:endParaRPr lang="el-GR" sz="1800"/>
          </a:p>
          <a:p>
            <a:r>
              <a:rPr lang="el-GR" sz="2000"/>
              <a:t>Όλα τα στιγμιότυπα παράγονται βάσει των κληρονόμων κλάσεων</a:t>
            </a:r>
          </a:p>
          <a:p>
            <a:r>
              <a:rPr lang="el-GR" sz="2000"/>
              <a:t>Όσο και εάν δεν το περιμένατε, </a:t>
            </a:r>
            <a:r>
              <a:rPr lang="el-GR" sz="2000" i="1"/>
              <a:t>κερδίζουμε σε μνήμη στη </a:t>
            </a:r>
            <a:r>
              <a:rPr lang="en-US" sz="2000" i="1"/>
              <a:t>C++</a:t>
            </a:r>
            <a:r>
              <a:rPr lang="el-GR" sz="2000"/>
              <a:t> διότι κάθε στιγμιότυπο έχει τη ακριβώς τη μνήμη που χρειάζεται</a:t>
            </a:r>
          </a:p>
          <a:p>
            <a:pPr lvl="1"/>
            <a:r>
              <a:rPr lang="el-GR" sz="1800"/>
              <a:t>ενώ με τα </a:t>
            </a:r>
            <a:r>
              <a:rPr lang="en-US" sz="1800"/>
              <a:t>unions </a:t>
            </a:r>
            <a:r>
              <a:rPr lang="el-GR" sz="1800"/>
              <a:t>απαιτεί πάντα χώρο ίσο με το μέγεθος του μεγαλύτερου σε μνήμη τύπου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15254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7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7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7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4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92FD03F-D382-432E-BFC6-C21103C08441}" type="slidenum">
              <a:rPr lang="en-US"/>
              <a:pPr/>
              <a:t>6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Εντροπία λογισμικού (3/7)</a:t>
            </a:r>
            <a:endParaRPr lang="en-GB"/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Πιθανές απαντήσεις ?</a:t>
            </a:r>
            <a:endParaRPr lang="en-US" sz="2400" i="1"/>
          </a:p>
          <a:p>
            <a:pPr lvl="1">
              <a:buFont typeface="Wingdings" pitchFamily="2" charset="2"/>
              <a:buChar char="è"/>
            </a:pPr>
            <a:r>
              <a:rPr lang="el-GR" sz="2000"/>
              <a:t>Δεν υπάρχει σχετικό τυποποιημένο μαθηματικό μοντέλο το οποίο να δίνει εξισώσεις αποτίμησης και πρόβλεψης της συνάρτησης αύξησης με καλά ορισμένες παραμέτρους</a:t>
            </a:r>
            <a:r>
              <a:rPr lang="en-US" sz="2000"/>
              <a:t>.</a:t>
            </a:r>
          </a:p>
          <a:p>
            <a:pPr lvl="1">
              <a:buFont typeface="Wingdings" pitchFamily="2" charset="2"/>
              <a:buChar char="ç"/>
            </a:pPr>
            <a:r>
              <a:rPr lang="el-GR" sz="2000"/>
              <a:t>Ωστόσο γνωρίζουμε ότι η αύξησή της επηρεάζεται θετικά από συγκεκριμένες ενέργειες και τακτικές ανάπτυξης</a:t>
            </a:r>
            <a:r>
              <a:rPr lang="en-US" sz="2000"/>
              <a:t>.</a:t>
            </a:r>
          </a:p>
          <a:p>
            <a:pPr lvl="1">
              <a:buFont typeface="Wingdings" pitchFamily="2" charset="2"/>
              <a:buChar char="ç"/>
            </a:pPr>
            <a:r>
              <a:rPr lang="el-GR" sz="2000"/>
              <a:t>Η δυνατότητα των προγραμματιστών να χειρίζονται και να κατασκευάζουν συστήματα μεγάλης κλίμακας είναι άμεσα εξαρτημένη από την δεξιότητά τους να αντιμετωπίζουν τη λογισμική εντροπία</a:t>
            </a:r>
            <a:endParaRPr lang="en-US" sz="2000"/>
          </a:p>
          <a:p>
            <a:pPr lvl="2"/>
            <a:r>
              <a:rPr lang="el-GR" sz="1800"/>
              <a:t>Συνήθως οι προγραμματιστές αγνοούν ότι η ανάπτυξη συστημάτων δεκαπλάσιου μεγέθους απαιτεί «εκατονταπλάσιες» γνώσεις και δεξιότητες</a:t>
            </a:r>
            <a:r>
              <a:rPr lang="en-US" sz="1800"/>
              <a:t>.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07314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5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259DC25-5CA3-42EB-8800-A1E26D64928C}" type="slidenum">
              <a:rPr lang="en-US"/>
              <a:pPr/>
              <a:t>7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Εντροπία λογισμικού (4/7)</a:t>
            </a:r>
            <a:endParaRPr lang="en-GB"/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Είναι η «ρίζα του κακού»</a:t>
            </a:r>
            <a:endParaRPr lang="en-US" sz="2400" i="1"/>
          </a:p>
          <a:p>
            <a:pPr lvl="1"/>
            <a:r>
              <a:rPr lang="el-GR" sz="2000"/>
              <a:t>Όποτε προσθέτουμε ένα νέο χαρακτηριστικό σε ένα υπάρχον σύστημα, ουσιαστικά χτίζουμε πάνω στην αυθεντική του σχεδίαση</a:t>
            </a:r>
            <a:endParaRPr lang="en-US" sz="2000"/>
          </a:p>
          <a:p>
            <a:pPr lvl="2">
              <a:buFont typeface="Wingdings" pitchFamily="2" charset="2"/>
              <a:buChar char="è"/>
            </a:pPr>
            <a:r>
              <a:rPr lang="el-GR" sz="1800"/>
              <a:t>συχνά με τρόπο στον οποίο η αρχική σχεδίαση δεν αποσκοπούσε</a:t>
            </a:r>
            <a:r>
              <a:rPr lang="en-US" sz="1800"/>
              <a:t>.</a:t>
            </a:r>
          </a:p>
          <a:p>
            <a:pPr lvl="1"/>
            <a:r>
              <a:rPr lang="el-GR" sz="2000"/>
              <a:t>Αυτή η ενέργεια δεν έπεται μίας προσεκτικής αξιολόγησης βασισμένη στην </a:t>
            </a:r>
            <a:r>
              <a:rPr lang="el-GR" sz="2000" i="1">
                <a:solidFill>
                  <a:srgbClr val="0000FF"/>
                </a:solidFill>
                <a:effectLst/>
              </a:rPr>
              <a:t>αντοχή της αυθεντικής σχεδίασης</a:t>
            </a:r>
            <a:endParaRPr lang="en-US" sz="2000" i="1">
              <a:solidFill>
                <a:srgbClr val="0000FF"/>
              </a:solidFill>
              <a:effectLst/>
            </a:endParaRPr>
          </a:p>
          <a:p>
            <a:pPr lvl="2">
              <a:buFont typeface="Wingdings" pitchFamily="2" charset="2"/>
              <a:buChar char="è"/>
            </a:pPr>
            <a:r>
              <a:rPr lang="el-GR" sz="1800"/>
              <a:t>γεγονός που οδηγεί στην διαδοχική καταστροφή της σχεδίασης, η οποία είναι καταδικασμένη τελικώς να καταρρεύσει</a:t>
            </a:r>
            <a:endParaRPr lang="en-US" sz="1800"/>
          </a:p>
          <a:p>
            <a:pPr lvl="1"/>
            <a:r>
              <a:rPr lang="el-GR" sz="2000"/>
              <a:t>Ο χρόνος απλώς καταναλώνεται για αλγοριθμική αντιμετώπιση του εκάστοτε νέου προβλήματος</a:t>
            </a:r>
            <a:r>
              <a:rPr lang="en-US" sz="2000"/>
              <a:t> </a:t>
            </a:r>
            <a:r>
              <a:rPr lang="el-GR" sz="2000"/>
              <a:t> / χαρακτηριστικού</a:t>
            </a:r>
            <a:endParaRPr lang="en-US" sz="2000"/>
          </a:p>
          <a:p>
            <a:pPr lvl="2">
              <a:buFont typeface="Wingdings" pitchFamily="2" charset="2"/>
              <a:buChar char="è"/>
            </a:pPr>
            <a:r>
              <a:rPr lang="el-GR" sz="1800"/>
              <a:t>αλλά δεν αφιερώνεται χρόνος για την εξασφάλιση της ομαλής και βέλτιστης ενσωμάτωσης στην υπάρχουσα βάση πηγαίου κώδικα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9951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59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F1B2B4F-1642-4AAD-B2B9-8B017FFDB407}" type="slidenum">
              <a:rPr lang="en-US"/>
              <a:pPr/>
              <a:t>8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Εντροπία λογισμικού (5/7)</a:t>
            </a:r>
            <a:endParaRPr lang="en-GB"/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558800"/>
          </a:xfrm>
        </p:spPr>
        <p:txBody>
          <a:bodyPr/>
          <a:lstStyle/>
          <a:p>
            <a:r>
              <a:rPr lang="el-GR" sz="2400" i="1"/>
              <a:t>Η αρχή της σχεδιαστικής αντοχής και ισορροπίας</a:t>
            </a:r>
            <a:endParaRPr lang="en-GB" sz="2400" i="1"/>
          </a:p>
        </p:txBody>
      </p:sp>
      <p:sp>
        <p:nvSpPr>
          <p:cNvPr id="1530922" name="Rectangle 42"/>
          <p:cNvSpPr>
            <a:spLocks noChangeArrowheads="1"/>
          </p:cNvSpPr>
          <p:nvPr/>
        </p:nvSpPr>
        <p:spPr bwMode="auto">
          <a:xfrm>
            <a:off x="469900" y="4406900"/>
            <a:ext cx="8331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è"/>
            </a:pPr>
            <a:r>
              <a:rPr kumimoji="1" lang="el-GR" sz="2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Έλλειψη σταθερότητας κώδικα</a:t>
            </a:r>
            <a:endParaRPr kumimoji="1" 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è"/>
            </a:pPr>
            <a:r>
              <a:rPr kumimoji="1" lang="el-GR" sz="2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Έλλειψη σταθερότητας σχεδίασης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è"/>
            </a:pPr>
            <a:r>
              <a:rPr kumimoji="1" lang="el-GR" sz="2800" b="0">
                <a:effectLst>
                  <a:outerShdw blurRad="38100" dist="38100" dir="2700000" algn="tl">
                    <a:srgbClr val="FFFFFF"/>
                  </a:outerShdw>
                </a:effectLst>
              </a:rPr>
              <a:t>Κατάρρευση σχεδίασης</a:t>
            </a:r>
            <a:endParaRPr kumimoji="1" lang="en-GB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530933" name="Group 53"/>
          <p:cNvGrpSpPr>
            <a:grpSpLocks/>
          </p:cNvGrpSpPr>
          <p:nvPr/>
        </p:nvGrpSpPr>
        <p:grpSpPr bwMode="auto">
          <a:xfrm>
            <a:off x="463550" y="2489200"/>
            <a:ext cx="7397750" cy="1593850"/>
            <a:chOff x="292" y="1568"/>
            <a:chExt cx="4660" cy="1004"/>
          </a:xfrm>
        </p:grpSpPr>
        <p:grpSp>
          <p:nvGrpSpPr>
            <p:cNvPr id="1530896" name="Group 16"/>
            <p:cNvGrpSpPr>
              <a:grpSpLocks/>
            </p:cNvGrpSpPr>
            <p:nvPr/>
          </p:nvGrpSpPr>
          <p:grpSpPr bwMode="auto">
            <a:xfrm>
              <a:off x="1216" y="1800"/>
              <a:ext cx="1216" cy="745"/>
              <a:chOff x="408" y="2432"/>
              <a:chExt cx="1216" cy="745"/>
            </a:xfrm>
          </p:grpSpPr>
          <p:sp>
            <p:nvSpPr>
              <p:cNvPr id="1530885" name="Freeform 5"/>
              <p:cNvSpPr>
                <a:spLocks/>
              </p:cNvSpPr>
              <p:nvPr/>
            </p:nvSpPr>
            <p:spPr bwMode="auto">
              <a:xfrm>
                <a:off x="627" y="2797"/>
                <a:ext cx="727" cy="380"/>
              </a:xfrm>
              <a:custGeom>
                <a:avLst/>
                <a:gdLst>
                  <a:gd name="T0" fmla="*/ 0 w 848"/>
                  <a:gd name="T1" fmla="*/ 0 h 616"/>
                  <a:gd name="T2" fmla="*/ 848 w 848"/>
                  <a:gd name="T3" fmla="*/ 0 h 616"/>
                  <a:gd name="T4" fmla="*/ 848 w 848"/>
                  <a:gd name="T5" fmla="*/ 616 h 616"/>
                  <a:gd name="T6" fmla="*/ 0 w 848"/>
                  <a:gd name="T7" fmla="*/ 0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8" h="616">
                    <a:moveTo>
                      <a:pt x="0" y="0"/>
                    </a:moveTo>
                    <a:lnTo>
                      <a:pt x="848" y="0"/>
                    </a:lnTo>
                    <a:lnTo>
                      <a:pt x="848" y="6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86" name="Freeform 6"/>
              <p:cNvSpPr>
                <a:spLocks/>
              </p:cNvSpPr>
              <p:nvPr/>
            </p:nvSpPr>
            <p:spPr bwMode="auto">
              <a:xfrm>
                <a:off x="635" y="2802"/>
                <a:ext cx="712" cy="358"/>
              </a:xfrm>
              <a:custGeom>
                <a:avLst/>
                <a:gdLst>
                  <a:gd name="T0" fmla="*/ 840 w 840"/>
                  <a:gd name="T1" fmla="*/ 0 h 632"/>
                  <a:gd name="T2" fmla="*/ 0 w 840"/>
                  <a:gd name="T3" fmla="*/ 632 h 632"/>
                  <a:gd name="T4" fmla="*/ 0 w 840"/>
                  <a:gd name="T5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0" h="632">
                    <a:moveTo>
                      <a:pt x="840" y="0"/>
                    </a:moveTo>
                    <a:lnTo>
                      <a:pt x="0" y="632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88" name="Line 8"/>
              <p:cNvSpPr>
                <a:spLocks noChangeShapeType="1"/>
              </p:cNvSpPr>
              <p:nvPr/>
            </p:nvSpPr>
            <p:spPr bwMode="auto">
              <a:xfrm flipV="1">
                <a:off x="408" y="2792"/>
                <a:ext cx="120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90" name="Rectangle 10"/>
              <p:cNvSpPr>
                <a:spLocks noChangeArrowheads="1"/>
              </p:cNvSpPr>
              <p:nvPr/>
            </p:nvSpPr>
            <p:spPr bwMode="auto">
              <a:xfrm>
                <a:off x="416" y="2664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91" name="Rectangle 11"/>
              <p:cNvSpPr>
                <a:spLocks noChangeArrowheads="1"/>
              </p:cNvSpPr>
              <p:nvPr/>
            </p:nvSpPr>
            <p:spPr bwMode="auto">
              <a:xfrm>
                <a:off x="824" y="2664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92" name="Rectangle 12"/>
              <p:cNvSpPr>
                <a:spLocks noChangeArrowheads="1"/>
              </p:cNvSpPr>
              <p:nvPr/>
            </p:nvSpPr>
            <p:spPr bwMode="auto">
              <a:xfrm>
                <a:off x="1240" y="2664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93" name="Rectangle 13"/>
              <p:cNvSpPr>
                <a:spLocks noChangeArrowheads="1"/>
              </p:cNvSpPr>
              <p:nvPr/>
            </p:nvSpPr>
            <p:spPr bwMode="auto">
              <a:xfrm>
                <a:off x="600" y="2552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94" name="Rectangle 14"/>
              <p:cNvSpPr>
                <a:spLocks noChangeArrowheads="1"/>
              </p:cNvSpPr>
              <p:nvPr/>
            </p:nvSpPr>
            <p:spPr bwMode="auto">
              <a:xfrm>
                <a:off x="1016" y="2552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95" name="Rectangle 15"/>
              <p:cNvSpPr>
                <a:spLocks noChangeArrowheads="1"/>
              </p:cNvSpPr>
              <p:nvPr/>
            </p:nvSpPr>
            <p:spPr bwMode="auto">
              <a:xfrm>
                <a:off x="800" y="2432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grpSp>
          <p:nvGrpSpPr>
            <p:cNvPr id="1530921" name="Group 41"/>
            <p:cNvGrpSpPr>
              <a:grpSpLocks/>
            </p:cNvGrpSpPr>
            <p:nvPr/>
          </p:nvGrpSpPr>
          <p:grpSpPr bwMode="auto">
            <a:xfrm>
              <a:off x="2848" y="1568"/>
              <a:ext cx="2048" cy="985"/>
              <a:chOff x="2704" y="1600"/>
              <a:chExt cx="2048" cy="985"/>
            </a:xfrm>
          </p:grpSpPr>
          <p:sp>
            <p:nvSpPr>
              <p:cNvPr id="1530898" name="Freeform 18"/>
              <p:cNvSpPr>
                <a:spLocks/>
              </p:cNvSpPr>
              <p:nvPr/>
            </p:nvSpPr>
            <p:spPr bwMode="auto">
              <a:xfrm>
                <a:off x="3147" y="2205"/>
                <a:ext cx="727" cy="380"/>
              </a:xfrm>
              <a:custGeom>
                <a:avLst/>
                <a:gdLst>
                  <a:gd name="T0" fmla="*/ 0 w 848"/>
                  <a:gd name="T1" fmla="*/ 0 h 616"/>
                  <a:gd name="T2" fmla="*/ 848 w 848"/>
                  <a:gd name="T3" fmla="*/ 0 h 616"/>
                  <a:gd name="T4" fmla="*/ 848 w 848"/>
                  <a:gd name="T5" fmla="*/ 616 h 616"/>
                  <a:gd name="T6" fmla="*/ 0 w 848"/>
                  <a:gd name="T7" fmla="*/ 0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8" h="616">
                    <a:moveTo>
                      <a:pt x="0" y="0"/>
                    </a:moveTo>
                    <a:lnTo>
                      <a:pt x="848" y="0"/>
                    </a:lnTo>
                    <a:lnTo>
                      <a:pt x="848" y="6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899" name="Freeform 19"/>
              <p:cNvSpPr>
                <a:spLocks/>
              </p:cNvSpPr>
              <p:nvPr/>
            </p:nvSpPr>
            <p:spPr bwMode="auto">
              <a:xfrm>
                <a:off x="3155" y="2210"/>
                <a:ext cx="712" cy="358"/>
              </a:xfrm>
              <a:custGeom>
                <a:avLst/>
                <a:gdLst>
                  <a:gd name="T0" fmla="*/ 840 w 840"/>
                  <a:gd name="T1" fmla="*/ 0 h 632"/>
                  <a:gd name="T2" fmla="*/ 0 w 840"/>
                  <a:gd name="T3" fmla="*/ 632 h 632"/>
                  <a:gd name="T4" fmla="*/ 0 w 840"/>
                  <a:gd name="T5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0" h="632">
                    <a:moveTo>
                      <a:pt x="840" y="0"/>
                    </a:moveTo>
                    <a:lnTo>
                      <a:pt x="0" y="632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0" name="Line 20"/>
              <p:cNvSpPr>
                <a:spLocks noChangeShapeType="1"/>
              </p:cNvSpPr>
              <p:nvPr/>
            </p:nvSpPr>
            <p:spPr bwMode="auto">
              <a:xfrm flipV="1">
                <a:off x="2928" y="2200"/>
                <a:ext cx="120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1" name="Rectangle 21"/>
              <p:cNvSpPr>
                <a:spLocks noChangeArrowheads="1"/>
              </p:cNvSpPr>
              <p:nvPr/>
            </p:nvSpPr>
            <p:spPr bwMode="auto">
              <a:xfrm>
                <a:off x="3760" y="1728"/>
                <a:ext cx="38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2" name="Rectangle 22"/>
              <p:cNvSpPr>
                <a:spLocks noChangeArrowheads="1"/>
              </p:cNvSpPr>
              <p:nvPr/>
            </p:nvSpPr>
            <p:spPr bwMode="auto">
              <a:xfrm>
                <a:off x="3344" y="2072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3" name="Rectangle 23"/>
              <p:cNvSpPr>
                <a:spLocks noChangeArrowheads="1"/>
              </p:cNvSpPr>
              <p:nvPr/>
            </p:nvSpPr>
            <p:spPr bwMode="auto">
              <a:xfrm>
                <a:off x="3760" y="2072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4" name="Rectangle 24"/>
              <p:cNvSpPr>
                <a:spLocks noChangeArrowheads="1"/>
              </p:cNvSpPr>
              <p:nvPr/>
            </p:nvSpPr>
            <p:spPr bwMode="auto">
              <a:xfrm>
                <a:off x="3120" y="1960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5" name="Rectangle 25"/>
              <p:cNvSpPr>
                <a:spLocks noChangeArrowheads="1"/>
              </p:cNvSpPr>
              <p:nvPr/>
            </p:nvSpPr>
            <p:spPr bwMode="auto">
              <a:xfrm>
                <a:off x="3536" y="1960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6" name="Rectangle 26"/>
              <p:cNvSpPr>
                <a:spLocks noChangeArrowheads="1"/>
              </p:cNvSpPr>
              <p:nvPr/>
            </p:nvSpPr>
            <p:spPr bwMode="auto">
              <a:xfrm>
                <a:off x="3320" y="1840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7" name="Rectangle 27"/>
              <p:cNvSpPr>
                <a:spLocks noChangeArrowheads="1"/>
              </p:cNvSpPr>
              <p:nvPr/>
            </p:nvSpPr>
            <p:spPr bwMode="auto">
              <a:xfrm>
                <a:off x="3952" y="1952"/>
                <a:ext cx="38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8" name="Rectangle 28"/>
              <p:cNvSpPr>
                <a:spLocks noChangeArrowheads="1"/>
              </p:cNvSpPr>
              <p:nvPr/>
            </p:nvSpPr>
            <p:spPr bwMode="auto">
              <a:xfrm>
                <a:off x="2704" y="1960"/>
                <a:ext cx="384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09" name="Rectangle 29"/>
              <p:cNvSpPr>
                <a:spLocks noChangeArrowheads="1"/>
              </p:cNvSpPr>
              <p:nvPr/>
            </p:nvSpPr>
            <p:spPr bwMode="auto">
              <a:xfrm>
                <a:off x="2808" y="1840"/>
                <a:ext cx="384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10" name="Rectangle 30"/>
              <p:cNvSpPr>
                <a:spLocks noChangeArrowheads="1"/>
              </p:cNvSpPr>
              <p:nvPr/>
            </p:nvSpPr>
            <p:spPr bwMode="auto">
              <a:xfrm>
                <a:off x="3952" y="1840"/>
                <a:ext cx="38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11" name="Rectangle 31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38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12" name="Rectangle 32"/>
              <p:cNvSpPr>
                <a:spLocks noChangeArrowheads="1"/>
              </p:cNvSpPr>
              <p:nvPr/>
            </p:nvSpPr>
            <p:spPr bwMode="auto">
              <a:xfrm>
                <a:off x="3944" y="1608"/>
                <a:ext cx="38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13" name="Rectangle 33"/>
              <p:cNvSpPr>
                <a:spLocks noChangeArrowheads="1"/>
              </p:cNvSpPr>
              <p:nvPr/>
            </p:nvSpPr>
            <p:spPr bwMode="auto">
              <a:xfrm>
                <a:off x="2920" y="2072"/>
                <a:ext cx="384" cy="96"/>
              </a:xfrm>
              <a:prstGeom prst="rect">
                <a:avLst/>
              </a:prstGeom>
              <a:solidFill>
                <a:srgbClr val="339933"/>
              </a:solidFill>
              <a:ln w="12700">
                <a:solidFill>
                  <a:srgbClr val="3399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14" name="Rectangle 34"/>
              <p:cNvSpPr>
                <a:spLocks noChangeArrowheads="1"/>
              </p:cNvSpPr>
              <p:nvPr/>
            </p:nvSpPr>
            <p:spPr bwMode="auto">
              <a:xfrm>
                <a:off x="3312" y="1720"/>
                <a:ext cx="384" cy="9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15" name="Rectangle 35"/>
              <p:cNvSpPr>
                <a:spLocks noChangeArrowheads="1"/>
              </p:cNvSpPr>
              <p:nvPr/>
            </p:nvSpPr>
            <p:spPr bwMode="auto">
              <a:xfrm>
                <a:off x="3536" y="1600"/>
                <a:ext cx="384" cy="9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530916" name="Rectangle 36"/>
              <p:cNvSpPr>
                <a:spLocks noChangeArrowheads="1"/>
              </p:cNvSpPr>
              <p:nvPr/>
            </p:nvSpPr>
            <p:spPr bwMode="auto">
              <a:xfrm>
                <a:off x="4368" y="1608"/>
                <a:ext cx="384" cy="9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530918" name="Line 38"/>
            <p:cNvSpPr>
              <a:spLocks noChangeShapeType="1"/>
            </p:cNvSpPr>
            <p:nvPr/>
          </p:nvSpPr>
          <p:spPr bwMode="auto">
            <a:xfrm>
              <a:off x="376" y="2152"/>
              <a:ext cx="457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0919" name="Text Box 39"/>
            <p:cNvSpPr txBox="1">
              <a:spLocks noChangeArrowheads="1"/>
            </p:cNvSpPr>
            <p:nvPr/>
          </p:nvSpPr>
          <p:spPr bwMode="auto">
            <a:xfrm>
              <a:off x="292" y="2206"/>
              <a:ext cx="95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σχεδίαση και </a:t>
              </a:r>
            </a:p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αρχιτεκτονική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530920" name="Text Box 40"/>
            <p:cNvSpPr txBox="1">
              <a:spLocks noChangeArrowheads="1"/>
            </p:cNvSpPr>
            <p:nvPr/>
          </p:nvSpPr>
          <p:spPr bwMode="auto">
            <a:xfrm>
              <a:off x="441" y="1750"/>
              <a:ext cx="62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πηγαίος</a:t>
              </a:r>
            </a:p>
            <a:p>
              <a:pPr algn="ctr"/>
              <a:r>
                <a:rPr lang="el-GR" sz="16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κώδικας</a:t>
              </a:r>
              <a:endParaRPr lang="en-GB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530923" name="Freeform 43"/>
            <p:cNvSpPr>
              <a:spLocks/>
            </p:cNvSpPr>
            <p:nvPr/>
          </p:nvSpPr>
          <p:spPr bwMode="auto">
            <a:xfrm>
              <a:off x="3968" y="2256"/>
              <a:ext cx="96" cy="200"/>
            </a:xfrm>
            <a:custGeom>
              <a:avLst/>
              <a:gdLst>
                <a:gd name="T0" fmla="*/ 64 w 248"/>
                <a:gd name="T1" fmla="*/ 0 h 248"/>
                <a:gd name="T2" fmla="*/ 224 w 248"/>
                <a:gd name="T3" fmla="*/ 32 h 248"/>
                <a:gd name="T4" fmla="*/ 0 w 248"/>
                <a:gd name="T5" fmla="*/ 64 h 248"/>
                <a:gd name="T6" fmla="*/ 248 w 248"/>
                <a:gd name="T7" fmla="*/ 80 h 248"/>
                <a:gd name="T8" fmla="*/ 32 w 248"/>
                <a:gd name="T9" fmla="*/ 120 h 248"/>
                <a:gd name="T10" fmla="*/ 248 w 248"/>
                <a:gd name="T11" fmla="*/ 144 h 248"/>
                <a:gd name="T12" fmla="*/ 40 w 248"/>
                <a:gd name="T13" fmla="*/ 184 h 248"/>
                <a:gd name="T14" fmla="*/ 248 w 248"/>
                <a:gd name="T15" fmla="*/ 184 h 248"/>
                <a:gd name="T16" fmla="*/ 80 w 248"/>
                <a:gd name="T17" fmla="*/ 232 h 248"/>
                <a:gd name="T18" fmla="*/ 224 w 248"/>
                <a:gd name="T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8">
                  <a:moveTo>
                    <a:pt x="64" y="0"/>
                  </a:moveTo>
                  <a:lnTo>
                    <a:pt x="224" y="32"/>
                  </a:lnTo>
                  <a:lnTo>
                    <a:pt x="0" y="64"/>
                  </a:lnTo>
                  <a:lnTo>
                    <a:pt x="248" y="80"/>
                  </a:lnTo>
                  <a:lnTo>
                    <a:pt x="32" y="120"/>
                  </a:lnTo>
                  <a:lnTo>
                    <a:pt x="248" y="144"/>
                  </a:lnTo>
                  <a:lnTo>
                    <a:pt x="40" y="184"/>
                  </a:lnTo>
                  <a:lnTo>
                    <a:pt x="248" y="184"/>
                  </a:lnTo>
                  <a:lnTo>
                    <a:pt x="80" y="232"/>
                  </a:lnTo>
                  <a:lnTo>
                    <a:pt x="224" y="24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0924" name="Freeform 44"/>
            <p:cNvSpPr>
              <a:spLocks/>
            </p:cNvSpPr>
            <p:nvPr/>
          </p:nvSpPr>
          <p:spPr bwMode="auto">
            <a:xfrm>
              <a:off x="3240" y="2256"/>
              <a:ext cx="96" cy="200"/>
            </a:xfrm>
            <a:custGeom>
              <a:avLst/>
              <a:gdLst>
                <a:gd name="T0" fmla="*/ 64 w 248"/>
                <a:gd name="T1" fmla="*/ 0 h 248"/>
                <a:gd name="T2" fmla="*/ 224 w 248"/>
                <a:gd name="T3" fmla="*/ 32 h 248"/>
                <a:gd name="T4" fmla="*/ 0 w 248"/>
                <a:gd name="T5" fmla="*/ 64 h 248"/>
                <a:gd name="T6" fmla="*/ 248 w 248"/>
                <a:gd name="T7" fmla="*/ 80 h 248"/>
                <a:gd name="T8" fmla="*/ 32 w 248"/>
                <a:gd name="T9" fmla="*/ 120 h 248"/>
                <a:gd name="T10" fmla="*/ 248 w 248"/>
                <a:gd name="T11" fmla="*/ 144 h 248"/>
                <a:gd name="T12" fmla="*/ 40 w 248"/>
                <a:gd name="T13" fmla="*/ 184 h 248"/>
                <a:gd name="T14" fmla="*/ 248 w 248"/>
                <a:gd name="T15" fmla="*/ 184 h 248"/>
                <a:gd name="T16" fmla="*/ 80 w 248"/>
                <a:gd name="T17" fmla="*/ 232 h 248"/>
                <a:gd name="T18" fmla="*/ 224 w 248"/>
                <a:gd name="T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8">
                  <a:moveTo>
                    <a:pt x="64" y="0"/>
                  </a:moveTo>
                  <a:lnTo>
                    <a:pt x="224" y="32"/>
                  </a:lnTo>
                  <a:lnTo>
                    <a:pt x="0" y="64"/>
                  </a:lnTo>
                  <a:lnTo>
                    <a:pt x="248" y="80"/>
                  </a:lnTo>
                  <a:lnTo>
                    <a:pt x="32" y="120"/>
                  </a:lnTo>
                  <a:lnTo>
                    <a:pt x="248" y="144"/>
                  </a:lnTo>
                  <a:lnTo>
                    <a:pt x="40" y="184"/>
                  </a:lnTo>
                  <a:lnTo>
                    <a:pt x="248" y="184"/>
                  </a:lnTo>
                  <a:lnTo>
                    <a:pt x="80" y="232"/>
                  </a:lnTo>
                  <a:lnTo>
                    <a:pt x="224" y="24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0925" name="Freeform 45"/>
            <p:cNvSpPr>
              <a:spLocks/>
            </p:cNvSpPr>
            <p:nvPr/>
          </p:nvSpPr>
          <p:spPr bwMode="auto">
            <a:xfrm rot="-2913388">
              <a:off x="3576" y="2264"/>
              <a:ext cx="96" cy="200"/>
            </a:xfrm>
            <a:custGeom>
              <a:avLst/>
              <a:gdLst>
                <a:gd name="T0" fmla="*/ 64 w 248"/>
                <a:gd name="T1" fmla="*/ 0 h 248"/>
                <a:gd name="T2" fmla="*/ 224 w 248"/>
                <a:gd name="T3" fmla="*/ 32 h 248"/>
                <a:gd name="T4" fmla="*/ 0 w 248"/>
                <a:gd name="T5" fmla="*/ 64 h 248"/>
                <a:gd name="T6" fmla="*/ 248 w 248"/>
                <a:gd name="T7" fmla="*/ 80 h 248"/>
                <a:gd name="T8" fmla="*/ 32 w 248"/>
                <a:gd name="T9" fmla="*/ 120 h 248"/>
                <a:gd name="T10" fmla="*/ 248 w 248"/>
                <a:gd name="T11" fmla="*/ 144 h 248"/>
                <a:gd name="T12" fmla="*/ 40 w 248"/>
                <a:gd name="T13" fmla="*/ 184 h 248"/>
                <a:gd name="T14" fmla="*/ 248 w 248"/>
                <a:gd name="T15" fmla="*/ 184 h 248"/>
                <a:gd name="T16" fmla="*/ 80 w 248"/>
                <a:gd name="T17" fmla="*/ 232 h 248"/>
                <a:gd name="T18" fmla="*/ 224 w 248"/>
                <a:gd name="T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8">
                  <a:moveTo>
                    <a:pt x="64" y="0"/>
                  </a:moveTo>
                  <a:lnTo>
                    <a:pt x="224" y="32"/>
                  </a:lnTo>
                  <a:lnTo>
                    <a:pt x="0" y="64"/>
                  </a:lnTo>
                  <a:lnTo>
                    <a:pt x="248" y="80"/>
                  </a:lnTo>
                  <a:lnTo>
                    <a:pt x="32" y="120"/>
                  </a:lnTo>
                  <a:lnTo>
                    <a:pt x="248" y="144"/>
                  </a:lnTo>
                  <a:lnTo>
                    <a:pt x="40" y="184"/>
                  </a:lnTo>
                  <a:lnTo>
                    <a:pt x="248" y="184"/>
                  </a:lnTo>
                  <a:lnTo>
                    <a:pt x="80" y="232"/>
                  </a:lnTo>
                  <a:lnTo>
                    <a:pt x="224" y="24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0927" name="Line 47"/>
            <p:cNvSpPr>
              <a:spLocks noChangeShapeType="1"/>
            </p:cNvSpPr>
            <p:nvPr/>
          </p:nvSpPr>
          <p:spPr bwMode="auto">
            <a:xfrm>
              <a:off x="4832" y="1680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0928" name="Line 48"/>
            <p:cNvSpPr>
              <a:spLocks noChangeShapeType="1"/>
            </p:cNvSpPr>
            <p:nvPr/>
          </p:nvSpPr>
          <p:spPr bwMode="auto">
            <a:xfrm>
              <a:off x="4616" y="1792"/>
              <a:ext cx="0" cy="7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0929" name="Line 49"/>
            <p:cNvSpPr>
              <a:spLocks noChangeShapeType="1"/>
            </p:cNvSpPr>
            <p:nvPr/>
          </p:nvSpPr>
          <p:spPr bwMode="auto">
            <a:xfrm>
              <a:off x="2960" y="2024"/>
              <a:ext cx="0" cy="5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30930" name="Line 50"/>
            <p:cNvSpPr>
              <a:spLocks noChangeShapeType="1"/>
            </p:cNvSpPr>
            <p:nvPr/>
          </p:nvSpPr>
          <p:spPr bwMode="auto">
            <a:xfrm>
              <a:off x="4400" y="2024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3595229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7CB98F8-3444-4B40-8EA6-6238AB824331}" type="slidenum">
              <a:rPr lang="en-US"/>
              <a:pPr/>
              <a:t>9</a:t>
            </a:fld>
            <a:r>
              <a:rPr lang="el-GR"/>
              <a:t> / </a:t>
            </a:r>
            <a:r>
              <a:rPr lang="en-US"/>
              <a:t>50</a:t>
            </a:r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Εντροπία λογισμικού</a:t>
            </a:r>
            <a:r>
              <a:rPr lang="en-US"/>
              <a:t> </a:t>
            </a:r>
            <a:r>
              <a:rPr lang="el-GR"/>
              <a:t>(6/7)</a:t>
            </a:r>
          </a:p>
        </p:txBody>
      </p:sp>
      <p:sp>
        <p:nvSpPr>
          <p:cNvPr id="1574917" name="AutoShape 5"/>
          <p:cNvSpPr>
            <a:spLocks noChangeArrowheads="1"/>
          </p:cNvSpPr>
          <p:nvPr/>
        </p:nvSpPr>
        <p:spPr bwMode="auto">
          <a:xfrm>
            <a:off x="590550" y="1257300"/>
            <a:ext cx="7753350" cy="4943475"/>
          </a:xfrm>
          <a:prstGeom prst="horizontalScroll">
            <a:avLst>
              <a:gd name="adj" fmla="val 6903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574916" name="Text Box 4"/>
          <p:cNvSpPr txBox="1">
            <a:spLocks noChangeArrowheads="1"/>
          </p:cNvSpPr>
          <p:nvPr/>
        </p:nvSpPr>
        <p:spPr bwMode="auto">
          <a:xfrm>
            <a:off x="1270000" y="1922463"/>
            <a:ext cx="68072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Η τάση κατά την οποία για το λογισμικό με την πάροδο του χρόνου καθίσταται δύσκολη και ακριβή η συντήρηση και διατήρηση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.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Ένα σύστημα το οποίο υφίσταται συνεχείς μεταβολές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,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όπως η προσθήκη νέας λειτουργικότητας με βάση την αυθεντική σχεδίαση,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καταλήγει τελικά να είναι πιο πολύπλοκο και μπορεί γίνει ανοργάνωτο καθώς διευρύνεται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,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χάνοντας την αυθεντική σχεδιαστική του δομή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.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Θεωρητικά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,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ενδέχεται να είναι καλύτερο να σχεδιαστεί από την αρχή το σύστημα για την υποστήριξη των τροποποιήσεων 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παρά να χτίσει κάποιος στην υπάρχουσα δομή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, </a:t>
            </a:r>
            <a:r>
              <a:rPr lang="el-G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Algerian" pitchFamily="82" charset="0"/>
              </a:rPr>
              <a:t>όμως η επανασχεδίαση ενός υπάρχοντος συστήματος απαιτεί περισσότερη δουλειά καθώς θα οδηγήσει αναπόφευκτα σε νέα σφάλματα και προβλήματα.</a:t>
            </a:r>
            <a:endParaRPr 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Algerian" pitchFamily="82" charset="0"/>
            </a:endParaRPr>
          </a:p>
        </p:txBody>
      </p:sp>
      <p:sp>
        <p:nvSpPr>
          <p:cNvPr id="1574918" name="Text Box 6"/>
          <p:cNvSpPr txBox="1">
            <a:spLocks noChangeArrowheads="1"/>
          </p:cNvSpPr>
          <p:nvPr/>
        </p:nvSpPr>
        <p:spPr bwMode="auto">
          <a:xfrm>
            <a:off x="3721100" y="1636713"/>
            <a:ext cx="111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Ορισμός</a:t>
            </a:r>
          </a:p>
        </p:txBody>
      </p:sp>
    </p:spTree>
    <p:extLst>
      <p:ext uri="{BB962C8B-B14F-4D97-AF65-F5344CB8AC3E}">
        <p14:creationId xmlns:p14="http://schemas.microsoft.com/office/powerpoint/2010/main" val="4292283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6939</TotalTime>
  <Words>4503</Words>
  <Application>Microsoft Office PowerPoint</Application>
  <PresentationFormat>Προβολή στην οθόνη (4:3)</PresentationFormat>
  <Paragraphs>640</Paragraphs>
  <Slides>50</Slides>
  <Notes>1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50</vt:i4>
      </vt:variant>
    </vt:vector>
  </HeadingPairs>
  <TitlesOfParts>
    <vt:vector size="53" baseType="lpstr">
      <vt:lpstr>CSUN 99</vt:lpstr>
      <vt:lpstr>Document</vt:lpstr>
      <vt:lpstr>Bitmap Image</vt:lpstr>
      <vt:lpstr>Παρουσίαση του PowerPoint</vt:lpstr>
      <vt:lpstr>ΕΝΟΤΗΤΑ 4</vt:lpstr>
      <vt:lpstr>Περιεχόμενα</vt:lpstr>
      <vt:lpstr>Εντροπία λογισμικού (1/7)</vt:lpstr>
      <vt:lpstr>Εντροπία λογισμικού (2/7)</vt:lpstr>
      <vt:lpstr>Εντροπία λογισμικού (3/7)</vt:lpstr>
      <vt:lpstr>Εντροπία λογισμικού (4/7)</vt:lpstr>
      <vt:lpstr>Εντροπία λογισμικού (5/7)</vt:lpstr>
      <vt:lpstr>Εντροπία λογισμικού (6/7)</vt:lpstr>
      <vt:lpstr>Εντροπία λογισμικού (7/7)</vt:lpstr>
      <vt:lpstr>Περιεχόμενα</vt:lpstr>
      <vt:lpstr>Δημιουργική αναδιάρθρωση (1/7)</vt:lpstr>
      <vt:lpstr>Δημιουργική αναδιάρθρωση (2/7)</vt:lpstr>
      <vt:lpstr>Δημιουργική αναδιάρθρωση (3/7)</vt:lpstr>
      <vt:lpstr>Δημιουργική αναδιάρθρωση (4/7)</vt:lpstr>
      <vt:lpstr>Δημιουργική αναδιάρθρωση (5/7)</vt:lpstr>
      <vt:lpstr>Δημιουργική αναδιάρθρωση (6/7)</vt:lpstr>
      <vt:lpstr>Δημιουργική αναδιάρθρωση (7/7)</vt:lpstr>
      <vt:lpstr>Refactoring techniques (1/7)</vt:lpstr>
      <vt:lpstr>Refactoring techniques (2/7)</vt:lpstr>
      <vt:lpstr>Refactoring techniques (3/7)</vt:lpstr>
      <vt:lpstr>Refactoring techniques (4/7)</vt:lpstr>
      <vt:lpstr>Refactoring techniques (5/7)</vt:lpstr>
      <vt:lpstr>Refactoring techniques (6/7)</vt:lpstr>
      <vt:lpstr>Refactoring techniques (7/7)</vt:lpstr>
      <vt:lpstr>Περιεχόμενα</vt:lpstr>
      <vt:lpstr>Θεωρητική απόδειξη λειτουργικότητας (1/6)</vt:lpstr>
      <vt:lpstr>Θεωρητική απόδειξη λειτουργικότητας (2/6)</vt:lpstr>
      <vt:lpstr>Θεωρητική απόδειξη λειτουργικότητας (3/6)</vt:lpstr>
      <vt:lpstr>Θεωρητική απόδειξη λειτουργικότητας (4/6)</vt:lpstr>
      <vt:lpstr>Θεωρητική απόδειξη λειτουργικότητας (5/6)</vt:lpstr>
      <vt:lpstr>Θεωρητική απόδειξη λειτουργικότητας (6/6)</vt:lpstr>
      <vt:lpstr>Περιεχόμενα</vt:lpstr>
      <vt:lpstr>Προγραμματιστικά ιδιώματα (1/6)</vt:lpstr>
      <vt:lpstr>Προγραμματιστικά ιδιώματα (2/6)</vt:lpstr>
      <vt:lpstr>Προγραμματιστικά ιδιώματα (3/6)</vt:lpstr>
      <vt:lpstr>Προγραμματιστικά ιδιώματα (4/6)</vt:lpstr>
      <vt:lpstr>Προγραμματιστικά ιδιώματα (5/6)</vt:lpstr>
      <vt:lpstr>Προγραμματιστικά ιδιώματα (6/6)</vt:lpstr>
      <vt:lpstr>Περιεχόμενα</vt:lpstr>
      <vt:lpstr>Άμεση κλήση constructor / destructor (1/3)</vt:lpstr>
      <vt:lpstr>Άμεση κλήση constructor / destructor (2/3)</vt:lpstr>
      <vt:lpstr>Άμεση κλήση constructor / destructor (3/3)</vt:lpstr>
      <vt:lpstr>Περιεχόμενα</vt:lpstr>
      <vt:lpstr>new placement syntax (1/3)</vt:lpstr>
      <vt:lpstr>new placement syntax (2/3)</vt:lpstr>
      <vt:lpstr>new placement syntax (3/3)</vt:lpstr>
      <vt:lpstr>Μετατροπή των C unions (1/3)</vt:lpstr>
      <vt:lpstr>Μετατροπή των C unions (2/3)</vt:lpstr>
      <vt:lpstr>Μετατροπή των C unions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2001</cp:revision>
  <cp:lastPrinted>1999-09-20T12:01:02Z</cp:lastPrinted>
  <dcterms:created xsi:type="dcterms:W3CDTF">1995-06-17T23:31:02Z</dcterms:created>
  <dcterms:modified xsi:type="dcterms:W3CDTF">2014-11-25T10:37:17Z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