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6600"/>
    <a:srgbClr val="663300"/>
    <a:srgbClr val="B3DEFF"/>
    <a:srgbClr val="CCFFFF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17" d="100"/>
          <a:sy n="117" d="100"/>
        </p:scale>
        <p:origin x="-23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3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Τίτλος, Κείμενο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9144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4076700" cy="441960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076700" cy="441960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431800" y="6248400"/>
            <a:ext cx="2006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6731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E59FA0A-825C-4C50-B784-0405B1EFB2BC}" type="slidenum">
              <a:rPr lang="en-US"/>
              <a:pPr/>
              <a:t>‹#›</a:t>
            </a:fld>
            <a:r>
              <a:rPr lang="el-GR"/>
              <a:t> / </a:t>
            </a:r>
            <a:r>
              <a:rPr lang="en-US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8926551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Καλούπια κώδικα (</a:t>
            </a:r>
            <a:r>
              <a:rPr lang="en-US"/>
              <a:t>3</a:t>
            </a:r>
            <a:r>
              <a:rPr lang="el-GR"/>
              <a:t>/9)</a:t>
            </a:r>
            <a:endParaRPr lang="en-GB"/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/>
              <a:t>Το καλούπι βασίζεται στην παρακάτω </a:t>
            </a:r>
            <a:r>
              <a:rPr lang="el-GR" u="sng"/>
              <a:t>θεμελιώδη</a:t>
            </a:r>
            <a:r>
              <a:rPr lang="el-GR"/>
              <a:t> σχεδιαστική αρχή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l-GR" b="1" i="1"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ενθυλάκωσε και παραμετροποίησε το μεταβλητό χαρακτηριστικό – </a:t>
            </a:r>
            <a:r>
              <a:rPr lang="en-US" b="1" i="1"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encapsulate the feature that varies</a:t>
            </a:r>
          </a:p>
          <a:p>
            <a:pPr>
              <a:lnSpc>
                <a:spcPct val="90000"/>
              </a:lnSpc>
            </a:pPr>
            <a:r>
              <a:rPr lang="el-GR"/>
              <a:t>Βάσει της αρχής αυτής, όταν σχεδιάζουμε παρόμοια αλγοριθμικά τμήματα κώδικα, με μοναδική διαφορά ότι απευθύνονται σε διαφορετικούς τύπους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i="1"/>
              <a:t>θα πρέπει να δημιουργήσουμε καλούπια στα οποία αυτοί οι τύποι είναι παράμετροι</a:t>
            </a:r>
            <a:endParaRPr lang="en-GB" i="1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2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51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1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Καλούπια κώδικα (</a:t>
            </a:r>
            <a:r>
              <a:rPr lang="en-US"/>
              <a:t>4</a:t>
            </a:r>
            <a:r>
              <a:rPr lang="el-GR"/>
              <a:t>/9)</a:t>
            </a:r>
            <a:endParaRPr lang="en-GB"/>
          </a:p>
        </p:txBody>
      </p:sp>
      <p:sp>
        <p:nvSpPr>
          <p:cNvPr id="1601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Θα μελετήσουμε την κατασκευή καλουπιών με τη βοήθεια του </a:t>
            </a:r>
            <a:r>
              <a:rPr lang="en-US"/>
              <a:t>C preprocessor</a:t>
            </a:r>
            <a:r>
              <a:rPr lang="el-GR"/>
              <a:t> (1/4)</a:t>
            </a:r>
            <a:endParaRPr lang="en-GB"/>
          </a:p>
        </p:txBody>
      </p:sp>
      <p:graphicFrame>
        <p:nvGraphicFramePr>
          <p:cNvPr id="1601555" name="Group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85046"/>
              </p:ext>
            </p:extLst>
          </p:nvPr>
        </p:nvGraphicFramePr>
        <p:xfrm>
          <a:off x="952500" y="2857500"/>
          <a:ext cx="6819900" cy="3127884"/>
        </p:xfrm>
        <a:graphic>
          <a:graphicData uri="http://schemas.openxmlformats.org/drawingml/2006/table">
            <a:tbl>
              <a:tblPr/>
              <a:tblGrid>
                <a:gridCol w="6819900"/>
              </a:tblGrid>
              <a:tr h="295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min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x,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y) { return x &lt; y ? x : y;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a, b;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mi = min(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a,b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float x,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float mf = min(x, y); 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cs typeface="Consolas" pitchFamily="49" charset="0"/>
                          <a:sym typeface="Wingdings" pitchFamily="2" charset="2"/>
                        </a:rPr>
                        <a:t>Χάνουμε όλο το δεκαδικό κομμάτι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cs typeface="Consolas" pitchFamily="49" charset="0"/>
                          <a:sym typeface="Wingdings" pitchFamily="2" charset="2"/>
                        </a:rPr>
                        <a:t>,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cs typeface="Consolas" pitchFamily="49" charset="0"/>
                          <a:sym typeface="Wingdings" pitchFamily="2" charset="2"/>
                        </a:rPr>
                        <a:t>δηλ. ακρίβεια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A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 </a:t>
                      </a: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operator&lt;(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A&amp;)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 a1, a2;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ma = min(a1, a2);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 Compile error, </a:t>
                      </a:r>
                      <a:r>
                        <a:rPr kumimoji="1" lang="el-G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αν και ισχύει η ίδια λογική</a:t>
                      </a:r>
                      <a:endParaRPr kumimoji="1" lang="en-GB" sz="12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00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Καλούπια κώδικα (</a:t>
            </a:r>
            <a:r>
              <a:rPr lang="en-US"/>
              <a:t>5</a:t>
            </a:r>
            <a:r>
              <a:rPr lang="el-GR"/>
              <a:t>/9)</a:t>
            </a:r>
            <a:endParaRPr lang="en-GB"/>
          </a:p>
        </p:txBody>
      </p:sp>
      <p:graphicFrame>
        <p:nvGraphicFramePr>
          <p:cNvPr id="160258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7963"/>
              </p:ext>
            </p:extLst>
          </p:nvPr>
        </p:nvGraphicFramePr>
        <p:xfrm>
          <a:off x="990600" y="1866900"/>
          <a:ext cx="7518400" cy="4371468"/>
        </p:xfrm>
        <a:graphic>
          <a:graphicData uri="http://schemas.openxmlformats.org/drawingml/2006/table">
            <a:tbl>
              <a:tblPr/>
              <a:tblGrid>
                <a:gridCol w="7518400"/>
              </a:tblGrid>
              <a:tr h="415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1η λύση με υπερφόρτωση συναρτήσεων – άκομψα επαναλαμβανόμενος κώδικας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min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x,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y) 	{ return x &lt; y ? x : y;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float min (float x, float y) 	{ return x &lt; y ? x : y;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A&amp; min (A&amp; a1, A&amp; a2) 	{ return x &lt; y ? x : y;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2η λύση με πολύ απλό καλούπι κώδικα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 –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ο κώδικας επαναλαμβάνεται αυτόματα στα σημεία χρήσης του καλουπιού</a:t>
                      </a: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#define MIN(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x,y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((x) &lt; (y) ? (x) : (y))</a:t>
                      </a: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Πιο προχωρημένο παράδειγμα είναι η κατασκευή αλγορίθμου για την εύρεση του μικρότερου στοιχείου σε συλλογή από συνεχόμενα στοιχεία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min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unsigned n)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return n&gt;1 ? MIN(*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min(arr+1, n-1)) : *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kumimoji="1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  <a:sym typeface="Wingdings" pitchFamily="2" charset="2"/>
                        </a:rPr>
                        <a:t>Προσοχή στο διπλό υπολογισμό !</a:t>
                      </a:r>
                      <a:endParaRPr kumimoji="1" lang="en-US" sz="12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#define MINMANY(T) \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 min (T*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unsigned n) \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{ return n&gt;1 ? MIN(*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min(arr+1, n-1)) : *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02581" name="Text Box 21"/>
          <p:cNvSpPr txBox="1">
            <a:spLocks noChangeArrowheads="1"/>
          </p:cNvSpPr>
          <p:nvPr/>
        </p:nvSpPr>
        <p:spPr bwMode="auto">
          <a:xfrm>
            <a:off x="908050" y="1471613"/>
            <a:ext cx="415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Καλούπια με το </a:t>
            </a:r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 preprocessor (2/4)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35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Καλούπια κώδικα (</a:t>
            </a:r>
            <a:r>
              <a:rPr lang="en-US"/>
              <a:t>6</a:t>
            </a:r>
            <a:r>
              <a:rPr lang="el-GR"/>
              <a:t>/9)</a:t>
            </a:r>
            <a:endParaRPr lang="en-GB"/>
          </a:p>
        </p:txBody>
      </p:sp>
      <p:graphicFrame>
        <p:nvGraphicFramePr>
          <p:cNvPr id="1603601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49993"/>
              </p:ext>
            </p:extLst>
          </p:nvPr>
        </p:nvGraphicFramePr>
        <p:xfrm>
          <a:off x="990600" y="1838325"/>
          <a:ext cx="7772400" cy="4517772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415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να χρησιμοποιήσετε την αντίστοιχη σε τύπο συνάρτηση πρέπει να κάνετε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instantiation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 καλούπι,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δηλ. δήλωση του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macro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αλλά μόνο μία φορά στο πρόγραμμά σας, όπως παρακάτω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MINMANY(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MINMANY(float)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MINMANY(unsigned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MINMANY(A)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Αλλά υπάρχουν και άλλες </a:t>
                      </a:r>
                      <a:r>
                        <a:rPr kumimoji="1" lang="el-G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ευρεστικές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λύσεις που μπορεί να σκεφτείτε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#define MINMANYIMPL \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return n&gt;1 ? MIN(*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min(arr+1, n-1)) : *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min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unsigned n)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 MINMANYIMPL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float min (float*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unsigned n) { MINMANYIMPL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min (A*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unsigned n)     { MINMANYIMPL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Όμως το καλούπι αυτό δεν είναι αρκετά γενικό, αφού δουλεύει μόνο σε υλοποίηση πινάκων μέσω δεικτών. Ας μελετήσουμε λοιπόν ποια είναι εκείνα τα χαρακτηριστικά που διαφοροποιούνται για καλυτέρευση του καλουπιού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(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τύπος στοιχείου, (β) τύπος συλλογής, (γ) τρόπος μετάβασης στο επόμενο στοιχείο, και (δ) τρόπος εξαγωγής του παρόντος στοιχείου.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03596" name="Text Box 12"/>
          <p:cNvSpPr txBox="1">
            <a:spLocks noChangeArrowheads="1"/>
          </p:cNvSpPr>
          <p:nvPr/>
        </p:nvSpPr>
        <p:spPr bwMode="auto">
          <a:xfrm>
            <a:off x="908050" y="1471613"/>
            <a:ext cx="415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Καλούπια με το </a:t>
            </a:r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 preprocessor (3/4)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0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Καλούπια κώδικα (</a:t>
            </a:r>
            <a:r>
              <a:rPr lang="en-US"/>
              <a:t>7</a:t>
            </a:r>
            <a:r>
              <a:rPr lang="el-GR"/>
              <a:t>/9)</a:t>
            </a:r>
            <a:endParaRPr lang="en-GB"/>
          </a:p>
        </p:txBody>
      </p:sp>
      <p:graphicFrame>
        <p:nvGraphicFramePr>
          <p:cNvPr id="160462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80747"/>
              </p:ext>
            </p:extLst>
          </p:nvPr>
        </p:nvGraphicFramePr>
        <p:xfrm>
          <a:off x="1003300" y="1892300"/>
          <a:ext cx="7543800" cy="4225164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415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#define MINMANY(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Telement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Tcollection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Fcurr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Fnext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\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Telement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min(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Tcollection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unsigned n) \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{ return n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&gt;1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? MIN(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Fcurr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min(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Fnext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n-1)) :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Fcurr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MINMANY(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*, *, 1+)     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Σωστό, αλλά κακή χρήση γνώσης κατασκευής του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macro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ptrarrcurr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*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) { return *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*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ptrarrnext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*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) { return arr+1;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#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define PTRARRCURR(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) *(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)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Η καλύτερα με καλούπια για όλους τους τύπους</a:t>
                      </a: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Consolas" pitchFamily="49" charset="0"/>
                        <a:cs typeface="Consolas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#define PTRARRNEXT(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)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arr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)+1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MINMANY(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*, PTRARRCURR, PTRARRNEXT)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MINMANY(float, float*, PTRARRCURR, PTRARRNEXT)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ShapeList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Shape* shape;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ShapeList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next;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inline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ShapeList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	next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ShapeList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p) { return p-&gt;next;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inline Shape&amp; 	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curr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ShapeList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p) { return *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p-&gt;shape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MINMANY(Shape&amp;,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ShapeList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*,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curr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next)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04619" name="Text Box 11"/>
          <p:cNvSpPr txBox="1">
            <a:spLocks noChangeArrowheads="1"/>
          </p:cNvSpPr>
          <p:nvPr/>
        </p:nvSpPr>
        <p:spPr bwMode="auto">
          <a:xfrm>
            <a:off x="908050" y="1471613"/>
            <a:ext cx="415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Καλούπια με το </a:t>
            </a:r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 preprocessor (4/4)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6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Καλούπια κώδικα (</a:t>
            </a:r>
            <a:r>
              <a:rPr lang="en-US"/>
              <a:t>8</a:t>
            </a:r>
            <a:r>
              <a:rPr lang="el-GR"/>
              <a:t>/9)</a:t>
            </a:r>
            <a:endParaRPr lang="en-GB"/>
          </a:p>
        </p:txBody>
      </p:sp>
      <p:sp>
        <p:nvSpPr>
          <p:cNvPr id="1605637" name="AutoShape 5"/>
          <p:cNvSpPr>
            <a:spLocks noChangeArrowheads="1"/>
          </p:cNvSpPr>
          <p:nvPr/>
        </p:nvSpPr>
        <p:spPr bwMode="auto">
          <a:xfrm>
            <a:off x="4686300" y="3632200"/>
            <a:ext cx="1435100" cy="50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MINMANY</a:t>
            </a:r>
            <a:endParaRPr lang="en-GB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605651" name="Group 19"/>
          <p:cNvGrpSpPr>
            <a:grpSpLocks/>
          </p:cNvGrpSpPr>
          <p:nvPr/>
        </p:nvGrpSpPr>
        <p:grpSpPr bwMode="auto">
          <a:xfrm>
            <a:off x="1535113" y="2844800"/>
            <a:ext cx="2881312" cy="889000"/>
            <a:chOff x="303" y="2344"/>
            <a:chExt cx="1815" cy="560"/>
          </a:xfrm>
        </p:grpSpPr>
        <p:sp>
          <p:nvSpPr>
            <p:cNvPr id="1605642" name="Rectangle 10"/>
            <p:cNvSpPr>
              <a:spLocks noChangeArrowheads="1"/>
            </p:cNvSpPr>
            <p:nvPr/>
          </p:nvSpPr>
          <p:spPr bwMode="auto">
            <a:xfrm>
              <a:off x="784" y="2344"/>
              <a:ext cx="792" cy="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Fcurr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05644" name="Text Box 12"/>
            <p:cNvSpPr txBox="1">
              <a:spLocks noChangeArrowheads="1"/>
            </p:cNvSpPr>
            <p:nvPr/>
          </p:nvSpPr>
          <p:spPr bwMode="auto">
            <a:xfrm>
              <a:off x="303" y="2597"/>
              <a:ext cx="1815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200" i="1">
                  <a:solidFill>
                    <a:srgbClr val="0000FF"/>
                  </a:solidFill>
                  <a:effectLst/>
                  <a:latin typeface="Arial" charset="0"/>
                </a:rPr>
                <a:t>Με υπογραφή</a:t>
              </a:r>
            </a:p>
            <a:p>
              <a:pPr algn="ctr"/>
              <a:r>
                <a:rPr lang="en-US" sz="1400">
                  <a:solidFill>
                    <a:srgbClr val="0000FF"/>
                  </a:solidFill>
                  <a:effectLst/>
                  <a:latin typeface="Arial" charset="0"/>
                </a:rPr>
                <a:t>Telement&amp; Fcurr (Tcollection&amp;);</a:t>
              </a:r>
              <a:endParaRPr lang="en-GB" sz="14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05650" name="Group 18"/>
          <p:cNvGrpSpPr>
            <a:grpSpLocks/>
          </p:cNvGrpSpPr>
          <p:nvPr/>
        </p:nvGrpSpPr>
        <p:grpSpPr bwMode="auto">
          <a:xfrm>
            <a:off x="1414463" y="1689100"/>
            <a:ext cx="3054350" cy="901700"/>
            <a:chOff x="235" y="1624"/>
            <a:chExt cx="1924" cy="568"/>
          </a:xfrm>
        </p:grpSpPr>
        <p:sp>
          <p:nvSpPr>
            <p:cNvPr id="1605643" name="Rectangle 11"/>
            <p:cNvSpPr>
              <a:spLocks noChangeArrowheads="1"/>
            </p:cNvSpPr>
            <p:nvPr/>
          </p:nvSpPr>
          <p:spPr bwMode="auto">
            <a:xfrm>
              <a:off x="816" y="1624"/>
              <a:ext cx="792" cy="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Fnext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05645" name="Text Box 13"/>
            <p:cNvSpPr txBox="1">
              <a:spLocks noChangeArrowheads="1"/>
            </p:cNvSpPr>
            <p:nvPr/>
          </p:nvSpPr>
          <p:spPr bwMode="auto">
            <a:xfrm>
              <a:off x="235" y="1885"/>
              <a:ext cx="1924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200" i="1">
                  <a:solidFill>
                    <a:srgbClr val="0000FF"/>
                  </a:solidFill>
                  <a:effectLst/>
                  <a:latin typeface="Arial" charset="0"/>
                </a:rPr>
                <a:t>Με υπογραφή</a:t>
              </a:r>
            </a:p>
            <a:p>
              <a:pPr algn="ctr"/>
              <a:r>
                <a:rPr lang="en-US" sz="1400">
                  <a:solidFill>
                    <a:srgbClr val="0000FF"/>
                  </a:solidFill>
                  <a:effectLst/>
                  <a:latin typeface="Arial" charset="0"/>
                </a:rPr>
                <a:t>Tcollection&amp; Fnext (Tcollection&amp;);</a:t>
              </a:r>
              <a:endParaRPr lang="en-GB" sz="14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05647" name="AutoShape 15"/>
          <p:cNvSpPr>
            <a:spLocks noChangeArrowheads="1"/>
          </p:cNvSpPr>
          <p:nvPr/>
        </p:nvSpPr>
        <p:spPr bwMode="auto">
          <a:xfrm>
            <a:off x="6807200" y="3695700"/>
            <a:ext cx="1016000" cy="393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MIN</a:t>
            </a:r>
            <a:endParaRPr lang="en-GB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605648" name="AutoShape 16"/>
          <p:cNvCxnSpPr>
            <a:cxnSpLocks noChangeShapeType="1"/>
            <a:stCxn id="1605639" idx="3"/>
            <a:endCxn id="1605647" idx="2"/>
          </p:cNvCxnSpPr>
          <p:nvPr/>
        </p:nvCxnSpPr>
        <p:spPr bwMode="auto">
          <a:xfrm flipV="1">
            <a:off x="3556000" y="4089400"/>
            <a:ext cx="3759200" cy="128905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05654" name="Group 22"/>
          <p:cNvGrpSpPr>
            <a:grpSpLocks/>
          </p:cNvGrpSpPr>
          <p:nvPr/>
        </p:nvGrpSpPr>
        <p:grpSpPr bwMode="auto">
          <a:xfrm>
            <a:off x="444500" y="5181600"/>
            <a:ext cx="5221288" cy="1089025"/>
            <a:chOff x="2112" y="3128"/>
            <a:chExt cx="3289" cy="686"/>
          </a:xfrm>
        </p:grpSpPr>
        <p:sp>
          <p:nvSpPr>
            <p:cNvPr id="1605639" name="Rectangle 7"/>
            <p:cNvSpPr>
              <a:spLocks noChangeArrowheads="1"/>
            </p:cNvSpPr>
            <p:nvPr/>
          </p:nvSpPr>
          <p:spPr bwMode="auto">
            <a:xfrm>
              <a:off x="3336" y="3128"/>
              <a:ext cx="736" cy="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Telement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05649" name="Text Box 17"/>
            <p:cNvSpPr txBox="1">
              <a:spLocks noChangeArrowheads="1"/>
            </p:cNvSpPr>
            <p:nvPr/>
          </p:nvSpPr>
          <p:spPr bwMode="auto">
            <a:xfrm>
              <a:off x="2112" y="3373"/>
              <a:ext cx="3289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200" i="1">
                  <a:solidFill>
                    <a:srgbClr val="0000FF"/>
                  </a:solidFill>
                  <a:effectLst/>
                  <a:latin typeface="Arial" charset="0"/>
                </a:rPr>
                <a:t>Με ορισμένο</a:t>
              </a:r>
            </a:p>
            <a:p>
              <a:pPr algn="ctr"/>
              <a:r>
                <a:rPr lang="en-US" sz="1400">
                  <a:solidFill>
                    <a:srgbClr val="0000FF"/>
                  </a:solidFill>
                  <a:effectLst/>
                  <a:latin typeface="Arial" charset="0"/>
                </a:rPr>
                <a:t>bool operator&lt;(const Telement&amp;, const Telement&amp;) const; </a:t>
              </a:r>
              <a:r>
                <a:rPr lang="el-GR" sz="1200" i="1">
                  <a:solidFill>
                    <a:srgbClr val="0000FF"/>
                  </a:solidFill>
                  <a:effectLst/>
                  <a:latin typeface="Arial" charset="0"/>
                </a:rPr>
                <a:t>ή</a:t>
              </a:r>
            </a:p>
            <a:p>
              <a:pPr algn="ctr"/>
              <a:r>
                <a:rPr lang="en-US" sz="1400">
                  <a:solidFill>
                    <a:srgbClr val="0000FF"/>
                  </a:solidFill>
                  <a:effectLst/>
                  <a:latin typeface="Arial" charset="0"/>
                </a:rPr>
                <a:t>bool Telement::operator&lt;(const Telement&amp;) const;</a:t>
              </a:r>
              <a:endParaRPr lang="en-GB" sz="14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05653" name="Group 21"/>
          <p:cNvGrpSpPr>
            <a:grpSpLocks/>
          </p:cNvGrpSpPr>
          <p:nvPr/>
        </p:nvGrpSpPr>
        <p:grpSpPr bwMode="auto">
          <a:xfrm>
            <a:off x="2125663" y="4013200"/>
            <a:ext cx="1747837" cy="973138"/>
            <a:chOff x="707" y="2856"/>
            <a:chExt cx="1101" cy="613"/>
          </a:xfrm>
        </p:grpSpPr>
        <p:sp>
          <p:nvSpPr>
            <p:cNvPr id="1605641" name="Rectangle 9"/>
            <p:cNvSpPr>
              <a:spLocks noChangeArrowheads="1"/>
            </p:cNvSpPr>
            <p:nvPr/>
          </p:nvSpPr>
          <p:spPr bwMode="auto">
            <a:xfrm>
              <a:off x="832" y="2856"/>
              <a:ext cx="792" cy="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Tcollection</a:t>
              </a:r>
              <a:endParaRPr lang="en-GB" sz="1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05652" name="Text Box 20"/>
            <p:cNvSpPr txBox="1">
              <a:spLocks noChangeArrowheads="1"/>
            </p:cNvSpPr>
            <p:nvPr/>
          </p:nvSpPr>
          <p:spPr bwMode="auto">
            <a:xfrm>
              <a:off x="707" y="3143"/>
              <a:ext cx="110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400">
                  <a:solidFill>
                    <a:srgbClr val="0000FF"/>
                  </a:solidFill>
                  <a:effectLst/>
                  <a:latin typeface="Arial" charset="0"/>
                </a:rPr>
                <a:t>Με στοιχεία τύπου</a:t>
              </a:r>
            </a:p>
            <a:p>
              <a:pPr algn="ctr"/>
              <a:r>
                <a:rPr lang="en-US" sz="1400">
                  <a:solidFill>
                    <a:srgbClr val="0000FF"/>
                  </a:solidFill>
                  <a:effectLst/>
                  <a:latin typeface="Arial" charset="0"/>
                </a:rPr>
                <a:t>Telement</a:t>
              </a:r>
              <a:endParaRPr lang="en-GB" sz="14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605655" name="AutoShape 23"/>
          <p:cNvCxnSpPr>
            <a:cxnSpLocks noChangeShapeType="1"/>
            <a:stCxn id="1605643" idx="3"/>
            <a:endCxn id="1605637" idx="1"/>
          </p:cNvCxnSpPr>
          <p:nvPr/>
        </p:nvCxnSpPr>
        <p:spPr bwMode="auto">
          <a:xfrm>
            <a:off x="3594100" y="1885950"/>
            <a:ext cx="1092200" cy="20002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5656" name="AutoShape 24"/>
          <p:cNvCxnSpPr>
            <a:cxnSpLocks noChangeShapeType="1"/>
            <a:stCxn id="1605642" idx="3"/>
            <a:endCxn id="1605637" idx="1"/>
          </p:cNvCxnSpPr>
          <p:nvPr/>
        </p:nvCxnSpPr>
        <p:spPr bwMode="auto">
          <a:xfrm>
            <a:off x="3556000" y="3041650"/>
            <a:ext cx="1130300" cy="8445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5657" name="AutoShape 25"/>
          <p:cNvCxnSpPr>
            <a:cxnSpLocks noChangeShapeType="1"/>
            <a:stCxn id="1605637" idx="1"/>
            <a:endCxn id="1605639" idx="3"/>
          </p:cNvCxnSpPr>
          <p:nvPr/>
        </p:nvCxnSpPr>
        <p:spPr bwMode="auto">
          <a:xfrm flipH="1">
            <a:off x="3556000" y="3886200"/>
            <a:ext cx="1130300" cy="14922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5658" name="AutoShape 26"/>
          <p:cNvCxnSpPr>
            <a:cxnSpLocks noChangeShapeType="1"/>
            <a:stCxn id="1605637" idx="1"/>
            <a:endCxn id="1605641" idx="3"/>
          </p:cNvCxnSpPr>
          <p:nvPr/>
        </p:nvCxnSpPr>
        <p:spPr bwMode="auto">
          <a:xfrm flipH="1">
            <a:off x="3581400" y="3886200"/>
            <a:ext cx="1104900" cy="3238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5659" name="AutoShape 27"/>
          <p:cNvCxnSpPr>
            <a:cxnSpLocks noChangeShapeType="1"/>
            <a:stCxn id="1605637" idx="3"/>
            <a:endCxn id="1605647" idx="1"/>
          </p:cNvCxnSpPr>
          <p:nvPr/>
        </p:nvCxnSpPr>
        <p:spPr bwMode="auto">
          <a:xfrm>
            <a:off x="6121400" y="3886200"/>
            <a:ext cx="68580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5660" name="Text Box 28"/>
          <p:cNvSpPr txBox="1">
            <a:spLocks noChangeArrowheads="1"/>
          </p:cNvSpPr>
          <p:nvPr/>
        </p:nvSpPr>
        <p:spPr bwMode="auto">
          <a:xfrm>
            <a:off x="6597650" y="5614988"/>
            <a:ext cx="1668463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b="0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Τεκμηρίωση</a:t>
            </a:r>
          </a:p>
          <a:p>
            <a:pPr algn="ctr"/>
            <a:r>
              <a:rPr lang="el-GR" sz="1600" b="0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κανόνων χρήσης</a:t>
            </a:r>
            <a:endParaRPr lang="en-GB" sz="1600" b="0" i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89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Καλούπια κώδικα (9/9)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/>
              <a:t>Οι κανόνες χρήσης τυποποιούν κάποιους περιορισμούς για τους πραγματικούς τύπους που μπορεί να δεχθεί ένα καλούπι</a:t>
            </a:r>
          </a:p>
          <a:p>
            <a:pPr lvl="1">
              <a:lnSpc>
                <a:spcPct val="90000"/>
              </a:lnSpc>
            </a:pPr>
            <a:r>
              <a:rPr lang="el-GR"/>
              <a:t>Κάποιες φορές η γλώσσα υποστηρίζει τον ορισμό τέτοιων περιορισμών πλήρως ή έστω σε κάποιο ικανοποιητικό βαθμό</a:t>
            </a:r>
          </a:p>
          <a:p>
            <a:pPr lvl="1">
              <a:lnSpc>
                <a:spcPct val="90000"/>
              </a:lnSpc>
            </a:pPr>
            <a:r>
              <a:rPr lang="el-GR"/>
              <a:t>αλλιώς αποτελούν τεκμηρίωση που οφείλουν να γνωρίζουν και σέβονται οι χρήστες τους</a:t>
            </a:r>
          </a:p>
          <a:p>
            <a:pPr>
              <a:lnSpc>
                <a:spcPct val="90000"/>
              </a:lnSpc>
            </a:pPr>
            <a:r>
              <a:rPr lang="el-GR"/>
              <a:t>Πολλές φορές τη χρήση ενός καλουπιού η γενικού αλγορίθμου με συγκεκριμένες παραμέτρους-τύπους λέγεται </a:t>
            </a:r>
            <a:r>
              <a:rPr lang="en-US" i="1"/>
              <a:t>instantiation</a:t>
            </a:r>
            <a:endParaRPr lang="el-GR" i="1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63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1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1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075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Ορισμοί</a:t>
            </a:r>
          </a:p>
          <a:p>
            <a:r>
              <a:rPr lang="el-GR"/>
              <a:t>Καλούπια</a:t>
            </a:r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Templates (C++)</a:t>
            </a:r>
          </a:p>
          <a:p>
            <a:r>
              <a:rPr lang="en-US"/>
              <a:t>Generic (mixin) inheritance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9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(1/13)</a:t>
            </a:r>
            <a:endParaRPr lang="en-GB"/>
          </a:p>
        </p:txBody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Η χρήση του </a:t>
            </a:r>
            <a:r>
              <a:rPr lang="en-US" sz="2400"/>
              <a:t>preprocessor </a:t>
            </a:r>
            <a:r>
              <a:rPr lang="el-GR" sz="2400"/>
              <a:t>είναι ατελής λύση γιατί έχει ορισμένες βασικές αρνητικές συνέπειες</a:t>
            </a:r>
            <a:r>
              <a:rPr 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επειδή οι συναρτήσεις ορίζονται με τις δηλώσεις των </a:t>
            </a:r>
            <a:r>
              <a:rPr lang="en-US" sz="2000"/>
              <a:t>macros, </a:t>
            </a:r>
            <a:r>
              <a:rPr lang="el-GR" sz="2000"/>
              <a:t>ενδέχεται σε ανεξάρτητα τμήματα κώδικα να υπάρχουν </a:t>
            </a:r>
            <a:r>
              <a:rPr lang="el-GR" sz="2000" b="1" i="1"/>
              <a:t>πολλαπλοί ορισμοί</a:t>
            </a:r>
            <a:r>
              <a:rPr lang="el-GR" sz="2000"/>
              <a:t>, αλλιώς πρέπει οι προγραμματιστές να συνεννοούνται μεταξύ τους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το ίδιο ισχύει και στην περίπτωση που τα καλούπια είναι κατασκευή κλάσεων και όχι απλώς συναρτήσεων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ο κώδικας είναι δύσκολα αναγνώσιμος, και περιπλέκεται με την ανάγκη ονομασίας των κλάσεων όταν το καλούπι χρησιμοποιείται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μερικοί </a:t>
            </a:r>
            <a:r>
              <a:rPr lang="en-US" sz="2000"/>
              <a:t>debuggers </a:t>
            </a:r>
            <a:r>
              <a:rPr lang="el-GR" sz="2000"/>
              <a:t>δεν μπορούν να κάνουν </a:t>
            </a:r>
            <a:r>
              <a:rPr lang="en-US" sz="2000"/>
              <a:t>step-in </a:t>
            </a:r>
            <a:r>
              <a:rPr lang="el-GR" sz="2000"/>
              <a:t>και </a:t>
            </a:r>
            <a:r>
              <a:rPr lang="en-US" sz="2000"/>
              <a:t>trace </a:t>
            </a:r>
            <a:r>
              <a:rPr lang="el-GR" sz="2000"/>
              <a:t>σε κώδικα που βρίσκεται σε </a:t>
            </a:r>
            <a:r>
              <a:rPr lang="en-US" sz="2000"/>
              <a:t>macros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υπάρχουν αρκετές προχωρημένες σχεδιαστικές τεχνικές για καλούπια που απλά δεν γίνονται με </a:t>
            </a:r>
            <a:r>
              <a:rPr lang="en-US" sz="2000"/>
              <a:t>macros</a:t>
            </a:r>
            <a:endParaRPr lang="en-GB" sz="200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18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11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0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0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0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0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0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0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6659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(2/13)</a:t>
            </a:r>
            <a:endParaRPr lang="en-GB"/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Τα </a:t>
            </a:r>
            <a:r>
              <a:rPr lang="en-US" sz="2400"/>
              <a:t>templates </a:t>
            </a:r>
            <a:r>
              <a:rPr lang="el-GR" sz="2400"/>
              <a:t>είναι ένας προηγμένος μηχανισμός της </a:t>
            </a:r>
            <a:r>
              <a:rPr lang="en-US" sz="2400"/>
              <a:t>C++ </a:t>
            </a:r>
            <a:r>
              <a:rPr lang="el-GR" sz="2400"/>
              <a:t>για την κατασκευή καλουπιών κώδικα, τόσο συναρτήσεων όσο και κλάσεων</a:t>
            </a:r>
          </a:p>
          <a:p>
            <a:r>
              <a:rPr lang="el-GR" sz="2400"/>
              <a:t>Βασίζονται στην εγγενή υποστήριξη παραμέτρων οι οποίες είναι κλάσεις (δηλ. τύποι)</a:t>
            </a:r>
          </a:p>
          <a:p>
            <a:r>
              <a:rPr lang="el-GR" sz="2400"/>
              <a:t>Στη χρήση τους ο προγραμματιστής πρέπει να δώσει ως αντίστοιχα ορίσματα κατάλληλες κλάσεις (που είναι ήδη δηλωμένες στο πρόγραμμα πριν το σημείο της χρήσης του </a:t>
            </a:r>
            <a:r>
              <a:rPr lang="en-US" sz="2400"/>
              <a:t>template</a:t>
            </a:r>
            <a:r>
              <a:rPr lang="el-GR" sz="2400"/>
              <a:t>)</a:t>
            </a:r>
            <a:endParaRPr lang="en-GB" sz="240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66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/>
              <a:t>ΕΝΟΤΗΤΑ </a:t>
            </a:r>
            <a:r>
              <a:rPr lang="en-US"/>
              <a:t>5</a:t>
            </a:r>
            <a:endParaRPr lang="en-GB"/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91400" cy="167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b="1" i="1" dirty="0"/>
              <a:t>GENERIC PROGRAMMING</a:t>
            </a:r>
            <a:endParaRPr lang="el-GR" b="1" i="1" dirty="0"/>
          </a:p>
          <a:p>
            <a:pPr algn="ctr">
              <a:buFont typeface="Wingdings" pitchFamily="2" charset="2"/>
              <a:buNone/>
            </a:pPr>
            <a:r>
              <a:rPr lang="el-GR" sz="2000" b="1" i="1" dirty="0"/>
              <a:t>Αριθμός διαλέξεων 1 – Διάλεξη 1η</a:t>
            </a:r>
            <a:endParaRPr lang="en-GB" sz="2000" b="1" i="1" dirty="0"/>
          </a:p>
        </p:txBody>
      </p:sp>
      <p:grpSp>
        <p:nvGrpSpPr>
          <p:cNvPr id="1362955" name="Group 11"/>
          <p:cNvGrpSpPr>
            <a:grpSpLocks/>
          </p:cNvGrpSpPr>
          <p:nvPr/>
        </p:nvGrpSpPr>
        <p:grpSpPr bwMode="auto">
          <a:xfrm>
            <a:off x="2314575" y="2895600"/>
            <a:ext cx="4467225" cy="2362200"/>
            <a:chOff x="1518" y="1866"/>
            <a:chExt cx="2814" cy="1488"/>
          </a:xfrm>
        </p:grpSpPr>
        <p:sp>
          <p:nvSpPr>
            <p:cNvPr id="1362951" name="AutoShape 7"/>
            <p:cNvSpPr>
              <a:spLocks noChangeArrowheads="1"/>
            </p:cNvSpPr>
            <p:nvPr/>
          </p:nvSpPr>
          <p:spPr bwMode="auto">
            <a:xfrm>
              <a:off x="1518" y="1866"/>
              <a:ext cx="2814" cy="1488"/>
            </a:xfrm>
            <a:prstGeom prst="horizontalScroll">
              <a:avLst>
                <a:gd name="adj" fmla="val 12500"/>
              </a:avLst>
            </a:prstGeom>
            <a:solidFill>
              <a:schemeClr val="tx2"/>
            </a:solidFill>
            <a:ln w="57150">
              <a:solidFill>
                <a:srgbClr val="00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362952" name="Text Box 8"/>
            <p:cNvSpPr txBox="1">
              <a:spLocks noChangeArrowheads="1"/>
            </p:cNvSpPr>
            <p:nvPr/>
          </p:nvSpPr>
          <p:spPr bwMode="auto">
            <a:xfrm>
              <a:off x="2093" y="2102"/>
              <a:ext cx="1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 i="1">
                  <a:solidFill>
                    <a:srgbClr val="00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atang" pitchFamily="18" charset="-127"/>
                </a:rPr>
                <a:t>Action films recipe:</a:t>
              </a:r>
              <a:endParaRPr lang="el-GR" sz="2000" b="0" i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" pitchFamily="18" charset="-127"/>
              </a:endParaRPr>
            </a:p>
          </p:txBody>
        </p:sp>
        <p:sp>
          <p:nvSpPr>
            <p:cNvPr id="1362953" name="Text Box 9"/>
            <p:cNvSpPr txBox="1">
              <a:spLocks noChangeArrowheads="1"/>
            </p:cNvSpPr>
            <p:nvPr/>
          </p:nvSpPr>
          <p:spPr bwMode="auto">
            <a:xfrm>
              <a:off x="1893" y="2336"/>
              <a:ext cx="224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600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21717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743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5720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>
                  <a:solidFill>
                    <a:srgbClr val="33CC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Save the world</a:t>
              </a:r>
            </a:p>
            <a:p>
              <a:pPr>
                <a:buFontTx/>
                <a:buAutoNum type="arabicPeriod"/>
              </a:pPr>
              <a:r>
                <a:rPr lang="en-US">
                  <a:solidFill>
                    <a:srgbClr val="33CC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Kill the bad guy</a:t>
              </a:r>
            </a:p>
            <a:p>
              <a:pPr>
                <a:buFontTx/>
                <a:buAutoNum type="arabicPeriod"/>
              </a:pPr>
              <a:r>
                <a:rPr lang="en-US">
                  <a:solidFill>
                    <a:srgbClr val="33CC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Win the girl</a:t>
              </a:r>
              <a:endParaRPr lang="el-GR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64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(3/13)</a:t>
            </a:r>
            <a:endParaRPr lang="en-GB"/>
          </a:p>
        </p:txBody>
      </p:sp>
      <p:graphicFrame>
        <p:nvGraphicFramePr>
          <p:cNvPr id="160872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37319"/>
              </p:ext>
            </p:extLst>
          </p:nvPr>
        </p:nvGraphicFramePr>
        <p:xfrm>
          <a:off x="1028700" y="1727200"/>
          <a:ext cx="7543800" cy="4371521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4371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Στην θέση του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T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μπορείτε να βάλετε οποιοδήποτε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νόμιμο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αναγνωριστικό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όνομα για τον τύπο επιθυμείτε (είθισται,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όμως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να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βάζουμε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T):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template &lt;class 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NeverNull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(T*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{ assert(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 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  pi =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*)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float* pf = (float*)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NeverNull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(pi) = 10;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Θα αποτύχει το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assertion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NeverNull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(pf) = 20.0;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Θα αποτύχει το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assertion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Ο </a:t>
                      </a:r>
                      <a:r>
                        <a:rPr kumimoji="1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compiler </a:t>
                      </a:r>
                      <a:r>
                        <a:rPr kumimoji="1" lang="el-G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κάνει αυτόματα </a:t>
                      </a:r>
                      <a:r>
                        <a:rPr kumimoji="1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matching </a:t>
                      </a:r>
                      <a:r>
                        <a:rPr kumimoji="1" lang="el-G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του </a:t>
                      </a:r>
                      <a:r>
                        <a:rPr kumimoji="1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template parameter </a:t>
                      </a:r>
                      <a:r>
                        <a:rPr kumimoji="1" lang="el-G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βάσει των παραμέτρων κλήσης</a:t>
                      </a:r>
                      <a:r>
                        <a:rPr kumimoji="1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template &lt;class T&gt; T* Find (T*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unsigned n,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T&amp; x)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return n ? (*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== x ?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: Find(arr+1, n-1, x)) : (T*)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iarr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[] = {1, 2, 4, 5};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ipos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= Find(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iarr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sizeof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iarr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/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sizeof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), 3);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float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farr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[] = {0.3465754, 46674.6788768, .9878, 1.00001};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float*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fpos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= Find(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farr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sizeof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farr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/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sizeof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(float), (float) 3.141628);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08727" name="Text Box 23"/>
          <p:cNvSpPr txBox="1">
            <a:spLocks noChangeArrowheads="1"/>
          </p:cNvSpPr>
          <p:nvPr/>
        </p:nvSpPr>
        <p:spPr bwMode="auto">
          <a:xfrm rot="-5400000">
            <a:off x="-17462" y="3871912"/>
            <a:ext cx="1722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61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(4/13)</a:t>
            </a:r>
            <a:endParaRPr lang="el-GR"/>
          </a:p>
        </p:txBody>
      </p:sp>
      <p:sp>
        <p:nvSpPr>
          <p:cNvPr id="1614856" name="Text Box 8"/>
          <p:cNvSpPr txBox="1">
            <a:spLocks noChangeArrowheads="1"/>
          </p:cNvSpPr>
          <p:nvPr/>
        </p:nvSpPr>
        <p:spPr bwMode="auto">
          <a:xfrm>
            <a:off x="739775" y="5824538"/>
            <a:ext cx="309403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effectLst/>
                <a:latin typeface="Arial" charset="0"/>
              </a:rPr>
              <a:t>Use List&lt;T&gt; with T as any non-void type</a:t>
            </a:r>
            <a:endParaRPr lang="el-GR" sz="1200">
              <a:effectLst/>
              <a:latin typeface="Arial" charset="0"/>
            </a:endParaRPr>
          </a:p>
        </p:txBody>
      </p:sp>
      <p:sp>
        <p:nvSpPr>
          <p:cNvPr id="161485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91050" y="1666875"/>
            <a:ext cx="4343400" cy="4305300"/>
          </a:xfrm>
          <a:noFill/>
          <a:ln/>
        </p:spPr>
        <p:txBody>
          <a:bodyPr/>
          <a:lstStyle/>
          <a:p>
            <a:r>
              <a:rPr lang="el-GR" sz="2000"/>
              <a:t>Τα </a:t>
            </a:r>
            <a:r>
              <a:rPr lang="en-US" sz="2000" b="1" i="1"/>
              <a:t>class templates</a:t>
            </a:r>
            <a:r>
              <a:rPr lang="en-US" sz="2000"/>
              <a:t> </a:t>
            </a:r>
            <a:r>
              <a:rPr lang="el-GR" sz="2000"/>
              <a:t>είναι πολύ συνηθισμένα και μπορεί να είναι αρκετά απλά, έως πάρα πολύ πολύπλοκα</a:t>
            </a:r>
          </a:p>
          <a:p>
            <a:r>
              <a:rPr lang="el-GR" sz="2000"/>
              <a:t>Συνήθως θέτουν προϋποθέσεις για τους τύπους-παραμέτρους οι οποίοι θα πρέπει να τεκμηριώνονται από τον κατασκευαστή και να ικανοποιούνται από τον χρήστη</a:t>
            </a:r>
          </a:p>
          <a:p>
            <a:r>
              <a:rPr lang="el-GR" sz="2000"/>
              <a:t>Π.χ., στο διπλανό </a:t>
            </a:r>
            <a:r>
              <a:rPr lang="en-US" sz="2000"/>
              <a:t>template </a:t>
            </a:r>
            <a:r>
              <a:rPr lang="el-GR" sz="2000"/>
              <a:t>για τον τύπο </a:t>
            </a:r>
            <a:r>
              <a:rPr lang="en-US" sz="2000"/>
              <a:t>T </a:t>
            </a:r>
            <a:r>
              <a:rPr lang="el-GR" sz="2000"/>
              <a:t>θα πρέπει να υπάρχει ορισμένος ο </a:t>
            </a:r>
            <a:r>
              <a:rPr lang="en-US" sz="2000"/>
              <a:t>copy constructor</a:t>
            </a:r>
            <a:endParaRPr lang="en-GB" sz="2000"/>
          </a:p>
        </p:txBody>
      </p:sp>
      <p:pic>
        <p:nvPicPr>
          <p:cNvPr id="16148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00213"/>
            <a:ext cx="4267200" cy="4067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4860" name="Rectangle 12"/>
          <p:cNvSpPr>
            <a:spLocks noChangeArrowheads="1"/>
          </p:cNvSpPr>
          <p:nvPr/>
        </p:nvSpPr>
        <p:spPr bwMode="auto">
          <a:xfrm>
            <a:off x="1047750" y="1704975"/>
            <a:ext cx="952500" cy="142875"/>
          </a:xfrm>
          <a:prstGeom prst="rect">
            <a:avLst/>
          </a:prstGeom>
          <a:solidFill>
            <a:srgbClr val="008000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14861" name="Text Box 13"/>
          <p:cNvSpPr txBox="1">
            <a:spLocks noChangeArrowheads="1"/>
          </p:cNvSpPr>
          <p:nvPr/>
        </p:nvSpPr>
        <p:spPr bwMode="auto">
          <a:xfrm>
            <a:off x="2616200" y="1931988"/>
            <a:ext cx="170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solidFill>
                  <a:srgbClr val="008000"/>
                </a:solidFill>
                <a:effectLst/>
                <a:latin typeface="Arial" charset="0"/>
              </a:rPr>
              <a:t>“Parameterize the feature that varies”</a:t>
            </a:r>
            <a:endParaRPr lang="el-GR" sz="1200" i="1">
              <a:solidFill>
                <a:srgbClr val="008000"/>
              </a:solidFill>
              <a:effectLst/>
              <a:latin typeface="Arial" charset="0"/>
            </a:endParaRPr>
          </a:p>
        </p:txBody>
      </p:sp>
      <p:cxnSp>
        <p:nvCxnSpPr>
          <p:cNvPr id="1614862" name="AutoShape 14"/>
          <p:cNvCxnSpPr>
            <a:cxnSpLocks noChangeShapeType="1"/>
            <a:stCxn id="1614861" idx="1"/>
            <a:endCxn id="1614860" idx="2"/>
          </p:cNvCxnSpPr>
          <p:nvPr/>
        </p:nvCxnSpPr>
        <p:spPr bwMode="auto">
          <a:xfrm flipH="1" flipV="1">
            <a:off x="1524000" y="1847850"/>
            <a:ext cx="1092200" cy="312738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(5/13)</a:t>
            </a:r>
            <a:endParaRPr lang="el-GR"/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781175"/>
            <a:ext cx="5972175" cy="428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5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00750" y="1457325"/>
            <a:ext cx="3048000" cy="4714875"/>
          </a:xfrm>
          <a:noFill/>
          <a:ln/>
        </p:spPr>
        <p:txBody>
          <a:bodyPr/>
          <a:lstStyle/>
          <a:p>
            <a:r>
              <a:rPr lang="el-GR" sz="2000"/>
              <a:t>Οι κανόνες που πρέπει να ισχύουν για τα </a:t>
            </a:r>
            <a:r>
              <a:rPr lang="en-US" sz="2000"/>
              <a:t>template parameters</a:t>
            </a:r>
            <a:r>
              <a:rPr lang="el-GR" sz="2000"/>
              <a:t> ορίζουν συγκεκριμένους περιορισμούς και απαιτήσεις</a:t>
            </a:r>
            <a:r>
              <a:rPr lang="en-US" sz="2000"/>
              <a:t> -constraints and requirements</a:t>
            </a:r>
            <a:r>
              <a:rPr lang="el-GR" sz="2000"/>
              <a:t>.</a:t>
            </a:r>
          </a:p>
          <a:p>
            <a:r>
              <a:rPr lang="el-GR" sz="2000"/>
              <a:t>Πρέπει να τεκμηριώνονται με σαφήνεια και λεπτομέρεια αφού απαιτούνται από τον κώδικα του </a:t>
            </a:r>
            <a:r>
              <a:rPr lang="en-US" sz="2000"/>
              <a:t>template</a:t>
            </a:r>
            <a:endParaRPr lang="en-GB" sz="2000"/>
          </a:p>
        </p:txBody>
      </p:sp>
      <p:sp>
        <p:nvSpPr>
          <p:cNvPr id="1615878" name="Rectangle 6"/>
          <p:cNvSpPr>
            <a:spLocks noChangeArrowheads="1"/>
          </p:cNvSpPr>
          <p:nvPr/>
        </p:nvSpPr>
        <p:spPr bwMode="auto">
          <a:xfrm>
            <a:off x="2600325" y="5276850"/>
            <a:ext cx="904875" cy="114300"/>
          </a:xfrm>
          <a:prstGeom prst="rect">
            <a:avLst/>
          </a:prstGeom>
          <a:solidFill>
            <a:srgbClr val="339933">
              <a:alpha val="21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4121150" y="5264150"/>
            <a:ext cx="1085850" cy="114300"/>
          </a:xfrm>
          <a:prstGeom prst="rect">
            <a:avLst/>
          </a:prstGeom>
          <a:solidFill>
            <a:srgbClr val="339933">
              <a:alpha val="21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15881" name="Rectangle 9"/>
          <p:cNvSpPr>
            <a:spLocks noChangeArrowheads="1"/>
          </p:cNvSpPr>
          <p:nvPr/>
        </p:nvSpPr>
        <p:spPr bwMode="auto">
          <a:xfrm>
            <a:off x="1190625" y="2990850"/>
            <a:ext cx="542925" cy="600075"/>
          </a:xfrm>
          <a:prstGeom prst="rect">
            <a:avLst/>
          </a:prstGeom>
          <a:solidFill>
            <a:srgbClr val="008000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15882" name="Text Box 10"/>
          <p:cNvSpPr txBox="1">
            <a:spLocks noChangeArrowheads="1"/>
          </p:cNvSpPr>
          <p:nvPr/>
        </p:nvSpPr>
        <p:spPr bwMode="auto">
          <a:xfrm>
            <a:off x="2968625" y="3065463"/>
            <a:ext cx="170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solidFill>
                  <a:srgbClr val="008000"/>
                </a:solidFill>
                <a:effectLst/>
                <a:latin typeface="Arial" charset="0"/>
              </a:rPr>
              <a:t>“Parameterize the features that vary”</a:t>
            </a:r>
            <a:endParaRPr lang="el-GR" sz="1200" i="1">
              <a:solidFill>
                <a:srgbClr val="008000"/>
              </a:solidFill>
              <a:effectLst/>
              <a:latin typeface="Arial" charset="0"/>
            </a:endParaRPr>
          </a:p>
        </p:txBody>
      </p:sp>
      <p:cxnSp>
        <p:nvCxnSpPr>
          <p:cNvPr id="1615883" name="AutoShape 11"/>
          <p:cNvCxnSpPr>
            <a:cxnSpLocks noChangeShapeType="1"/>
            <a:stCxn id="1615882" idx="1"/>
            <a:endCxn id="1615881" idx="3"/>
          </p:cNvCxnSpPr>
          <p:nvPr/>
        </p:nvCxnSpPr>
        <p:spPr bwMode="auto">
          <a:xfrm flipH="1" flipV="1">
            <a:off x="1733550" y="3290888"/>
            <a:ext cx="1235075" cy="3175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7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(6/13)</a:t>
            </a:r>
            <a:endParaRPr lang="el-GR"/>
          </a:p>
        </p:txBody>
      </p:sp>
      <p:pic>
        <p:nvPicPr>
          <p:cNvPr id="1620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790700"/>
            <a:ext cx="5143500" cy="3790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0997" name="Text Box 5"/>
          <p:cNvSpPr txBox="1">
            <a:spLocks noChangeArrowheads="1"/>
          </p:cNvSpPr>
          <p:nvPr/>
        </p:nvSpPr>
        <p:spPr bwMode="auto">
          <a:xfrm>
            <a:off x="5481638" y="1798638"/>
            <a:ext cx="3367087" cy="4248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l-GR" sz="1600">
                <a:effectLst/>
                <a:latin typeface="Arial" charset="0"/>
              </a:rPr>
              <a:t>Υλοποιούμε έναν </a:t>
            </a:r>
            <a:r>
              <a:rPr lang="en-US" sz="1600">
                <a:effectLst/>
                <a:latin typeface="Arial" charset="0"/>
              </a:rPr>
              <a:t>generic algorithm </a:t>
            </a:r>
            <a:r>
              <a:rPr lang="el-GR" sz="1600">
                <a:effectLst/>
                <a:latin typeface="Arial" charset="0"/>
              </a:rPr>
              <a:t>με το όνομα </a:t>
            </a:r>
            <a:r>
              <a:rPr lang="en-US" sz="1600">
                <a:effectLst/>
                <a:latin typeface="Arial" charset="0"/>
              </a:rPr>
              <a:t>pick. </a:t>
            </a:r>
            <a:endParaRPr lang="el-GR" sz="1600">
              <a:effectLst/>
              <a:latin typeface="Arial" charset="0"/>
            </a:endParaRPr>
          </a:p>
          <a:p>
            <a:endParaRPr lang="el-GR" sz="1600">
              <a:effectLst/>
              <a:latin typeface="Arial" charset="0"/>
            </a:endParaRPr>
          </a:p>
          <a:p>
            <a:pPr>
              <a:buFontTx/>
              <a:buChar char="•"/>
            </a:pPr>
            <a:r>
              <a:rPr lang="el-GR" sz="1600">
                <a:effectLst/>
                <a:latin typeface="Arial" charset="0"/>
              </a:rPr>
              <a:t>Η απαίτηση που τίθεται έμμεσα είναι να υφίσταται για το </a:t>
            </a:r>
            <a:r>
              <a:rPr lang="en-US" sz="1600">
                <a:effectLst/>
                <a:latin typeface="Arial" charset="0"/>
              </a:rPr>
              <a:t>Comparable </a:t>
            </a:r>
            <a:r>
              <a:rPr lang="el-GR" sz="1600">
                <a:effectLst/>
                <a:latin typeface="Arial" charset="0"/>
              </a:rPr>
              <a:t> </a:t>
            </a:r>
            <a:r>
              <a:rPr lang="en-US" sz="1600">
                <a:effectLst/>
                <a:latin typeface="Arial" charset="0"/>
              </a:rPr>
              <a:t>(</a:t>
            </a:r>
            <a:r>
              <a:rPr lang="el-GR" sz="1600">
                <a:effectLst/>
                <a:latin typeface="Arial" charset="0"/>
              </a:rPr>
              <a:t>είναι απλώς το όνομα του </a:t>
            </a:r>
            <a:r>
              <a:rPr lang="en-US" sz="1600">
                <a:effectLst/>
                <a:latin typeface="Arial" charset="0"/>
              </a:rPr>
              <a:t>type parameter) </a:t>
            </a:r>
            <a:r>
              <a:rPr lang="el-GR" sz="1600">
                <a:effectLst/>
                <a:latin typeface="Arial" charset="0"/>
              </a:rPr>
              <a:t>μία συνάρτηση όπως φαίνεται παρακάτω. </a:t>
            </a:r>
          </a:p>
          <a:p>
            <a:pPr>
              <a:buFontTx/>
              <a:buChar char="•"/>
            </a:pPr>
            <a:endParaRPr lang="el-GR" sz="1600">
              <a:effectLst/>
              <a:latin typeface="Arial" charset="0"/>
            </a:endParaRPr>
          </a:p>
          <a:p>
            <a:pPr>
              <a:buFontTx/>
              <a:buChar char="•"/>
            </a:pPr>
            <a:r>
              <a:rPr lang="el-GR" sz="1600">
                <a:effectLst/>
                <a:latin typeface="Arial" charset="0"/>
              </a:rPr>
              <a:t>Υλοποιούμε δύο ανεξάρτητες μεταξύ τους </a:t>
            </a:r>
            <a:r>
              <a:rPr lang="en-US" sz="1600">
                <a:effectLst/>
                <a:latin typeface="Arial" charset="0"/>
              </a:rPr>
              <a:t>classes</a:t>
            </a:r>
            <a:r>
              <a:rPr lang="el-GR" sz="1600">
                <a:effectLst/>
                <a:latin typeface="Arial" charset="0"/>
              </a:rPr>
              <a:t>. Για να μπορεί να χρησιμοποιηθεί η συνάρτηση </a:t>
            </a:r>
            <a:r>
              <a:rPr lang="en-US" sz="1600">
                <a:effectLst/>
                <a:latin typeface="Arial" charset="0"/>
              </a:rPr>
              <a:t>pick </a:t>
            </a:r>
            <a:r>
              <a:rPr lang="el-GR" sz="1600">
                <a:effectLst/>
                <a:latin typeface="Arial" charset="0"/>
              </a:rPr>
              <a:t>θα πρέπει να οριστούν και οι αντίστοιχες </a:t>
            </a:r>
            <a:r>
              <a:rPr lang="en-US" sz="1600">
                <a:effectLst/>
                <a:latin typeface="Arial" charset="0"/>
              </a:rPr>
              <a:t>better </a:t>
            </a:r>
            <a:r>
              <a:rPr lang="el-GR" sz="1600">
                <a:effectLst/>
                <a:latin typeface="Arial" charset="0"/>
              </a:rPr>
              <a:t>συναρτήσεις (μέσω </a:t>
            </a:r>
            <a:r>
              <a:rPr lang="en-US" sz="1600">
                <a:effectLst/>
                <a:latin typeface="Arial" charset="0"/>
              </a:rPr>
              <a:t>overloading).</a:t>
            </a:r>
            <a:endParaRPr lang="el-GR" sz="1600">
              <a:effectLst/>
              <a:latin typeface="Arial" charset="0"/>
            </a:endParaRPr>
          </a:p>
        </p:txBody>
      </p:sp>
      <p:sp>
        <p:nvSpPr>
          <p:cNvPr id="1620998" name="Text Box 6"/>
          <p:cNvSpPr txBox="1">
            <a:spLocks noChangeArrowheads="1"/>
          </p:cNvSpPr>
          <p:nvPr/>
        </p:nvSpPr>
        <p:spPr bwMode="auto">
          <a:xfrm>
            <a:off x="225425" y="1389063"/>
            <a:ext cx="400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Requirements and constraints (1/2)</a:t>
            </a:r>
            <a:endParaRPr lang="el-GR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pic>
        <p:nvPicPr>
          <p:cNvPr id="16210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5595938"/>
            <a:ext cx="33813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1001" name="Text Box 9"/>
          <p:cNvSpPr txBox="1">
            <a:spLocks noChangeArrowheads="1"/>
          </p:cNvSpPr>
          <p:nvPr/>
        </p:nvSpPr>
        <p:spPr bwMode="auto">
          <a:xfrm>
            <a:off x="122238" y="5618163"/>
            <a:ext cx="194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 i="1">
                <a:solidFill>
                  <a:srgbClr val="008000"/>
                </a:solidFill>
                <a:effectLst/>
                <a:latin typeface="Arial" charset="0"/>
              </a:rPr>
              <a:t>In C++, via templates</a:t>
            </a:r>
            <a:endParaRPr lang="el-GR" sz="1400" i="1"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621002" name="Rectangle 10"/>
          <p:cNvSpPr>
            <a:spLocks noChangeArrowheads="1"/>
          </p:cNvSpPr>
          <p:nvPr/>
        </p:nvSpPr>
        <p:spPr bwMode="auto">
          <a:xfrm>
            <a:off x="1666875" y="1971675"/>
            <a:ext cx="361950" cy="142875"/>
          </a:xfrm>
          <a:prstGeom prst="rect">
            <a:avLst/>
          </a:prstGeom>
          <a:solidFill>
            <a:srgbClr val="008000">
              <a:alpha val="4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21003" name="Text Box 11"/>
          <p:cNvSpPr txBox="1">
            <a:spLocks noChangeArrowheads="1"/>
          </p:cNvSpPr>
          <p:nvPr/>
        </p:nvSpPr>
        <p:spPr bwMode="auto">
          <a:xfrm>
            <a:off x="2949575" y="2370138"/>
            <a:ext cx="18256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solidFill>
                  <a:srgbClr val="008000"/>
                </a:solidFill>
                <a:effectLst/>
                <a:latin typeface="Arial" charset="0"/>
              </a:rPr>
              <a:t>Generic algorithm to pick the best of two comparable items</a:t>
            </a:r>
            <a:endParaRPr lang="el-GR" sz="1200" i="1">
              <a:solidFill>
                <a:srgbClr val="008000"/>
              </a:solidFill>
              <a:effectLst/>
              <a:latin typeface="Arial" charset="0"/>
            </a:endParaRPr>
          </a:p>
        </p:txBody>
      </p:sp>
      <p:cxnSp>
        <p:nvCxnSpPr>
          <p:cNvPr id="1621004" name="AutoShape 12"/>
          <p:cNvCxnSpPr>
            <a:cxnSpLocks noChangeShapeType="1"/>
            <a:stCxn id="1621003" idx="1"/>
            <a:endCxn id="1621002" idx="2"/>
          </p:cNvCxnSpPr>
          <p:nvPr/>
        </p:nvCxnSpPr>
        <p:spPr bwMode="auto">
          <a:xfrm flipH="1" flipV="1">
            <a:off x="1847850" y="2114550"/>
            <a:ext cx="1101725" cy="576263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45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(7/13)</a:t>
            </a:r>
            <a:endParaRPr lang="el-GR"/>
          </a:p>
        </p:txBody>
      </p:sp>
      <p:pic>
        <p:nvPicPr>
          <p:cNvPr id="1622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00250"/>
            <a:ext cx="3295650" cy="3276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20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995488"/>
            <a:ext cx="4200525" cy="2981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2022" name="Text Box 6"/>
          <p:cNvSpPr txBox="1">
            <a:spLocks noChangeArrowheads="1"/>
          </p:cNvSpPr>
          <p:nvPr/>
        </p:nvSpPr>
        <p:spPr bwMode="auto">
          <a:xfrm>
            <a:off x="342900" y="5287963"/>
            <a:ext cx="2132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 i="1">
                <a:solidFill>
                  <a:srgbClr val="008000"/>
                </a:solidFill>
                <a:effectLst/>
                <a:latin typeface="Arial" charset="0"/>
              </a:rPr>
              <a:t>In Java, using generics</a:t>
            </a:r>
            <a:endParaRPr lang="el-GR" sz="1400" i="1"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622023" name="Text Box 7"/>
          <p:cNvSpPr txBox="1">
            <a:spLocks noChangeArrowheads="1"/>
          </p:cNvSpPr>
          <p:nvPr/>
        </p:nvSpPr>
        <p:spPr bwMode="auto">
          <a:xfrm>
            <a:off x="3946525" y="501808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 i="1">
                <a:solidFill>
                  <a:srgbClr val="008000"/>
                </a:solidFill>
                <a:effectLst/>
                <a:latin typeface="Arial" charset="0"/>
              </a:rPr>
              <a:t>In C#, using generics</a:t>
            </a:r>
            <a:endParaRPr lang="el-GR" sz="1400" i="1"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622024" name="Text Box 8"/>
          <p:cNvSpPr txBox="1">
            <a:spLocks noChangeArrowheads="1"/>
          </p:cNvSpPr>
          <p:nvPr/>
        </p:nvSpPr>
        <p:spPr bwMode="auto">
          <a:xfrm>
            <a:off x="349250" y="1560513"/>
            <a:ext cx="400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Requirements and constraints (2/2)</a:t>
            </a:r>
            <a:endParaRPr lang="el-GR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22025" name="Rectangle 9"/>
          <p:cNvSpPr>
            <a:spLocks noChangeArrowheads="1"/>
          </p:cNvSpPr>
          <p:nvPr/>
        </p:nvSpPr>
        <p:spPr bwMode="auto">
          <a:xfrm>
            <a:off x="1314450" y="2809875"/>
            <a:ext cx="1762125" cy="142875"/>
          </a:xfrm>
          <a:prstGeom prst="rect">
            <a:avLst/>
          </a:prstGeom>
          <a:solidFill>
            <a:srgbClr val="008000">
              <a:alpha val="2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22026" name="Rectangle 10"/>
          <p:cNvSpPr>
            <a:spLocks noChangeArrowheads="1"/>
          </p:cNvSpPr>
          <p:nvPr/>
        </p:nvSpPr>
        <p:spPr bwMode="auto">
          <a:xfrm>
            <a:off x="6054725" y="2673350"/>
            <a:ext cx="1819275" cy="142875"/>
          </a:xfrm>
          <a:prstGeom prst="rect">
            <a:avLst/>
          </a:prstGeom>
          <a:solidFill>
            <a:srgbClr val="008000">
              <a:alpha val="2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22027" name="Text Box 11"/>
          <p:cNvSpPr txBox="1">
            <a:spLocks noChangeArrowheads="1"/>
          </p:cNvSpPr>
          <p:nvPr/>
        </p:nvSpPr>
        <p:spPr bwMode="auto">
          <a:xfrm>
            <a:off x="1365250" y="2462213"/>
            <a:ext cx="2298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solidFill>
                  <a:srgbClr val="990000"/>
                </a:solidFill>
                <a:effectLst/>
                <a:latin typeface="Arial" charset="0"/>
              </a:rPr>
              <a:t>Constraining with sub-typing</a:t>
            </a:r>
            <a:endParaRPr lang="el-GR" sz="1200" i="1">
              <a:solidFill>
                <a:srgbClr val="990000"/>
              </a:solidFill>
              <a:effectLst/>
              <a:latin typeface="Arial" charset="0"/>
            </a:endParaRPr>
          </a:p>
        </p:txBody>
      </p:sp>
      <p:sp>
        <p:nvSpPr>
          <p:cNvPr id="1622028" name="Text Box 12"/>
          <p:cNvSpPr txBox="1">
            <a:spLocks noChangeArrowheads="1"/>
          </p:cNvSpPr>
          <p:nvPr/>
        </p:nvSpPr>
        <p:spPr bwMode="auto">
          <a:xfrm>
            <a:off x="5772150" y="2373313"/>
            <a:ext cx="2298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solidFill>
                  <a:srgbClr val="990000"/>
                </a:solidFill>
                <a:effectLst/>
                <a:latin typeface="Arial" charset="0"/>
              </a:rPr>
              <a:t>Constraining with sub-typing</a:t>
            </a:r>
            <a:endParaRPr lang="el-GR" sz="1200" i="1">
              <a:solidFill>
                <a:srgbClr val="990000"/>
              </a:solidFill>
              <a:effectLst/>
              <a:latin typeface="Arial" charset="0"/>
            </a:endParaRP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24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6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(8/13)</a:t>
            </a:r>
            <a:endParaRPr lang="el-GR"/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Η σχέση των </a:t>
            </a:r>
            <a:r>
              <a:rPr lang="en-US"/>
              <a:t>templates </a:t>
            </a:r>
            <a:r>
              <a:rPr lang="el-GR"/>
              <a:t>με τον γενικό προγραμματισμό</a:t>
            </a:r>
            <a:r>
              <a:rPr lang="en-US"/>
              <a:t>:</a:t>
            </a:r>
          </a:p>
          <a:p>
            <a:pPr lvl="1"/>
            <a:r>
              <a:rPr lang="el-GR" i="1"/>
              <a:t>Γενικοί αλγόριθμοι </a:t>
            </a:r>
            <a:r>
              <a:rPr lang="en-US" i="1"/>
              <a:t>=</a:t>
            </a:r>
            <a:r>
              <a:rPr lang="el-GR" i="1"/>
              <a:t> </a:t>
            </a:r>
            <a:r>
              <a:rPr lang="en-US" i="1"/>
              <a:t>function templates</a:t>
            </a:r>
          </a:p>
          <a:p>
            <a:pPr lvl="1"/>
            <a:r>
              <a:rPr lang="el-GR" i="1"/>
              <a:t>Γενικά </a:t>
            </a:r>
            <a:r>
              <a:rPr lang="en-US" i="1"/>
              <a:t>components</a:t>
            </a:r>
            <a:r>
              <a:rPr lang="el-GR" i="1"/>
              <a:t> </a:t>
            </a:r>
            <a:r>
              <a:rPr lang="en-US" i="1"/>
              <a:t>=</a:t>
            </a:r>
            <a:r>
              <a:rPr lang="el-GR" i="1"/>
              <a:t> </a:t>
            </a:r>
            <a:r>
              <a:rPr lang="en-US" i="1"/>
              <a:t>class templates</a:t>
            </a:r>
          </a:p>
          <a:p>
            <a:pPr lvl="2"/>
            <a:r>
              <a:rPr lang="el-GR"/>
              <a:t>Επιτρέπονται </a:t>
            </a:r>
            <a:r>
              <a:rPr lang="en-US"/>
              <a:t>template methods </a:t>
            </a:r>
            <a:r>
              <a:rPr lang="el-GR"/>
              <a:t>σε ένα </a:t>
            </a:r>
            <a:r>
              <a:rPr lang="en-US"/>
              <a:t>class template</a:t>
            </a:r>
          </a:p>
          <a:p>
            <a:pPr lvl="1"/>
            <a:r>
              <a:rPr lang="el-GR"/>
              <a:t>Υπάρχουν και περιπτώσεις </a:t>
            </a:r>
            <a:r>
              <a:rPr lang="en-US"/>
              <a:t>templates </a:t>
            </a:r>
            <a:r>
              <a:rPr lang="el-GR"/>
              <a:t>με πολύ ειδικό ρόλο που δεν είναι ούτε αλγόριθμοι ούτε </a:t>
            </a:r>
            <a:r>
              <a:rPr lang="en-US"/>
              <a:t>components</a:t>
            </a:r>
            <a:r>
              <a:rPr lang="el-GR"/>
              <a:t>,</a:t>
            </a:r>
            <a:r>
              <a:rPr lang="en-US"/>
              <a:t> </a:t>
            </a:r>
            <a:r>
              <a:rPr lang="el-GR"/>
              <a:t>αλλά χρησιμεύουν στο να εξάγουν </a:t>
            </a:r>
            <a:r>
              <a:rPr lang="en-US"/>
              <a:t>type information </a:t>
            </a:r>
            <a:r>
              <a:rPr lang="el-GR"/>
              <a:t>από υπάρχοντες τύπους</a:t>
            </a:r>
          </a:p>
          <a:p>
            <a:pPr lvl="2"/>
            <a:r>
              <a:rPr lang="el-GR"/>
              <a:t>Βασίζονται σε μία ειδική μέθοδο στη </a:t>
            </a:r>
            <a:r>
              <a:rPr lang="en-US"/>
              <a:t>C++</a:t>
            </a:r>
            <a:r>
              <a:rPr lang="el-GR"/>
              <a:t> που λέγεται </a:t>
            </a:r>
            <a:r>
              <a:rPr lang="en-US"/>
              <a:t>partial template specialization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48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79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(9/13)</a:t>
            </a:r>
            <a:endParaRPr lang="el-GR"/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l-GR" sz="2400"/>
              <a:t>Γενικά χρησιμοποιούμε </a:t>
            </a:r>
            <a:r>
              <a:rPr lang="en-US" sz="2400"/>
              <a:t>templates classes </a:t>
            </a:r>
            <a:r>
              <a:rPr lang="el-GR" sz="2400"/>
              <a:t>όταν χρειαζόμαστε</a:t>
            </a:r>
            <a:r>
              <a:rPr lang="en-US" sz="2400"/>
              <a:t>:</a:t>
            </a:r>
            <a:endParaRPr lang="el-GR" sz="2400"/>
          </a:p>
          <a:p>
            <a:pPr lvl="1">
              <a:lnSpc>
                <a:spcPct val="80000"/>
              </a:lnSpc>
            </a:pPr>
            <a:r>
              <a:rPr lang="en-US" sz="2000"/>
              <a:t>containers</a:t>
            </a:r>
            <a:r>
              <a:rPr lang="el-GR" sz="2000"/>
              <a:t> που πρέπει να γενικεύονται ως προς το τι </a:t>
            </a:r>
            <a:r>
              <a:rPr lang="el-GR" sz="2000" i="1"/>
              <a:t>αποθηκεύουν </a:t>
            </a:r>
            <a:r>
              <a:rPr lang="el-GR" sz="2000"/>
              <a:t>(π.χ. λίστες, </a:t>
            </a:r>
            <a:r>
              <a:rPr lang="en-US" sz="2000"/>
              <a:t>managers, </a:t>
            </a:r>
            <a:r>
              <a:rPr lang="el-GR" sz="2000"/>
              <a:t>πίνακες)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classes </a:t>
            </a:r>
            <a:r>
              <a:rPr lang="el-GR" sz="2000"/>
              <a:t>που γενικεύονται ως προς τις διάφορες άλλες </a:t>
            </a:r>
            <a:r>
              <a:rPr lang="en-US" sz="2000"/>
              <a:t>classes </a:t>
            </a:r>
            <a:r>
              <a:rPr lang="el-GR" sz="2000"/>
              <a:t>που χρειάζονται, όταν απαιτείται πρόσβαση σε </a:t>
            </a:r>
            <a:r>
              <a:rPr lang="en-US" sz="2000"/>
              <a:t>data types </a:t>
            </a:r>
            <a:r>
              <a:rPr lang="el-GR" sz="2000"/>
              <a:t>των κλάσεων αυτών</a:t>
            </a:r>
          </a:p>
          <a:p>
            <a:pPr lvl="2">
              <a:lnSpc>
                <a:spcPct val="80000"/>
              </a:lnSpc>
            </a:pPr>
            <a:r>
              <a:rPr lang="el-GR" sz="1800"/>
              <a:t>Τα </a:t>
            </a:r>
            <a:r>
              <a:rPr lang="en-US" sz="1800"/>
              <a:t>data types </a:t>
            </a:r>
            <a:r>
              <a:rPr lang="el-GR" sz="1800"/>
              <a:t>που είναι ορισμένα σε ένα </a:t>
            </a:r>
            <a:r>
              <a:rPr lang="en-US" sz="1800"/>
              <a:t>class</a:t>
            </a:r>
            <a:r>
              <a:rPr lang="el-GR" sz="1800"/>
              <a:t> λέγονται </a:t>
            </a:r>
            <a:r>
              <a:rPr lang="en-US" sz="1800"/>
              <a:t>associated types. </a:t>
            </a:r>
            <a:r>
              <a:rPr lang="el-GR" sz="1800"/>
              <a:t>Δεν υποστηρίζουν όλες οι γλώσσες </a:t>
            </a:r>
            <a:r>
              <a:rPr lang="en-US" sz="1800"/>
              <a:t>associated data types</a:t>
            </a:r>
            <a:r>
              <a:rPr lang="el-GR" sz="1800"/>
              <a:t>.</a:t>
            </a:r>
          </a:p>
          <a:p>
            <a:pPr>
              <a:lnSpc>
                <a:spcPct val="80000"/>
              </a:lnSpc>
            </a:pPr>
            <a:r>
              <a:rPr lang="el-GR" sz="2400"/>
              <a:t>Πολλές φορές αυτό που ποικίλει μπορεί να μοντελοποιηθεί ευκολότερα με </a:t>
            </a:r>
            <a:r>
              <a:rPr lang="en-US" sz="2400"/>
              <a:t>inheritance </a:t>
            </a:r>
            <a:r>
              <a:rPr lang="el-GR" sz="2400"/>
              <a:t>παρά με </a:t>
            </a:r>
            <a:r>
              <a:rPr lang="en-US" sz="2400"/>
              <a:t>templates</a:t>
            </a:r>
          </a:p>
          <a:p>
            <a:pPr lvl="1">
              <a:lnSpc>
                <a:spcPct val="80000"/>
              </a:lnSpc>
            </a:pPr>
            <a:r>
              <a:rPr lang="el-GR" sz="2000"/>
              <a:t>Όταν ένα </a:t>
            </a:r>
            <a:r>
              <a:rPr lang="en-US" sz="2000"/>
              <a:t>class </a:t>
            </a:r>
            <a:r>
              <a:rPr lang="el-GR" sz="2000"/>
              <a:t>χρησιμοποιεί άλλα </a:t>
            </a:r>
            <a:r>
              <a:rPr lang="en-US" sz="2000"/>
              <a:t>classes, </a:t>
            </a:r>
            <a:r>
              <a:rPr lang="el-GR" sz="2000"/>
              <a:t>με ανάγκες μόνο τη χρήση κάποιων λειτουργιών με</a:t>
            </a:r>
            <a:r>
              <a:rPr lang="en-US" sz="2000"/>
              <a:t> </a:t>
            </a:r>
            <a:r>
              <a:rPr lang="el-GR" sz="2000"/>
              <a:t>παγιωμένα </a:t>
            </a:r>
            <a:r>
              <a:rPr lang="en-US" sz="2000"/>
              <a:t>signatures</a:t>
            </a:r>
            <a:r>
              <a:rPr lang="el-GR" sz="2000"/>
              <a:t>, τότε αυτό που θέλουμε είναι </a:t>
            </a:r>
            <a:r>
              <a:rPr lang="en-US" sz="2000"/>
              <a:t>API compliance (interface / abstract class)</a:t>
            </a:r>
            <a:endParaRPr lang="el-GR" sz="200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93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1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1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1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1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1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1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6899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(10/13)</a:t>
            </a:r>
            <a:endParaRPr lang="el-GR"/>
          </a:p>
        </p:txBody>
      </p:sp>
      <p:sp>
        <p:nvSpPr>
          <p:cNvPr id="1617925" name="Text Box 5"/>
          <p:cNvSpPr txBox="1">
            <a:spLocks noChangeArrowheads="1"/>
          </p:cNvSpPr>
          <p:nvPr/>
        </p:nvSpPr>
        <p:spPr bwMode="auto">
          <a:xfrm>
            <a:off x="847725" y="5561013"/>
            <a:ext cx="3873500" cy="46230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dirty="0" smtClean="0">
                <a:effectLst/>
                <a:latin typeface="Arial" charset="0"/>
              </a:rPr>
              <a:t>LexicalAnalyzer2&lt;</a:t>
            </a:r>
            <a:r>
              <a:rPr lang="el-GR" sz="1200" dirty="0">
                <a:effectLst/>
                <a:latin typeface="Arial" charset="0"/>
              </a:rPr>
              <a:t>Α</a:t>
            </a:r>
            <a:r>
              <a:rPr lang="en-US" sz="1200" dirty="0">
                <a:effectLst/>
                <a:latin typeface="Arial" charset="0"/>
              </a:rPr>
              <a:t>&gt; </a:t>
            </a:r>
            <a:r>
              <a:rPr lang="en-US" sz="1200" dirty="0">
                <a:effectLst/>
                <a:latin typeface="Arial" charset="0"/>
                <a:sym typeface="Symbol" pitchFamily="18" charset="2"/>
              </a:rPr>
              <a:t></a:t>
            </a:r>
            <a:r>
              <a:rPr lang="el-GR" sz="1200" dirty="0">
                <a:effectLst/>
                <a:latin typeface="Arial" charset="0"/>
                <a:sym typeface="Symbol" pitchFamily="18" charset="2"/>
              </a:rPr>
              <a:t> </a:t>
            </a:r>
            <a:r>
              <a:rPr lang="en-US" sz="1200" dirty="0" smtClean="0">
                <a:effectLst/>
                <a:latin typeface="Arial" charset="0"/>
              </a:rPr>
              <a:t>LexicalAnalyzer2&lt;</a:t>
            </a:r>
            <a:r>
              <a:rPr lang="el-GR" sz="1200" dirty="0">
                <a:effectLst/>
                <a:latin typeface="Arial" charset="0"/>
              </a:rPr>
              <a:t>Β</a:t>
            </a:r>
            <a:r>
              <a:rPr lang="en-US" sz="1200" dirty="0">
                <a:effectLst/>
                <a:latin typeface="Arial" charset="0"/>
              </a:rPr>
              <a:t>&gt; </a:t>
            </a:r>
            <a:r>
              <a:rPr lang="el-GR" sz="1200" dirty="0">
                <a:effectLst/>
                <a:latin typeface="Arial" charset="0"/>
              </a:rPr>
              <a:t>για οποιουσδήποτε τύπους Α</a:t>
            </a:r>
            <a:r>
              <a:rPr lang="en-US" sz="1200" dirty="0">
                <a:effectLst/>
                <a:latin typeface="Arial" charset="0"/>
                <a:sym typeface="Symbol" pitchFamily="18" charset="2"/>
              </a:rPr>
              <a:t></a:t>
            </a:r>
            <a:r>
              <a:rPr lang="el-GR" sz="1200" dirty="0">
                <a:effectLst/>
                <a:latin typeface="Arial" charset="0"/>
              </a:rPr>
              <a:t>Β </a:t>
            </a:r>
          </a:p>
        </p:txBody>
      </p:sp>
      <p:pic>
        <p:nvPicPr>
          <p:cNvPr id="16179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905000"/>
            <a:ext cx="4810125" cy="35623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14950" y="1552575"/>
            <a:ext cx="3724275" cy="4714875"/>
          </a:xfrm>
          <a:noFill/>
          <a:ln/>
        </p:spPr>
        <p:txBody>
          <a:bodyPr/>
          <a:lstStyle/>
          <a:p>
            <a:r>
              <a:rPr lang="el-GR" sz="2000"/>
              <a:t>Εν γένει δύο διαφορετικά </a:t>
            </a:r>
            <a:r>
              <a:rPr lang="en-US" sz="2000"/>
              <a:t>instantiations </a:t>
            </a:r>
            <a:r>
              <a:rPr lang="el-GR" sz="2000"/>
              <a:t>ενός </a:t>
            </a:r>
            <a:r>
              <a:rPr lang="en-US" sz="2000"/>
              <a:t>template class </a:t>
            </a:r>
            <a:r>
              <a:rPr lang="el-GR" sz="2000"/>
              <a:t>είναι </a:t>
            </a:r>
            <a:r>
              <a:rPr lang="en-US" sz="2000"/>
              <a:t>classes </a:t>
            </a:r>
            <a:r>
              <a:rPr lang="el-GR" sz="2000"/>
              <a:t>διαφορετικού τύπου γεγονός που καθιστά τα αντίστοιχα </a:t>
            </a:r>
            <a:r>
              <a:rPr lang="en-US" sz="2000"/>
              <a:t>object instances </a:t>
            </a:r>
            <a:r>
              <a:rPr lang="el-GR" sz="2000"/>
              <a:t>των </a:t>
            </a:r>
            <a:r>
              <a:rPr lang="en-US" sz="2000"/>
              <a:t>classes </a:t>
            </a:r>
            <a:r>
              <a:rPr lang="el-GR" sz="2000"/>
              <a:t>ασύμβατα.</a:t>
            </a:r>
            <a:endParaRPr lang="en-US" sz="2000"/>
          </a:p>
          <a:p>
            <a:r>
              <a:rPr lang="el-GR" sz="2000"/>
              <a:t>Όταν το</a:t>
            </a:r>
            <a:r>
              <a:rPr lang="en-US" sz="2000"/>
              <a:t> API</a:t>
            </a:r>
            <a:r>
              <a:rPr lang="el-GR" sz="2000"/>
              <a:t> που απαιτείται είναι </a:t>
            </a:r>
            <a:r>
              <a:rPr lang="en-US" sz="2000"/>
              <a:t>fixed </a:t>
            </a:r>
            <a:r>
              <a:rPr lang="el-GR" sz="2000"/>
              <a:t>και δεν εμπεριέχει </a:t>
            </a:r>
            <a:r>
              <a:rPr lang="en-US" sz="2000"/>
              <a:t>templates </a:t>
            </a:r>
            <a:r>
              <a:rPr lang="el-GR" sz="2000"/>
              <a:t>θέλουμε </a:t>
            </a:r>
            <a:r>
              <a:rPr lang="en-US" sz="2000"/>
              <a:t>inheritance (</a:t>
            </a:r>
            <a:r>
              <a:rPr lang="el-GR" sz="2000"/>
              <a:t>δηλαδή</a:t>
            </a:r>
            <a:r>
              <a:rPr lang="en-US" sz="2000"/>
              <a:t> </a:t>
            </a:r>
            <a:r>
              <a:rPr lang="el-GR" sz="2000"/>
              <a:t>ως παράμετρο ένα </a:t>
            </a:r>
            <a:r>
              <a:rPr lang="en-US" sz="2000"/>
              <a:t>reference </a:t>
            </a:r>
            <a:r>
              <a:rPr lang="el-GR" sz="2000"/>
              <a:t>σε </a:t>
            </a:r>
            <a:r>
              <a:rPr lang="en-US" sz="2000"/>
              <a:t>object</a:t>
            </a:r>
            <a:r>
              <a:rPr lang="el-GR" sz="2000"/>
              <a:t> που είναι </a:t>
            </a:r>
            <a:r>
              <a:rPr lang="en-US" sz="2000"/>
              <a:t>compliant </a:t>
            </a:r>
            <a:r>
              <a:rPr lang="el-GR" sz="2000"/>
              <a:t>ως προς το αναγκαίο </a:t>
            </a:r>
            <a:r>
              <a:rPr lang="en-US" sz="2000"/>
              <a:t>interface) </a:t>
            </a:r>
            <a:r>
              <a:rPr lang="el-GR" sz="2000"/>
              <a:t>και όχι </a:t>
            </a:r>
            <a:r>
              <a:rPr lang="en-US" sz="2000"/>
              <a:t>templates.</a:t>
            </a:r>
            <a:endParaRPr lang="en-GB" sz="2000"/>
          </a:p>
        </p:txBody>
      </p:sp>
      <p:sp>
        <p:nvSpPr>
          <p:cNvPr id="1617928" name="Rectangle 8"/>
          <p:cNvSpPr>
            <a:spLocks noChangeArrowheads="1"/>
          </p:cNvSpPr>
          <p:nvPr/>
        </p:nvSpPr>
        <p:spPr bwMode="auto">
          <a:xfrm>
            <a:off x="1038225" y="2324100"/>
            <a:ext cx="2686050" cy="495300"/>
          </a:xfrm>
          <a:prstGeom prst="rect">
            <a:avLst/>
          </a:prstGeom>
          <a:solidFill>
            <a:srgbClr val="33CC33">
              <a:alpha val="3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17929" name="Text Box 9"/>
          <p:cNvSpPr txBox="1">
            <a:spLocks noChangeArrowheads="1"/>
          </p:cNvSpPr>
          <p:nvPr/>
        </p:nvSpPr>
        <p:spPr bwMode="auto">
          <a:xfrm>
            <a:off x="3006725" y="2808288"/>
            <a:ext cx="223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solidFill>
                  <a:srgbClr val="008000"/>
                </a:solidFill>
                <a:effectLst/>
                <a:latin typeface="Arial" charset="0"/>
              </a:rPr>
              <a:t>Parameterization with respect to an API is interface compliance. So we need an interface parameter</a:t>
            </a:r>
            <a:endParaRPr lang="el-GR" sz="1200" i="1">
              <a:solidFill>
                <a:srgbClr val="008000"/>
              </a:solidFill>
              <a:effectLst/>
              <a:latin typeface="Arial" charset="0"/>
            </a:endParaRPr>
          </a:p>
        </p:txBody>
      </p:sp>
      <p:cxnSp>
        <p:nvCxnSpPr>
          <p:cNvPr id="1617930" name="AutoShape 10"/>
          <p:cNvCxnSpPr>
            <a:cxnSpLocks noChangeShapeType="1"/>
            <a:stCxn id="1617929" idx="1"/>
            <a:endCxn id="1617928" idx="2"/>
          </p:cNvCxnSpPr>
          <p:nvPr/>
        </p:nvCxnSpPr>
        <p:spPr bwMode="auto">
          <a:xfrm flipH="1" flipV="1">
            <a:off x="2381250" y="2819400"/>
            <a:ext cx="625475" cy="40005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7931" name="Rectangle 11"/>
          <p:cNvSpPr>
            <a:spLocks noChangeArrowheads="1"/>
          </p:cNvSpPr>
          <p:nvPr/>
        </p:nvSpPr>
        <p:spPr bwMode="auto">
          <a:xfrm>
            <a:off x="2400300" y="3762375"/>
            <a:ext cx="1438275" cy="18097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617932" name="AutoShape 12"/>
          <p:cNvCxnSpPr>
            <a:cxnSpLocks noChangeShapeType="1"/>
            <a:stCxn id="1617929" idx="2"/>
            <a:endCxn id="1617931" idx="0"/>
          </p:cNvCxnSpPr>
          <p:nvPr/>
        </p:nvCxnSpPr>
        <p:spPr bwMode="auto">
          <a:xfrm flipH="1">
            <a:off x="3119438" y="3630613"/>
            <a:ext cx="1004887" cy="131762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cxnSp>
        <p:nvCxnSpPr>
          <p:cNvPr id="17" name="AutoShape 12"/>
          <p:cNvCxnSpPr>
            <a:cxnSpLocks noChangeShapeType="1"/>
          </p:cNvCxnSpPr>
          <p:nvPr/>
        </p:nvCxnSpPr>
        <p:spPr bwMode="auto">
          <a:xfrm>
            <a:off x="3518693" y="4629150"/>
            <a:ext cx="0" cy="931863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47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(11/13)</a:t>
            </a:r>
            <a:endParaRPr lang="el-GR"/>
          </a:p>
        </p:txBody>
      </p:sp>
      <p:pic>
        <p:nvPicPr>
          <p:cNvPr id="1619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590675"/>
            <a:ext cx="4191000" cy="37909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9973" name="Text Box 5"/>
          <p:cNvSpPr txBox="1">
            <a:spLocks noChangeArrowheads="1"/>
          </p:cNvSpPr>
          <p:nvPr/>
        </p:nvSpPr>
        <p:spPr bwMode="auto">
          <a:xfrm>
            <a:off x="762000" y="5484813"/>
            <a:ext cx="4168775" cy="7302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dirty="0">
                <a:effectLst/>
                <a:latin typeface="Arial" charset="0"/>
              </a:rPr>
              <a:t>Μπορούμε να έχουμε διαφορετικά στυλ υλοποίησης των </a:t>
            </a:r>
            <a:r>
              <a:rPr lang="en-US" sz="1400" dirty="0">
                <a:effectLst/>
                <a:latin typeface="Arial" charset="0"/>
              </a:rPr>
              <a:t>generic algorithms</a:t>
            </a:r>
            <a:r>
              <a:rPr lang="el-GR" sz="1400" dirty="0">
                <a:effectLst/>
                <a:latin typeface="Arial" charset="0"/>
              </a:rPr>
              <a:t>, με σχετικά πλεονεκτήματα και μειονεκτήματα.</a:t>
            </a:r>
          </a:p>
        </p:txBody>
      </p:sp>
      <p:sp>
        <p:nvSpPr>
          <p:cNvPr id="16199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72050" y="1495425"/>
            <a:ext cx="4048125" cy="4714875"/>
          </a:xfrm>
          <a:noFill/>
          <a:ln/>
        </p:spPr>
        <p:txBody>
          <a:bodyPr/>
          <a:lstStyle/>
          <a:p>
            <a:r>
              <a:rPr lang="el-GR" sz="2000" dirty="0"/>
              <a:t>Το ενδιαφέρον των </a:t>
            </a:r>
            <a:r>
              <a:rPr lang="en-US" sz="2000" dirty="0"/>
              <a:t>function templates </a:t>
            </a:r>
            <a:r>
              <a:rPr lang="el-GR" sz="2000" dirty="0"/>
              <a:t>είναι ότι δίνουν τη δυνατότητα να κάνουμε </a:t>
            </a:r>
            <a:r>
              <a:rPr lang="en-US" sz="2000" b="1" i="1" dirty="0"/>
              <a:t>extract </a:t>
            </a:r>
            <a:r>
              <a:rPr lang="el-GR" sz="2000" b="1" i="1" dirty="0"/>
              <a:t>τους τύπους των </a:t>
            </a:r>
            <a:r>
              <a:rPr lang="en-US" sz="2000" b="1" i="1" dirty="0"/>
              <a:t>arguments</a:t>
            </a:r>
            <a:r>
              <a:rPr lang="en-US" sz="2000" dirty="0"/>
              <a:t> </a:t>
            </a:r>
            <a:r>
              <a:rPr lang="el-GR" sz="2000" dirty="0"/>
              <a:t>χωρίς να χρειάζεται να τους απαριθμήσουμε όπως απαιτείται στα </a:t>
            </a:r>
            <a:r>
              <a:rPr lang="en-US" sz="2000" dirty="0"/>
              <a:t>class templates.</a:t>
            </a:r>
          </a:p>
          <a:p>
            <a:r>
              <a:rPr lang="el-GR" sz="2000" dirty="0"/>
              <a:t>Η παραπάνω δυνατότητα συνήθως χρησιμοποιείται ως εξής</a:t>
            </a:r>
            <a:r>
              <a:rPr lang="en-US" sz="2000" dirty="0"/>
              <a:t>: </a:t>
            </a:r>
            <a:r>
              <a:rPr lang="el-GR" sz="2000" dirty="0"/>
              <a:t>φτιάχνουμε </a:t>
            </a:r>
            <a:r>
              <a:rPr lang="en-US" sz="2000" dirty="0"/>
              <a:t>template functions </a:t>
            </a:r>
            <a:r>
              <a:rPr lang="el-GR" sz="2000" dirty="0"/>
              <a:t>που δημιουργούν και επιστρέφουν </a:t>
            </a:r>
            <a:r>
              <a:rPr lang="en-US" sz="2000" dirty="0"/>
              <a:t>instances </a:t>
            </a:r>
            <a:r>
              <a:rPr lang="el-GR" sz="2000" dirty="0"/>
              <a:t>ενός </a:t>
            </a:r>
            <a:r>
              <a:rPr lang="en-US" sz="2000" dirty="0"/>
              <a:t>class template instantiation.</a:t>
            </a:r>
            <a:endParaRPr lang="en-GB" sz="2000" dirty="0"/>
          </a:p>
        </p:txBody>
      </p:sp>
      <p:sp>
        <p:nvSpPr>
          <p:cNvPr id="1619975" name="Rectangle 7"/>
          <p:cNvSpPr>
            <a:spLocks noChangeArrowheads="1"/>
          </p:cNvSpPr>
          <p:nvPr/>
        </p:nvSpPr>
        <p:spPr bwMode="auto">
          <a:xfrm>
            <a:off x="1695450" y="4876800"/>
            <a:ext cx="1123950" cy="152400"/>
          </a:xfrm>
          <a:prstGeom prst="rect">
            <a:avLst/>
          </a:prstGeom>
          <a:solidFill>
            <a:srgbClr val="FF6600">
              <a:alpha val="3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19976" name="Rectangle 8"/>
          <p:cNvSpPr>
            <a:spLocks noChangeArrowheads="1"/>
          </p:cNvSpPr>
          <p:nvPr/>
        </p:nvSpPr>
        <p:spPr bwMode="auto">
          <a:xfrm>
            <a:off x="1978025" y="2921000"/>
            <a:ext cx="1704975" cy="152400"/>
          </a:xfrm>
          <a:prstGeom prst="rect">
            <a:avLst/>
          </a:prstGeom>
          <a:solidFill>
            <a:srgbClr val="FF6600">
              <a:alpha val="3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28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4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(12/13)</a:t>
            </a:r>
            <a:endParaRPr lang="el-GR"/>
          </a:p>
        </p:txBody>
      </p:sp>
      <p:grpSp>
        <p:nvGrpSpPr>
          <p:cNvPr id="1623048" name="Group 8"/>
          <p:cNvGrpSpPr>
            <a:grpSpLocks/>
          </p:cNvGrpSpPr>
          <p:nvPr/>
        </p:nvGrpSpPr>
        <p:grpSpPr bwMode="auto">
          <a:xfrm>
            <a:off x="361950" y="1547813"/>
            <a:ext cx="4629150" cy="2352675"/>
            <a:chOff x="330" y="969"/>
            <a:chExt cx="2916" cy="1482"/>
          </a:xfrm>
        </p:grpSpPr>
        <p:pic>
          <p:nvPicPr>
            <p:cNvPr id="162304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" y="969"/>
              <a:ext cx="2916" cy="148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3045" name="Rectangle 5"/>
            <p:cNvSpPr>
              <a:spLocks noChangeArrowheads="1"/>
            </p:cNvSpPr>
            <p:nvPr/>
          </p:nvSpPr>
          <p:spPr bwMode="auto">
            <a:xfrm>
              <a:off x="2388" y="996"/>
              <a:ext cx="426" cy="84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623046" name="Rectangle 6"/>
            <p:cNvSpPr>
              <a:spLocks noChangeArrowheads="1"/>
            </p:cNvSpPr>
            <p:nvPr/>
          </p:nvSpPr>
          <p:spPr bwMode="auto">
            <a:xfrm>
              <a:off x="1120" y="2212"/>
              <a:ext cx="396" cy="84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pic>
        <p:nvPicPr>
          <p:cNvPr id="16230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948113"/>
            <a:ext cx="5305425" cy="23145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3049" name="Rectangle 9"/>
          <p:cNvSpPr>
            <a:spLocks noChangeArrowheads="1"/>
          </p:cNvSpPr>
          <p:nvPr/>
        </p:nvSpPr>
        <p:spPr bwMode="auto">
          <a:xfrm>
            <a:off x="4562475" y="3971925"/>
            <a:ext cx="952500" cy="123825"/>
          </a:xfrm>
          <a:prstGeom prst="rect">
            <a:avLst/>
          </a:prstGeom>
          <a:solidFill>
            <a:srgbClr val="008000">
              <a:alpha val="3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23050" name="Rectangle 10"/>
          <p:cNvSpPr>
            <a:spLocks noChangeArrowheads="1"/>
          </p:cNvSpPr>
          <p:nvPr/>
        </p:nvSpPr>
        <p:spPr bwMode="auto">
          <a:xfrm>
            <a:off x="2501900" y="5911850"/>
            <a:ext cx="795338" cy="142875"/>
          </a:xfrm>
          <a:prstGeom prst="rect">
            <a:avLst/>
          </a:prstGeom>
          <a:solidFill>
            <a:srgbClr val="008000">
              <a:alpha val="3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23051" name="Text Box 11"/>
          <p:cNvSpPr txBox="1">
            <a:spLocks noChangeArrowheads="1"/>
          </p:cNvSpPr>
          <p:nvPr/>
        </p:nvSpPr>
        <p:spPr bwMode="auto">
          <a:xfrm>
            <a:off x="3149600" y="3617913"/>
            <a:ext cx="1854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solidFill>
                  <a:srgbClr val="0066FF"/>
                </a:solidFill>
                <a:effectLst/>
                <a:latin typeface="Arial" charset="0"/>
              </a:rPr>
              <a:t>compose(f,g) = f </a:t>
            </a:r>
            <a:r>
              <a:rPr lang="en-US" sz="1200" i="1">
                <a:solidFill>
                  <a:srgbClr val="0066FF"/>
                </a:solidFill>
                <a:effectLst/>
                <a:latin typeface="Arial" charset="0"/>
                <a:sym typeface="Symbol" pitchFamily="18" charset="2"/>
              </a:rPr>
              <a:t> g</a:t>
            </a:r>
          </a:p>
        </p:txBody>
      </p:sp>
      <p:sp>
        <p:nvSpPr>
          <p:cNvPr id="16230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972050" y="1495425"/>
            <a:ext cx="4048125" cy="2362200"/>
          </a:xfrm>
          <a:noFill/>
          <a:ln/>
        </p:spPr>
        <p:txBody>
          <a:bodyPr/>
          <a:lstStyle/>
          <a:p>
            <a:r>
              <a:rPr lang="el-GR" sz="1600"/>
              <a:t>Πρώτα υλοποιούμε το </a:t>
            </a:r>
            <a:r>
              <a:rPr lang="en-US" sz="1600"/>
              <a:t>composition </a:t>
            </a:r>
            <a:r>
              <a:rPr lang="el-GR" sz="1600"/>
              <a:t>πάνω σε </a:t>
            </a:r>
            <a:r>
              <a:rPr lang="en-US" sz="1600"/>
              <a:t>functor classes </a:t>
            </a:r>
            <a:r>
              <a:rPr lang="el-GR" sz="1600"/>
              <a:t>χρησιμοποιώντας </a:t>
            </a:r>
            <a:r>
              <a:rPr lang="en-US" sz="1600"/>
              <a:t>associated types.</a:t>
            </a:r>
          </a:p>
          <a:p>
            <a:r>
              <a:rPr lang="el-GR" sz="1600"/>
              <a:t>Η κλάση </a:t>
            </a:r>
            <a:r>
              <a:rPr lang="en-US" sz="1600"/>
              <a:t>composer </a:t>
            </a:r>
            <a:r>
              <a:rPr lang="el-GR" sz="1600"/>
              <a:t>δέχεται ως</a:t>
            </a:r>
            <a:r>
              <a:rPr lang="en-US" sz="1600"/>
              <a:t> constructor arguments </a:t>
            </a:r>
            <a:r>
              <a:rPr lang="el-GR" sz="1600"/>
              <a:t>δύο </a:t>
            </a:r>
            <a:r>
              <a:rPr lang="en-US" sz="1600"/>
              <a:t>functors </a:t>
            </a:r>
            <a:r>
              <a:rPr lang="el-GR" sz="1600"/>
              <a:t>για την </a:t>
            </a:r>
            <a:r>
              <a:rPr lang="en-US" sz="1600" i="1"/>
              <a:t>f</a:t>
            </a:r>
            <a:r>
              <a:rPr lang="el-GR" sz="1600" i="1"/>
              <a:t> </a:t>
            </a:r>
            <a:r>
              <a:rPr lang="el-GR" sz="1600"/>
              <a:t>και </a:t>
            </a:r>
            <a:r>
              <a:rPr lang="en-US" sz="1600" i="1"/>
              <a:t>g</a:t>
            </a:r>
            <a:r>
              <a:rPr lang="el-GR" sz="1600" i="1"/>
              <a:t> </a:t>
            </a:r>
            <a:r>
              <a:rPr lang="el-GR" sz="1600"/>
              <a:t>και δημιουργεί ένα </a:t>
            </a:r>
            <a:r>
              <a:rPr lang="en-US" sz="1600"/>
              <a:t>instance </a:t>
            </a:r>
            <a:r>
              <a:rPr lang="el-GR" sz="1600"/>
              <a:t>το οποίο υλοποιεί τον </a:t>
            </a:r>
            <a:r>
              <a:rPr lang="en-US" sz="1600"/>
              <a:t>function call operator </a:t>
            </a:r>
            <a:r>
              <a:rPr lang="el-GR" sz="1600"/>
              <a:t>ώστε να συμπεριφέρεται ακριβώς όπως η σύνθεση των </a:t>
            </a:r>
            <a:r>
              <a:rPr lang="en-US" sz="1600" i="1"/>
              <a:t>f </a:t>
            </a:r>
            <a:r>
              <a:rPr lang="el-GR" sz="1600"/>
              <a:t>και </a:t>
            </a:r>
            <a:r>
              <a:rPr lang="en-US" sz="1600" i="1"/>
              <a:t>g</a:t>
            </a:r>
            <a:r>
              <a:rPr lang="el-GR" sz="1600"/>
              <a:t>.</a:t>
            </a:r>
            <a:endParaRPr lang="en-GB" sz="1600"/>
          </a:p>
        </p:txBody>
      </p:sp>
      <p:sp>
        <p:nvSpPr>
          <p:cNvPr id="1623053" name="Rectangle 13"/>
          <p:cNvSpPr>
            <a:spLocks noChangeArrowheads="1"/>
          </p:cNvSpPr>
          <p:nvPr/>
        </p:nvSpPr>
        <p:spPr bwMode="auto">
          <a:xfrm>
            <a:off x="609600" y="1733550"/>
            <a:ext cx="3086100" cy="50482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23054" name="Text Box 14"/>
          <p:cNvSpPr txBox="1">
            <a:spLocks noChangeArrowheads="1"/>
          </p:cNvSpPr>
          <p:nvPr/>
        </p:nvSpPr>
        <p:spPr bwMode="auto">
          <a:xfrm>
            <a:off x="3698875" y="1757363"/>
            <a:ext cx="106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solidFill>
                  <a:srgbClr val="008000"/>
                </a:solidFill>
                <a:effectLst/>
                <a:latin typeface="Arial" charset="0"/>
              </a:rPr>
              <a:t>associated types</a:t>
            </a:r>
            <a:endParaRPr lang="en-US" sz="1200" i="1">
              <a:solidFill>
                <a:srgbClr val="008000"/>
              </a:solidFill>
              <a:effectLst/>
              <a:latin typeface="Arial" charset="0"/>
              <a:sym typeface="Symbol" pitchFamily="18" charset="2"/>
            </a:endParaRPr>
          </a:p>
        </p:txBody>
      </p:sp>
      <p:sp>
        <p:nvSpPr>
          <p:cNvPr id="1623055" name="Rectangle 15"/>
          <p:cNvSpPr>
            <a:spLocks noChangeArrowheads="1"/>
          </p:cNvSpPr>
          <p:nvPr/>
        </p:nvSpPr>
        <p:spPr bwMode="auto">
          <a:xfrm>
            <a:off x="5673725" y="3835400"/>
            <a:ext cx="3257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Για την μετατροπή μίας συνάρτησης σε 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functor instance </a:t>
            </a: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χρησιμοποιούμε μία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 generic </a:t>
            </a: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συνάρτηση που λαμβάνει 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function</a:t>
            </a: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argument </a:t>
            </a: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και επιστρέφει 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functor instance.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Όμως χρειαζόμαστε ένα τύπο  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functorizer</a:t>
            </a: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 ανά πλήθος τυπικών ορισμάτων.</a:t>
            </a:r>
            <a:endParaRPr kumimoji="1" lang="en-GB" sz="16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3056" name="Rectangle 16"/>
          <p:cNvSpPr>
            <a:spLocks noChangeArrowheads="1"/>
          </p:cNvSpPr>
          <p:nvPr/>
        </p:nvSpPr>
        <p:spPr bwMode="auto">
          <a:xfrm>
            <a:off x="3295650" y="5919788"/>
            <a:ext cx="88900" cy="133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61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Ορισμοί</a:t>
            </a:r>
          </a:p>
          <a:p>
            <a:r>
              <a:rPr lang="el-GR"/>
              <a:t>Καλούπια</a:t>
            </a:r>
          </a:p>
          <a:p>
            <a:r>
              <a:rPr lang="en-US"/>
              <a:t>Templates (C++)</a:t>
            </a:r>
          </a:p>
          <a:p>
            <a:r>
              <a:rPr lang="en-US"/>
              <a:t>Generic (mixin) inheritance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92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(13/13)</a:t>
            </a:r>
            <a:endParaRPr lang="el-GR"/>
          </a:p>
        </p:txBody>
      </p:sp>
      <p:pic>
        <p:nvPicPr>
          <p:cNvPr id="1624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652588"/>
            <a:ext cx="4248150" cy="21621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4070" name="Rectangle 6"/>
          <p:cNvSpPr>
            <a:spLocks noChangeArrowheads="1"/>
          </p:cNvSpPr>
          <p:nvPr/>
        </p:nvSpPr>
        <p:spPr bwMode="auto">
          <a:xfrm>
            <a:off x="4044950" y="1673225"/>
            <a:ext cx="952500" cy="152400"/>
          </a:xfrm>
          <a:prstGeom prst="rect">
            <a:avLst/>
          </a:prstGeom>
          <a:solidFill>
            <a:srgbClr val="008000">
              <a:alpha val="3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24071" name="Rectangle 7"/>
          <p:cNvSpPr>
            <a:spLocks noChangeArrowheads="1"/>
          </p:cNvSpPr>
          <p:nvPr/>
        </p:nvSpPr>
        <p:spPr bwMode="auto">
          <a:xfrm>
            <a:off x="2746375" y="3451225"/>
            <a:ext cx="800100" cy="152400"/>
          </a:xfrm>
          <a:prstGeom prst="rect">
            <a:avLst/>
          </a:prstGeom>
          <a:solidFill>
            <a:srgbClr val="008000">
              <a:alpha val="3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24072" name="Rectangle 8"/>
          <p:cNvSpPr>
            <a:spLocks noChangeArrowheads="1"/>
          </p:cNvSpPr>
          <p:nvPr/>
        </p:nvSpPr>
        <p:spPr bwMode="auto">
          <a:xfrm>
            <a:off x="5302250" y="1549400"/>
            <a:ext cx="3257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Ωστόσο βασισμένοι στο 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overloading </a:t>
            </a: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υλοποιούμε διαφορετικές εκδοχές της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n-US" sz="16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functorize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ανά τύπο συνάρτησης 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(functor)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Ο προγραμματιστής βλέπει απλώς μία 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generic overloaded functorize </a:t>
            </a: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συνάρτηση και μία αντίστοιχη 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compose.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Θα μπορούσαμε να κάνουμε την </a:t>
            </a:r>
            <a:r>
              <a:rPr kumimoji="1" lang="en-US" sz="16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compose </a:t>
            </a: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να υποστηρίζει </a:t>
            </a:r>
            <a:r>
              <a:rPr kumimoji="1" lang="en-US" sz="16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f</a:t>
            </a:r>
            <a:r>
              <a:rPr kumimoji="1" lang="el-GR" sz="16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με οποιοδήποτε αριθμό από 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arguments</a:t>
            </a:r>
            <a:r>
              <a:rPr kumimoji="1" lang="el-GR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 (η παρούσα υλοποίηση υποστηρίζει μόνο δύο </a:t>
            </a:r>
            <a:r>
              <a:rPr kumimoji="1" lang="en-US" sz="1600" b="0">
                <a:effectLst>
                  <a:outerShdw blurRad="38100" dist="38100" dir="2700000" algn="tl">
                    <a:srgbClr val="FFFFFF"/>
                  </a:outerShdw>
                </a:effectLst>
              </a:rPr>
              <a:t>arguments)</a:t>
            </a:r>
            <a:endParaRPr kumimoji="1" lang="en-GB" sz="16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24073" name="Rectangle 9"/>
          <p:cNvSpPr>
            <a:spLocks noChangeArrowheads="1"/>
          </p:cNvSpPr>
          <p:nvPr/>
        </p:nvSpPr>
        <p:spPr bwMode="auto">
          <a:xfrm>
            <a:off x="3548063" y="3457575"/>
            <a:ext cx="88900" cy="133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pic>
        <p:nvPicPr>
          <p:cNvPr id="162407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95725"/>
            <a:ext cx="3695700" cy="1524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30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9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Ορισμοί</a:t>
            </a:r>
          </a:p>
          <a:p>
            <a:r>
              <a:rPr lang="el-GR"/>
              <a:t>Καλούπια</a:t>
            </a:r>
          </a:p>
          <a:p>
            <a:r>
              <a:rPr lang="en-US"/>
              <a:t>Templates (C++)</a:t>
            </a:r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Generic (mixin) inheritance</a:t>
            </a:r>
            <a:endParaRPr lang="el-GR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31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1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(mixin) inheritance</a:t>
            </a:r>
            <a:r>
              <a:rPr lang="el-GR"/>
              <a:t> (1/4)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Στο κλασικό μοντέλο </a:t>
            </a:r>
            <a:r>
              <a:rPr lang="en-US" sz="2400"/>
              <a:t>inheritance </a:t>
            </a:r>
            <a:r>
              <a:rPr lang="el-GR" sz="2400"/>
              <a:t>ορίζουμε ένα </a:t>
            </a:r>
            <a:r>
              <a:rPr lang="en-US" sz="2400"/>
              <a:t>subclass </a:t>
            </a:r>
            <a:r>
              <a:rPr lang="en-US" sz="2400" b="1" i="1"/>
              <a:t>D</a:t>
            </a:r>
            <a:r>
              <a:rPr lang="el-GR" sz="2400"/>
              <a:t> βασισμένοι σε ένα συγκεκριμένο </a:t>
            </a:r>
            <a:r>
              <a:rPr lang="en-US" sz="2400"/>
              <a:t>base class </a:t>
            </a:r>
            <a:r>
              <a:rPr lang="en-US" sz="2400" b="1" i="1"/>
              <a:t>B</a:t>
            </a:r>
            <a:r>
              <a:rPr lang="en-US" sz="2400"/>
              <a:t>.</a:t>
            </a:r>
            <a:endParaRPr lang="el-GR" sz="2400"/>
          </a:p>
          <a:p>
            <a:pPr lvl="1"/>
            <a:r>
              <a:rPr lang="en-US" sz="2000" b="1">
                <a:latin typeface="Courier New" pitchFamily="49" charset="0"/>
              </a:rPr>
              <a:t>class ShadowedWindow : public Window {}</a:t>
            </a:r>
            <a:endParaRPr lang="el-GR" sz="2000" b="1">
              <a:latin typeface="Courier New" pitchFamily="49" charset="0"/>
            </a:endParaRPr>
          </a:p>
          <a:p>
            <a:r>
              <a:rPr lang="el-GR" sz="2400"/>
              <a:t>Μπορεί ωστόσο η λειτουργικότητα που προσφέρει το ίδιο το </a:t>
            </a:r>
            <a:r>
              <a:rPr lang="en-US" sz="2400"/>
              <a:t>subclass </a:t>
            </a:r>
            <a:r>
              <a:rPr lang="el-GR" sz="2400"/>
              <a:t>πάνω στο </a:t>
            </a:r>
            <a:r>
              <a:rPr lang="en-US" sz="2400"/>
              <a:t>base</a:t>
            </a:r>
            <a:r>
              <a:rPr lang="el-GR" sz="2400"/>
              <a:t> </a:t>
            </a:r>
            <a:r>
              <a:rPr lang="en-US" sz="2400"/>
              <a:t>class </a:t>
            </a:r>
            <a:r>
              <a:rPr lang="el-GR" sz="2400"/>
              <a:t>να έχει νόημα όχι απλώς ως προς </a:t>
            </a:r>
            <a:r>
              <a:rPr lang="en-US" sz="2400"/>
              <a:t>to base </a:t>
            </a:r>
            <a:r>
              <a:rPr lang="el-GR" sz="2400"/>
              <a:t>αλλά οτιδήποτε είναι </a:t>
            </a:r>
            <a:r>
              <a:rPr lang="en-US" sz="2400"/>
              <a:t>base</a:t>
            </a:r>
          </a:p>
          <a:p>
            <a:pPr lvl="1"/>
            <a:r>
              <a:rPr lang="en-US" sz="2000" b="1">
                <a:latin typeface="Courier New" pitchFamily="49" charset="0"/>
              </a:rPr>
              <a:t>class PushButton : public Window {}</a:t>
            </a:r>
          </a:p>
          <a:p>
            <a:pPr lvl="1"/>
            <a:r>
              <a:rPr lang="en-US" sz="2000" b="1">
                <a:latin typeface="Courier New" pitchFamily="49" charset="0"/>
              </a:rPr>
              <a:t>class ShadowedPushButton : public PushButton {}</a:t>
            </a:r>
            <a:endParaRPr lang="el-GR" sz="2000" b="1">
              <a:latin typeface="Courier New" pitchFamily="49" charset="0"/>
            </a:endParaRPr>
          </a:p>
          <a:p>
            <a:r>
              <a:rPr lang="el-GR" sz="2400"/>
              <a:t>Ο μόνος τρόπος να</a:t>
            </a:r>
            <a:r>
              <a:rPr lang="en-US" sz="2400"/>
              <a:t> </a:t>
            </a:r>
            <a:r>
              <a:rPr lang="el-GR" sz="2400"/>
              <a:t>χρησιμοποιηθεί εκ νέου</a:t>
            </a:r>
            <a:r>
              <a:rPr lang="en-US" sz="2400"/>
              <a:t> </a:t>
            </a:r>
            <a:r>
              <a:rPr lang="el-GR" sz="2400"/>
              <a:t>η λειτουργικότητα τύπου </a:t>
            </a:r>
            <a:r>
              <a:rPr lang="en-US" sz="2400"/>
              <a:t>“shadow” </a:t>
            </a:r>
            <a:r>
              <a:rPr lang="el-GR" sz="2400"/>
              <a:t>είναι μέσω </a:t>
            </a:r>
            <a:r>
              <a:rPr lang="en-US" sz="2400"/>
              <a:t>derivation</a:t>
            </a:r>
            <a:r>
              <a:rPr lang="el-GR" sz="2400"/>
              <a:t>, κάτι που είναι ιδιαίτερα επίπονο.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32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61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(mixin) inheritance</a:t>
            </a:r>
            <a:r>
              <a:rPr lang="el-GR"/>
              <a:t> (2/4)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7534275" cy="2457450"/>
          </a:xfrm>
        </p:spPr>
        <p:txBody>
          <a:bodyPr/>
          <a:lstStyle/>
          <a:p>
            <a:r>
              <a:rPr lang="el-GR" sz="2400"/>
              <a:t>Θα θέλαμε να μπορούμε να έχουμε ένα </a:t>
            </a:r>
            <a:r>
              <a:rPr lang="en-US" sz="2400"/>
              <a:t>generic subclass </a:t>
            </a:r>
            <a:r>
              <a:rPr lang="en-US" sz="2400" i="1"/>
              <a:t>Shadowed</a:t>
            </a:r>
            <a:r>
              <a:rPr lang="el-GR" sz="2400"/>
              <a:t> που μπορεί να εφαρμόζεται σε οποιοδήποτε </a:t>
            </a:r>
            <a:r>
              <a:rPr lang="en-US" sz="2400"/>
              <a:t>base class, </a:t>
            </a:r>
            <a:r>
              <a:rPr lang="el-GR" sz="2400"/>
              <a:t>υπό κάποιες προϋποθέσεις, χωρίς να ορίζουμε κάθε φορά ένα εξειδικευμένο </a:t>
            </a:r>
            <a:r>
              <a:rPr lang="en-US" sz="2400"/>
              <a:t>subclass.</a:t>
            </a:r>
            <a:endParaRPr lang="el-GR" sz="2400"/>
          </a:p>
        </p:txBody>
      </p:sp>
      <p:graphicFrame>
        <p:nvGraphicFramePr>
          <p:cNvPr id="1627170" name="Group 3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0331460"/>
              </p:ext>
            </p:extLst>
          </p:nvPr>
        </p:nvGraphicFramePr>
        <p:xfrm>
          <a:off x="923925" y="3800475"/>
          <a:ext cx="6524625" cy="1771650"/>
        </p:xfrm>
        <a:graphic>
          <a:graphicData uri="http://schemas.openxmlformats.org/drawingml/2006/table">
            <a:tbl>
              <a:tblPr/>
              <a:tblGrid>
                <a:gridCol w="3262313"/>
                <a:gridCol w="3262312"/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mixin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Shadowed[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T:Window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]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mixin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Shadowed[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]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668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Χρήση μέσα στο πρόγραμμα με τρόπο που δίνει τη δυνατότητα για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compositional inheritance (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λέγεται και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inheritance on demand):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Shadowed[Window]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sw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new Shadowed[Window] (...);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Shadowed[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PushButton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]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sb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new Shadowed[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PushButton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] (...);</a:t>
                      </a:r>
                      <a:endParaRPr kumimoji="1" lang="el-G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E59FA0A-825C-4C50-B784-0405B1EFB2BC}" type="slidenum">
              <a:rPr lang="en-US" smtClean="0"/>
              <a:pPr/>
              <a:t>33</a:t>
            </a:fld>
            <a:r>
              <a:rPr lang="el-GR" smtClean="0"/>
              <a:t> / </a:t>
            </a:r>
            <a:r>
              <a:rPr lang="en-US" smtClean="0"/>
              <a:t>35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(mixin) inheritance</a:t>
            </a:r>
            <a:r>
              <a:rPr lang="el-GR"/>
              <a:t> (3/4)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/>
              <a:t>Η μέθοδος αυτή ορίστηκε ως </a:t>
            </a:r>
            <a:r>
              <a:rPr lang="en-US"/>
              <a:t>mixin-based inheritance </a:t>
            </a:r>
            <a:r>
              <a:rPr lang="el-GR"/>
              <a:t>το </a:t>
            </a:r>
            <a:r>
              <a:rPr lang="en-US"/>
              <a:t>1990 (Bracha &amp; Cook)</a:t>
            </a:r>
            <a:r>
              <a:rPr lang="el-GR"/>
              <a:t> με απόδειξη ότι είναι ισοδύναμη με το </a:t>
            </a:r>
            <a:r>
              <a:rPr lang="en-US"/>
              <a:t>classical inheritance</a:t>
            </a:r>
          </a:p>
          <a:p>
            <a:pPr>
              <a:lnSpc>
                <a:spcPct val="90000"/>
              </a:lnSpc>
            </a:pPr>
            <a:r>
              <a:rPr lang="el-GR"/>
              <a:t>Ωστόσο υπάρχουν κάποια προβλήματα σχετικά με τη σειρά εφαρμογής των </a:t>
            </a:r>
            <a:r>
              <a:rPr lang="en-US"/>
              <a:t>mixins</a:t>
            </a:r>
            <a:r>
              <a:rPr lang="el-GR"/>
              <a:t> επειδή μπορεί να προκύψουν εναλλακτικά </a:t>
            </a:r>
            <a:r>
              <a:rPr lang="en-US"/>
              <a:t>hierarchies.</a:t>
            </a:r>
            <a:r>
              <a:rPr lang="el-GR"/>
              <a:t> Π.χ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b="1"/>
              <a:t>Shadowed[Framed[Window]] </a:t>
            </a:r>
            <a:r>
              <a:rPr lang="en-US" sz="1800" b="1">
                <a:sym typeface="Symbol" pitchFamily="18" charset="2"/>
              </a:rPr>
              <a:t> </a:t>
            </a:r>
            <a:r>
              <a:rPr lang="en-US" sz="1800" b="1"/>
              <a:t>Framed</a:t>
            </a:r>
            <a:r>
              <a:rPr lang="en-US" sz="1800" b="1">
                <a:sym typeface="Symbol" pitchFamily="18" charset="2"/>
              </a:rPr>
              <a:t> </a:t>
            </a:r>
            <a:r>
              <a:rPr lang="en-US" sz="1800" b="1"/>
              <a:t>[Shadowed [Window]] </a:t>
            </a:r>
          </a:p>
          <a:p>
            <a:pPr>
              <a:lnSpc>
                <a:spcPct val="90000"/>
              </a:lnSpc>
            </a:pPr>
            <a:r>
              <a:rPr lang="el-GR"/>
              <a:t>Για το λόγο αυτό πρέπει χρησιμοποιείται με ιδιαίτερη προσοχή καθώς μπορεί να χάσουμε τον πολυμορφισμό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34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79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187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(mixin) inheritance</a:t>
            </a:r>
            <a:r>
              <a:rPr lang="el-GR"/>
              <a:t> (4/4)</a:t>
            </a:r>
          </a:p>
        </p:txBody>
      </p:sp>
      <p:sp>
        <p:nvSpPr>
          <p:cNvPr id="1630214" name="Rectangle 6"/>
          <p:cNvSpPr>
            <a:spLocks noChangeArrowheads="1"/>
          </p:cNvSpPr>
          <p:nvPr/>
        </p:nvSpPr>
        <p:spPr bwMode="auto">
          <a:xfrm>
            <a:off x="5521325" y="1682750"/>
            <a:ext cx="34671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Στη 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C++,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 τα 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mixin classes 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γίνονται 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template classes 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με παράμετρο την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 base class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Μπορούμε εκτός της άμεσης χρήσης για ορισμό 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instances 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να έχουμε και 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typedefs 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για ευκολία.</a:t>
            </a:r>
            <a:endParaRPr kumimoji="1" lang="en-US" sz="1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Ωστόσο τα 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mixins 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δεν υφίστανται ως 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base classes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 που σημαίνει ότι ο μόνος τρόπος να έχω πολυμορφισμό είναι με 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generic functions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 που παραμετροποιούν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το 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type parameter </a:t>
            </a:r>
            <a:r>
              <a:rPr kumimoji="1" lang="el-GR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του </a:t>
            </a:r>
            <a:r>
              <a:rPr kumimoji="1" lang="en-US" sz="1800" b="0">
                <a:effectLst>
                  <a:outerShdw blurRad="38100" dist="38100" dir="2700000" algn="tl">
                    <a:srgbClr val="FFFFFF"/>
                  </a:outerShdw>
                </a:effectLst>
              </a:rPr>
              <a:t>mixin.</a:t>
            </a:r>
            <a:endParaRPr kumimoji="1" lang="en-GB" sz="1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6302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785938"/>
            <a:ext cx="5143500" cy="42005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0216" name="Rectangle 8"/>
          <p:cNvSpPr>
            <a:spLocks noChangeArrowheads="1"/>
          </p:cNvSpPr>
          <p:nvPr/>
        </p:nvSpPr>
        <p:spPr bwMode="auto">
          <a:xfrm>
            <a:off x="314325" y="3409950"/>
            <a:ext cx="1724025" cy="323850"/>
          </a:xfrm>
          <a:prstGeom prst="rect">
            <a:avLst/>
          </a:prstGeom>
          <a:solidFill>
            <a:srgbClr val="CC3300">
              <a:alpha val="4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35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811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Ορισμοί (1/</a:t>
            </a:r>
            <a:r>
              <a:rPr lang="en-US"/>
              <a:t>3</a:t>
            </a:r>
            <a:r>
              <a:rPr lang="el-GR"/>
              <a:t>)</a:t>
            </a:r>
            <a:endParaRPr lang="en-GB"/>
          </a:p>
        </p:txBody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l-GR" sz="2400"/>
              <a:t>Τακτική προγραμματισμού η οποία ωστόσο δε συνιστά κυρίαρχο στοιχείο στις σημερινές γλώσσες, όπως συνέβηκε και με τον οντοκεντρικό προγραμματισμό</a:t>
            </a:r>
          </a:p>
          <a:p>
            <a:pPr>
              <a:lnSpc>
                <a:spcPct val="80000"/>
              </a:lnSpc>
            </a:pPr>
            <a:r>
              <a:rPr lang="el-GR" sz="2400"/>
              <a:t>Ο κώδικας που κατασκευάζουμε (αλγόριθμος, βιβλιοθήκη, τμήματα) μπορεί να εφαρμοστεί σε ένα ανοικτό σύνολο από τύπους</a:t>
            </a:r>
            <a:r>
              <a:rPr lang="en-US" sz="2400"/>
              <a:t> (types)</a:t>
            </a:r>
            <a:endParaRPr lang="el-GR" sz="2400"/>
          </a:p>
          <a:p>
            <a:pPr lvl="1">
              <a:lnSpc>
                <a:spcPct val="80000"/>
              </a:lnSpc>
            </a:pPr>
            <a:r>
              <a:rPr lang="el-GR" sz="2000"/>
              <a:t>οι οποίοι μπορεί ήδη να υπάρχουν </a:t>
            </a:r>
          </a:p>
          <a:p>
            <a:pPr lvl="1">
              <a:lnSpc>
                <a:spcPct val="80000"/>
              </a:lnSpc>
            </a:pPr>
            <a:r>
              <a:rPr lang="el-GR" sz="2000"/>
              <a:t>έχοντας οριστεί ανεξάρτητα από τον δικό μας κώδικα</a:t>
            </a:r>
          </a:p>
          <a:p>
            <a:pPr>
              <a:lnSpc>
                <a:spcPct val="80000"/>
              </a:lnSpc>
            </a:pPr>
            <a:r>
              <a:rPr lang="el-GR" sz="2400"/>
              <a:t>Οι απαιτήσεις ως προς τους τύπους δεν βασίζονται μόνο σε συμβατότητα ως προς κάποια </a:t>
            </a:r>
            <a:r>
              <a:rPr lang="en-US" sz="2400"/>
              <a:t>interfaces </a:t>
            </a:r>
            <a:r>
              <a:rPr lang="el-GR" sz="2400"/>
              <a:t>ή </a:t>
            </a:r>
            <a:r>
              <a:rPr lang="en-US" sz="2400"/>
              <a:t>superclasses</a:t>
            </a:r>
            <a:endParaRPr lang="el-GR" sz="2400"/>
          </a:p>
          <a:p>
            <a:pPr lvl="1">
              <a:lnSpc>
                <a:spcPct val="80000"/>
              </a:lnSpc>
            </a:pPr>
            <a:r>
              <a:rPr lang="en-US" sz="2000"/>
              <a:t>genericity </a:t>
            </a:r>
            <a:r>
              <a:rPr lang="el-GR" sz="2000"/>
              <a:t>(γενικότητα) </a:t>
            </a:r>
            <a:r>
              <a:rPr lang="el-GR" sz="2000" b="1">
                <a:sym typeface="Symbol" pitchFamily="18" charset="2"/>
              </a:rPr>
              <a:t></a:t>
            </a:r>
            <a:r>
              <a:rPr lang="el-GR" sz="2000"/>
              <a:t> </a:t>
            </a:r>
            <a:r>
              <a:rPr lang="en-US" sz="2000"/>
              <a:t>polymorphism </a:t>
            </a:r>
            <a:r>
              <a:rPr lang="el-GR" sz="2000"/>
              <a:t>(πολυμορφισμό)</a:t>
            </a:r>
          </a:p>
          <a:p>
            <a:pPr lvl="1">
              <a:lnSpc>
                <a:spcPct val="80000"/>
              </a:lnSpc>
            </a:pPr>
            <a:r>
              <a:rPr lang="el-GR" sz="2000"/>
              <a:t>συνήθως διατυπώνεται η άποψη ότι ο πολυμορφισμός είναι ειδική περίπτωση της γενικότητας</a:t>
            </a:r>
            <a:endParaRPr lang="en-GB" sz="200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05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5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5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45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5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Ορισμοί (</a:t>
            </a:r>
            <a:r>
              <a:rPr lang="en-US"/>
              <a:t>2</a:t>
            </a:r>
            <a:r>
              <a:rPr lang="el-GR"/>
              <a:t>/</a:t>
            </a:r>
            <a:r>
              <a:rPr lang="en-US"/>
              <a:t>3</a:t>
            </a:r>
            <a:r>
              <a:rPr lang="el-GR"/>
              <a:t>)</a:t>
            </a:r>
            <a:endParaRPr lang="en-GB"/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Σχεδόν πάντοτε απαιτείται κάποια ειδική δυνατότητα από τη γλώσσα για να υποστηρίζεται χρήση τύπων ως παραμέτρους</a:t>
            </a:r>
          </a:p>
          <a:p>
            <a:pPr>
              <a:lnSpc>
                <a:spcPct val="90000"/>
              </a:lnSpc>
            </a:pPr>
            <a:r>
              <a:rPr lang="el-GR" sz="2400"/>
              <a:t>Σε αντιστοιχία με τους απλούς αλγορίθμους όπου οι παράμετροι είναι μεταβλητές 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l-GR" sz="2000"/>
              <a:t>Έχουμε </a:t>
            </a:r>
            <a:r>
              <a:rPr lang="en-US" sz="2000"/>
              <a:t>generic </a:t>
            </a:r>
            <a:r>
              <a:rPr lang="el-GR" sz="2000"/>
              <a:t>αλγορίθμους όταν επιπλέον οι  παράμετροι τους μπορεί να είναι και τύποι δεδομένων</a:t>
            </a:r>
          </a:p>
          <a:p>
            <a:pPr>
              <a:lnSpc>
                <a:spcPct val="90000"/>
              </a:lnSpc>
            </a:pPr>
            <a:r>
              <a:rPr lang="el-GR" sz="2400"/>
              <a:t>Η παραμετροποίηση αλγορίθμων ως προς τους τύπους που υποστηρίζουν μπορεί να είναι</a:t>
            </a:r>
            <a:r>
              <a:rPr 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typed</a:t>
            </a:r>
            <a:r>
              <a:rPr lang="en-US" sz="2000"/>
              <a:t>:</a:t>
            </a:r>
            <a:r>
              <a:rPr lang="el-GR" sz="2000"/>
              <a:t> η γλώσσα ειδικό υπόστρωμα για τον ορισμό τους και ο έλεγχος γίνεται από τον </a:t>
            </a:r>
            <a:r>
              <a:rPr lang="en-US" sz="2000"/>
              <a:t>compiler</a:t>
            </a:r>
            <a:endParaRPr lang="el-GR" sz="2000"/>
          </a:p>
          <a:p>
            <a:pPr lvl="1">
              <a:lnSpc>
                <a:spcPct val="90000"/>
              </a:lnSpc>
            </a:pPr>
            <a:r>
              <a:rPr lang="en-GB" sz="2000" i="1"/>
              <a:t>untyped</a:t>
            </a:r>
            <a:r>
              <a:rPr lang="en-US" sz="2000"/>
              <a:t>: </a:t>
            </a:r>
            <a:r>
              <a:rPr lang="el-GR" sz="2000"/>
              <a:t>δίνεται ελευθερία αλλά και ευθύνη στον προγραμματιστή για τον έλεγχο του τύπου των παραμέτρων</a:t>
            </a:r>
            <a:endParaRPr lang="en-GB" sz="200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46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4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8960" name="Oval 16"/>
          <p:cNvSpPr>
            <a:spLocks noChangeArrowheads="1"/>
          </p:cNvSpPr>
          <p:nvPr/>
        </p:nvSpPr>
        <p:spPr bwMode="auto">
          <a:xfrm>
            <a:off x="174625" y="1822450"/>
            <a:ext cx="8848725" cy="40767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18959" name="Oval 15"/>
          <p:cNvSpPr>
            <a:spLocks noChangeArrowheads="1"/>
          </p:cNvSpPr>
          <p:nvPr/>
        </p:nvSpPr>
        <p:spPr bwMode="auto">
          <a:xfrm>
            <a:off x="177800" y="2320925"/>
            <a:ext cx="5705475" cy="30003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Ορισμοί (</a:t>
            </a:r>
            <a:r>
              <a:rPr lang="en-US"/>
              <a:t>3</a:t>
            </a:r>
            <a:r>
              <a:rPr lang="el-GR"/>
              <a:t>/</a:t>
            </a:r>
            <a:r>
              <a:rPr lang="en-US"/>
              <a:t>3</a:t>
            </a:r>
            <a:r>
              <a:rPr lang="el-GR"/>
              <a:t>)</a:t>
            </a:r>
          </a:p>
        </p:txBody>
      </p:sp>
      <p:grpSp>
        <p:nvGrpSpPr>
          <p:cNvPr id="1618964" name="Group 20"/>
          <p:cNvGrpSpPr>
            <a:grpSpLocks/>
          </p:cNvGrpSpPr>
          <p:nvPr/>
        </p:nvGrpSpPr>
        <p:grpSpPr bwMode="auto">
          <a:xfrm>
            <a:off x="190500" y="2857500"/>
            <a:ext cx="2819400" cy="2047875"/>
            <a:chOff x="120" y="1800"/>
            <a:chExt cx="1776" cy="129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18958" name="Oval 14"/>
            <p:cNvSpPr>
              <a:spLocks noChangeArrowheads="1"/>
            </p:cNvSpPr>
            <p:nvPr/>
          </p:nvSpPr>
          <p:spPr bwMode="auto">
            <a:xfrm>
              <a:off x="120" y="1800"/>
              <a:ext cx="1776" cy="129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grpSp>
          <p:nvGrpSpPr>
            <p:cNvPr id="1618961" name="Group 17"/>
            <p:cNvGrpSpPr>
              <a:grpSpLocks/>
            </p:cNvGrpSpPr>
            <p:nvPr/>
          </p:nvGrpSpPr>
          <p:grpSpPr bwMode="auto">
            <a:xfrm>
              <a:off x="395" y="2048"/>
              <a:ext cx="1226" cy="848"/>
              <a:chOff x="395" y="2048"/>
              <a:chExt cx="1226" cy="848"/>
            </a:xfrm>
            <a:grpFill/>
          </p:grpSpPr>
          <p:sp>
            <p:nvSpPr>
              <p:cNvPr id="1618948" name="Text Box 4"/>
              <p:cNvSpPr txBox="1">
                <a:spLocks noChangeArrowheads="1"/>
              </p:cNvSpPr>
              <p:nvPr/>
            </p:nvSpPr>
            <p:spPr bwMode="auto">
              <a:xfrm>
                <a:off x="395" y="2494"/>
                <a:ext cx="1226" cy="40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400" i="1" dirty="0">
                    <a:solidFill>
                      <a:srgbClr val="663300"/>
                    </a:solidFill>
                    <a:effectLst/>
                  </a:rPr>
                  <a:t>functional decomposition, black-boxes, formal arguments</a:t>
                </a:r>
                <a:endParaRPr lang="el-GR" sz="1400" i="1" dirty="0">
                  <a:solidFill>
                    <a:srgbClr val="663300"/>
                  </a:solidFill>
                  <a:effectLst/>
                </a:endParaRPr>
              </a:p>
            </p:txBody>
          </p:sp>
          <p:sp>
            <p:nvSpPr>
              <p:cNvPr id="1618949" name="WordArt 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" y="2048"/>
                <a:ext cx="1176" cy="378"/>
              </a:xfrm>
              <a:prstGeom prst="rect">
                <a:avLst/>
              </a:prstGeom>
              <a:grpFill/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339933"/>
                    </a:solidFill>
                    <a:effectLst/>
                    <a:latin typeface="Arial Black"/>
                  </a:rPr>
                  <a:t>structured</a:t>
                </a:r>
              </a:p>
              <a:p>
                <a:pPr algn="ctr"/>
                <a:r>
                  <a:rPr 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339933"/>
                    </a:solidFill>
                    <a:effectLst/>
                    <a:latin typeface="Arial Black"/>
                  </a:rPr>
                  <a:t>programming</a:t>
                </a:r>
                <a:endParaRPr lang="el-GR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9933"/>
                  </a:solidFill>
                  <a:effectLst/>
                  <a:latin typeface="Arial Black"/>
                </a:endParaRPr>
              </a:p>
            </p:txBody>
          </p:sp>
        </p:grpSp>
      </p:grpSp>
      <p:grpSp>
        <p:nvGrpSpPr>
          <p:cNvPr id="1618962" name="Group 18"/>
          <p:cNvGrpSpPr>
            <a:grpSpLocks/>
          </p:cNvGrpSpPr>
          <p:nvPr/>
        </p:nvGrpSpPr>
        <p:grpSpPr bwMode="auto">
          <a:xfrm>
            <a:off x="3333750" y="3251200"/>
            <a:ext cx="1992313" cy="1436688"/>
            <a:chOff x="2100" y="2048"/>
            <a:chExt cx="1255" cy="905"/>
          </a:xfrm>
        </p:grpSpPr>
        <p:sp>
          <p:nvSpPr>
            <p:cNvPr id="161895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2113" y="2048"/>
              <a:ext cx="1242" cy="37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9933"/>
                  </a:solidFill>
                  <a:effectLst/>
                  <a:latin typeface="Arial Black"/>
                </a:rPr>
                <a:t>object oriented</a:t>
              </a:r>
            </a:p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9933"/>
                  </a:solidFill>
                  <a:effectLst/>
                  <a:latin typeface="Arial Black"/>
                </a:rPr>
                <a:t>programming</a:t>
              </a:r>
              <a:endParaRPr lang="el-G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9933"/>
                </a:solidFill>
                <a:effectLst/>
                <a:latin typeface="Arial Black"/>
              </a:endParaRPr>
            </a:p>
          </p:txBody>
        </p:sp>
        <p:sp>
          <p:nvSpPr>
            <p:cNvPr id="1618955" name="Text Box 11"/>
            <p:cNvSpPr txBox="1">
              <a:spLocks noChangeArrowheads="1"/>
            </p:cNvSpPr>
            <p:nvPr/>
          </p:nvSpPr>
          <p:spPr bwMode="auto">
            <a:xfrm>
              <a:off x="2100" y="2551"/>
              <a:ext cx="122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 i="1">
                  <a:solidFill>
                    <a:srgbClr val="663300"/>
                  </a:solidFill>
                  <a:effectLst/>
                </a:rPr>
                <a:t>modular decomposition, classes and inheritance, polymorphism</a:t>
              </a:r>
              <a:endParaRPr lang="el-GR" sz="1400" i="1">
                <a:solidFill>
                  <a:srgbClr val="663300"/>
                </a:solidFill>
                <a:effectLst/>
              </a:endParaRPr>
            </a:p>
          </p:txBody>
        </p:sp>
      </p:grpSp>
      <p:grpSp>
        <p:nvGrpSpPr>
          <p:cNvPr id="1618963" name="Group 19"/>
          <p:cNvGrpSpPr>
            <a:grpSpLocks/>
          </p:cNvGrpSpPr>
          <p:nvPr/>
        </p:nvGrpSpPr>
        <p:grpSpPr bwMode="auto">
          <a:xfrm>
            <a:off x="6207125" y="3251200"/>
            <a:ext cx="1946275" cy="1649413"/>
            <a:chOff x="3910" y="2048"/>
            <a:chExt cx="1226" cy="1039"/>
          </a:xfrm>
        </p:grpSpPr>
        <p:sp>
          <p:nvSpPr>
            <p:cNvPr id="161895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3917" y="2048"/>
              <a:ext cx="1176" cy="37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9933"/>
                  </a:solidFill>
                  <a:effectLst/>
                  <a:latin typeface="Arial Black"/>
                </a:rPr>
                <a:t>generic</a:t>
              </a:r>
            </a:p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9933"/>
                  </a:solidFill>
                  <a:effectLst/>
                  <a:latin typeface="Arial Black"/>
                </a:rPr>
                <a:t>programming</a:t>
              </a:r>
              <a:endParaRPr lang="el-G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9933"/>
                </a:solidFill>
                <a:effectLst/>
                <a:latin typeface="Arial Black"/>
              </a:endParaRPr>
            </a:p>
          </p:txBody>
        </p:sp>
        <p:sp>
          <p:nvSpPr>
            <p:cNvPr id="1618957" name="Text Box 13"/>
            <p:cNvSpPr txBox="1">
              <a:spLocks noChangeArrowheads="1"/>
            </p:cNvSpPr>
            <p:nvPr/>
          </p:nvSpPr>
          <p:spPr bwMode="auto">
            <a:xfrm>
              <a:off x="3910" y="2551"/>
              <a:ext cx="1226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 i="1">
                  <a:solidFill>
                    <a:srgbClr val="663300"/>
                  </a:solidFill>
                  <a:effectLst/>
                </a:rPr>
                <a:t>conceptual decomposition, type and component parameters, requirements, protocol compliance</a:t>
              </a:r>
              <a:endParaRPr lang="el-GR" sz="1400" i="1">
                <a:solidFill>
                  <a:srgbClr val="663300"/>
                </a:solidFill>
                <a:effectLst/>
              </a:endParaRPr>
            </a:p>
          </p:txBody>
        </p:sp>
      </p:grp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80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8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8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8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8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1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18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18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960" grpId="0" animBg="1"/>
      <p:bldP spid="16189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Ορισμοί</a:t>
            </a:r>
          </a:p>
          <a:p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Καλούπια</a:t>
            </a:r>
          </a:p>
          <a:p>
            <a:r>
              <a:rPr lang="en-US"/>
              <a:t>Templates (C++)</a:t>
            </a:r>
          </a:p>
          <a:p>
            <a:r>
              <a:rPr lang="en-US"/>
              <a:t>Generic (mixin) inheritance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38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Καλούπια κώδικα (1/9)</a:t>
            </a:r>
            <a:endParaRPr lang="en-GB"/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>
                <a:solidFill>
                  <a:srgbClr val="0000FF"/>
                </a:solidFill>
                <a:effectLst/>
              </a:rPr>
              <a:t>Ένα καλούπι κώδικα (</a:t>
            </a:r>
            <a:r>
              <a:rPr lang="en-US" sz="2400" i="1">
                <a:solidFill>
                  <a:srgbClr val="0000FF"/>
                </a:solidFill>
                <a:effectLst/>
              </a:rPr>
              <a:t>code template) </a:t>
            </a:r>
            <a:r>
              <a:rPr lang="el-GR" sz="2400" i="1">
                <a:solidFill>
                  <a:srgbClr val="0000FF"/>
                </a:solidFill>
                <a:effectLst/>
              </a:rPr>
              <a:t>ορίζεται ως ένα επαναχρησιμοποιήσιμο κομμάτι το οποίο προσφέρει παραμετροποίηση των τύπων που εμπλέκονται στην αλγοριθμική του λογική</a:t>
            </a:r>
          </a:p>
          <a:p>
            <a:r>
              <a:rPr lang="el-GR" sz="2400"/>
              <a:t>Οι παράμετροι </a:t>
            </a:r>
            <a:r>
              <a:rPr lang="en-US" sz="2400"/>
              <a:t>- </a:t>
            </a:r>
            <a:r>
              <a:rPr lang="el-GR" sz="2400"/>
              <a:t>τύποι πρέπει να τηρούν τις προϋποθέσεις που θέτει ο σχεδιαστής του καλουπιού, και σχετίζονται πάντα με το αλγοριθμικό πρόβλημα που λύνει το καλούπι</a:t>
            </a:r>
          </a:p>
          <a:p>
            <a:r>
              <a:rPr lang="el-GR" sz="2400"/>
              <a:t>Το ίδιο το καλούπι ενδέχεται να μη συνιστά κώδικα που μπορεί να μεταγλωττιστεί παρά μόνο εάν χρησιμοποιηθεί στο πρόγραμμα με πραγματικές παραμέτρους κλάσεις</a:t>
            </a:r>
            <a:endParaRPr lang="en-GB" sz="240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6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4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Καλούπια κώδικα (</a:t>
            </a:r>
            <a:r>
              <a:rPr lang="en-US"/>
              <a:t>2</a:t>
            </a:r>
            <a:r>
              <a:rPr lang="el-GR"/>
              <a:t>/9)</a:t>
            </a:r>
            <a:endParaRPr lang="en-GB"/>
          </a:p>
        </p:txBody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Τα καλούπια κώδικα δεν εφαρμόζουν την κλασική παραμετροποίηση ορισμάτων συναρτήσεων, που ουσιαστικά πρόκειται για παραμέτρους τιμές σε αμετάβλητες αλγοριθμικά συναρτήσεις κατά την εκτέλεση, </a:t>
            </a:r>
          </a:p>
          <a:p>
            <a:r>
              <a:rPr lang="en-US" sz="2400"/>
              <a:t>...</a:t>
            </a:r>
            <a:r>
              <a:rPr lang="el-GR" sz="2400" i="1"/>
              <a:t>αλλά</a:t>
            </a:r>
            <a:r>
              <a:rPr lang="el-GR" sz="2400"/>
              <a:t> παραμετροποίηση τύπων, σε ημιτελή τμήματα κώδικα, με απόδοση πραγματικών ορισμάτων κατά τη μεταγλώττιση</a:t>
            </a:r>
            <a:endParaRPr lang="en-GB" sz="2400"/>
          </a:p>
        </p:txBody>
      </p:sp>
      <p:grpSp>
        <p:nvGrpSpPr>
          <p:cNvPr id="1599501" name="Group 13"/>
          <p:cNvGrpSpPr>
            <a:grpSpLocks/>
          </p:cNvGrpSpPr>
          <p:nvPr/>
        </p:nvGrpSpPr>
        <p:grpSpPr bwMode="auto">
          <a:xfrm>
            <a:off x="668338" y="4484688"/>
            <a:ext cx="1833562" cy="1822450"/>
            <a:chOff x="429" y="2833"/>
            <a:chExt cx="1155" cy="1148"/>
          </a:xfrm>
        </p:grpSpPr>
        <p:sp>
          <p:nvSpPr>
            <p:cNvPr id="1599492" name="Rectangle 4"/>
            <p:cNvSpPr>
              <a:spLocks noChangeArrowheads="1"/>
            </p:cNvSpPr>
            <p:nvPr/>
          </p:nvSpPr>
          <p:spPr bwMode="auto">
            <a:xfrm>
              <a:off x="648" y="3112"/>
              <a:ext cx="936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l-GR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αμετάβλητος</a:t>
              </a:r>
            </a:p>
            <a:p>
              <a:pPr defTabSz="762000"/>
              <a:r>
                <a:rPr lang="el-GR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αλγόριθμος</a:t>
              </a:r>
              <a:endParaRPr lang="en-GB" i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99493" name="Rectangle 5"/>
            <p:cNvSpPr>
              <a:spLocks noChangeArrowheads="1"/>
            </p:cNvSpPr>
            <p:nvPr/>
          </p:nvSpPr>
          <p:spPr bwMode="auto">
            <a:xfrm>
              <a:off x="760" y="3032"/>
              <a:ext cx="136" cy="16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494" name="Rectangle 6"/>
            <p:cNvSpPr>
              <a:spLocks noChangeArrowheads="1"/>
            </p:cNvSpPr>
            <p:nvPr/>
          </p:nvSpPr>
          <p:spPr bwMode="auto">
            <a:xfrm>
              <a:off x="1024" y="3032"/>
              <a:ext cx="136" cy="16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495" name="Rectangle 7"/>
            <p:cNvSpPr>
              <a:spLocks noChangeArrowheads="1"/>
            </p:cNvSpPr>
            <p:nvPr/>
          </p:nvSpPr>
          <p:spPr bwMode="auto">
            <a:xfrm>
              <a:off x="1304" y="3040"/>
              <a:ext cx="136" cy="16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496" name="Rectangle 8"/>
            <p:cNvSpPr>
              <a:spLocks noChangeArrowheads="1"/>
            </p:cNvSpPr>
            <p:nvPr/>
          </p:nvSpPr>
          <p:spPr bwMode="auto">
            <a:xfrm>
              <a:off x="1040" y="3616"/>
              <a:ext cx="136" cy="16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497" name="Text Box 9"/>
            <p:cNvSpPr txBox="1">
              <a:spLocks noChangeArrowheads="1"/>
            </p:cNvSpPr>
            <p:nvPr/>
          </p:nvSpPr>
          <p:spPr bwMode="auto">
            <a:xfrm rot="-5400000">
              <a:off x="130" y="3321"/>
              <a:ext cx="8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συνάρτηση</a:t>
              </a:r>
              <a:endParaRPr lang="en-GB" sz="1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99498" name="Text Box 10"/>
            <p:cNvSpPr txBox="1">
              <a:spLocks noChangeArrowheads="1"/>
            </p:cNvSpPr>
            <p:nvPr/>
          </p:nvSpPr>
          <p:spPr bwMode="auto">
            <a:xfrm>
              <a:off x="767" y="2833"/>
              <a:ext cx="6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ορίσματα</a:t>
              </a:r>
              <a:endParaRPr lang="en-GB" sz="160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99499" name="Text Box 11"/>
            <p:cNvSpPr txBox="1">
              <a:spLocks noChangeArrowheads="1"/>
            </p:cNvSpPr>
            <p:nvPr/>
          </p:nvSpPr>
          <p:spPr bwMode="auto">
            <a:xfrm>
              <a:off x="674" y="3769"/>
              <a:ext cx="8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αποτέλεσμα</a:t>
              </a:r>
              <a:endParaRPr lang="en-GB" sz="160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599526" name="Group 38"/>
          <p:cNvGrpSpPr>
            <a:grpSpLocks/>
          </p:cNvGrpSpPr>
          <p:nvPr/>
        </p:nvGrpSpPr>
        <p:grpSpPr bwMode="auto">
          <a:xfrm>
            <a:off x="2895600" y="4505325"/>
            <a:ext cx="1549400" cy="1489075"/>
            <a:chOff x="2488" y="2830"/>
            <a:chExt cx="976" cy="938"/>
          </a:xfrm>
        </p:grpSpPr>
        <p:sp>
          <p:nvSpPr>
            <p:cNvPr id="1599502" name="Rectangle 14"/>
            <p:cNvSpPr>
              <a:spLocks noChangeArrowheads="1"/>
            </p:cNvSpPr>
            <p:nvPr/>
          </p:nvSpPr>
          <p:spPr bwMode="auto">
            <a:xfrm>
              <a:off x="2488" y="3048"/>
              <a:ext cx="976" cy="7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03" name="Rectangle 15"/>
            <p:cNvSpPr>
              <a:spLocks noChangeArrowheads="1"/>
            </p:cNvSpPr>
            <p:nvPr/>
          </p:nvSpPr>
          <p:spPr bwMode="auto">
            <a:xfrm>
              <a:off x="2552" y="3144"/>
              <a:ext cx="216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04" name="Rectangle 16"/>
            <p:cNvSpPr>
              <a:spLocks noChangeArrowheads="1"/>
            </p:cNvSpPr>
            <p:nvPr/>
          </p:nvSpPr>
          <p:spPr bwMode="auto">
            <a:xfrm>
              <a:off x="2888" y="3144"/>
              <a:ext cx="216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05" name="Rectangle 17"/>
            <p:cNvSpPr>
              <a:spLocks noChangeArrowheads="1"/>
            </p:cNvSpPr>
            <p:nvPr/>
          </p:nvSpPr>
          <p:spPr bwMode="auto">
            <a:xfrm>
              <a:off x="3336" y="3360"/>
              <a:ext cx="128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06" name="Rectangle 18"/>
            <p:cNvSpPr>
              <a:spLocks noChangeArrowheads="1"/>
            </p:cNvSpPr>
            <p:nvPr/>
          </p:nvSpPr>
          <p:spPr bwMode="auto">
            <a:xfrm>
              <a:off x="2856" y="3416"/>
              <a:ext cx="424" cy="2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07" name="Text Box 19"/>
            <p:cNvSpPr txBox="1">
              <a:spLocks noChangeArrowheads="1"/>
            </p:cNvSpPr>
            <p:nvPr/>
          </p:nvSpPr>
          <p:spPr bwMode="auto">
            <a:xfrm>
              <a:off x="2664" y="283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καλούπι</a:t>
              </a:r>
              <a:endParaRPr lang="en-GB" sz="16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99519" name="Rectangle 31"/>
            <p:cNvSpPr>
              <a:spLocks noChangeArrowheads="1"/>
            </p:cNvSpPr>
            <p:nvPr/>
          </p:nvSpPr>
          <p:spPr bwMode="auto">
            <a:xfrm>
              <a:off x="2488" y="3576"/>
              <a:ext cx="25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599535" name="Group 47"/>
          <p:cNvGrpSpPr>
            <a:grpSpLocks/>
          </p:cNvGrpSpPr>
          <p:nvPr/>
        </p:nvGrpSpPr>
        <p:grpSpPr bwMode="auto">
          <a:xfrm>
            <a:off x="4649788" y="4479925"/>
            <a:ext cx="1908175" cy="1514475"/>
            <a:chOff x="3033" y="2822"/>
            <a:chExt cx="1202" cy="954"/>
          </a:xfrm>
        </p:grpSpPr>
        <p:sp>
          <p:nvSpPr>
            <p:cNvPr id="1599520" name="Rectangle 32"/>
            <p:cNvSpPr>
              <a:spLocks noChangeArrowheads="1"/>
            </p:cNvSpPr>
            <p:nvPr/>
          </p:nvSpPr>
          <p:spPr bwMode="auto">
            <a:xfrm>
              <a:off x="3160" y="3056"/>
              <a:ext cx="976" cy="7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21" name="Rectangle 33"/>
            <p:cNvSpPr>
              <a:spLocks noChangeArrowheads="1"/>
            </p:cNvSpPr>
            <p:nvPr/>
          </p:nvSpPr>
          <p:spPr bwMode="auto">
            <a:xfrm>
              <a:off x="3224" y="3152"/>
              <a:ext cx="216" cy="29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endParaRPr lang="el-GR" sz="18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99522" name="Rectangle 34"/>
            <p:cNvSpPr>
              <a:spLocks noChangeArrowheads="1"/>
            </p:cNvSpPr>
            <p:nvPr/>
          </p:nvSpPr>
          <p:spPr bwMode="auto">
            <a:xfrm>
              <a:off x="3560" y="3152"/>
              <a:ext cx="216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23" name="Rectangle 35"/>
            <p:cNvSpPr>
              <a:spLocks noChangeArrowheads="1"/>
            </p:cNvSpPr>
            <p:nvPr/>
          </p:nvSpPr>
          <p:spPr bwMode="auto">
            <a:xfrm>
              <a:off x="4008" y="3368"/>
              <a:ext cx="128" cy="2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24" name="Rectangle 36"/>
            <p:cNvSpPr>
              <a:spLocks noChangeArrowheads="1"/>
            </p:cNvSpPr>
            <p:nvPr/>
          </p:nvSpPr>
          <p:spPr bwMode="auto">
            <a:xfrm>
              <a:off x="3528" y="3424"/>
              <a:ext cx="424" cy="272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25" name="Rectangle 37"/>
            <p:cNvSpPr>
              <a:spLocks noChangeArrowheads="1"/>
            </p:cNvSpPr>
            <p:nvPr/>
          </p:nvSpPr>
          <p:spPr bwMode="auto">
            <a:xfrm>
              <a:off x="3160" y="3584"/>
              <a:ext cx="256" cy="192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33" name="Text Box 45"/>
            <p:cNvSpPr txBox="1">
              <a:spLocks noChangeArrowheads="1"/>
            </p:cNvSpPr>
            <p:nvPr/>
          </p:nvSpPr>
          <p:spPr bwMode="auto">
            <a:xfrm>
              <a:off x="3033" y="2822"/>
              <a:ext cx="1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χρήση καλουπιού</a:t>
              </a:r>
              <a:endParaRPr lang="en-GB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599536" name="Group 48"/>
          <p:cNvGrpSpPr>
            <a:grpSpLocks/>
          </p:cNvGrpSpPr>
          <p:nvPr/>
        </p:nvGrpSpPr>
        <p:grpSpPr bwMode="auto">
          <a:xfrm>
            <a:off x="6732588" y="4454525"/>
            <a:ext cx="2043112" cy="1679575"/>
            <a:chOff x="4241" y="2806"/>
            <a:chExt cx="1287" cy="1058"/>
          </a:xfrm>
        </p:grpSpPr>
        <p:sp>
          <p:nvSpPr>
            <p:cNvPr id="1599527" name="Rectangle 39"/>
            <p:cNvSpPr>
              <a:spLocks noChangeArrowheads="1"/>
            </p:cNvSpPr>
            <p:nvPr/>
          </p:nvSpPr>
          <p:spPr bwMode="auto">
            <a:xfrm>
              <a:off x="4376" y="3016"/>
              <a:ext cx="976" cy="7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28" name="Rectangle 40"/>
            <p:cNvSpPr>
              <a:spLocks noChangeArrowheads="1"/>
            </p:cNvSpPr>
            <p:nvPr/>
          </p:nvSpPr>
          <p:spPr bwMode="auto">
            <a:xfrm>
              <a:off x="4440" y="3112"/>
              <a:ext cx="216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29" name="Rectangle 41"/>
            <p:cNvSpPr>
              <a:spLocks noChangeArrowheads="1"/>
            </p:cNvSpPr>
            <p:nvPr/>
          </p:nvSpPr>
          <p:spPr bwMode="auto">
            <a:xfrm>
              <a:off x="4776" y="3112"/>
              <a:ext cx="216" cy="1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30" name="Rectangle 42"/>
            <p:cNvSpPr>
              <a:spLocks noChangeArrowheads="1"/>
            </p:cNvSpPr>
            <p:nvPr/>
          </p:nvSpPr>
          <p:spPr bwMode="auto">
            <a:xfrm>
              <a:off x="5224" y="3328"/>
              <a:ext cx="304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31" name="Rectangle 43"/>
            <p:cNvSpPr>
              <a:spLocks noChangeArrowheads="1"/>
            </p:cNvSpPr>
            <p:nvPr/>
          </p:nvSpPr>
          <p:spPr bwMode="auto">
            <a:xfrm>
              <a:off x="4744" y="3384"/>
              <a:ext cx="424" cy="27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32" name="Rectangle 44"/>
            <p:cNvSpPr>
              <a:spLocks noChangeArrowheads="1"/>
            </p:cNvSpPr>
            <p:nvPr/>
          </p:nvSpPr>
          <p:spPr bwMode="auto">
            <a:xfrm>
              <a:off x="4304" y="3544"/>
              <a:ext cx="328" cy="320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99534" name="Text Box 46"/>
            <p:cNvSpPr txBox="1">
              <a:spLocks noChangeArrowheads="1"/>
            </p:cNvSpPr>
            <p:nvPr/>
          </p:nvSpPr>
          <p:spPr bwMode="auto">
            <a:xfrm>
              <a:off x="4241" y="2806"/>
              <a:ext cx="1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χρήση καλουπιού</a:t>
              </a:r>
              <a:endParaRPr lang="en-GB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3</a:t>
            </a:r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63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6950</TotalTime>
  <Words>2802</Words>
  <Application>Microsoft Office PowerPoint</Application>
  <PresentationFormat>Προβολή στην οθόνη (4:3)</PresentationFormat>
  <Paragraphs>394</Paragraphs>
  <Slides>35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35</vt:i4>
      </vt:variant>
    </vt:vector>
  </HeadingPairs>
  <TitlesOfParts>
    <vt:vector size="36" baseType="lpstr">
      <vt:lpstr>CSUN 99</vt:lpstr>
      <vt:lpstr>Παρουσίαση του PowerPoint</vt:lpstr>
      <vt:lpstr>ΕΝΟΤΗΤΑ 5</vt:lpstr>
      <vt:lpstr>Περιεχόμενα</vt:lpstr>
      <vt:lpstr>Ορισμοί (1/3)</vt:lpstr>
      <vt:lpstr>Ορισμοί (2/3)</vt:lpstr>
      <vt:lpstr>Ορισμοί (3/3)</vt:lpstr>
      <vt:lpstr>Περιεχόμενα</vt:lpstr>
      <vt:lpstr>Καλούπια κώδικα (1/9)</vt:lpstr>
      <vt:lpstr>Καλούπια κώδικα (2/9)</vt:lpstr>
      <vt:lpstr>Καλούπια κώδικα (3/9)</vt:lpstr>
      <vt:lpstr>Καλούπια κώδικα (4/9)</vt:lpstr>
      <vt:lpstr>Καλούπια κώδικα (5/9)</vt:lpstr>
      <vt:lpstr>Καλούπια κώδικα (6/9)</vt:lpstr>
      <vt:lpstr>Καλούπια κώδικα (7/9)</vt:lpstr>
      <vt:lpstr>Καλούπια κώδικα (8/9)</vt:lpstr>
      <vt:lpstr>Καλούπια κώδικα (9/9)</vt:lpstr>
      <vt:lpstr>Περιεχόμενα</vt:lpstr>
      <vt:lpstr>Templates (1/13)</vt:lpstr>
      <vt:lpstr>Templates (2/13)</vt:lpstr>
      <vt:lpstr>Templates (3/13)</vt:lpstr>
      <vt:lpstr>Templates (4/13)</vt:lpstr>
      <vt:lpstr>Templates (5/13)</vt:lpstr>
      <vt:lpstr>Templates (6/13)</vt:lpstr>
      <vt:lpstr>Templates (7/13)</vt:lpstr>
      <vt:lpstr>Templates (8/13)</vt:lpstr>
      <vt:lpstr>Templates (9/13)</vt:lpstr>
      <vt:lpstr>Templates (10/13)</vt:lpstr>
      <vt:lpstr>Templates (11/13)</vt:lpstr>
      <vt:lpstr>Templates (12/13)</vt:lpstr>
      <vt:lpstr>Templates (13/13)</vt:lpstr>
      <vt:lpstr>Περιεχόμενα</vt:lpstr>
      <vt:lpstr>Generic (mixin) inheritance (1/4)</vt:lpstr>
      <vt:lpstr>Generic (mixin) inheritance (2/4)</vt:lpstr>
      <vt:lpstr>Generic (mixin) inheritance (3/4)</vt:lpstr>
      <vt:lpstr>Generic (mixin) inheritance (4/4)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AS</cp:lastModifiedBy>
  <cp:revision>2018</cp:revision>
  <cp:lastPrinted>1999-09-20T12:01:02Z</cp:lastPrinted>
  <dcterms:created xsi:type="dcterms:W3CDTF">1995-06-17T23:31:02Z</dcterms:created>
  <dcterms:modified xsi:type="dcterms:W3CDTF">2014-12-01T21:30:24Z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