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797675" cy="9926638"/>
  <p:defaultTextStyle>
    <a:defPPr>
      <a:defRPr lang="en-GB"/>
    </a:defPPr>
    <a:lvl1pPr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1600" b="1"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1600" b="1"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6600"/>
    <a:srgbClr val="663300"/>
    <a:srgbClr val="B3DEFF"/>
    <a:srgbClr val="CCFFFF"/>
    <a:srgbClr val="D0EBB3"/>
    <a:srgbClr val="92D050"/>
    <a:srgbClr val="F8F8F8"/>
    <a:srgbClr val="99FFCC"/>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81" autoAdjust="0"/>
  </p:normalViewPr>
  <p:slideViewPr>
    <p:cSldViewPr snapToGrid="0">
      <p:cViewPr varScale="1">
        <p:scale>
          <a:sx n="132" d="100"/>
          <a:sy n="132" d="100"/>
        </p:scale>
        <p:origin x="179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50" d="100"/>
          <a:sy n="50" d="100"/>
        </p:scale>
        <p:origin x="3786" y="142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194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defTabSz="919163">
              <a:defRPr sz="1200">
                <a:effectLst>
                  <a:outerShdw blurRad="38100" dist="38100" dir="2700000" algn="tl">
                    <a:srgbClr val="C0C0C0"/>
                  </a:outerShdw>
                </a:effectLst>
              </a:defRPr>
            </a:lvl1pPr>
          </a:lstStyle>
          <a:p>
            <a:endParaRPr lang="en-GB"/>
          </a:p>
        </p:txBody>
      </p:sp>
      <p:sp>
        <p:nvSpPr>
          <p:cNvPr id="129027" name="Rectangle 3"/>
          <p:cNvSpPr>
            <a:spLocks noGrp="1" noChangeArrowheads="1"/>
          </p:cNvSpPr>
          <p:nvPr>
            <p:ph type="dt" sz="quarter" idx="1"/>
          </p:nvPr>
        </p:nvSpPr>
        <p:spPr bwMode="auto">
          <a:xfrm>
            <a:off x="3840163" y="0"/>
            <a:ext cx="2919412"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algn="r" defTabSz="919163">
              <a:defRPr sz="1200">
                <a:effectLst>
                  <a:outerShdw blurRad="38100" dist="38100" dir="2700000" algn="tl">
                    <a:srgbClr val="C0C0C0"/>
                  </a:outerShdw>
                </a:effectLst>
              </a:defRPr>
            </a:lvl1pPr>
          </a:lstStyle>
          <a:p>
            <a:endParaRPr lang="en-GB"/>
          </a:p>
        </p:txBody>
      </p:sp>
      <p:sp>
        <p:nvSpPr>
          <p:cNvPr id="129028" name="Rectangle 4"/>
          <p:cNvSpPr>
            <a:spLocks noGrp="1" noChangeArrowheads="1"/>
          </p:cNvSpPr>
          <p:nvPr>
            <p:ph type="ftr" sz="quarter" idx="2"/>
          </p:nvPr>
        </p:nvSpPr>
        <p:spPr bwMode="auto">
          <a:xfrm>
            <a:off x="0" y="9391650"/>
            <a:ext cx="29194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defTabSz="919163">
              <a:defRPr sz="1200">
                <a:effectLst>
                  <a:outerShdw blurRad="38100" dist="38100" dir="2700000" algn="tl">
                    <a:srgbClr val="C0C0C0"/>
                  </a:outerShdw>
                </a:effectLst>
              </a:defRPr>
            </a:lvl1pPr>
          </a:lstStyle>
          <a:p>
            <a:endParaRPr lang="en-GB"/>
          </a:p>
        </p:txBody>
      </p:sp>
      <p:sp>
        <p:nvSpPr>
          <p:cNvPr id="129029" name="Rectangle 5"/>
          <p:cNvSpPr>
            <a:spLocks noGrp="1" noChangeArrowheads="1"/>
          </p:cNvSpPr>
          <p:nvPr>
            <p:ph type="sldNum" sz="quarter" idx="3"/>
          </p:nvPr>
        </p:nvSpPr>
        <p:spPr bwMode="auto">
          <a:xfrm>
            <a:off x="3840163" y="9391650"/>
            <a:ext cx="2919412"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algn="r" defTabSz="919163">
              <a:defRPr sz="1200">
                <a:effectLst>
                  <a:outerShdw blurRad="38100" dist="38100" dir="2700000" algn="tl">
                    <a:srgbClr val="C0C0C0"/>
                  </a:outerShdw>
                </a:effectLst>
              </a:defRPr>
            </a:lvl1pPr>
          </a:lstStyle>
          <a:p>
            <a:fld id="{A466AD00-175F-4672-9B56-EB83F0B48616}" type="slidenum">
              <a:rPr lang="en-GB"/>
              <a:pPr/>
              <a:t>‹#›</a:t>
            </a:fld>
            <a:endParaRPr lang="en-GB"/>
          </a:p>
        </p:txBody>
      </p:sp>
    </p:spTree>
    <p:extLst>
      <p:ext uri="{BB962C8B-B14F-4D97-AF65-F5344CB8AC3E}">
        <p14:creationId xmlns:p14="http://schemas.microsoft.com/office/powerpoint/2010/main" val="1352312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194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defTabSz="919163">
              <a:defRPr sz="1200">
                <a:effectLst>
                  <a:outerShdw blurRad="38100" dist="38100" dir="2700000" algn="tl">
                    <a:srgbClr val="C0C0C0"/>
                  </a:outerShdw>
                </a:effectLst>
              </a:defRPr>
            </a:lvl1pPr>
          </a:lstStyle>
          <a:p>
            <a:endParaRPr lang="en-GB"/>
          </a:p>
        </p:txBody>
      </p:sp>
      <p:sp>
        <p:nvSpPr>
          <p:cNvPr id="195587" name="Rectangle 3"/>
          <p:cNvSpPr>
            <a:spLocks noGrp="1" noChangeArrowheads="1"/>
          </p:cNvSpPr>
          <p:nvPr>
            <p:ph type="dt" idx="1"/>
          </p:nvPr>
        </p:nvSpPr>
        <p:spPr bwMode="auto">
          <a:xfrm>
            <a:off x="3840163" y="0"/>
            <a:ext cx="29194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lvl1pPr algn="r" defTabSz="919163">
              <a:defRPr sz="1200">
                <a:effectLst>
                  <a:outerShdw blurRad="38100" dist="38100" dir="2700000" algn="tl">
                    <a:srgbClr val="C0C0C0"/>
                  </a:outerShdw>
                </a:effectLst>
              </a:defRPr>
            </a:lvl1pPr>
          </a:lstStyle>
          <a:p>
            <a:endParaRPr lang="en-GB"/>
          </a:p>
        </p:txBody>
      </p:sp>
      <p:sp>
        <p:nvSpPr>
          <p:cNvPr id="195588" name="Rectangle 4"/>
          <p:cNvSpPr>
            <a:spLocks noGrp="1" noRot="1" noChangeAspect="1" noChangeArrowheads="1" noTextEdit="1"/>
          </p:cNvSpPr>
          <p:nvPr>
            <p:ph type="sldImg" idx="2"/>
          </p:nvPr>
        </p:nvSpPr>
        <p:spPr bwMode="auto">
          <a:xfrm>
            <a:off x="923925" y="763588"/>
            <a:ext cx="4989513" cy="3741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5589" name="Rectangle 5"/>
          <p:cNvSpPr>
            <a:spLocks noGrp="1" noChangeArrowheads="1"/>
          </p:cNvSpPr>
          <p:nvPr>
            <p:ph type="body" sz="quarter" idx="3"/>
          </p:nvPr>
        </p:nvSpPr>
        <p:spPr bwMode="auto">
          <a:xfrm>
            <a:off x="922338" y="4733925"/>
            <a:ext cx="4992687"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95590" name="Rectangle 6"/>
          <p:cNvSpPr>
            <a:spLocks noGrp="1" noChangeArrowheads="1"/>
          </p:cNvSpPr>
          <p:nvPr>
            <p:ph type="ftr" sz="quarter" idx="4"/>
          </p:nvPr>
        </p:nvSpPr>
        <p:spPr bwMode="auto">
          <a:xfrm>
            <a:off x="0" y="9391650"/>
            <a:ext cx="29194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defTabSz="919163">
              <a:defRPr sz="1000" b="0">
                <a:effectLst/>
                <a:latin typeface="Times New Roman" pitchFamily="18" charset="0"/>
              </a:defRPr>
            </a:lvl1pPr>
          </a:lstStyle>
          <a:p>
            <a:endParaRPr lang="el-GR"/>
          </a:p>
        </p:txBody>
      </p:sp>
      <p:sp>
        <p:nvSpPr>
          <p:cNvPr id="195591" name="Rectangle 7"/>
          <p:cNvSpPr>
            <a:spLocks noGrp="1" noChangeArrowheads="1"/>
          </p:cNvSpPr>
          <p:nvPr>
            <p:ph type="sldNum" sz="quarter" idx="5"/>
          </p:nvPr>
        </p:nvSpPr>
        <p:spPr bwMode="auto">
          <a:xfrm>
            <a:off x="3840163" y="9391650"/>
            <a:ext cx="2919412"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80" tIns="46241" rIns="92480" bIns="46241" numCol="1" anchor="b" anchorCtr="0" compatLnSpc="1">
            <a:prstTxWarp prst="textNoShape">
              <a:avLst/>
            </a:prstTxWarp>
          </a:bodyPr>
          <a:lstStyle>
            <a:lvl1pPr algn="r" defTabSz="919163">
              <a:defRPr sz="1000" b="0">
                <a:effectLst/>
                <a:latin typeface="Times New Roman" pitchFamily="18" charset="0"/>
              </a:defRPr>
            </a:lvl1pPr>
          </a:lstStyle>
          <a:p>
            <a:fld id="{CCD9B540-95C5-447F-8740-C3F257C1B968}" type="slidenum">
              <a:rPr lang="en-GB"/>
              <a:pPr/>
              <a:t>‹#›</a:t>
            </a:fld>
            <a:endParaRPr lang="en-GB"/>
          </a:p>
        </p:txBody>
      </p:sp>
    </p:spTree>
    <p:extLst>
      <p:ext uri="{BB962C8B-B14F-4D97-AF65-F5344CB8AC3E}">
        <p14:creationId xmlns:p14="http://schemas.microsoft.com/office/powerpoint/2010/main" val="2865750744"/>
      </p:ext>
    </p:extLst>
  </p:cSld>
  <p:clrMap bg1="lt1" tx1="dk1" bg2="lt2" tx2="dk2" accent1="accent1" accent2="accent2" accent3="accent3" accent4="accent4" accent5="accent5" accent6="accent6" hlink="hlink" folHlink="folHlink"/>
  <p:notesStyle>
    <a:lvl1pPr algn="l" rtl="0" eaLnBrk="0" fontAlgn="base" hangingPunct="0">
      <a:spcBef>
        <a:spcPct val="100000"/>
      </a:spcBef>
      <a:spcAft>
        <a:spcPct val="0"/>
      </a:spcAft>
      <a:defRPr sz="1200" kern="1200">
        <a:solidFill>
          <a:schemeClr val="tx1"/>
        </a:solidFill>
        <a:latin typeface="Times New Roman" pitchFamily="18" charset="0"/>
        <a:ea typeface="+mn-ea"/>
        <a:cs typeface="+mn-cs"/>
      </a:defRPr>
    </a:lvl1pPr>
    <a:lvl2pPr marL="285750" indent="-95250" algn="l" rtl="0" eaLnBrk="0" fontAlgn="base" hangingPunct="0">
      <a:spcBef>
        <a:spcPct val="10000"/>
      </a:spcBef>
      <a:spcAft>
        <a:spcPct val="0"/>
      </a:spcAft>
      <a:buChar char="•"/>
      <a:defRPr sz="1200" kern="1200">
        <a:solidFill>
          <a:schemeClr val="tx1"/>
        </a:solidFill>
        <a:latin typeface="Times New Roman" pitchFamily="18" charset="0"/>
        <a:ea typeface="+mn-ea"/>
        <a:cs typeface="+mn-cs"/>
      </a:defRPr>
    </a:lvl2pPr>
    <a:lvl3pPr marL="571500" indent="-95250" algn="l" rtl="0" eaLnBrk="0" fontAlgn="base" hangingPunct="0">
      <a:spcBef>
        <a:spcPct val="10000"/>
      </a:spcBef>
      <a:spcAft>
        <a:spcPct val="0"/>
      </a:spcAft>
      <a:buChar char="–"/>
      <a:defRPr sz="1200" kern="1200">
        <a:solidFill>
          <a:schemeClr val="tx1"/>
        </a:solidFill>
        <a:latin typeface="Times New Roman" pitchFamily="18" charset="0"/>
        <a:ea typeface="+mn-ea"/>
        <a:cs typeface="+mn-cs"/>
      </a:defRPr>
    </a:lvl3pPr>
    <a:lvl4pPr marL="857250" indent="-95250" algn="l" rtl="0" eaLnBrk="0" fontAlgn="base" hangingPunct="0">
      <a:spcBef>
        <a:spcPct val="0"/>
      </a:spcBef>
      <a:spcAft>
        <a:spcPct val="0"/>
      </a:spcAft>
      <a:buSzPct val="65000"/>
      <a:buFont typeface="Wingdings" pitchFamily="2" charset="2"/>
      <a:buChar char="ð"/>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76CE68-E469-48B5-8375-F371E98F85E4}" type="slidenum">
              <a:rPr lang="en-GB"/>
              <a:pPr/>
              <a:t>1</a:t>
            </a:fld>
            <a:endParaRPr lang="en-GB"/>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l-GR"/>
          </a:p>
        </p:txBody>
      </p:sp>
    </p:spTree>
    <p:extLst>
      <p:ext uri="{BB962C8B-B14F-4D97-AF65-F5344CB8AC3E}">
        <p14:creationId xmlns:p14="http://schemas.microsoft.com/office/powerpoint/2010/main" val="1871368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a:xfrm>
            <a:off x="914400" y="685800"/>
            <a:ext cx="7721600" cy="1143000"/>
          </a:xfrm>
        </p:spPr>
        <p:txBody>
          <a:bodyPr/>
          <a:lstStyle>
            <a:lvl1pPr>
              <a:defRPr/>
            </a:lvl1pPr>
          </a:lstStyle>
          <a:p>
            <a:pPr lvl="0"/>
            <a:r>
              <a:rPr lang="en-US" noProof="0" smtClean="0"/>
              <a:t>Click to edit Master title style</a:t>
            </a:r>
          </a:p>
        </p:txBody>
      </p:sp>
      <p:sp>
        <p:nvSpPr>
          <p:cNvPr id="189443" name="Rectangle 3"/>
          <p:cNvSpPr>
            <a:spLocks noGrp="1" noChangeArrowheads="1"/>
          </p:cNvSpPr>
          <p:nvPr>
            <p:ph type="subTitle" idx="1"/>
          </p:nvPr>
        </p:nvSpPr>
        <p:spPr>
          <a:xfrm>
            <a:off x="2133600" y="3886200"/>
            <a:ext cx="6400800" cy="1771650"/>
          </a:xfrm>
        </p:spPr>
        <p:txBody>
          <a:bodyPr/>
          <a:lstStyle>
            <a:lvl1pPr marL="0" indent="0">
              <a:buFont typeface="Wingdings" pitchFamily="2" charset="2"/>
              <a:buNone/>
              <a:defRPr>
                <a:latin typeface="Arial Black" pitchFamily="34" charset="0"/>
              </a:defRPr>
            </a:lvl1pPr>
          </a:lstStyle>
          <a:p>
            <a:pPr lvl="0"/>
            <a:r>
              <a:rPr lang="en-US" noProof="0" smtClean="0"/>
              <a:t>Click to edit Master subtitle style</a:t>
            </a:r>
          </a:p>
        </p:txBody>
      </p:sp>
      <p:sp>
        <p:nvSpPr>
          <p:cNvPr id="189444" name="Rectangle 4"/>
          <p:cNvSpPr>
            <a:spLocks noGrp="1" noChangeArrowheads="1"/>
          </p:cNvSpPr>
          <p:nvPr>
            <p:ph type="dt" sz="half" idx="2"/>
          </p:nvPr>
        </p:nvSpPr>
        <p:spPr>
          <a:xfrm>
            <a:off x="711200" y="6229350"/>
            <a:ext cx="1930400" cy="514350"/>
          </a:xfrm>
        </p:spPr>
        <p:txBody>
          <a:bodyPr/>
          <a:lstStyle>
            <a:lvl1pPr>
              <a:defRPr b="0">
                <a:solidFill>
                  <a:srgbClr val="5E574E"/>
                </a:solidFill>
              </a:defRPr>
            </a:lvl1pPr>
          </a:lstStyle>
          <a:p>
            <a:r>
              <a:rPr lang="el-GR" smtClean="0"/>
              <a:t>HY352</a:t>
            </a:r>
            <a:endParaRPr lang="en-US" dirty="0"/>
          </a:p>
        </p:txBody>
      </p:sp>
      <p:sp>
        <p:nvSpPr>
          <p:cNvPr id="189445" name="Rectangle 5"/>
          <p:cNvSpPr>
            <a:spLocks noGrp="1" noChangeArrowheads="1"/>
          </p:cNvSpPr>
          <p:nvPr>
            <p:ph type="ftr" sz="quarter" idx="3"/>
          </p:nvPr>
        </p:nvSpPr>
        <p:spPr>
          <a:xfrm>
            <a:off x="3149600" y="6229350"/>
            <a:ext cx="2844800" cy="514350"/>
          </a:xfrm>
        </p:spPr>
        <p:txBody>
          <a:bodyPr/>
          <a:lstStyle>
            <a:lvl1pPr>
              <a:defRPr b="0">
                <a:solidFill>
                  <a:srgbClr val="5E574E"/>
                </a:solidFill>
              </a:defRPr>
            </a:lvl1pPr>
          </a:lstStyle>
          <a:p>
            <a:r>
              <a:rPr lang="el-GR" smtClean="0"/>
              <a:t>Α. Σαββίδης</a:t>
            </a:r>
            <a:endParaRPr lang="en-US"/>
          </a:p>
        </p:txBody>
      </p:sp>
      <p:sp>
        <p:nvSpPr>
          <p:cNvPr id="189446" name="Rectangle 6"/>
          <p:cNvSpPr>
            <a:spLocks noGrp="1" noChangeArrowheads="1"/>
          </p:cNvSpPr>
          <p:nvPr>
            <p:ph type="sldNum" sz="quarter" idx="4"/>
          </p:nvPr>
        </p:nvSpPr>
        <p:spPr>
          <a:xfrm>
            <a:off x="6604000" y="6229350"/>
            <a:ext cx="1828800" cy="514350"/>
          </a:xfrm>
        </p:spPr>
        <p:txBody>
          <a:bodyPr/>
          <a:lstStyle>
            <a:lvl1pPr>
              <a:defRPr b="0">
                <a:solidFill>
                  <a:srgbClr val="5E574E"/>
                </a:solidFill>
              </a:defRPr>
            </a:lvl1pPr>
          </a:lstStyle>
          <a:p>
            <a:fld id="{6F5C27E8-D9DC-47B2-9750-229DD4554C58}" type="slidenum">
              <a:rPr lang="en-US"/>
              <a:pPr/>
              <a:t>‹#›</a:t>
            </a:fld>
            <a:endParaRPr lang="en-US"/>
          </a:p>
        </p:txBody>
      </p:sp>
      <p:pic>
        <p:nvPicPr>
          <p:cNvPr id="189447"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l-G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a:xfrm>
            <a:off x="431800" y="6305550"/>
            <a:ext cx="2006600" cy="457200"/>
          </a:xfrm>
        </p:spPr>
        <p:txBody>
          <a:bodyPr/>
          <a:lstStyle>
            <a:lvl1pPr>
              <a:defRPr>
                <a:solidFill>
                  <a:srgbClr val="663300"/>
                </a:solidFill>
                <a:latin typeface="Calibri" panose="020F0502020204030204" pitchFamily="34" charset="0"/>
              </a:defRPr>
            </a:lvl1pPr>
          </a:lstStyle>
          <a:p>
            <a:r>
              <a:rPr lang="el-GR" smtClean="0"/>
              <a:t>HY352</a:t>
            </a:r>
            <a:endParaRPr lang="en-US" dirty="0"/>
          </a:p>
        </p:txBody>
      </p:sp>
      <p:sp>
        <p:nvSpPr>
          <p:cNvPr id="5" name="Footer Placeholder 4"/>
          <p:cNvSpPr>
            <a:spLocks noGrp="1"/>
          </p:cNvSpPr>
          <p:nvPr>
            <p:ph type="ftr" sz="quarter" idx="11"/>
          </p:nvPr>
        </p:nvSpPr>
        <p:spPr>
          <a:xfrm>
            <a:off x="3352800" y="6305550"/>
            <a:ext cx="2895600" cy="457200"/>
          </a:xfrm>
        </p:spPr>
        <p:txBody>
          <a:bodyPr/>
          <a:lstStyle>
            <a:lvl1pPr>
              <a:defRPr>
                <a:solidFill>
                  <a:srgbClr val="663300"/>
                </a:solidFill>
                <a:latin typeface="Calibri" panose="020F0502020204030204" pitchFamily="34" charset="0"/>
              </a:defRPr>
            </a:lvl1pPr>
          </a:lstStyle>
          <a:p>
            <a:r>
              <a:rPr lang="el-GR" smtClean="0"/>
              <a:t>Α. Σαββίδης</a:t>
            </a:r>
            <a:endParaRPr lang="en-US"/>
          </a:p>
        </p:txBody>
      </p:sp>
      <p:sp>
        <p:nvSpPr>
          <p:cNvPr id="6" name="Slide Number Placeholder 5"/>
          <p:cNvSpPr>
            <a:spLocks noGrp="1"/>
          </p:cNvSpPr>
          <p:nvPr>
            <p:ph type="sldNum" sz="quarter" idx="12"/>
          </p:nvPr>
        </p:nvSpPr>
        <p:spPr>
          <a:xfrm>
            <a:off x="6731000" y="6305550"/>
            <a:ext cx="1905000" cy="457200"/>
          </a:xfrm>
        </p:spPr>
        <p:txBody>
          <a:bodyPr/>
          <a:lstStyle>
            <a:lvl1pPr>
              <a:defRPr>
                <a:solidFill>
                  <a:srgbClr val="663300"/>
                </a:solidFill>
                <a:latin typeface="Calibri" panose="020F0502020204030204" pitchFamily="34" charset="0"/>
              </a:defRPr>
            </a:lvl1pPr>
          </a:lstStyle>
          <a:p>
            <a:r>
              <a:rPr lang="en-US" dirty="0" smtClean="0"/>
              <a:t>Slide </a:t>
            </a:r>
            <a:fld id="{BF01AC56-B339-4B98-BEBC-50244C3E7CE0}" type="slidenum">
              <a:rPr lang="en-US" smtClean="0"/>
              <a:pPr/>
              <a:t>‹#›</a:t>
            </a:fld>
            <a:r>
              <a:rPr lang="el-GR" dirty="0" smtClean="0"/>
              <a:t> / 3</a:t>
            </a:r>
            <a:r>
              <a:rPr lang="en-US" dirty="0" smtClean="0"/>
              <a:t>5</a:t>
            </a:r>
            <a:endParaRPr lang="en-US" dirty="0"/>
          </a:p>
        </p:txBody>
      </p:sp>
    </p:spTree>
    <p:extLst>
      <p:ext uri="{BB962C8B-B14F-4D97-AF65-F5344CB8AC3E}">
        <p14:creationId xmlns:p14="http://schemas.microsoft.com/office/powerpoint/2010/main" val="186222416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lvl1pPr>
              <a:defRPr/>
            </a:lvl1pPr>
          </a:lstStyle>
          <a:p>
            <a:r>
              <a:rPr lang="el-GR" smtClean="0"/>
              <a:t>HY352</a:t>
            </a:r>
            <a:endParaRPr lang="en-US" dirty="0"/>
          </a:p>
        </p:txBody>
      </p:sp>
      <p:sp>
        <p:nvSpPr>
          <p:cNvPr id="4" name="Footer Placeholder 3"/>
          <p:cNvSpPr>
            <a:spLocks noGrp="1"/>
          </p:cNvSpPr>
          <p:nvPr>
            <p:ph type="ftr" sz="quarter" idx="11"/>
          </p:nvPr>
        </p:nvSpPr>
        <p:spPr/>
        <p:txBody>
          <a:bodyPr/>
          <a:lstStyle>
            <a:lvl1pPr>
              <a:defRPr/>
            </a:lvl1pPr>
          </a:lstStyle>
          <a:p>
            <a:r>
              <a:rPr lang="el-GR"/>
              <a:t>Α. Σαββίδης</a:t>
            </a:r>
            <a:endParaRPr lang="en-US"/>
          </a:p>
        </p:txBody>
      </p:sp>
      <p:sp>
        <p:nvSpPr>
          <p:cNvPr id="5" name="Slide Number Placeholder 4"/>
          <p:cNvSpPr>
            <a:spLocks noGrp="1"/>
          </p:cNvSpPr>
          <p:nvPr>
            <p:ph type="sldNum" sz="quarter" idx="12"/>
          </p:nvPr>
        </p:nvSpPr>
        <p:spPr/>
        <p:txBody>
          <a:bodyPr/>
          <a:lstStyle>
            <a:lvl1pPr>
              <a:defRPr/>
            </a:lvl1pPr>
          </a:lstStyle>
          <a:p>
            <a:r>
              <a:rPr lang="en-US" dirty="0" smtClean="0"/>
              <a:t>Slide </a:t>
            </a:r>
            <a:fld id="{A52ABF59-A65A-4B38-B810-23BBEFB3FD44}" type="slidenum">
              <a:rPr lang="en-US" smtClean="0"/>
              <a:pPr/>
              <a:t>‹#›</a:t>
            </a:fld>
            <a:r>
              <a:rPr lang="el-GR" dirty="0" smtClean="0"/>
              <a:t> / 30</a:t>
            </a:r>
            <a:endParaRPr lang="en-US" dirty="0"/>
          </a:p>
        </p:txBody>
      </p:sp>
    </p:spTree>
    <p:extLst>
      <p:ext uri="{BB962C8B-B14F-4D97-AF65-F5344CB8AC3E}">
        <p14:creationId xmlns:p14="http://schemas.microsoft.com/office/powerpoint/2010/main" val="165832096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bwMode="auto">
          <a:xfrm>
            <a:off x="990600" y="152400"/>
            <a:ext cx="8153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88420" name="Rectangle 4"/>
          <p:cNvSpPr>
            <a:spLocks noGrp="1" noChangeArrowheads="1"/>
          </p:cNvSpPr>
          <p:nvPr>
            <p:ph type="body" idx="1"/>
          </p:nvPr>
        </p:nvSpPr>
        <p:spPr bwMode="auto">
          <a:xfrm>
            <a:off x="457200" y="1752600"/>
            <a:ext cx="8305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8421" name="Rectangle 5"/>
          <p:cNvSpPr>
            <a:spLocks noGrp="1" noChangeArrowheads="1"/>
          </p:cNvSpPr>
          <p:nvPr>
            <p:ph type="dt" sz="half" idx="2"/>
          </p:nvPr>
        </p:nvSpPr>
        <p:spPr bwMode="auto">
          <a:xfrm>
            <a:off x="431800" y="6248400"/>
            <a:ext cx="2006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effectLst/>
              </a:defRPr>
            </a:lvl1pPr>
          </a:lstStyle>
          <a:p>
            <a:r>
              <a:rPr lang="el-GR" smtClean="0"/>
              <a:t>HY352</a:t>
            </a:r>
            <a:endParaRPr lang="en-US" dirty="0"/>
          </a:p>
        </p:txBody>
      </p:sp>
      <p:sp>
        <p:nvSpPr>
          <p:cNvPr id="188422" name="Rectangle 6"/>
          <p:cNvSpPr>
            <a:spLocks noGrp="1" noChangeArrowheads="1"/>
          </p:cNvSpPr>
          <p:nvPr>
            <p:ph type="ftr" sz="quarter" idx="3"/>
          </p:nvPr>
        </p:nvSpPr>
        <p:spPr bwMode="auto">
          <a:xfrm>
            <a:off x="3352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effectLst/>
              </a:defRPr>
            </a:lvl1pPr>
          </a:lstStyle>
          <a:p>
            <a:r>
              <a:rPr lang="el-GR"/>
              <a:t>Α. Σαββίδης</a:t>
            </a:r>
            <a:endParaRPr lang="en-US"/>
          </a:p>
        </p:txBody>
      </p:sp>
      <p:sp>
        <p:nvSpPr>
          <p:cNvPr id="188423" name="Rectangle 7"/>
          <p:cNvSpPr>
            <a:spLocks noGrp="1" noChangeArrowheads="1"/>
          </p:cNvSpPr>
          <p:nvPr>
            <p:ph type="sldNum" sz="quarter" idx="4"/>
          </p:nvPr>
        </p:nvSpPr>
        <p:spPr bwMode="auto">
          <a:xfrm>
            <a:off x="67310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effectLst/>
              </a:defRPr>
            </a:lvl1pPr>
          </a:lstStyle>
          <a:p>
            <a:r>
              <a:rPr lang="en-US" dirty="0" smtClean="0"/>
              <a:t>Slide </a:t>
            </a:r>
            <a:fld id="{6B8989D9-9E43-41D6-A6B1-695D54D65C86}" type="slidenum">
              <a:rPr lang="en-US" smtClean="0"/>
              <a:pPr/>
              <a:t>‹#›</a:t>
            </a:fld>
            <a:r>
              <a:rPr lang="el-GR" dirty="0" smtClean="0"/>
              <a:t> / 30</a:t>
            </a:r>
            <a:endParaRPr lang="en-US" dirty="0"/>
          </a:p>
        </p:txBody>
      </p:sp>
      <p:pic>
        <p:nvPicPr>
          <p:cNvPr id="188424" name="Picture 8" descr="paint"/>
          <p:cNvPicPr>
            <a:picLocks noChangeAspect="1" noChangeArrowheads="1"/>
          </p:cNvPicPr>
          <p:nvPr/>
        </p:nvPicPr>
        <p:blipFill>
          <a:blip r:embed="rId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129540" y="1162050"/>
            <a:ext cx="901446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8425" name="Picture 9" descr="paint"/>
          <p:cNvPicPr>
            <a:picLocks noChangeAspect="1" noChangeArrowheads="1"/>
          </p:cNvPicPr>
          <p:nvPr/>
        </p:nvPicPr>
        <p:blipFill>
          <a:blip r:embed="rId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69112" y="6324600"/>
            <a:ext cx="8541488" cy="15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userDrawn="1"/>
        </p:nvSpPr>
        <p:spPr>
          <a:xfrm>
            <a:off x="532" y="-1637"/>
            <a:ext cx="607859" cy="400110"/>
          </a:xfrm>
          <a:prstGeom prst="rect">
            <a:avLst/>
          </a:prstGeom>
          <a:solidFill>
            <a:schemeClr val="accent6">
              <a:lumMod val="40000"/>
              <a:lumOff val="60000"/>
            </a:schemeClr>
          </a:solidFill>
          <a:scene3d>
            <a:camera prst="orthographicFront"/>
            <a:lightRig rig="threePt" dir="t"/>
          </a:scene3d>
          <a:sp3d>
            <a:bevelT/>
          </a:sp3d>
        </p:spPr>
        <p:txBody>
          <a:bodyPr wrap="none" rtlCol="0">
            <a:spAutoFit/>
          </a:bodyPr>
          <a:lstStyle/>
          <a:p>
            <a:r>
              <a:rPr lang="en-US" sz="2000" dirty="0" smtClean="0">
                <a:solidFill>
                  <a:schemeClr val="tx1"/>
                </a:solidFill>
                <a:effectLst>
                  <a:outerShdw blurRad="38100" dist="38100" dir="2700000" algn="tl">
                    <a:srgbClr val="000000">
                      <a:alpha val="43137"/>
                    </a:srgbClr>
                  </a:outerShdw>
                </a:effectLst>
                <a:latin typeface="Calibri" panose="020F0502020204030204" pitchFamily="34" charset="0"/>
                <a:cs typeface="Consolas" panose="020B0609020204030204" pitchFamily="49" charset="0"/>
              </a:rPr>
              <a:t>CSD</a:t>
            </a:r>
            <a:endParaRPr lang="el-GR" sz="1200" dirty="0">
              <a:solidFill>
                <a:schemeClr val="tx1"/>
              </a:solidFill>
              <a:effectLst>
                <a:outerShdw blurRad="38100" dist="38100" dir="2700000" algn="tl">
                  <a:srgbClr val="000000">
                    <a:alpha val="43137"/>
                  </a:srgbClr>
                </a:outerShdw>
              </a:effectLst>
              <a:latin typeface="Calibri" panose="020F0502020204030204" pitchFamily="34" charset="0"/>
              <a:cs typeface="Consolas" panose="020B0609020204030204" pitchFamily="49"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8" r:id="rId3"/>
  </p:sldLayoutIdLst>
  <p:transition/>
  <p:timing>
    <p:tnLst>
      <p:par>
        <p:cTn id="1" dur="indefinite" restart="never" nodeType="tmRoot"/>
      </p:par>
    </p:tnLst>
  </p:timing>
  <p:hf hdr="0"/>
  <p:txStyles>
    <p:titleStyle>
      <a:lvl1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2pPr>
      <a:lvl3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3pPr>
      <a:lvl4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4pPr>
      <a:lvl5pPr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5pPr>
      <a:lvl6pPr marL="4572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6pPr>
      <a:lvl7pPr marL="9144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7pPr>
      <a:lvl8pPr marL="13716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8pPr>
      <a:lvl9pPr marL="1828800" algn="l" rtl="0" eaLnBrk="0" fontAlgn="base" hangingPunct="0">
        <a:spcBef>
          <a:spcPct val="0"/>
        </a:spcBef>
        <a:spcAft>
          <a:spcPct val="0"/>
        </a:spcAft>
        <a:defRPr kumimoji="1" sz="3200">
          <a:solidFill>
            <a:schemeClr val="tx2"/>
          </a:solidFill>
          <a:effectLst>
            <a:outerShdw blurRad="38100" dist="38100" dir="2700000" algn="tl">
              <a:srgbClr val="FFFFFF"/>
            </a:outerShdw>
          </a:effectLst>
          <a:latin typeface="Arial Black"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kumimoji="1" sz="28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0000"/>
        <a:buFont typeface="Wingdings" pitchFamily="2" charset="2"/>
        <a:buChar char="l"/>
        <a:defRPr kumimoji="1" sz="24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rgbClr val="669900"/>
        </a:buClr>
        <a:buFont typeface="Wingdings" pitchFamily="2" charset="2"/>
        <a:buChar char="w"/>
        <a:defRPr kumimoji="1" sz="20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5pPr>
      <a:lvl6pPr marL="25146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6pPr>
      <a:lvl7pPr marL="29718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7pPr>
      <a:lvl8pPr marL="34290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8pPr>
      <a:lvl9pPr marL="3886200" indent="-228600" algn="l" rtl="0" eaLnBrk="0" fontAlgn="base" hangingPunct="0">
        <a:spcBef>
          <a:spcPct val="20000"/>
        </a:spcBef>
        <a:spcAft>
          <a:spcPct val="0"/>
        </a:spcAft>
        <a:buClr>
          <a:schemeClr val="accent2"/>
        </a:buClr>
        <a:buChar char="–"/>
        <a:defRPr kumimoji="1">
          <a:solidFill>
            <a:schemeClr val="tx1"/>
          </a:solidFill>
          <a:effectLst>
            <a:outerShdw blurRad="38100" dist="38100" dir="2700000" algn="tl">
              <a:srgbClr val="FFFFFF"/>
            </a:outerShdw>
          </a:effectLst>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Rectangle 43"/>
          <p:cNvSpPr>
            <a:spLocks noGrp="1" noChangeArrowheads="1"/>
          </p:cNvSpPr>
          <p:nvPr>
            <p:ph type="subTitle" idx="1"/>
          </p:nvPr>
        </p:nvSpPr>
        <p:spPr>
          <a:xfrm>
            <a:off x="609600" y="76200"/>
            <a:ext cx="8534400" cy="381000"/>
          </a:xfrm>
        </p:spPr>
        <p:txBody>
          <a:bodyPr/>
          <a:lstStyle/>
          <a:p>
            <a:pPr algn="ctr"/>
            <a:r>
              <a:rPr lang="el-GR" sz="1800" b="1">
                <a:latin typeface="Arial" charset="0"/>
              </a:rPr>
              <a:t>HY352 : </a:t>
            </a:r>
            <a:r>
              <a:rPr lang="el-GR" sz="2000" b="1">
                <a:latin typeface="Arial" charset="0"/>
              </a:rPr>
              <a:t>ΤΕΧΝΟΛΟΓΙΑ ΛΟΓΙΣΜΙΚΟΥ</a:t>
            </a:r>
          </a:p>
        </p:txBody>
      </p:sp>
      <p:sp>
        <p:nvSpPr>
          <p:cNvPr id="4142" name="Rectangle 46"/>
          <p:cNvSpPr>
            <a:spLocks noChangeArrowheads="1"/>
          </p:cNvSpPr>
          <p:nvPr/>
        </p:nvSpPr>
        <p:spPr bwMode="auto">
          <a:xfrm>
            <a:off x="381000" y="5334000"/>
            <a:ext cx="8229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20000"/>
              </a:spcBef>
              <a:buClr>
                <a:schemeClr val="accent1"/>
              </a:buClr>
              <a:buSzPct val="80000"/>
              <a:buFont typeface="Wingdings" pitchFamily="2" charset="2"/>
              <a:buNone/>
            </a:pPr>
            <a:endParaRPr kumimoji="1" lang="el-GR">
              <a:effectLst>
                <a:outerShdw blurRad="38100" dist="38100" dir="2700000" algn="tl">
                  <a:srgbClr val="FFFFFF"/>
                </a:outerShdw>
              </a:effectLst>
            </a:endParaRPr>
          </a:p>
        </p:txBody>
      </p:sp>
      <p:pic>
        <p:nvPicPr>
          <p:cNvPr id="4153" name="Picture 57" descr="pe020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2286000"/>
            <a:ext cx="3425825" cy="3429000"/>
          </a:xfrm>
          <a:prstGeom prst="rect">
            <a:avLst/>
          </a:prstGeom>
          <a:noFill/>
          <a:extLst>
            <a:ext uri="{909E8E84-426E-40DD-AFC4-6F175D3DCCD1}">
              <a14:hiddenFill xmlns:a14="http://schemas.microsoft.com/office/drawing/2010/main">
                <a:solidFill>
                  <a:srgbClr val="FFFFFF"/>
                </a:solidFill>
              </a14:hiddenFill>
            </a:ext>
          </a:extLst>
        </p:spPr>
      </p:pic>
      <p:sp>
        <p:nvSpPr>
          <p:cNvPr id="4155" name="Rectangle 59"/>
          <p:cNvSpPr>
            <a:spLocks noChangeArrowheads="1"/>
          </p:cNvSpPr>
          <p:nvPr/>
        </p:nvSpPr>
        <p:spPr bwMode="auto">
          <a:xfrm>
            <a:off x="304800" y="685800"/>
            <a:ext cx="8534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20000"/>
              </a:spcBef>
              <a:buClr>
                <a:schemeClr val="accent1"/>
              </a:buClr>
              <a:buSzPct val="80000"/>
              <a:buFont typeface="Wingdings" pitchFamily="2" charset="2"/>
              <a:buNone/>
            </a:pPr>
            <a:r>
              <a:rPr kumimoji="1" lang="el-GR" sz="1800">
                <a:effectLst>
                  <a:outerShdw blurRad="38100" dist="38100" dir="2700000" algn="tl">
                    <a:srgbClr val="FFFFFF"/>
                  </a:outerShdw>
                </a:effectLst>
              </a:rPr>
              <a:t>ΠΑΝΕΠΙΣΤΗΜΙΟ ΚΡΗΤΗΣ, </a:t>
            </a:r>
          </a:p>
          <a:p>
            <a:pPr algn="ctr">
              <a:spcBef>
                <a:spcPct val="20000"/>
              </a:spcBef>
              <a:buClr>
                <a:schemeClr val="accent1"/>
              </a:buClr>
              <a:buSzPct val="80000"/>
              <a:buFont typeface="Wingdings" pitchFamily="2" charset="2"/>
              <a:buNone/>
            </a:pPr>
            <a:r>
              <a:rPr kumimoji="1" lang="el-GR" sz="1800">
                <a:effectLst>
                  <a:outerShdw blurRad="38100" dist="38100" dir="2700000" algn="tl">
                    <a:srgbClr val="FFFFFF"/>
                  </a:outerShdw>
                </a:effectLst>
              </a:rPr>
              <a:t>ΣΧΟΛΗ ΘΕΤΙΚΩΝ ΕΠΙΣΤΗΜΩΝ,</a:t>
            </a:r>
          </a:p>
          <a:p>
            <a:pPr algn="ctr">
              <a:spcBef>
                <a:spcPct val="20000"/>
              </a:spcBef>
              <a:buClr>
                <a:schemeClr val="accent1"/>
              </a:buClr>
              <a:buSzPct val="80000"/>
              <a:buFont typeface="Wingdings" pitchFamily="2" charset="2"/>
              <a:buNone/>
            </a:pPr>
            <a:r>
              <a:rPr kumimoji="1" lang="el-GR" sz="2000">
                <a:effectLst>
                  <a:outerShdw blurRad="38100" dist="38100" dir="2700000" algn="tl">
                    <a:srgbClr val="FFFFFF"/>
                  </a:outerShdw>
                </a:effectLst>
              </a:rPr>
              <a:t>ΤΜΗΜΑ ΕΠΙΣΤΗΜΗΣ ΥΠΟΛΟΓΙΣΤΩΝ</a:t>
            </a:r>
          </a:p>
        </p:txBody>
      </p:sp>
      <p:sp>
        <p:nvSpPr>
          <p:cNvPr id="4156" name="Rectangle 60"/>
          <p:cNvSpPr>
            <a:spLocks noChangeArrowheads="1"/>
          </p:cNvSpPr>
          <p:nvPr/>
        </p:nvSpPr>
        <p:spPr bwMode="auto">
          <a:xfrm>
            <a:off x="381000" y="5867400"/>
            <a:ext cx="8534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spcBef>
                <a:spcPct val="20000"/>
              </a:spcBef>
              <a:buClr>
                <a:schemeClr val="accent1"/>
              </a:buClr>
              <a:buSzPct val="80000"/>
              <a:buFont typeface="Wingdings" pitchFamily="2" charset="2"/>
              <a:buNone/>
            </a:pPr>
            <a:r>
              <a:rPr kumimoji="1" lang="el-GR" sz="1800" dirty="0">
                <a:effectLst>
                  <a:outerShdw blurRad="38100" dist="38100" dir="2700000" algn="tl">
                    <a:srgbClr val="FFFFFF"/>
                  </a:outerShdw>
                </a:effectLst>
              </a:rPr>
              <a:t>ΔΙΔΑΣΚΩΝ</a:t>
            </a:r>
          </a:p>
          <a:p>
            <a:pPr algn="ctr">
              <a:spcBef>
                <a:spcPct val="20000"/>
              </a:spcBef>
              <a:buClr>
                <a:schemeClr val="accent1"/>
              </a:buClr>
              <a:buSzPct val="80000"/>
              <a:buFont typeface="Wingdings" pitchFamily="2" charset="2"/>
              <a:buNone/>
            </a:pPr>
            <a:r>
              <a:rPr kumimoji="1" lang="el-GR" dirty="0">
                <a:effectLst>
                  <a:outerShdw blurRad="38100" dist="38100" dir="2700000" algn="tl">
                    <a:srgbClr val="FFFFFF"/>
                  </a:outerShdw>
                </a:effectLst>
              </a:rPr>
              <a:t>Αντώνιος Σαββίδης</a:t>
            </a:r>
            <a:endParaRPr kumimoji="1" lang="el-GR" sz="1800" dirty="0">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5AF44264-E7DD-4384-B64B-E1B2A9525408}" type="slidenum">
              <a:rPr lang="en-US"/>
              <a:pPr/>
              <a:t>10</a:t>
            </a:fld>
            <a:r>
              <a:rPr lang="el-GR"/>
              <a:t> / </a:t>
            </a:r>
            <a:r>
              <a:rPr lang="en-US"/>
              <a:t>27</a:t>
            </a:r>
          </a:p>
        </p:txBody>
      </p:sp>
      <p:sp>
        <p:nvSpPr>
          <p:cNvPr id="1593346" name="Rectangle 1026"/>
          <p:cNvSpPr>
            <a:spLocks noGrp="1" noChangeArrowheads="1"/>
          </p:cNvSpPr>
          <p:nvPr>
            <p:ph type="title"/>
          </p:nvPr>
        </p:nvSpPr>
        <p:spPr/>
        <p:txBody>
          <a:bodyPr/>
          <a:lstStyle/>
          <a:p>
            <a:r>
              <a:rPr lang="el-GR"/>
              <a:t>Περιεχόμενα</a:t>
            </a:r>
            <a:endParaRPr lang="en-GB"/>
          </a:p>
        </p:txBody>
      </p:sp>
      <p:sp>
        <p:nvSpPr>
          <p:cNvPr id="1593347" name="Rectangle 1027"/>
          <p:cNvSpPr>
            <a:spLocks noGrp="1" noChangeArrowheads="1"/>
          </p:cNvSpPr>
          <p:nvPr>
            <p:ph type="body" idx="1"/>
          </p:nvPr>
        </p:nvSpPr>
        <p:spPr/>
        <p:txBody>
          <a:bodyPr/>
          <a:lstStyle/>
          <a:p>
            <a:r>
              <a:rPr lang="el-GR"/>
              <a:t>Επαναχρησιμοποίηση σχεδίασης</a:t>
            </a:r>
          </a:p>
          <a:p>
            <a:r>
              <a:rPr lang="el-GR"/>
              <a:t>Επαναλαμβανόμενα πρότυπα λύσεων</a:t>
            </a:r>
          </a:p>
          <a:p>
            <a:r>
              <a:rPr lang="el-GR" i="1">
                <a:solidFill>
                  <a:srgbClr val="0000FF"/>
                </a:solidFill>
                <a:effectLst>
                  <a:outerShdw blurRad="38100" dist="38100" dir="2700000" algn="tl">
                    <a:srgbClr val="000000"/>
                  </a:outerShdw>
                </a:effectLst>
              </a:rPr>
              <a:t>Τεκμηρίωση προτύπων</a:t>
            </a:r>
          </a:p>
          <a:p>
            <a:r>
              <a:rPr lang="el-GR"/>
              <a:t>Γένεση προτύπων</a:t>
            </a:r>
          </a:p>
          <a:p>
            <a:r>
              <a:rPr lang="el-GR"/>
              <a:t>Κατηγορίες προτύπων</a:t>
            </a:r>
          </a:p>
        </p:txBody>
      </p:sp>
    </p:spTree>
    <p:extLst>
      <p:ext uri="{BB962C8B-B14F-4D97-AF65-F5344CB8AC3E}">
        <p14:creationId xmlns:p14="http://schemas.microsoft.com/office/powerpoint/2010/main" val="42029012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55576302-2566-4C5B-961C-2CE41AA488E6}" type="slidenum">
              <a:rPr lang="en-US"/>
              <a:pPr/>
              <a:t>11</a:t>
            </a:fld>
            <a:r>
              <a:rPr lang="el-GR"/>
              <a:t> / </a:t>
            </a:r>
            <a:r>
              <a:rPr lang="en-US"/>
              <a:t>27</a:t>
            </a:r>
          </a:p>
        </p:txBody>
      </p:sp>
      <p:sp>
        <p:nvSpPr>
          <p:cNvPr id="1559554" name="Rectangle 2"/>
          <p:cNvSpPr>
            <a:spLocks noGrp="1" noChangeArrowheads="1"/>
          </p:cNvSpPr>
          <p:nvPr>
            <p:ph type="title"/>
          </p:nvPr>
        </p:nvSpPr>
        <p:spPr/>
        <p:txBody>
          <a:bodyPr/>
          <a:lstStyle/>
          <a:p>
            <a:r>
              <a:rPr lang="el-GR"/>
              <a:t>Τεκμηρίωση προτύπων (1/6)</a:t>
            </a:r>
            <a:endParaRPr lang="en-GB"/>
          </a:p>
        </p:txBody>
      </p:sp>
      <p:sp>
        <p:nvSpPr>
          <p:cNvPr id="1559555" name="Rectangle 3"/>
          <p:cNvSpPr>
            <a:spLocks noGrp="1" noChangeArrowheads="1"/>
          </p:cNvSpPr>
          <p:nvPr>
            <p:ph type="body" idx="1"/>
          </p:nvPr>
        </p:nvSpPr>
        <p:spPr/>
        <p:txBody>
          <a:bodyPr/>
          <a:lstStyle/>
          <a:p>
            <a:pPr>
              <a:lnSpc>
                <a:spcPct val="90000"/>
              </a:lnSpc>
            </a:pPr>
            <a:r>
              <a:rPr lang="el-GR"/>
              <a:t>Όταν τα πρότυπα λύσεων τυποποιούνται και παρέχουν όλη την απαραίτητη πληροφορία, και όχι περισσότερη, για την εφαρμογή του προτύπου σε πλήρη ισχύ, τότε γίνονται τεκμηριωμένα σχεδιαστικά πρότυπα</a:t>
            </a:r>
            <a:r>
              <a:rPr lang="en-US"/>
              <a:t>.</a:t>
            </a:r>
          </a:p>
          <a:p>
            <a:pPr>
              <a:lnSpc>
                <a:spcPct val="90000"/>
              </a:lnSpc>
            </a:pPr>
            <a:r>
              <a:rPr lang="el-GR"/>
              <a:t>Για την τεκμηρίωση χρειαζόμαστε γενικά</a:t>
            </a:r>
            <a:r>
              <a:rPr lang="en-US"/>
              <a:t>:</a:t>
            </a:r>
          </a:p>
          <a:p>
            <a:pPr lvl="1">
              <a:lnSpc>
                <a:spcPct val="90000"/>
              </a:lnSpc>
            </a:pPr>
            <a:r>
              <a:rPr lang="el-GR"/>
              <a:t>όνομα</a:t>
            </a:r>
            <a:endParaRPr lang="en-US"/>
          </a:p>
          <a:p>
            <a:pPr lvl="1">
              <a:lnSpc>
                <a:spcPct val="90000"/>
              </a:lnSpc>
            </a:pPr>
            <a:r>
              <a:rPr lang="el-GR"/>
              <a:t>πρόβλημα</a:t>
            </a:r>
            <a:endParaRPr lang="en-US"/>
          </a:p>
          <a:p>
            <a:pPr lvl="1">
              <a:lnSpc>
                <a:spcPct val="90000"/>
              </a:lnSpc>
            </a:pPr>
            <a:r>
              <a:rPr lang="el-GR"/>
              <a:t>λύση</a:t>
            </a:r>
            <a:endParaRPr lang="en-US"/>
          </a:p>
          <a:p>
            <a:pPr lvl="1">
              <a:lnSpc>
                <a:spcPct val="90000"/>
              </a:lnSpc>
            </a:pPr>
            <a:r>
              <a:rPr lang="el-GR"/>
              <a:t>επιπτώσεις</a:t>
            </a:r>
            <a:endParaRPr lang="en-GB"/>
          </a:p>
        </p:txBody>
      </p:sp>
    </p:spTree>
    <p:extLst>
      <p:ext uri="{BB962C8B-B14F-4D97-AF65-F5344CB8AC3E}">
        <p14:creationId xmlns:p14="http://schemas.microsoft.com/office/powerpoint/2010/main" val="182675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59555">
                                            <p:txEl>
                                              <p:pRg st="0" end="0"/>
                                            </p:txEl>
                                          </p:spTgt>
                                        </p:tgtEl>
                                        <p:attrNameLst>
                                          <p:attrName>style.visibility</p:attrName>
                                        </p:attrNameLst>
                                      </p:cBhvr>
                                      <p:to>
                                        <p:strVal val="visible"/>
                                      </p:to>
                                    </p:set>
                                    <p:anim calcmode="lin" valueType="num">
                                      <p:cBhvr>
                                        <p:cTn id="7" dur="500" fill="hold"/>
                                        <p:tgtEl>
                                          <p:spTgt spid="155955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5955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59555">
                                            <p:txEl>
                                              <p:pRg st="1" end="1"/>
                                            </p:txEl>
                                          </p:spTgt>
                                        </p:tgtEl>
                                        <p:attrNameLst>
                                          <p:attrName>style.visibility</p:attrName>
                                        </p:attrNameLst>
                                      </p:cBhvr>
                                      <p:to>
                                        <p:strVal val="visible"/>
                                      </p:to>
                                    </p:set>
                                    <p:anim calcmode="lin" valueType="num">
                                      <p:cBhvr>
                                        <p:cTn id="13" dur="500" fill="hold"/>
                                        <p:tgtEl>
                                          <p:spTgt spid="155955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5955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59555">
                                            <p:txEl>
                                              <p:pRg st="2" end="2"/>
                                            </p:txEl>
                                          </p:spTgt>
                                        </p:tgtEl>
                                        <p:attrNameLst>
                                          <p:attrName>style.visibility</p:attrName>
                                        </p:attrNameLst>
                                      </p:cBhvr>
                                      <p:to>
                                        <p:strVal val="visible"/>
                                      </p:to>
                                    </p:set>
                                    <p:anim calcmode="lin" valueType="num">
                                      <p:cBhvr>
                                        <p:cTn id="19" dur="500" fill="hold"/>
                                        <p:tgtEl>
                                          <p:spTgt spid="155955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5955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559555">
                                            <p:txEl>
                                              <p:pRg st="3" end="3"/>
                                            </p:txEl>
                                          </p:spTgt>
                                        </p:tgtEl>
                                        <p:attrNameLst>
                                          <p:attrName>style.visibility</p:attrName>
                                        </p:attrNameLst>
                                      </p:cBhvr>
                                      <p:to>
                                        <p:strVal val="visible"/>
                                      </p:to>
                                    </p:set>
                                    <p:anim calcmode="lin" valueType="num">
                                      <p:cBhvr>
                                        <p:cTn id="25" dur="500" fill="hold"/>
                                        <p:tgtEl>
                                          <p:spTgt spid="155955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55955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559555">
                                            <p:txEl>
                                              <p:pRg st="4" end="4"/>
                                            </p:txEl>
                                          </p:spTgt>
                                        </p:tgtEl>
                                        <p:attrNameLst>
                                          <p:attrName>style.visibility</p:attrName>
                                        </p:attrNameLst>
                                      </p:cBhvr>
                                      <p:to>
                                        <p:strVal val="visible"/>
                                      </p:to>
                                    </p:set>
                                    <p:anim calcmode="lin" valueType="num">
                                      <p:cBhvr>
                                        <p:cTn id="31" dur="500" fill="hold"/>
                                        <p:tgtEl>
                                          <p:spTgt spid="155955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55955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559555">
                                            <p:txEl>
                                              <p:pRg st="5" end="5"/>
                                            </p:txEl>
                                          </p:spTgt>
                                        </p:tgtEl>
                                        <p:attrNameLst>
                                          <p:attrName>style.visibility</p:attrName>
                                        </p:attrNameLst>
                                      </p:cBhvr>
                                      <p:to>
                                        <p:strVal val="visible"/>
                                      </p:to>
                                    </p:set>
                                    <p:anim calcmode="lin" valueType="num">
                                      <p:cBhvr>
                                        <p:cTn id="37" dur="500" fill="hold"/>
                                        <p:tgtEl>
                                          <p:spTgt spid="155955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559555">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5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25F05BF1-9D32-41A2-BE2B-D4A0C6C810A5}" type="slidenum">
              <a:rPr lang="en-US"/>
              <a:pPr/>
              <a:t>12</a:t>
            </a:fld>
            <a:r>
              <a:rPr lang="el-GR"/>
              <a:t> / </a:t>
            </a:r>
            <a:r>
              <a:rPr lang="en-US"/>
              <a:t>27</a:t>
            </a:r>
          </a:p>
        </p:txBody>
      </p:sp>
      <p:sp>
        <p:nvSpPr>
          <p:cNvPr id="1561602" name="Rectangle 2"/>
          <p:cNvSpPr>
            <a:spLocks noGrp="1" noChangeArrowheads="1"/>
          </p:cNvSpPr>
          <p:nvPr>
            <p:ph type="title"/>
          </p:nvPr>
        </p:nvSpPr>
        <p:spPr/>
        <p:txBody>
          <a:bodyPr/>
          <a:lstStyle/>
          <a:p>
            <a:r>
              <a:rPr lang="el-GR"/>
              <a:t>Τεκμηρίωση προτύπων (2/6)</a:t>
            </a:r>
            <a:endParaRPr lang="en-GB"/>
          </a:p>
        </p:txBody>
      </p:sp>
      <p:sp>
        <p:nvSpPr>
          <p:cNvPr id="1561603" name="Rectangle 3"/>
          <p:cNvSpPr>
            <a:spLocks noGrp="1" noChangeArrowheads="1"/>
          </p:cNvSpPr>
          <p:nvPr>
            <p:ph type="body" idx="1"/>
          </p:nvPr>
        </p:nvSpPr>
        <p:spPr/>
        <p:txBody>
          <a:bodyPr/>
          <a:lstStyle/>
          <a:p>
            <a:r>
              <a:rPr lang="el-GR" b="1" i="1"/>
              <a:t>Όνομα </a:t>
            </a:r>
            <a:r>
              <a:rPr lang="el-GR" sz="2000" b="1" i="1"/>
              <a:t>ή φράση</a:t>
            </a:r>
            <a:endParaRPr lang="en-US" sz="2000" b="1" i="1"/>
          </a:p>
          <a:p>
            <a:pPr lvl="1"/>
            <a:r>
              <a:rPr lang="el-GR"/>
              <a:t>Σύντομο</a:t>
            </a:r>
            <a:r>
              <a:rPr lang="en-US"/>
              <a:t>, </a:t>
            </a:r>
            <a:r>
              <a:rPr lang="el-GR"/>
              <a:t>οικείο</a:t>
            </a:r>
            <a:r>
              <a:rPr lang="en-US"/>
              <a:t>, </a:t>
            </a:r>
            <a:r>
              <a:rPr lang="el-GR"/>
              <a:t>περιγραφικό</a:t>
            </a:r>
            <a:r>
              <a:rPr lang="en-US"/>
              <a:t>, </a:t>
            </a:r>
            <a:r>
              <a:rPr lang="el-GR"/>
              <a:t>μοναδικό</a:t>
            </a:r>
            <a:r>
              <a:rPr lang="en-US"/>
              <a:t>, </a:t>
            </a:r>
            <a:r>
              <a:rPr lang="el-GR"/>
              <a:t>ενδεικτικό της λύσης </a:t>
            </a:r>
            <a:r>
              <a:rPr lang="en-US"/>
              <a:t>(</a:t>
            </a:r>
            <a:r>
              <a:rPr lang="el-GR"/>
              <a:t>παρά του προβλήματος</a:t>
            </a:r>
            <a:r>
              <a:rPr lang="en-US"/>
              <a:t>), </a:t>
            </a:r>
            <a:r>
              <a:rPr lang="el-GR"/>
              <a:t>ανεξάρτητο υλοποίησης</a:t>
            </a:r>
            <a:r>
              <a:rPr lang="en-US"/>
              <a:t>. </a:t>
            </a:r>
            <a:r>
              <a:rPr lang="el-GR"/>
              <a:t>Π.χ.</a:t>
            </a:r>
            <a:endParaRPr lang="en-US"/>
          </a:p>
          <a:p>
            <a:pPr lvl="2"/>
            <a:r>
              <a:rPr lang="en-US" i="1">
                <a:solidFill>
                  <a:srgbClr val="0000FF"/>
                </a:solidFill>
                <a:effectLst/>
              </a:rPr>
              <a:t>Decoder</a:t>
            </a:r>
            <a:r>
              <a:rPr lang="en-US"/>
              <a:t> (</a:t>
            </a:r>
            <a:r>
              <a:rPr lang="el-GR"/>
              <a:t>τύπος </a:t>
            </a:r>
            <a:r>
              <a:rPr lang="en-US"/>
              <a:t>constructor)</a:t>
            </a:r>
          </a:p>
          <a:p>
            <a:pPr lvl="2"/>
            <a:r>
              <a:rPr lang="en-US" i="1">
                <a:solidFill>
                  <a:srgbClr val="0000FF"/>
                </a:solidFill>
                <a:effectLst/>
              </a:rPr>
              <a:t>Replicator </a:t>
            </a:r>
            <a:r>
              <a:rPr lang="en-US"/>
              <a:t>(</a:t>
            </a:r>
            <a:r>
              <a:rPr lang="el-GR"/>
              <a:t>τύπος μέλους για παραγωγή αντιγράφων</a:t>
            </a:r>
            <a:r>
              <a:rPr lang="en-US"/>
              <a:t>)</a:t>
            </a:r>
            <a:endParaRPr lang="en-GB"/>
          </a:p>
        </p:txBody>
      </p:sp>
    </p:spTree>
    <p:extLst>
      <p:ext uri="{BB962C8B-B14F-4D97-AF65-F5344CB8AC3E}">
        <p14:creationId xmlns:p14="http://schemas.microsoft.com/office/powerpoint/2010/main" val="8759727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9D8A195F-C740-4720-9568-C9B87F5B70FF}" type="slidenum">
              <a:rPr lang="en-US"/>
              <a:pPr/>
              <a:t>13</a:t>
            </a:fld>
            <a:r>
              <a:rPr lang="el-GR"/>
              <a:t> / </a:t>
            </a:r>
            <a:r>
              <a:rPr lang="en-US"/>
              <a:t>27</a:t>
            </a:r>
          </a:p>
        </p:txBody>
      </p:sp>
      <p:sp>
        <p:nvSpPr>
          <p:cNvPr id="1562626" name="Rectangle 2"/>
          <p:cNvSpPr>
            <a:spLocks noGrp="1" noChangeArrowheads="1"/>
          </p:cNvSpPr>
          <p:nvPr>
            <p:ph type="title"/>
          </p:nvPr>
        </p:nvSpPr>
        <p:spPr/>
        <p:txBody>
          <a:bodyPr/>
          <a:lstStyle/>
          <a:p>
            <a:r>
              <a:rPr lang="el-GR"/>
              <a:t>Τεκμηρίωση προτύπων (3/6)</a:t>
            </a:r>
            <a:endParaRPr lang="en-GB"/>
          </a:p>
        </p:txBody>
      </p:sp>
      <p:sp>
        <p:nvSpPr>
          <p:cNvPr id="1562627" name="Rectangle 3"/>
          <p:cNvSpPr>
            <a:spLocks noGrp="1" noChangeArrowheads="1"/>
          </p:cNvSpPr>
          <p:nvPr>
            <p:ph type="body" idx="1"/>
          </p:nvPr>
        </p:nvSpPr>
        <p:spPr/>
        <p:txBody>
          <a:bodyPr/>
          <a:lstStyle/>
          <a:p>
            <a:r>
              <a:rPr lang="el-GR" b="1" i="1"/>
              <a:t>Πρόβλημα</a:t>
            </a:r>
            <a:endParaRPr lang="en-US" b="1" i="1"/>
          </a:p>
          <a:p>
            <a:pPr lvl="1"/>
            <a:r>
              <a:rPr lang="el-GR"/>
              <a:t>Τι λύνει το πρότυπο</a:t>
            </a:r>
          </a:p>
          <a:p>
            <a:pPr lvl="1"/>
            <a:r>
              <a:rPr lang="el-GR"/>
              <a:t>Εξηγεί τον προγραμματιστικό χώρο στον οποίο μπορεί να εφαρμοστεί</a:t>
            </a:r>
          </a:p>
          <a:p>
            <a:pPr lvl="1"/>
            <a:r>
              <a:rPr lang="el-GR"/>
              <a:t>Παρέχει σύνολο κριτηρίων που πρέπει να είναι κομμάτι προβλήματος </a:t>
            </a:r>
          </a:p>
          <a:p>
            <a:pPr lvl="1"/>
            <a:r>
              <a:rPr lang="el-GR"/>
              <a:t>Μπορεί να εισάγει προγραμματιστικές απαιτήσεις, περιορισμούς ή συνθήκες</a:t>
            </a:r>
            <a:endParaRPr lang="en-GB"/>
          </a:p>
        </p:txBody>
      </p:sp>
    </p:spTree>
    <p:extLst>
      <p:ext uri="{BB962C8B-B14F-4D97-AF65-F5344CB8AC3E}">
        <p14:creationId xmlns:p14="http://schemas.microsoft.com/office/powerpoint/2010/main" val="1869283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62627">
                                            <p:txEl>
                                              <p:pRg st="0" end="0"/>
                                            </p:txEl>
                                          </p:spTgt>
                                        </p:tgtEl>
                                        <p:attrNameLst>
                                          <p:attrName>style.visibility</p:attrName>
                                        </p:attrNameLst>
                                      </p:cBhvr>
                                      <p:to>
                                        <p:strVal val="visible"/>
                                      </p:to>
                                    </p:set>
                                    <p:anim calcmode="lin" valueType="num">
                                      <p:cBhvr>
                                        <p:cTn id="7" dur="500" fill="hold"/>
                                        <p:tgtEl>
                                          <p:spTgt spid="1562627">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62627">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62627">
                                            <p:txEl>
                                              <p:pRg st="1" end="1"/>
                                            </p:txEl>
                                          </p:spTgt>
                                        </p:tgtEl>
                                        <p:attrNameLst>
                                          <p:attrName>style.visibility</p:attrName>
                                        </p:attrNameLst>
                                      </p:cBhvr>
                                      <p:to>
                                        <p:strVal val="visible"/>
                                      </p:to>
                                    </p:set>
                                    <p:anim calcmode="lin" valueType="num">
                                      <p:cBhvr>
                                        <p:cTn id="13" dur="500" fill="hold"/>
                                        <p:tgtEl>
                                          <p:spTgt spid="1562627">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62627">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62627">
                                            <p:txEl>
                                              <p:pRg st="2" end="2"/>
                                            </p:txEl>
                                          </p:spTgt>
                                        </p:tgtEl>
                                        <p:attrNameLst>
                                          <p:attrName>style.visibility</p:attrName>
                                        </p:attrNameLst>
                                      </p:cBhvr>
                                      <p:to>
                                        <p:strVal val="visible"/>
                                      </p:to>
                                    </p:set>
                                    <p:anim calcmode="lin" valueType="num">
                                      <p:cBhvr>
                                        <p:cTn id="19" dur="500" fill="hold"/>
                                        <p:tgtEl>
                                          <p:spTgt spid="1562627">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62627">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562627">
                                            <p:txEl>
                                              <p:pRg st="3" end="3"/>
                                            </p:txEl>
                                          </p:spTgt>
                                        </p:tgtEl>
                                        <p:attrNameLst>
                                          <p:attrName>style.visibility</p:attrName>
                                        </p:attrNameLst>
                                      </p:cBhvr>
                                      <p:to>
                                        <p:strVal val="visible"/>
                                      </p:to>
                                    </p:set>
                                    <p:anim calcmode="lin" valueType="num">
                                      <p:cBhvr>
                                        <p:cTn id="25" dur="500" fill="hold"/>
                                        <p:tgtEl>
                                          <p:spTgt spid="1562627">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562627">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562627">
                                            <p:txEl>
                                              <p:pRg st="4" end="4"/>
                                            </p:txEl>
                                          </p:spTgt>
                                        </p:tgtEl>
                                        <p:attrNameLst>
                                          <p:attrName>style.visibility</p:attrName>
                                        </p:attrNameLst>
                                      </p:cBhvr>
                                      <p:to>
                                        <p:strVal val="visible"/>
                                      </p:to>
                                    </p:set>
                                    <p:anim calcmode="lin" valueType="num">
                                      <p:cBhvr>
                                        <p:cTn id="31" dur="500" fill="hold"/>
                                        <p:tgtEl>
                                          <p:spTgt spid="1562627">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562627">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2627"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09EF7816-F4AD-44CD-AA38-F94686EE77CD}" type="slidenum">
              <a:rPr lang="en-US"/>
              <a:pPr/>
              <a:t>14</a:t>
            </a:fld>
            <a:r>
              <a:rPr lang="el-GR"/>
              <a:t> / </a:t>
            </a:r>
            <a:r>
              <a:rPr lang="en-US"/>
              <a:t>27</a:t>
            </a:r>
          </a:p>
        </p:txBody>
      </p:sp>
      <p:sp>
        <p:nvSpPr>
          <p:cNvPr id="1563650" name="Rectangle 2"/>
          <p:cNvSpPr>
            <a:spLocks noGrp="1" noChangeArrowheads="1"/>
          </p:cNvSpPr>
          <p:nvPr>
            <p:ph type="title"/>
          </p:nvPr>
        </p:nvSpPr>
        <p:spPr/>
        <p:txBody>
          <a:bodyPr/>
          <a:lstStyle/>
          <a:p>
            <a:r>
              <a:rPr lang="el-GR"/>
              <a:t>Τεκμηρίωση προτύπων (4/6)</a:t>
            </a:r>
            <a:endParaRPr lang="en-GB"/>
          </a:p>
        </p:txBody>
      </p:sp>
      <p:sp>
        <p:nvSpPr>
          <p:cNvPr id="1563651" name="Rectangle 3"/>
          <p:cNvSpPr>
            <a:spLocks noGrp="1" noChangeArrowheads="1"/>
          </p:cNvSpPr>
          <p:nvPr>
            <p:ph type="body" idx="1"/>
          </p:nvPr>
        </p:nvSpPr>
        <p:spPr/>
        <p:txBody>
          <a:bodyPr/>
          <a:lstStyle/>
          <a:p>
            <a:r>
              <a:rPr lang="el-GR" b="1" i="1"/>
              <a:t>Λύση</a:t>
            </a:r>
            <a:r>
              <a:rPr lang="en-US" b="1" i="1"/>
              <a:t> (1/2)</a:t>
            </a:r>
          </a:p>
          <a:p>
            <a:pPr lvl="1"/>
            <a:r>
              <a:rPr lang="el-GR"/>
              <a:t>Περιγράφει τις οντότητες που συνιστούν την επαναχρησιμοποιούμενη σχεδιαστική λογική, αποκαλύπτοντας σχέσεις, συνδέσεις, ρόλους, συμπεριφορές, έλεγχο και λειτουργικότητα</a:t>
            </a:r>
            <a:r>
              <a:rPr lang="en-US"/>
              <a:t>.</a:t>
            </a:r>
            <a:endParaRPr lang="el-GR"/>
          </a:p>
          <a:p>
            <a:pPr lvl="1"/>
            <a:r>
              <a:rPr lang="el-GR"/>
              <a:t>Δεν παρέχει χαμηλού επιπέδου πληροφορίες υλοποίησης, αλλά κυρίως προσφέρεται ως </a:t>
            </a:r>
            <a:r>
              <a:rPr lang="el-GR" i="1"/>
              <a:t>καλούπι</a:t>
            </a:r>
            <a:r>
              <a:rPr lang="el-GR"/>
              <a:t> - </a:t>
            </a:r>
            <a:r>
              <a:rPr lang="en-US"/>
              <a:t>template</a:t>
            </a:r>
            <a:endParaRPr lang="en-US" i="1"/>
          </a:p>
        </p:txBody>
      </p:sp>
    </p:spTree>
    <p:extLst>
      <p:ext uri="{BB962C8B-B14F-4D97-AF65-F5344CB8AC3E}">
        <p14:creationId xmlns:p14="http://schemas.microsoft.com/office/powerpoint/2010/main" val="1058224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63651">
                                            <p:txEl>
                                              <p:pRg st="0" end="0"/>
                                            </p:txEl>
                                          </p:spTgt>
                                        </p:tgtEl>
                                        <p:attrNameLst>
                                          <p:attrName>style.visibility</p:attrName>
                                        </p:attrNameLst>
                                      </p:cBhvr>
                                      <p:to>
                                        <p:strVal val="visible"/>
                                      </p:to>
                                    </p:set>
                                    <p:anim calcmode="lin" valueType="num">
                                      <p:cBhvr>
                                        <p:cTn id="7" dur="500" fill="hold"/>
                                        <p:tgtEl>
                                          <p:spTgt spid="156365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6365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63651">
                                            <p:txEl>
                                              <p:pRg st="1" end="1"/>
                                            </p:txEl>
                                          </p:spTgt>
                                        </p:tgtEl>
                                        <p:attrNameLst>
                                          <p:attrName>style.visibility</p:attrName>
                                        </p:attrNameLst>
                                      </p:cBhvr>
                                      <p:to>
                                        <p:strVal val="visible"/>
                                      </p:to>
                                    </p:set>
                                    <p:anim calcmode="lin" valueType="num">
                                      <p:cBhvr>
                                        <p:cTn id="13" dur="500" fill="hold"/>
                                        <p:tgtEl>
                                          <p:spTgt spid="156365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6365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63651">
                                            <p:txEl>
                                              <p:pRg st="2" end="2"/>
                                            </p:txEl>
                                          </p:spTgt>
                                        </p:tgtEl>
                                        <p:attrNameLst>
                                          <p:attrName>style.visibility</p:attrName>
                                        </p:attrNameLst>
                                      </p:cBhvr>
                                      <p:to>
                                        <p:strVal val="visible"/>
                                      </p:to>
                                    </p:set>
                                    <p:anim calcmode="lin" valueType="num">
                                      <p:cBhvr>
                                        <p:cTn id="19" dur="500" fill="hold"/>
                                        <p:tgtEl>
                                          <p:spTgt spid="156365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63651">
                                            <p:txEl>
                                              <p:pRg st="2" end="2"/>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3651"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5F62D6CD-371E-4562-8030-531D3CDB5C4D}" type="slidenum">
              <a:rPr lang="en-US"/>
              <a:pPr/>
              <a:t>15</a:t>
            </a:fld>
            <a:r>
              <a:rPr lang="el-GR"/>
              <a:t> / </a:t>
            </a:r>
            <a:r>
              <a:rPr lang="en-US"/>
              <a:t>27</a:t>
            </a:r>
          </a:p>
        </p:txBody>
      </p:sp>
      <p:sp>
        <p:nvSpPr>
          <p:cNvPr id="1564674" name="Rectangle 2"/>
          <p:cNvSpPr>
            <a:spLocks noGrp="1" noChangeArrowheads="1"/>
          </p:cNvSpPr>
          <p:nvPr>
            <p:ph type="title"/>
          </p:nvPr>
        </p:nvSpPr>
        <p:spPr/>
        <p:txBody>
          <a:bodyPr/>
          <a:lstStyle/>
          <a:p>
            <a:r>
              <a:rPr lang="el-GR"/>
              <a:t>Τεκμηρίωση προτύπων (5/6)</a:t>
            </a:r>
            <a:endParaRPr lang="en-GB"/>
          </a:p>
        </p:txBody>
      </p:sp>
      <p:sp>
        <p:nvSpPr>
          <p:cNvPr id="1564675" name="Rectangle 3"/>
          <p:cNvSpPr>
            <a:spLocks noGrp="1" noChangeArrowheads="1"/>
          </p:cNvSpPr>
          <p:nvPr>
            <p:ph type="body" idx="1"/>
          </p:nvPr>
        </p:nvSpPr>
        <p:spPr/>
        <p:txBody>
          <a:bodyPr/>
          <a:lstStyle/>
          <a:p>
            <a:pPr>
              <a:lnSpc>
                <a:spcPct val="90000"/>
              </a:lnSpc>
            </a:pPr>
            <a:r>
              <a:rPr lang="el-GR" b="1" i="1"/>
              <a:t>Λύση (2/2)</a:t>
            </a:r>
            <a:endParaRPr lang="en-US" b="1" i="1"/>
          </a:p>
          <a:p>
            <a:pPr lvl="1">
              <a:lnSpc>
                <a:spcPct val="90000"/>
              </a:lnSpc>
            </a:pPr>
            <a:r>
              <a:rPr lang="el-GR"/>
              <a:t>Μπορεί να ορίζει την καταλληλότερη κατηγορία γλώσσας στην οποία είναι πρακτικά εφαρμόσιμη</a:t>
            </a:r>
            <a:r>
              <a:rPr lang="en-US"/>
              <a:t> (</a:t>
            </a:r>
            <a:r>
              <a:rPr lang="el-GR"/>
              <a:t>π.χ.</a:t>
            </a:r>
            <a:r>
              <a:rPr lang="en-US"/>
              <a:t> OOP / procedural / formatting / hypertext / scripting / configuration / logic / formal). </a:t>
            </a:r>
            <a:r>
              <a:rPr lang="el-GR"/>
              <a:t>Σε αυτό το πλαίσιο</a:t>
            </a:r>
            <a:r>
              <a:rPr lang="en-US"/>
              <a:t>, </a:t>
            </a:r>
            <a:r>
              <a:rPr lang="el-GR"/>
              <a:t>μπορεί να περιλαμβάνει περιγραφή συγκεκριμένων προγραμματιστικών δομών</a:t>
            </a:r>
            <a:r>
              <a:rPr lang="en-US"/>
              <a:t>.</a:t>
            </a:r>
          </a:p>
          <a:p>
            <a:pPr lvl="2">
              <a:lnSpc>
                <a:spcPct val="90000"/>
              </a:lnSpc>
            </a:pPr>
            <a:r>
              <a:rPr lang="el-GR"/>
              <a:t>Μερικά πρότυπα μπορεί να παρέχουν λύσεις για συγκεκριμένη κατηγορία γλωσσών, ενώ μπορεί οι ίδιες λύσεις να είναι ακατάλληλες ή και τετριμμένες για άλλες γλώσσες</a:t>
            </a:r>
            <a:r>
              <a:rPr lang="en-US"/>
              <a:t>.</a:t>
            </a:r>
          </a:p>
          <a:p>
            <a:pPr>
              <a:lnSpc>
                <a:spcPct val="90000"/>
              </a:lnSpc>
              <a:buFont typeface="Wingdings" pitchFamily="2" charset="2"/>
              <a:buChar char="è"/>
            </a:pPr>
            <a:r>
              <a:rPr lang="el-GR" i="1">
                <a:solidFill>
                  <a:srgbClr val="0000FF"/>
                </a:solidFill>
                <a:effectLst/>
              </a:rPr>
              <a:t>Τα σχεδιαστικά πρότυπα δεν είναι εφαρμόσιμα μόνο στον οντοκεντρικό προγραμματισμό</a:t>
            </a:r>
            <a:endParaRPr lang="en-GB" i="1">
              <a:solidFill>
                <a:srgbClr val="0000FF"/>
              </a:solidFill>
              <a:effectLst/>
            </a:endParaRPr>
          </a:p>
        </p:txBody>
      </p:sp>
    </p:spTree>
    <p:extLst>
      <p:ext uri="{BB962C8B-B14F-4D97-AF65-F5344CB8AC3E}">
        <p14:creationId xmlns:p14="http://schemas.microsoft.com/office/powerpoint/2010/main" val="3696717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64675">
                                            <p:txEl>
                                              <p:pRg st="0" end="0"/>
                                            </p:txEl>
                                          </p:spTgt>
                                        </p:tgtEl>
                                        <p:attrNameLst>
                                          <p:attrName>style.visibility</p:attrName>
                                        </p:attrNameLst>
                                      </p:cBhvr>
                                      <p:to>
                                        <p:strVal val="visible"/>
                                      </p:to>
                                    </p:set>
                                    <p:anim calcmode="lin" valueType="num">
                                      <p:cBhvr>
                                        <p:cTn id="7" dur="500" fill="hold"/>
                                        <p:tgtEl>
                                          <p:spTgt spid="156467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6467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64675">
                                            <p:txEl>
                                              <p:pRg st="1" end="1"/>
                                            </p:txEl>
                                          </p:spTgt>
                                        </p:tgtEl>
                                        <p:attrNameLst>
                                          <p:attrName>style.visibility</p:attrName>
                                        </p:attrNameLst>
                                      </p:cBhvr>
                                      <p:to>
                                        <p:strVal val="visible"/>
                                      </p:to>
                                    </p:set>
                                    <p:anim calcmode="lin" valueType="num">
                                      <p:cBhvr>
                                        <p:cTn id="13" dur="500" fill="hold"/>
                                        <p:tgtEl>
                                          <p:spTgt spid="156467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64675">
                                            <p:txEl>
                                              <p:pRg st="1" end="1"/>
                                            </p:txEl>
                                          </p:spTgt>
                                        </p:tgtEl>
                                        <p:attrNameLst>
                                          <p:attrName>ppt_h</p:attrName>
                                        </p:attrNameLst>
                                      </p:cBhvr>
                                      <p:tavLst>
                                        <p:tav tm="0">
                                          <p:val>
                                            <p:strVal val="2/3*#ppt_h"/>
                                          </p:val>
                                        </p:tav>
                                        <p:tav tm="100000">
                                          <p:val>
                                            <p:strVal val="#ppt_h"/>
                                          </p:val>
                                        </p:tav>
                                      </p:tavLst>
                                    </p:anim>
                                  </p:childTnLst>
                                </p:cTn>
                              </p:par>
                              <p:par>
                                <p:cTn id="15" presetID="23" presetClass="entr" presetSubtype="272" fill="hold" grpId="0" nodeType="withEffect">
                                  <p:stCondLst>
                                    <p:cond delay="0"/>
                                  </p:stCondLst>
                                  <p:childTnLst>
                                    <p:set>
                                      <p:cBhvr>
                                        <p:cTn id="16" dur="1" fill="hold">
                                          <p:stCondLst>
                                            <p:cond delay="0"/>
                                          </p:stCondLst>
                                        </p:cTn>
                                        <p:tgtEl>
                                          <p:spTgt spid="1564675">
                                            <p:txEl>
                                              <p:pRg st="2" end="2"/>
                                            </p:txEl>
                                          </p:spTgt>
                                        </p:tgtEl>
                                        <p:attrNameLst>
                                          <p:attrName>style.visibility</p:attrName>
                                        </p:attrNameLst>
                                      </p:cBhvr>
                                      <p:to>
                                        <p:strVal val="visible"/>
                                      </p:to>
                                    </p:set>
                                    <p:anim calcmode="lin" valueType="num">
                                      <p:cBhvr>
                                        <p:cTn id="17" dur="500" fill="hold"/>
                                        <p:tgtEl>
                                          <p:spTgt spid="1564675">
                                            <p:txEl>
                                              <p:pRg st="2" end="2"/>
                                            </p:txEl>
                                          </p:spTgt>
                                        </p:tgtEl>
                                        <p:attrNameLst>
                                          <p:attrName>ppt_w</p:attrName>
                                        </p:attrNameLst>
                                      </p:cBhvr>
                                      <p:tavLst>
                                        <p:tav tm="0">
                                          <p:val>
                                            <p:strVal val="2/3*#ppt_w"/>
                                          </p:val>
                                        </p:tav>
                                        <p:tav tm="100000">
                                          <p:val>
                                            <p:strVal val="#ppt_w"/>
                                          </p:val>
                                        </p:tav>
                                      </p:tavLst>
                                    </p:anim>
                                    <p:anim calcmode="lin" valueType="num">
                                      <p:cBhvr>
                                        <p:cTn id="18" dur="500" fill="hold"/>
                                        <p:tgtEl>
                                          <p:spTgt spid="156467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1564675">
                                            <p:txEl>
                                              <p:pRg st="3" end="3"/>
                                            </p:txEl>
                                          </p:spTgt>
                                        </p:tgtEl>
                                        <p:attrNameLst>
                                          <p:attrName>style.visibility</p:attrName>
                                        </p:attrNameLst>
                                      </p:cBhvr>
                                      <p:to>
                                        <p:strVal val="visible"/>
                                      </p:to>
                                    </p:set>
                                    <p:anim calcmode="lin" valueType="num">
                                      <p:cBhvr>
                                        <p:cTn id="23" dur="500" fill="hold"/>
                                        <p:tgtEl>
                                          <p:spTgt spid="1564675">
                                            <p:txEl>
                                              <p:pRg st="3" end="3"/>
                                            </p:txEl>
                                          </p:spTgt>
                                        </p:tgtEl>
                                        <p:attrNameLst>
                                          <p:attrName>ppt_w</p:attrName>
                                        </p:attrNameLst>
                                      </p:cBhvr>
                                      <p:tavLst>
                                        <p:tav tm="0">
                                          <p:val>
                                            <p:strVal val="2/3*#ppt_w"/>
                                          </p:val>
                                        </p:tav>
                                        <p:tav tm="100000">
                                          <p:val>
                                            <p:strVal val="#ppt_w"/>
                                          </p:val>
                                        </p:tav>
                                      </p:tavLst>
                                    </p:anim>
                                    <p:anim calcmode="lin" valueType="num">
                                      <p:cBhvr>
                                        <p:cTn id="24" dur="500" fill="hold"/>
                                        <p:tgtEl>
                                          <p:spTgt spid="1564675">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467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30A0AE6E-000A-4F71-851B-5A724CA5B229}" type="slidenum">
              <a:rPr lang="en-US"/>
              <a:pPr/>
              <a:t>16</a:t>
            </a:fld>
            <a:r>
              <a:rPr lang="el-GR"/>
              <a:t> / </a:t>
            </a:r>
            <a:r>
              <a:rPr lang="en-US"/>
              <a:t>27</a:t>
            </a:r>
          </a:p>
        </p:txBody>
      </p:sp>
      <p:sp>
        <p:nvSpPr>
          <p:cNvPr id="1565698" name="Rectangle 2"/>
          <p:cNvSpPr>
            <a:spLocks noGrp="1" noChangeArrowheads="1"/>
          </p:cNvSpPr>
          <p:nvPr>
            <p:ph type="title"/>
          </p:nvPr>
        </p:nvSpPr>
        <p:spPr/>
        <p:txBody>
          <a:bodyPr/>
          <a:lstStyle/>
          <a:p>
            <a:r>
              <a:rPr lang="el-GR"/>
              <a:t>Τεκμηρίωση προτύπων (6/6)</a:t>
            </a:r>
            <a:endParaRPr lang="en-GB"/>
          </a:p>
        </p:txBody>
      </p:sp>
      <p:sp>
        <p:nvSpPr>
          <p:cNvPr id="1565699" name="Rectangle 3"/>
          <p:cNvSpPr>
            <a:spLocks noGrp="1" noChangeArrowheads="1"/>
          </p:cNvSpPr>
          <p:nvPr>
            <p:ph type="body" idx="1"/>
          </p:nvPr>
        </p:nvSpPr>
        <p:spPr/>
        <p:txBody>
          <a:bodyPr/>
          <a:lstStyle/>
          <a:p>
            <a:r>
              <a:rPr lang="el-GR" b="1" i="1"/>
              <a:t>Επιπτώσεις</a:t>
            </a:r>
            <a:endParaRPr lang="en-US" b="1" i="1"/>
          </a:p>
          <a:p>
            <a:pPr lvl="1"/>
            <a:r>
              <a:rPr lang="el-GR">
                <a:effectLst/>
              </a:rPr>
              <a:t>Περιγράφει ποια αναμένεται να είναι η κατάσταση μετά την εφαρμογή του προτύπου</a:t>
            </a:r>
          </a:p>
          <a:p>
            <a:pPr lvl="2"/>
            <a:r>
              <a:rPr lang="el-GR">
                <a:effectLst/>
              </a:rPr>
              <a:t>Αυτή η πληροφορία μπορεί να επηρεάσει τις σχεδιαστικές αποφάσεις μέσα στο προγραμματιστικό τμήμα στο οποίο το εφαρμοζόμενο πρότυπο θα ανήκει</a:t>
            </a:r>
          </a:p>
          <a:p>
            <a:pPr lvl="1"/>
            <a:r>
              <a:rPr lang="el-GR">
                <a:effectLst/>
              </a:rPr>
              <a:t>Περιγράφει όσο το δυνατόν πιο συγκεκριμένα τις εσωτερικές συνέπειες από την επιλογή του συγκεκριμένου προτύπου</a:t>
            </a:r>
            <a:endParaRPr lang="en-GB"/>
          </a:p>
        </p:txBody>
      </p:sp>
    </p:spTree>
    <p:extLst>
      <p:ext uri="{BB962C8B-B14F-4D97-AF65-F5344CB8AC3E}">
        <p14:creationId xmlns:p14="http://schemas.microsoft.com/office/powerpoint/2010/main" val="23131552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65699">
                                            <p:txEl>
                                              <p:pRg st="0" end="0"/>
                                            </p:txEl>
                                          </p:spTgt>
                                        </p:tgtEl>
                                        <p:attrNameLst>
                                          <p:attrName>style.visibility</p:attrName>
                                        </p:attrNameLst>
                                      </p:cBhvr>
                                      <p:to>
                                        <p:strVal val="visible"/>
                                      </p:to>
                                    </p:set>
                                    <p:anim calcmode="lin" valueType="num">
                                      <p:cBhvr>
                                        <p:cTn id="7" dur="500" fill="hold"/>
                                        <p:tgtEl>
                                          <p:spTgt spid="156569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6569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65699">
                                            <p:txEl>
                                              <p:pRg st="1" end="1"/>
                                            </p:txEl>
                                          </p:spTgt>
                                        </p:tgtEl>
                                        <p:attrNameLst>
                                          <p:attrName>style.visibility</p:attrName>
                                        </p:attrNameLst>
                                      </p:cBhvr>
                                      <p:to>
                                        <p:strVal val="visible"/>
                                      </p:to>
                                    </p:set>
                                    <p:anim calcmode="lin" valueType="num">
                                      <p:cBhvr>
                                        <p:cTn id="13" dur="500" fill="hold"/>
                                        <p:tgtEl>
                                          <p:spTgt spid="156569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65699">
                                            <p:txEl>
                                              <p:pRg st="1" end="1"/>
                                            </p:txEl>
                                          </p:spTgt>
                                        </p:tgtEl>
                                        <p:attrNameLst>
                                          <p:attrName>ppt_h</p:attrName>
                                        </p:attrNameLst>
                                      </p:cBhvr>
                                      <p:tavLst>
                                        <p:tav tm="0">
                                          <p:val>
                                            <p:strVal val="2/3*#ppt_h"/>
                                          </p:val>
                                        </p:tav>
                                        <p:tav tm="100000">
                                          <p:val>
                                            <p:strVal val="#ppt_h"/>
                                          </p:val>
                                        </p:tav>
                                      </p:tavLst>
                                    </p:anim>
                                  </p:childTnLst>
                                </p:cTn>
                              </p:par>
                              <p:par>
                                <p:cTn id="15" presetID="23" presetClass="entr" presetSubtype="272" fill="hold" grpId="0" nodeType="withEffect">
                                  <p:stCondLst>
                                    <p:cond delay="0"/>
                                  </p:stCondLst>
                                  <p:childTnLst>
                                    <p:set>
                                      <p:cBhvr>
                                        <p:cTn id="16" dur="1" fill="hold">
                                          <p:stCondLst>
                                            <p:cond delay="0"/>
                                          </p:stCondLst>
                                        </p:cTn>
                                        <p:tgtEl>
                                          <p:spTgt spid="1565699">
                                            <p:txEl>
                                              <p:pRg st="2" end="2"/>
                                            </p:txEl>
                                          </p:spTgt>
                                        </p:tgtEl>
                                        <p:attrNameLst>
                                          <p:attrName>style.visibility</p:attrName>
                                        </p:attrNameLst>
                                      </p:cBhvr>
                                      <p:to>
                                        <p:strVal val="visible"/>
                                      </p:to>
                                    </p:set>
                                    <p:anim calcmode="lin" valueType="num">
                                      <p:cBhvr>
                                        <p:cTn id="17" dur="500" fill="hold"/>
                                        <p:tgtEl>
                                          <p:spTgt spid="1565699">
                                            <p:txEl>
                                              <p:pRg st="2" end="2"/>
                                            </p:txEl>
                                          </p:spTgt>
                                        </p:tgtEl>
                                        <p:attrNameLst>
                                          <p:attrName>ppt_w</p:attrName>
                                        </p:attrNameLst>
                                      </p:cBhvr>
                                      <p:tavLst>
                                        <p:tav tm="0">
                                          <p:val>
                                            <p:strVal val="2/3*#ppt_w"/>
                                          </p:val>
                                        </p:tav>
                                        <p:tav tm="100000">
                                          <p:val>
                                            <p:strVal val="#ppt_w"/>
                                          </p:val>
                                        </p:tav>
                                      </p:tavLst>
                                    </p:anim>
                                    <p:anim calcmode="lin" valueType="num">
                                      <p:cBhvr>
                                        <p:cTn id="18" dur="500" fill="hold"/>
                                        <p:tgtEl>
                                          <p:spTgt spid="156569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1565699">
                                            <p:txEl>
                                              <p:pRg st="3" end="3"/>
                                            </p:txEl>
                                          </p:spTgt>
                                        </p:tgtEl>
                                        <p:attrNameLst>
                                          <p:attrName>style.visibility</p:attrName>
                                        </p:attrNameLst>
                                      </p:cBhvr>
                                      <p:to>
                                        <p:strVal val="visible"/>
                                      </p:to>
                                    </p:set>
                                    <p:anim calcmode="lin" valueType="num">
                                      <p:cBhvr>
                                        <p:cTn id="23" dur="500" fill="hold"/>
                                        <p:tgtEl>
                                          <p:spTgt spid="1565699">
                                            <p:txEl>
                                              <p:pRg st="3" end="3"/>
                                            </p:txEl>
                                          </p:spTgt>
                                        </p:tgtEl>
                                        <p:attrNameLst>
                                          <p:attrName>ppt_w</p:attrName>
                                        </p:attrNameLst>
                                      </p:cBhvr>
                                      <p:tavLst>
                                        <p:tav tm="0">
                                          <p:val>
                                            <p:strVal val="2/3*#ppt_w"/>
                                          </p:val>
                                        </p:tav>
                                        <p:tav tm="100000">
                                          <p:val>
                                            <p:strVal val="#ppt_w"/>
                                          </p:val>
                                        </p:tav>
                                      </p:tavLst>
                                    </p:anim>
                                    <p:anim calcmode="lin" valueType="num">
                                      <p:cBhvr>
                                        <p:cTn id="24" dur="500" fill="hold"/>
                                        <p:tgtEl>
                                          <p:spTgt spid="1565699">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699"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F2C68C1B-9929-4764-A44D-6A8A9BD2D63A}" type="slidenum">
              <a:rPr lang="en-US"/>
              <a:pPr/>
              <a:t>17</a:t>
            </a:fld>
            <a:r>
              <a:rPr lang="el-GR"/>
              <a:t> / </a:t>
            </a:r>
            <a:r>
              <a:rPr lang="en-US"/>
              <a:t>27</a:t>
            </a:r>
          </a:p>
        </p:txBody>
      </p:sp>
      <p:sp>
        <p:nvSpPr>
          <p:cNvPr id="1597442" name="Rectangle 1026"/>
          <p:cNvSpPr>
            <a:spLocks noGrp="1" noChangeArrowheads="1"/>
          </p:cNvSpPr>
          <p:nvPr>
            <p:ph type="title"/>
          </p:nvPr>
        </p:nvSpPr>
        <p:spPr/>
        <p:txBody>
          <a:bodyPr/>
          <a:lstStyle/>
          <a:p>
            <a:r>
              <a:rPr lang="el-GR"/>
              <a:t>Περιεχόμενα</a:t>
            </a:r>
            <a:endParaRPr lang="en-GB"/>
          </a:p>
        </p:txBody>
      </p:sp>
      <p:sp>
        <p:nvSpPr>
          <p:cNvPr id="1597443" name="Rectangle 1027"/>
          <p:cNvSpPr>
            <a:spLocks noGrp="1" noChangeArrowheads="1"/>
          </p:cNvSpPr>
          <p:nvPr>
            <p:ph type="body" idx="1"/>
          </p:nvPr>
        </p:nvSpPr>
        <p:spPr/>
        <p:txBody>
          <a:bodyPr/>
          <a:lstStyle/>
          <a:p>
            <a:r>
              <a:rPr lang="el-GR"/>
              <a:t>Επαναχρησιμοποίηση σχεδίασης</a:t>
            </a:r>
          </a:p>
          <a:p>
            <a:r>
              <a:rPr lang="el-GR"/>
              <a:t>Επαναλαμβανόμενα πρότυπα λύσεων</a:t>
            </a:r>
          </a:p>
          <a:p>
            <a:r>
              <a:rPr lang="el-GR"/>
              <a:t>Τεκμηρίωση προτύπων</a:t>
            </a:r>
          </a:p>
          <a:p>
            <a:r>
              <a:rPr lang="el-GR" i="1">
                <a:solidFill>
                  <a:srgbClr val="0000FF"/>
                </a:solidFill>
                <a:effectLst>
                  <a:outerShdw blurRad="38100" dist="38100" dir="2700000" algn="tl">
                    <a:srgbClr val="000000"/>
                  </a:outerShdw>
                </a:effectLst>
              </a:rPr>
              <a:t>Γένεση προτύπων</a:t>
            </a:r>
          </a:p>
          <a:p>
            <a:r>
              <a:rPr lang="el-GR"/>
              <a:t>Κατηγορίες προτύπων</a:t>
            </a:r>
          </a:p>
        </p:txBody>
      </p:sp>
    </p:spTree>
    <p:extLst>
      <p:ext uri="{BB962C8B-B14F-4D97-AF65-F5344CB8AC3E}">
        <p14:creationId xmlns:p14="http://schemas.microsoft.com/office/powerpoint/2010/main" val="150715022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3617CA94-3B82-4C3C-B0C7-13329E022E35}" type="slidenum">
              <a:rPr lang="en-US"/>
              <a:pPr/>
              <a:t>18</a:t>
            </a:fld>
            <a:r>
              <a:rPr lang="el-GR"/>
              <a:t> / </a:t>
            </a:r>
            <a:r>
              <a:rPr lang="en-US"/>
              <a:t>27</a:t>
            </a:r>
          </a:p>
        </p:txBody>
      </p:sp>
      <p:sp>
        <p:nvSpPr>
          <p:cNvPr id="1566722" name="Rectangle 2"/>
          <p:cNvSpPr>
            <a:spLocks noGrp="1" noChangeArrowheads="1"/>
          </p:cNvSpPr>
          <p:nvPr>
            <p:ph type="title"/>
          </p:nvPr>
        </p:nvSpPr>
        <p:spPr/>
        <p:txBody>
          <a:bodyPr/>
          <a:lstStyle/>
          <a:p>
            <a:r>
              <a:rPr lang="el-GR"/>
              <a:t>Γένεση προτύπων (1/4)</a:t>
            </a:r>
            <a:endParaRPr lang="en-GB"/>
          </a:p>
        </p:txBody>
      </p:sp>
      <p:sp>
        <p:nvSpPr>
          <p:cNvPr id="1566723" name="Rectangle 3"/>
          <p:cNvSpPr>
            <a:spLocks noGrp="1" noChangeArrowheads="1"/>
          </p:cNvSpPr>
          <p:nvPr>
            <p:ph type="body" idx="1"/>
          </p:nvPr>
        </p:nvSpPr>
        <p:spPr/>
        <p:txBody>
          <a:bodyPr/>
          <a:lstStyle/>
          <a:p>
            <a:r>
              <a:rPr lang="el-GR" sz="2400"/>
              <a:t>Η κατασκευή ενός σχεδιαστικού προτύπου είναι τέχνη, επιστήμη, παιχνίδι και πονοκέφαλος</a:t>
            </a:r>
            <a:endParaRPr lang="en-US" sz="2400"/>
          </a:p>
          <a:p>
            <a:r>
              <a:rPr lang="el-GR" sz="2400"/>
              <a:t>Δεν υπάρχει συστηματική μέθοδος ελέγχου του κατά πόσο το πρότυπο είναι έτοιμο «να βγει από το φούρνο»</a:t>
            </a:r>
            <a:endParaRPr lang="en-US" sz="2400"/>
          </a:p>
          <a:p>
            <a:r>
              <a:rPr lang="el-GR" sz="2400"/>
              <a:t>Πρακτικά</a:t>
            </a:r>
            <a:r>
              <a:rPr lang="en-US" sz="2400"/>
              <a:t>,</a:t>
            </a:r>
            <a:r>
              <a:rPr lang="el-GR" sz="2400"/>
              <a:t> ότι ξέρουμε είναι ότι ένα πρότυπο συνιστά</a:t>
            </a:r>
            <a:r>
              <a:rPr lang="en-US" sz="2400"/>
              <a:t>:</a:t>
            </a:r>
          </a:p>
          <a:p>
            <a:pPr lvl="1"/>
            <a:r>
              <a:rPr lang="en-US" sz="2000"/>
              <a:t> </a:t>
            </a:r>
            <a:r>
              <a:rPr lang="el-GR" sz="2000"/>
              <a:t>μία κοινή λύση σε ένα επαναλαμβανόμενο πρόβλημα, ή</a:t>
            </a:r>
            <a:endParaRPr lang="en-US" sz="2000"/>
          </a:p>
          <a:p>
            <a:pPr lvl="1"/>
            <a:r>
              <a:rPr lang="en-US" sz="2000"/>
              <a:t> </a:t>
            </a:r>
            <a:r>
              <a:rPr lang="el-GR" sz="2000"/>
              <a:t>μία επαναλαμβανόμενη λύση σε ένα κοινό πρόβλημα</a:t>
            </a:r>
            <a:endParaRPr lang="en-US" sz="2000"/>
          </a:p>
          <a:p>
            <a:r>
              <a:rPr lang="el-GR" sz="2400"/>
              <a:t>Σε αντίθεση με τις διάφορες σχεδιαστικές προοπτικές, δεν υπάρχει καλά ορισμένη και γενικά αποδεκτή τυποποίηση των μεθόδων σχεδίασης προτύπων.</a:t>
            </a:r>
            <a:endParaRPr lang="en-US" sz="2400"/>
          </a:p>
        </p:txBody>
      </p:sp>
    </p:spTree>
    <p:extLst>
      <p:ext uri="{BB962C8B-B14F-4D97-AF65-F5344CB8AC3E}">
        <p14:creationId xmlns:p14="http://schemas.microsoft.com/office/powerpoint/2010/main" val="2305467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66723">
                                            <p:txEl>
                                              <p:pRg st="0" end="0"/>
                                            </p:txEl>
                                          </p:spTgt>
                                        </p:tgtEl>
                                        <p:attrNameLst>
                                          <p:attrName>style.visibility</p:attrName>
                                        </p:attrNameLst>
                                      </p:cBhvr>
                                      <p:to>
                                        <p:strVal val="visible"/>
                                      </p:to>
                                    </p:set>
                                    <p:anim calcmode="lin" valueType="num">
                                      <p:cBhvr>
                                        <p:cTn id="7" dur="500" fill="hold"/>
                                        <p:tgtEl>
                                          <p:spTgt spid="156672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6672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66723">
                                            <p:txEl>
                                              <p:pRg st="1" end="1"/>
                                            </p:txEl>
                                          </p:spTgt>
                                        </p:tgtEl>
                                        <p:attrNameLst>
                                          <p:attrName>style.visibility</p:attrName>
                                        </p:attrNameLst>
                                      </p:cBhvr>
                                      <p:to>
                                        <p:strVal val="visible"/>
                                      </p:to>
                                    </p:set>
                                    <p:anim calcmode="lin" valueType="num">
                                      <p:cBhvr>
                                        <p:cTn id="13" dur="500" fill="hold"/>
                                        <p:tgtEl>
                                          <p:spTgt spid="156672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6672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66723">
                                            <p:txEl>
                                              <p:pRg st="2" end="2"/>
                                            </p:txEl>
                                          </p:spTgt>
                                        </p:tgtEl>
                                        <p:attrNameLst>
                                          <p:attrName>style.visibility</p:attrName>
                                        </p:attrNameLst>
                                      </p:cBhvr>
                                      <p:to>
                                        <p:strVal val="visible"/>
                                      </p:to>
                                    </p:set>
                                    <p:anim calcmode="lin" valueType="num">
                                      <p:cBhvr>
                                        <p:cTn id="19" dur="500" fill="hold"/>
                                        <p:tgtEl>
                                          <p:spTgt spid="156672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66723">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566723">
                                            <p:txEl>
                                              <p:pRg st="3" end="3"/>
                                            </p:txEl>
                                          </p:spTgt>
                                        </p:tgtEl>
                                        <p:attrNameLst>
                                          <p:attrName>style.visibility</p:attrName>
                                        </p:attrNameLst>
                                      </p:cBhvr>
                                      <p:to>
                                        <p:strVal val="visible"/>
                                      </p:to>
                                    </p:set>
                                    <p:anim calcmode="lin" valueType="num">
                                      <p:cBhvr>
                                        <p:cTn id="25" dur="500" fill="hold"/>
                                        <p:tgtEl>
                                          <p:spTgt spid="1566723">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566723">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566723">
                                            <p:txEl>
                                              <p:pRg st="4" end="4"/>
                                            </p:txEl>
                                          </p:spTgt>
                                        </p:tgtEl>
                                        <p:attrNameLst>
                                          <p:attrName>style.visibility</p:attrName>
                                        </p:attrNameLst>
                                      </p:cBhvr>
                                      <p:to>
                                        <p:strVal val="visible"/>
                                      </p:to>
                                    </p:set>
                                    <p:anim calcmode="lin" valueType="num">
                                      <p:cBhvr>
                                        <p:cTn id="31" dur="500" fill="hold"/>
                                        <p:tgtEl>
                                          <p:spTgt spid="1566723">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566723">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566723">
                                            <p:txEl>
                                              <p:pRg st="5" end="5"/>
                                            </p:txEl>
                                          </p:spTgt>
                                        </p:tgtEl>
                                        <p:attrNameLst>
                                          <p:attrName>style.visibility</p:attrName>
                                        </p:attrNameLst>
                                      </p:cBhvr>
                                      <p:to>
                                        <p:strVal val="visible"/>
                                      </p:to>
                                    </p:set>
                                    <p:anim calcmode="lin" valueType="num">
                                      <p:cBhvr>
                                        <p:cTn id="37" dur="500" fill="hold"/>
                                        <p:tgtEl>
                                          <p:spTgt spid="1566723">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566723">
                                            <p:txEl>
                                              <p:pRg st="5" end="5"/>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2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B753F775-5AF1-4C9C-A801-9E4C03F12BB2}" type="slidenum">
              <a:rPr lang="en-US"/>
              <a:pPr/>
              <a:t>19</a:t>
            </a:fld>
            <a:r>
              <a:rPr lang="el-GR"/>
              <a:t> / </a:t>
            </a:r>
            <a:r>
              <a:rPr lang="en-US"/>
              <a:t>27</a:t>
            </a:r>
          </a:p>
        </p:txBody>
      </p:sp>
      <p:sp>
        <p:nvSpPr>
          <p:cNvPr id="1567746" name="Rectangle 2"/>
          <p:cNvSpPr>
            <a:spLocks noGrp="1" noChangeArrowheads="1"/>
          </p:cNvSpPr>
          <p:nvPr>
            <p:ph type="title"/>
          </p:nvPr>
        </p:nvSpPr>
        <p:spPr/>
        <p:txBody>
          <a:bodyPr/>
          <a:lstStyle/>
          <a:p>
            <a:r>
              <a:rPr lang="el-GR"/>
              <a:t>Γένεση προτύπων (2/4)</a:t>
            </a:r>
            <a:endParaRPr lang="en-GB"/>
          </a:p>
        </p:txBody>
      </p:sp>
      <p:sp>
        <p:nvSpPr>
          <p:cNvPr id="1567747" name="Rectangle 3"/>
          <p:cNvSpPr>
            <a:spLocks noGrp="1" noChangeArrowheads="1"/>
          </p:cNvSpPr>
          <p:nvPr>
            <p:ph type="body" idx="1"/>
          </p:nvPr>
        </p:nvSpPr>
        <p:spPr/>
        <p:txBody>
          <a:bodyPr/>
          <a:lstStyle/>
          <a:p>
            <a:pPr>
              <a:buFont typeface="Wingdings" pitchFamily="2" charset="2"/>
              <a:buChar char="è"/>
            </a:pPr>
            <a:r>
              <a:rPr lang="el-GR">
                <a:effectLst/>
              </a:rPr>
              <a:t>Αλλά υπάρχουν οδηγίες, συνήθειες, συστάσεις, και κάποιες γενικές μέθοδοι</a:t>
            </a:r>
            <a:endParaRPr lang="en-GB">
              <a:effectLst/>
            </a:endParaRPr>
          </a:p>
          <a:p>
            <a:r>
              <a:rPr lang="el-GR"/>
              <a:t>Επτά καλές συνήθειες για για την γένεση προτύπων, </a:t>
            </a:r>
            <a:r>
              <a:rPr lang="el-GR" sz="2000"/>
              <a:t>μετάφραση από </a:t>
            </a:r>
            <a:r>
              <a:rPr lang="en-US" sz="2000" i="1"/>
              <a:t>J. Vlissides,</a:t>
            </a:r>
            <a:r>
              <a:rPr lang="el-GR" sz="2000" i="1"/>
              <a:t> «</a:t>
            </a:r>
            <a:r>
              <a:rPr lang="en-US" sz="2000" i="1"/>
              <a:t>Pattern hatching: seven habits of successful pattern writers</a:t>
            </a:r>
            <a:r>
              <a:rPr lang="el-GR" sz="2000" i="1"/>
              <a:t>»</a:t>
            </a:r>
            <a:r>
              <a:rPr lang="en-US" sz="2000" i="1"/>
              <a:t> C++ Report, 1996</a:t>
            </a:r>
            <a:r>
              <a:rPr lang="en-US"/>
              <a:t>.</a:t>
            </a:r>
          </a:p>
        </p:txBody>
      </p:sp>
    </p:spTree>
    <p:extLst>
      <p:ext uri="{BB962C8B-B14F-4D97-AF65-F5344CB8AC3E}">
        <p14:creationId xmlns:p14="http://schemas.microsoft.com/office/powerpoint/2010/main" val="17492142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l-GR" smtClean="0"/>
              <a:t>HY352</a:t>
            </a:r>
            <a:endParaRPr lang="en-US"/>
          </a:p>
        </p:txBody>
      </p:sp>
      <p:sp>
        <p:nvSpPr>
          <p:cNvPr id="6" name="Footer Placeholder 4"/>
          <p:cNvSpPr>
            <a:spLocks noGrp="1"/>
          </p:cNvSpPr>
          <p:nvPr>
            <p:ph type="ftr" sz="quarter" idx="11"/>
          </p:nvPr>
        </p:nvSpPr>
        <p:spPr/>
        <p:txBody>
          <a:bodyPr/>
          <a:lstStyle/>
          <a:p>
            <a:r>
              <a:rPr lang="el-GR"/>
              <a:t>Α. Σαββίδης</a:t>
            </a:r>
            <a:endParaRPr lang="en-US"/>
          </a:p>
        </p:txBody>
      </p:sp>
      <p:sp>
        <p:nvSpPr>
          <p:cNvPr id="7" name="Slide Number Placeholder 5"/>
          <p:cNvSpPr>
            <a:spLocks noGrp="1"/>
          </p:cNvSpPr>
          <p:nvPr>
            <p:ph type="sldNum" sz="quarter" idx="12"/>
          </p:nvPr>
        </p:nvSpPr>
        <p:spPr/>
        <p:txBody>
          <a:bodyPr/>
          <a:lstStyle/>
          <a:p>
            <a:r>
              <a:rPr lang="en-US"/>
              <a:t>Slide </a:t>
            </a:r>
            <a:fld id="{CFA78734-A12D-4767-9E98-8F1FB845E764}" type="slidenum">
              <a:rPr lang="en-US"/>
              <a:pPr/>
              <a:t>2</a:t>
            </a:fld>
            <a:r>
              <a:rPr lang="el-GR"/>
              <a:t> / </a:t>
            </a:r>
            <a:r>
              <a:rPr lang="en-US"/>
              <a:t>27</a:t>
            </a:r>
          </a:p>
        </p:txBody>
      </p:sp>
      <p:sp>
        <p:nvSpPr>
          <p:cNvPr id="1362946" name="Rectangle 2"/>
          <p:cNvSpPr>
            <a:spLocks noGrp="1" noChangeArrowheads="1"/>
          </p:cNvSpPr>
          <p:nvPr>
            <p:ph type="title"/>
          </p:nvPr>
        </p:nvSpPr>
        <p:spPr>
          <a:xfrm>
            <a:off x="1066800" y="152400"/>
            <a:ext cx="6477000" cy="914400"/>
          </a:xfrm>
        </p:spPr>
        <p:txBody>
          <a:bodyPr/>
          <a:lstStyle/>
          <a:p>
            <a:pPr algn="ctr"/>
            <a:r>
              <a:rPr lang="el-GR"/>
              <a:t>ΕΝΟΤΗΤΑ </a:t>
            </a:r>
            <a:r>
              <a:rPr lang="en-US"/>
              <a:t>5</a:t>
            </a:r>
            <a:endParaRPr lang="en-GB"/>
          </a:p>
        </p:txBody>
      </p:sp>
      <p:sp>
        <p:nvSpPr>
          <p:cNvPr id="1362947" name="Rectangle 3"/>
          <p:cNvSpPr>
            <a:spLocks noGrp="1" noChangeArrowheads="1"/>
          </p:cNvSpPr>
          <p:nvPr>
            <p:ph type="body" idx="1"/>
          </p:nvPr>
        </p:nvSpPr>
        <p:spPr>
          <a:xfrm>
            <a:off x="838200" y="1752600"/>
            <a:ext cx="7391400" cy="1676400"/>
          </a:xfrm>
        </p:spPr>
        <p:txBody>
          <a:bodyPr/>
          <a:lstStyle/>
          <a:p>
            <a:pPr algn="ctr">
              <a:buFont typeface="Wingdings" pitchFamily="2" charset="2"/>
              <a:buNone/>
            </a:pPr>
            <a:r>
              <a:rPr lang="el-GR" b="1" i="1" dirty="0"/>
              <a:t>ΣΧΕΔΙΑΣΤΙΚΑ ΠΡΟΤΥΠΑ</a:t>
            </a:r>
          </a:p>
          <a:p>
            <a:pPr algn="ctr">
              <a:buFont typeface="Wingdings" pitchFamily="2" charset="2"/>
              <a:buNone/>
            </a:pPr>
            <a:r>
              <a:rPr lang="el-GR" sz="2000" b="1" i="1" dirty="0"/>
              <a:t>Αριθμός διαλέξεων 5 – Διάλεξη 1η</a:t>
            </a:r>
            <a:endParaRPr lang="en-GB" sz="2000" b="1" i="1" dirty="0"/>
          </a:p>
        </p:txBody>
      </p:sp>
      <p:pic>
        <p:nvPicPr>
          <p:cNvPr id="1362950" name="Picture 6" descr="en003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050" y="2951163"/>
            <a:ext cx="3490913"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911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6376B3C3-EB7F-48F2-8750-D955747EAEA6}" type="slidenum">
              <a:rPr lang="en-US"/>
              <a:pPr/>
              <a:t>20</a:t>
            </a:fld>
            <a:r>
              <a:rPr lang="el-GR"/>
              <a:t> / </a:t>
            </a:r>
            <a:r>
              <a:rPr lang="en-US"/>
              <a:t>27</a:t>
            </a:r>
          </a:p>
        </p:txBody>
      </p:sp>
      <p:sp>
        <p:nvSpPr>
          <p:cNvPr id="1568770" name="Rectangle 2"/>
          <p:cNvSpPr>
            <a:spLocks noGrp="1" noChangeArrowheads="1"/>
          </p:cNvSpPr>
          <p:nvPr>
            <p:ph type="title"/>
          </p:nvPr>
        </p:nvSpPr>
        <p:spPr/>
        <p:txBody>
          <a:bodyPr/>
          <a:lstStyle/>
          <a:p>
            <a:r>
              <a:rPr lang="el-GR"/>
              <a:t>Γένεση προτύπων (3/4)</a:t>
            </a:r>
            <a:endParaRPr lang="en-GB"/>
          </a:p>
        </p:txBody>
      </p:sp>
      <p:sp>
        <p:nvSpPr>
          <p:cNvPr id="1568771" name="Rectangle 3"/>
          <p:cNvSpPr>
            <a:spLocks noGrp="1" noChangeArrowheads="1"/>
          </p:cNvSpPr>
          <p:nvPr>
            <p:ph type="body" idx="1"/>
          </p:nvPr>
        </p:nvSpPr>
        <p:spPr/>
        <p:txBody>
          <a:bodyPr/>
          <a:lstStyle/>
          <a:p>
            <a:pPr marL="711200" indent="-711200">
              <a:buClr>
                <a:srgbClr val="0000FF"/>
              </a:buClr>
              <a:buSzTx/>
              <a:buFont typeface="Wingdings" pitchFamily="2" charset="2"/>
              <a:buAutoNum type="romanUcPeriod"/>
            </a:pPr>
            <a:r>
              <a:rPr lang="el-GR" sz="2400">
                <a:effectLst/>
              </a:rPr>
              <a:t>Αφιέρωση χρόνου σε αντανάκλαση (εφαρμογή)</a:t>
            </a:r>
            <a:endParaRPr lang="en-US" sz="2400">
              <a:effectLst/>
            </a:endParaRPr>
          </a:p>
          <a:p>
            <a:pPr marL="711200" indent="-711200">
              <a:buClr>
                <a:srgbClr val="0000FF"/>
              </a:buClr>
              <a:buSzTx/>
              <a:buFont typeface="Wingdings" pitchFamily="2" charset="2"/>
              <a:buAutoNum type="romanUcPeriod"/>
            </a:pPr>
            <a:r>
              <a:rPr lang="el-GR" sz="2400">
                <a:effectLst/>
              </a:rPr>
              <a:t>Αντικατοπτρισμός μίας οργανωμένης δομής</a:t>
            </a:r>
            <a:endParaRPr lang="en-US" sz="2400">
              <a:effectLst/>
            </a:endParaRPr>
          </a:p>
          <a:p>
            <a:pPr marL="711200" indent="-711200">
              <a:buClr>
                <a:srgbClr val="0000FF"/>
              </a:buClr>
              <a:buSzTx/>
              <a:buFont typeface="Wingdings" pitchFamily="2" charset="2"/>
              <a:buAutoNum type="romanUcPeriod"/>
            </a:pPr>
            <a:r>
              <a:rPr lang="el-GR" sz="2400">
                <a:effectLst/>
              </a:rPr>
              <a:t>Συγκεκριμενοποίηση πολύ νωρίς</a:t>
            </a:r>
            <a:endParaRPr lang="en-US" sz="2400">
              <a:effectLst/>
            </a:endParaRPr>
          </a:p>
          <a:p>
            <a:pPr marL="711200" indent="-711200">
              <a:buClr>
                <a:srgbClr val="0000FF"/>
              </a:buClr>
              <a:buSzTx/>
              <a:buFont typeface="Wingdings" pitchFamily="2" charset="2"/>
              <a:buAutoNum type="romanUcPeriod"/>
            </a:pPr>
            <a:r>
              <a:rPr lang="el-GR" sz="2400">
                <a:effectLst/>
              </a:rPr>
              <a:t>Διαχωρισμός και αλληλοσυμπλήρωση προτύπων</a:t>
            </a:r>
            <a:endParaRPr lang="en-US" sz="2400">
              <a:effectLst/>
            </a:endParaRPr>
          </a:p>
          <a:p>
            <a:pPr marL="711200" indent="-711200">
              <a:buClr>
                <a:srgbClr val="0000FF"/>
              </a:buClr>
              <a:buSzTx/>
              <a:buFont typeface="Wingdings" pitchFamily="2" charset="2"/>
              <a:buAutoNum type="romanUcPeriod"/>
            </a:pPr>
            <a:r>
              <a:rPr lang="el-GR" sz="2400">
                <a:effectLst/>
              </a:rPr>
              <a:t>Αποτελεσματική τεκμηρίωση</a:t>
            </a:r>
            <a:endParaRPr lang="en-US" sz="2400">
              <a:effectLst/>
            </a:endParaRPr>
          </a:p>
          <a:p>
            <a:pPr marL="711200" indent="-711200">
              <a:buClr>
                <a:srgbClr val="0000FF"/>
              </a:buClr>
              <a:buSzTx/>
              <a:buFont typeface="Wingdings" pitchFamily="2" charset="2"/>
              <a:buAutoNum type="romanUcPeriod"/>
            </a:pPr>
            <a:r>
              <a:rPr lang="el-GR" sz="2400">
                <a:effectLst/>
              </a:rPr>
              <a:t>Ακούραστη και συνεχής αναθεώρηση</a:t>
            </a:r>
            <a:endParaRPr lang="en-US" sz="2400">
              <a:effectLst/>
            </a:endParaRPr>
          </a:p>
          <a:p>
            <a:pPr marL="711200" indent="-711200">
              <a:buClr>
                <a:srgbClr val="0000FF"/>
              </a:buClr>
              <a:buSzTx/>
              <a:buFont typeface="Wingdings" pitchFamily="2" charset="2"/>
              <a:buAutoNum type="romanUcPeriod"/>
            </a:pPr>
            <a:r>
              <a:rPr lang="el-GR" sz="2400">
                <a:effectLst/>
              </a:rPr>
              <a:t>Συλλογή και ενσωμάτωση εμπειρίας χρήσης</a:t>
            </a:r>
            <a:endParaRPr lang="en-US" sz="2400">
              <a:effectLst/>
            </a:endParaRPr>
          </a:p>
        </p:txBody>
      </p:sp>
    </p:spTree>
    <p:extLst>
      <p:ext uri="{BB962C8B-B14F-4D97-AF65-F5344CB8AC3E}">
        <p14:creationId xmlns:p14="http://schemas.microsoft.com/office/powerpoint/2010/main" val="662137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68771">
                                            <p:txEl>
                                              <p:pRg st="0" end="0"/>
                                            </p:txEl>
                                          </p:spTgt>
                                        </p:tgtEl>
                                        <p:attrNameLst>
                                          <p:attrName>style.visibility</p:attrName>
                                        </p:attrNameLst>
                                      </p:cBhvr>
                                      <p:to>
                                        <p:strVal val="visible"/>
                                      </p:to>
                                    </p:set>
                                    <p:anim calcmode="lin" valueType="num">
                                      <p:cBhvr>
                                        <p:cTn id="7" dur="500" fill="hold"/>
                                        <p:tgtEl>
                                          <p:spTgt spid="156877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6877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68771">
                                            <p:txEl>
                                              <p:pRg st="1" end="1"/>
                                            </p:txEl>
                                          </p:spTgt>
                                        </p:tgtEl>
                                        <p:attrNameLst>
                                          <p:attrName>style.visibility</p:attrName>
                                        </p:attrNameLst>
                                      </p:cBhvr>
                                      <p:to>
                                        <p:strVal val="visible"/>
                                      </p:to>
                                    </p:set>
                                    <p:anim calcmode="lin" valueType="num">
                                      <p:cBhvr>
                                        <p:cTn id="13" dur="500" fill="hold"/>
                                        <p:tgtEl>
                                          <p:spTgt spid="156877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6877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68771">
                                            <p:txEl>
                                              <p:pRg st="2" end="2"/>
                                            </p:txEl>
                                          </p:spTgt>
                                        </p:tgtEl>
                                        <p:attrNameLst>
                                          <p:attrName>style.visibility</p:attrName>
                                        </p:attrNameLst>
                                      </p:cBhvr>
                                      <p:to>
                                        <p:strVal val="visible"/>
                                      </p:to>
                                    </p:set>
                                    <p:anim calcmode="lin" valueType="num">
                                      <p:cBhvr>
                                        <p:cTn id="19" dur="500" fill="hold"/>
                                        <p:tgtEl>
                                          <p:spTgt spid="156877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6877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568771">
                                            <p:txEl>
                                              <p:pRg st="3" end="3"/>
                                            </p:txEl>
                                          </p:spTgt>
                                        </p:tgtEl>
                                        <p:attrNameLst>
                                          <p:attrName>style.visibility</p:attrName>
                                        </p:attrNameLst>
                                      </p:cBhvr>
                                      <p:to>
                                        <p:strVal val="visible"/>
                                      </p:to>
                                    </p:set>
                                    <p:anim calcmode="lin" valueType="num">
                                      <p:cBhvr>
                                        <p:cTn id="25" dur="500" fill="hold"/>
                                        <p:tgtEl>
                                          <p:spTgt spid="1568771">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56877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568771">
                                            <p:txEl>
                                              <p:pRg st="4" end="4"/>
                                            </p:txEl>
                                          </p:spTgt>
                                        </p:tgtEl>
                                        <p:attrNameLst>
                                          <p:attrName>style.visibility</p:attrName>
                                        </p:attrNameLst>
                                      </p:cBhvr>
                                      <p:to>
                                        <p:strVal val="visible"/>
                                      </p:to>
                                    </p:set>
                                    <p:anim calcmode="lin" valueType="num">
                                      <p:cBhvr>
                                        <p:cTn id="31" dur="500" fill="hold"/>
                                        <p:tgtEl>
                                          <p:spTgt spid="1568771">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568771">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568771">
                                            <p:txEl>
                                              <p:pRg st="5" end="5"/>
                                            </p:txEl>
                                          </p:spTgt>
                                        </p:tgtEl>
                                        <p:attrNameLst>
                                          <p:attrName>style.visibility</p:attrName>
                                        </p:attrNameLst>
                                      </p:cBhvr>
                                      <p:to>
                                        <p:strVal val="visible"/>
                                      </p:to>
                                    </p:set>
                                    <p:anim calcmode="lin" valueType="num">
                                      <p:cBhvr>
                                        <p:cTn id="37" dur="500" fill="hold"/>
                                        <p:tgtEl>
                                          <p:spTgt spid="1568771">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568771">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568771">
                                            <p:txEl>
                                              <p:pRg st="6" end="6"/>
                                            </p:txEl>
                                          </p:spTgt>
                                        </p:tgtEl>
                                        <p:attrNameLst>
                                          <p:attrName>style.visibility</p:attrName>
                                        </p:attrNameLst>
                                      </p:cBhvr>
                                      <p:to>
                                        <p:strVal val="visible"/>
                                      </p:to>
                                    </p:set>
                                    <p:anim calcmode="lin" valueType="num">
                                      <p:cBhvr>
                                        <p:cTn id="43" dur="500" fill="hold"/>
                                        <p:tgtEl>
                                          <p:spTgt spid="1568771">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568771">
                                            <p:txEl>
                                              <p:pRg st="6" end="6"/>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9D9E65BF-AC98-4C2F-B79F-84AB75A79965}" type="slidenum">
              <a:rPr lang="en-US"/>
              <a:pPr/>
              <a:t>21</a:t>
            </a:fld>
            <a:r>
              <a:rPr lang="el-GR"/>
              <a:t> / </a:t>
            </a:r>
            <a:r>
              <a:rPr lang="en-US"/>
              <a:t>27</a:t>
            </a:r>
          </a:p>
        </p:txBody>
      </p:sp>
      <p:sp>
        <p:nvSpPr>
          <p:cNvPr id="1570818" name="Rectangle 2"/>
          <p:cNvSpPr>
            <a:spLocks noGrp="1" noChangeArrowheads="1"/>
          </p:cNvSpPr>
          <p:nvPr>
            <p:ph type="title"/>
          </p:nvPr>
        </p:nvSpPr>
        <p:spPr/>
        <p:txBody>
          <a:bodyPr/>
          <a:lstStyle/>
          <a:p>
            <a:r>
              <a:rPr lang="el-GR"/>
              <a:t>Γένεση προτύπων (4/4)</a:t>
            </a:r>
            <a:endParaRPr lang="en-GB"/>
          </a:p>
        </p:txBody>
      </p:sp>
      <p:sp>
        <p:nvSpPr>
          <p:cNvPr id="1570819" name="Rectangle 3"/>
          <p:cNvSpPr>
            <a:spLocks noGrp="1" noChangeArrowheads="1"/>
          </p:cNvSpPr>
          <p:nvPr>
            <p:ph type="body" idx="1"/>
          </p:nvPr>
        </p:nvSpPr>
        <p:spPr/>
        <p:txBody>
          <a:bodyPr/>
          <a:lstStyle/>
          <a:p>
            <a:r>
              <a:rPr lang="el-GR" sz="2400" i="1"/>
              <a:t>Επιπλέον οδηγίες</a:t>
            </a:r>
          </a:p>
          <a:p>
            <a:pPr lvl="1"/>
            <a:r>
              <a:rPr lang="el-GR" sz="2000"/>
              <a:t>Αξιολόγησε συνεχώς το πρότυπο σε εναλλακτικές περιπτώσεις προβλημάτων</a:t>
            </a:r>
            <a:endParaRPr lang="en-US" sz="2000"/>
          </a:p>
          <a:p>
            <a:pPr lvl="1"/>
            <a:r>
              <a:rPr lang="el-GR" sz="2000"/>
              <a:t>Σταδιακά αναθεώρησε και εκσυγχρόνισε το πρότυπο</a:t>
            </a:r>
            <a:endParaRPr lang="en-US" sz="2000"/>
          </a:p>
          <a:p>
            <a:pPr lvl="1"/>
            <a:r>
              <a:rPr lang="el-GR" sz="2000"/>
              <a:t>Σύγκρινε με παρόμοια πρότυπα</a:t>
            </a:r>
            <a:endParaRPr lang="en-GB" sz="2000"/>
          </a:p>
          <a:p>
            <a:pPr lvl="1"/>
            <a:r>
              <a:rPr lang="el-GR" sz="2000"/>
              <a:t>Επέλεξε την καταλληλότερη αναπαράσταση, περιγραφή και τεκμηρίωση</a:t>
            </a:r>
            <a:endParaRPr lang="en-US" sz="2000"/>
          </a:p>
          <a:p>
            <a:pPr lvl="1"/>
            <a:r>
              <a:rPr lang="el-GR" sz="2000"/>
              <a:t>Εντόπισε και τεκμηρίωσε όλα τα δομικά στοιχεία</a:t>
            </a:r>
            <a:endParaRPr lang="en-US" sz="2000"/>
          </a:p>
          <a:p>
            <a:pPr lvl="1"/>
            <a:r>
              <a:rPr lang="el-GR" sz="2000"/>
              <a:t>Εισήγαγε την μικρότερη απαραίτητη ποσότητα πληροφορίας για την πλήρη εφαρμογή του προτύπου</a:t>
            </a:r>
            <a:endParaRPr lang="en-GB" sz="2000"/>
          </a:p>
        </p:txBody>
      </p:sp>
    </p:spTree>
    <p:extLst>
      <p:ext uri="{BB962C8B-B14F-4D97-AF65-F5344CB8AC3E}">
        <p14:creationId xmlns:p14="http://schemas.microsoft.com/office/powerpoint/2010/main" val="4983564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70819">
                                            <p:txEl>
                                              <p:pRg st="0" end="0"/>
                                            </p:txEl>
                                          </p:spTgt>
                                        </p:tgtEl>
                                        <p:attrNameLst>
                                          <p:attrName>style.visibility</p:attrName>
                                        </p:attrNameLst>
                                      </p:cBhvr>
                                      <p:to>
                                        <p:strVal val="visible"/>
                                      </p:to>
                                    </p:set>
                                    <p:anim calcmode="lin" valueType="num">
                                      <p:cBhvr>
                                        <p:cTn id="7" dur="500" fill="hold"/>
                                        <p:tgtEl>
                                          <p:spTgt spid="157081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7081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70819">
                                            <p:txEl>
                                              <p:pRg st="1" end="1"/>
                                            </p:txEl>
                                          </p:spTgt>
                                        </p:tgtEl>
                                        <p:attrNameLst>
                                          <p:attrName>style.visibility</p:attrName>
                                        </p:attrNameLst>
                                      </p:cBhvr>
                                      <p:to>
                                        <p:strVal val="visible"/>
                                      </p:to>
                                    </p:set>
                                    <p:anim calcmode="lin" valueType="num">
                                      <p:cBhvr>
                                        <p:cTn id="13" dur="500" fill="hold"/>
                                        <p:tgtEl>
                                          <p:spTgt spid="157081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7081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70819">
                                            <p:txEl>
                                              <p:pRg st="2" end="2"/>
                                            </p:txEl>
                                          </p:spTgt>
                                        </p:tgtEl>
                                        <p:attrNameLst>
                                          <p:attrName>style.visibility</p:attrName>
                                        </p:attrNameLst>
                                      </p:cBhvr>
                                      <p:to>
                                        <p:strVal val="visible"/>
                                      </p:to>
                                    </p:set>
                                    <p:anim calcmode="lin" valueType="num">
                                      <p:cBhvr>
                                        <p:cTn id="19" dur="500" fill="hold"/>
                                        <p:tgtEl>
                                          <p:spTgt spid="1570819">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70819">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570819">
                                            <p:txEl>
                                              <p:pRg st="3" end="3"/>
                                            </p:txEl>
                                          </p:spTgt>
                                        </p:tgtEl>
                                        <p:attrNameLst>
                                          <p:attrName>style.visibility</p:attrName>
                                        </p:attrNameLst>
                                      </p:cBhvr>
                                      <p:to>
                                        <p:strVal val="visible"/>
                                      </p:to>
                                    </p:set>
                                    <p:anim calcmode="lin" valueType="num">
                                      <p:cBhvr>
                                        <p:cTn id="25" dur="500" fill="hold"/>
                                        <p:tgtEl>
                                          <p:spTgt spid="1570819">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570819">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570819">
                                            <p:txEl>
                                              <p:pRg st="4" end="4"/>
                                            </p:txEl>
                                          </p:spTgt>
                                        </p:tgtEl>
                                        <p:attrNameLst>
                                          <p:attrName>style.visibility</p:attrName>
                                        </p:attrNameLst>
                                      </p:cBhvr>
                                      <p:to>
                                        <p:strVal val="visible"/>
                                      </p:to>
                                    </p:set>
                                    <p:anim calcmode="lin" valueType="num">
                                      <p:cBhvr>
                                        <p:cTn id="31" dur="500" fill="hold"/>
                                        <p:tgtEl>
                                          <p:spTgt spid="1570819">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570819">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570819">
                                            <p:txEl>
                                              <p:pRg st="5" end="5"/>
                                            </p:txEl>
                                          </p:spTgt>
                                        </p:tgtEl>
                                        <p:attrNameLst>
                                          <p:attrName>style.visibility</p:attrName>
                                        </p:attrNameLst>
                                      </p:cBhvr>
                                      <p:to>
                                        <p:strVal val="visible"/>
                                      </p:to>
                                    </p:set>
                                    <p:anim calcmode="lin" valueType="num">
                                      <p:cBhvr>
                                        <p:cTn id="37" dur="500" fill="hold"/>
                                        <p:tgtEl>
                                          <p:spTgt spid="1570819">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570819">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570819">
                                            <p:txEl>
                                              <p:pRg st="6" end="6"/>
                                            </p:txEl>
                                          </p:spTgt>
                                        </p:tgtEl>
                                        <p:attrNameLst>
                                          <p:attrName>style.visibility</p:attrName>
                                        </p:attrNameLst>
                                      </p:cBhvr>
                                      <p:to>
                                        <p:strVal val="visible"/>
                                      </p:to>
                                    </p:set>
                                    <p:anim calcmode="lin" valueType="num">
                                      <p:cBhvr>
                                        <p:cTn id="43" dur="500" fill="hold"/>
                                        <p:tgtEl>
                                          <p:spTgt spid="1570819">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570819">
                                            <p:txEl>
                                              <p:pRg st="6" end="6"/>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1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633EC11D-AF22-4FD7-98DE-3B41F1643179}" type="slidenum">
              <a:rPr lang="en-US"/>
              <a:pPr/>
              <a:t>22</a:t>
            </a:fld>
            <a:r>
              <a:rPr lang="el-GR"/>
              <a:t> / </a:t>
            </a:r>
            <a:r>
              <a:rPr lang="en-US"/>
              <a:t>27</a:t>
            </a:r>
          </a:p>
        </p:txBody>
      </p:sp>
      <p:sp>
        <p:nvSpPr>
          <p:cNvPr id="1594370" name="Rectangle 2"/>
          <p:cNvSpPr>
            <a:spLocks noGrp="1" noChangeArrowheads="1"/>
          </p:cNvSpPr>
          <p:nvPr>
            <p:ph type="title"/>
          </p:nvPr>
        </p:nvSpPr>
        <p:spPr/>
        <p:txBody>
          <a:bodyPr/>
          <a:lstStyle/>
          <a:p>
            <a:r>
              <a:rPr lang="el-GR"/>
              <a:t>Περιεχόμενα</a:t>
            </a:r>
            <a:endParaRPr lang="en-GB"/>
          </a:p>
        </p:txBody>
      </p:sp>
      <p:sp>
        <p:nvSpPr>
          <p:cNvPr id="1594371" name="Rectangle 3"/>
          <p:cNvSpPr>
            <a:spLocks noGrp="1" noChangeArrowheads="1"/>
          </p:cNvSpPr>
          <p:nvPr>
            <p:ph type="body" idx="1"/>
          </p:nvPr>
        </p:nvSpPr>
        <p:spPr/>
        <p:txBody>
          <a:bodyPr/>
          <a:lstStyle/>
          <a:p>
            <a:r>
              <a:rPr lang="el-GR"/>
              <a:t>Επαναχρησιμοποίηση σχεδίασης</a:t>
            </a:r>
          </a:p>
          <a:p>
            <a:r>
              <a:rPr lang="el-GR"/>
              <a:t>Επαναλαμβανόμενα πρότυπα λύσεων</a:t>
            </a:r>
          </a:p>
          <a:p>
            <a:r>
              <a:rPr lang="el-GR"/>
              <a:t>Τεκμηρίωση προτύπων</a:t>
            </a:r>
          </a:p>
          <a:p>
            <a:r>
              <a:rPr lang="el-GR"/>
              <a:t>Γένεση προτύπων</a:t>
            </a:r>
          </a:p>
          <a:p>
            <a:r>
              <a:rPr lang="el-GR" i="1">
                <a:solidFill>
                  <a:srgbClr val="0000FF"/>
                </a:solidFill>
                <a:effectLst>
                  <a:outerShdw blurRad="38100" dist="38100" dir="2700000" algn="tl">
                    <a:srgbClr val="000000"/>
                  </a:outerShdw>
                </a:effectLst>
              </a:rPr>
              <a:t>Κατηγορίες προτύπων</a:t>
            </a:r>
          </a:p>
        </p:txBody>
      </p:sp>
    </p:spTree>
    <p:extLst>
      <p:ext uri="{BB962C8B-B14F-4D97-AF65-F5344CB8AC3E}">
        <p14:creationId xmlns:p14="http://schemas.microsoft.com/office/powerpoint/2010/main" val="20300779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559302F5-9EB5-4FB7-92B1-A8E6CAE32219}" type="slidenum">
              <a:rPr lang="en-US"/>
              <a:pPr/>
              <a:t>23</a:t>
            </a:fld>
            <a:r>
              <a:rPr lang="el-GR"/>
              <a:t> / </a:t>
            </a:r>
            <a:r>
              <a:rPr lang="en-US"/>
              <a:t>27</a:t>
            </a:r>
          </a:p>
        </p:txBody>
      </p:sp>
      <p:sp>
        <p:nvSpPr>
          <p:cNvPr id="1579010" name="Rectangle 2"/>
          <p:cNvSpPr>
            <a:spLocks noGrp="1" noChangeArrowheads="1"/>
          </p:cNvSpPr>
          <p:nvPr>
            <p:ph type="title"/>
          </p:nvPr>
        </p:nvSpPr>
        <p:spPr/>
        <p:txBody>
          <a:bodyPr/>
          <a:lstStyle/>
          <a:p>
            <a:r>
              <a:rPr lang="el-GR"/>
              <a:t>Κατηγορίες προτύπων (1/5)</a:t>
            </a:r>
            <a:endParaRPr lang="en-GB"/>
          </a:p>
        </p:txBody>
      </p:sp>
      <p:sp>
        <p:nvSpPr>
          <p:cNvPr id="1579011" name="Rectangle 3"/>
          <p:cNvSpPr>
            <a:spLocks noGrp="1" noChangeArrowheads="1"/>
          </p:cNvSpPr>
          <p:nvPr>
            <p:ph type="body" idx="1"/>
          </p:nvPr>
        </p:nvSpPr>
        <p:spPr/>
        <p:txBody>
          <a:bodyPr/>
          <a:lstStyle/>
          <a:p>
            <a:r>
              <a:rPr lang="el-GR"/>
              <a:t>Ενώ υπάρχει κάποια κατηγοριοποίηση στο</a:t>
            </a:r>
            <a:r>
              <a:rPr lang="en-US"/>
              <a:t> </a:t>
            </a:r>
            <a:r>
              <a:rPr lang="el-GR"/>
              <a:t>βιβλίο «</a:t>
            </a:r>
            <a:r>
              <a:rPr lang="en-US"/>
              <a:t>Design Patterns</a:t>
            </a:r>
            <a:r>
              <a:rPr lang="el-GR"/>
              <a:t>»</a:t>
            </a:r>
            <a:r>
              <a:rPr lang="en-US"/>
              <a:t>, </a:t>
            </a:r>
            <a:r>
              <a:rPr lang="el-GR"/>
              <a:t>δεν είναι πάντα ξεκάθαρη η αντιστοίχηση ορισμένων προτύπων σε συγκεκριμένη κατηγορία</a:t>
            </a:r>
            <a:endParaRPr lang="en-US"/>
          </a:p>
          <a:p>
            <a:r>
              <a:rPr lang="el-GR"/>
              <a:t>Τέτοιου είδους σχήματα ταξινόμησης θα πρέπει να θεωρούνται ως ανοικτά</a:t>
            </a:r>
            <a:r>
              <a:rPr lang="en-US"/>
              <a:t>:</a:t>
            </a:r>
          </a:p>
          <a:p>
            <a:pPr lvl="1"/>
            <a:r>
              <a:rPr lang="el-GR"/>
              <a:t>κάθε νέο πρότυπο δεν πρέπει απαραιτήτως να ανήκει σε μία υπάρχουσα κατηγορία</a:t>
            </a:r>
            <a:r>
              <a:rPr lang="en-US"/>
              <a:t>,</a:t>
            </a:r>
          </a:p>
          <a:p>
            <a:pPr lvl="1"/>
            <a:r>
              <a:rPr lang="el-GR"/>
              <a:t>αλλά ούτε και θα πρέπει να ορίζει από μόνο του μία νέα κατηγορία</a:t>
            </a:r>
            <a:endParaRPr lang="en-GB"/>
          </a:p>
        </p:txBody>
      </p:sp>
    </p:spTree>
    <p:extLst>
      <p:ext uri="{BB962C8B-B14F-4D97-AF65-F5344CB8AC3E}">
        <p14:creationId xmlns:p14="http://schemas.microsoft.com/office/powerpoint/2010/main" val="199930526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E7BBCF1C-D975-4FBD-8649-B27C40C7A871}" type="slidenum">
              <a:rPr lang="en-US"/>
              <a:pPr/>
              <a:t>24</a:t>
            </a:fld>
            <a:r>
              <a:rPr lang="el-GR"/>
              <a:t> / </a:t>
            </a:r>
            <a:r>
              <a:rPr lang="en-US"/>
              <a:t>27</a:t>
            </a:r>
          </a:p>
        </p:txBody>
      </p:sp>
      <p:sp>
        <p:nvSpPr>
          <p:cNvPr id="1580034" name="Rectangle 2"/>
          <p:cNvSpPr>
            <a:spLocks noGrp="1" noChangeArrowheads="1"/>
          </p:cNvSpPr>
          <p:nvPr>
            <p:ph type="title"/>
          </p:nvPr>
        </p:nvSpPr>
        <p:spPr/>
        <p:txBody>
          <a:bodyPr/>
          <a:lstStyle/>
          <a:p>
            <a:r>
              <a:rPr lang="el-GR"/>
              <a:t>Κατηγορίες προτύπων (2/5)</a:t>
            </a:r>
            <a:endParaRPr lang="en-GB"/>
          </a:p>
        </p:txBody>
      </p:sp>
      <p:sp>
        <p:nvSpPr>
          <p:cNvPr id="1580035" name="Rectangle 3"/>
          <p:cNvSpPr>
            <a:spLocks noGrp="1" noChangeArrowheads="1"/>
          </p:cNvSpPr>
          <p:nvPr>
            <p:ph type="body" idx="1"/>
          </p:nvPr>
        </p:nvSpPr>
        <p:spPr/>
        <p:txBody>
          <a:bodyPr/>
          <a:lstStyle/>
          <a:p>
            <a:r>
              <a:rPr lang="el-GR" sz="2400" i="1"/>
              <a:t>Μερικές ενδεικτικές κατηγορίες (1/2)</a:t>
            </a:r>
            <a:r>
              <a:rPr lang="en-US" sz="2400"/>
              <a:t>:</a:t>
            </a:r>
          </a:p>
          <a:p>
            <a:pPr lvl="1"/>
            <a:r>
              <a:rPr lang="en-US" sz="2000" b="1" i="1">
                <a:solidFill>
                  <a:srgbClr val="0000FF"/>
                </a:solidFill>
                <a:effectLst/>
              </a:rPr>
              <a:t>Constructional, creational</a:t>
            </a:r>
          </a:p>
          <a:p>
            <a:pPr lvl="2"/>
            <a:r>
              <a:rPr lang="el-GR" sz="1800"/>
              <a:t>Τρόποι παραγωγής στιγμιότυπων</a:t>
            </a:r>
            <a:endParaRPr lang="en-US" sz="1800"/>
          </a:p>
          <a:p>
            <a:pPr lvl="1"/>
            <a:r>
              <a:rPr lang="en-US" sz="2000" b="1" i="1">
                <a:solidFill>
                  <a:srgbClr val="0000FF"/>
                </a:solidFill>
                <a:effectLst/>
              </a:rPr>
              <a:t>Communicational</a:t>
            </a:r>
          </a:p>
          <a:p>
            <a:pPr lvl="2"/>
            <a:r>
              <a:rPr lang="el-GR" sz="1800"/>
              <a:t>Τρόποι επικοινωνίας μεταξύ τμημάτων</a:t>
            </a:r>
            <a:endParaRPr lang="en-US" sz="1800"/>
          </a:p>
          <a:p>
            <a:pPr lvl="1"/>
            <a:r>
              <a:rPr lang="en-US" sz="2000" b="1" i="1">
                <a:solidFill>
                  <a:srgbClr val="0000FF"/>
                </a:solidFill>
                <a:effectLst/>
              </a:rPr>
              <a:t>Control, coordination</a:t>
            </a:r>
          </a:p>
          <a:p>
            <a:pPr lvl="2"/>
            <a:r>
              <a:rPr lang="el-GR" sz="1800"/>
              <a:t>Τρόποι διαχείρισης και διεύθυνσης άλλων τμημάτων</a:t>
            </a:r>
            <a:endParaRPr lang="en-US" sz="1800"/>
          </a:p>
          <a:p>
            <a:pPr lvl="1"/>
            <a:r>
              <a:rPr lang="en-US" sz="2000" b="1" i="1">
                <a:solidFill>
                  <a:srgbClr val="0000FF"/>
                </a:solidFill>
                <a:effectLst/>
              </a:rPr>
              <a:t>Compositional</a:t>
            </a:r>
          </a:p>
          <a:p>
            <a:pPr lvl="2"/>
            <a:r>
              <a:rPr lang="el-GR" sz="1800"/>
              <a:t>Τρόποι σύνθεσης τμημάτων για σύνθετες λειτουργίες</a:t>
            </a:r>
            <a:endParaRPr lang="en-US" sz="1800"/>
          </a:p>
          <a:p>
            <a:pPr lvl="1"/>
            <a:r>
              <a:rPr lang="en-US" sz="2000" b="1" i="1">
                <a:solidFill>
                  <a:srgbClr val="0000FF"/>
                </a:solidFill>
                <a:effectLst/>
              </a:rPr>
              <a:t>Search</a:t>
            </a:r>
          </a:p>
          <a:p>
            <a:pPr lvl="2"/>
            <a:r>
              <a:rPr lang="el-GR" sz="1800"/>
              <a:t>Τρόποι αναζήτησης</a:t>
            </a:r>
            <a:endParaRPr lang="en-US" sz="1800"/>
          </a:p>
        </p:txBody>
      </p:sp>
    </p:spTree>
    <p:extLst>
      <p:ext uri="{BB962C8B-B14F-4D97-AF65-F5344CB8AC3E}">
        <p14:creationId xmlns:p14="http://schemas.microsoft.com/office/powerpoint/2010/main" val="173981649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BD3BF361-2358-4E3C-9D1E-508E6AC7BAD0}" type="slidenum">
              <a:rPr lang="en-US"/>
              <a:pPr/>
              <a:t>25</a:t>
            </a:fld>
            <a:r>
              <a:rPr lang="el-GR"/>
              <a:t> / </a:t>
            </a:r>
            <a:r>
              <a:rPr lang="en-US"/>
              <a:t>27</a:t>
            </a:r>
          </a:p>
        </p:txBody>
      </p:sp>
      <p:sp>
        <p:nvSpPr>
          <p:cNvPr id="1586178" name="Rectangle 2"/>
          <p:cNvSpPr>
            <a:spLocks noGrp="1" noChangeArrowheads="1"/>
          </p:cNvSpPr>
          <p:nvPr>
            <p:ph type="title"/>
          </p:nvPr>
        </p:nvSpPr>
        <p:spPr/>
        <p:txBody>
          <a:bodyPr/>
          <a:lstStyle/>
          <a:p>
            <a:r>
              <a:rPr lang="el-GR"/>
              <a:t>Κατηγορίες προτύπων (3/5)</a:t>
            </a:r>
            <a:endParaRPr lang="en-GB"/>
          </a:p>
        </p:txBody>
      </p:sp>
      <p:sp>
        <p:nvSpPr>
          <p:cNvPr id="1586179" name="Rectangle 3"/>
          <p:cNvSpPr>
            <a:spLocks noGrp="1" noChangeArrowheads="1"/>
          </p:cNvSpPr>
          <p:nvPr>
            <p:ph type="body" idx="1"/>
          </p:nvPr>
        </p:nvSpPr>
        <p:spPr/>
        <p:txBody>
          <a:bodyPr/>
          <a:lstStyle/>
          <a:p>
            <a:pPr>
              <a:lnSpc>
                <a:spcPct val="90000"/>
              </a:lnSpc>
            </a:pPr>
            <a:r>
              <a:rPr lang="el-GR" sz="2400" i="1" dirty="0"/>
              <a:t>Μερικές ενδεικτικές κατηγορίες (2/2)</a:t>
            </a:r>
            <a:r>
              <a:rPr lang="en-US" sz="2400" dirty="0"/>
              <a:t>:</a:t>
            </a:r>
            <a:endParaRPr lang="el-GR" sz="2400" b="1" i="1" dirty="0">
              <a:solidFill>
                <a:srgbClr val="0000FF"/>
              </a:solidFill>
              <a:effectLst/>
            </a:endParaRPr>
          </a:p>
          <a:p>
            <a:pPr lvl="1">
              <a:lnSpc>
                <a:spcPct val="90000"/>
              </a:lnSpc>
            </a:pPr>
            <a:r>
              <a:rPr lang="en-US" sz="2000" b="1" i="1" dirty="0">
                <a:solidFill>
                  <a:srgbClr val="0000FF"/>
                </a:solidFill>
                <a:effectLst/>
              </a:rPr>
              <a:t>Browsing</a:t>
            </a:r>
          </a:p>
          <a:p>
            <a:pPr lvl="2">
              <a:lnSpc>
                <a:spcPct val="90000"/>
              </a:lnSpc>
            </a:pPr>
            <a:r>
              <a:rPr lang="el-GR" sz="1800" dirty="0"/>
              <a:t>Τρόποι διερεύνησης και επίσκεψης πολύπλοκων δομών</a:t>
            </a:r>
            <a:endParaRPr lang="en-US" sz="1800" dirty="0"/>
          </a:p>
          <a:p>
            <a:pPr lvl="1">
              <a:lnSpc>
                <a:spcPct val="90000"/>
              </a:lnSpc>
            </a:pPr>
            <a:r>
              <a:rPr lang="en-US" sz="2000" b="1" i="1" dirty="0">
                <a:solidFill>
                  <a:srgbClr val="0000FF"/>
                </a:solidFill>
                <a:effectLst/>
              </a:rPr>
              <a:t>Memory</a:t>
            </a:r>
          </a:p>
          <a:p>
            <a:pPr lvl="2">
              <a:lnSpc>
                <a:spcPct val="90000"/>
              </a:lnSpc>
            </a:pPr>
            <a:r>
              <a:rPr lang="el-GR" sz="1800" dirty="0"/>
              <a:t>Έξυπνοι τρόποι διαχείρισης της μνήμης</a:t>
            </a:r>
            <a:endParaRPr lang="en-US" sz="1800" dirty="0"/>
          </a:p>
          <a:p>
            <a:pPr lvl="1">
              <a:lnSpc>
                <a:spcPct val="90000"/>
              </a:lnSpc>
            </a:pPr>
            <a:r>
              <a:rPr lang="en-US" sz="2000" b="1" i="1" dirty="0">
                <a:solidFill>
                  <a:srgbClr val="0000FF"/>
                </a:solidFill>
                <a:effectLst/>
              </a:rPr>
              <a:t>Correctness</a:t>
            </a:r>
          </a:p>
          <a:p>
            <a:pPr lvl="2">
              <a:lnSpc>
                <a:spcPct val="90000"/>
              </a:lnSpc>
            </a:pPr>
            <a:r>
              <a:rPr lang="el-GR" sz="1800" dirty="0"/>
              <a:t>Τρόποι πιστοποίησης και ελέγχου λειτουργικής ορθότητας</a:t>
            </a:r>
            <a:endParaRPr lang="en-US" sz="1800" dirty="0"/>
          </a:p>
          <a:p>
            <a:pPr lvl="1">
              <a:lnSpc>
                <a:spcPct val="90000"/>
              </a:lnSpc>
            </a:pPr>
            <a:r>
              <a:rPr lang="en-US" sz="2000" b="1" i="1" dirty="0">
                <a:solidFill>
                  <a:srgbClr val="0000FF"/>
                </a:solidFill>
                <a:effectLst/>
              </a:rPr>
              <a:t>Optimizers</a:t>
            </a:r>
          </a:p>
          <a:p>
            <a:pPr lvl="2">
              <a:lnSpc>
                <a:spcPct val="90000"/>
              </a:lnSpc>
            </a:pPr>
            <a:r>
              <a:rPr lang="el-GR" sz="1800" dirty="0"/>
              <a:t>Τρόποι βελτιστοποίησης απόδοσης</a:t>
            </a:r>
            <a:endParaRPr lang="en-US" sz="1800" dirty="0"/>
          </a:p>
          <a:p>
            <a:pPr lvl="1">
              <a:lnSpc>
                <a:spcPct val="90000"/>
              </a:lnSpc>
            </a:pPr>
            <a:r>
              <a:rPr lang="en-US" sz="2000" b="1" i="1" dirty="0">
                <a:solidFill>
                  <a:srgbClr val="0000FF"/>
                </a:solidFill>
                <a:effectLst/>
              </a:rPr>
              <a:t>Sharing</a:t>
            </a:r>
          </a:p>
          <a:p>
            <a:pPr lvl="2">
              <a:lnSpc>
                <a:spcPct val="90000"/>
              </a:lnSpc>
            </a:pPr>
            <a:r>
              <a:rPr lang="el-GR" sz="1800" dirty="0"/>
              <a:t>Ειδικοί τρόποι κοινής χρήσης εσωτερικών δεδομένων</a:t>
            </a:r>
            <a:endParaRPr lang="en-US" sz="1800" dirty="0"/>
          </a:p>
          <a:p>
            <a:pPr lvl="1">
              <a:lnSpc>
                <a:spcPct val="90000"/>
              </a:lnSpc>
            </a:pPr>
            <a:r>
              <a:rPr lang="en-US" sz="2000" b="1" i="1" dirty="0">
                <a:solidFill>
                  <a:srgbClr val="0000FF"/>
                </a:solidFill>
                <a:effectLst/>
              </a:rPr>
              <a:t>Transformers</a:t>
            </a:r>
          </a:p>
          <a:p>
            <a:pPr lvl="2">
              <a:lnSpc>
                <a:spcPct val="90000"/>
              </a:lnSpc>
            </a:pPr>
            <a:r>
              <a:rPr lang="el-GR" sz="1800" dirty="0"/>
              <a:t>Τρόποι μετάλλαξης τμημάτων χωρίς να επηρεάζονται τα αυθεντικά</a:t>
            </a:r>
            <a:endParaRPr lang="en-GB" sz="1800" dirty="0"/>
          </a:p>
        </p:txBody>
      </p:sp>
    </p:spTree>
    <p:extLst>
      <p:ext uri="{BB962C8B-B14F-4D97-AF65-F5344CB8AC3E}">
        <p14:creationId xmlns:p14="http://schemas.microsoft.com/office/powerpoint/2010/main" val="133861854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CE56E7BE-918A-4434-9033-DCC1DFBD0839}" type="slidenum">
              <a:rPr lang="en-US"/>
              <a:pPr/>
              <a:t>26</a:t>
            </a:fld>
            <a:r>
              <a:rPr lang="el-GR"/>
              <a:t> / </a:t>
            </a:r>
            <a:r>
              <a:rPr lang="en-US"/>
              <a:t>27</a:t>
            </a:r>
          </a:p>
        </p:txBody>
      </p:sp>
      <p:sp>
        <p:nvSpPr>
          <p:cNvPr id="1581058" name="Rectangle 2"/>
          <p:cNvSpPr>
            <a:spLocks noGrp="1" noChangeArrowheads="1"/>
          </p:cNvSpPr>
          <p:nvPr>
            <p:ph type="title"/>
          </p:nvPr>
        </p:nvSpPr>
        <p:spPr/>
        <p:txBody>
          <a:bodyPr/>
          <a:lstStyle/>
          <a:p>
            <a:r>
              <a:rPr lang="el-GR"/>
              <a:t>Κατηγορίες προτύπων (4/5)</a:t>
            </a:r>
            <a:endParaRPr lang="en-GB"/>
          </a:p>
        </p:txBody>
      </p:sp>
      <p:sp>
        <p:nvSpPr>
          <p:cNvPr id="1581059" name="Rectangle 3"/>
          <p:cNvSpPr>
            <a:spLocks noGrp="1" noChangeArrowheads="1"/>
          </p:cNvSpPr>
          <p:nvPr>
            <p:ph type="body" idx="1"/>
          </p:nvPr>
        </p:nvSpPr>
        <p:spPr/>
        <p:txBody>
          <a:bodyPr/>
          <a:lstStyle/>
          <a:p>
            <a:pPr>
              <a:lnSpc>
                <a:spcPct val="90000"/>
              </a:lnSpc>
            </a:pPr>
            <a:r>
              <a:rPr lang="el-GR" sz="2400" b="1" i="1" dirty="0">
                <a:effectLst/>
              </a:rPr>
              <a:t>Ποια θα μελετήσουμε (1/2)</a:t>
            </a:r>
          </a:p>
          <a:p>
            <a:pPr lvl="1">
              <a:lnSpc>
                <a:spcPct val="90000"/>
              </a:lnSpc>
            </a:pPr>
            <a:r>
              <a:rPr lang="en-US" sz="2000" b="1" i="1" dirty="0">
                <a:solidFill>
                  <a:srgbClr val="0000FF"/>
                </a:solidFill>
                <a:effectLst/>
                <a:cs typeface="Times New Roman" pitchFamily="18" charset="0"/>
              </a:rPr>
              <a:t>Browsing</a:t>
            </a:r>
          </a:p>
          <a:p>
            <a:pPr lvl="2">
              <a:lnSpc>
                <a:spcPct val="90000"/>
              </a:lnSpc>
            </a:pPr>
            <a:r>
              <a:rPr lang="en-US" sz="1800" dirty="0">
                <a:cs typeface="Times New Roman" pitchFamily="18" charset="0"/>
              </a:rPr>
              <a:t>Iterator</a:t>
            </a:r>
          </a:p>
          <a:p>
            <a:pPr lvl="1">
              <a:lnSpc>
                <a:spcPct val="90000"/>
              </a:lnSpc>
            </a:pPr>
            <a:r>
              <a:rPr lang="en-US" sz="2000" b="1" i="1" dirty="0">
                <a:solidFill>
                  <a:srgbClr val="0000FF"/>
                </a:solidFill>
                <a:effectLst/>
                <a:cs typeface="Times New Roman" pitchFamily="18" charset="0"/>
              </a:rPr>
              <a:t>Constructional</a:t>
            </a:r>
          </a:p>
          <a:p>
            <a:pPr lvl="2">
              <a:lnSpc>
                <a:spcPct val="90000"/>
              </a:lnSpc>
            </a:pPr>
            <a:r>
              <a:rPr lang="en-US" sz="1800" dirty="0">
                <a:cs typeface="Times New Roman" pitchFamily="18" charset="0"/>
              </a:rPr>
              <a:t>Factory</a:t>
            </a:r>
          </a:p>
          <a:p>
            <a:pPr lvl="2">
              <a:lnSpc>
                <a:spcPct val="90000"/>
              </a:lnSpc>
            </a:pPr>
            <a:r>
              <a:rPr lang="en-US" sz="1800" dirty="0">
                <a:cs typeface="Times New Roman" pitchFamily="18" charset="0"/>
              </a:rPr>
              <a:t>Prototype</a:t>
            </a:r>
          </a:p>
          <a:p>
            <a:pPr lvl="1">
              <a:lnSpc>
                <a:spcPct val="90000"/>
              </a:lnSpc>
            </a:pPr>
            <a:r>
              <a:rPr lang="en-US" sz="2000" b="1" i="1" dirty="0">
                <a:solidFill>
                  <a:srgbClr val="0000FF"/>
                </a:solidFill>
                <a:effectLst/>
                <a:cs typeface="Times New Roman" pitchFamily="18" charset="0"/>
              </a:rPr>
              <a:t>Sharing</a:t>
            </a:r>
          </a:p>
          <a:p>
            <a:pPr lvl="2">
              <a:lnSpc>
                <a:spcPct val="90000"/>
              </a:lnSpc>
            </a:pPr>
            <a:r>
              <a:rPr lang="en-US" sz="1800" dirty="0">
                <a:cs typeface="Times New Roman" pitchFamily="18" charset="0"/>
              </a:rPr>
              <a:t>Singleton</a:t>
            </a:r>
          </a:p>
          <a:p>
            <a:pPr lvl="2">
              <a:lnSpc>
                <a:spcPct val="90000"/>
              </a:lnSpc>
            </a:pPr>
            <a:r>
              <a:rPr lang="en-US" sz="1800" dirty="0">
                <a:cs typeface="Times New Roman" pitchFamily="18" charset="0"/>
              </a:rPr>
              <a:t>State</a:t>
            </a:r>
          </a:p>
          <a:p>
            <a:pPr lvl="1">
              <a:lnSpc>
                <a:spcPct val="90000"/>
              </a:lnSpc>
            </a:pPr>
            <a:r>
              <a:rPr lang="en-US" sz="2000" b="1" i="1" dirty="0">
                <a:solidFill>
                  <a:srgbClr val="0000FF"/>
                </a:solidFill>
                <a:effectLst/>
                <a:cs typeface="Times New Roman" pitchFamily="18" charset="0"/>
              </a:rPr>
              <a:t>Control / coordination / communication</a:t>
            </a:r>
          </a:p>
          <a:p>
            <a:pPr lvl="2">
              <a:lnSpc>
                <a:spcPct val="90000"/>
              </a:lnSpc>
            </a:pPr>
            <a:r>
              <a:rPr lang="en-US" sz="1800" dirty="0">
                <a:cs typeface="Times New Roman" pitchFamily="18" charset="0"/>
              </a:rPr>
              <a:t>Proxy</a:t>
            </a:r>
          </a:p>
          <a:p>
            <a:pPr lvl="2">
              <a:lnSpc>
                <a:spcPct val="90000"/>
              </a:lnSpc>
            </a:pPr>
            <a:r>
              <a:rPr lang="en-US" sz="1800" dirty="0"/>
              <a:t>Dispatch table</a:t>
            </a:r>
          </a:p>
          <a:p>
            <a:pPr lvl="2">
              <a:lnSpc>
                <a:spcPct val="90000"/>
              </a:lnSpc>
            </a:pPr>
            <a:r>
              <a:rPr lang="en-US" sz="1800" dirty="0"/>
              <a:t>Black board</a:t>
            </a:r>
          </a:p>
        </p:txBody>
      </p:sp>
    </p:spTree>
    <p:extLst>
      <p:ext uri="{BB962C8B-B14F-4D97-AF65-F5344CB8AC3E}">
        <p14:creationId xmlns:p14="http://schemas.microsoft.com/office/powerpoint/2010/main" val="27573239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dirty="0" smtClean="0"/>
              <a:t>HY352</a:t>
            </a:r>
            <a:endParaRPr lang="en-US" dirty="0"/>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5922E700-0E11-4EBB-9C58-9FA4B906988A}" type="slidenum">
              <a:rPr lang="en-US"/>
              <a:pPr/>
              <a:t>27</a:t>
            </a:fld>
            <a:r>
              <a:rPr lang="el-GR"/>
              <a:t> / </a:t>
            </a:r>
            <a:r>
              <a:rPr lang="en-US"/>
              <a:t>27</a:t>
            </a:r>
          </a:p>
        </p:txBody>
      </p:sp>
      <p:sp>
        <p:nvSpPr>
          <p:cNvPr id="1582082" name="Rectangle 2"/>
          <p:cNvSpPr>
            <a:spLocks noGrp="1" noChangeArrowheads="1"/>
          </p:cNvSpPr>
          <p:nvPr>
            <p:ph type="title"/>
          </p:nvPr>
        </p:nvSpPr>
        <p:spPr/>
        <p:txBody>
          <a:bodyPr/>
          <a:lstStyle/>
          <a:p>
            <a:r>
              <a:rPr lang="el-GR"/>
              <a:t>Κατηγορίες προτύπων (5/5)</a:t>
            </a:r>
            <a:endParaRPr lang="en-GB"/>
          </a:p>
        </p:txBody>
      </p:sp>
      <p:sp>
        <p:nvSpPr>
          <p:cNvPr id="1582083" name="Rectangle 3"/>
          <p:cNvSpPr>
            <a:spLocks noGrp="1" noChangeArrowheads="1"/>
          </p:cNvSpPr>
          <p:nvPr>
            <p:ph type="body" idx="1"/>
          </p:nvPr>
        </p:nvSpPr>
        <p:spPr/>
        <p:txBody>
          <a:bodyPr/>
          <a:lstStyle/>
          <a:p>
            <a:r>
              <a:rPr lang="el-GR" sz="2400" b="1" i="1" dirty="0">
                <a:effectLst/>
              </a:rPr>
              <a:t>Ποια θα μελετήσουμε (2/2)</a:t>
            </a:r>
            <a:endParaRPr lang="el-GR" sz="2400" dirty="0"/>
          </a:p>
          <a:p>
            <a:pPr lvl="2"/>
            <a:r>
              <a:rPr lang="en-US" sz="1800" dirty="0"/>
              <a:t>Listener</a:t>
            </a:r>
          </a:p>
          <a:p>
            <a:pPr lvl="2"/>
            <a:r>
              <a:rPr lang="en-US" sz="1800" dirty="0"/>
              <a:t>Progress </a:t>
            </a:r>
            <a:r>
              <a:rPr lang="en-US" sz="1800" dirty="0" smtClean="0"/>
              <a:t>monitoring</a:t>
            </a:r>
          </a:p>
          <a:p>
            <a:pPr lvl="2"/>
            <a:r>
              <a:rPr lang="en-US" sz="1800" dirty="0" smtClean="0"/>
              <a:t>Command</a:t>
            </a:r>
            <a:endParaRPr lang="el-GR" sz="1800" dirty="0"/>
          </a:p>
          <a:p>
            <a:pPr lvl="2"/>
            <a:r>
              <a:rPr lang="en-US" sz="1800" dirty="0"/>
              <a:t>Undo / redo</a:t>
            </a:r>
            <a:endParaRPr lang="en-GB" sz="1800" dirty="0"/>
          </a:p>
          <a:p>
            <a:pPr lvl="1"/>
            <a:r>
              <a:rPr lang="en-US" sz="2000" b="1" i="1" dirty="0">
                <a:solidFill>
                  <a:srgbClr val="0000FF"/>
                </a:solidFill>
                <a:effectLst/>
                <a:cs typeface="Times New Roman" pitchFamily="18" charset="0"/>
              </a:rPr>
              <a:t>Transformers</a:t>
            </a:r>
          </a:p>
          <a:p>
            <a:pPr lvl="2"/>
            <a:r>
              <a:rPr lang="en-US" sz="1800" dirty="0">
                <a:cs typeface="Times New Roman" pitchFamily="18" charset="0"/>
              </a:rPr>
              <a:t>Adapter</a:t>
            </a:r>
          </a:p>
          <a:p>
            <a:pPr lvl="2"/>
            <a:r>
              <a:rPr lang="en-US" sz="1800" dirty="0"/>
              <a:t>View</a:t>
            </a:r>
          </a:p>
          <a:p>
            <a:pPr lvl="1"/>
            <a:r>
              <a:rPr lang="en-US" sz="2000" b="1" i="1" dirty="0">
                <a:solidFill>
                  <a:srgbClr val="0000FF"/>
                </a:solidFill>
                <a:effectLst/>
              </a:rPr>
              <a:t>Memory</a:t>
            </a:r>
          </a:p>
          <a:p>
            <a:pPr lvl="2"/>
            <a:r>
              <a:rPr lang="en-US" sz="1800" dirty="0"/>
              <a:t>Flyweight</a:t>
            </a:r>
          </a:p>
          <a:p>
            <a:pPr lvl="1"/>
            <a:r>
              <a:rPr lang="en-US" sz="2000" b="1" i="1" dirty="0">
                <a:solidFill>
                  <a:srgbClr val="0000FF"/>
                </a:solidFill>
                <a:effectLst/>
                <a:cs typeface="Times New Roman" pitchFamily="18" charset="0"/>
              </a:rPr>
              <a:t>Compositional</a:t>
            </a:r>
          </a:p>
          <a:p>
            <a:pPr lvl="2"/>
            <a:r>
              <a:rPr lang="en-US" sz="1800" dirty="0"/>
              <a:t>Decorator</a:t>
            </a:r>
          </a:p>
        </p:txBody>
      </p:sp>
    </p:spTree>
    <p:extLst>
      <p:ext uri="{BB962C8B-B14F-4D97-AF65-F5344CB8AC3E}">
        <p14:creationId xmlns:p14="http://schemas.microsoft.com/office/powerpoint/2010/main" val="323423119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43F9D64E-72B9-4F43-95AD-92FEB2415786}" type="slidenum">
              <a:rPr lang="en-US"/>
              <a:pPr/>
              <a:t>3</a:t>
            </a:fld>
            <a:r>
              <a:rPr lang="el-GR"/>
              <a:t> / </a:t>
            </a:r>
            <a:r>
              <a:rPr lang="en-US"/>
              <a:t>27</a:t>
            </a:r>
          </a:p>
        </p:txBody>
      </p:sp>
      <p:sp>
        <p:nvSpPr>
          <p:cNvPr id="1553410" name="Rectangle 2"/>
          <p:cNvSpPr>
            <a:spLocks noGrp="1" noChangeArrowheads="1"/>
          </p:cNvSpPr>
          <p:nvPr>
            <p:ph type="title"/>
          </p:nvPr>
        </p:nvSpPr>
        <p:spPr/>
        <p:txBody>
          <a:bodyPr/>
          <a:lstStyle/>
          <a:p>
            <a:r>
              <a:rPr lang="el-GR"/>
              <a:t>Περιεχόμενα</a:t>
            </a:r>
            <a:endParaRPr lang="en-GB"/>
          </a:p>
        </p:txBody>
      </p:sp>
      <p:sp>
        <p:nvSpPr>
          <p:cNvPr id="1553411" name="Rectangle 3"/>
          <p:cNvSpPr>
            <a:spLocks noGrp="1" noChangeArrowheads="1"/>
          </p:cNvSpPr>
          <p:nvPr>
            <p:ph type="body" idx="1"/>
          </p:nvPr>
        </p:nvSpPr>
        <p:spPr/>
        <p:txBody>
          <a:bodyPr/>
          <a:lstStyle/>
          <a:p>
            <a:r>
              <a:rPr lang="el-GR" i="1">
                <a:solidFill>
                  <a:srgbClr val="0000FF"/>
                </a:solidFill>
                <a:effectLst>
                  <a:outerShdw blurRad="38100" dist="38100" dir="2700000" algn="tl">
                    <a:srgbClr val="000000"/>
                  </a:outerShdw>
                </a:effectLst>
              </a:rPr>
              <a:t>Επαναχρησιμοποίηση σχεδίασης</a:t>
            </a:r>
          </a:p>
          <a:p>
            <a:r>
              <a:rPr lang="el-GR"/>
              <a:t>Επαναλαμβανόμενα πρότυπα λύσεων</a:t>
            </a:r>
          </a:p>
          <a:p>
            <a:r>
              <a:rPr lang="el-GR"/>
              <a:t>Τεκμηρίωση προτύπων</a:t>
            </a:r>
          </a:p>
          <a:p>
            <a:r>
              <a:rPr lang="el-GR"/>
              <a:t>Γένεση προτύπων</a:t>
            </a:r>
          </a:p>
          <a:p>
            <a:r>
              <a:rPr lang="el-GR"/>
              <a:t>Κατηγορίες προτύπων</a:t>
            </a:r>
          </a:p>
        </p:txBody>
      </p:sp>
    </p:spTree>
    <p:extLst>
      <p:ext uri="{BB962C8B-B14F-4D97-AF65-F5344CB8AC3E}">
        <p14:creationId xmlns:p14="http://schemas.microsoft.com/office/powerpoint/2010/main" val="3016091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49C72254-0DF5-4AE1-ADF6-AE26556FD732}" type="slidenum">
              <a:rPr lang="en-US"/>
              <a:pPr/>
              <a:t>4</a:t>
            </a:fld>
            <a:r>
              <a:rPr lang="el-GR"/>
              <a:t> / </a:t>
            </a:r>
            <a:r>
              <a:rPr lang="en-US"/>
              <a:t>27</a:t>
            </a:r>
          </a:p>
        </p:txBody>
      </p:sp>
      <p:sp>
        <p:nvSpPr>
          <p:cNvPr id="1555458" name="Rectangle 2"/>
          <p:cNvSpPr>
            <a:spLocks noGrp="1" noChangeArrowheads="1"/>
          </p:cNvSpPr>
          <p:nvPr>
            <p:ph type="title"/>
          </p:nvPr>
        </p:nvSpPr>
        <p:spPr/>
        <p:txBody>
          <a:bodyPr/>
          <a:lstStyle/>
          <a:p>
            <a:r>
              <a:rPr lang="el-GR"/>
              <a:t>Επαναχρησιμοποίηση σχεδίασης (1/2)</a:t>
            </a:r>
            <a:endParaRPr lang="en-GB"/>
          </a:p>
        </p:txBody>
      </p:sp>
      <p:sp>
        <p:nvSpPr>
          <p:cNvPr id="1555459" name="Rectangle 3"/>
          <p:cNvSpPr>
            <a:spLocks noGrp="1" noChangeArrowheads="1"/>
          </p:cNvSpPr>
          <p:nvPr>
            <p:ph type="body" idx="1"/>
          </p:nvPr>
        </p:nvSpPr>
        <p:spPr/>
        <p:txBody>
          <a:bodyPr/>
          <a:lstStyle/>
          <a:p>
            <a:r>
              <a:rPr lang="el-GR"/>
              <a:t>Η δυνατότητα τυποποίησης και τεκμηρίωσης μίας μεθόδου για τη λύση ενός συγκεκριμένου προβλήματος, με τρόπο που επιτρέπει την επιτυχή εφαρμογή της σε παρόμοιες κλάσεις προβλημάτων</a:t>
            </a:r>
            <a:r>
              <a:rPr lang="en-US"/>
              <a:t>.</a:t>
            </a:r>
          </a:p>
          <a:p>
            <a:pPr lvl="1"/>
            <a:r>
              <a:rPr lang="el-GR"/>
              <a:t>Στην τεχνολογία λογισμικού, περισσότερο σημαντικό από την υλοποίηση ενός αλγορίθμου για μία συγκεκριμένη «εργασία» (</a:t>
            </a:r>
            <a:r>
              <a:rPr lang="en-US"/>
              <a:t>coding</a:t>
            </a:r>
            <a:r>
              <a:rPr lang="el-GR"/>
              <a:t>)</a:t>
            </a:r>
            <a:r>
              <a:rPr lang="en-US"/>
              <a:t>, </a:t>
            </a:r>
            <a:r>
              <a:rPr lang="el-GR"/>
              <a:t>είναι η αναζήτηση και οριοθέτηση της μεθόδου που επιλύει το πρόβλημα στη γενικότητά του</a:t>
            </a:r>
            <a:r>
              <a:rPr lang="en-US"/>
              <a:t>.</a:t>
            </a:r>
            <a:endParaRPr lang="en-GB"/>
          </a:p>
        </p:txBody>
      </p:sp>
    </p:spTree>
    <p:extLst>
      <p:ext uri="{BB962C8B-B14F-4D97-AF65-F5344CB8AC3E}">
        <p14:creationId xmlns:p14="http://schemas.microsoft.com/office/powerpoint/2010/main" val="3240241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55459">
                                            <p:txEl>
                                              <p:pRg st="0" end="0"/>
                                            </p:txEl>
                                          </p:spTgt>
                                        </p:tgtEl>
                                        <p:attrNameLst>
                                          <p:attrName>style.visibility</p:attrName>
                                        </p:attrNameLst>
                                      </p:cBhvr>
                                      <p:to>
                                        <p:strVal val="visible"/>
                                      </p:to>
                                    </p:set>
                                    <p:anim calcmode="lin" valueType="num">
                                      <p:cBhvr>
                                        <p:cTn id="7" dur="500" fill="hold"/>
                                        <p:tgtEl>
                                          <p:spTgt spid="1555459">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5545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55459">
                                            <p:txEl>
                                              <p:pRg st="1" end="1"/>
                                            </p:txEl>
                                          </p:spTgt>
                                        </p:tgtEl>
                                        <p:attrNameLst>
                                          <p:attrName>style.visibility</p:attrName>
                                        </p:attrNameLst>
                                      </p:cBhvr>
                                      <p:to>
                                        <p:strVal val="visible"/>
                                      </p:to>
                                    </p:set>
                                    <p:anim calcmode="lin" valueType="num">
                                      <p:cBhvr>
                                        <p:cTn id="13" dur="500" fill="hold"/>
                                        <p:tgtEl>
                                          <p:spTgt spid="1555459">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55459">
                                            <p:txEl>
                                              <p:pRg st="1" end="1"/>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5459"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4F597C64-8162-422E-80A2-DB2A634A382A}" type="slidenum">
              <a:rPr lang="en-US"/>
              <a:pPr/>
              <a:t>5</a:t>
            </a:fld>
            <a:r>
              <a:rPr lang="el-GR"/>
              <a:t> / </a:t>
            </a:r>
            <a:r>
              <a:rPr lang="en-US"/>
              <a:t>27</a:t>
            </a:r>
          </a:p>
        </p:txBody>
      </p:sp>
      <p:sp>
        <p:nvSpPr>
          <p:cNvPr id="1556482" name="Rectangle 2"/>
          <p:cNvSpPr>
            <a:spLocks noGrp="1" noChangeArrowheads="1"/>
          </p:cNvSpPr>
          <p:nvPr>
            <p:ph type="title"/>
          </p:nvPr>
        </p:nvSpPr>
        <p:spPr/>
        <p:txBody>
          <a:bodyPr/>
          <a:lstStyle/>
          <a:p>
            <a:r>
              <a:rPr lang="el-GR"/>
              <a:t>Επαναχρησιμοποίηση σχεδίασης (2/2)</a:t>
            </a:r>
            <a:endParaRPr lang="en-GB"/>
          </a:p>
        </p:txBody>
      </p:sp>
      <p:sp>
        <p:nvSpPr>
          <p:cNvPr id="1556483" name="Rectangle 3"/>
          <p:cNvSpPr>
            <a:spLocks noGrp="1" noChangeArrowheads="1"/>
          </p:cNvSpPr>
          <p:nvPr>
            <p:ph type="body" idx="1"/>
          </p:nvPr>
        </p:nvSpPr>
        <p:spPr/>
        <p:txBody>
          <a:bodyPr/>
          <a:lstStyle/>
          <a:p>
            <a:pPr>
              <a:lnSpc>
                <a:spcPct val="90000"/>
              </a:lnSpc>
            </a:pPr>
            <a:r>
              <a:rPr lang="el-GR" sz="2000"/>
              <a:t>Για να δοθεί υπόσταση και μορφή στη μέθοδο η οποία υφίσταται επαναχρησιμοποίησης, θα πρέπει να εντοπιστούν δομικές, συμπεριφεριολογικές, και λειτουργικές ομοιότητες σε παρόμοιες, αλλά διαφορετικές περιπτώσεις προβλημάτων, για την συνεχή τυποποίηση της επαναλαμβανόμενης σχεδιαστικής λογικής</a:t>
            </a:r>
            <a:r>
              <a:rPr lang="en-US" sz="2000"/>
              <a:t>.</a:t>
            </a:r>
          </a:p>
          <a:p>
            <a:pPr>
              <a:lnSpc>
                <a:spcPct val="90000"/>
              </a:lnSpc>
              <a:buFont typeface="Wingdings" pitchFamily="2" charset="2"/>
              <a:buChar char="è"/>
            </a:pPr>
            <a:r>
              <a:rPr lang="en-US" sz="2400">
                <a:solidFill>
                  <a:srgbClr val="0000FF"/>
                </a:solidFill>
                <a:effectLst/>
                <a:latin typeface="Comic Sans MS" pitchFamily="66" charset="0"/>
              </a:rPr>
              <a:t>“</a:t>
            </a:r>
            <a:r>
              <a:rPr lang="el-GR" sz="2400">
                <a:solidFill>
                  <a:srgbClr val="0000FF"/>
                </a:solidFill>
                <a:effectLst/>
                <a:latin typeface="Comic Sans MS" pitchFamily="66" charset="0"/>
              </a:rPr>
              <a:t>ο εντοπισμός ομοιοτήτων</a:t>
            </a:r>
            <a:r>
              <a:rPr lang="en-US" sz="2400">
                <a:solidFill>
                  <a:srgbClr val="0000FF"/>
                </a:solidFill>
                <a:effectLst/>
                <a:latin typeface="Comic Sans MS" pitchFamily="66" charset="0"/>
              </a:rPr>
              <a:t>, </a:t>
            </a:r>
            <a:r>
              <a:rPr lang="el-GR" sz="2400">
                <a:solidFill>
                  <a:srgbClr val="0000FF"/>
                </a:solidFill>
                <a:effectLst/>
                <a:latin typeface="Comic Sans MS" pitchFamily="66" charset="0"/>
              </a:rPr>
              <a:t>που απαιτεί την ανακάλυψη κοινών συμπεριφεριολογικών σχημάτων μεταξύ των εξεταζόμενων υποκειμένων, θεωρείται ως θεμελιωδώς </a:t>
            </a:r>
            <a:r>
              <a:rPr lang="el-GR" sz="2400" b="1" i="1">
                <a:solidFill>
                  <a:srgbClr val="0000FF"/>
                </a:solidFill>
                <a:effectLst/>
                <a:latin typeface="Comic Sans MS" pitchFamily="66" charset="0"/>
              </a:rPr>
              <a:t>νοητική</a:t>
            </a:r>
            <a:r>
              <a:rPr lang="el-GR" sz="2400">
                <a:solidFill>
                  <a:srgbClr val="0000FF"/>
                </a:solidFill>
                <a:effectLst/>
                <a:latin typeface="Comic Sans MS" pitchFamily="66" charset="0"/>
              </a:rPr>
              <a:t> διεργασία, ενώ η φάση εντοπισμού διαφορών, που απαιτεί την αντιπαράθεση των αντίστοιχων φυσικών προοπτικών των υποκειμένων, χαρακτηρίζεται ως </a:t>
            </a:r>
            <a:r>
              <a:rPr lang="el-GR" sz="2400" b="1" i="1">
                <a:solidFill>
                  <a:srgbClr val="0000FF"/>
                </a:solidFill>
                <a:effectLst/>
                <a:latin typeface="Comic Sans MS" pitchFamily="66" charset="0"/>
              </a:rPr>
              <a:t>μηχανιστική</a:t>
            </a:r>
            <a:r>
              <a:rPr lang="el-GR" sz="2400">
                <a:solidFill>
                  <a:srgbClr val="0000FF"/>
                </a:solidFill>
                <a:effectLst/>
                <a:latin typeface="Comic Sans MS" pitchFamily="66" charset="0"/>
              </a:rPr>
              <a:t> διεργασία</a:t>
            </a:r>
            <a:r>
              <a:rPr lang="en-US" sz="2400">
                <a:solidFill>
                  <a:srgbClr val="0000FF"/>
                </a:solidFill>
                <a:effectLst/>
                <a:latin typeface="Comic Sans MS" pitchFamily="66" charset="0"/>
              </a:rPr>
              <a:t>”</a:t>
            </a:r>
            <a:r>
              <a:rPr lang="en-US" sz="2400">
                <a:effectLst/>
              </a:rPr>
              <a:t>,</a:t>
            </a:r>
            <a:r>
              <a:rPr lang="en-US" sz="2000"/>
              <a:t> </a:t>
            </a:r>
            <a:r>
              <a:rPr lang="el-GR" sz="1600" b="1"/>
              <a:t>μετάφραση από</a:t>
            </a:r>
            <a:r>
              <a:rPr lang="el-GR" sz="1600" b="1" i="1"/>
              <a:t> «</a:t>
            </a:r>
            <a:r>
              <a:rPr lang="en-US" sz="1600" b="1" i="1"/>
              <a:t>Unified Interface Development...”</a:t>
            </a:r>
            <a:r>
              <a:rPr lang="el-GR" sz="1600" b="1" i="1"/>
              <a:t>, </a:t>
            </a:r>
            <a:r>
              <a:rPr lang="en-US" sz="1600" b="1" i="1"/>
              <a:t>A. Savidis, 1998</a:t>
            </a:r>
            <a:r>
              <a:rPr lang="en-US" sz="2000" b="1" i="1"/>
              <a:t>.</a:t>
            </a:r>
            <a:endParaRPr lang="en-GB" sz="2000" b="1" i="1"/>
          </a:p>
        </p:txBody>
      </p:sp>
    </p:spTree>
    <p:extLst>
      <p:ext uri="{BB962C8B-B14F-4D97-AF65-F5344CB8AC3E}">
        <p14:creationId xmlns:p14="http://schemas.microsoft.com/office/powerpoint/2010/main" val="856802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56483">
                                            <p:txEl>
                                              <p:pRg st="0" end="0"/>
                                            </p:txEl>
                                          </p:spTgt>
                                        </p:tgtEl>
                                        <p:attrNameLst>
                                          <p:attrName>style.visibility</p:attrName>
                                        </p:attrNameLst>
                                      </p:cBhvr>
                                      <p:to>
                                        <p:strVal val="visible"/>
                                      </p:to>
                                    </p:set>
                                    <p:anim calcmode="lin" valueType="num">
                                      <p:cBhvr>
                                        <p:cTn id="7" dur="500" fill="hold"/>
                                        <p:tgtEl>
                                          <p:spTgt spid="155648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5648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56483">
                                            <p:txEl>
                                              <p:pRg st="1" end="1"/>
                                            </p:txEl>
                                          </p:spTgt>
                                        </p:tgtEl>
                                        <p:attrNameLst>
                                          <p:attrName>style.visibility</p:attrName>
                                        </p:attrNameLst>
                                      </p:cBhvr>
                                      <p:to>
                                        <p:strVal val="visible"/>
                                      </p:to>
                                    </p:set>
                                    <p:anim calcmode="lin" valueType="num">
                                      <p:cBhvr>
                                        <p:cTn id="13" dur="500" fill="hold"/>
                                        <p:tgtEl>
                                          <p:spTgt spid="155648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56483">
                                            <p:txEl>
                                              <p:pRg st="1" end="1"/>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4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15CEAE37-65B5-4066-B589-EC356C198DFE}" type="slidenum">
              <a:rPr lang="en-US"/>
              <a:pPr/>
              <a:t>6</a:t>
            </a:fld>
            <a:r>
              <a:rPr lang="el-GR"/>
              <a:t> / </a:t>
            </a:r>
            <a:r>
              <a:rPr lang="en-US"/>
              <a:t>27</a:t>
            </a:r>
          </a:p>
        </p:txBody>
      </p:sp>
      <p:sp>
        <p:nvSpPr>
          <p:cNvPr id="1592322" name="Rectangle 1026"/>
          <p:cNvSpPr>
            <a:spLocks noGrp="1" noChangeArrowheads="1"/>
          </p:cNvSpPr>
          <p:nvPr>
            <p:ph type="title"/>
          </p:nvPr>
        </p:nvSpPr>
        <p:spPr/>
        <p:txBody>
          <a:bodyPr/>
          <a:lstStyle/>
          <a:p>
            <a:r>
              <a:rPr lang="el-GR"/>
              <a:t>Περιεχόμενα</a:t>
            </a:r>
            <a:endParaRPr lang="en-GB"/>
          </a:p>
        </p:txBody>
      </p:sp>
      <p:sp>
        <p:nvSpPr>
          <p:cNvPr id="1592323" name="Rectangle 1027"/>
          <p:cNvSpPr>
            <a:spLocks noGrp="1" noChangeArrowheads="1"/>
          </p:cNvSpPr>
          <p:nvPr>
            <p:ph type="body" idx="1"/>
          </p:nvPr>
        </p:nvSpPr>
        <p:spPr/>
        <p:txBody>
          <a:bodyPr/>
          <a:lstStyle/>
          <a:p>
            <a:r>
              <a:rPr lang="el-GR"/>
              <a:t>Επαναχρησιμοποίηση σχεδίασης</a:t>
            </a:r>
          </a:p>
          <a:p>
            <a:r>
              <a:rPr lang="el-GR" i="1">
                <a:solidFill>
                  <a:srgbClr val="0000FF"/>
                </a:solidFill>
                <a:effectLst>
                  <a:outerShdw blurRad="38100" dist="38100" dir="2700000" algn="tl">
                    <a:srgbClr val="000000"/>
                  </a:outerShdw>
                </a:effectLst>
              </a:rPr>
              <a:t>Επαναλαμβανόμενα πρότυπα λύσεων</a:t>
            </a:r>
          </a:p>
          <a:p>
            <a:r>
              <a:rPr lang="el-GR"/>
              <a:t>Τεκμηρίωση προτύπων</a:t>
            </a:r>
          </a:p>
          <a:p>
            <a:r>
              <a:rPr lang="el-GR"/>
              <a:t>Γένεση προτύπων</a:t>
            </a:r>
          </a:p>
          <a:p>
            <a:r>
              <a:rPr lang="el-GR"/>
              <a:t>Κατηγορίες προτύπων</a:t>
            </a:r>
          </a:p>
        </p:txBody>
      </p:sp>
    </p:spTree>
    <p:extLst>
      <p:ext uri="{BB962C8B-B14F-4D97-AF65-F5344CB8AC3E}">
        <p14:creationId xmlns:p14="http://schemas.microsoft.com/office/powerpoint/2010/main" val="286057799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12468307-51C4-4D91-B43D-4D55EFE76D97}" type="slidenum">
              <a:rPr lang="en-US"/>
              <a:pPr/>
              <a:t>7</a:t>
            </a:fld>
            <a:r>
              <a:rPr lang="el-GR"/>
              <a:t> / </a:t>
            </a:r>
            <a:r>
              <a:rPr lang="en-US"/>
              <a:t>27</a:t>
            </a:r>
          </a:p>
        </p:txBody>
      </p:sp>
      <p:sp>
        <p:nvSpPr>
          <p:cNvPr id="1557506" name="Rectangle 2"/>
          <p:cNvSpPr>
            <a:spLocks noGrp="1" noChangeArrowheads="1"/>
          </p:cNvSpPr>
          <p:nvPr>
            <p:ph type="title"/>
          </p:nvPr>
        </p:nvSpPr>
        <p:spPr/>
        <p:txBody>
          <a:bodyPr/>
          <a:lstStyle/>
          <a:p>
            <a:r>
              <a:rPr lang="el-GR"/>
              <a:t>Επαναλαμβανόμενα πρότυπα λύσεων (1/3)</a:t>
            </a:r>
            <a:endParaRPr lang="en-GB"/>
          </a:p>
        </p:txBody>
      </p:sp>
      <p:sp>
        <p:nvSpPr>
          <p:cNvPr id="1557507" name="Rectangle 3"/>
          <p:cNvSpPr>
            <a:spLocks noGrp="1" noChangeArrowheads="1"/>
          </p:cNvSpPr>
          <p:nvPr>
            <p:ph type="body" idx="1"/>
          </p:nvPr>
        </p:nvSpPr>
        <p:spPr/>
        <p:txBody>
          <a:bodyPr/>
          <a:lstStyle/>
          <a:p>
            <a:r>
              <a:rPr lang="en-US" sz="2400">
                <a:solidFill>
                  <a:srgbClr val="0000FF"/>
                </a:solidFill>
                <a:effectLst/>
                <a:latin typeface="Comic Sans MS" pitchFamily="66" charset="0"/>
              </a:rPr>
              <a:t>“</a:t>
            </a:r>
            <a:r>
              <a:rPr lang="el-GR" sz="2400">
                <a:solidFill>
                  <a:srgbClr val="0000FF"/>
                </a:solidFill>
                <a:effectLst/>
                <a:latin typeface="Comic Sans MS" pitchFamily="66" charset="0"/>
              </a:rPr>
              <a:t>Κάθε πρότυπο περιγράφει ένα πρόβλημα το οποίο λαμβάνει χώρα συνεχώς στο περιβάλλον μας, και έπειτα περιγράφει την ουσία της λύσης του προβλήματος, με τέτοιο τρόπο ώστε να μπορείς να χρησιμοποιήσεις τη λύση αμέτρητες φορές, χωρίς ωστόσο να κάνεις το ίδιο πράγμα δύο φορές</a:t>
            </a:r>
            <a:r>
              <a:rPr lang="en-US" sz="2400">
                <a:solidFill>
                  <a:srgbClr val="0000FF"/>
                </a:solidFill>
                <a:effectLst/>
                <a:latin typeface="Comic Sans MS" pitchFamily="66" charset="0"/>
              </a:rPr>
              <a:t>”</a:t>
            </a:r>
            <a:r>
              <a:rPr lang="en-US"/>
              <a:t>, </a:t>
            </a:r>
            <a:r>
              <a:rPr lang="el-GR" sz="2000"/>
              <a:t>μετάφραση από </a:t>
            </a:r>
            <a:r>
              <a:rPr lang="en-US" sz="1800" i="1"/>
              <a:t>Alexander et al, 1977, </a:t>
            </a:r>
            <a:r>
              <a:rPr lang="el-GR" sz="1800" i="1"/>
              <a:t>«</a:t>
            </a:r>
            <a:r>
              <a:rPr lang="en-US" sz="1800" i="1"/>
              <a:t>A Pattern Language</a:t>
            </a:r>
            <a:r>
              <a:rPr lang="el-GR" sz="1800" i="1"/>
              <a:t>»</a:t>
            </a:r>
            <a:r>
              <a:rPr lang="en-US" sz="1800" i="1"/>
              <a:t>.</a:t>
            </a:r>
            <a:endParaRPr lang="en-GB" sz="2000"/>
          </a:p>
        </p:txBody>
      </p:sp>
    </p:spTree>
    <p:extLst>
      <p:ext uri="{BB962C8B-B14F-4D97-AF65-F5344CB8AC3E}">
        <p14:creationId xmlns:p14="http://schemas.microsoft.com/office/powerpoint/2010/main" val="39251518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57507">
                                            <p:txEl>
                                              <p:pRg st="0" end="0"/>
                                            </p:txEl>
                                          </p:spTgt>
                                        </p:tgtEl>
                                        <p:attrNameLst>
                                          <p:attrName>style.visibility</p:attrName>
                                        </p:attrNameLst>
                                      </p:cBhvr>
                                      <p:to>
                                        <p:strVal val="visible"/>
                                      </p:to>
                                    </p:set>
                                    <p:anim calcmode="lin" valueType="num">
                                      <p:cBhvr>
                                        <p:cTn id="7" dur="500" fill="hold"/>
                                        <p:tgtEl>
                                          <p:spTgt spid="1557507">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57507">
                                            <p:txEl>
                                              <p:pRg st="0" end="0"/>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5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l-GR" smtClean="0"/>
              <a:t>HY352</a:t>
            </a:r>
            <a:endParaRPr lang="en-US"/>
          </a:p>
        </p:txBody>
      </p:sp>
      <p:sp>
        <p:nvSpPr>
          <p:cNvPr id="5" name="Footer Placeholder 4"/>
          <p:cNvSpPr>
            <a:spLocks noGrp="1"/>
          </p:cNvSpPr>
          <p:nvPr>
            <p:ph type="ftr" sz="quarter" idx="11"/>
          </p:nvPr>
        </p:nvSpPr>
        <p:spPr/>
        <p:txBody>
          <a:bodyPr/>
          <a:lstStyle/>
          <a:p>
            <a:r>
              <a:rPr lang="el-GR"/>
              <a:t>Α. Σαββίδης</a:t>
            </a:r>
            <a:endParaRPr lang="en-US"/>
          </a:p>
        </p:txBody>
      </p:sp>
      <p:sp>
        <p:nvSpPr>
          <p:cNvPr id="6" name="Slide Number Placeholder 5"/>
          <p:cNvSpPr>
            <a:spLocks noGrp="1"/>
          </p:cNvSpPr>
          <p:nvPr>
            <p:ph type="sldNum" sz="quarter" idx="12"/>
          </p:nvPr>
        </p:nvSpPr>
        <p:spPr/>
        <p:txBody>
          <a:bodyPr/>
          <a:lstStyle/>
          <a:p>
            <a:r>
              <a:rPr lang="en-US"/>
              <a:t>Slide </a:t>
            </a:r>
            <a:fld id="{158C9DBD-78D4-4674-8E85-C41047722778}" type="slidenum">
              <a:rPr lang="en-US"/>
              <a:pPr/>
              <a:t>8</a:t>
            </a:fld>
            <a:r>
              <a:rPr lang="el-GR"/>
              <a:t> / </a:t>
            </a:r>
            <a:r>
              <a:rPr lang="en-US"/>
              <a:t>27</a:t>
            </a:r>
          </a:p>
        </p:txBody>
      </p:sp>
      <p:sp>
        <p:nvSpPr>
          <p:cNvPr id="1558530" name="Rectangle 2"/>
          <p:cNvSpPr>
            <a:spLocks noGrp="1" noChangeArrowheads="1"/>
          </p:cNvSpPr>
          <p:nvPr>
            <p:ph type="title"/>
          </p:nvPr>
        </p:nvSpPr>
        <p:spPr/>
        <p:txBody>
          <a:bodyPr/>
          <a:lstStyle/>
          <a:p>
            <a:r>
              <a:rPr lang="el-GR"/>
              <a:t>Επαναλαμβανόμενα πρότυπα λύσεων (2/3)</a:t>
            </a:r>
            <a:endParaRPr lang="en-GB"/>
          </a:p>
        </p:txBody>
      </p:sp>
      <p:sp>
        <p:nvSpPr>
          <p:cNvPr id="1558531" name="Rectangle 3"/>
          <p:cNvSpPr>
            <a:spLocks noGrp="1" noChangeArrowheads="1"/>
          </p:cNvSpPr>
          <p:nvPr>
            <p:ph type="body" idx="1"/>
          </p:nvPr>
        </p:nvSpPr>
        <p:spPr>
          <a:xfrm>
            <a:off x="406400" y="1549400"/>
            <a:ext cx="8356600" cy="4762500"/>
          </a:xfrm>
        </p:spPr>
        <p:txBody>
          <a:bodyPr/>
          <a:lstStyle/>
          <a:p>
            <a:pPr>
              <a:lnSpc>
                <a:spcPct val="90000"/>
              </a:lnSpc>
            </a:pPr>
            <a:r>
              <a:rPr lang="el-GR" sz="2400" i="1"/>
              <a:t>Ένα πρότυπο λύσης μπορεί να είναι κάτι από τα παρακάτω, χωρίς να περιορίζεται μόνο σε αυτά</a:t>
            </a:r>
            <a:r>
              <a:rPr lang="en-US" sz="2400"/>
              <a:t>:</a:t>
            </a:r>
          </a:p>
          <a:p>
            <a:pPr lvl="1">
              <a:lnSpc>
                <a:spcPct val="90000"/>
              </a:lnSpc>
            </a:pPr>
            <a:r>
              <a:rPr lang="el-GR" sz="2000"/>
              <a:t>Οδηγίες αντιμετώπισης ενός προγραμματιστικού προβλήματος</a:t>
            </a:r>
            <a:endParaRPr lang="en-US" sz="2000"/>
          </a:p>
          <a:p>
            <a:pPr lvl="1">
              <a:lnSpc>
                <a:spcPct val="90000"/>
              </a:lnSpc>
            </a:pPr>
            <a:r>
              <a:rPr lang="el-GR" sz="2000"/>
              <a:t>Σκιαγράφηση του τρόπου οργάνωσης των κλάσεων και του σχεδιαστικού σχήματος των μελών για κάποιο συγκεκριμένο σκοπό</a:t>
            </a:r>
            <a:endParaRPr lang="en-US" sz="2000"/>
          </a:p>
          <a:p>
            <a:pPr lvl="1">
              <a:lnSpc>
                <a:spcPct val="90000"/>
              </a:lnSpc>
            </a:pPr>
            <a:r>
              <a:rPr lang="el-GR" sz="2000"/>
              <a:t>Κανόνες συνδεσμολογίας μεταξύ προγραμματιστικών τμημάτων</a:t>
            </a:r>
            <a:endParaRPr lang="en-US" sz="2000"/>
          </a:p>
          <a:p>
            <a:pPr lvl="1">
              <a:lnSpc>
                <a:spcPct val="90000"/>
              </a:lnSpc>
            </a:pPr>
            <a:r>
              <a:rPr lang="el-GR" sz="2000"/>
              <a:t>Αρχιτεκτονικό διάγραμμα για μία συγκεκριμένη κατηγορία συστημάτων</a:t>
            </a:r>
            <a:endParaRPr lang="en-US" sz="2000"/>
          </a:p>
          <a:p>
            <a:pPr lvl="1">
              <a:lnSpc>
                <a:spcPct val="90000"/>
              </a:lnSpc>
            </a:pPr>
            <a:r>
              <a:rPr lang="el-GR" sz="2000"/>
              <a:t>Ένα αντιπροσωπευτικό λειτουργικό σενάριο </a:t>
            </a:r>
            <a:r>
              <a:rPr lang="en-US" sz="2000"/>
              <a:t>(use case) </a:t>
            </a:r>
            <a:r>
              <a:rPr lang="el-GR" sz="2000"/>
              <a:t>των διαφόρων τμημάτων ενός συστήματος στόχου</a:t>
            </a:r>
            <a:endParaRPr lang="en-US" sz="2000"/>
          </a:p>
          <a:p>
            <a:pPr lvl="1">
              <a:lnSpc>
                <a:spcPct val="90000"/>
              </a:lnSpc>
            </a:pPr>
            <a:r>
              <a:rPr lang="el-GR" sz="2000"/>
              <a:t>Τρόποι ονοματολογίας, διαχωρισμού σε αρχεία, και κανόνες κλήσεων για τον προγραμματισμό υποτμήματος</a:t>
            </a:r>
            <a:endParaRPr lang="en-US" sz="2000"/>
          </a:p>
          <a:p>
            <a:pPr lvl="1">
              <a:lnSpc>
                <a:spcPct val="90000"/>
              </a:lnSpc>
            </a:pPr>
            <a:r>
              <a:rPr lang="el-GR" sz="2000"/>
              <a:t>Μία συγκεκριμένη σχεδιαστική προοπτική της επαναλαμβανόμενης δομής</a:t>
            </a:r>
            <a:endParaRPr lang="en-GB" sz="2000"/>
          </a:p>
        </p:txBody>
      </p:sp>
    </p:spTree>
    <p:extLst>
      <p:ext uri="{BB962C8B-B14F-4D97-AF65-F5344CB8AC3E}">
        <p14:creationId xmlns:p14="http://schemas.microsoft.com/office/powerpoint/2010/main" val="495725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58531">
                                            <p:txEl>
                                              <p:pRg st="0" end="0"/>
                                            </p:txEl>
                                          </p:spTgt>
                                        </p:tgtEl>
                                        <p:attrNameLst>
                                          <p:attrName>style.visibility</p:attrName>
                                        </p:attrNameLst>
                                      </p:cBhvr>
                                      <p:to>
                                        <p:strVal val="visible"/>
                                      </p:to>
                                    </p:set>
                                    <p:anim calcmode="lin" valueType="num">
                                      <p:cBhvr>
                                        <p:cTn id="7" dur="500" fill="hold"/>
                                        <p:tgtEl>
                                          <p:spTgt spid="1558531">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58531">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558531">
                                            <p:txEl>
                                              <p:pRg st="1" end="1"/>
                                            </p:txEl>
                                          </p:spTgt>
                                        </p:tgtEl>
                                        <p:attrNameLst>
                                          <p:attrName>style.visibility</p:attrName>
                                        </p:attrNameLst>
                                      </p:cBhvr>
                                      <p:to>
                                        <p:strVal val="visible"/>
                                      </p:to>
                                    </p:set>
                                    <p:anim calcmode="lin" valueType="num">
                                      <p:cBhvr>
                                        <p:cTn id="13" dur="500" fill="hold"/>
                                        <p:tgtEl>
                                          <p:spTgt spid="1558531">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558531">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558531">
                                            <p:txEl>
                                              <p:pRg st="2" end="2"/>
                                            </p:txEl>
                                          </p:spTgt>
                                        </p:tgtEl>
                                        <p:attrNameLst>
                                          <p:attrName>style.visibility</p:attrName>
                                        </p:attrNameLst>
                                      </p:cBhvr>
                                      <p:to>
                                        <p:strVal val="visible"/>
                                      </p:to>
                                    </p:set>
                                    <p:anim calcmode="lin" valueType="num">
                                      <p:cBhvr>
                                        <p:cTn id="19" dur="500" fill="hold"/>
                                        <p:tgtEl>
                                          <p:spTgt spid="1558531">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55853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558531">
                                            <p:txEl>
                                              <p:pRg st="3" end="3"/>
                                            </p:txEl>
                                          </p:spTgt>
                                        </p:tgtEl>
                                        <p:attrNameLst>
                                          <p:attrName>style.visibility</p:attrName>
                                        </p:attrNameLst>
                                      </p:cBhvr>
                                      <p:to>
                                        <p:strVal val="visible"/>
                                      </p:to>
                                    </p:set>
                                    <p:anim calcmode="lin" valueType="num">
                                      <p:cBhvr>
                                        <p:cTn id="25" dur="500" fill="hold"/>
                                        <p:tgtEl>
                                          <p:spTgt spid="1558531">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155853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1558531">
                                            <p:txEl>
                                              <p:pRg st="4" end="4"/>
                                            </p:txEl>
                                          </p:spTgt>
                                        </p:tgtEl>
                                        <p:attrNameLst>
                                          <p:attrName>style.visibility</p:attrName>
                                        </p:attrNameLst>
                                      </p:cBhvr>
                                      <p:to>
                                        <p:strVal val="visible"/>
                                      </p:to>
                                    </p:set>
                                    <p:anim calcmode="lin" valueType="num">
                                      <p:cBhvr>
                                        <p:cTn id="31" dur="500" fill="hold"/>
                                        <p:tgtEl>
                                          <p:spTgt spid="1558531">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1558531">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558531">
                                            <p:txEl>
                                              <p:pRg st="5" end="5"/>
                                            </p:txEl>
                                          </p:spTgt>
                                        </p:tgtEl>
                                        <p:attrNameLst>
                                          <p:attrName>style.visibility</p:attrName>
                                        </p:attrNameLst>
                                      </p:cBhvr>
                                      <p:to>
                                        <p:strVal val="visible"/>
                                      </p:to>
                                    </p:set>
                                    <p:anim calcmode="lin" valueType="num">
                                      <p:cBhvr>
                                        <p:cTn id="37" dur="500" fill="hold"/>
                                        <p:tgtEl>
                                          <p:spTgt spid="1558531">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1558531">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1558531">
                                            <p:txEl>
                                              <p:pRg st="6" end="6"/>
                                            </p:txEl>
                                          </p:spTgt>
                                        </p:tgtEl>
                                        <p:attrNameLst>
                                          <p:attrName>style.visibility</p:attrName>
                                        </p:attrNameLst>
                                      </p:cBhvr>
                                      <p:to>
                                        <p:strVal val="visible"/>
                                      </p:to>
                                    </p:set>
                                    <p:anim calcmode="lin" valueType="num">
                                      <p:cBhvr>
                                        <p:cTn id="43" dur="500" fill="hold"/>
                                        <p:tgtEl>
                                          <p:spTgt spid="1558531">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1558531">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1558531">
                                            <p:txEl>
                                              <p:pRg st="7" end="7"/>
                                            </p:txEl>
                                          </p:spTgt>
                                        </p:tgtEl>
                                        <p:attrNameLst>
                                          <p:attrName>style.visibility</p:attrName>
                                        </p:attrNameLst>
                                      </p:cBhvr>
                                      <p:to>
                                        <p:strVal val="visible"/>
                                      </p:to>
                                    </p:set>
                                    <p:anim calcmode="lin" valueType="num">
                                      <p:cBhvr>
                                        <p:cTn id="49" dur="500" fill="hold"/>
                                        <p:tgtEl>
                                          <p:spTgt spid="1558531">
                                            <p:txEl>
                                              <p:pRg st="7" end="7"/>
                                            </p:txEl>
                                          </p:spTgt>
                                        </p:tgtEl>
                                        <p:attrNameLst>
                                          <p:attrName>ppt_w</p:attrName>
                                        </p:attrNameLst>
                                      </p:cBhvr>
                                      <p:tavLst>
                                        <p:tav tm="0">
                                          <p:val>
                                            <p:strVal val="2/3*#ppt_w"/>
                                          </p:val>
                                        </p:tav>
                                        <p:tav tm="100000">
                                          <p:val>
                                            <p:strVal val="#ppt_w"/>
                                          </p:val>
                                        </p:tav>
                                      </p:tavLst>
                                    </p:anim>
                                    <p:anim calcmode="lin" valueType="num">
                                      <p:cBhvr>
                                        <p:cTn id="50" dur="500" fill="hold"/>
                                        <p:tgtEl>
                                          <p:spTgt spid="1558531">
                                            <p:txEl>
                                              <p:pRg st="7" end="7"/>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531"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l-GR" smtClean="0"/>
              <a:t>HY352</a:t>
            </a:r>
            <a:endParaRPr lang="en-US"/>
          </a:p>
        </p:txBody>
      </p:sp>
      <p:sp>
        <p:nvSpPr>
          <p:cNvPr id="36" name="Footer Placeholder 4"/>
          <p:cNvSpPr>
            <a:spLocks noGrp="1"/>
          </p:cNvSpPr>
          <p:nvPr>
            <p:ph type="ftr" sz="quarter" idx="11"/>
          </p:nvPr>
        </p:nvSpPr>
        <p:spPr/>
        <p:txBody>
          <a:bodyPr/>
          <a:lstStyle/>
          <a:p>
            <a:r>
              <a:rPr lang="el-GR"/>
              <a:t>Α. Σαββίδης</a:t>
            </a:r>
            <a:endParaRPr lang="en-US"/>
          </a:p>
        </p:txBody>
      </p:sp>
      <p:sp>
        <p:nvSpPr>
          <p:cNvPr id="37" name="Slide Number Placeholder 5"/>
          <p:cNvSpPr>
            <a:spLocks noGrp="1"/>
          </p:cNvSpPr>
          <p:nvPr>
            <p:ph type="sldNum" sz="quarter" idx="12"/>
          </p:nvPr>
        </p:nvSpPr>
        <p:spPr/>
        <p:txBody>
          <a:bodyPr/>
          <a:lstStyle/>
          <a:p>
            <a:r>
              <a:rPr lang="en-US"/>
              <a:t>Slide </a:t>
            </a:r>
            <a:fld id="{54EE74D0-AD33-40B2-8EBC-950174BEF700}" type="slidenum">
              <a:rPr lang="en-US"/>
              <a:pPr/>
              <a:t>9</a:t>
            </a:fld>
            <a:r>
              <a:rPr lang="el-GR"/>
              <a:t> / </a:t>
            </a:r>
            <a:r>
              <a:rPr lang="en-US"/>
              <a:t>27</a:t>
            </a:r>
          </a:p>
        </p:txBody>
      </p:sp>
      <p:sp>
        <p:nvSpPr>
          <p:cNvPr id="1560578" name="Rectangle 2"/>
          <p:cNvSpPr>
            <a:spLocks noGrp="1" noChangeArrowheads="1"/>
          </p:cNvSpPr>
          <p:nvPr>
            <p:ph type="title"/>
          </p:nvPr>
        </p:nvSpPr>
        <p:spPr/>
        <p:txBody>
          <a:bodyPr/>
          <a:lstStyle/>
          <a:p>
            <a:r>
              <a:rPr lang="el-GR"/>
              <a:t>Επαναλαμβανόμενα πρότυπα λύσεων (3/3)</a:t>
            </a:r>
            <a:endParaRPr lang="en-GB"/>
          </a:p>
        </p:txBody>
      </p:sp>
      <p:grpSp>
        <p:nvGrpSpPr>
          <p:cNvPr id="1560606" name="Group 30"/>
          <p:cNvGrpSpPr>
            <a:grpSpLocks/>
          </p:cNvGrpSpPr>
          <p:nvPr/>
        </p:nvGrpSpPr>
        <p:grpSpPr bwMode="auto">
          <a:xfrm>
            <a:off x="774700" y="1863725"/>
            <a:ext cx="6781800" cy="4175125"/>
            <a:chOff x="536" y="1350"/>
            <a:chExt cx="4272" cy="2630"/>
          </a:xfrm>
        </p:grpSpPr>
        <p:grpSp>
          <p:nvGrpSpPr>
            <p:cNvPr id="1560596" name="Group 20"/>
            <p:cNvGrpSpPr>
              <a:grpSpLocks/>
            </p:cNvGrpSpPr>
            <p:nvPr/>
          </p:nvGrpSpPr>
          <p:grpSpPr bwMode="auto">
            <a:xfrm>
              <a:off x="536" y="2264"/>
              <a:ext cx="4272" cy="928"/>
              <a:chOff x="664" y="2744"/>
              <a:chExt cx="4312" cy="904"/>
            </a:xfrm>
          </p:grpSpPr>
          <p:sp>
            <p:nvSpPr>
              <p:cNvPr id="1560588" name="AutoShape 12"/>
              <p:cNvSpPr>
                <a:spLocks noChangeArrowheads="1"/>
              </p:cNvSpPr>
              <p:nvPr/>
            </p:nvSpPr>
            <p:spPr bwMode="auto">
              <a:xfrm>
                <a:off x="4112" y="2744"/>
                <a:ext cx="864" cy="824"/>
              </a:xfrm>
              <a:prstGeom prst="pentag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7" name="AutoShape 11"/>
              <p:cNvSpPr>
                <a:spLocks noChangeArrowheads="1"/>
              </p:cNvSpPr>
              <p:nvPr/>
            </p:nvSpPr>
            <p:spPr bwMode="auto">
              <a:xfrm>
                <a:off x="2856" y="2784"/>
                <a:ext cx="1048" cy="832"/>
              </a:xfrm>
              <a:prstGeom prst="hexagon">
                <a:avLst>
                  <a:gd name="adj" fmla="val 31490"/>
                  <a:gd name="vf" fmla="val 11547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6" name="Rectangle 10"/>
              <p:cNvSpPr>
                <a:spLocks noChangeArrowheads="1"/>
              </p:cNvSpPr>
              <p:nvPr/>
            </p:nvSpPr>
            <p:spPr bwMode="auto">
              <a:xfrm>
                <a:off x="1944" y="2744"/>
                <a:ext cx="784" cy="8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5" name="Oval 9"/>
              <p:cNvSpPr>
                <a:spLocks noChangeArrowheads="1"/>
              </p:cNvSpPr>
              <p:nvPr/>
            </p:nvSpPr>
            <p:spPr bwMode="auto">
              <a:xfrm>
                <a:off x="664" y="2784"/>
                <a:ext cx="992" cy="86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1" name="Freeform 5"/>
              <p:cNvSpPr>
                <a:spLocks/>
              </p:cNvSpPr>
              <p:nvPr/>
            </p:nvSpPr>
            <p:spPr bwMode="auto">
              <a:xfrm>
                <a:off x="912" y="3024"/>
                <a:ext cx="488" cy="320"/>
              </a:xfrm>
              <a:custGeom>
                <a:avLst/>
                <a:gdLst>
                  <a:gd name="T0" fmla="*/ 304 w 600"/>
                  <a:gd name="T1" fmla="*/ 0 h 360"/>
                  <a:gd name="T2" fmla="*/ 0 w 600"/>
                  <a:gd name="T3" fmla="*/ 360 h 360"/>
                  <a:gd name="T4" fmla="*/ 600 w 600"/>
                  <a:gd name="T5" fmla="*/ 360 h 360"/>
                  <a:gd name="T6" fmla="*/ 304 w 600"/>
                  <a:gd name="T7" fmla="*/ 0 h 360"/>
                </a:gdLst>
                <a:ahLst/>
                <a:cxnLst>
                  <a:cxn ang="0">
                    <a:pos x="T0" y="T1"/>
                  </a:cxn>
                  <a:cxn ang="0">
                    <a:pos x="T2" y="T3"/>
                  </a:cxn>
                  <a:cxn ang="0">
                    <a:pos x="T4" y="T5"/>
                  </a:cxn>
                  <a:cxn ang="0">
                    <a:pos x="T6" y="T7"/>
                  </a:cxn>
                </a:cxnLst>
                <a:rect l="0" t="0" r="r" b="b"/>
                <a:pathLst>
                  <a:path w="600" h="360">
                    <a:moveTo>
                      <a:pt x="304" y="0"/>
                    </a:moveTo>
                    <a:lnTo>
                      <a:pt x="0" y="360"/>
                    </a:lnTo>
                    <a:lnTo>
                      <a:pt x="600" y="360"/>
                    </a:lnTo>
                    <a:lnTo>
                      <a:pt x="304" y="0"/>
                    </a:lnTo>
                    <a:close/>
                  </a:path>
                </a:pathLst>
              </a:custGeom>
              <a:solidFill>
                <a:srgbClr val="339933"/>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2" name="Freeform 6"/>
              <p:cNvSpPr>
                <a:spLocks/>
              </p:cNvSpPr>
              <p:nvPr/>
            </p:nvSpPr>
            <p:spPr bwMode="auto">
              <a:xfrm>
                <a:off x="2216" y="2912"/>
                <a:ext cx="304" cy="448"/>
              </a:xfrm>
              <a:custGeom>
                <a:avLst/>
                <a:gdLst>
                  <a:gd name="T0" fmla="*/ 0 w 304"/>
                  <a:gd name="T1" fmla="*/ 0 h 448"/>
                  <a:gd name="T2" fmla="*/ 0 w 304"/>
                  <a:gd name="T3" fmla="*/ 448 h 448"/>
                  <a:gd name="T4" fmla="*/ 304 w 304"/>
                  <a:gd name="T5" fmla="*/ 448 h 448"/>
                  <a:gd name="T6" fmla="*/ 0 w 304"/>
                  <a:gd name="T7" fmla="*/ 0 h 448"/>
                </a:gdLst>
                <a:ahLst/>
                <a:cxnLst>
                  <a:cxn ang="0">
                    <a:pos x="T0" y="T1"/>
                  </a:cxn>
                  <a:cxn ang="0">
                    <a:pos x="T2" y="T3"/>
                  </a:cxn>
                  <a:cxn ang="0">
                    <a:pos x="T4" y="T5"/>
                  </a:cxn>
                  <a:cxn ang="0">
                    <a:pos x="T6" y="T7"/>
                  </a:cxn>
                </a:cxnLst>
                <a:rect l="0" t="0" r="r" b="b"/>
                <a:pathLst>
                  <a:path w="304" h="448">
                    <a:moveTo>
                      <a:pt x="0" y="0"/>
                    </a:moveTo>
                    <a:lnTo>
                      <a:pt x="0" y="448"/>
                    </a:lnTo>
                    <a:lnTo>
                      <a:pt x="304" y="448"/>
                    </a:lnTo>
                    <a:lnTo>
                      <a:pt x="0" y="0"/>
                    </a:lnTo>
                    <a:close/>
                  </a:path>
                </a:pathLst>
              </a:custGeom>
              <a:solidFill>
                <a:schemeClr val="accent2"/>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3" name="Freeform 7"/>
              <p:cNvSpPr>
                <a:spLocks/>
              </p:cNvSpPr>
              <p:nvPr/>
            </p:nvSpPr>
            <p:spPr bwMode="auto">
              <a:xfrm>
                <a:off x="3144" y="2984"/>
                <a:ext cx="544" cy="328"/>
              </a:xfrm>
              <a:custGeom>
                <a:avLst/>
                <a:gdLst>
                  <a:gd name="T0" fmla="*/ 56 w 544"/>
                  <a:gd name="T1" fmla="*/ 0 h 328"/>
                  <a:gd name="T2" fmla="*/ 0 w 544"/>
                  <a:gd name="T3" fmla="*/ 280 h 328"/>
                  <a:gd name="T4" fmla="*/ 544 w 544"/>
                  <a:gd name="T5" fmla="*/ 328 h 328"/>
                  <a:gd name="T6" fmla="*/ 56 w 544"/>
                  <a:gd name="T7" fmla="*/ 0 h 328"/>
                </a:gdLst>
                <a:ahLst/>
                <a:cxnLst>
                  <a:cxn ang="0">
                    <a:pos x="T0" y="T1"/>
                  </a:cxn>
                  <a:cxn ang="0">
                    <a:pos x="T2" y="T3"/>
                  </a:cxn>
                  <a:cxn ang="0">
                    <a:pos x="T4" y="T5"/>
                  </a:cxn>
                  <a:cxn ang="0">
                    <a:pos x="T6" y="T7"/>
                  </a:cxn>
                </a:cxnLst>
                <a:rect l="0" t="0" r="r" b="b"/>
                <a:pathLst>
                  <a:path w="544" h="328">
                    <a:moveTo>
                      <a:pt x="56" y="0"/>
                    </a:moveTo>
                    <a:lnTo>
                      <a:pt x="0" y="280"/>
                    </a:lnTo>
                    <a:lnTo>
                      <a:pt x="544" y="328"/>
                    </a:lnTo>
                    <a:lnTo>
                      <a:pt x="56" y="0"/>
                    </a:lnTo>
                    <a:close/>
                  </a:path>
                </a:pathLst>
              </a:custGeom>
              <a:solidFill>
                <a:srgbClr val="FF0000"/>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84" name="Freeform 8"/>
              <p:cNvSpPr>
                <a:spLocks/>
              </p:cNvSpPr>
              <p:nvPr/>
            </p:nvSpPr>
            <p:spPr bwMode="auto">
              <a:xfrm>
                <a:off x="4408" y="2952"/>
                <a:ext cx="336" cy="416"/>
              </a:xfrm>
              <a:custGeom>
                <a:avLst/>
                <a:gdLst>
                  <a:gd name="T0" fmla="*/ 144 w 336"/>
                  <a:gd name="T1" fmla="*/ 0 h 416"/>
                  <a:gd name="T2" fmla="*/ 0 w 336"/>
                  <a:gd name="T3" fmla="*/ 416 h 416"/>
                  <a:gd name="T4" fmla="*/ 336 w 336"/>
                  <a:gd name="T5" fmla="*/ 416 h 416"/>
                  <a:gd name="T6" fmla="*/ 144 w 336"/>
                  <a:gd name="T7" fmla="*/ 0 h 416"/>
                </a:gdLst>
                <a:ahLst/>
                <a:cxnLst>
                  <a:cxn ang="0">
                    <a:pos x="T0" y="T1"/>
                  </a:cxn>
                  <a:cxn ang="0">
                    <a:pos x="T2" y="T3"/>
                  </a:cxn>
                  <a:cxn ang="0">
                    <a:pos x="T4" y="T5"/>
                  </a:cxn>
                  <a:cxn ang="0">
                    <a:pos x="T6" y="T7"/>
                  </a:cxn>
                </a:cxnLst>
                <a:rect l="0" t="0" r="r" b="b"/>
                <a:pathLst>
                  <a:path w="336" h="416">
                    <a:moveTo>
                      <a:pt x="144" y="0"/>
                    </a:moveTo>
                    <a:lnTo>
                      <a:pt x="0" y="416"/>
                    </a:lnTo>
                    <a:lnTo>
                      <a:pt x="336" y="416"/>
                    </a:lnTo>
                    <a:lnTo>
                      <a:pt x="144" y="0"/>
                    </a:lnTo>
                    <a:close/>
                  </a:path>
                </a:pathLst>
              </a:custGeom>
              <a:solidFill>
                <a:schemeClr val="hlink"/>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grpSp>
        <p:sp>
          <p:nvSpPr>
            <p:cNvPr id="1560594" name="Text Box 18"/>
            <p:cNvSpPr txBox="1">
              <a:spLocks noChangeArrowheads="1"/>
            </p:cNvSpPr>
            <p:nvPr/>
          </p:nvSpPr>
          <p:spPr bwMode="auto">
            <a:xfrm>
              <a:off x="2092" y="1350"/>
              <a:ext cx="95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600">
                  <a:solidFill>
                    <a:srgbClr val="0000FF"/>
                  </a:solidFill>
                  <a:effectLst/>
                  <a:latin typeface="Arial" charset="0"/>
                </a:rPr>
                <a:t>περιβάλλον</a:t>
              </a:r>
            </a:p>
            <a:p>
              <a:pPr algn="ctr"/>
              <a:r>
                <a:rPr lang="el-GR" sz="1600">
                  <a:solidFill>
                    <a:srgbClr val="0000FF"/>
                  </a:solidFill>
                  <a:effectLst/>
                  <a:latin typeface="Arial" charset="0"/>
                </a:rPr>
                <a:t>προβλήματος</a:t>
              </a:r>
              <a:endParaRPr lang="en-GB" sz="1600">
                <a:solidFill>
                  <a:srgbClr val="0000FF"/>
                </a:solidFill>
                <a:effectLst/>
                <a:latin typeface="Arial" charset="0"/>
              </a:endParaRPr>
            </a:p>
          </p:txBody>
        </p:sp>
        <p:sp>
          <p:nvSpPr>
            <p:cNvPr id="1560595" name="Text Box 19"/>
            <p:cNvSpPr txBox="1">
              <a:spLocks noChangeArrowheads="1"/>
            </p:cNvSpPr>
            <p:nvPr/>
          </p:nvSpPr>
          <p:spPr bwMode="auto">
            <a:xfrm>
              <a:off x="2158" y="3614"/>
              <a:ext cx="86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600">
                  <a:solidFill>
                    <a:srgbClr val="0000FF"/>
                  </a:solidFill>
                  <a:effectLst/>
                  <a:latin typeface="Arial" charset="0"/>
                </a:rPr>
                <a:t>στιγμιότυπο</a:t>
              </a:r>
            </a:p>
            <a:p>
              <a:pPr algn="ctr"/>
              <a:r>
                <a:rPr lang="el-GR" sz="1600">
                  <a:solidFill>
                    <a:srgbClr val="0000FF"/>
                  </a:solidFill>
                  <a:effectLst/>
                  <a:latin typeface="Arial" charset="0"/>
                </a:rPr>
                <a:t>λύσης</a:t>
              </a:r>
              <a:endParaRPr lang="en-GB" sz="1600">
                <a:solidFill>
                  <a:srgbClr val="0000FF"/>
                </a:solidFill>
                <a:effectLst/>
                <a:latin typeface="Arial" charset="0"/>
              </a:endParaRPr>
            </a:p>
          </p:txBody>
        </p:sp>
        <p:cxnSp>
          <p:nvCxnSpPr>
            <p:cNvPr id="1560597" name="AutoShape 21"/>
            <p:cNvCxnSpPr>
              <a:cxnSpLocks noChangeShapeType="1"/>
              <a:stCxn id="1560594" idx="2"/>
              <a:endCxn id="1560585" idx="0"/>
            </p:cNvCxnSpPr>
            <p:nvPr/>
          </p:nvCxnSpPr>
          <p:spPr bwMode="auto">
            <a:xfrm rot="5400000">
              <a:off x="1503" y="1241"/>
              <a:ext cx="589" cy="1540"/>
            </a:xfrm>
            <a:prstGeom prst="curvedConnector3">
              <a:avLst>
                <a:gd name="adj1" fmla="val 49917"/>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598" name="AutoShape 22"/>
            <p:cNvCxnSpPr>
              <a:cxnSpLocks noChangeShapeType="1"/>
              <a:stCxn id="1560594" idx="2"/>
              <a:endCxn id="1560586" idx="0"/>
            </p:cNvCxnSpPr>
            <p:nvPr/>
          </p:nvCxnSpPr>
          <p:spPr bwMode="auto">
            <a:xfrm rot="5400000">
              <a:off x="2107" y="1802"/>
              <a:ext cx="548" cy="375"/>
            </a:xfrm>
            <a:prstGeom prst="curvedConnector3">
              <a:avLst>
                <a:gd name="adj1" fmla="val 50000"/>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599" name="AutoShape 23"/>
            <p:cNvCxnSpPr>
              <a:cxnSpLocks noChangeShapeType="1"/>
              <a:stCxn id="1560594" idx="2"/>
              <a:endCxn id="1560587" idx="0"/>
            </p:cNvCxnSpPr>
            <p:nvPr/>
          </p:nvCxnSpPr>
          <p:spPr bwMode="auto">
            <a:xfrm rot="16200000" flipH="1">
              <a:off x="2603" y="1681"/>
              <a:ext cx="589" cy="659"/>
            </a:xfrm>
            <a:prstGeom prst="curvedConnector3">
              <a:avLst>
                <a:gd name="adj1" fmla="val 49917"/>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600" name="AutoShape 24"/>
            <p:cNvCxnSpPr>
              <a:cxnSpLocks noChangeShapeType="1"/>
              <a:stCxn id="1560594" idx="2"/>
              <a:endCxn id="1560588" idx="0"/>
            </p:cNvCxnSpPr>
            <p:nvPr/>
          </p:nvCxnSpPr>
          <p:spPr bwMode="auto">
            <a:xfrm rot="16200000" flipH="1">
              <a:off x="3200" y="1084"/>
              <a:ext cx="548" cy="1812"/>
            </a:xfrm>
            <a:prstGeom prst="curvedConnector3">
              <a:avLst>
                <a:gd name="adj1" fmla="val 50000"/>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601" name="AutoShape 25"/>
            <p:cNvCxnSpPr>
              <a:cxnSpLocks noChangeShapeType="1"/>
              <a:stCxn id="1560595" idx="0"/>
              <a:endCxn id="1560581" idx="2"/>
            </p:cNvCxnSpPr>
            <p:nvPr/>
          </p:nvCxnSpPr>
          <p:spPr bwMode="auto">
            <a:xfrm rot="5400000" flipH="1">
              <a:off x="1566" y="2588"/>
              <a:ext cx="734" cy="1318"/>
            </a:xfrm>
            <a:prstGeom prst="curvedConnector2">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602" name="AutoShape 26"/>
            <p:cNvCxnSpPr>
              <a:cxnSpLocks noChangeShapeType="1"/>
              <a:stCxn id="1560595" idx="0"/>
              <a:endCxn id="1560582" idx="2"/>
            </p:cNvCxnSpPr>
            <p:nvPr/>
          </p:nvCxnSpPr>
          <p:spPr bwMode="auto">
            <a:xfrm rot="5400000" flipH="1">
              <a:off x="2129" y="3151"/>
              <a:ext cx="709" cy="217"/>
            </a:xfrm>
            <a:prstGeom prst="curvedConnector3">
              <a:avLst>
                <a:gd name="adj1" fmla="val 50634"/>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603" name="AutoShape 27"/>
            <p:cNvCxnSpPr>
              <a:cxnSpLocks noChangeShapeType="1"/>
              <a:stCxn id="1560595" idx="0"/>
              <a:endCxn id="1560583" idx="1"/>
            </p:cNvCxnSpPr>
            <p:nvPr/>
          </p:nvCxnSpPr>
          <p:spPr bwMode="auto">
            <a:xfrm rot="16200000">
              <a:off x="2380" y="3010"/>
              <a:ext cx="816" cy="392"/>
            </a:xfrm>
            <a:prstGeom prst="curvedConnector2">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0604" name="AutoShape 28"/>
            <p:cNvCxnSpPr>
              <a:cxnSpLocks noChangeShapeType="1"/>
              <a:stCxn id="1560595" idx="0"/>
              <a:endCxn id="1560584" idx="1"/>
            </p:cNvCxnSpPr>
            <p:nvPr/>
          </p:nvCxnSpPr>
          <p:spPr bwMode="auto">
            <a:xfrm rot="16200000">
              <a:off x="3069" y="2437"/>
              <a:ext cx="700" cy="1653"/>
            </a:xfrm>
            <a:prstGeom prst="curvedConnector3">
              <a:avLst>
                <a:gd name="adj1" fmla="val 50569"/>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60607" name="Text Box 31"/>
          <p:cNvSpPr txBox="1">
            <a:spLocks noChangeArrowheads="1"/>
          </p:cNvSpPr>
          <p:nvPr/>
        </p:nvSpPr>
        <p:spPr bwMode="auto">
          <a:xfrm>
            <a:off x="5013325" y="1876425"/>
            <a:ext cx="10779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600">
                <a:solidFill>
                  <a:srgbClr val="0000FF"/>
                </a:solidFill>
                <a:effectLst/>
                <a:latin typeface="Arial" charset="0"/>
              </a:rPr>
              <a:t>πρότυπο</a:t>
            </a:r>
          </a:p>
          <a:p>
            <a:pPr algn="ctr"/>
            <a:r>
              <a:rPr lang="el-GR" sz="1600">
                <a:solidFill>
                  <a:srgbClr val="0000FF"/>
                </a:solidFill>
                <a:effectLst/>
                <a:latin typeface="Arial" charset="0"/>
              </a:rPr>
              <a:t>λύσης</a:t>
            </a:r>
            <a:endParaRPr lang="en-GB" sz="1600">
              <a:solidFill>
                <a:srgbClr val="0000FF"/>
              </a:solidFill>
              <a:effectLst/>
              <a:latin typeface="Arial" charset="0"/>
            </a:endParaRPr>
          </a:p>
        </p:txBody>
      </p:sp>
      <p:cxnSp>
        <p:nvCxnSpPr>
          <p:cNvPr id="1560608" name="AutoShape 32"/>
          <p:cNvCxnSpPr>
            <a:cxnSpLocks noChangeShapeType="1"/>
            <a:stCxn id="1560607" idx="3"/>
            <a:endCxn id="1560589" idx="1"/>
          </p:cNvCxnSpPr>
          <p:nvPr/>
        </p:nvCxnSpPr>
        <p:spPr bwMode="auto">
          <a:xfrm>
            <a:off x="6091238" y="2166938"/>
            <a:ext cx="912812" cy="422275"/>
          </a:xfrm>
          <a:prstGeom prst="curvedConnector3">
            <a:avLst>
              <a:gd name="adj1" fmla="val 50782"/>
            </a:avLst>
          </a:prstGeom>
          <a:noFill/>
          <a:ln w="28575" cap="rnd">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0609" name="Text Box 33"/>
          <p:cNvSpPr txBox="1">
            <a:spLocks noChangeArrowheads="1"/>
          </p:cNvSpPr>
          <p:nvPr/>
        </p:nvSpPr>
        <p:spPr bwMode="auto">
          <a:xfrm>
            <a:off x="992188" y="4735513"/>
            <a:ext cx="1090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400" i="1">
                <a:effectLst>
                  <a:outerShdw blurRad="38100" dist="38100" dir="2700000" algn="tl">
                    <a:srgbClr val="FFFFFF"/>
                  </a:outerShdw>
                </a:effectLst>
                <a:latin typeface="Arial" charset="0"/>
              </a:rPr>
              <a:t>ισόπλευρο</a:t>
            </a:r>
            <a:endParaRPr lang="en-GB" sz="1400" i="1">
              <a:effectLst>
                <a:outerShdw blurRad="38100" dist="38100" dir="2700000" algn="tl">
                  <a:srgbClr val="FFFFFF"/>
                </a:outerShdw>
              </a:effectLst>
              <a:latin typeface="Arial" charset="0"/>
            </a:endParaRPr>
          </a:p>
        </p:txBody>
      </p:sp>
      <p:sp>
        <p:nvSpPr>
          <p:cNvPr id="1560610" name="Text Box 34"/>
          <p:cNvSpPr txBox="1">
            <a:spLocks noChangeArrowheads="1"/>
          </p:cNvSpPr>
          <p:nvPr/>
        </p:nvSpPr>
        <p:spPr bwMode="auto">
          <a:xfrm>
            <a:off x="2825750" y="4684713"/>
            <a:ext cx="1108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400" i="1">
                <a:effectLst>
                  <a:outerShdw blurRad="38100" dist="38100" dir="2700000" algn="tl">
                    <a:srgbClr val="FFFFFF"/>
                  </a:outerShdw>
                </a:effectLst>
                <a:latin typeface="Arial" charset="0"/>
              </a:rPr>
              <a:t>ορθογώνιο</a:t>
            </a:r>
            <a:endParaRPr lang="en-GB" sz="1400" i="1">
              <a:effectLst>
                <a:outerShdw blurRad="38100" dist="38100" dir="2700000" algn="tl">
                  <a:srgbClr val="FFFFFF"/>
                </a:outerShdw>
              </a:effectLst>
              <a:latin typeface="Arial" charset="0"/>
            </a:endParaRPr>
          </a:p>
        </p:txBody>
      </p:sp>
      <p:sp>
        <p:nvSpPr>
          <p:cNvPr id="1560611" name="Text Box 35"/>
          <p:cNvSpPr txBox="1">
            <a:spLocks noChangeArrowheads="1"/>
          </p:cNvSpPr>
          <p:nvPr/>
        </p:nvSpPr>
        <p:spPr bwMode="auto">
          <a:xfrm>
            <a:off x="6364288" y="4684713"/>
            <a:ext cx="104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400" i="1">
                <a:effectLst>
                  <a:outerShdw blurRad="38100" dist="38100" dir="2700000" algn="tl">
                    <a:srgbClr val="FFFFFF"/>
                  </a:outerShdw>
                </a:effectLst>
                <a:latin typeface="Arial" charset="0"/>
              </a:rPr>
              <a:t>ισοσκελές</a:t>
            </a:r>
            <a:endParaRPr lang="en-GB" sz="1400" i="1">
              <a:effectLst>
                <a:outerShdw blurRad="38100" dist="38100" dir="2700000" algn="tl">
                  <a:srgbClr val="FFFFFF"/>
                </a:outerShdw>
              </a:effectLst>
              <a:latin typeface="Arial" charset="0"/>
            </a:endParaRPr>
          </a:p>
        </p:txBody>
      </p:sp>
      <p:sp>
        <p:nvSpPr>
          <p:cNvPr id="1560612" name="Text Box 36"/>
          <p:cNvSpPr txBox="1">
            <a:spLocks noChangeArrowheads="1"/>
          </p:cNvSpPr>
          <p:nvPr/>
        </p:nvSpPr>
        <p:spPr bwMode="auto">
          <a:xfrm>
            <a:off x="4594225" y="4722813"/>
            <a:ext cx="923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400" i="1">
                <a:effectLst>
                  <a:outerShdw blurRad="38100" dist="38100" dir="2700000" algn="tl">
                    <a:srgbClr val="FFFFFF"/>
                  </a:outerShdw>
                </a:effectLst>
                <a:latin typeface="Arial" charset="0"/>
              </a:rPr>
              <a:t>σκαληνό</a:t>
            </a:r>
            <a:endParaRPr lang="en-GB" sz="1400" i="1">
              <a:effectLst>
                <a:outerShdw blurRad="38100" dist="38100" dir="2700000" algn="tl">
                  <a:srgbClr val="FFFFFF"/>
                </a:outerShdw>
              </a:effectLst>
              <a:latin typeface="Arial" charset="0"/>
            </a:endParaRPr>
          </a:p>
        </p:txBody>
      </p:sp>
      <p:grpSp>
        <p:nvGrpSpPr>
          <p:cNvPr id="1560614" name="Group 38"/>
          <p:cNvGrpSpPr>
            <a:grpSpLocks/>
          </p:cNvGrpSpPr>
          <p:nvPr/>
        </p:nvGrpSpPr>
        <p:grpSpPr bwMode="auto">
          <a:xfrm>
            <a:off x="7018338" y="1752600"/>
            <a:ext cx="1109662" cy="1116013"/>
            <a:chOff x="4413" y="1024"/>
            <a:chExt cx="699" cy="703"/>
          </a:xfrm>
        </p:grpSpPr>
        <p:sp>
          <p:nvSpPr>
            <p:cNvPr id="1560589" name="Freeform 13"/>
            <p:cNvSpPr>
              <a:spLocks/>
            </p:cNvSpPr>
            <p:nvPr/>
          </p:nvSpPr>
          <p:spPr bwMode="auto">
            <a:xfrm>
              <a:off x="4413" y="1024"/>
              <a:ext cx="699" cy="527"/>
            </a:xfrm>
            <a:custGeom>
              <a:avLst/>
              <a:gdLst>
                <a:gd name="T0" fmla="*/ 304 w 600"/>
                <a:gd name="T1" fmla="*/ 0 h 360"/>
                <a:gd name="T2" fmla="*/ 0 w 600"/>
                <a:gd name="T3" fmla="*/ 360 h 360"/>
                <a:gd name="T4" fmla="*/ 600 w 600"/>
                <a:gd name="T5" fmla="*/ 360 h 360"/>
                <a:gd name="T6" fmla="*/ 304 w 600"/>
                <a:gd name="T7" fmla="*/ 0 h 360"/>
              </a:gdLst>
              <a:ahLst/>
              <a:cxnLst>
                <a:cxn ang="0">
                  <a:pos x="T0" y="T1"/>
                </a:cxn>
                <a:cxn ang="0">
                  <a:pos x="T2" y="T3"/>
                </a:cxn>
                <a:cxn ang="0">
                  <a:pos x="T4" y="T5"/>
                </a:cxn>
                <a:cxn ang="0">
                  <a:pos x="T6" y="T7"/>
                </a:cxn>
              </a:cxnLst>
              <a:rect l="0" t="0" r="r" b="b"/>
              <a:pathLst>
                <a:path w="600" h="360">
                  <a:moveTo>
                    <a:pt x="304" y="0"/>
                  </a:moveTo>
                  <a:lnTo>
                    <a:pt x="0" y="360"/>
                  </a:lnTo>
                  <a:lnTo>
                    <a:pt x="600" y="360"/>
                  </a:lnTo>
                  <a:lnTo>
                    <a:pt x="304" y="0"/>
                  </a:lnTo>
                  <a:close/>
                </a:path>
              </a:pathLst>
            </a:custGeom>
            <a:solidFill>
              <a:schemeClr val="bg1"/>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l-GR"/>
            </a:p>
          </p:txBody>
        </p:sp>
        <p:sp>
          <p:nvSpPr>
            <p:cNvPr id="1560590" name="Text Box 14"/>
            <p:cNvSpPr txBox="1">
              <a:spLocks noChangeArrowheads="1"/>
            </p:cNvSpPr>
            <p:nvPr/>
          </p:nvSpPr>
          <p:spPr bwMode="auto">
            <a:xfrm>
              <a:off x="4571" y="1183"/>
              <a:ext cx="1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600">
                  <a:effectLst>
                    <a:outerShdw blurRad="38100" dist="38100" dir="2700000" algn="tl">
                      <a:srgbClr val="FFFFFF"/>
                    </a:outerShdw>
                  </a:effectLst>
                  <a:latin typeface="Arial" charset="0"/>
                </a:rPr>
                <a:t>α</a:t>
              </a:r>
              <a:endParaRPr lang="en-GB" sz="1600">
                <a:effectLst>
                  <a:outerShdw blurRad="38100" dist="38100" dir="2700000" algn="tl">
                    <a:srgbClr val="FFFFFF"/>
                  </a:outerShdw>
                </a:effectLst>
                <a:latin typeface="Arial" charset="0"/>
              </a:endParaRPr>
            </a:p>
          </p:txBody>
        </p:sp>
        <p:sp>
          <p:nvSpPr>
            <p:cNvPr id="1560591" name="Text Box 15"/>
            <p:cNvSpPr txBox="1">
              <a:spLocks noChangeArrowheads="1"/>
            </p:cNvSpPr>
            <p:nvPr/>
          </p:nvSpPr>
          <p:spPr bwMode="auto">
            <a:xfrm>
              <a:off x="4763" y="1202"/>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600">
                  <a:effectLst>
                    <a:outerShdw blurRad="38100" dist="38100" dir="2700000" algn="tl">
                      <a:srgbClr val="FFFFFF"/>
                    </a:outerShdw>
                  </a:effectLst>
                  <a:latin typeface="Arial" charset="0"/>
                </a:rPr>
                <a:t>β</a:t>
              </a:r>
              <a:endParaRPr lang="en-GB" sz="1600">
                <a:effectLst>
                  <a:outerShdw blurRad="38100" dist="38100" dir="2700000" algn="tl">
                    <a:srgbClr val="FFFFFF"/>
                  </a:outerShdw>
                </a:effectLst>
                <a:latin typeface="Arial" charset="0"/>
              </a:endParaRPr>
            </a:p>
          </p:txBody>
        </p:sp>
        <p:sp>
          <p:nvSpPr>
            <p:cNvPr id="1560592" name="Text Box 16"/>
            <p:cNvSpPr txBox="1">
              <a:spLocks noChangeArrowheads="1"/>
            </p:cNvSpPr>
            <p:nvPr/>
          </p:nvSpPr>
          <p:spPr bwMode="auto">
            <a:xfrm>
              <a:off x="4689" y="133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600">
                  <a:effectLst>
                    <a:outerShdw blurRad="38100" dist="38100" dir="2700000" algn="tl">
                      <a:srgbClr val="FFFFFF"/>
                    </a:outerShdw>
                  </a:effectLst>
                  <a:latin typeface="Arial" charset="0"/>
                </a:rPr>
                <a:t>γ</a:t>
              </a:r>
              <a:endParaRPr lang="en-GB" sz="1600">
                <a:effectLst>
                  <a:outerShdw blurRad="38100" dist="38100" dir="2700000" algn="tl">
                    <a:srgbClr val="FFFFFF"/>
                  </a:outerShdw>
                </a:effectLst>
                <a:latin typeface="Arial" charset="0"/>
              </a:endParaRPr>
            </a:p>
          </p:txBody>
        </p:sp>
        <p:sp>
          <p:nvSpPr>
            <p:cNvPr id="1560613" name="Text Box 37"/>
            <p:cNvSpPr txBox="1">
              <a:spLocks noChangeArrowheads="1"/>
            </p:cNvSpPr>
            <p:nvPr/>
          </p:nvSpPr>
          <p:spPr bwMode="auto">
            <a:xfrm>
              <a:off x="4496" y="1535"/>
              <a:ext cx="5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l-GR" sz="1400" i="1">
                  <a:effectLst>
                    <a:outerShdw blurRad="38100" dist="38100" dir="2700000" algn="tl">
                      <a:srgbClr val="FFFFFF"/>
                    </a:outerShdw>
                  </a:effectLst>
                  <a:latin typeface="Arial" charset="0"/>
                </a:rPr>
                <a:t>τρίγωνο</a:t>
              </a:r>
              <a:endParaRPr lang="en-GB" sz="1400" i="1">
                <a:effectLst>
                  <a:outerShdw blurRad="38100" dist="38100" dir="2700000" algn="tl">
                    <a:srgbClr val="FFFFFF"/>
                  </a:outerShdw>
                </a:effectLst>
                <a:latin typeface="Arial" charset="0"/>
              </a:endParaRPr>
            </a:p>
          </p:txBody>
        </p:sp>
      </p:grpSp>
    </p:spTree>
    <p:extLst>
      <p:ext uri="{BB962C8B-B14F-4D97-AF65-F5344CB8AC3E}">
        <p14:creationId xmlns:p14="http://schemas.microsoft.com/office/powerpoint/2010/main" val="3575509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SUN 99">
  <a:themeElements>
    <a:clrScheme name="CSUN 99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SUN 9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CSUN 99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SUN 99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SUN 99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UN 99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SUN 99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SUN 99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SUN 99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6951</TotalTime>
  <Words>1395</Words>
  <Application>Microsoft Office PowerPoint</Application>
  <PresentationFormat>On-screen Show (4:3)</PresentationFormat>
  <Paragraphs>266</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Comic Sans MS</vt:lpstr>
      <vt:lpstr>Consolas</vt:lpstr>
      <vt:lpstr>Times New Roman</vt:lpstr>
      <vt:lpstr>Wingdings</vt:lpstr>
      <vt:lpstr>CSUN 99</vt:lpstr>
      <vt:lpstr>PowerPoint Presentation</vt:lpstr>
      <vt:lpstr>ΕΝΟΤΗΤΑ 5</vt:lpstr>
      <vt:lpstr>Περιεχόμενα</vt:lpstr>
      <vt:lpstr>Επαναχρησιμοποίηση σχεδίασης (1/2)</vt:lpstr>
      <vt:lpstr>Επαναχρησιμοποίηση σχεδίασης (2/2)</vt:lpstr>
      <vt:lpstr>Περιεχόμενα</vt:lpstr>
      <vt:lpstr>Επαναλαμβανόμενα πρότυπα λύσεων (1/3)</vt:lpstr>
      <vt:lpstr>Επαναλαμβανόμενα πρότυπα λύσεων (2/3)</vt:lpstr>
      <vt:lpstr>Επαναλαμβανόμενα πρότυπα λύσεων (3/3)</vt:lpstr>
      <vt:lpstr>Περιεχόμενα</vt:lpstr>
      <vt:lpstr>Τεκμηρίωση προτύπων (1/6)</vt:lpstr>
      <vt:lpstr>Τεκμηρίωση προτύπων (2/6)</vt:lpstr>
      <vt:lpstr>Τεκμηρίωση προτύπων (3/6)</vt:lpstr>
      <vt:lpstr>Τεκμηρίωση προτύπων (4/6)</vt:lpstr>
      <vt:lpstr>Τεκμηρίωση προτύπων (5/6)</vt:lpstr>
      <vt:lpstr>Τεκμηρίωση προτύπων (6/6)</vt:lpstr>
      <vt:lpstr>Περιεχόμενα</vt:lpstr>
      <vt:lpstr>Γένεση προτύπων (1/4)</vt:lpstr>
      <vt:lpstr>Γένεση προτύπων (2/4)</vt:lpstr>
      <vt:lpstr>Γένεση προτύπων (3/4)</vt:lpstr>
      <vt:lpstr>Γένεση προτύπων (4/4)</vt:lpstr>
      <vt:lpstr>Περιεχόμενα</vt:lpstr>
      <vt:lpstr>Κατηγορίες προτύπων (1/5)</vt:lpstr>
      <vt:lpstr>Κατηγορίες προτύπων (2/5)</vt:lpstr>
      <vt:lpstr>Κατηγορίες προτύπων (3/5)</vt:lpstr>
      <vt:lpstr>Κατηγορίες προτύπων (4/5)</vt:lpstr>
      <vt:lpstr>Κατηγορίες προτύπων (5/5)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&amp; AT Lab @ ICS-FORTH</dc:title>
  <dc:creator>Σαββίδης Αντώνης</dc:creator>
  <cp:lastModifiedBy>Σαββίδης Αντώνης</cp:lastModifiedBy>
  <cp:revision>2019</cp:revision>
  <cp:lastPrinted>1999-09-20T12:01:02Z</cp:lastPrinted>
  <dcterms:created xsi:type="dcterms:W3CDTF">1995-06-17T23:31:02Z</dcterms:created>
  <dcterms:modified xsi:type="dcterms:W3CDTF">2014-12-08T11:27:37Z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Z:\Projects\_Presentations\1999\Ellis lecture\html vesrion optimised for 1024x768</vt:lpwstr>
  </property>
</Properties>
</file>