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00"/>
    <a:srgbClr val="663300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7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3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FD91AEEF-DB1E-4EFC-A1DF-D6B261039A1A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49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Ένθετο</a:t>
            </a:r>
            <a:endParaRPr lang="en-GB" dirty="0"/>
          </a:p>
        </p:txBody>
      </p:sp>
      <p:graphicFrame>
        <p:nvGraphicFramePr>
          <p:cNvPr id="1593401" name="Group 1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28950"/>
              </p:ext>
            </p:extLst>
          </p:nvPr>
        </p:nvGraphicFramePr>
        <p:xfrm>
          <a:off x="990600" y="1819729"/>
          <a:ext cx="7366000" cy="4005708"/>
        </p:xfrm>
        <a:graphic>
          <a:graphicData uri="http://schemas.openxmlformats.org/drawingml/2006/table">
            <a:tbl>
              <a:tblPr/>
              <a:tblGrid>
                <a:gridCol w="7366000"/>
              </a:tblGrid>
              <a:tr h="332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StackDynamic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&lt;string&gt;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(auto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(“%d”,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 range-based for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for_each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nums.begin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nums.end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[](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(“%d”,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 lambda (anonymous) function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(“output.txt”, “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(auto&amp; s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“%s”,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s.c_str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 range-based for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for_each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strs.begin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strs.end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[](string&amp; s){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“%s”,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s.c_str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 lambda (anonymous) function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2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(7/7)</a:t>
            </a:r>
            <a:endParaRPr lang="en-GB"/>
          </a:p>
        </p:txBody>
      </p:sp>
      <p:sp>
        <p:nvSpPr>
          <p:cNvPr id="159232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Περίληψη</a:t>
            </a:r>
            <a:endParaRPr lang="en-US" sz="2400" i="1"/>
          </a:p>
          <a:p>
            <a:pPr lvl="1"/>
            <a:r>
              <a:rPr lang="el-GR" sz="2000"/>
              <a:t>Εξειδικευμένη κλάση που παρέχει τις απαραίτητες συναρτήσεις επίσκεψης των περιεχομένων στοιχείων σε σύνθετους περιέκτες κρύβοντας της υλοποίησή τους</a:t>
            </a:r>
            <a:endParaRPr lang="en-US" sz="2000"/>
          </a:p>
          <a:p>
            <a:pPr lvl="1"/>
            <a:r>
              <a:rPr lang="el-GR" sz="2000"/>
              <a:t>Υλοποιεί τον αφηρημένο τύπο για κάθε διαφορετική αναπαράσταση του περιέκτη</a:t>
            </a:r>
            <a:endParaRPr lang="en-US" sz="2000"/>
          </a:p>
          <a:p>
            <a:pPr lvl="1"/>
            <a:r>
              <a:rPr lang="el-GR" sz="2000"/>
              <a:t>Η εσωτερική του υλοποίηση βασίζεται στις λεπτομέρειες υλοποίησης της εκάστοτε κλάσης περιέκτη</a:t>
            </a:r>
            <a:endParaRPr lang="en-US" sz="2000"/>
          </a:p>
          <a:p>
            <a:pPr lvl="1"/>
            <a:r>
              <a:rPr lang="el-GR" sz="2000"/>
              <a:t>Περιέχει πληροφορία για το στιγμιότυπο περιέκτη στο οποίο αναφέρεται καθώς και για την κατάσταση (δηλ. εκάστοτε σημείο) πρόσβασης.</a:t>
            </a:r>
            <a:endParaRPr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2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32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Iterator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Visitor</a:t>
            </a:r>
          </a:p>
          <a:p>
            <a:r>
              <a:rPr lang="en-US"/>
              <a:t>Factory</a:t>
            </a:r>
          </a:p>
          <a:p>
            <a:r>
              <a:rPr lang="en-US"/>
              <a:t>Prototype</a:t>
            </a:r>
          </a:p>
          <a:p>
            <a:r>
              <a:rPr lang="en-US"/>
              <a:t>Singleton</a:t>
            </a:r>
          </a:p>
          <a:p>
            <a:r>
              <a:rPr lang="en-US"/>
              <a:t>State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22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(1/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1800" b="1" i="1" dirty="0"/>
              <a:t>Πρόβλημα</a:t>
            </a:r>
            <a:endParaRPr lang="en-US" sz="1800" b="1" i="1" dirty="0"/>
          </a:p>
          <a:p>
            <a:pPr lvl="1">
              <a:lnSpc>
                <a:spcPct val="80000"/>
              </a:lnSpc>
            </a:pPr>
            <a:r>
              <a:rPr lang="el-GR" sz="1600" dirty="0"/>
              <a:t>Χρειάζεται να εφαρμόσουμε κάποιες λειτουργίες στα στοιχεία μίας συλλογής ή ενός σύνθετου αντικειμένου όταν τα στοιχεία του είναι διαφορετικών τύπων (αλλά γνωστών στην υλοποίηση του σύνθετου αντικειμένου)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l-GR" sz="1800" b="1" i="1" dirty="0"/>
              <a:t>Λύση</a:t>
            </a:r>
            <a:endParaRPr lang="en-US" sz="1800" b="1" i="1" dirty="0"/>
          </a:p>
          <a:p>
            <a:pPr lvl="1">
              <a:lnSpc>
                <a:spcPct val="80000"/>
              </a:lnSpc>
            </a:pPr>
            <a:r>
              <a:rPr lang="el-GR" sz="1600" dirty="0"/>
              <a:t>Η υλοποίηση της συλλογής παρέχει μία αφηρημένη κλάση </a:t>
            </a:r>
            <a:r>
              <a:rPr lang="en-US" sz="1600" b="1" i="1" dirty="0"/>
              <a:t>Visitor</a:t>
            </a:r>
            <a:r>
              <a:rPr lang="en-US" sz="1600" dirty="0"/>
              <a:t> </a:t>
            </a:r>
            <a:r>
              <a:rPr lang="el-GR" sz="1600" dirty="0"/>
              <a:t>με μεθόδους για την επίσκεψη κάθε διαφορετικού συστατικού στοιχείου της συλλογής (τα ονόματα των μεθόδων ταιριάζουν με τους τύπους των στοιχείων).</a:t>
            </a:r>
            <a:r>
              <a:rPr lang="en-US" sz="1600" dirty="0"/>
              <a:t> </a:t>
            </a:r>
            <a:r>
              <a:rPr lang="el-GR" sz="1600" dirty="0"/>
              <a:t>Παρέχεται μία μέθοδος </a:t>
            </a:r>
            <a:r>
              <a:rPr lang="en-US" sz="1600" b="1" i="1" dirty="0"/>
              <a:t>accept</a:t>
            </a:r>
            <a:r>
              <a:rPr lang="el-GR" sz="1600" b="1" i="1" dirty="0"/>
              <a:t> </a:t>
            </a:r>
            <a:r>
              <a:rPr lang="en-US" sz="1600" b="1" i="1" dirty="0"/>
              <a:t>(Visitor*) </a:t>
            </a:r>
            <a:r>
              <a:rPr lang="el-GR" sz="1600" dirty="0"/>
              <a:t>από τη συλλογή. </a:t>
            </a:r>
          </a:p>
          <a:p>
            <a:pPr lvl="1">
              <a:lnSpc>
                <a:spcPct val="80000"/>
              </a:lnSpc>
            </a:pPr>
            <a:r>
              <a:rPr lang="el-GR" sz="1600" dirty="0"/>
              <a:t>Όλα τα στοιχεία κληρονομούν από έναν κοινό τύπο. Η σειρά επίσκεψης μπορεί να είναι καλά ορισμένη ή όχι αλλά πάντα τεκμηριώνεται τι ισχύει.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l-GR" sz="1800" b="1" i="1" dirty="0"/>
              <a:t>Επιπτώσεις</a:t>
            </a:r>
            <a:endParaRPr lang="en-US" sz="1800" b="1" i="1" dirty="0"/>
          </a:p>
          <a:p>
            <a:pPr lvl="1">
              <a:lnSpc>
                <a:spcPct val="80000"/>
              </a:lnSpc>
            </a:pPr>
            <a:r>
              <a:rPr lang="el-GR" sz="1600" dirty="0"/>
              <a:t>Ο </a:t>
            </a:r>
            <a:r>
              <a:rPr lang="en-US" sz="1600" dirty="0"/>
              <a:t>client </a:t>
            </a:r>
            <a:r>
              <a:rPr lang="el-GR" sz="1600" dirty="0"/>
              <a:t>υλοποιεί μία κατάλληλη </a:t>
            </a:r>
            <a:r>
              <a:rPr lang="en-US" sz="1600" dirty="0"/>
              <a:t>subclass </a:t>
            </a:r>
            <a:r>
              <a:rPr lang="el-GR" sz="1600" dirty="0"/>
              <a:t>του </a:t>
            </a:r>
            <a:r>
              <a:rPr lang="en-US" sz="1600" dirty="0"/>
              <a:t>Visitor</a:t>
            </a:r>
            <a:r>
              <a:rPr lang="el-GR" sz="1600" dirty="0"/>
              <a:t> και καλεί την </a:t>
            </a:r>
            <a:r>
              <a:rPr lang="en-US" sz="1600" dirty="0"/>
              <a:t>accept </a:t>
            </a:r>
            <a:r>
              <a:rPr lang="el-GR" sz="1600" dirty="0"/>
              <a:t>σε ένα κατάλληλο </a:t>
            </a:r>
            <a:r>
              <a:rPr lang="en-US" sz="1600" dirty="0"/>
              <a:t>instance</a:t>
            </a:r>
            <a:r>
              <a:rPr lang="el-GR" sz="1600" dirty="0"/>
              <a:t> της συλλογής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l-GR" sz="1600" dirty="0"/>
              <a:t>Μπορούν να υλοποιηθούν όσες διαφορετικές κλάσεις από </a:t>
            </a:r>
            <a:r>
              <a:rPr lang="en-US" sz="1600" dirty="0"/>
              <a:t>visitors </a:t>
            </a:r>
            <a:r>
              <a:rPr lang="el-GR" sz="1600" dirty="0"/>
              <a:t>επιθυμούμε.</a:t>
            </a:r>
          </a:p>
          <a:p>
            <a:pPr lvl="1">
              <a:lnSpc>
                <a:spcPct val="80000"/>
              </a:lnSpc>
            </a:pPr>
            <a:r>
              <a:rPr lang="el-GR" sz="1600" dirty="0"/>
              <a:t>Δεν απαιτείται η τροποποίηση της συλλογής εάν θέλουμε να εφαρμόσουμε κάποιες επιπλέον λειτουργίες στα συστατικά στοιχεία.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89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(</a:t>
            </a:r>
            <a:r>
              <a:rPr lang="el-GR"/>
              <a:t>2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pic>
        <p:nvPicPr>
          <p:cNvPr id="163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09750"/>
            <a:ext cx="4400550" cy="405765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4311" name="Group 7"/>
          <p:cNvGrpSpPr>
            <a:grpSpLocks/>
          </p:cNvGrpSpPr>
          <p:nvPr/>
        </p:nvGrpSpPr>
        <p:grpSpPr bwMode="auto">
          <a:xfrm>
            <a:off x="5295900" y="1990725"/>
            <a:ext cx="2670175" cy="971550"/>
            <a:chOff x="3336" y="1254"/>
            <a:chExt cx="1682" cy="612"/>
          </a:xfrm>
        </p:grpSpPr>
        <p:sp>
          <p:nvSpPr>
            <p:cNvPr id="1634309" name="AutoShape 5"/>
            <p:cNvSpPr>
              <a:spLocks/>
            </p:cNvSpPr>
            <p:nvPr/>
          </p:nvSpPr>
          <p:spPr bwMode="auto">
            <a:xfrm>
              <a:off x="3336" y="1254"/>
              <a:ext cx="60" cy="612"/>
            </a:xfrm>
            <a:prstGeom prst="rightBrace">
              <a:avLst>
                <a:gd name="adj1" fmla="val 85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4310" name="Text Box 6"/>
            <p:cNvSpPr txBox="1">
              <a:spLocks noChangeArrowheads="1"/>
            </p:cNvSpPr>
            <p:nvPr/>
          </p:nvSpPr>
          <p:spPr bwMode="auto">
            <a:xfrm>
              <a:off x="3547" y="1349"/>
              <a:ext cx="147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Δεν είναι απαραίτητο εν γένει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οι κλάσεις αυτές να σχετίζονται με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inheritance.</a:t>
              </a:r>
              <a:endPara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634312" name="Group 8"/>
          <p:cNvGrpSpPr>
            <a:grpSpLocks/>
          </p:cNvGrpSpPr>
          <p:nvPr/>
        </p:nvGrpSpPr>
        <p:grpSpPr bwMode="auto">
          <a:xfrm>
            <a:off x="5314950" y="3419475"/>
            <a:ext cx="2670175" cy="971550"/>
            <a:chOff x="3336" y="1254"/>
            <a:chExt cx="1682" cy="612"/>
          </a:xfrm>
        </p:grpSpPr>
        <p:sp>
          <p:nvSpPr>
            <p:cNvPr id="1634313" name="AutoShape 9"/>
            <p:cNvSpPr>
              <a:spLocks/>
            </p:cNvSpPr>
            <p:nvPr/>
          </p:nvSpPr>
          <p:spPr bwMode="auto">
            <a:xfrm>
              <a:off x="3336" y="1254"/>
              <a:ext cx="60" cy="612"/>
            </a:xfrm>
            <a:prstGeom prst="rightBrace">
              <a:avLst>
                <a:gd name="adj1" fmla="val 85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4314" name="Text Box 10"/>
            <p:cNvSpPr txBox="1">
              <a:spLocks noChangeArrowheads="1"/>
            </p:cNvSpPr>
            <p:nvPr/>
          </p:nvSpPr>
          <p:spPr bwMode="auto">
            <a:xfrm>
              <a:off x="3547" y="1349"/>
              <a:ext cx="147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Πάντα το όρισμα είναι συγκεκριμένου τύπου και όχι κάποιου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superclass</a:t>
              </a:r>
              <a:endPara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634318" name="Group 14"/>
          <p:cNvGrpSpPr>
            <a:grpSpLocks/>
          </p:cNvGrpSpPr>
          <p:nvPr/>
        </p:nvGrpSpPr>
        <p:grpSpPr bwMode="auto">
          <a:xfrm>
            <a:off x="5334000" y="4694238"/>
            <a:ext cx="2679700" cy="1004887"/>
            <a:chOff x="3360" y="2957"/>
            <a:chExt cx="1688" cy="633"/>
          </a:xfrm>
        </p:grpSpPr>
        <p:sp>
          <p:nvSpPr>
            <p:cNvPr id="1634316" name="AutoShape 12"/>
            <p:cNvSpPr>
              <a:spLocks/>
            </p:cNvSpPr>
            <p:nvPr/>
          </p:nvSpPr>
          <p:spPr bwMode="auto">
            <a:xfrm>
              <a:off x="3360" y="2964"/>
              <a:ext cx="60" cy="612"/>
            </a:xfrm>
            <a:prstGeom prst="rightBrace">
              <a:avLst>
                <a:gd name="adj1" fmla="val 85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4317" name="Text Box 13"/>
            <p:cNvSpPr txBox="1">
              <a:spLocks noChangeArrowheads="1"/>
            </p:cNvSpPr>
            <p:nvPr/>
          </p:nvSpPr>
          <p:spPr bwMode="auto">
            <a:xfrm>
              <a:off x="3577" y="2957"/>
              <a:ext cx="147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H Accept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φροντίζει να καλεί τη σωστή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Visit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συνάρτηση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του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Visitor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 Εάν επιτρέπεται αλλάζει η συλλογή θέλει ιδιαίτερη προσοχή.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2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(</a:t>
            </a:r>
            <a:r>
              <a:rPr lang="el-GR"/>
              <a:t>3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66888"/>
            <a:ext cx="5486400" cy="3876675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5339" name="Group 11"/>
          <p:cNvGrpSpPr>
            <a:grpSpLocks/>
          </p:cNvGrpSpPr>
          <p:nvPr/>
        </p:nvGrpSpPr>
        <p:grpSpPr bwMode="auto">
          <a:xfrm>
            <a:off x="6153150" y="1905000"/>
            <a:ext cx="2698750" cy="2619375"/>
            <a:chOff x="3876" y="1200"/>
            <a:chExt cx="1700" cy="1650"/>
          </a:xfrm>
        </p:grpSpPr>
        <p:sp>
          <p:nvSpPr>
            <p:cNvPr id="1635334" name="AutoShape 6"/>
            <p:cNvSpPr>
              <a:spLocks/>
            </p:cNvSpPr>
            <p:nvPr/>
          </p:nvSpPr>
          <p:spPr bwMode="auto">
            <a:xfrm>
              <a:off x="3876" y="1200"/>
              <a:ext cx="78" cy="198"/>
            </a:xfrm>
            <a:prstGeom prst="rightBrace">
              <a:avLst>
                <a:gd name="adj1" fmla="val 2115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5335" name="Text Box 7"/>
            <p:cNvSpPr txBox="1">
              <a:spLocks noChangeArrowheads="1"/>
            </p:cNvSpPr>
            <p:nvPr/>
          </p:nvSpPr>
          <p:spPr bwMode="auto">
            <a:xfrm>
              <a:off x="4105" y="1829"/>
              <a:ext cx="14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Ένας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concrete visitor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μπορεί να έχει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local data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τα οποία δημιουργούνται κατά τη διάρκεια της επίσκεψης.</a:t>
              </a:r>
            </a:p>
          </p:txBody>
        </p:sp>
        <p:sp>
          <p:nvSpPr>
            <p:cNvPr id="1635336" name="AutoShape 8"/>
            <p:cNvSpPr>
              <a:spLocks/>
            </p:cNvSpPr>
            <p:nvPr/>
          </p:nvSpPr>
          <p:spPr bwMode="auto">
            <a:xfrm>
              <a:off x="3876" y="2652"/>
              <a:ext cx="78" cy="198"/>
            </a:xfrm>
            <a:prstGeom prst="rightBrace">
              <a:avLst>
                <a:gd name="adj1" fmla="val 2115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5337" name="Line 9"/>
            <p:cNvSpPr>
              <a:spLocks noChangeShapeType="1"/>
            </p:cNvSpPr>
            <p:nvPr/>
          </p:nvSpPr>
          <p:spPr bwMode="auto">
            <a:xfrm>
              <a:off x="3954" y="1320"/>
              <a:ext cx="150" cy="58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5338" name="Line 10"/>
            <p:cNvSpPr>
              <a:spLocks noChangeShapeType="1"/>
            </p:cNvSpPr>
            <p:nvPr/>
          </p:nvSpPr>
          <p:spPr bwMode="auto">
            <a:xfrm flipH="1">
              <a:off x="3936" y="1890"/>
              <a:ext cx="168" cy="87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635343" name="Group 15"/>
          <p:cNvGrpSpPr>
            <a:grpSpLocks/>
          </p:cNvGrpSpPr>
          <p:nvPr/>
        </p:nvGrpSpPr>
        <p:grpSpPr bwMode="auto">
          <a:xfrm>
            <a:off x="6210300" y="4800600"/>
            <a:ext cx="2508250" cy="752475"/>
            <a:chOff x="3912" y="3024"/>
            <a:chExt cx="1580" cy="474"/>
          </a:xfrm>
        </p:grpSpPr>
        <p:sp>
          <p:nvSpPr>
            <p:cNvPr id="1635341" name="AutoShape 13"/>
            <p:cNvSpPr>
              <a:spLocks/>
            </p:cNvSpPr>
            <p:nvPr/>
          </p:nvSpPr>
          <p:spPr bwMode="auto">
            <a:xfrm>
              <a:off x="3912" y="3024"/>
              <a:ext cx="60" cy="474"/>
            </a:xfrm>
            <a:prstGeom prst="rightBrace">
              <a:avLst>
                <a:gd name="adj1" fmla="val 65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5342" name="Text Box 14"/>
            <p:cNvSpPr txBox="1">
              <a:spLocks noChangeArrowheads="1"/>
            </p:cNvSpPr>
            <p:nvPr/>
          </p:nvSpPr>
          <p:spPr bwMode="auto">
            <a:xfrm>
              <a:off x="4021" y="3047"/>
              <a:ext cx="147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Χρήση ενός συγκεκριμένου </a:t>
              </a: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visitor. </a:t>
              </a:r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Φαίνεται πόσο απλουστεύει τα πράγματα.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(</a:t>
            </a:r>
            <a:r>
              <a:rPr lang="el-GR"/>
              <a:t>4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469798"/>
            <a:ext cx="6126162" cy="4867275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7384" name="Text Box 8"/>
          <p:cNvSpPr txBox="1">
            <a:spLocks noChangeArrowheads="1"/>
          </p:cNvSpPr>
          <p:nvPr/>
        </p:nvSpPr>
        <p:spPr bwMode="auto">
          <a:xfrm>
            <a:off x="6627813" y="2903538"/>
            <a:ext cx="23352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 αυτό το παράδειγμα ο 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visitor 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έχει σκοπό της αναζήτηση ενός στοιχείου με κάποια καθολική ιδιότητα. </a:t>
            </a:r>
          </a:p>
          <a:p>
            <a:pPr algn="ctr"/>
            <a:endParaRPr lang="el-GR" sz="12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Ωστόσο, ενδέχεται να θέλουμε να βρούμε το πρώτο στοιχείο που έχει μία ιδιότητα και έπειτα να τερματίσει η επίσκεψη.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12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(</a:t>
            </a:r>
            <a:r>
              <a:rPr lang="el-GR"/>
              <a:t>5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sp>
        <p:nvSpPr>
          <p:cNvPr id="1638406" name="Text Box 6"/>
          <p:cNvSpPr txBox="1">
            <a:spLocks noChangeArrowheads="1"/>
          </p:cNvSpPr>
          <p:nvPr/>
        </p:nvSpPr>
        <p:spPr bwMode="auto">
          <a:xfrm>
            <a:off x="941388" y="4751388"/>
            <a:ext cx="2335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Visit methods 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επιστρέφουν 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bool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με 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false 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να σημαίνει τερματισμό της επίσκεψης και 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true 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συνέχεια. </a:t>
            </a:r>
          </a:p>
        </p:txBody>
      </p:sp>
      <p:sp>
        <p:nvSpPr>
          <p:cNvPr id="1638407" name="Text Box 7"/>
          <p:cNvSpPr txBox="1">
            <a:spLocks noChangeArrowheads="1"/>
          </p:cNvSpPr>
          <p:nvPr/>
        </p:nvSpPr>
        <p:spPr bwMode="auto">
          <a:xfrm>
            <a:off x="5551488" y="5008563"/>
            <a:ext cx="23352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</a:t>
            </a: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Visitor (superclass) </a:t>
            </a:r>
            <a:r>
              <a:rPr lang="el-GR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έχει ένα γνώρισμα για το εάν έχει τερματίσει η επίσκεψη.</a:t>
            </a:r>
          </a:p>
        </p:txBody>
      </p:sp>
      <p:grpSp>
        <p:nvGrpSpPr>
          <p:cNvPr id="1638412" name="Group 12"/>
          <p:cNvGrpSpPr>
            <a:grpSpLocks/>
          </p:cNvGrpSpPr>
          <p:nvPr/>
        </p:nvGrpSpPr>
        <p:grpSpPr bwMode="auto">
          <a:xfrm>
            <a:off x="242888" y="1795463"/>
            <a:ext cx="4352925" cy="2828925"/>
            <a:chOff x="153" y="1131"/>
            <a:chExt cx="2742" cy="1782"/>
          </a:xfrm>
        </p:grpSpPr>
        <p:pic>
          <p:nvPicPr>
            <p:cNvPr id="16384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" y="1131"/>
              <a:ext cx="2742" cy="178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8408" name="Rectangle 8"/>
            <p:cNvSpPr>
              <a:spLocks noChangeArrowheads="1"/>
            </p:cNvSpPr>
            <p:nvPr/>
          </p:nvSpPr>
          <p:spPr bwMode="auto">
            <a:xfrm>
              <a:off x="720" y="1416"/>
              <a:ext cx="234" cy="252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8409" name="Rectangle 9"/>
            <p:cNvSpPr>
              <a:spLocks noChangeArrowheads="1"/>
            </p:cNvSpPr>
            <p:nvPr/>
          </p:nvSpPr>
          <p:spPr bwMode="auto">
            <a:xfrm>
              <a:off x="744" y="2376"/>
              <a:ext cx="1464" cy="252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638413" name="Group 13"/>
          <p:cNvGrpSpPr>
            <a:grpSpLocks/>
          </p:cNvGrpSpPr>
          <p:nvPr/>
        </p:nvGrpSpPr>
        <p:grpSpPr bwMode="auto">
          <a:xfrm>
            <a:off x="4676775" y="1824038"/>
            <a:ext cx="4229100" cy="3095625"/>
            <a:chOff x="2946" y="1149"/>
            <a:chExt cx="2664" cy="1950"/>
          </a:xfrm>
        </p:grpSpPr>
        <p:pic>
          <p:nvPicPr>
            <p:cNvPr id="163840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" y="1149"/>
              <a:ext cx="2664" cy="195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8410" name="Rectangle 10"/>
            <p:cNvSpPr>
              <a:spLocks noChangeArrowheads="1"/>
            </p:cNvSpPr>
            <p:nvPr/>
          </p:nvSpPr>
          <p:spPr bwMode="auto">
            <a:xfrm>
              <a:off x="3150" y="1572"/>
              <a:ext cx="2418" cy="252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38411" name="Rectangle 11"/>
            <p:cNvSpPr>
              <a:spLocks noChangeArrowheads="1"/>
            </p:cNvSpPr>
            <p:nvPr/>
          </p:nvSpPr>
          <p:spPr bwMode="auto">
            <a:xfrm>
              <a:off x="3546" y="2586"/>
              <a:ext cx="1488" cy="252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3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6" grpId="0"/>
      <p:bldP spid="16384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Iterator</a:t>
            </a:r>
          </a:p>
          <a:p>
            <a:r>
              <a:rPr lang="en-US"/>
              <a:t>Visitor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Factory</a:t>
            </a:r>
          </a:p>
          <a:p>
            <a:r>
              <a:rPr lang="en-US"/>
              <a:t>Prototype</a:t>
            </a:r>
          </a:p>
          <a:p>
            <a:r>
              <a:rPr lang="en-US"/>
              <a:t>Singleton</a:t>
            </a:r>
          </a:p>
          <a:p>
            <a:r>
              <a:rPr lang="en-US"/>
              <a:t>State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(1/7)</a:t>
            </a:r>
            <a:endParaRPr lang="en-GB"/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b="1" i="1" dirty="0"/>
              <a:t>Πρόβλημα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Το σύστημά μας κατασκευάζεται πάνω από </a:t>
            </a:r>
            <a:r>
              <a:rPr lang="el-GR" sz="1800" u="sng" dirty="0"/>
              <a:t>εναλλακτικές παρόμοιες βιβλιοθήκες μέσω των οποίων δημιουργεί στιγμιότυπα</a:t>
            </a:r>
            <a:r>
              <a:rPr lang="en-US" sz="1800" u="sng" dirty="0"/>
              <a:t> </a:t>
            </a:r>
            <a:r>
              <a:rPr lang="el-GR" sz="1800" u="sng" dirty="0"/>
              <a:t>διαφορετικών κλάσεων</a:t>
            </a:r>
            <a:r>
              <a:rPr lang="el-GR" sz="1800" dirty="0"/>
              <a:t>. Θέλουμε να μην εμφανίζεται στον κώδικα εξάρτηση από κάποια τέτοια οικογένεια κλάσεων</a:t>
            </a:r>
            <a:r>
              <a:rPr lang="en-US" sz="1800" dirty="0"/>
              <a:t>, </a:t>
            </a:r>
            <a:r>
              <a:rPr lang="el-GR" sz="1800" dirty="0"/>
              <a:t>με δυνατότητα χρήσης όποιας επιθυμούμε σε διαφορετικές εκδόσεις του συστήματος</a:t>
            </a:r>
            <a:r>
              <a:rPr 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l-GR" sz="2000" b="1" i="1" dirty="0"/>
              <a:t>Λύση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Ενοποίησε τις διάφορες κλάσεις της κάθε οικογένειας κάτω από μία οικογένεια αφηρημένων κλάσεων</a:t>
            </a:r>
            <a:r>
              <a:rPr lang="en-US" sz="1800" dirty="0"/>
              <a:t>, </a:t>
            </a:r>
            <a:r>
              <a:rPr lang="el-GR" sz="1800" dirty="0"/>
              <a:t>έπειτα όρισε ένα αφηρημένο εργοστάσιο </a:t>
            </a:r>
            <a:r>
              <a:rPr lang="en-US" sz="1800" dirty="0"/>
              <a:t>(factory) </a:t>
            </a:r>
            <a:r>
              <a:rPr lang="el-GR" sz="1800" dirty="0"/>
              <a:t>στιγμιότυπων, και έπειτα υλοποίησε τα εξειδικευμένα ανά οικογένεια </a:t>
            </a:r>
            <a:r>
              <a:rPr lang="en-US" sz="1800" dirty="0"/>
              <a:t>factories</a:t>
            </a:r>
            <a:r>
              <a:rPr lang="el-GR" sz="1800" dirty="0"/>
              <a:t>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b="1" i="1" dirty="0"/>
              <a:t>Επιπτώσεις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Ο κώδικας χρήσης μπορεί να διαλέγει μεταξύ των εναλλακτικών </a:t>
            </a:r>
            <a:r>
              <a:rPr lang="en-US" sz="1800" dirty="0"/>
              <a:t>factories, </a:t>
            </a:r>
            <a:r>
              <a:rPr lang="el-GR" sz="1800" dirty="0"/>
              <a:t>καθιστώντας τον εφαρμόσιμο σε διαφορετικές οικογένειες κλάσεων απ’ ευθείας</a:t>
            </a:r>
            <a:r>
              <a:rPr 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Μπορούν να επεκταθούν οι οικογένειες χωρίς να επηρεάζεται ο αρχικός κώδικας</a:t>
            </a:r>
            <a:r>
              <a:rPr lang="en-US" sz="1800" dirty="0"/>
              <a:t>.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59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9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9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9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9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7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5</a:t>
            </a:r>
            <a:endParaRPr lang="en-GB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/>
              <a:t>ΣΧΕΔΙΑΣΤΙΚΑ ΠΡΟΤΥΠΑ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/>
              <a:t>Αριθμός διαλέξεων 5 – Διάλεξη </a:t>
            </a:r>
            <a:r>
              <a:rPr lang="en-US" sz="2000" b="1" i="1"/>
              <a:t>2</a:t>
            </a:r>
            <a:r>
              <a:rPr lang="el-GR" sz="2000" b="1" i="1"/>
              <a:t>η</a:t>
            </a:r>
            <a:endParaRPr lang="en-GB" sz="2000" b="1" i="1"/>
          </a:p>
        </p:txBody>
      </p:sp>
      <p:pic>
        <p:nvPicPr>
          <p:cNvPr id="1618948" name="Picture 4" descr="en003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51163"/>
            <a:ext cx="3490913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5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7154" name="Rectangle 1042"/>
          <p:cNvSpPr>
            <a:spLocks noChangeArrowheads="1"/>
          </p:cNvSpPr>
          <p:nvPr/>
        </p:nvSpPr>
        <p:spPr bwMode="auto">
          <a:xfrm>
            <a:off x="2286000" y="1625600"/>
            <a:ext cx="36703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7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(2/7)</a:t>
            </a:r>
            <a:endParaRPr lang="en-GB"/>
          </a:p>
        </p:txBody>
      </p:sp>
      <p:sp>
        <p:nvSpPr>
          <p:cNvPr id="1627140" name="Rectangle 1028"/>
          <p:cNvSpPr>
            <a:spLocks noChangeArrowheads="1"/>
          </p:cNvSpPr>
          <p:nvPr/>
        </p:nvSpPr>
        <p:spPr bwMode="auto">
          <a:xfrm>
            <a:off x="3644900" y="1727200"/>
            <a:ext cx="9779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System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41" name="Rectangle 1029"/>
          <p:cNvSpPr>
            <a:spLocks noChangeArrowheads="1"/>
          </p:cNvSpPr>
          <p:nvPr/>
        </p:nvSpPr>
        <p:spPr bwMode="auto">
          <a:xfrm>
            <a:off x="2362200" y="2781300"/>
            <a:ext cx="977900" cy="3302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Library 1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42" name="Rectangle 1030"/>
          <p:cNvSpPr>
            <a:spLocks noChangeArrowheads="1"/>
          </p:cNvSpPr>
          <p:nvPr/>
        </p:nvSpPr>
        <p:spPr bwMode="auto">
          <a:xfrm>
            <a:off x="3648075" y="2781300"/>
            <a:ext cx="977900" cy="330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Library 2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43" name="Rectangle 1031"/>
          <p:cNvSpPr>
            <a:spLocks noChangeArrowheads="1"/>
          </p:cNvSpPr>
          <p:nvPr/>
        </p:nvSpPr>
        <p:spPr bwMode="auto">
          <a:xfrm>
            <a:off x="4889500" y="2768600"/>
            <a:ext cx="977900" cy="330200"/>
          </a:xfrm>
          <a:prstGeom prst="rect">
            <a:avLst/>
          </a:prstGeom>
          <a:solidFill>
            <a:srgbClr val="33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Library 3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51" name="Rectangle 1039"/>
          <p:cNvSpPr>
            <a:spLocks noChangeArrowheads="1"/>
          </p:cNvSpPr>
          <p:nvPr/>
        </p:nvSpPr>
        <p:spPr bwMode="auto">
          <a:xfrm>
            <a:off x="2362200" y="2184400"/>
            <a:ext cx="977900" cy="3302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Client 1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52" name="Rectangle 1040"/>
          <p:cNvSpPr>
            <a:spLocks noChangeArrowheads="1"/>
          </p:cNvSpPr>
          <p:nvPr/>
        </p:nvSpPr>
        <p:spPr bwMode="auto">
          <a:xfrm>
            <a:off x="3644900" y="2171700"/>
            <a:ext cx="977900" cy="330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Client 2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53" name="Rectangle 1041"/>
          <p:cNvSpPr>
            <a:spLocks noChangeArrowheads="1"/>
          </p:cNvSpPr>
          <p:nvPr/>
        </p:nvSpPr>
        <p:spPr bwMode="auto">
          <a:xfrm>
            <a:off x="4889500" y="2159000"/>
            <a:ext cx="977900" cy="330200"/>
          </a:xfrm>
          <a:prstGeom prst="rect">
            <a:avLst/>
          </a:prstGeom>
          <a:solidFill>
            <a:srgbClr val="33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Client 3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627155" name="AutoShape 1043"/>
          <p:cNvCxnSpPr>
            <a:cxnSpLocks noChangeShapeType="1"/>
            <a:stCxn id="1627141" idx="0"/>
            <a:endCxn id="1627151" idx="2"/>
          </p:cNvCxnSpPr>
          <p:nvPr/>
        </p:nvCxnSpPr>
        <p:spPr bwMode="auto">
          <a:xfrm flipV="1">
            <a:off x="2851150" y="2514600"/>
            <a:ext cx="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56" name="AutoShape 1044"/>
          <p:cNvCxnSpPr>
            <a:cxnSpLocks noChangeShapeType="1"/>
            <a:stCxn id="1627142" idx="0"/>
            <a:endCxn id="1627152" idx="2"/>
          </p:cNvCxnSpPr>
          <p:nvPr/>
        </p:nvCxnSpPr>
        <p:spPr bwMode="auto">
          <a:xfrm flipH="1" flipV="1">
            <a:off x="4133850" y="2501900"/>
            <a:ext cx="3175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57" name="AutoShape 1045"/>
          <p:cNvCxnSpPr>
            <a:cxnSpLocks noChangeShapeType="1"/>
            <a:stCxn id="1627143" idx="0"/>
            <a:endCxn id="1627153" idx="2"/>
          </p:cNvCxnSpPr>
          <p:nvPr/>
        </p:nvCxnSpPr>
        <p:spPr bwMode="auto">
          <a:xfrm flipV="1">
            <a:off x="5378450" y="2489200"/>
            <a:ext cx="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7158" name="Rectangle 1046"/>
          <p:cNvSpPr>
            <a:spLocks noChangeArrowheads="1"/>
          </p:cNvSpPr>
          <p:nvPr/>
        </p:nvSpPr>
        <p:spPr bwMode="auto">
          <a:xfrm>
            <a:off x="2336800" y="3530600"/>
            <a:ext cx="3822700" cy="209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7159" name="Rectangle 1047"/>
          <p:cNvSpPr>
            <a:spLocks noChangeArrowheads="1"/>
          </p:cNvSpPr>
          <p:nvPr/>
        </p:nvSpPr>
        <p:spPr bwMode="auto">
          <a:xfrm>
            <a:off x="3709987" y="3632200"/>
            <a:ext cx="9779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System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0" name="Rectangle 1048"/>
          <p:cNvSpPr>
            <a:spLocks noChangeArrowheads="1"/>
          </p:cNvSpPr>
          <p:nvPr/>
        </p:nvSpPr>
        <p:spPr bwMode="auto">
          <a:xfrm>
            <a:off x="2413000" y="5778500"/>
            <a:ext cx="977900" cy="3302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Library 1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1" name="Rectangle 1049"/>
          <p:cNvSpPr>
            <a:spLocks noChangeArrowheads="1"/>
          </p:cNvSpPr>
          <p:nvPr/>
        </p:nvSpPr>
        <p:spPr bwMode="auto">
          <a:xfrm>
            <a:off x="3709987" y="5778500"/>
            <a:ext cx="977900" cy="330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Library 2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2" name="Rectangle 1050"/>
          <p:cNvSpPr>
            <a:spLocks noChangeArrowheads="1"/>
          </p:cNvSpPr>
          <p:nvPr/>
        </p:nvSpPr>
        <p:spPr bwMode="auto">
          <a:xfrm>
            <a:off x="4940300" y="5765800"/>
            <a:ext cx="977900" cy="330200"/>
          </a:xfrm>
          <a:prstGeom prst="rect">
            <a:avLst/>
          </a:prstGeom>
          <a:solidFill>
            <a:srgbClr val="33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Library 3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3" name="Rectangle 1051"/>
          <p:cNvSpPr>
            <a:spLocks noChangeArrowheads="1"/>
          </p:cNvSpPr>
          <p:nvPr/>
        </p:nvSpPr>
        <p:spPr bwMode="auto">
          <a:xfrm>
            <a:off x="2413000" y="5181600"/>
            <a:ext cx="977900" cy="3302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Factory 1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4" name="Rectangle 1052"/>
          <p:cNvSpPr>
            <a:spLocks noChangeArrowheads="1"/>
          </p:cNvSpPr>
          <p:nvPr/>
        </p:nvSpPr>
        <p:spPr bwMode="auto">
          <a:xfrm>
            <a:off x="3709987" y="5168900"/>
            <a:ext cx="977900" cy="330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Factory 2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7165" name="Rectangle 1053"/>
          <p:cNvSpPr>
            <a:spLocks noChangeArrowheads="1"/>
          </p:cNvSpPr>
          <p:nvPr/>
        </p:nvSpPr>
        <p:spPr bwMode="auto">
          <a:xfrm>
            <a:off x="4940300" y="5156200"/>
            <a:ext cx="977900" cy="330200"/>
          </a:xfrm>
          <a:prstGeom prst="rect">
            <a:avLst/>
          </a:prstGeom>
          <a:solidFill>
            <a:srgbClr val="33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Factory 3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627166" name="AutoShape 1054"/>
          <p:cNvCxnSpPr>
            <a:cxnSpLocks noChangeShapeType="1"/>
            <a:stCxn id="1627160" idx="0"/>
            <a:endCxn id="1627163" idx="2"/>
          </p:cNvCxnSpPr>
          <p:nvPr/>
        </p:nvCxnSpPr>
        <p:spPr bwMode="auto">
          <a:xfrm flipV="1">
            <a:off x="2901950" y="5511800"/>
            <a:ext cx="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67" name="AutoShape 1055"/>
          <p:cNvCxnSpPr>
            <a:cxnSpLocks noChangeShapeType="1"/>
            <a:stCxn id="1627161" idx="0"/>
            <a:endCxn id="1627164" idx="2"/>
          </p:cNvCxnSpPr>
          <p:nvPr/>
        </p:nvCxnSpPr>
        <p:spPr bwMode="auto">
          <a:xfrm flipV="1">
            <a:off x="4198937" y="5499100"/>
            <a:ext cx="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68" name="AutoShape 1056"/>
          <p:cNvCxnSpPr>
            <a:cxnSpLocks noChangeShapeType="1"/>
            <a:stCxn id="1627162" idx="0"/>
            <a:endCxn id="1627165" idx="2"/>
          </p:cNvCxnSpPr>
          <p:nvPr/>
        </p:nvCxnSpPr>
        <p:spPr bwMode="auto">
          <a:xfrm flipV="1">
            <a:off x="5429250" y="5486400"/>
            <a:ext cx="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7169" name="Rectangle 1057"/>
          <p:cNvSpPr>
            <a:spLocks noChangeArrowheads="1"/>
          </p:cNvSpPr>
          <p:nvPr/>
        </p:nvSpPr>
        <p:spPr bwMode="auto">
          <a:xfrm>
            <a:off x="3711575" y="4711700"/>
            <a:ext cx="9779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Factory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627170" name="AutoShape 1058"/>
          <p:cNvCxnSpPr>
            <a:cxnSpLocks noChangeShapeType="1"/>
            <a:stCxn id="1627171" idx="0"/>
            <a:endCxn id="1627159" idx="2"/>
          </p:cNvCxnSpPr>
          <p:nvPr/>
        </p:nvCxnSpPr>
        <p:spPr bwMode="auto">
          <a:xfrm flipV="1">
            <a:off x="4198937" y="3962400"/>
            <a:ext cx="0" cy="215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7171" name="Rectangle 1059"/>
          <p:cNvSpPr>
            <a:spLocks noChangeArrowheads="1"/>
          </p:cNvSpPr>
          <p:nvPr/>
        </p:nvSpPr>
        <p:spPr bwMode="auto">
          <a:xfrm>
            <a:off x="3709987" y="4178300"/>
            <a:ext cx="9779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Client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627172" name="AutoShape 1060"/>
          <p:cNvCxnSpPr>
            <a:cxnSpLocks noChangeShapeType="1"/>
            <a:stCxn id="1627169" idx="0"/>
            <a:endCxn id="1627171" idx="2"/>
          </p:cNvCxnSpPr>
          <p:nvPr/>
        </p:nvCxnSpPr>
        <p:spPr bwMode="auto">
          <a:xfrm flipH="1" flipV="1">
            <a:off x="4198937" y="4508500"/>
            <a:ext cx="1588" cy="203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73" name="AutoShape 1061"/>
          <p:cNvCxnSpPr>
            <a:cxnSpLocks noChangeShapeType="1"/>
            <a:stCxn id="1627163" idx="0"/>
            <a:endCxn id="1627165" idx="0"/>
          </p:cNvCxnSpPr>
          <p:nvPr/>
        </p:nvCxnSpPr>
        <p:spPr bwMode="auto">
          <a:xfrm rot="16200000">
            <a:off x="4152900" y="3905250"/>
            <a:ext cx="25400" cy="2527300"/>
          </a:xfrm>
          <a:prstGeom prst="bentConnector3">
            <a:avLst>
              <a:gd name="adj1" fmla="val 35624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7174" name="AutoShape 1062"/>
          <p:cNvCxnSpPr>
            <a:cxnSpLocks noChangeShapeType="1"/>
            <a:stCxn id="1627164" idx="0"/>
            <a:endCxn id="1627169" idx="2"/>
          </p:cNvCxnSpPr>
          <p:nvPr/>
        </p:nvCxnSpPr>
        <p:spPr bwMode="auto">
          <a:xfrm flipV="1">
            <a:off x="4198937" y="5041900"/>
            <a:ext cx="1588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1063"/>
          <p:cNvSpPr txBox="1">
            <a:spLocks noChangeArrowheads="1"/>
          </p:cNvSpPr>
          <p:nvPr/>
        </p:nvSpPr>
        <p:spPr bwMode="auto">
          <a:xfrm>
            <a:off x="6308722" y="1823140"/>
            <a:ext cx="2740025" cy="1294682"/>
          </a:xfrm>
          <a:prstGeom prst="wedgeRoundRectCallout">
            <a:avLst>
              <a:gd name="adj1" fmla="val -58724"/>
              <a:gd name="adj2" fmla="val -7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διαφορετικές εκδόσεις ενός </a:t>
            </a:r>
            <a:r>
              <a:rPr lang="el-GR" sz="1400" i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κοινού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library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(στην ίδια πλατφόρμα) μας οδηγούν σε διαφορετικές εκδόσεις του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</a:t>
            </a:r>
            <a:endParaRPr lang="el-G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0" name="Text Box 1063"/>
          <p:cNvSpPr txBox="1">
            <a:spLocks noChangeArrowheads="1"/>
          </p:cNvSpPr>
          <p:nvPr/>
        </p:nvSpPr>
        <p:spPr bwMode="auto">
          <a:xfrm>
            <a:off x="6308722" y="3619500"/>
            <a:ext cx="2644772" cy="1294682"/>
          </a:xfrm>
          <a:prstGeom prst="wedgeRoundRectCallout">
            <a:avLst>
              <a:gd name="adj1" fmla="val -61169"/>
              <a:gd name="adj2" fmla="val 3094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Εντοπίζουμε τις ομοιότητες σε ένα σύνολο από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abstract classes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το οποίο και ονομάζουμε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abstract factory</a:t>
            </a:r>
            <a:endParaRPr lang="el-G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3" name="Text Box 1063"/>
          <p:cNvSpPr txBox="1">
            <a:spLocks noChangeArrowheads="1"/>
          </p:cNvSpPr>
          <p:nvPr/>
        </p:nvSpPr>
        <p:spPr bwMode="auto">
          <a:xfrm>
            <a:off x="6356348" y="4978759"/>
            <a:ext cx="2644772" cy="1294682"/>
          </a:xfrm>
          <a:prstGeom prst="wedgeRoundRectCallout">
            <a:avLst>
              <a:gd name="adj1" fmla="val -61169"/>
              <a:gd name="adj2" fmla="val -346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Υλοποιούμε ξεχωριστά το σύνολο των κλάσεων για κάθε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library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ως ένα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concrete factory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του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abstract factory</a:t>
            </a:r>
            <a:endParaRPr lang="el-G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4" name="Text Box 1063"/>
          <p:cNvSpPr txBox="1">
            <a:spLocks noChangeArrowheads="1"/>
          </p:cNvSpPr>
          <p:nvPr/>
        </p:nvSpPr>
        <p:spPr bwMode="auto">
          <a:xfrm>
            <a:off x="123825" y="3297854"/>
            <a:ext cx="2047875" cy="2443027"/>
          </a:xfrm>
          <a:prstGeom prst="wedgeRoundRectCallout">
            <a:avLst>
              <a:gd name="adj1" fmla="val 72544"/>
              <a:gd name="adj2" fmla="val -86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Κατασκευάζεται ένας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πάνω από ένα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abstract factory reference.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Αρχικά δημιουργούμε το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instance 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που επιθυμούμε και το παρέχουμε στον </a:t>
            </a: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</a:t>
            </a:r>
            <a:r>
              <a: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l-G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49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2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2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2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2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2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2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2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2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2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2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54" grpId="0" animBg="1"/>
      <p:bldP spid="1627140" grpId="0" animBg="1"/>
      <p:bldP spid="1627141" grpId="0" animBg="1"/>
      <p:bldP spid="1627142" grpId="0" animBg="1"/>
      <p:bldP spid="1627143" grpId="0" animBg="1"/>
      <p:bldP spid="1627151" grpId="0" animBg="1"/>
      <p:bldP spid="1627152" grpId="0" animBg="1"/>
      <p:bldP spid="1627153" grpId="0" animBg="1"/>
      <p:bldP spid="1627158" grpId="0" animBg="1"/>
      <p:bldP spid="1627159" grpId="0" animBg="1"/>
      <p:bldP spid="1627160" grpId="0" animBg="1"/>
      <p:bldP spid="1627161" grpId="0" animBg="1"/>
      <p:bldP spid="1627162" grpId="0" animBg="1"/>
      <p:bldP spid="1627163" grpId="0" animBg="1"/>
      <p:bldP spid="1627164" grpId="0" animBg="1"/>
      <p:bldP spid="1627165" grpId="0" animBg="1"/>
      <p:bldP spid="1627169" grpId="0" animBg="1"/>
      <p:bldP spid="1627171" grpId="0" animBg="1"/>
      <p:bldP spid="48" grpId="0" animBg="1"/>
      <p:bldP spid="50" grpId="0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</a:t>
            </a:r>
            <a:r>
              <a:rPr lang="el-GR"/>
              <a:t>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grpSp>
        <p:nvGrpSpPr>
          <p:cNvPr id="2" name="Ομάδα 1"/>
          <p:cNvGrpSpPr/>
          <p:nvPr/>
        </p:nvGrpSpPr>
        <p:grpSpPr>
          <a:xfrm>
            <a:off x="2822575" y="1651000"/>
            <a:ext cx="3524250" cy="1866900"/>
            <a:chOff x="2822575" y="1651000"/>
            <a:chExt cx="3524250" cy="1866900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3876675" y="16510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 dirty="0">
                  <a:solidFill>
                    <a:schemeClr val="bg1"/>
                  </a:solidFill>
                  <a:effectLst/>
                </a:rPr>
                <a:t>Abstract</a:t>
              </a:r>
            </a:p>
            <a:p>
              <a:pPr algn="ctr" defTabSz="762000"/>
              <a:r>
                <a:rPr lang="en-US" sz="1600" dirty="0">
                  <a:solidFill>
                    <a:schemeClr val="bg1"/>
                  </a:solidFill>
                  <a:effectLst/>
                </a:rPr>
                <a:t>factory</a:t>
              </a:r>
              <a:endParaRPr lang="en-GB" sz="16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2822575" y="28702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Abstract</a:t>
              </a:r>
            </a:p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class 1</a:t>
              </a:r>
              <a:endParaRPr lang="en-GB" sz="16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5102225" y="28575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Abstract</a:t>
              </a:r>
            </a:p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class N</a:t>
              </a:r>
              <a:endParaRPr lang="en-GB" sz="160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9" name="AutoShape 11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 flipH="1">
              <a:off x="3444875" y="2298700"/>
              <a:ext cx="1054100" cy="571500"/>
            </a:xfrm>
            <a:prstGeom prst="straightConnector1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>
              <a:off x="4498975" y="2298700"/>
              <a:ext cx="1225550" cy="558800"/>
            </a:xfrm>
            <a:prstGeom prst="straightConnector1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3379096" y="2490788"/>
              <a:ext cx="1069771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339933"/>
                  </a:solidFill>
                  <a:effectLst/>
                  <a:latin typeface="Arial" charset="0"/>
                </a:rPr>
                <a:t>static create</a:t>
              </a:r>
              <a:r>
                <a:rPr lang="el-GR" sz="1200" dirty="0" smtClean="0">
                  <a:solidFill>
                    <a:srgbClr val="339933"/>
                  </a:solidFill>
                  <a:effectLst/>
                  <a:latin typeface="Arial" charset="0"/>
                </a:rPr>
                <a:t>()</a:t>
              </a:r>
              <a:endParaRPr lang="en-GB" sz="1200" dirty="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4583151" y="2485767"/>
              <a:ext cx="1069771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339933"/>
                  </a:solidFill>
                  <a:effectLst/>
                  <a:latin typeface="Arial" charset="0"/>
                </a:rPr>
                <a:t>static create</a:t>
              </a:r>
              <a:r>
                <a:rPr lang="el-GR" sz="1200" dirty="0" smtClean="0">
                  <a:solidFill>
                    <a:srgbClr val="339933"/>
                  </a:solidFill>
                  <a:effectLst/>
                  <a:latin typeface="Arial" charset="0"/>
                </a:rPr>
                <a:t>()</a:t>
              </a:r>
              <a:endParaRPr lang="en-GB" sz="1200" dirty="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Ομάδα 2"/>
          <p:cNvGrpSpPr/>
          <p:nvPr/>
        </p:nvGrpSpPr>
        <p:grpSpPr>
          <a:xfrm>
            <a:off x="955675" y="3746500"/>
            <a:ext cx="3552825" cy="1866900"/>
            <a:chOff x="955675" y="3746500"/>
            <a:chExt cx="3552825" cy="1866900"/>
          </a:xfrm>
        </p:grpSpPr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2066925" y="37465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 dirty="0">
                  <a:solidFill>
                    <a:schemeClr val="bg1"/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 dirty="0">
                  <a:solidFill>
                    <a:schemeClr val="bg1"/>
                  </a:solidFill>
                  <a:effectLst/>
                </a:rPr>
                <a:t>factory</a:t>
              </a:r>
              <a:endParaRPr lang="en-GB" sz="16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955675" y="49657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class 1</a:t>
              </a:r>
              <a:endParaRPr lang="en-GB" sz="16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3263900" y="49530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>
                  <a:solidFill>
                    <a:schemeClr val="bg1"/>
                  </a:solidFill>
                  <a:effectLst/>
                </a:rPr>
                <a:t>class N</a:t>
              </a:r>
              <a:endParaRPr lang="en-GB" sz="160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6" name="AutoShape 27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 flipH="1">
              <a:off x="1577975" y="4394200"/>
              <a:ext cx="1111250" cy="571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28"/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>
              <a:off x="2689225" y="4394200"/>
              <a:ext cx="1196975" cy="558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1665389" y="4560372"/>
              <a:ext cx="1069772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effectLst/>
                  <a:latin typeface="Arial" charset="0"/>
                </a:rPr>
                <a:t>static create()</a:t>
              </a:r>
              <a:endParaRPr lang="en-GB" sz="1200" dirty="0">
                <a:effectLst/>
                <a:latin typeface="Arial" charset="0"/>
              </a:endParaRPr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2776640" y="4560888"/>
              <a:ext cx="1069772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effectLst/>
                  <a:latin typeface="Arial" charset="0"/>
                </a:rPr>
                <a:t>static create()</a:t>
              </a:r>
              <a:endParaRPr lang="en-GB" sz="1200" dirty="0">
                <a:effectLst/>
                <a:latin typeface="Arial" charset="0"/>
              </a:endParaRP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4749800" y="3721100"/>
            <a:ext cx="3619500" cy="1866900"/>
            <a:chOff x="4749800" y="3721100"/>
            <a:chExt cx="3619500" cy="1866900"/>
          </a:xfrm>
        </p:grpSpPr>
        <p:sp>
          <p:nvSpPr>
            <p:cNvPr id="50" name="AutoShape 32"/>
            <p:cNvSpPr>
              <a:spLocks noChangeArrowheads="1"/>
            </p:cNvSpPr>
            <p:nvPr/>
          </p:nvSpPr>
          <p:spPr bwMode="auto">
            <a:xfrm>
              <a:off x="5803900" y="37211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effectLst/>
                </a:rPr>
                <a:t>factory</a:t>
              </a:r>
              <a:endParaRPr lang="en-GB" sz="1600" dirty="0">
                <a:solidFill>
                  <a:schemeClr val="accent3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4749800" y="49403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accent3">
                      <a:lumMod val="75000"/>
                    </a:schemeClr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>
                  <a:solidFill>
                    <a:schemeClr val="accent3">
                      <a:lumMod val="75000"/>
                    </a:schemeClr>
                  </a:solidFill>
                  <a:effectLst/>
                </a:rPr>
                <a:t>class 1</a:t>
              </a:r>
              <a:endParaRPr lang="en-GB" sz="1600">
                <a:solidFill>
                  <a:schemeClr val="accent3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2" name="AutoShape 34"/>
            <p:cNvSpPr>
              <a:spLocks noChangeArrowheads="1"/>
            </p:cNvSpPr>
            <p:nvPr/>
          </p:nvSpPr>
          <p:spPr bwMode="auto">
            <a:xfrm>
              <a:off x="7124700" y="4927600"/>
              <a:ext cx="1244600" cy="6477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600">
                  <a:solidFill>
                    <a:schemeClr val="accent3">
                      <a:lumMod val="75000"/>
                    </a:schemeClr>
                  </a:solidFill>
                  <a:effectLst/>
                </a:rPr>
                <a:t>Concrete</a:t>
              </a:r>
            </a:p>
            <a:p>
              <a:pPr algn="ctr" defTabSz="762000"/>
              <a:r>
                <a:rPr lang="en-US" sz="1600">
                  <a:solidFill>
                    <a:schemeClr val="accent3">
                      <a:lumMod val="75000"/>
                    </a:schemeClr>
                  </a:solidFill>
                  <a:effectLst/>
                </a:rPr>
                <a:t>class N</a:t>
              </a:r>
              <a:endParaRPr lang="en-GB" sz="1600">
                <a:solidFill>
                  <a:schemeClr val="accent3">
                    <a:lumMod val="75000"/>
                  </a:schemeClr>
                </a:solidFill>
                <a:effectLst/>
              </a:endParaRPr>
            </a:p>
          </p:txBody>
        </p:sp>
        <p:cxnSp>
          <p:nvCxnSpPr>
            <p:cNvPr id="53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flipH="1">
              <a:off x="5372100" y="4368800"/>
              <a:ext cx="1054100" cy="57150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6"/>
            <p:cNvCxnSpPr>
              <a:cxnSpLocks noChangeShapeType="1"/>
              <a:stCxn id="50" idx="2"/>
              <a:endCxn id="52" idx="0"/>
            </p:cNvCxnSpPr>
            <p:nvPr/>
          </p:nvCxnSpPr>
          <p:spPr bwMode="auto">
            <a:xfrm>
              <a:off x="6426200" y="4368800"/>
              <a:ext cx="1320800" cy="55880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5364265" y="4555867"/>
              <a:ext cx="1069772" cy="1846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  <a:effectLst/>
                  <a:latin typeface="Arial" charset="0"/>
                </a:rPr>
                <a:t>static create()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 Box 38"/>
            <p:cNvSpPr txBox="1">
              <a:spLocks noChangeArrowheads="1"/>
            </p:cNvSpPr>
            <p:nvPr/>
          </p:nvSpPr>
          <p:spPr bwMode="auto">
            <a:xfrm>
              <a:off x="6551715" y="4562217"/>
              <a:ext cx="1069772" cy="1846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  <a:effectLst/>
                  <a:latin typeface="Arial" charset="0"/>
                </a:rPr>
                <a:t>static create()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AutoShape 39"/>
          <p:cNvCxnSpPr>
            <a:cxnSpLocks noChangeShapeType="1"/>
            <a:stCxn id="43" idx="1"/>
            <a:endCxn id="36" idx="1"/>
          </p:cNvCxnSpPr>
          <p:nvPr/>
        </p:nvCxnSpPr>
        <p:spPr bwMode="auto">
          <a:xfrm rot="10800000" flipH="1">
            <a:off x="2066925" y="1974850"/>
            <a:ext cx="1809750" cy="2095500"/>
          </a:xfrm>
          <a:prstGeom prst="bentConnector3">
            <a:avLst>
              <a:gd name="adj1" fmla="val -12632"/>
            </a:avLst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41"/>
          <p:cNvCxnSpPr>
            <a:cxnSpLocks noChangeShapeType="1"/>
            <a:stCxn id="44" idx="0"/>
            <a:endCxn id="37" idx="1"/>
          </p:cNvCxnSpPr>
          <p:nvPr/>
        </p:nvCxnSpPr>
        <p:spPr bwMode="auto">
          <a:xfrm rot="5400000" flipH="1" flipV="1">
            <a:off x="1314450" y="3457575"/>
            <a:ext cx="1771650" cy="1244600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44"/>
          <p:cNvCxnSpPr>
            <a:cxnSpLocks noChangeShapeType="1"/>
            <a:stCxn id="45" idx="0"/>
            <a:endCxn id="38" idx="1"/>
          </p:cNvCxnSpPr>
          <p:nvPr/>
        </p:nvCxnSpPr>
        <p:spPr bwMode="auto">
          <a:xfrm flipV="1">
            <a:off x="3886200" y="3181350"/>
            <a:ext cx="1216025" cy="1771650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2200275" y="3194050"/>
            <a:ext cx="329184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>
            <a:spAutoFit/>
          </a:bodyPr>
          <a:lstStyle>
            <a:defPPr>
              <a:defRPr lang="en-GB"/>
            </a:defPPr>
            <a:lvl1pPr defTabSz="762000">
              <a:defRPr sz="1200">
                <a:effectLst/>
              </a:defRPr>
            </a:lvl1pPr>
            <a:lvl2pPr marL="571500" algn="l" defTabSz="762000">
              <a:defRPr sz="2400">
                <a:latin typeface="Times New Roman" pitchFamily="18" charset="0"/>
              </a:defRPr>
            </a:lvl2pPr>
            <a:lvl3pPr marL="1143000" algn="l" defTabSz="762000">
              <a:defRPr sz="2400">
                <a:latin typeface="Times New Roman" pitchFamily="18" charset="0"/>
              </a:defRPr>
            </a:lvl3pPr>
            <a:lvl4pPr marL="1714500" algn="l" defTabSz="762000">
              <a:defRPr sz="2400">
                <a:latin typeface="Times New Roman" pitchFamily="18" charset="0"/>
              </a:defRPr>
            </a:lvl4pPr>
            <a:lvl5pPr marL="2286000" algn="l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is a</a:t>
            </a:r>
            <a:endParaRPr lang="en-GB" dirty="0"/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00275" y="1969016"/>
            <a:ext cx="329184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>
            <a:spAutoFit/>
          </a:bodyPr>
          <a:lstStyle>
            <a:defPPr>
              <a:defRPr lang="en-GB"/>
            </a:defPPr>
            <a:lvl1pPr defTabSz="762000">
              <a:defRPr sz="1200">
                <a:effectLst/>
              </a:defRPr>
            </a:lvl1pPr>
            <a:lvl2pPr marL="571500" algn="l" defTabSz="762000">
              <a:defRPr sz="2400">
                <a:latin typeface="Times New Roman" pitchFamily="18" charset="0"/>
              </a:defRPr>
            </a:lvl2pPr>
            <a:lvl3pPr marL="1143000" algn="l" defTabSz="762000">
              <a:defRPr sz="2400">
                <a:latin typeface="Times New Roman" pitchFamily="18" charset="0"/>
              </a:defRPr>
            </a:lvl3pPr>
            <a:lvl4pPr marL="1714500" algn="l" defTabSz="762000">
              <a:defRPr sz="2400">
                <a:latin typeface="Times New Roman" pitchFamily="18" charset="0"/>
              </a:defRPr>
            </a:lvl4pPr>
            <a:lvl5pPr marL="2286000" algn="l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is a</a:t>
            </a:r>
            <a:endParaRPr lang="en-GB" dirty="0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4179316" y="3860284"/>
            <a:ext cx="329184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>
            <a:spAutoFit/>
          </a:bodyPr>
          <a:lstStyle>
            <a:defPPr>
              <a:defRPr lang="en-GB"/>
            </a:defPPr>
            <a:lvl1pPr defTabSz="762000">
              <a:defRPr sz="1200">
                <a:effectLst/>
              </a:defRPr>
            </a:lvl1pPr>
            <a:lvl2pPr marL="571500" algn="l" defTabSz="762000">
              <a:defRPr sz="2400">
                <a:latin typeface="Times New Roman" pitchFamily="18" charset="0"/>
              </a:defRPr>
            </a:lvl2pPr>
            <a:lvl3pPr marL="1143000" algn="l" defTabSz="762000">
              <a:defRPr sz="2400">
                <a:latin typeface="Times New Roman" pitchFamily="18" charset="0"/>
              </a:defRPr>
            </a:lvl3pPr>
            <a:lvl4pPr marL="1714500" algn="l" defTabSz="762000">
              <a:defRPr sz="2400">
                <a:latin typeface="Times New Roman" pitchFamily="18" charset="0"/>
              </a:defRPr>
            </a:lvl4pPr>
            <a:lvl5pPr marL="2286000" algn="l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is a</a:t>
            </a:r>
            <a:endParaRPr lang="en-GB" dirty="0"/>
          </a:p>
        </p:txBody>
      </p:sp>
      <p:cxnSp>
        <p:nvCxnSpPr>
          <p:cNvPr id="66" name="AutoShape 39"/>
          <p:cNvCxnSpPr>
            <a:cxnSpLocks noChangeShapeType="1"/>
            <a:stCxn id="50" idx="3"/>
            <a:endCxn id="36" idx="3"/>
          </p:cNvCxnSpPr>
          <p:nvPr/>
        </p:nvCxnSpPr>
        <p:spPr bwMode="auto">
          <a:xfrm flipH="1" flipV="1">
            <a:off x="5121275" y="1974850"/>
            <a:ext cx="1927225" cy="2070100"/>
          </a:xfrm>
          <a:prstGeom prst="bentConnector3">
            <a:avLst>
              <a:gd name="adj1" fmla="val -11862"/>
            </a:avLst>
          </a:prstGeom>
          <a:noFill/>
          <a:ln w="12700" cap="rnd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6485081" y="1976697"/>
            <a:ext cx="329184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>
            <a:spAutoFit/>
          </a:bodyPr>
          <a:lstStyle>
            <a:defPPr>
              <a:defRPr lang="en-GB"/>
            </a:defPPr>
            <a:lvl1pPr defTabSz="762000">
              <a:defRPr sz="1200">
                <a:effectLst/>
              </a:defRPr>
            </a:lvl1pPr>
            <a:lvl2pPr marL="571500" algn="l" defTabSz="762000">
              <a:defRPr sz="2400">
                <a:latin typeface="Times New Roman" pitchFamily="18" charset="0"/>
              </a:defRPr>
            </a:lvl2pPr>
            <a:lvl3pPr marL="1143000" algn="l" defTabSz="762000">
              <a:defRPr sz="2400">
                <a:latin typeface="Times New Roman" pitchFamily="18" charset="0"/>
              </a:defRPr>
            </a:lvl3pPr>
            <a:lvl4pPr marL="1714500" algn="l" defTabSz="762000">
              <a:defRPr sz="2400">
                <a:latin typeface="Times New Roman" pitchFamily="18" charset="0"/>
              </a:defRPr>
            </a:lvl4pPr>
            <a:lvl5pPr marL="2286000" algn="l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is 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34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</a:t>
            </a:r>
            <a:r>
              <a:rPr lang="el-GR"/>
              <a:t>(</a:t>
            </a:r>
            <a:r>
              <a:rPr lang="en-US"/>
              <a:t>4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Σε περίπτωση που το </a:t>
            </a:r>
            <a:r>
              <a:rPr lang="en-US" sz="2400" dirty="0"/>
              <a:t>factory pattern </a:t>
            </a:r>
            <a:r>
              <a:rPr lang="el-GR" sz="2400" dirty="0"/>
              <a:t>πρόκειται να εφαρμοστεί σε υπάρχουσες οικογένειες συγκεκριμένων κλάσεων, τότε απαιτείται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είτε οι κλάσεις αυτές να τροποποιηθούν </a:t>
            </a:r>
            <a:r>
              <a:rPr lang="en-US" sz="2000" dirty="0"/>
              <a:t>(</a:t>
            </a:r>
            <a:r>
              <a:rPr lang="el-GR" sz="2000" dirty="0"/>
              <a:t>εάν είναι δυνατόν</a:t>
            </a:r>
            <a:r>
              <a:rPr lang="en-US" sz="2000" dirty="0"/>
              <a:t>), </a:t>
            </a:r>
            <a:r>
              <a:rPr lang="el-GR" sz="2000" dirty="0"/>
              <a:t>αφού πρέπει να κληρονομούν από τις αφηρημένες κλάσεις που θα ορίσουμε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ή ειδικές κλάσεις προσαρμογής (</a:t>
            </a:r>
            <a:r>
              <a:rPr lang="en-US" sz="2000" dirty="0"/>
              <a:t>wrappers) </a:t>
            </a:r>
            <a:r>
              <a:rPr lang="el-GR" sz="2000" dirty="0"/>
              <a:t>πρέπει να οριστούν</a:t>
            </a:r>
            <a:r>
              <a:rPr lang="en-US" sz="2000" dirty="0"/>
              <a:t>, </a:t>
            </a:r>
            <a:r>
              <a:rPr lang="el-GR" sz="2000" dirty="0"/>
              <a:t>πάνω στις αυθεντικές κλάσεις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Και στις δύο περιπτώσεις, πρέπει να γνωρίζουμε την ανάγκη πολύ προσεκτικής σχεδίασης της αφηρημένης οικογένειας ώστε να συνιστά επιτυχή αφαίρεση πάνω στις συγκεκριμένες οικογένειες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Το</a:t>
            </a:r>
            <a:r>
              <a:rPr lang="en-US" sz="2000" dirty="0"/>
              <a:t> factory pattern </a:t>
            </a:r>
            <a:r>
              <a:rPr lang="el-GR" sz="2000" dirty="0"/>
              <a:t>μπορεί να εφαρμοστεί για την υλοποίηση σύνθετων αντικειμένων που μπορούν να περιέχουν στιγμιότυπα από διαφορετικές κάθε φορά οικογένειες</a:t>
            </a:r>
            <a:r>
              <a:rPr lang="en-US" sz="2000" dirty="0"/>
              <a:t>.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00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</a:t>
            </a:r>
            <a:r>
              <a:rPr lang="el-GR"/>
              <a:t>(</a:t>
            </a:r>
            <a:r>
              <a:rPr lang="en-US"/>
              <a:t>5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597460" name="Text Box 20"/>
          <p:cNvSpPr txBox="1">
            <a:spLocks noChangeArrowheads="1"/>
          </p:cNvSpPr>
          <p:nvPr/>
        </p:nvSpPr>
        <p:spPr bwMode="auto">
          <a:xfrm>
            <a:off x="3057525" y="2894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l-GR" sz="18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597524" name="Group 84"/>
          <p:cNvGrpSpPr>
            <a:grpSpLocks/>
          </p:cNvGrpSpPr>
          <p:nvPr/>
        </p:nvGrpSpPr>
        <p:grpSpPr bwMode="auto">
          <a:xfrm>
            <a:off x="1181100" y="2273300"/>
            <a:ext cx="1168400" cy="1320800"/>
            <a:chOff x="2288" y="1064"/>
            <a:chExt cx="736" cy="832"/>
          </a:xfrm>
        </p:grpSpPr>
        <p:sp>
          <p:nvSpPr>
            <p:cNvPr id="1597444" name="AutoShape 4"/>
            <p:cNvSpPr>
              <a:spLocks noChangeArrowheads="1"/>
            </p:cNvSpPr>
            <p:nvPr/>
          </p:nvSpPr>
          <p:spPr bwMode="auto">
            <a:xfrm>
              <a:off x="2288" y="1064"/>
              <a:ext cx="736" cy="8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45" name="AutoShape 5"/>
            <p:cNvSpPr>
              <a:spLocks noChangeArrowheads="1"/>
            </p:cNvSpPr>
            <p:nvPr/>
          </p:nvSpPr>
          <p:spPr bwMode="auto">
            <a:xfrm>
              <a:off x="2384" y="1184"/>
              <a:ext cx="53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46" name="AutoShape 6"/>
            <p:cNvSpPr>
              <a:spLocks noChangeArrowheads="1"/>
            </p:cNvSpPr>
            <p:nvPr/>
          </p:nvSpPr>
          <p:spPr bwMode="auto">
            <a:xfrm>
              <a:off x="2392" y="1408"/>
              <a:ext cx="53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47" name="AutoShape 7"/>
            <p:cNvSpPr>
              <a:spLocks noChangeArrowheads="1"/>
            </p:cNvSpPr>
            <p:nvPr/>
          </p:nvSpPr>
          <p:spPr bwMode="auto">
            <a:xfrm>
              <a:off x="2392" y="1632"/>
              <a:ext cx="53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51" name="Text Box 11"/>
            <p:cNvSpPr txBox="1">
              <a:spLocks noChangeArrowheads="1"/>
            </p:cNvSpPr>
            <p:nvPr/>
          </p:nvSpPr>
          <p:spPr bwMode="auto">
            <a:xfrm>
              <a:off x="2574" y="154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597461" name="Text Box 21"/>
            <p:cNvSpPr txBox="1">
              <a:spLocks noChangeArrowheads="1"/>
            </p:cNvSpPr>
            <p:nvPr/>
          </p:nvSpPr>
          <p:spPr bwMode="auto">
            <a:xfrm>
              <a:off x="2506" y="115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339933"/>
                  </a:solidFill>
                  <a:effectLst/>
                  <a:latin typeface="Arial" charset="0"/>
                </a:rPr>
                <a:t>A a</a:t>
              </a:r>
              <a:endParaRPr lang="en-GB" sz="16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1597462" name="Text Box 22"/>
            <p:cNvSpPr txBox="1">
              <a:spLocks noChangeArrowheads="1"/>
            </p:cNvSpPr>
            <p:nvPr/>
          </p:nvSpPr>
          <p:spPr bwMode="auto">
            <a:xfrm>
              <a:off x="2510" y="13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00FF"/>
                  </a:solidFill>
                  <a:effectLst/>
                  <a:latin typeface="Arial" charset="0"/>
                </a:rPr>
                <a:t>B b</a:t>
              </a:r>
              <a:endParaRPr lang="en-GB" sz="16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97463" name="Text Box 23"/>
            <p:cNvSpPr txBox="1">
              <a:spLocks noChangeArrowheads="1"/>
            </p:cNvSpPr>
            <p:nvPr/>
          </p:nvSpPr>
          <p:spPr bwMode="auto">
            <a:xfrm>
              <a:off x="2514" y="1606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hlink"/>
                  </a:solidFill>
                  <a:effectLst/>
                  <a:latin typeface="Arial" charset="0"/>
                </a:rPr>
                <a:t>C c</a:t>
              </a:r>
              <a:endParaRPr lang="en-GB" sz="1600"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97525" name="Group 85"/>
          <p:cNvGrpSpPr>
            <a:grpSpLocks/>
          </p:cNvGrpSpPr>
          <p:nvPr/>
        </p:nvGrpSpPr>
        <p:grpSpPr bwMode="auto">
          <a:xfrm>
            <a:off x="762000" y="3911600"/>
            <a:ext cx="1943100" cy="1320800"/>
            <a:chOff x="352" y="2464"/>
            <a:chExt cx="1224" cy="832"/>
          </a:xfrm>
        </p:grpSpPr>
        <p:sp>
          <p:nvSpPr>
            <p:cNvPr id="1597488" name="AutoShape 48"/>
            <p:cNvSpPr>
              <a:spLocks noChangeArrowheads="1"/>
            </p:cNvSpPr>
            <p:nvPr/>
          </p:nvSpPr>
          <p:spPr bwMode="auto">
            <a:xfrm>
              <a:off x="352" y="2464"/>
              <a:ext cx="1224" cy="8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89" name="AutoShape 49"/>
            <p:cNvSpPr>
              <a:spLocks noChangeArrowheads="1"/>
            </p:cNvSpPr>
            <p:nvPr/>
          </p:nvSpPr>
          <p:spPr bwMode="auto">
            <a:xfrm>
              <a:off x="472" y="2576"/>
              <a:ext cx="95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90" name="AutoShape 50"/>
            <p:cNvSpPr>
              <a:spLocks noChangeArrowheads="1"/>
            </p:cNvSpPr>
            <p:nvPr/>
          </p:nvSpPr>
          <p:spPr bwMode="auto">
            <a:xfrm>
              <a:off x="480" y="2800"/>
              <a:ext cx="95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91" name="AutoShape 51"/>
            <p:cNvSpPr>
              <a:spLocks noChangeArrowheads="1"/>
            </p:cNvSpPr>
            <p:nvPr/>
          </p:nvSpPr>
          <p:spPr bwMode="auto">
            <a:xfrm>
              <a:off x="480" y="3024"/>
              <a:ext cx="956" cy="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92" name="Text Box 52"/>
            <p:cNvSpPr txBox="1">
              <a:spLocks noChangeArrowheads="1"/>
            </p:cNvSpPr>
            <p:nvPr/>
          </p:nvSpPr>
          <p:spPr bwMode="auto">
            <a:xfrm>
              <a:off x="701" y="293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597493" name="Text Box 53"/>
            <p:cNvSpPr txBox="1">
              <a:spLocks noChangeArrowheads="1"/>
            </p:cNvSpPr>
            <p:nvPr/>
          </p:nvSpPr>
          <p:spPr bwMode="auto">
            <a:xfrm>
              <a:off x="505" y="2550"/>
              <a:ext cx="8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effectLst/>
                  <a:latin typeface="Arial" charset="0"/>
                </a:rPr>
                <a:t>abstract(A) a</a:t>
              </a:r>
              <a:endParaRPr lang="en-GB" sz="1600">
                <a:effectLst/>
                <a:latin typeface="Arial" charset="0"/>
              </a:endParaRPr>
            </a:p>
          </p:txBody>
        </p:sp>
        <p:sp>
          <p:nvSpPr>
            <p:cNvPr id="1597494" name="Text Box 54"/>
            <p:cNvSpPr txBox="1">
              <a:spLocks noChangeArrowheads="1"/>
            </p:cNvSpPr>
            <p:nvPr/>
          </p:nvSpPr>
          <p:spPr bwMode="auto">
            <a:xfrm>
              <a:off x="483" y="2774"/>
              <a:ext cx="9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effectLst/>
                  <a:latin typeface="Arial" charset="0"/>
                </a:rPr>
                <a:t>abstract(B) b</a:t>
              </a:r>
              <a:endParaRPr lang="en-GB" sz="1600">
                <a:effectLst/>
                <a:latin typeface="Arial" charset="0"/>
              </a:endParaRPr>
            </a:p>
          </p:txBody>
        </p:sp>
        <p:sp>
          <p:nvSpPr>
            <p:cNvPr id="1597495" name="Text Box 55"/>
            <p:cNvSpPr txBox="1">
              <a:spLocks noChangeArrowheads="1"/>
            </p:cNvSpPr>
            <p:nvPr/>
          </p:nvSpPr>
          <p:spPr bwMode="auto">
            <a:xfrm>
              <a:off x="516" y="2998"/>
              <a:ext cx="8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effectLst/>
                  <a:latin typeface="Arial" charset="0"/>
                </a:rPr>
                <a:t>abstract(C) c</a:t>
              </a:r>
              <a:endParaRPr lang="en-GB" sz="1600">
                <a:effectLst/>
                <a:latin typeface="Arial" charset="0"/>
              </a:endParaRPr>
            </a:p>
          </p:txBody>
        </p:sp>
      </p:grpSp>
      <p:sp>
        <p:nvSpPr>
          <p:cNvPr id="1597456" name="AutoShape 16"/>
          <p:cNvSpPr>
            <a:spLocks noChangeArrowheads="1"/>
          </p:cNvSpPr>
          <p:nvPr/>
        </p:nvSpPr>
        <p:spPr bwMode="auto">
          <a:xfrm>
            <a:off x="6248400" y="29591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457" name="AutoShape 17"/>
          <p:cNvSpPr>
            <a:spLocks noChangeArrowheads="1"/>
          </p:cNvSpPr>
          <p:nvPr/>
        </p:nvSpPr>
        <p:spPr bwMode="auto">
          <a:xfrm>
            <a:off x="6273800" y="35687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97538" name="Group 98"/>
          <p:cNvGrpSpPr>
            <a:grpSpLocks/>
          </p:cNvGrpSpPr>
          <p:nvPr/>
        </p:nvGrpSpPr>
        <p:grpSpPr bwMode="auto">
          <a:xfrm>
            <a:off x="4597400" y="2852738"/>
            <a:ext cx="1384300" cy="457200"/>
            <a:chOff x="2864" y="1893"/>
            <a:chExt cx="872" cy="288"/>
          </a:xfrm>
        </p:grpSpPr>
        <p:sp>
          <p:nvSpPr>
            <p:cNvPr id="1597464" name="AutoShape 24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65" name="Text Box 25"/>
            <p:cNvSpPr txBox="1">
              <a:spLocks noChangeArrowheads="1"/>
            </p:cNvSpPr>
            <p:nvPr/>
          </p:nvSpPr>
          <p:spPr bwMode="auto">
            <a:xfrm>
              <a:off x="3003" y="189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339933"/>
                  </a:solidFill>
                  <a:effectLst/>
                  <a:latin typeface="Arial" charset="0"/>
                </a:rPr>
                <a:t>Family(A)</a:t>
              </a:r>
            </a:p>
            <a:p>
              <a:pPr algn="ctr"/>
              <a:r>
                <a:rPr lang="en-US" sz="1200">
                  <a:solidFill>
                    <a:srgbClr val="339933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97467" name="Text Box 27"/>
          <p:cNvSpPr txBox="1">
            <a:spLocks noChangeArrowheads="1"/>
          </p:cNvSpPr>
          <p:nvPr/>
        </p:nvSpPr>
        <p:spPr bwMode="auto">
          <a:xfrm>
            <a:off x="6494463" y="29051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339933"/>
                </a:solidFill>
                <a:effectLst/>
                <a:latin typeface="Arial" charset="0"/>
              </a:rPr>
              <a:t>A</a:t>
            </a:r>
            <a:endParaRPr lang="en-GB" sz="1600">
              <a:solidFill>
                <a:srgbClr val="339933"/>
              </a:solidFill>
              <a:effectLst/>
              <a:latin typeface="Arial" charset="0"/>
            </a:endParaRPr>
          </a:p>
        </p:txBody>
      </p:sp>
      <p:grpSp>
        <p:nvGrpSpPr>
          <p:cNvPr id="1597473" name="Group 33"/>
          <p:cNvGrpSpPr>
            <a:grpSpLocks/>
          </p:cNvGrpSpPr>
          <p:nvPr/>
        </p:nvGrpSpPr>
        <p:grpSpPr bwMode="auto">
          <a:xfrm>
            <a:off x="3051175" y="3248025"/>
            <a:ext cx="1257300" cy="336550"/>
            <a:chOff x="1458" y="1166"/>
            <a:chExt cx="792" cy="212"/>
          </a:xfrm>
        </p:grpSpPr>
        <p:sp>
          <p:nvSpPr>
            <p:cNvPr id="1597471" name="AutoShape 31"/>
            <p:cNvSpPr>
              <a:spLocks noChangeArrowheads="1"/>
            </p:cNvSpPr>
            <p:nvPr/>
          </p:nvSpPr>
          <p:spPr bwMode="auto">
            <a:xfrm>
              <a:off x="1464" y="1184"/>
              <a:ext cx="752" cy="1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472" name="Text Box 32"/>
            <p:cNvSpPr txBox="1">
              <a:spLocks noChangeArrowheads="1"/>
            </p:cNvSpPr>
            <p:nvPr/>
          </p:nvSpPr>
          <p:spPr bwMode="auto">
            <a:xfrm>
              <a:off x="1458" y="1166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339933"/>
                  </a:solidFill>
                  <a:effectLst/>
                  <a:latin typeface="Arial" charset="0"/>
                </a:rPr>
                <a:t>abstract(A)</a:t>
              </a:r>
              <a:endParaRPr lang="en-GB" sz="16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97476" name="Line 36"/>
          <p:cNvSpPr>
            <a:spLocks noChangeShapeType="1"/>
          </p:cNvSpPr>
          <p:nvPr/>
        </p:nvSpPr>
        <p:spPr bwMode="auto">
          <a:xfrm>
            <a:off x="6794500" y="3225800"/>
            <a:ext cx="0" cy="266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7497" name="AutoShape 57"/>
          <p:cNvSpPr>
            <a:spLocks noChangeArrowheads="1"/>
          </p:cNvSpPr>
          <p:nvPr/>
        </p:nvSpPr>
        <p:spPr bwMode="auto">
          <a:xfrm>
            <a:off x="6261100" y="41402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498" name="AutoShape 58"/>
          <p:cNvSpPr>
            <a:spLocks noChangeArrowheads="1"/>
          </p:cNvSpPr>
          <p:nvPr/>
        </p:nvSpPr>
        <p:spPr bwMode="auto">
          <a:xfrm>
            <a:off x="6273800" y="47371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501" name="Text Box 61"/>
          <p:cNvSpPr txBox="1">
            <a:spLocks noChangeArrowheads="1"/>
          </p:cNvSpPr>
          <p:nvPr/>
        </p:nvSpPr>
        <p:spPr bwMode="auto">
          <a:xfrm>
            <a:off x="6507163" y="40989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B</a:t>
            </a:r>
            <a:endParaRPr lang="en-GB" sz="1600"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597503" name="Group 63"/>
          <p:cNvGrpSpPr>
            <a:grpSpLocks/>
          </p:cNvGrpSpPr>
          <p:nvPr/>
        </p:nvGrpSpPr>
        <p:grpSpPr bwMode="auto">
          <a:xfrm>
            <a:off x="3013075" y="4403725"/>
            <a:ext cx="1257300" cy="336550"/>
            <a:chOff x="1458" y="1166"/>
            <a:chExt cx="792" cy="212"/>
          </a:xfrm>
        </p:grpSpPr>
        <p:sp>
          <p:nvSpPr>
            <p:cNvPr id="1597504" name="AutoShape 64"/>
            <p:cNvSpPr>
              <a:spLocks noChangeArrowheads="1"/>
            </p:cNvSpPr>
            <p:nvPr/>
          </p:nvSpPr>
          <p:spPr bwMode="auto">
            <a:xfrm>
              <a:off x="1464" y="1184"/>
              <a:ext cx="752" cy="1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05" name="Text Box 65"/>
            <p:cNvSpPr txBox="1">
              <a:spLocks noChangeArrowheads="1"/>
            </p:cNvSpPr>
            <p:nvPr/>
          </p:nvSpPr>
          <p:spPr bwMode="auto">
            <a:xfrm>
              <a:off x="1458" y="1166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00FF"/>
                  </a:solidFill>
                  <a:effectLst/>
                  <a:latin typeface="Arial" charset="0"/>
                </a:rPr>
                <a:t>abstract(B)</a:t>
              </a:r>
              <a:endParaRPr lang="en-GB" sz="16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97508" name="Line 68"/>
          <p:cNvSpPr>
            <a:spLocks noChangeShapeType="1"/>
          </p:cNvSpPr>
          <p:nvPr/>
        </p:nvSpPr>
        <p:spPr bwMode="auto">
          <a:xfrm>
            <a:off x="6807200" y="4419600"/>
            <a:ext cx="0" cy="266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7511" name="AutoShape 71"/>
          <p:cNvSpPr>
            <a:spLocks noChangeArrowheads="1"/>
          </p:cNvSpPr>
          <p:nvPr/>
        </p:nvSpPr>
        <p:spPr bwMode="auto">
          <a:xfrm>
            <a:off x="6261100" y="52832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512" name="AutoShape 72"/>
          <p:cNvSpPr>
            <a:spLocks noChangeArrowheads="1"/>
          </p:cNvSpPr>
          <p:nvPr/>
        </p:nvSpPr>
        <p:spPr bwMode="auto">
          <a:xfrm>
            <a:off x="6273800" y="5880100"/>
            <a:ext cx="11811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515" name="Text Box 75"/>
          <p:cNvSpPr txBox="1">
            <a:spLocks noChangeArrowheads="1"/>
          </p:cNvSpPr>
          <p:nvPr/>
        </p:nvSpPr>
        <p:spPr bwMode="auto">
          <a:xfrm>
            <a:off x="6507163" y="52419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chemeClr val="hlink"/>
                </a:solidFill>
                <a:effectLst/>
                <a:latin typeface="Arial" charset="0"/>
              </a:rPr>
              <a:t>C</a:t>
            </a:r>
            <a:endParaRPr lang="en-GB" sz="1600">
              <a:solidFill>
                <a:schemeClr val="hlink"/>
              </a:solidFill>
              <a:effectLst/>
              <a:latin typeface="Arial" charset="0"/>
            </a:endParaRPr>
          </a:p>
        </p:txBody>
      </p:sp>
      <p:grpSp>
        <p:nvGrpSpPr>
          <p:cNvPr id="1597517" name="Group 77"/>
          <p:cNvGrpSpPr>
            <a:grpSpLocks/>
          </p:cNvGrpSpPr>
          <p:nvPr/>
        </p:nvGrpSpPr>
        <p:grpSpPr bwMode="auto">
          <a:xfrm>
            <a:off x="3013075" y="5572125"/>
            <a:ext cx="1257300" cy="336550"/>
            <a:chOff x="1458" y="1166"/>
            <a:chExt cx="792" cy="212"/>
          </a:xfrm>
        </p:grpSpPr>
        <p:sp>
          <p:nvSpPr>
            <p:cNvPr id="1597518" name="AutoShape 78"/>
            <p:cNvSpPr>
              <a:spLocks noChangeArrowheads="1"/>
            </p:cNvSpPr>
            <p:nvPr/>
          </p:nvSpPr>
          <p:spPr bwMode="auto">
            <a:xfrm>
              <a:off x="1464" y="1184"/>
              <a:ext cx="752" cy="1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19" name="Text Box 79"/>
            <p:cNvSpPr txBox="1">
              <a:spLocks noChangeArrowheads="1"/>
            </p:cNvSpPr>
            <p:nvPr/>
          </p:nvSpPr>
          <p:spPr bwMode="auto">
            <a:xfrm>
              <a:off x="1458" y="1166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hlink"/>
                  </a:solidFill>
                  <a:effectLst/>
                  <a:latin typeface="Arial" charset="0"/>
                </a:rPr>
                <a:t>abstract(C)</a:t>
              </a:r>
              <a:endParaRPr lang="en-GB" sz="1600"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97522" name="Line 82"/>
          <p:cNvSpPr>
            <a:spLocks noChangeShapeType="1"/>
          </p:cNvSpPr>
          <p:nvPr/>
        </p:nvSpPr>
        <p:spPr bwMode="auto">
          <a:xfrm>
            <a:off x="6807200" y="5562600"/>
            <a:ext cx="0" cy="266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597526" name="AutoShape 86"/>
          <p:cNvCxnSpPr>
            <a:cxnSpLocks noChangeShapeType="1"/>
            <a:stCxn id="1597472" idx="1"/>
            <a:endCxn id="1597489" idx="3"/>
          </p:cNvCxnSpPr>
          <p:nvPr/>
        </p:nvCxnSpPr>
        <p:spPr bwMode="auto">
          <a:xfrm rot="10800000" flipV="1">
            <a:off x="2470150" y="3416300"/>
            <a:ext cx="581025" cy="800100"/>
          </a:xfrm>
          <a:prstGeom prst="curvedConnector3">
            <a:avLst>
              <a:gd name="adj1" fmla="val 50000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27" name="AutoShape 87"/>
          <p:cNvCxnSpPr>
            <a:cxnSpLocks noChangeShapeType="1"/>
            <a:stCxn id="1597505" idx="1"/>
            <a:endCxn id="1597490" idx="3"/>
          </p:cNvCxnSpPr>
          <p:nvPr/>
        </p:nvCxnSpPr>
        <p:spPr bwMode="auto">
          <a:xfrm rot="10800000">
            <a:off x="2482850" y="4572000"/>
            <a:ext cx="530225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28" name="AutoShape 88"/>
          <p:cNvCxnSpPr>
            <a:cxnSpLocks noChangeShapeType="1"/>
            <a:stCxn id="1597519" idx="1"/>
            <a:endCxn id="1597491" idx="3"/>
          </p:cNvCxnSpPr>
          <p:nvPr/>
        </p:nvCxnSpPr>
        <p:spPr bwMode="auto">
          <a:xfrm rot="10800000">
            <a:off x="2482850" y="4927600"/>
            <a:ext cx="530225" cy="812800"/>
          </a:xfrm>
          <a:prstGeom prst="curvedConnector3">
            <a:avLst>
              <a:gd name="adj1" fmla="val 50000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29" name="Text Box 89"/>
          <p:cNvSpPr txBox="1">
            <a:spLocks noChangeArrowheads="1"/>
          </p:cNvSpPr>
          <p:nvPr/>
        </p:nvSpPr>
        <p:spPr bwMode="auto">
          <a:xfrm>
            <a:off x="452438" y="1660525"/>
            <a:ext cx="27384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/>
                <a:latin typeface="Arial" charset="0"/>
              </a:rPr>
              <a:t>Δύσκαμπτο</a:t>
            </a:r>
            <a:r>
              <a:rPr lang="en-US" sz="1600" i="1">
                <a:effectLst/>
                <a:latin typeface="Arial" charset="0"/>
              </a:rPr>
              <a:t> (compile-time)</a:t>
            </a:r>
          </a:p>
          <a:p>
            <a:pPr algn="ctr"/>
            <a:r>
              <a:rPr lang="el-GR" sz="1600" i="1">
                <a:effectLst/>
                <a:latin typeface="Arial" charset="0"/>
              </a:rPr>
              <a:t>σύνθετο αντικείμενο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597530" name="Text Box 90"/>
          <p:cNvSpPr txBox="1">
            <a:spLocks noChangeArrowheads="1"/>
          </p:cNvSpPr>
          <p:nvPr/>
        </p:nvSpPr>
        <p:spPr bwMode="auto">
          <a:xfrm>
            <a:off x="504825" y="5267325"/>
            <a:ext cx="2300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/>
                <a:latin typeface="Arial" charset="0"/>
              </a:rPr>
              <a:t>Δυναμική</a:t>
            </a:r>
            <a:r>
              <a:rPr lang="en-US" sz="1600" i="1">
                <a:effectLst/>
                <a:latin typeface="Arial" charset="0"/>
              </a:rPr>
              <a:t> (run-time)</a:t>
            </a:r>
          </a:p>
          <a:p>
            <a:pPr algn="ctr"/>
            <a:r>
              <a:rPr lang="el-GR" sz="1600" i="1">
                <a:effectLst/>
                <a:latin typeface="Arial" charset="0"/>
              </a:rPr>
              <a:t>σύνθεση αντικειμένου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597534" name="Text Box 94"/>
          <p:cNvSpPr txBox="1">
            <a:spLocks noChangeArrowheads="1"/>
          </p:cNvSpPr>
          <p:nvPr/>
        </p:nvSpPr>
        <p:spPr bwMode="auto">
          <a:xfrm>
            <a:off x="7432675" y="3068638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οικογένειες</a:t>
            </a:r>
          </a:p>
          <a:p>
            <a:pPr algn="ctr"/>
            <a:r>
              <a:rPr lang="el-GR" sz="12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Α κλάσεων</a:t>
            </a:r>
            <a:endParaRPr lang="en-GB" sz="1200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97535" name="Text Box 95"/>
          <p:cNvSpPr txBox="1">
            <a:spLocks noChangeArrowheads="1"/>
          </p:cNvSpPr>
          <p:nvPr/>
        </p:nvSpPr>
        <p:spPr bwMode="auto">
          <a:xfrm>
            <a:off x="7458075" y="4287838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οικογένειες</a:t>
            </a:r>
          </a:p>
          <a:p>
            <a:pPr algn="ctr"/>
            <a:r>
              <a:rPr lang="el-GR" sz="12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Β κλάσεων</a:t>
            </a:r>
            <a:endParaRPr lang="en-GB" sz="1200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97536" name="Text Box 96"/>
          <p:cNvSpPr txBox="1">
            <a:spLocks noChangeArrowheads="1"/>
          </p:cNvSpPr>
          <p:nvPr/>
        </p:nvSpPr>
        <p:spPr bwMode="auto">
          <a:xfrm>
            <a:off x="7496175" y="5392738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οικογένειες</a:t>
            </a:r>
          </a:p>
          <a:p>
            <a:pPr algn="ctr"/>
            <a:r>
              <a:rPr lang="en-US" sz="1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r>
              <a:rPr lang="el-GR" sz="12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κλάσεων</a:t>
            </a:r>
            <a:endParaRPr lang="en-GB" sz="1200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597539" name="Group 99"/>
          <p:cNvGrpSpPr>
            <a:grpSpLocks/>
          </p:cNvGrpSpPr>
          <p:nvPr/>
        </p:nvGrpSpPr>
        <p:grpSpPr bwMode="auto">
          <a:xfrm>
            <a:off x="4622800" y="3462338"/>
            <a:ext cx="1384300" cy="457200"/>
            <a:chOff x="2864" y="1893"/>
            <a:chExt cx="872" cy="288"/>
          </a:xfrm>
        </p:grpSpPr>
        <p:sp>
          <p:nvSpPr>
            <p:cNvPr id="1597540" name="AutoShape 100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41" name="Text Box 101"/>
            <p:cNvSpPr txBox="1">
              <a:spLocks noChangeArrowheads="1"/>
            </p:cNvSpPr>
            <p:nvPr/>
          </p:nvSpPr>
          <p:spPr bwMode="auto">
            <a:xfrm>
              <a:off x="3003" y="189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339933"/>
                  </a:solidFill>
                  <a:effectLst/>
                  <a:latin typeface="Arial" charset="0"/>
                </a:rPr>
                <a:t>Family(A)</a:t>
              </a:r>
            </a:p>
            <a:p>
              <a:pPr algn="ctr"/>
              <a:r>
                <a:rPr lang="en-US" sz="1200">
                  <a:solidFill>
                    <a:srgbClr val="339933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97542" name="AutoShape 102"/>
          <p:cNvCxnSpPr>
            <a:cxnSpLocks noChangeShapeType="1"/>
            <a:stCxn id="1597464" idx="1"/>
            <a:endCxn id="1597472" idx="3"/>
          </p:cNvCxnSpPr>
          <p:nvPr/>
        </p:nvCxnSpPr>
        <p:spPr bwMode="auto">
          <a:xfrm flipH="1">
            <a:off x="4308475" y="3079750"/>
            <a:ext cx="288925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43" name="AutoShape 103"/>
          <p:cNvCxnSpPr>
            <a:cxnSpLocks noChangeShapeType="1"/>
            <a:stCxn id="1597540" idx="1"/>
            <a:endCxn id="1597472" idx="3"/>
          </p:cNvCxnSpPr>
          <p:nvPr/>
        </p:nvCxnSpPr>
        <p:spPr bwMode="auto">
          <a:xfrm flipH="1" flipV="1">
            <a:off x="4308475" y="3416300"/>
            <a:ext cx="314325" cy="273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44" name="AutoShape 104"/>
          <p:cNvCxnSpPr>
            <a:cxnSpLocks noChangeShapeType="1"/>
            <a:stCxn id="1597456" idx="1"/>
            <a:endCxn id="1597464" idx="3"/>
          </p:cNvCxnSpPr>
          <p:nvPr/>
        </p:nvCxnSpPr>
        <p:spPr bwMode="auto">
          <a:xfrm flipH="1">
            <a:off x="5981700" y="30734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45" name="AutoShape 105"/>
          <p:cNvCxnSpPr>
            <a:cxnSpLocks noChangeShapeType="1"/>
            <a:stCxn id="1597457" idx="1"/>
            <a:endCxn id="1597540" idx="3"/>
          </p:cNvCxnSpPr>
          <p:nvPr/>
        </p:nvCxnSpPr>
        <p:spPr bwMode="auto">
          <a:xfrm flipH="1">
            <a:off x="6007100" y="36830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7546" name="Group 106"/>
          <p:cNvGrpSpPr>
            <a:grpSpLocks/>
          </p:cNvGrpSpPr>
          <p:nvPr/>
        </p:nvGrpSpPr>
        <p:grpSpPr bwMode="auto">
          <a:xfrm>
            <a:off x="4597400" y="4008438"/>
            <a:ext cx="1384300" cy="457200"/>
            <a:chOff x="2864" y="1893"/>
            <a:chExt cx="872" cy="288"/>
          </a:xfrm>
        </p:grpSpPr>
        <p:sp>
          <p:nvSpPr>
            <p:cNvPr id="1597547" name="AutoShape 107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48" name="Text Box 108"/>
            <p:cNvSpPr txBox="1">
              <a:spLocks noChangeArrowheads="1"/>
            </p:cNvSpPr>
            <p:nvPr/>
          </p:nvSpPr>
          <p:spPr bwMode="auto">
            <a:xfrm>
              <a:off x="3003" y="189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Family(B)</a:t>
              </a:r>
            </a:p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97549" name="Group 109"/>
          <p:cNvGrpSpPr>
            <a:grpSpLocks/>
          </p:cNvGrpSpPr>
          <p:nvPr/>
        </p:nvGrpSpPr>
        <p:grpSpPr bwMode="auto">
          <a:xfrm>
            <a:off x="4622800" y="4618038"/>
            <a:ext cx="1384300" cy="457200"/>
            <a:chOff x="2864" y="1893"/>
            <a:chExt cx="872" cy="288"/>
          </a:xfrm>
        </p:grpSpPr>
        <p:sp>
          <p:nvSpPr>
            <p:cNvPr id="1597550" name="AutoShape 110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51" name="Text Box 111"/>
            <p:cNvSpPr txBox="1">
              <a:spLocks noChangeArrowheads="1"/>
            </p:cNvSpPr>
            <p:nvPr/>
          </p:nvSpPr>
          <p:spPr bwMode="auto">
            <a:xfrm>
              <a:off x="3003" y="189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Family(B)</a:t>
              </a:r>
            </a:p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97552" name="AutoShape 112"/>
          <p:cNvCxnSpPr>
            <a:cxnSpLocks noChangeShapeType="1"/>
            <a:stCxn id="1597547" idx="1"/>
            <a:endCxn id="1597505" idx="3"/>
          </p:cNvCxnSpPr>
          <p:nvPr/>
        </p:nvCxnSpPr>
        <p:spPr bwMode="auto">
          <a:xfrm flipH="1">
            <a:off x="4270375" y="4235450"/>
            <a:ext cx="327025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3" name="AutoShape 113"/>
          <p:cNvCxnSpPr>
            <a:cxnSpLocks noChangeShapeType="1"/>
            <a:stCxn id="1597550" idx="1"/>
            <a:endCxn id="1597505" idx="3"/>
          </p:cNvCxnSpPr>
          <p:nvPr/>
        </p:nvCxnSpPr>
        <p:spPr bwMode="auto">
          <a:xfrm flipH="1" flipV="1">
            <a:off x="4270375" y="4572000"/>
            <a:ext cx="352425" cy="273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4" name="AutoShape 114"/>
          <p:cNvCxnSpPr>
            <a:cxnSpLocks noChangeShapeType="1"/>
            <a:endCxn id="1597547" idx="3"/>
          </p:cNvCxnSpPr>
          <p:nvPr/>
        </p:nvCxnSpPr>
        <p:spPr bwMode="auto">
          <a:xfrm flipH="1">
            <a:off x="5981700" y="42291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5" name="AutoShape 115"/>
          <p:cNvCxnSpPr>
            <a:cxnSpLocks noChangeShapeType="1"/>
            <a:endCxn id="1597550" idx="3"/>
          </p:cNvCxnSpPr>
          <p:nvPr/>
        </p:nvCxnSpPr>
        <p:spPr bwMode="auto">
          <a:xfrm flipH="1">
            <a:off x="6007100" y="48387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7556" name="Group 116"/>
          <p:cNvGrpSpPr>
            <a:grpSpLocks/>
          </p:cNvGrpSpPr>
          <p:nvPr/>
        </p:nvGrpSpPr>
        <p:grpSpPr bwMode="auto">
          <a:xfrm>
            <a:off x="4572000" y="5164138"/>
            <a:ext cx="1384300" cy="457200"/>
            <a:chOff x="2864" y="1893"/>
            <a:chExt cx="872" cy="288"/>
          </a:xfrm>
        </p:grpSpPr>
        <p:sp>
          <p:nvSpPr>
            <p:cNvPr id="1597557" name="AutoShape 117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58" name="Text Box 118"/>
            <p:cNvSpPr txBox="1">
              <a:spLocks noChangeArrowheads="1"/>
            </p:cNvSpPr>
            <p:nvPr/>
          </p:nvSpPr>
          <p:spPr bwMode="auto">
            <a:xfrm>
              <a:off x="3003" y="1893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chemeClr val="hlink"/>
                  </a:solidFill>
                  <a:effectLst/>
                  <a:latin typeface="Arial" charset="0"/>
                </a:rPr>
                <a:t>Family(C)</a:t>
              </a:r>
            </a:p>
            <a:p>
              <a:pPr algn="ctr"/>
              <a:r>
                <a:rPr lang="en-US" sz="1200">
                  <a:solidFill>
                    <a:schemeClr val="hlink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97559" name="Group 119"/>
          <p:cNvGrpSpPr>
            <a:grpSpLocks/>
          </p:cNvGrpSpPr>
          <p:nvPr/>
        </p:nvGrpSpPr>
        <p:grpSpPr bwMode="auto">
          <a:xfrm>
            <a:off x="4597400" y="5773738"/>
            <a:ext cx="1384300" cy="457200"/>
            <a:chOff x="2864" y="1893"/>
            <a:chExt cx="872" cy="288"/>
          </a:xfrm>
        </p:grpSpPr>
        <p:sp>
          <p:nvSpPr>
            <p:cNvPr id="1597560" name="AutoShape 120"/>
            <p:cNvSpPr>
              <a:spLocks noChangeArrowheads="1"/>
            </p:cNvSpPr>
            <p:nvPr/>
          </p:nvSpPr>
          <p:spPr bwMode="auto">
            <a:xfrm>
              <a:off x="2864" y="1904"/>
              <a:ext cx="87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7561" name="Text Box 121"/>
            <p:cNvSpPr txBox="1">
              <a:spLocks noChangeArrowheads="1"/>
            </p:cNvSpPr>
            <p:nvPr/>
          </p:nvSpPr>
          <p:spPr bwMode="auto">
            <a:xfrm>
              <a:off x="3019" y="1893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chemeClr val="hlink"/>
                  </a:solidFill>
                  <a:effectLst/>
                  <a:latin typeface="Arial" charset="0"/>
                </a:rPr>
                <a:t>Family(C</a:t>
              </a:r>
            </a:p>
            <a:p>
              <a:pPr algn="ctr"/>
              <a:r>
                <a:rPr lang="en-US" sz="1200">
                  <a:solidFill>
                    <a:schemeClr val="hlink"/>
                  </a:solidFill>
                  <a:effectLst/>
                  <a:latin typeface="Arial" charset="0"/>
                </a:rPr>
                <a:t>factory</a:t>
              </a:r>
              <a:endParaRPr lang="en-GB" sz="1200"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97562" name="AutoShape 122"/>
          <p:cNvCxnSpPr>
            <a:cxnSpLocks noChangeShapeType="1"/>
            <a:stCxn id="1597557" idx="1"/>
            <a:endCxn id="1597519" idx="3"/>
          </p:cNvCxnSpPr>
          <p:nvPr/>
        </p:nvCxnSpPr>
        <p:spPr bwMode="auto">
          <a:xfrm flipH="1">
            <a:off x="4270375" y="5391150"/>
            <a:ext cx="301625" cy="34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63" name="AutoShape 123"/>
          <p:cNvCxnSpPr>
            <a:cxnSpLocks noChangeShapeType="1"/>
            <a:stCxn id="1597560" idx="1"/>
            <a:endCxn id="1597519" idx="3"/>
          </p:cNvCxnSpPr>
          <p:nvPr/>
        </p:nvCxnSpPr>
        <p:spPr bwMode="auto">
          <a:xfrm flipH="1" flipV="1">
            <a:off x="4270375" y="5740400"/>
            <a:ext cx="327025" cy="260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64" name="AutoShape 124"/>
          <p:cNvCxnSpPr>
            <a:cxnSpLocks noChangeShapeType="1"/>
            <a:endCxn id="1597557" idx="3"/>
          </p:cNvCxnSpPr>
          <p:nvPr/>
        </p:nvCxnSpPr>
        <p:spPr bwMode="auto">
          <a:xfrm flipH="1">
            <a:off x="5956300" y="53848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65" name="AutoShape 125"/>
          <p:cNvCxnSpPr>
            <a:cxnSpLocks noChangeShapeType="1"/>
            <a:endCxn id="1597560" idx="3"/>
          </p:cNvCxnSpPr>
          <p:nvPr/>
        </p:nvCxnSpPr>
        <p:spPr bwMode="auto">
          <a:xfrm flipH="1">
            <a:off x="5981700" y="5994400"/>
            <a:ext cx="2667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66" name="Rectangle 126"/>
          <p:cNvSpPr>
            <a:spLocks noGrp="1" noChangeArrowheads="1"/>
          </p:cNvSpPr>
          <p:nvPr>
            <p:ph type="body" idx="1"/>
          </p:nvPr>
        </p:nvSpPr>
        <p:spPr>
          <a:xfrm>
            <a:off x="3429000" y="1524000"/>
            <a:ext cx="4457700" cy="1320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l-GR" sz="1400" b="1">
                <a:effectLst/>
              </a:rPr>
              <a:t>Παρέχουμε τα </a:t>
            </a:r>
            <a:r>
              <a:rPr kumimoji="0" lang="en-US" sz="1400" b="1">
                <a:effectLst/>
              </a:rPr>
              <a:t>factories </a:t>
            </a:r>
            <a:r>
              <a:rPr kumimoji="0" lang="el-GR" sz="1400" b="1">
                <a:effectLst/>
              </a:rPr>
              <a:t>για τις </a:t>
            </a:r>
            <a:r>
              <a:rPr kumimoji="0" lang="en-US" sz="1400" b="1">
                <a:effectLst/>
              </a:rPr>
              <a:t>A, B, </a:t>
            </a:r>
            <a:r>
              <a:rPr kumimoji="0" lang="el-GR" sz="1400" b="1">
                <a:effectLst/>
              </a:rPr>
              <a:t>και </a:t>
            </a:r>
            <a:r>
              <a:rPr kumimoji="0" lang="en-US" sz="1400" b="1">
                <a:effectLst/>
              </a:rPr>
              <a:t>C</a:t>
            </a:r>
            <a:r>
              <a:rPr kumimoji="0" lang="el-GR" sz="1400" b="1">
                <a:effectLst/>
              </a:rPr>
              <a:t> ως  παραμέτρους στον </a:t>
            </a:r>
            <a:r>
              <a:rPr kumimoji="0" lang="en-US" sz="1400" b="1">
                <a:effectLst/>
              </a:rPr>
              <a:t>constructor </a:t>
            </a:r>
            <a:r>
              <a:rPr kumimoji="0" lang="el-GR" sz="1400" b="1">
                <a:effectLst/>
              </a:rPr>
              <a:t>του σύνθετου αντικειμένου</a:t>
            </a:r>
            <a:r>
              <a:rPr kumimoji="0" lang="en-US" sz="1400" b="1">
                <a:effectLst/>
              </a:rPr>
              <a:t>, </a:t>
            </a:r>
            <a:r>
              <a:rPr kumimoji="0" lang="el-GR" sz="1400" b="1">
                <a:effectLst/>
              </a:rPr>
              <a:t>τύπου  αναφορών / δεικτών σε αφηρημένα </a:t>
            </a:r>
            <a:r>
              <a:rPr kumimoji="0" lang="en-US" sz="1400" b="1">
                <a:effectLst/>
              </a:rPr>
              <a:t>factories, </a:t>
            </a:r>
            <a:r>
              <a:rPr kumimoji="0" lang="el-GR" sz="1400" b="1">
                <a:effectLst/>
              </a:rPr>
              <a:t>μέσω και των οποίων το σύνθετο αντικείμενο δημιουργεί τα συστατικά στιγμιότυπα </a:t>
            </a:r>
            <a:r>
              <a:rPr kumimoji="0" lang="en-US" sz="1400" b="1">
                <a:effectLst/>
              </a:rPr>
              <a:t>A, B, C</a:t>
            </a:r>
            <a:r>
              <a:rPr kumimoji="0" lang="el-GR" sz="1400" b="1">
                <a:effectLst/>
              </a:rPr>
              <a:t>.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0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</a:t>
            </a:r>
            <a:r>
              <a:rPr lang="el-GR"/>
              <a:t>(</a:t>
            </a:r>
            <a:r>
              <a:rPr lang="en-US"/>
              <a:t>6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598545" name="Group 81"/>
          <p:cNvGraphicFramePr>
            <a:graphicFrameLocks noGrp="1"/>
          </p:cNvGraphicFramePr>
          <p:nvPr>
            <p:extLst/>
          </p:nvPr>
        </p:nvGraphicFramePr>
        <p:xfrm>
          <a:off x="1384300" y="1498600"/>
          <a:ext cx="6794500" cy="4773932"/>
        </p:xfrm>
        <a:graphic>
          <a:graphicData uri="http://schemas.openxmlformats.org/drawingml/2006/table">
            <a:tbl>
              <a:tblPr/>
              <a:tblGrid>
                <a:gridCol w="67945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class Window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class Button {...};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MOTIFWindow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: public Window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MFCButton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  : public Button {...};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virtual Window*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CreateWindow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(...)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virtual Button*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CreateButton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(...)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MOTIFFactory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: public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  Window*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CreateWindow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  Button*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CreateButton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MFCFactory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: public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  Window*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CreateWindow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  Button*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CreateButton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98508" name="Text Box 44"/>
          <p:cNvSpPr txBox="1">
            <a:spLocks noChangeArrowheads="1"/>
          </p:cNvSpPr>
          <p:nvPr/>
        </p:nvSpPr>
        <p:spPr bwMode="auto">
          <a:xfrm>
            <a:off x="4562475" y="1620838"/>
            <a:ext cx="3586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Αφηρημένη οικογένεια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γραφικών αντικειμένων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98509" name="Text Box 45"/>
          <p:cNvSpPr txBox="1">
            <a:spLocks noChangeArrowheads="1"/>
          </p:cNvSpPr>
          <p:nvPr/>
        </p:nvSpPr>
        <p:spPr bwMode="auto">
          <a:xfrm>
            <a:off x="5705475" y="2078038"/>
            <a:ext cx="248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Window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 στην οικογένεια 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MOTIF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98511" name="Text Box 47"/>
          <p:cNvSpPr txBox="1">
            <a:spLocks noChangeArrowheads="1"/>
          </p:cNvSpPr>
          <p:nvPr/>
        </p:nvSpPr>
        <p:spPr bwMode="auto">
          <a:xfrm>
            <a:off x="4821238" y="2713038"/>
            <a:ext cx="333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Αφηρημένο 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factory 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γραφικών αντικειμένων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98514" name="Text Box 50"/>
          <p:cNvSpPr txBox="1">
            <a:spLocks noChangeArrowheads="1"/>
          </p:cNvSpPr>
          <p:nvPr/>
        </p:nvSpPr>
        <p:spPr bwMode="auto">
          <a:xfrm>
            <a:off x="5905500" y="2306638"/>
            <a:ext cx="2247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Button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 στην οικογένεια 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MFC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98515" name="Text Box 51"/>
          <p:cNvSpPr txBox="1">
            <a:spLocks noChangeArrowheads="1"/>
          </p:cNvSpPr>
          <p:nvPr/>
        </p:nvSpPr>
        <p:spPr bwMode="auto">
          <a:xfrm>
            <a:off x="5183188" y="4389438"/>
            <a:ext cx="2967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MOTIF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factory 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γραφικών αντικειμένων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98516" name="Text Box 52"/>
          <p:cNvSpPr txBox="1">
            <a:spLocks noChangeArrowheads="1"/>
          </p:cNvSpPr>
          <p:nvPr/>
        </p:nvSpPr>
        <p:spPr bwMode="auto">
          <a:xfrm>
            <a:off x="5319713" y="5507038"/>
            <a:ext cx="2820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MFC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Arial" charset="0"/>
              </a:rPr>
              <a:t>factory </a:t>
            </a:r>
            <a:r>
              <a:rPr lang="el-GR" sz="1200">
                <a:solidFill>
                  <a:srgbClr val="0000FF"/>
                </a:solidFill>
                <a:effectLst/>
                <a:latin typeface="Arial" charset="0"/>
              </a:rPr>
              <a:t>γραφικών αντικειμένων</a:t>
            </a:r>
            <a:endParaRPr lang="en-GB" sz="1200"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1598546" name="AutoShape 82"/>
          <p:cNvCxnSpPr>
            <a:cxnSpLocks noChangeShapeType="1"/>
            <a:stCxn id="1598511" idx="3"/>
            <a:endCxn id="1598508" idx="3"/>
          </p:cNvCxnSpPr>
          <p:nvPr/>
        </p:nvCxnSpPr>
        <p:spPr bwMode="auto">
          <a:xfrm flipH="1" flipV="1">
            <a:off x="8148638" y="1758950"/>
            <a:ext cx="3175" cy="1092200"/>
          </a:xfrm>
          <a:prstGeom prst="bentConnector3">
            <a:avLst>
              <a:gd name="adj1" fmla="val -720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547" name="AutoShape 83"/>
          <p:cNvCxnSpPr>
            <a:cxnSpLocks noChangeShapeType="1"/>
          </p:cNvCxnSpPr>
          <p:nvPr/>
        </p:nvCxnSpPr>
        <p:spPr bwMode="auto">
          <a:xfrm rot="10800000" flipH="1">
            <a:off x="1384300" y="3294063"/>
            <a:ext cx="1588" cy="1241425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548" name="AutoShape 84"/>
          <p:cNvCxnSpPr>
            <a:cxnSpLocks noChangeShapeType="1"/>
          </p:cNvCxnSpPr>
          <p:nvPr/>
        </p:nvCxnSpPr>
        <p:spPr bwMode="auto">
          <a:xfrm flipV="1">
            <a:off x="8178800" y="3294063"/>
            <a:ext cx="1588" cy="2397125"/>
          </a:xfrm>
          <a:prstGeom prst="bentConnector3">
            <a:avLst>
              <a:gd name="adj1" fmla="val 1440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(7/7)</a:t>
            </a:r>
            <a:endParaRPr lang="en-GB"/>
          </a:p>
        </p:txBody>
      </p:sp>
      <p:graphicFrame>
        <p:nvGraphicFramePr>
          <p:cNvPr id="1599532" name="Group 44"/>
          <p:cNvGraphicFramePr>
            <a:graphicFrameLocks noGrp="1"/>
          </p:cNvGraphicFramePr>
          <p:nvPr/>
        </p:nvGraphicFramePr>
        <p:xfrm>
          <a:off x="1028700" y="1612900"/>
          <a:ext cx="6985000" cy="4603624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1384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::Get();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Window*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saveFile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-&gt;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CreateWindow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Button* ok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guiFactory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-&gt;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CreateButton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saveFile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ok-&gt;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AddCallback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GUI_ButtonPressed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SaveFile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υλοποίηση του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factory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απαιτεί πολύ καλή μοντελοποίηση των κοινών χαρακτηριστικών των αντιστοίχων κλάσεων των διαφορετικών οικογενειών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σε αφηρημένες κλάσεις της αφηρημένης οικογένειας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Οι αφηρημένες κλάσεις δεν είναι ουσιαστικά αφαιρέσεις, αλλά γενικεύσεις, γιατί υποστηρίζουν όλα τα μέλη των αντιστοίχων κλάσεων, με γενικευμένα αναγνωριστικά, υπογραφές και τύπους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Πολλές φορές, οι εναλλακτικές διαφορετικές οικογένειες δεν χρειάζεται ή δεν μπορούν να βρίσκονται στο τελικό σύστημα, αλλά έχουμε διαφορετικές εκδόσεις του συστήματος με κάθε μία από αυτές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π.χ.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MOTIF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MFC versions).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2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Iterator</a:t>
            </a:r>
          </a:p>
          <a:p>
            <a:r>
              <a:rPr lang="en-US"/>
              <a:t>Visitor</a:t>
            </a:r>
          </a:p>
          <a:p>
            <a:r>
              <a:rPr lang="en-US"/>
              <a:t>Factory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Prototype</a:t>
            </a:r>
          </a:p>
          <a:p>
            <a:r>
              <a:rPr lang="en-US"/>
              <a:t>Singleton</a:t>
            </a:r>
          </a:p>
          <a:p>
            <a:r>
              <a:rPr lang="en-US"/>
              <a:t>State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3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</a:t>
            </a:r>
            <a:r>
              <a:rPr lang="el-GR"/>
              <a:t> (1/2)</a:t>
            </a:r>
            <a:endParaRPr lang="en-GB"/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47800"/>
            <a:ext cx="83058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b="1" i="1" dirty="0"/>
              <a:t>Πρόβλημα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Χρειάζεται να δημιουργήσουμε ακριβή αντίγραφα στιγμιότυπων κάποιας συγκεκριμένης κατάστασης, παρά να δημιουργούμε στιγμιότυπα και να τα φέρουμε στην επιθυμητή κατάσταση με κλήσεις μελών. Η κατάσταση αυτή μπορεί να μην είναι πάντα γνωστή κατά την κατασκευή του συστήματος (</a:t>
            </a:r>
            <a:r>
              <a:rPr lang="en-US" sz="1800" dirty="0"/>
              <a:t>compile-time)</a:t>
            </a:r>
            <a:r>
              <a:rPr lang="el-GR" sz="1800" dirty="0"/>
              <a:t>, αλλά να αποφασίζεται αλγοριθμικά κατά την λειτουργία (</a:t>
            </a:r>
            <a:r>
              <a:rPr lang="en-US" sz="1800" dirty="0"/>
              <a:t>run-time</a:t>
            </a:r>
            <a:r>
              <a:rPr lang="el-GR" sz="1800" dirty="0"/>
              <a:t>).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b="1" i="1" dirty="0"/>
              <a:t>Λύση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Οι αντίστοιχες κλάσεις παρέχουν έναν αντιγραφέα (π.χ. </a:t>
            </a:r>
            <a:r>
              <a:rPr lang="en-US" sz="1800" dirty="0"/>
              <a:t> Clone()</a:t>
            </a:r>
            <a:r>
              <a:rPr lang="el-GR" sz="1800" dirty="0"/>
              <a:t>)</a:t>
            </a:r>
            <a:r>
              <a:rPr lang="en-US" sz="1800" dirty="0"/>
              <a:t>.</a:t>
            </a:r>
            <a:r>
              <a:rPr lang="el-GR" sz="1800" dirty="0"/>
              <a:t> Τα πρωτότυπα είναι στιγμιότυπα είτε της αυθεντικής κλάσης, ή ειδικά κατασκευασμένης κληρονόμου, εάν η αυθεντική κλάση δεν περιέχει αντιγραφέα και επίσης είναι αδύνατο να τροποποιηθεί.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b="1" i="1" dirty="0"/>
              <a:t>Επιπτώσεις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Τα πρωτότυπα μας σώνουν από αρκετό κώδικα, ειδικά εάν η προσέγγιση της επιθυμητής κατάστασης στιγμιότυπου απαιτεί αρκετές και πολύπλοκες κλήσεις.</a:t>
            </a:r>
            <a:r>
              <a:rPr lang="en-US" sz="1800" dirty="0"/>
              <a:t> </a:t>
            </a:r>
            <a:r>
              <a:rPr lang="el-GR" sz="1800" dirty="0"/>
              <a:t>Επίσης, ελαφρύνεται ο προγραμματιστής από την απομνημόνευση όλων αυτών των μελών που θα εμπλέκονταν μόνο σε τέτοιες κλήσεις.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</a:t>
            </a:r>
            <a:r>
              <a:rPr lang="el-GR"/>
              <a:t>(2/2)</a:t>
            </a:r>
            <a:endParaRPr lang="en-GB"/>
          </a:p>
        </p:txBody>
      </p:sp>
      <p:graphicFrame>
        <p:nvGraphicFramePr>
          <p:cNvPr id="160159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1232"/>
              </p:ext>
            </p:extLst>
          </p:nvPr>
        </p:nvGraphicFramePr>
        <p:xfrm>
          <a:off x="1041400" y="1612900"/>
          <a:ext cx="7556500" cy="4652520"/>
        </p:xfrm>
        <a:graphic>
          <a:graphicData uri="http://schemas.openxmlformats.org/drawingml/2006/table">
            <a:tbl>
              <a:tblPr/>
              <a:tblGrid>
                <a:gridCol w="7556500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Person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Decode (FILE*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readProfile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   Encode (FILE*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writeProfile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Person* Clone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Person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path)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FILE*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(path, ”r”); assert(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result = Decode(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assert(result);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 και Β είναι αρχεία με σωμένα πρωτότυπα τα οποία φορτώνονται (μέσω του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decoder constructor)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έπειτα, μέσω του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αντιγραφέα, δημιουργούνται όλα τα επιθυμητά δυναμικά αντίγραφα.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Τα στιγμιότυπα – αντίγραφα, συνήθως μετά την δημιουργία τους δεν είναι απαραίτητο να διατηρούνται ως πανομοιότυπα – απλά θεωρούνται ως πολύπλοκες εναλλακτικές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καταστάσεις στη δημιουργία στιγμιότυπων.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Person a(“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A_profile.bin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b(“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B_profile.bin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Person *john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a.Clone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jim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b. Clone(), 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george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b.Clone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1592" name="Freeform 56"/>
          <p:cNvSpPr>
            <a:spLocks/>
          </p:cNvSpPr>
          <p:nvPr/>
        </p:nvSpPr>
        <p:spPr bwMode="auto">
          <a:xfrm>
            <a:off x="5829300" y="2019300"/>
            <a:ext cx="152400" cy="393700"/>
          </a:xfrm>
          <a:custGeom>
            <a:avLst/>
            <a:gdLst>
              <a:gd name="T0" fmla="*/ 0 w 96"/>
              <a:gd name="T1" fmla="*/ 0 h 248"/>
              <a:gd name="T2" fmla="*/ 96 w 96"/>
              <a:gd name="T3" fmla="*/ 0 h 248"/>
              <a:gd name="T4" fmla="*/ 96 w 96"/>
              <a:gd name="T5" fmla="*/ 248 h 248"/>
              <a:gd name="T6" fmla="*/ 0 w 96"/>
              <a:gd name="T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248">
                <a:moveTo>
                  <a:pt x="0" y="0"/>
                </a:moveTo>
                <a:lnTo>
                  <a:pt x="96" y="0"/>
                </a:lnTo>
                <a:lnTo>
                  <a:pt x="96" y="248"/>
                </a:lnTo>
                <a:lnTo>
                  <a:pt x="0" y="248"/>
                </a:lnTo>
              </a:path>
            </a:pathLst>
          </a:custGeom>
          <a:noFill/>
          <a:ln w="19050" cap="flat" cmpd="sng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1593" name="Freeform 57"/>
          <p:cNvSpPr>
            <a:spLocks/>
          </p:cNvSpPr>
          <p:nvPr/>
        </p:nvSpPr>
        <p:spPr bwMode="auto">
          <a:xfrm>
            <a:off x="5842000" y="2501900"/>
            <a:ext cx="152400" cy="292100"/>
          </a:xfrm>
          <a:custGeom>
            <a:avLst/>
            <a:gdLst>
              <a:gd name="T0" fmla="*/ 0 w 96"/>
              <a:gd name="T1" fmla="*/ 0 h 248"/>
              <a:gd name="T2" fmla="*/ 96 w 96"/>
              <a:gd name="T3" fmla="*/ 0 h 248"/>
              <a:gd name="T4" fmla="*/ 96 w 96"/>
              <a:gd name="T5" fmla="*/ 248 h 248"/>
              <a:gd name="T6" fmla="*/ 0 w 96"/>
              <a:gd name="T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248">
                <a:moveTo>
                  <a:pt x="0" y="0"/>
                </a:moveTo>
                <a:lnTo>
                  <a:pt x="96" y="0"/>
                </a:lnTo>
                <a:lnTo>
                  <a:pt x="96" y="248"/>
                </a:lnTo>
                <a:lnTo>
                  <a:pt x="0" y="248"/>
                </a:lnTo>
              </a:path>
            </a:pathLst>
          </a:custGeom>
          <a:noFill/>
          <a:ln w="19050" cap="flat" cmpd="sng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1594" name="Freeform 58"/>
          <p:cNvSpPr>
            <a:spLocks/>
          </p:cNvSpPr>
          <p:nvPr/>
        </p:nvSpPr>
        <p:spPr bwMode="auto">
          <a:xfrm>
            <a:off x="5842000" y="2870200"/>
            <a:ext cx="152400" cy="635000"/>
          </a:xfrm>
          <a:custGeom>
            <a:avLst/>
            <a:gdLst>
              <a:gd name="T0" fmla="*/ 0 w 96"/>
              <a:gd name="T1" fmla="*/ 0 h 248"/>
              <a:gd name="T2" fmla="*/ 96 w 96"/>
              <a:gd name="T3" fmla="*/ 0 h 248"/>
              <a:gd name="T4" fmla="*/ 96 w 96"/>
              <a:gd name="T5" fmla="*/ 248 h 248"/>
              <a:gd name="T6" fmla="*/ 0 w 96"/>
              <a:gd name="T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248">
                <a:moveTo>
                  <a:pt x="0" y="0"/>
                </a:moveTo>
                <a:lnTo>
                  <a:pt x="96" y="0"/>
                </a:lnTo>
                <a:lnTo>
                  <a:pt x="96" y="248"/>
                </a:lnTo>
                <a:lnTo>
                  <a:pt x="0" y="248"/>
                </a:lnTo>
              </a:path>
            </a:pathLst>
          </a:custGeom>
          <a:noFill/>
          <a:ln w="19050" cap="flat" cmpd="sng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1595" name="Text Box 59"/>
          <p:cNvSpPr txBox="1">
            <a:spLocks noChangeArrowheads="1"/>
          </p:cNvSpPr>
          <p:nvPr/>
        </p:nvSpPr>
        <p:spPr bwMode="auto">
          <a:xfrm>
            <a:off x="6007100" y="200342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solidFill>
                  <a:srgbClr val="339933"/>
                </a:solidFill>
                <a:effectLst/>
                <a:latin typeface="Arial" charset="0"/>
              </a:rPr>
              <a:t>serializer</a:t>
            </a:r>
            <a:endParaRPr lang="en-GB" sz="1600" i="1">
              <a:solidFill>
                <a:srgbClr val="339933"/>
              </a:solidFill>
              <a:effectLst/>
              <a:latin typeface="Arial" charset="0"/>
            </a:endParaRPr>
          </a:p>
        </p:txBody>
      </p:sp>
      <p:sp>
        <p:nvSpPr>
          <p:cNvPr id="1601596" name="Text Box 60"/>
          <p:cNvSpPr txBox="1">
            <a:spLocks noChangeArrowheads="1"/>
          </p:cNvSpPr>
          <p:nvPr/>
        </p:nvSpPr>
        <p:spPr bwMode="auto">
          <a:xfrm>
            <a:off x="6038850" y="2473325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solidFill>
                  <a:srgbClr val="339933"/>
                </a:solidFill>
                <a:effectLst/>
                <a:latin typeface="Arial" charset="0"/>
              </a:rPr>
              <a:t>replicator</a:t>
            </a:r>
            <a:endParaRPr lang="en-GB" sz="1600" i="1">
              <a:solidFill>
                <a:srgbClr val="339933"/>
              </a:solidFill>
              <a:effectLst/>
              <a:latin typeface="Arial" charset="0"/>
            </a:endParaRPr>
          </a:p>
        </p:txBody>
      </p:sp>
      <p:sp>
        <p:nvSpPr>
          <p:cNvPr id="1601597" name="Text Box 61"/>
          <p:cNvSpPr txBox="1">
            <a:spLocks noChangeArrowheads="1"/>
          </p:cNvSpPr>
          <p:nvPr/>
        </p:nvSpPr>
        <p:spPr bwMode="auto">
          <a:xfrm>
            <a:off x="6027738" y="2905125"/>
            <a:ext cx="1312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solidFill>
                  <a:srgbClr val="339933"/>
                </a:solidFill>
                <a:effectLst/>
                <a:latin typeface="Arial" charset="0"/>
              </a:rPr>
              <a:t>decoder</a:t>
            </a:r>
          </a:p>
          <a:p>
            <a:r>
              <a:rPr lang="en-US" sz="1600" i="1">
                <a:solidFill>
                  <a:srgbClr val="339933"/>
                </a:solidFill>
                <a:effectLst/>
                <a:latin typeface="Arial" charset="0"/>
              </a:rPr>
              <a:t>constructor</a:t>
            </a:r>
            <a:endParaRPr lang="en-GB" sz="1600" i="1">
              <a:solidFill>
                <a:srgbClr val="339933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0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Iterator</a:t>
            </a:r>
          </a:p>
          <a:p>
            <a:r>
              <a:rPr lang="en-US"/>
              <a:t>Visitor</a:t>
            </a:r>
          </a:p>
          <a:p>
            <a:r>
              <a:rPr lang="en-US"/>
              <a:t>Factory</a:t>
            </a:r>
          </a:p>
          <a:p>
            <a:r>
              <a:rPr lang="en-US"/>
              <a:t>Prototype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Singleton</a:t>
            </a:r>
          </a:p>
          <a:p>
            <a:r>
              <a:rPr lang="en-US"/>
              <a:t>State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Iterator</a:t>
            </a:r>
          </a:p>
          <a:p>
            <a:r>
              <a:rPr lang="en-US"/>
              <a:t>Visitor</a:t>
            </a:r>
          </a:p>
          <a:p>
            <a:r>
              <a:rPr lang="en-US"/>
              <a:t>Factory</a:t>
            </a:r>
          </a:p>
          <a:p>
            <a:r>
              <a:rPr lang="en-US"/>
              <a:t>Prototype</a:t>
            </a:r>
          </a:p>
          <a:p>
            <a:r>
              <a:rPr lang="en-US"/>
              <a:t>Singleton</a:t>
            </a:r>
          </a:p>
          <a:p>
            <a:r>
              <a:rPr lang="en-US"/>
              <a:t>State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27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</a:t>
            </a:r>
            <a:r>
              <a:rPr lang="el-GR"/>
              <a:t> (1/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85900"/>
            <a:ext cx="8293100" cy="481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b="1" i="1"/>
              <a:t>Πρόβλημα</a:t>
            </a:r>
            <a:endParaRPr lang="en-US" sz="2400" b="1" i="1"/>
          </a:p>
          <a:p>
            <a:pPr lvl="1">
              <a:lnSpc>
                <a:spcPct val="90000"/>
              </a:lnSpc>
            </a:pPr>
            <a:r>
              <a:rPr lang="el-GR" sz="2000"/>
              <a:t>Θέλουμε να επιβάλουμε την ύπαρξη ενός μοναδικού στιγμιότυπου μίας κλάσης, το οποίο είναι πάντα διαθέσιμο όταν το χρειάζεται το πρόγραμμά μας.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l-GR" sz="2400" b="1" i="1"/>
              <a:t>Λύσεις</a:t>
            </a:r>
            <a:endParaRPr lang="en-US" sz="2400" b="1" i="1"/>
          </a:p>
          <a:p>
            <a:pPr lvl="1">
              <a:lnSpc>
                <a:spcPct val="90000"/>
              </a:lnSpc>
            </a:pPr>
            <a:r>
              <a:rPr lang="el-GR" sz="2000"/>
              <a:t>Όρισε την κλάση με </a:t>
            </a:r>
            <a:r>
              <a:rPr lang="en-US" sz="2000"/>
              <a:t>private constructor </a:t>
            </a:r>
            <a:r>
              <a:rPr lang="el-GR" sz="2000"/>
              <a:t>και με ένα τοπικό </a:t>
            </a:r>
            <a:r>
              <a:rPr lang="en-US" sz="2000"/>
              <a:t>private</a:t>
            </a:r>
            <a:r>
              <a:rPr lang="el-GR" sz="2000"/>
              <a:t> / </a:t>
            </a:r>
            <a:r>
              <a:rPr lang="en-US" sz="2000"/>
              <a:t>protected  static </a:t>
            </a:r>
            <a:r>
              <a:rPr lang="el-GR" sz="2000"/>
              <a:t>στιγμιότυπο της ίδιας της κλάσης</a:t>
            </a:r>
            <a:r>
              <a:rPr lang="en-US" sz="2000"/>
              <a:t>. 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Κάνε μία </a:t>
            </a:r>
            <a:r>
              <a:rPr lang="en-US" sz="2000"/>
              <a:t>lightweight </a:t>
            </a:r>
            <a:r>
              <a:rPr lang="el-GR" sz="2000"/>
              <a:t>κλάση μόνο με </a:t>
            </a:r>
            <a:r>
              <a:rPr lang="en-US" sz="2000"/>
              <a:t>static </a:t>
            </a:r>
            <a:r>
              <a:rPr lang="el-GR" sz="2000"/>
              <a:t>μέλη και </a:t>
            </a:r>
            <a:r>
              <a:rPr lang="en-US" sz="2000"/>
              <a:t>private static </a:t>
            </a:r>
            <a:r>
              <a:rPr lang="el-GR" sz="2000"/>
              <a:t>τοπικά δεδομένα, και με ειδικές </a:t>
            </a:r>
            <a:r>
              <a:rPr lang="en-US" sz="2000" i="1"/>
              <a:t>Initialise()</a:t>
            </a:r>
            <a:r>
              <a:rPr lang="en-US" sz="2000"/>
              <a:t> </a:t>
            </a:r>
            <a:r>
              <a:rPr lang="el-GR" sz="2000"/>
              <a:t>και </a:t>
            </a:r>
            <a:r>
              <a:rPr lang="en-US" sz="2000" i="1"/>
              <a:t>CleanUp()</a:t>
            </a:r>
            <a:r>
              <a:rPr lang="en-US" sz="2000"/>
              <a:t> </a:t>
            </a:r>
            <a:r>
              <a:rPr lang="el-GR" sz="2000"/>
              <a:t>συναρτήσεις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l-GR" sz="2400" b="1" i="1"/>
              <a:t>Επιπτώσεις</a:t>
            </a:r>
            <a:endParaRPr lang="en-US" sz="2400" b="1" i="1"/>
          </a:p>
          <a:p>
            <a:pPr lvl="1">
              <a:lnSpc>
                <a:spcPct val="90000"/>
              </a:lnSpc>
            </a:pPr>
            <a:r>
              <a:rPr lang="el-GR" sz="2000"/>
              <a:t>Η πρώτη λύση δεν έχει</a:t>
            </a:r>
            <a:r>
              <a:rPr lang="en-US" sz="2000"/>
              <a:t> </a:t>
            </a:r>
            <a:r>
              <a:rPr lang="el-GR" sz="2000"/>
              <a:t>μεν καλό στυλ κλήσεων, αλλά επιτρέπει κληρονομικότητα</a:t>
            </a:r>
            <a:r>
              <a:rPr lang="en-US" sz="2000"/>
              <a:t>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Η δεύτερη λύση έχει πολύ καλό στυλ κλήσεων</a:t>
            </a:r>
            <a:r>
              <a:rPr lang="en-US" sz="2000"/>
              <a:t>,</a:t>
            </a:r>
            <a:r>
              <a:rPr lang="el-GR" sz="2000"/>
              <a:t>αλλά δεν επιτρέπει κληρονομικότητα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96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25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</a:t>
            </a:r>
            <a:r>
              <a:rPr lang="el-GR"/>
              <a:t>(2/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6036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14196"/>
              </p:ext>
            </p:extLst>
          </p:nvPr>
        </p:nvGraphicFramePr>
        <p:xfrm>
          <a:off x="222250" y="1492250"/>
          <a:ext cx="8743950" cy="4444620"/>
        </p:xfrm>
        <a:graphic>
          <a:graphicData uri="http://schemas.openxmlformats.org/drawingml/2006/table">
            <a:tbl>
              <a:tblPr/>
              <a:tblGrid>
                <a:gridCol w="8743950"/>
              </a:tblGrid>
              <a:tr h="440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{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1: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singleton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Προσοχή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static instance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2: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singleton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Εναλλακτικά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πολύ καλύτερα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~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Singleton (void) { assert(singleton); return *singleton; }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1: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Singleton (void) { assert(singleton); return singleton; }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2: static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Initialise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assert(!singleton); singleton = new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3: static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CleanUp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   { assert(singleton); delete singleton; singleton = 0;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void*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void*        free (void* block);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memleft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isvalidblock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(void* block)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unisgned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 (void* block)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       wipeout (void* block, unsigned char c)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3607" name="Text Box 23"/>
          <p:cNvSpPr txBox="1">
            <a:spLocks noChangeArrowheads="1"/>
          </p:cNvSpPr>
          <p:nvPr/>
        </p:nvSpPr>
        <p:spPr bwMode="auto">
          <a:xfrm>
            <a:off x="6035675" y="5608638"/>
            <a:ext cx="2852738" cy="652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Κατασκευή ειδικού</a:t>
            </a: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l-G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διαχειριστή</a:t>
            </a:r>
          </a:p>
          <a:p>
            <a:pPr algn="ctr"/>
            <a:r>
              <a:rPr lang="el-G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μνήμης για καλύτερο έλεγχο</a:t>
            </a:r>
          </a:p>
          <a:p>
            <a:pPr algn="ctr"/>
            <a:r>
              <a:rPr lang="el-G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ορθότητας δεικτών</a:t>
            </a: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</a:t>
            </a:r>
            <a:endParaRPr lang="en-GB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03623" name="Text Box 39"/>
          <p:cNvSpPr txBox="1">
            <a:spLocks noChangeArrowheads="1"/>
          </p:cNvSpPr>
          <p:nvPr/>
        </p:nvSpPr>
        <p:spPr bwMode="auto">
          <a:xfrm>
            <a:off x="4768850" y="10366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Style 1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(3/4)</a:t>
            </a:r>
            <a:endParaRPr lang="en-GB"/>
          </a:p>
        </p:txBody>
      </p:sp>
      <p:graphicFrame>
        <p:nvGraphicFramePr>
          <p:cNvPr id="160463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3923"/>
              </p:ext>
            </p:extLst>
          </p:nvPr>
        </p:nvGraphicFramePr>
        <p:xfrm>
          <a:off x="917575" y="1936750"/>
          <a:ext cx="7353300" cy="3908425"/>
        </p:xfrm>
        <a:graphic>
          <a:graphicData uri="http://schemas.openxmlformats.org/drawingml/2006/table">
            <a:tbl>
              <a:tblPr/>
              <a:tblGrid>
                <a:gridCol w="7353300"/>
              </a:tblGrid>
              <a:tr h="3908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 operator new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memleft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&gt;= size);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(size);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operator delete (void* block)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isvalidblock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(block));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::Singleton().wipeout(block, ”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ώ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::Singleton().free(block);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 &lt;class 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dverifyptr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isvalidblock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::Singleton().size(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&gt;=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dverifyptr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10;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(4/4)</a:t>
            </a:r>
            <a:endParaRPr lang="el-GR"/>
          </a:p>
        </p:txBody>
      </p:sp>
      <p:sp>
        <p:nvSpPr>
          <p:cNvPr id="1630212" name="Text Box 4"/>
          <p:cNvSpPr txBox="1">
            <a:spLocks noChangeArrowheads="1"/>
          </p:cNvSpPr>
          <p:nvPr/>
        </p:nvSpPr>
        <p:spPr bwMode="auto">
          <a:xfrm>
            <a:off x="4625975" y="14938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Style 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</a:p>
        </p:txBody>
      </p:sp>
      <p:graphicFrame>
        <p:nvGraphicFramePr>
          <p:cNvPr id="163023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81370"/>
              </p:ext>
            </p:extLst>
          </p:nvPr>
        </p:nvGraphicFramePr>
        <p:xfrm>
          <a:off x="695325" y="1885950"/>
          <a:ext cx="6715125" cy="4005708"/>
        </p:xfrm>
        <a:graphic>
          <a:graphicData uri="http://schemas.openxmlformats.org/drawingml/2006/table">
            <a:tbl>
              <a:tblPr/>
              <a:tblGrid>
                <a:gridCol w="6715125"/>
              </a:tblGrid>
              <a:tr h="2568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{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void*        free (void* block);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memleft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isvalidblock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(void* block)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unisgned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 (void* block)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void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void         wipeout (void* block, unsigned char c)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void	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Initialise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static void 	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CleanUp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Initialise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C* c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MemoryManager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CleanUp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0226" name="Text Box 18"/>
          <p:cNvSpPr txBox="1">
            <a:spLocks noChangeArrowheads="1"/>
          </p:cNvSpPr>
          <p:nvPr/>
        </p:nvSpPr>
        <p:spPr bwMode="auto">
          <a:xfrm>
            <a:off x="727075" y="1554163"/>
            <a:ext cx="3509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Όλα τα δεδομένα γίνονται </a:t>
            </a:r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private static</a:t>
            </a:r>
            <a:endParaRPr lang="el-GR" sz="14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91AEEF-DB1E-4EFC-A1DF-D6B261039A1A}" type="slidenum">
              <a:rPr lang="en-US" smtClean="0"/>
              <a:pPr/>
              <a:t>33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9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Iterator</a:t>
            </a:r>
          </a:p>
          <a:p>
            <a:r>
              <a:rPr lang="en-US"/>
              <a:t>Visitor</a:t>
            </a:r>
          </a:p>
          <a:p>
            <a:r>
              <a:rPr lang="en-US"/>
              <a:t>Factory</a:t>
            </a:r>
          </a:p>
          <a:p>
            <a:r>
              <a:rPr lang="en-US"/>
              <a:t>Prototype</a:t>
            </a:r>
          </a:p>
          <a:p>
            <a:r>
              <a:rPr lang="en-US"/>
              <a:t>Singleton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State</a:t>
            </a:r>
            <a:endParaRPr lang="en-GB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(1/</a:t>
            </a:r>
            <a:r>
              <a:rPr lang="el-GR"/>
              <a:t>7</a:t>
            </a:r>
            <a:r>
              <a:rPr lang="en-US"/>
              <a:t>)</a:t>
            </a:r>
            <a:endParaRPr lang="en-GB" i="1"/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447800"/>
            <a:ext cx="83058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b="1" i="1" dirty="0"/>
              <a:t>Πρόβλημα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Τα στιγμιότυπα πρέπει να αλλάζουν δραστικά την συμπεριφορά τους, χωρίς ωστόσο να σημαίνει αυτό αλλαγή του </a:t>
            </a:r>
            <a:r>
              <a:rPr lang="en-US" sz="1800" dirty="0"/>
              <a:t>API</a:t>
            </a:r>
            <a:r>
              <a:rPr lang="el-GR" sz="1800" dirty="0"/>
              <a:t>, ανάλογα με διαφορετικές τιμές των μεταβλητών κατάστασης, πρακτικά απαιτώντας λειτουργικές διαφοροποιήσεις οι ο οποίες δεν ταιριάζουν καλά μέσα στην ίδια την κλάση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l-GR" sz="2000" b="1" i="1" dirty="0"/>
              <a:t>Λύση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Ενσωμάτωσε τις λειτουργικές διαφορές σε εναλλακτικές κλάσεις, όλες ως κληρονόμους του ίδιου αφηρημένου </a:t>
            </a:r>
            <a:r>
              <a:rPr lang="en-US" sz="1800" dirty="0"/>
              <a:t>API</a:t>
            </a:r>
            <a:r>
              <a:rPr lang="el-GR" sz="1800" dirty="0"/>
              <a:t>. Δημιούργησε τοπικά αντίστοιχα στιγμιότυπα</a:t>
            </a:r>
            <a:r>
              <a:rPr lang="en-US" sz="1800" dirty="0"/>
              <a:t>, </a:t>
            </a:r>
            <a:r>
              <a:rPr lang="el-GR" sz="1800" dirty="0"/>
              <a:t>και δήλωσε ένα δείκτη στο αφηρημένο </a:t>
            </a:r>
            <a:r>
              <a:rPr lang="en-US" sz="1800" dirty="0"/>
              <a:t>API.</a:t>
            </a:r>
            <a:r>
              <a:rPr lang="el-GR" sz="1800" dirty="0"/>
              <a:t> Όταν η κατάσταση αλλάζει, ο δείκτης αυτός εκχωρείται τη διεύθυνση του αντίστοιχου στιγμιότυπου. Η αρχική κλάση εφαρμόζει την κλήση των μελών μόνο μέσω του δείκτη στο αφηρημένο </a:t>
            </a:r>
            <a:r>
              <a:rPr lang="en-US" sz="1800" dirty="0"/>
              <a:t>API</a:t>
            </a:r>
            <a:r>
              <a:rPr lang="el-GR" sz="1800" dirty="0"/>
              <a:t> (</a:t>
            </a:r>
            <a:r>
              <a:rPr lang="en-US" sz="1800" dirty="0"/>
              <a:t>late binding).</a:t>
            </a:r>
          </a:p>
          <a:p>
            <a:pPr>
              <a:lnSpc>
                <a:spcPct val="90000"/>
              </a:lnSpc>
            </a:pPr>
            <a:r>
              <a:rPr lang="el-GR" sz="2000" b="1" i="1" dirty="0"/>
              <a:t>Επιπτώσεις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Πρέπει να οριστούν οι αντίστοιχες κλάσεις ανά κατάσταση, οποίες και περιέχουν όλα τα δεδομένα σχετικά με την κατάσταση.</a:t>
            </a:r>
            <a:r>
              <a:rPr lang="en-US" sz="1800" dirty="0"/>
              <a:t> </a:t>
            </a:r>
            <a:r>
              <a:rPr lang="el-GR" sz="1800" dirty="0"/>
              <a:t>Η ταχύτητα είναι καλύτερη και πάντα σταθερή (</a:t>
            </a:r>
            <a:r>
              <a:rPr lang="en-US" sz="1800" dirty="0"/>
              <a:t>late binding), </a:t>
            </a:r>
            <a:r>
              <a:rPr lang="el-GR" sz="1800" dirty="0"/>
              <a:t>ενώ η επέκταση των καταστάσεων δεν αλλάζει τον αρχικό κώδικα (λίγες γραμμές μόνο).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8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59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</a:t>
            </a:r>
            <a:r>
              <a:rPr lang="el-GR"/>
              <a:t>(2/7)</a:t>
            </a:r>
            <a:endParaRPr lang="en-GB"/>
          </a:p>
        </p:txBody>
      </p:sp>
      <p:sp>
        <p:nvSpPr>
          <p:cNvPr id="1607685" name="AutoShape 5"/>
          <p:cNvSpPr>
            <a:spLocks noChangeArrowheads="1"/>
          </p:cNvSpPr>
          <p:nvPr/>
        </p:nvSpPr>
        <p:spPr bwMode="auto">
          <a:xfrm>
            <a:off x="3187700" y="1765300"/>
            <a:ext cx="1397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7689" name="Text Box 9"/>
          <p:cNvSpPr txBox="1">
            <a:spLocks noChangeArrowheads="1"/>
          </p:cNvSpPr>
          <p:nvPr/>
        </p:nvSpPr>
        <p:spPr bwMode="auto">
          <a:xfrm>
            <a:off x="3216275" y="1762125"/>
            <a:ext cx="1393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Κοινό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API</a:t>
            </a:r>
          </a:p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για όλες τις</a:t>
            </a:r>
          </a:p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καταστάσεις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607721" name="Group 41"/>
          <p:cNvGrpSpPr>
            <a:grpSpLocks/>
          </p:cNvGrpSpPr>
          <p:nvPr/>
        </p:nvGrpSpPr>
        <p:grpSpPr bwMode="auto">
          <a:xfrm>
            <a:off x="1152525" y="3022600"/>
            <a:ext cx="1847850" cy="622300"/>
            <a:chOff x="902" y="1920"/>
            <a:chExt cx="1164" cy="392"/>
          </a:xfrm>
        </p:grpSpPr>
        <p:sp>
          <p:nvSpPr>
            <p:cNvPr id="1607690" name="AutoShape 10"/>
            <p:cNvSpPr>
              <a:spLocks noChangeArrowheads="1"/>
            </p:cNvSpPr>
            <p:nvPr/>
          </p:nvSpPr>
          <p:spPr bwMode="auto">
            <a:xfrm>
              <a:off x="920" y="1920"/>
              <a:ext cx="1146" cy="3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07693" name="Text Box 13"/>
            <p:cNvSpPr txBox="1">
              <a:spLocks noChangeArrowheads="1"/>
            </p:cNvSpPr>
            <p:nvPr/>
          </p:nvSpPr>
          <p:spPr bwMode="auto">
            <a:xfrm>
              <a:off x="902" y="1942"/>
              <a:ext cx="11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Υλοποίηση</a:t>
              </a:r>
              <a:endPara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συμπεριφοράς </a:t>
              </a:r>
              <a:r>
                <a:rPr lang="en-US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cxnSp>
        <p:nvCxnSpPr>
          <p:cNvPr id="1607695" name="AutoShape 15"/>
          <p:cNvCxnSpPr>
            <a:cxnSpLocks noChangeShapeType="1"/>
            <a:stCxn id="1607690" idx="0"/>
            <a:endCxn id="1607685" idx="1"/>
          </p:cNvCxnSpPr>
          <p:nvPr/>
        </p:nvCxnSpPr>
        <p:spPr bwMode="auto">
          <a:xfrm rot="16200000">
            <a:off x="2220119" y="2055019"/>
            <a:ext cx="838200" cy="1096962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6" name="AutoShape 16"/>
          <p:cNvCxnSpPr>
            <a:cxnSpLocks noChangeShapeType="1"/>
            <a:stCxn id="1607716" idx="0"/>
            <a:endCxn id="1607685" idx="3"/>
          </p:cNvCxnSpPr>
          <p:nvPr/>
        </p:nvCxnSpPr>
        <p:spPr bwMode="auto">
          <a:xfrm rot="5400000" flipH="1">
            <a:off x="4709319" y="2059781"/>
            <a:ext cx="787400" cy="1036638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00" name="Text Box 20"/>
          <p:cNvSpPr txBox="1">
            <a:spLocks noChangeArrowheads="1"/>
          </p:cNvSpPr>
          <p:nvPr/>
        </p:nvSpPr>
        <p:spPr bwMode="auto">
          <a:xfrm>
            <a:off x="2357438" y="2486025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isa</a:t>
            </a:r>
            <a:endParaRPr lang="en-GB" sz="16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07702" name="Text Box 22"/>
          <p:cNvSpPr txBox="1">
            <a:spLocks noChangeArrowheads="1"/>
          </p:cNvSpPr>
          <p:nvPr/>
        </p:nvSpPr>
        <p:spPr bwMode="auto">
          <a:xfrm>
            <a:off x="4846638" y="2473325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isa</a:t>
            </a:r>
            <a:endParaRPr lang="en-GB" sz="16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07684" name="AutoShape 4"/>
          <p:cNvSpPr>
            <a:spLocks noChangeArrowheads="1"/>
          </p:cNvSpPr>
          <p:nvPr/>
        </p:nvSpPr>
        <p:spPr bwMode="auto">
          <a:xfrm>
            <a:off x="3098800" y="4229100"/>
            <a:ext cx="1689100" cy="194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7686" name="AutoShape 6"/>
          <p:cNvSpPr>
            <a:spLocks noChangeArrowheads="1"/>
          </p:cNvSpPr>
          <p:nvPr/>
        </p:nvSpPr>
        <p:spPr bwMode="auto">
          <a:xfrm>
            <a:off x="3217863" y="4405313"/>
            <a:ext cx="1311275" cy="261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behavior 1</a:t>
            </a:r>
            <a:endParaRPr lang="en-GB" sz="1600">
              <a:effectLst/>
            </a:endParaRPr>
          </a:p>
        </p:txBody>
      </p:sp>
      <p:sp>
        <p:nvSpPr>
          <p:cNvPr id="1607691" name="AutoShape 11"/>
          <p:cNvSpPr>
            <a:spLocks noChangeArrowheads="1"/>
          </p:cNvSpPr>
          <p:nvPr/>
        </p:nvSpPr>
        <p:spPr bwMode="auto">
          <a:xfrm>
            <a:off x="3281363" y="5788025"/>
            <a:ext cx="1335087" cy="261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state</a:t>
            </a:r>
            <a:endParaRPr lang="en-GB" sz="1600">
              <a:effectLst/>
            </a:endParaRPr>
          </a:p>
        </p:txBody>
      </p:sp>
      <p:sp>
        <p:nvSpPr>
          <p:cNvPr id="1607707" name="AutoShape 27"/>
          <p:cNvSpPr>
            <a:spLocks noChangeArrowheads="1"/>
          </p:cNvSpPr>
          <p:nvPr/>
        </p:nvSpPr>
        <p:spPr bwMode="auto">
          <a:xfrm>
            <a:off x="3268663" y="5048250"/>
            <a:ext cx="1311275" cy="261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behavior N</a:t>
            </a:r>
            <a:endParaRPr lang="en-GB" sz="1600">
              <a:effectLst/>
            </a:endParaRPr>
          </a:p>
        </p:txBody>
      </p:sp>
      <p:cxnSp>
        <p:nvCxnSpPr>
          <p:cNvPr id="1607710" name="AutoShape 30"/>
          <p:cNvCxnSpPr>
            <a:cxnSpLocks noChangeShapeType="1"/>
            <a:stCxn id="1607686" idx="1"/>
            <a:endCxn id="1607690" idx="2"/>
          </p:cNvCxnSpPr>
          <p:nvPr/>
        </p:nvCxnSpPr>
        <p:spPr bwMode="auto">
          <a:xfrm rot="10800000">
            <a:off x="2090738" y="3644900"/>
            <a:ext cx="1112837" cy="892175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711" name="AutoShape 31"/>
          <p:cNvCxnSpPr>
            <a:cxnSpLocks noChangeShapeType="1"/>
            <a:stCxn id="1607707" idx="3"/>
            <a:endCxn id="1607716" idx="2"/>
          </p:cNvCxnSpPr>
          <p:nvPr/>
        </p:nvCxnSpPr>
        <p:spPr bwMode="auto">
          <a:xfrm flipV="1">
            <a:off x="4594225" y="3619500"/>
            <a:ext cx="1027113" cy="1560513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12" name="Text Box 32"/>
          <p:cNvSpPr txBox="1">
            <a:spLocks noChangeArrowheads="1"/>
          </p:cNvSpPr>
          <p:nvPr/>
        </p:nvSpPr>
        <p:spPr bwMode="auto">
          <a:xfrm rot="-3548761">
            <a:off x="4797425" y="45180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instance 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607714" name="Text Box 34"/>
          <p:cNvSpPr txBox="1">
            <a:spLocks noChangeArrowheads="1"/>
          </p:cNvSpPr>
          <p:nvPr/>
        </p:nvSpPr>
        <p:spPr bwMode="auto">
          <a:xfrm rot="1739263">
            <a:off x="1863725" y="42894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instance of</a:t>
            </a:r>
            <a:endParaRPr lang="en-GB" sz="1600">
              <a:effectLst/>
              <a:latin typeface="Arial" charset="0"/>
            </a:endParaRPr>
          </a:p>
        </p:txBody>
      </p:sp>
      <p:grpSp>
        <p:nvGrpSpPr>
          <p:cNvPr id="1607722" name="Group 42"/>
          <p:cNvGrpSpPr>
            <a:grpSpLocks/>
          </p:cNvGrpSpPr>
          <p:nvPr/>
        </p:nvGrpSpPr>
        <p:grpSpPr bwMode="auto">
          <a:xfrm>
            <a:off x="4711700" y="2971800"/>
            <a:ext cx="1843088" cy="647700"/>
            <a:chOff x="2840" y="1880"/>
            <a:chExt cx="1161" cy="408"/>
          </a:xfrm>
        </p:grpSpPr>
        <p:sp>
          <p:nvSpPr>
            <p:cNvPr id="1607716" name="AutoShape 36"/>
            <p:cNvSpPr>
              <a:spLocks noChangeArrowheads="1"/>
            </p:cNvSpPr>
            <p:nvPr/>
          </p:nvSpPr>
          <p:spPr bwMode="auto">
            <a:xfrm>
              <a:off x="2840" y="1880"/>
              <a:ext cx="1146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07717" name="Text Box 37"/>
            <p:cNvSpPr txBox="1">
              <a:spLocks noChangeArrowheads="1"/>
            </p:cNvSpPr>
            <p:nvPr/>
          </p:nvSpPr>
          <p:spPr bwMode="auto">
            <a:xfrm>
              <a:off x="2861" y="1918"/>
              <a:ext cx="114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Υλοποίηση</a:t>
              </a:r>
              <a:endPara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συμπεριφοράς Ν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607718" name="AutoShape 38"/>
          <p:cNvSpPr>
            <a:spLocks noChangeArrowheads="1"/>
          </p:cNvSpPr>
          <p:nvPr/>
        </p:nvSpPr>
        <p:spPr bwMode="auto">
          <a:xfrm>
            <a:off x="3281363" y="5429250"/>
            <a:ext cx="1311275" cy="261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behavior</a:t>
            </a:r>
            <a:endParaRPr lang="en-GB" sz="1600">
              <a:effectLst/>
            </a:endParaRPr>
          </a:p>
        </p:txBody>
      </p:sp>
      <p:cxnSp>
        <p:nvCxnSpPr>
          <p:cNvPr id="1607719" name="AutoShape 39"/>
          <p:cNvCxnSpPr>
            <a:cxnSpLocks noChangeShapeType="1"/>
            <a:stCxn id="1607718" idx="3"/>
            <a:endCxn id="1607689" idx="3"/>
          </p:cNvCxnSpPr>
          <p:nvPr/>
        </p:nvCxnSpPr>
        <p:spPr bwMode="auto">
          <a:xfrm flipV="1">
            <a:off x="4606925" y="2174875"/>
            <a:ext cx="3175" cy="3386138"/>
          </a:xfrm>
          <a:prstGeom prst="curvedConnector3">
            <a:avLst>
              <a:gd name="adj1" fmla="val 840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20" name="Text Box 40"/>
          <p:cNvSpPr txBox="1">
            <a:spLocks noChangeArrowheads="1"/>
          </p:cNvSpPr>
          <p:nvPr/>
        </p:nvSpPr>
        <p:spPr bwMode="auto">
          <a:xfrm rot="-2234886">
            <a:off x="6061075" y="4856163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pointer type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607723" name="Line 43"/>
          <p:cNvSpPr>
            <a:spLocks noChangeShapeType="1"/>
          </p:cNvSpPr>
          <p:nvPr/>
        </p:nvSpPr>
        <p:spPr bwMode="auto">
          <a:xfrm>
            <a:off x="3876675" y="4676775"/>
            <a:ext cx="0" cy="3714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(3/</a:t>
            </a:r>
            <a:r>
              <a:rPr lang="el-GR"/>
              <a:t>7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160875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7580"/>
              </p:ext>
            </p:extLst>
          </p:nvPr>
        </p:nvGraphicFramePr>
        <p:xfrm>
          <a:off x="914400" y="1905000"/>
          <a:ext cx="7073900" cy="4401948"/>
        </p:xfrm>
        <a:graphic>
          <a:graphicData uri="http://schemas.openxmlformats.org/drawingml/2006/table">
            <a:tbl>
              <a:tblPr/>
              <a:tblGrid>
                <a:gridCol w="7073900"/>
              </a:tblGrid>
              <a:tr h="3390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Attacking =  0,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Defending =  1,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Patrolling = 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Retreating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define MAX_BEHAVIORS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Soldier : public Agent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Behavior*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Act (Command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cmmd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-&gt;Act(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cmmd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8754" name="Text Box 50"/>
          <p:cNvSpPr txBox="1">
            <a:spLocks noChangeArrowheads="1"/>
          </p:cNvSpPr>
          <p:nvPr/>
        </p:nvSpPr>
        <p:spPr bwMode="auto">
          <a:xfrm>
            <a:off x="960438" y="1458913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</a:t>
            </a:r>
            <a:r>
              <a:rPr lang="el-GR"/>
              <a:t>(4/7)</a:t>
            </a:r>
            <a:endParaRPr lang="en-GB"/>
          </a:p>
        </p:txBody>
      </p:sp>
      <p:graphicFrame>
        <p:nvGraphicFramePr>
          <p:cNvPr id="161384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95347"/>
              </p:ext>
            </p:extLst>
          </p:nvPr>
        </p:nvGraphicFramePr>
        <p:xfrm>
          <a:off x="825500" y="2235200"/>
          <a:ext cx="7327900" cy="3238500"/>
        </p:xfrm>
        <a:graphic>
          <a:graphicData uri="http://schemas.openxmlformats.org/drawingml/2006/table">
            <a:tbl>
              <a:tblPr/>
              <a:tblGrid>
                <a:gridCol w="7327900"/>
              </a:tblGrid>
              <a:tr h="323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Behavior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Act (Command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cmmd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AttackingBehavior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public Behavior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DefendingBehavior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public Behavior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PatrollingBehavior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Behavior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RetreatingBehavior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Behavior {...};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3838" name="Text Box 14"/>
          <p:cNvSpPr txBox="1">
            <a:spLocks noChangeArrowheads="1"/>
          </p:cNvSpPr>
          <p:nvPr/>
        </p:nvSpPr>
        <p:spPr bwMode="auto">
          <a:xfrm>
            <a:off x="847725" y="1649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(2/3)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1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</a:t>
            </a:r>
            <a:r>
              <a:rPr lang="el-GR"/>
              <a:t>(5/7)</a:t>
            </a:r>
            <a:endParaRPr lang="en-GB"/>
          </a:p>
        </p:txBody>
      </p:sp>
      <p:graphicFrame>
        <p:nvGraphicFramePr>
          <p:cNvPr id="161590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8089"/>
              </p:ext>
            </p:extLst>
          </p:nvPr>
        </p:nvGraphicFramePr>
        <p:xfrm>
          <a:off x="762000" y="1993900"/>
          <a:ext cx="7810500" cy="4145916"/>
        </p:xfrm>
        <a:graphic>
          <a:graphicData uri="http://schemas.openxmlformats.org/drawingml/2006/table">
            <a:tbl>
              <a:tblPr/>
              <a:tblGrid>
                <a:gridCol w="7810500"/>
              </a:tblGrid>
              <a:tr h="3390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SoldierAgent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Behavior* behaviors[MAX_BEHAVIORS];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behaviors[(unsigned) state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SoldierAgent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behaviors[(unsigned) Attacking] 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AttackingBehavior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behaviors[(unsigned) Defending] 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DefendingBehavior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behaviors[(unsigned) Patrolling]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PatrollingBehavior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behaviors[(unsigned) Retreating]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RetreatingBehavior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SetState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(Patrolling];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~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SoldierAgent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{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Δεν ξεχνάμε να κάνουμε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τα στιγμιότυπα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συμπεριφοράς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5901" name="Text Box 29"/>
          <p:cNvSpPr txBox="1">
            <a:spLocks noChangeArrowheads="1"/>
          </p:cNvSpPr>
          <p:nvPr/>
        </p:nvSpPr>
        <p:spPr bwMode="auto">
          <a:xfrm>
            <a:off x="758825" y="1522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(3/3)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39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15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r>
              <a:rPr lang="el-GR"/>
              <a:t> (1/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b="1" i="1"/>
              <a:t>Πρόβλημα</a:t>
            </a:r>
            <a:endParaRPr lang="en-US" sz="2000" b="1" i="1"/>
          </a:p>
          <a:p>
            <a:pPr lvl="1">
              <a:lnSpc>
                <a:spcPct val="90000"/>
              </a:lnSpc>
            </a:pPr>
            <a:r>
              <a:rPr lang="el-GR" sz="1800"/>
              <a:t>Παρέχουμε σειριακούς τρόπους πρόσβασης στα περιεχόμενα σύνθετων συλλογών στοιχείων </a:t>
            </a:r>
            <a:r>
              <a:rPr lang="en-US" sz="1800" b="1" i="1"/>
              <a:t>C</a:t>
            </a:r>
            <a:r>
              <a:rPr lang="en-US" sz="1800"/>
              <a:t> (</a:t>
            </a:r>
            <a:r>
              <a:rPr lang="en-US" sz="1800" i="1"/>
              <a:t>container classes</a:t>
            </a:r>
            <a:r>
              <a:rPr lang="en-US" sz="1800"/>
              <a:t>) </a:t>
            </a:r>
            <a:r>
              <a:rPr lang="el-GR" sz="1800"/>
              <a:t>μη απαραίτητα γραμμικά δομημένων</a:t>
            </a:r>
            <a:r>
              <a:rPr lang="en-US" sz="1800"/>
              <a:t>, </a:t>
            </a:r>
            <a:r>
              <a:rPr lang="el-GR" sz="1800"/>
              <a:t>χωρίς να εκτίθεται η εσωτερική τους αναπαράσταση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l-GR" sz="2000" b="1" i="1"/>
              <a:t>Λύση</a:t>
            </a:r>
            <a:r>
              <a:rPr lang="el-GR" sz="2000" b="1"/>
              <a:t> (</a:t>
            </a:r>
            <a:r>
              <a:rPr lang="el-GR" sz="1600" b="1"/>
              <a:t>μία από τις διάφορες που υπάρχουν</a:t>
            </a:r>
            <a:r>
              <a:rPr lang="el-GR" sz="2000" b="1"/>
              <a:t>)</a:t>
            </a:r>
            <a:endParaRPr lang="en-US" sz="2000" b="1"/>
          </a:p>
          <a:p>
            <a:pPr lvl="1">
              <a:lnSpc>
                <a:spcPct val="90000"/>
              </a:lnSpc>
            </a:pPr>
            <a:r>
              <a:rPr lang="el-GR" sz="1800"/>
              <a:t>Παρέχουμε έναν αφηρημένο τύπο </a:t>
            </a:r>
            <a:r>
              <a:rPr lang="en-US" sz="1800"/>
              <a:t>iterator </a:t>
            </a:r>
            <a:r>
              <a:rPr lang="el-GR" sz="1800"/>
              <a:t>(</a:t>
            </a:r>
            <a:r>
              <a:rPr lang="en-US" sz="1800"/>
              <a:t>ADT</a:t>
            </a:r>
            <a:r>
              <a:rPr lang="el-GR" sz="1800"/>
              <a:t>)</a:t>
            </a:r>
            <a:r>
              <a:rPr lang="en-US" sz="1800"/>
              <a:t> </a:t>
            </a:r>
            <a:r>
              <a:rPr lang="el-GR" sz="1800"/>
              <a:t>ο οποίος και υλοποιείται πλήρως μέσα στις κλάσεις </a:t>
            </a:r>
            <a:r>
              <a:rPr lang="en-US" sz="1800" b="1" i="1"/>
              <a:t>C</a:t>
            </a:r>
            <a:r>
              <a:rPr lang="en-US" sz="1800"/>
              <a:t>, </a:t>
            </a:r>
            <a:r>
              <a:rPr lang="el-GR" sz="1800"/>
              <a:t>ο οποίος και προσφέρει όλες τις απαραίτητες συναρτήσεις για την πρόσβαση στα περιεχόμενα στοιχεία</a:t>
            </a:r>
            <a:r>
              <a:rPr lang="en-US" sz="1800"/>
              <a:t>.</a:t>
            </a:r>
            <a:r>
              <a:rPr lang="el-GR" sz="1800"/>
              <a:t> Ο αφηρημένος τύπος </a:t>
            </a:r>
            <a:r>
              <a:rPr lang="en-US" sz="1800"/>
              <a:t>iterator </a:t>
            </a:r>
            <a:r>
              <a:rPr lang="el-GR" sz="1800"/>
              <a:t>δεν πρέπει να εμπεριέχει συναρτήσεις οι οποίες βασίζονται σε κάποια συγκεκριμένη υλοποίηση των κλάσεων </a:t>
            </a:r>
            <a:r>
              <a:rPr lang="en-US" sz="1800" b="1" i="1"/>
              <a:t>C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</a:pPr>
            <a:r>
              <a:rPr lang="el-GR" sz="2000" b="1" i="1"/>
              <a:t>Επιπτώσεις</a:t>
            </a:r>
            <a:endParaRPr lang="en-US" sz="2000" b="1" i="1"/>
          </a:p>
          <a:p>
            <a:pPr lvl="1">
              <a:lnSpc>
                <a:spcPct val="90000"/>
              </a:lnSpc>
            </a:pPr>
            <a:r>
              <a:rPr lang="el-GR" sz="1800"/>
              <a:t>Διαφορετικοί αλγόριθμοι πρόσβασης από διαφορετικές κλάσεις </a:t>
            </a:r>
            <a:r>
              <a:rPr lang="en-US" sz="1800"/>
              <a:t>iterator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Το </a:t>
            </a:r>
            <a:r>
              <a:rPr lang="en-US" sz="1800"/>
              <a:t>API </a:t>
            </a:r>
            <a:r>
              <a:rPr lang="el-GR" sz="1800"/>
              <a:t>της κάθε </a:t>
            </a:r>
            <a:r>
              <a:rPr lang="en-US" sz="1800" b="1" i="1"/>
              <a:t>C</a:t>
            </a:r>
            <a:r>
              <a:rPr lang="en-US" sz="1800">
                <a:effectLst/>
              </a:rPr>
              <a:t> </a:t>
            </a:r>
            <a:r>
              <a:rPr lang="el-GR" sz="1800">
                <a:effectLst/>
              </a:rPr>
              <a:t>κλάσης απλουστεύεται</a:t>
            </a:r>
            <a:endParaRPr lang="en-US" sz="1800">
              <a:effectLst/>
            </a:endParaRPr>
          </a:p>
          <a:p>
            <a:pPr lvl="1">
              <a:lnSpc>
                <a:spcPct val="90000"/>
              </a:lnSpc>
            </a:pPr>
            <a:r>
              <a:rPr lang="el-GR" sz="1800">
                <a:effectLst/>
              </a:rPr>
              <a:t>Πολλαπλές παράλληλες προσβάσεις είναι εφικτές </a:t>
            </a:r>
            <a:r>
              <a:rPr lang="en-US" sz="1800">
                <a:effectLst/>
              </a:rPr>
              <a:t>(</a:t>
            </a:r>
            <a:r>
              <a:rPr lang="el-GR" sz="1800">
                <a:effectLst/>
              </a:rPr>
              <a:t>ένας </a:t>
            </a:r>
            <a:r>
              <a:rPr lang="en-US" sz="1800">
                <a:effectLst/>
              </a:rPr>
              <a:t>iterator </a:t>
            </a:r>
            <a:r>
              <a:rPr lang="el-GR" sz="1800">
                <a:effectLst/>
              </a:rPr>
              <a:t>διατηρεί την κατάσταση πρόσβασης σε ειδικές τοπικές μεταβλητές</a:t>
            </a:r>
            <a:r>
              <a:rPr lang="en-US" sz="1800">
                <a:effectLst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l-GR" sz="1800">
                <a:effectLst/>
              </a:rPr>
              <a:t>Η κλάσεις</a:t>
            </a:r>
            <a:r>
              <a:rPr lang="en-US" sz="1800">
                <a:effectLst/>
              </a:rPr>
              <a:t> </a:t>
            </a:r>
            <a:r>
              <a:rPr lang="en-US" sz="1800" b="1" i="1"/>
              <a:t>C</a:t>
            </a:r>
            <a:r>
              <a:rPr lang="en-US" sz="1800">
                <a:effectLst/>
              </a:rPr>
              <a:t> </a:t>
            </a:r>
            <a:r>
              <a:rPr lang="el-GR" sz="1800">
                <a:effectLst/>
              </a:rPr>
              <a:t>παράγουν / παρέχουν τα στιγμιότυπα / τύπους </a:t>
            </a:r>
            <a:r>
              <a:rPr lang="en-US" sz="1800">
                <a:effectLst/>
              </a:rPr>
              <a:t>iterator</a:t>
            </a:r>
          </a:p>
          <a:p>
            <a:pPr lvl="1">
              <a:lnSpc>
                <a:spcPct val="90000"/>
              </a:lnSpc>
            </a:pPr>
            <a:endParaRPr lang="en-GB" sz="1800" b="1" i="1" baseline="30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2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8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8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8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8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(</a:t>
            </a:r>
            <a:r>
              <a:rPr lang="el-GR"/>
              <a:t>6</a:t>
            </a:r>
            <a:r>
              <a:rPr lang="en-US"/>
              <a:t>/</a:t>
            </a:r>
            <a:r>
              <a:rPr lang="el-GR"/>
              <a:t>7</a:t>
            </a:r>
            <a:r>
              <a:rPr lang="en-US"/>
              <a:t>)</a:t>
            </a:r>
            <a:endParaRPr lang="el-GR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Το </a:t>
            </a:r>
            <a:r>
              <a:rPr lang="en-US" sz="2400"/>
              <a:t>state pattern </a:t>
            </a:r>
            <a:r>
              <a:rPr lang="el-GR" sz="2400"/>
              <a:t>υποδεικνύει ένα πολύ ενδιαφέρον χαρακτηριστικό που περνά απαρατήρητο</a:t>
            </a:r>
          </a:p>
          <a:p>
            <a:pPr lvl="1"/>
            <a:r>
              <a:rPr lang="el-GR" sz="2000"/>
              <a:t>το </a:t>
            </a:r>
            <a:r>
              <a:rPr lang="en-US" sz="2000" i="1"/>
              <a:t>behaviour</a:t>
            </a:r>
            <a:r>
              <a:rPr lang="en-US" sz="2000"/>
              <a:t> variable </a:t>
            </a:r>
            <a:r>
              <a:rPr lang="el-GR" sz="2000"/>
              <a:t>αρχικά είναι </a:t>
            </a:r>
            <a:r>
              <a:rPr lang="en-US" sz="2000"/>
              <a:t>reference </a:t>
            </a:r>
            <a:r>
              <a:rPr lang="el-GR" sz="2000"/>
              <a:t>σε </a:t>
            </a:r>
            <a:r>
              <a:rPr lang="el-GR" sz="2000" i="1"/>
              <a:t>Patrolling</a:t>
            </a:r>
            <a:r>
              <a:rPr lang="en-US" sz="2000" i="1"/>
              <a:t>Behaviour</a:t>
            </a:r>
            <a:r>
              <a:rPr lang="en-US" sz="2000"/>
              <a:t> instance</a:t>
            </a:r>
            <a:endParaRPr lang="el-GR" sz="2000"/>
          </a:p>
          <a:p>
            <a:pPr lvl="1"/>
            <a:r>
              <a:rPr lang="el-GR" sz="2000"/>
              <a:t>έπειτα μπορεί να έχω κάποιο άλλο τύπο π.χ. </a:t>
            </a:r>
            <a:r>
              <a:rPr lang="en-US" sz="2000" i="1"/>
              <a:t>AttackingBehaviour</a:t>
            </a:r>
            <a:endParaRPr lang="el-GR" sz="2000"/>
          </a:p>
          <a:p>
            <a:r>
              <a:rPr lang="el-GR" sz="2400"/>
              <a:t>Αυτό δείχνει ότι θα θέλαμε να έχουμε μία μεταβλητή της οποίας ο τύπος να μεταβάλλεται κατά την εκτέλεση</a:t>
            </a:r>
          </a:p>
          <a:p>
            <a:pPr lvl="1"/>
            <a:r>
              <a:rPr lang="el-GR" sz="2000"/>
              <a:t>πάντα όμως σε ένα σύνολο </a:t>
            </a:r>
            <a:r>
              <a:rPr lang="en-US" sz="2000"/>
              <a:t>derived </a:t>
            </a:r>
            <a:r>
              <a:rPr lang="el-GR" sz="2000"/>
              <a:t>κλάσεων από ένα κοινό </a:t>
            </a:r>
            <a:r>
              <a:rPr lang="en-US" sz="2000"/>
              <a:t>super class</a:t>
            </a:r>
            <a:endParaRPr lang="el-GR" sz="2000"/>
          </a:p>
          <a:p>
            <a:pPr lvl="1"/>
            <a:r>
              <a:rPr lang="el-GR" sz="2000"/>
              <a:t>αυτό μοιάζει με την επόμενη εικόνα που αποτυπώνει την ανάγκη δυναμικής κληρονομικότητας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40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(</a:t>
            </a:r>
            <a:r>
              <a:rPr lang="el-GR"/>
              <a:t>7</a:t>
            </a:r>
            <a:r>
              <a:rPr lang="en-US"/>
              <a:t>/</a:t>
            </a:r>
            <a:r>
              <a:rPr lang="el-GR"/>
              <a:t>7</a:t>
            </a:r>
            <a:r>
              <a:rPr lang="en-US"/>
              <a:t>)</a:t>
            </a:r>
            <a:endParaRPr lang="el-GR"/>
          </a:p>
        </p:txBody>
      </p:sp>
      <p:sp>
        <p:nvSpPr>
          <p:cNvPr id="1629188" name="Oval 4"/>
          <p:cNvSpPr>
            <a:spLocks noChangeArrowheads="1"/>
          </p:cNvSpPr>
          <p:nvPr/>
        </p:nvSpPr>
        <p:spPr bwMode="auto">
          <a:xfrm>
            <a:off x="2819400" y="1752600"/>
            <a:ext cx="1323975" cy="581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Behavior</a:t>
            </a:r>
            <a:endParaRPr lang="el-G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9190" name="Text Box 6"/>
          <p:cNvSpPr txBox="1">
            <a:spLocks noChangeArrowheads="1"/>
          </p:cNvSpPr>
          <p:nvPr/>
        </p:nvSpPr>
        <p:spPr bwMode="auto">
          <a:xfrm>
            <a:off x="841375" y="18557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behavior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629191" name="AutoShape 7"/>
          <p:cNvCxnSpPr>
            <a:cxnSpLocks noChangeShapeType="1"/>
            <a:stCxn id="1629190" idx="3"/>
            <a:endCxn id="1629188" idx="2"/>
          </p:cNvCxnSpPr>
          <p:nvPr/>
        </p:nvCxnSpPr>
        <p:spPr bwMode="auto">
          <a:xfrm>
            <a:off x="1978025" y="2039938"/>
            <a:ext cx="831850" cy="317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9192" name="Oval 8"/>
          <p:cNvSpPr>
            <a:spLocks noChangeArrowheads="1"/>
          </p:cNvSpPr>
          <p:nvPr/>
        </p:nvSpPr>
        <p:spPr bwMode="auto">
          <a:xfrm>
            <a:off x="2844800" y="2473325"/>
            <a:ext cx="1323975" cy="581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Behavior</a:t>
            </a:r>
            <a:endParaRPr lang="el-G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9193" name="Text Box 9"/>
          <p:cNvSpPr txBox="1">
            <a:spLocks noChangeArrowheads="1"/>
          </p:cNvSpPr>
          <p:nvPr/>
        </p:nvSpPr>
        <p:spPr bwMode="auto">
          <a:xfrm>
            <a:off x="866775" y="25765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behavior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629194" name="AutoShape 10"/>
          <p:cNvCxnSpPr>
            <a:cxnSpLocks noChangeShapeType="1"/>
            <a:stCxn id="1629193" idx="3"/>
            <a:endCxn id="1629192" idx="2"/>
          </p:cNvCxnSpPr>
          <p:nvPr/>
        </p:nvCxnSpPr>
        <p:spPr bwMode="auto">
          <a:xfrm>
            <a:off x="2003425" y="2760663"/>
            <a:ext cx="831850" cy="317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9195" name="Text Box 11"/>
          <p:cNvSpPr txBox="1">
            <a:spLocks noChangeArrowheads="1"/>
          </p:cNvSpPr>
          <p:nvPr/>
        </p:nvSpPr>
        <p:spPr bwMode="auto">
          <a:xfrm>
            <a:off x="2127250" y="1766888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chemeClr val="hlink"/>
                </a:solidFill>
                <a:effectLst/>
                <a:latin typeface="Arial" charset="0"/>
              </a:rPr>
              <a:t>typeof</a:t>
            </a:r>
            <a:endParaRPr lang="el-GR" sz="1200"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29196" name="Text Box 12"/>
          <p:cNvSpPr txBox="1">
            <a:spLocks noChangeArrowheads="1"/>
          </p:cNvSpPr>
          <p:nvPr/>
        </p:nvSpPr>
        <p:spPr bwMode="auto">
          <a:xfrm>
            <a:off x="2095500" y="246856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chemeClr val="hlink"/>
                </a:solidFill>
                <a:effectLst/>
                <a:latin typeface="Arial" charset="0"/>
              </a:rPr>
              <a:t>typeof</a:t>
            </a:r>
            <a:endParaRPr lang="el-GR" sz="1200"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29197" name="Oval 13"/>
          <p:cNvSpPr>
            <a:spLocks noChangeArrowheads="1"/>
          </p:cNvSpPr>
          <p:nvPr/>
        </p:nvSpPr>
        <p:spPr bwMode="auto">
          <a:xfrm>
            <a:off x="4784725" y="2470150"/>
            <a:ext cx="1323975" cy="581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Patrolling</a:t>
            </a:r>
          </a:p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Behavior</a:t>
            </a:r>
            <a:endParaRPr lang="el-G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29198" name="AutoShape 14"/>
          <p:cNvCxnSpPr>
            <a:cxnSpLocks noChangeShapeType="1"/>
            <a:stCxn id="1629197" idx="2"/>
            <a:endCxn id="1629192" idx="6"/>
          </p:cNvCxnSpPr>
          <p:nvPr/>
        </p:nvCxnSpPr>
        <p:spPr bwMode="auto">
          <a:xfrm flipH="1">
            <a:off x="4178300" y="2760663"/>
            <a:ext cx="5969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9199" name="Text Box 15"/>
          <p:cNvSpPr txBox="1">
            <a:spLocks noChangeArrowheads="1"/>
          </p:cNvSpPr>
          <p:nvPr/>
        </p:nvSpPr>
        <p:spPr bwMode="auto">
          <a:xfrm>
            <a:off x="4310063" y="247491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isa</a:t>
            </a:r>
            <a:endParaRPr lang="el-GR" sz="1200">
              <a:effectLst/>
              <a:latin typeface="Arial" charset="0"/>
            </a:endParaRPr>
          </a:p>
        </p:txBody>
      </p:sp>
      <p:sp>
        <p:nvSpPr>
          <p:cNvPr id="1629200" name="Oval 16"/>
          <p:cNvSpPr>
            <a:spLocks noChangeArrowheads="1"/>
          </p:cNvSpPr>
          <p:nvPr/>
        </p:nvSpPr>
        <p:spPr bwMode="auto">
          <a:xfrm>
            <a:off x="2889250" y="3289300"/>
            <a:ext cx="1323975" cy="581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Behavior</a:t>
            </a:r>
            <a:endParaRPr lang="el-G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9201" name="Text Box 17"/>
          <p:cNvSpPr txBox="1">
            <a:spLocks noChangeArrowheads="1"/>
          </p:cNvSpPr>
          <p:nvPr/>
        </p:nvSpPr>
        <p:spPr bwMode="auto">
          <a:xfrm>
            <a:off x="911225" y="33924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behavior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629202" name="AutoShape 18"/>
          <p:cNvCxnSpPr>
            <a:cxnSpLocks noChangeShapeType="1"/>
            <a:stCxn id="1629201" idx="3"/>
            <a:endCxn id="1629200" idx="2"/>
          </p:cNvCxnSpPr>
          <p:nvPr/>
        </p:nvCxnSpPr>
        <p:spPr bwMode="auto">
          <a:xfrm>
            <a:off x="2047875" y="3576638"/>
            <a:ext cx="831850" cy="317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9203" name="Text Box 19"/>
          <p:cNvSpPr txBox="1">
            <a:spLocks noChangeArrowheads="1"/>
          </p:cNvSpPr>
          <p:nvPr/>
        </p:nvSpPr>
        <p:spPr bwMode="auto">
          <a:xfrm>
            <a:off x="2139950" y="3284538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solidFill>
                  <a:schemeClr val="hlink"/>
                </a:solidFill>
                <a:effectLst/>
                <a:latin typeface="Arial" charset="0"/>
              </a:rPr>
              <a:t>typeof</a:t>
            </a:r>
            <a:endParaRPr lang="el-GR" sz="1200"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29204" name="Oval 20"/>
          <p:cNvSpPr>
            <a:spLocks noChangeArrowheads="1"/>
          </p:cNvSpPr>
          <p:nvPr/>
        </p:nvSpPr>
        <p:spPr bwMode="auto">
          <a:xfrm>
            <a:off x="4829175" y="3286125"/>
            <a:ext cx="1323975" cy="581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Attacking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Behavior</a:t>
            </a:r>
            <a:endParaRPr lang="el-GR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29205" name="AutoShape 21"/>
          <p:cNvCxnSpPr>
            <a:cxnSpLocks noChangeShapeType="1"/>
            <a:stCxn id="1629204" idx="2"/>
            <a:endCxn id="1629200" idx="6"/>
          </p:cNvCxnSpPr>
          <p:nvPr/>
        </p:nvCxnSpPr>
        <p:spPr bwMode="auto">
          <a:xfrm flipH="1">
            <a:off x="4222750" y="3576638"/>
            <a:ext cx="5969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9206" name="Text Box 22"/>
          <p:cNvSpPr txBox="1">
            <a:spLocks noChangeArrowheads="1"/>
          </p:cNvSpPr>
          <p:nvPr/>
        </p:nvSpPr>
        <p:spPr bwMode="auto">
          <a:xfrm>
            <a:off x="4354513" y="3290888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isa</a:t>
            </a:r>
            <a:endParaRPr lang="el-GR" sz="1200">
              <a:effectLst/>
              <a:latin typeface="Arial" charset="0"/>
            </a:endParaRPr>
          </a:p>
        </p:txBody>
      </p:sp>
      <p:graphicFrame>
        <p:nvGraphicFramePr>
          <p:cNvPr id="1629217" name="Group 33"/>
          <p:cNvGraphicFramePr>
            <a:graphicFrameLocks noGrp="1"/>
          </p:cNvGraphicFramePr>
          <p:nvPr/>
        </p:nvGraphicFramePr>
        <p:xfrm>
          <a:off x="809625" y="4076700"/>
          <a:ext cx="5057775" cy="2124075"/>
        </p:xfrm>
        <a:graphic>
          <a:graphicData uri="http://schemas.openxmlformats.org/drawingml/2006/table">
            <a:tbl>
              <a:tblPr/>
              <a:tblGrid>
                <a:gridCol w="5057775"/>
              </a:tblGrid>
              <a:tr h="212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Behavior behavior;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behavior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inherit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PatrollingBehaviour;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Behaviour uninherit PatrollingBehaviour;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behavior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inherit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AttackingBehaviour;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Behaviour uninherit AttackingBehaviour;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behavior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inherit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DefendingBehaviour;</a:t>
                      </a:r>
                      <a:endParaRPr kumimoji="1" lang="el-G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9218" name="Text Box 34"/>
          <p:cNvSpPr txBox="1">
            <a:spLocks noChangeArrowheads="1"/>
          </p:cNvSpPr>
          <p:nvPr/>
        </p:nvSpPr>
        <p:spPr bwMode="auto">
          <a:xfrm>
            <a:off x="6049963" y="4198938"/>
            <a:ext cx="2763837" cy="179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Υπάρχουν γλώσσες οι οποίες υποστηρίζουν δυναμική κληρονομικότητα, δηλ. ο τύπος ενός αντικειμένου να μεταβάλλεται κατά την εκτέλεση μέσω δυναμικής κληρονομικότητας (π.χ.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Self, Delta)</a:t>
            </a:r>
            <a:endParaRPr lang="el-GR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41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95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r>
              <a:rPr lang="el-GR"/>
              <a:t> (2/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587211" name="AutoShape 11"/>
          <p:cNvSpPr>
            <a:spLocks noChangeArrowheads="1"/>
          </p:cNvSpPr>
          <p:nvPr/>
        </p:nvSpPr>
        <p:spPr bwMode="auto">
          <a:xfrm>
            <a:off x="584200" y="1930400"/>
            <a:ext cx="1892300" cy="67310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Iterator</a:t>
            </a:r>
          </a:p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7212" name="AutoShape 12"/>
          <p:cNvSpPr>
            <a:spLocks noChangeArrowheads="1"/>
          </p:cNvSpPr>
          <p:nvPr/>
        </p:nvSpPr>
        <p:spPr bwMode="auto">
          <a:xfrm>
            <a:off x="660400" y="5384800"/>
            <a:ext cx="1879600" cy="68580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Container</a:t>
            </a:r>
          </a:p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87304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27491"/>
              </p:ext>
            </p:extLst>
          </p:nvPr>
        </p:nvGraphicFramePr>
        <p:xfrm>
          <a:off x="3441700" y="1511300"/>
          <a:ext cx="5461000" cy="3127884"/>
        </p:xfrm>
        <a:graphic>
          <a:graphicData uri="http://schemas.openxmlformats.org/drawingml/2006/table">
            <a:tbl>
              <a:tblPr/>
              <a:tblGrid>
                <a:gridCol w="54610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 &lt;class T&gt; class Iterator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T&amp;      Get (void)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void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Fwd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void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Bwd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MoreFwd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MoreBwd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void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SetAtBegin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void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SetAtEnd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operator==(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Iterator&amp;)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operator!=(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Iterator&amp;)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operator=(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Iterator&amp;)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73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9958"/>
              </p:ext>
            </p:extLst>
          </p:nvPr>
        </p:nvGraphicFramePr>
        <p:xfrm>
          <a:off x="3130550" y="4857750"/>
          <a:ext cx="5835650" cy="1152780"/>
        </p:xfrm>
        <a:graphic>
          <a:graphicData uri="http://schemas.openxmlformats.org/drawingml/2006/table">
            <a:tbl>
              <a:tblPr/>
              <a:tblGrid>
                <a:gridCol w="5835650"/>
              </a:tblGrid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 &lt;class T&gt; class 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Iterator&lt;T&gt;&amp;  Begin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virtual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Iterator&lt;T&gt;&amp;  End 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virtual void            	Erase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Iterator&lt;T&gt;&amp;) =0;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87258" name="AutoShape 58"/>
          <p:cNvCxnSpPr>
            <a:cxnSpLocks noChangeShapeType="1"/>
            <a:endCxn id="1587211" idx="3"/>
          </p:cNvCxnSpPr>
          <p:nvPr/>
        </p:nvCxnSpPr>
        <p:spPr bwMode="auto">
          <a:xfrm flipH="1" flipV="1">
            <a:off x="2476500" y="2266950"/>
            <a:ext cx="965200" cy="806450"/>
          </a:xfrm>
          <a:prstGeom prst="straightConnector1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59" name="AutoShape 59"/>
          <p:cNvCxnSpPr>
            <a:cxnSpLocks noChangeShapeType="1"/>
            <a:endCxn id="1587212" idx="3"/>
          </p:cNvCxnSpPr>
          <p:nvPr/>
        </p:nvCxnSpPr>
        <p:spPr bwMode="auto">
          <a:xfrm flipH="1">
            <a:off x="2540000" y="5434013"/>
            <a:ext cx="590550" cy="293687"/>
          </a:xfrm>
          <a:prstGeom prst="straightConnector1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87297" name="Group 97"/>
          <p:cNvGraphicFramePr>
            <a:graphicFrameLocks noGrp="1"/>
          </p:cNvGraphicFramePr>
          <p:nvPr>
            <p:extLst/>
          </p:nvPr>
        </p:nvGraphicFramePr>
        <p:xfrm>
          <a:off x="355600" y="3238500"/>
          <a:ext cx="2921000" cy="1158876"/>
        </p:xfrm>
        <a:graphic>
          <a:graphicData uri="http://schemas.openxmlformats.org/drawingml/2006/table">
            <a:tbl>
              <a:tblPr/>
              <a:tblGrid>
                <a:gridCol w="2921000"/>
              </a:tblGrid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το ρόλο των συναρτήσεων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Bwd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Fwd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συνήθως χρησιμοποιούνται υπερφορτωμένοι οι τελεστές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και το μοναδιαίο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43748" y="1607115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Ο τύπος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T </a:t>
            </a:r>
            <a:r>
              <a:rPr lang="el-GR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του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 value </a:t>
            </a:r>
            <a:r>
              <a:rPr lang="el-GR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είναι παράμετρος στο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template</a:t>
            </a:r>
            <a:endParaRPr lang="el-GR" sz="12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87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8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8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8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8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8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8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11" grpId="0" animBg="1"/>
      <p:bldP spid="1587212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r>
              <a:rPr lang="el-GR"/>
              <a:t> (3/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588228" name="AutoShape 4"/>
          <p:cNvSpPr>
            <a:spLocks noChangeArrowheads="1"/>
          </p:cNvSpPr>
          <p:nvPr/>
        </p:nvSpPr>
        <p:spPr bwMode="auto">
          <a:xfrm>
            <a:off x="584200" y="2171700"/>
            <a:ext cx="1892300" cy="73660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Iterator</a:t>
            </a:r>
          </a:p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concrete class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8229" name="AutoShape 5"/>
          <p:cNvSpPr>
            <a:spLocks noChangeArrowheads="1"/>
          </p:cNvSpPr>
          <p:nvPr/>
        </p:nvSpPr>
        <p:spPr bwMode="auto">
          <a:xfrm>
            <a:off x="622300" y="4762500"/>
            <a:ext cx="1879600" cy="711200"/>
          </a:xfrm>
          <a:prstGeom prst="roundRect">
            <a:avLst>
              <a:gd name="adj" fmla="val 16667"/>
            </a:avLst>
          </a:prstGeom>
          <a:solidFill>
            <a:srgbClr val="33993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Container</a:t>
            </a:r>
          </a:p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concrete class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88282" name="Group 58"/>
          <p:cNvGraphicFramePr>
            <a:graphicFrameLocks noGrp="1"/>
          </p:cNvGraphicFramePr>
          <p:nvPr/>
        </p:nvGraphicFramePr>
        <p:xfrm>
          <a:off x="3390900" y="1701800"/>
          <a:ext cx="5207000" cy="1701800"/>
        </p:xfrm>
        <a:graphic>
          <a:graphicData uri="http://schemas.openxmlformats.org/drawingml/2006/table">
            <a:tbl>
              <a:tblPr/>
              <a:tblGrid>
                <a:gridCol w="52070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class Iterator : public ::Iterator&lt;T&gt;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 ειδικός αυτός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iterator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έχει εσωτερικές μεταβλητές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για το στιγμιότυπο της συγκεκριμένης λίστας στην οποία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αναφέρεται καθώς και μεταβλητές για την εκάστοτε θέση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μέσα στη λίστα, ώστε να επιτρέπονται ανεξάρτητες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προσβάσεις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82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7523"/>
              </p:ext>
            </p:extLst>
          </p:nvPr>
        </p:nvGraphicFramePr>
        <p:xfrm>
          <a:off x="3429000" y="4013200"/>
          <a:ext cx="4927600" cy="2280540"/>
        </p:xfrm>
        <a:graphic>
          <a:graphicData uri="http://schemas.openxmlformats.org/drawingml/2006/table">
            <a:tbl>
              <a:tblPr/>
              <a:tblGrid>
                <a:gridCol w="4927600"/>
              </a:tblGrid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template &lt;class 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ListByArray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: public List&lt;T&gt;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Εδώ υπάρχει η υλοποίηση της λίστας μέσω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πίνακα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Εδώ μέσα τοποθετείται ο ορισμός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       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της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παραπάνω κλάσης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iterator (associated type)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88242" name="AutoShape 18"/>
          <p:cNvCxnSpPr>
            <a:cxnSpLocks noChangeShapeType="1"/>
            <a:endCxn id="1588228" idx="3"/>
          </p:cNvCxnSpPr>
          <p:nvPr/>
        </p:nvCxnSpPr>
        <p:spPr bwMode="auto">
          <a:xfrm flipH="1">
            <a:off x="2476500" y="1687513"/>
            <a:ext cx="914400" cy="852487"/>
          </a:xfrm>
          <a:prstGeom prst="straightConnector1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43" name="AutoShape 19"/>
          <p:cNvCxnSpPr>
            <a:cxnSpLocks noChangeShapeType="1"/>
            <a:endCxn id="1588229" idx="3"/>
          </p:cNvCxnSpPr>
          <p:nvPr/>
        </p:nvCxnSpPr>
        <p:spPr bwMode="auto">
          <a:xfrm flipH="1">
            <a:off x="2501900" y="3998913"/>
            <a:ext cx="927100" cy="1119187"/>
          </a:xfrm>
          <a:prstGeom prst="straightConnector1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8278" name="Rectangle 54"/>
          <p:cNvSpPr>
            <a:spLocks noChangeArrowheads="1"/>
          </p:cNvSpPr>
          <p:nvPr/>
        </p:nvSpPr>
        <p:spPr bwMode="auto">
          <a:xfrm>
            <a:off x="3898900" y="5270500"/>
            <a:ext cx="254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588279" name="AutoShape 55"/>
          <p:cNvCxnSpPr>
            <a:cxnSpLocks noChangeShapeType="1"/>
            <a:endCxn id="1588278" idx="1"/>
          </p:cNvCxnSpPr>
          <p:nvPr/>
        </p:nvCxnSpPr>
        <p:spPr bwMode="auto">
          <a:xfrm rot="10800000" flipH="1" flipV="1">
            <a:off x="3390900" y="2552700"/>
            <a:ext cx="508000" cy="2965450"/>
          </a:xfrm>
          <a:prstGeom prst="bentConnector3">
            <a:avLst>
              <a:gd name="adj1" fmla="val -4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78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8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8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8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8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8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8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8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28" grpId="0" animBg="1"/>
      <p:bldP spid="1588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(4/7)</a:t>
            </a:r>
            <a:endParaRPr lang="en-GB"/>
          </a:p>
        </p:txBody>
      </p:sp>
      <p:graphicFrame>
        <p:nvGraphicFramePr>
          <p:cNvPr id="158930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8238"/>
              </p:ext>
            </p:extLst>
          </p:nvPr>
        </p:nvGraphicFramePr>
        <p:xfrm>
          <a:off x="1092200" y="1625600"/>
          <a:ext cx="7366000" cy="4371468"/>
        </p:xfrm>
        <a:graphic>
          <a:graphicData uri="http://schemas.openxmlformats.org/drawingml/2006/table">
            <a:tbl>
              <a:tblPr/>
              <a:tblGrid>
                <a:gridCol w="7366000"/>
              </a:tblGrid>
              <a:tr h="417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Η συγκεκριμένη κλάση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iterator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θα πρέπει να έχει πρόσβαση στις εσωτερικές μεταβλητές της κλάσης που την περιέχει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Γι να γίνει αυτό θα πρέπει η κλάση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iterator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εσωτερικά να δηλωθεί ως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friend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της περιέχουσας κλάσης.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Iterator : public ::Iterator&lt;T&gt;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Iterator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0) 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&amp;&amp; 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-&gt;Total() ? 0 : -1)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&gt;= 0 &amp;&amp;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-&gt;Total();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Fwd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++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Bwd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--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-&gt;Total()-1;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T&amp; operator*(void)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-&gt;Get(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currItem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89305" name="Text Box 57"/>
          <p:cNvSpPr txBox="1">
            <a:spLocks noChangeArrowheads="1"/>
          </p:cNvSpPr>
          <p:nvPr/>
        </p:nvSpPr>
        <p:spPr bwMode="auto">
          <a:xfrm rot="-5400000">
            <a:off x="-464343" y="3777456"/>
            <a:ext cx="268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Τμήμα της υλοποίησης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(5/7)</a:t>
            </a:r>
            <a:endParaRPr lang="en-GB"/>
          </a:p>
        </p:txBody>
      </p:sp>
      <p:graphicFrame>
        <p:nvGraphicFramePr>
          <p:cNvPr id="159133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00061"/>
              </p:ext>
            </p:extLst>
          </p:nvPr>
        </p:nvGraphicFramePr>
        <p:xfrm>
          <a:off x="1066800" y="1828800"/>
          <a:ext cx="7366000" cy="4182492"/>
        </p:xfrm>
        <a:graphic>
          <a:graphicData uri="http://schemas.openxmlformats.org/drawingml/2006/table">
            <a:tbl>
              <a:tblPr/>
              <a:tblGrid>
                <a:gridCol w="7366000"/>
              </a:tblGrid>
              <a:tr h="371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1ος τρόπος πρόσβασης στα στοιχεία της λίστας με ανακύκλωση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Έστω ότι έχουμε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στοιχεία τύπου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(π.χ.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string,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κλπ).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Object&gt;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::Iterator iter1(&amp;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iter1.SetBegin();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(iter1.IsValid())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Object&amp;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*iter1;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iter1.Fwd();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obj.f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(...);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2ος ευκολότερος τρόπος πρόσβασης στα στοιχεία της λίστας με ανακύκλωση</a:t>
                      </a:r>
                      <a:endParaRPr kumimoji="1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(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&lt;Object&gt;::iterator iter2 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myList.Begin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iter2 !=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myList.End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++iter2	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(*iter2).f(...);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91332" name="Text Box 36"/>
          <p:cNvSpPr txBox="1">
            <a:spLocks noChangeArrowheads="1"/>
          </p:cNvSpPr>
          <p:nvPr/>
        </p:nvSpPr>
        <p:spPr bwMode="auto">
          <a:xfrm rot="-5400000">
            <a:off x="84138" y="3783012"/>
            <a:ext cx="1487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73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(6/7)</a:t>
            </a:r>
            <a:endParaRPr lang="en-GB"/>
          </a:p>
        </p:txBody>
      </p:sp>
      <p:graphicFrame>
        <p:nvGraphicFramePr>
          <p:cNvPr id="1593401" name="Group 1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12611"/>
              </p:ext>
            </p:extLst>
          </p:nvPr>
        </p:nvGraphicFramePr>
        <p:xfrm>
          <a:off x="1079500" y="1536700"/>
          <a:ext cx="7366000" cy="4773804"/>
        </p:xfrm>
        <a:graphic>
          <a:graphicData uri="http://schemas.openxmlformats.org/drawingml/2006/table">
            <a:tbl>
              <a:tblPr/>
              <a:tblGrid>
                <a:gridCol w="7366000"/>
              </a:tblGrid>
              <a:tr h="332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 &lt;class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start,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end,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fun)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for (; start != end; ++start)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fun(*start);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είναι κλάση που κληρονομεί από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ή κλάση που να υλοποιεί τους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operators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που εμφανίζονται στην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for_all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την ίδια σημασιολογία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η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είναι ή συνάρτηση με υπογραφή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 (*)(T2&amp;);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τύπο επιστρεφόμενο που δεν χρησιμοποιείται, και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ο τύπος των στοιχείων του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 class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τον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iterator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ή στιγμιότυπο κλάσης με υπερφορτωμένο τον τελεστή ()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υπογραφή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 operator()(T2&amp;);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Έστω στοιχεία τύπου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StackDynamic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&lt;string&gt; s; 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Έστω στοιχεία τύπου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Print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(“%d”,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FILE*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operator()(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string&amp; s)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“%s”,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s.c_str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(FILE* 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l.Begin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l.End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Print);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(“output.txt”, “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for_all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s.begin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StoreFunctor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93403" name="Text Box 1083"/>
          <p:cNvSpPr txBox="1">
            <a:spLocks noChangeArrowheads="1"/>
          </p:cNvSpPr>
          <p:nvPr/>
        </p:nvSpPr>
        <p:spPr bwMode="auto">
          <a:xfrm>
            <a:off x="6186488" y="4494213"/>
            <a:ext cx="1804987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Εδώ έχουμε </a:t>
            </a:r>
            <a:r>
              <a:rPr lang="en-US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functor</a:t>
            </a:r>
            <a:r>
              <a:rPr 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l-GR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με </a:t>
            </a:r>
            <a:r>
              <a:rPr 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local state</a:t>
            </a:r>
            <a:endParaRPr lang="en-GB" sz="12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9" name="Text Box 1083"/>
          <p:cNvSpPr txBox="1">
            <a:spLocks noChangeArrowheads="1"/>
          </p:cNvSpPr>
          <p:nvPr/>
        </p:nvSpPr>
        <p:spPr bwMode="auto">
          <a:xfrm>
            <a:off x="6186488" y="5321528"/>
            <a:ext cx="1804987" cy="831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Πλέον μπορούμε να χρησιμοποιούμε ή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range-based for loop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ή 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lambda functions</a:t>
            </a:r>
            <a:endParaRPr lang="en-GB" sz="12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1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</TotalTime>
  <Words>3873</Words>
  <Application>Microsoft Office PowerPoint</Application>
  <PresentationFormat>On-screen Show (4:3)</PresentationFormat>
  <Paragraphs>682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CSUN 99</vt:lpstr>
      <vt:lpstr>PowerPoint Presentation</vt:lpstr>
      <vt:lpstr>ΕΝΟΤΗΤΑ 5</vt:lpstr>
      <vt:lpstr>Περιεχόμενα</vt:lpstr>
      <vt:lpstr>Iterator (1/7)</vt:lpstr>
      <vt:lpstr>Iterator (2/7)</vt:lpstr>
      <vt:lpstr>Iterator (3/7)</vt:lpstr>
      <vt:lpstr>Iterator (4/7)</vt:lpstr>
      <vt:lpstr>Iterator (5/7)</vt:lpstr>
      <vt:lpstr>Iterator (6/7)</vt:lpstr>
      <vt:lpstr>Ένθετο</vt:lpstr>
      <vt:lpstr>Iterator (7/7)</vt:lpstr>
      <vt:lpstr>Περιεχόμενα</vt:lpstr>
      <vt:lpstr>Visitor (1/5)</vt:lpstr>
      <vt:lpstr>Visitor (2/5)</vt:lpstr>
      <vt:lpstr>Visitor (3/5)</vt:lpstr>
      <vt:lpstr>Visitor (4/5)</vt:lpstr>
      <vt:lpstr>Visitor (5/5)</vt:lpstr>
      <vt:lpstr>Περιεχόμενα</vt:lpstr>
      <vt:lpstr>Factory (1/7)</vt:lpstr>
      <vt:lpstr>Factory (2/7)</vt:lpstr>
      <vt:lpstr>Factory (3/7)</vt:lpstr>
      <vt:lpstr>Factory (4/7)</vt:lpstr>
      <vt:lpstr>Factory (5/7)</vt:lpstr>
      <vt:lpstr>Factory (6/7)</vt:lpstr>
      <vt:lpstr>Factory (7/7)</vt:lpstr>
      <vt:lpstr>Περιεχόμενα</vt:lpstr>
      <vt:lpstr>Prototype (1/2)</vt:lpstr>
      <vt:lpstr>Prototype (2/2)</vt:lpstr>
      <vt:lpstr>Περιεχόμενα</vt:lpstr>
      <vt:lpstr>Singleton (1/4)</vt:lpstr>
      <vt:lpstr>Singleton (2/4)</vt:lpstr>
      <vt:lpstr>Singleton (3/4)</vt:lpstr>
      <vt:lpstr>Singleton (4/4)</vt:lpstr>
      <vt:lpstr>Περιεχόμενα</vt:lpstr>
      <vt:lpstr>State (1/7)</vt:lpstr>
      <vt:lpstr>State (2/7)</vt:lpstr>
      <vt:lpstr>State (3/7)</vt:lpstr>
      <vt:lpstr>State (4/7)</vt:lpstr>
      <vt:lpstr>State (5/7)</vt:lpstr>
      <vt:lpstr>State (6/7)</vt:lpstr>
      <vt:lpstr>State (7/7)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2050</cp:revision>
  <cp:lastPrinted>1999-09-20T12:01:02Z</cp:lastPrinted>
  <dcterms:created xsi:type="dcterms:W3CDTF">1995-06-17T23:31:02Z</dcterms:created>
  <dcterms:modified xsi:type="dcterms:W3CDTF">2014-12-08T11:44:48Z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