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50"/>
  </p:notesMasterIdLst>
  <p:handoutMasterIdLst>
    <p:handoutMasterId r:id="rId51"/>
  </p:handoutMasterIdLst>
  <p:sldIdLst>
    <p:sldId id="256" r:id="rId2"/>
    <p:sldId id="408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37" r:id="rId31"/>
    <p:sldId id="438" r:id="rId32"/>
    <p:sldId id="439" r:id="rId33"/>
    <p:sldId id="444" r:id="rId34"/>
    <p:sldId id="445" r:id="rId35"/>
    <p:sldId id="446" r:id="rId36"/>
    <p:sldId id="447" r:id="rId37"/>
    <p:sldId id="448" r:id="rId38"/>
    <p:sldId id="449" r:id="rId39"/>
    <p:sldId id="450" r:id="rId40"/>
    <p:sldId id="451" r:id="rId41"/>
    <p:sldId id="452" r:id="rId42"/>
    <p:sldId id="453" r:id="rId43"/>
    <p:sldId id="454" r:id="rId44"/>
    <p:sldId id="455" r:id="rId45"/>
    <p:sldId id="456" r:id="rId46"/>
    <p:sldId id="457" r:id="rId47"/>
    <p:sldId id="458" r:id="rId48"/>
    <p:sldId id="459" r:id="rId49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D0EBB3"/>
    <a:srgbClr val="92D050"/>
    <a:srgbClr val="CCFFFF"/>
    <a:srgbClr val="336600"/>
    <a:srgbClr val="0066FF"/>
    <a:srgbClr val="F8F8F8"/>
    <a:srgbClr val="99FFCC"/>
    <a:srgbClr val="B3DEFF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81" autoAdjust="0"/>
  </p:normalViewPr>
  <p:slideViewPr>
    <p:cSldViewPr snapToGrid="0">
      <p:cViewPr varScale="1">
        <p:scale>
          <a:sx n="117" d="100"/>
          <a:sy n="117" d="100"/>
        </p:scale>
        <p:origin x="-23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3786" y="142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8.xml"/><Relationship Id="rId2" Type="http://schemas.openxmlformats.org/officeDocument/2006/relationships/slide" Target="slides/slide32.xml"/><Relationship Id="rId1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165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9165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A466AD00-175F-4672-9B56-EB83F0B4861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12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0163" y="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95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63588"/>
            <a:ext cx="4989513" cy="3741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5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733925"/>
            <a:ext cx="4992687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165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defTabSz="919163">
              <a:defRPr sz="1000" b="0">
                <a:effectLst/>
                <a:latin typeface="Times New Roman" pitchFamily="18" charset="0"/>
              </a:defRPr>
            </a:lvl1pPr>
          </a:lstStyle>
          <a:p>
            <a:endParaRPr lang="el-GR"/>
          </a:p>
        </p:txBody>
      </p:sp>
      <p:sp>
        <p:nvSpPr>
          <p:cNvPr id="195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0163" y="939165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000" b="0">
                <a:effectLst/>
                <a:latin typeface="Times New Roman" pitchFamily="18" charset="0"/>
              </a:defRPr>
            </a:lvl1pPr>
          </a:lstStyle>
          <a:p>
            <a:fld id="{CCD9B540-95C5-447F-8740-C3F257C1B96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50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85750" indent="-95250" algn="l" rtl="0" eaLnBrk="0" fontAlgn="base" hangingPunct="0">
      <a:spcBef>
        <a:spcPct val="1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571500" indent="-95250" algn="l" rtl="0" eaLnBrk="0" fontAlgn="base" hangingPunct="0">
      <a:spcBef>
        <a:spcPct val="1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857250" indent="-95250" algn="l" rtl="0" eaLnBrk="0" fontAlgn="base" hangingPunct="0">
      <a:spcBef>
        <a:spcPct val="0"/>
      </a:spcBef>
      <a:spcAft>
        <a:spcPct val="0"/>
      </a:spcAft>
      <a:buSzPct val="65000"/>
      <a:buFont typeface="Wingdings" pitchFamily="2" charset="2"/>
      <a:buChar char="ð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6CE68-E469-48B5-8375-F371E98F85E4}" type="slidenum">
              <a:rPr lang="en-GB"/>
              <a:pPr/>
              <a:t>1</a:t>
            </a:fld>
            <a:endParaRPr lang="en-GB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368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fld id="{6F5C27E8-D9DC-47B2-9750-229DD4554C5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9447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0" y="6305550"/>
            <a:ext cx="20066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05550"/>
            <a:ext cx="28956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305550"/>
            <a:ext cx="19050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Slide </a:t>
            </a:r>
            <a:fld id="{BF01AC56-B339-4B98-BEBC-50244C3E7CE0}" type="slidenum">
              <a:rPr lang="en-US" smtClean="0"/>
              <a:pPr/>
              <a:t>‹#›</a:t>
            </a:fld>
            <a:r>
              <a:rPr lang="el-GR" dirty="0" smtClean="0"/>
              <a:t> / </a:t>
            </a:r>
            <a:r>
              <a:rPr lang="en-US" dirty="0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24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</a:t>
            </a:r>
            <a:fld id="{A52ABF59-A65A-4B38-B810-23BBEFB3FD44}" type="slidenum">
              <a:rPr lang="en-US" smtClean="0"/>
              <a:pPr/>
              <a:t>‹#›</a:t>
            </a:fld>
            <a:r>
              <a:rPr lang="el-GR" dirty="0" smtClean="0"/>
              <a:t> / </a:t>
            </a:r>
            <a:r>
              <a:rPr lang="en-US" dirty="0" smtClean="0"/>
              <a:t>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20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48400"/>
            <a:ext cx="200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884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 smtClean="0"/>
              <a:t>Slide </a:t>
            </a:r>
            <a:fld id="{6B8989D9-9E43-41D6-A6B1-695D54D65C86}" type="slidenum">
              <a:rPr lang="en-US" smtClean="0"/>
              <a:pPr/>
              <a:t>‹#›</a:t>
            </a:fld>
            <a:r>
              <a:rPr lang="el-GR" dirty="0" smtClean="0"/>
              <a:t> / </a:t>
            </a:r>
            <a:r>
              <a:rPr lang="en-US" dirty="0" smtClean="0"/>
              <a:t>49</a:t>
            </a:r>
            <a:endParaRPr lang="en-US" dirty="0"/>
          </a:p>
        </p:txBody>
      </p:sp>
      <p:pic>
        <p:nvPicPr>
          <p:cNvPr id="188424" name="Picture 8" descr="paint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1162050"/>
            <a:ext cx="901446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425" name="Picture 9" descr="paint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" y="6324600"/>
            <a:ext cx="8541488" cy="15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532" y="-1637"/>
            <a:ext cx="607859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onsolas" panose="020B0609020204030204" pitchFamily="49" charset="0"/>
              </a:rPr>
              <a:t>CSD</a:t>
            </a:r>
            <a:endParaRPr lang="el-GR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8" r:id="rId3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w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c2.com/doc/oopsla89/pape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Rectangle 4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76200"/>
            <a:ext cx="8534400" cy="381000"/>
          </a:xfrm>
        </p:spPr>
        <p:txBody>
          <a:bodyPr/>
          <a:lstStyle/>
          <a:p>
            <a:pPr algn="ctr"/>
            <a:r>
              <a:rPr lang="el-GR" sz="1800" b="1">
                <a:latin typeface="Arial" charset="0"/>
              </a:rPr>
              <a:t>HY352 : </a:t>
            </a:r>
            <a:r>
              <a:rPr lang="el-GR" sz="2000" b="1">
                <a:latin typeface="Arial" charset="0"/>
              </a:rPr>
              <a:t>ΤΕΧΝΟΛΟΓΙΑ ΛΟΓΙΣΜΙΚΟΥ</a:t>
            </a:r>
          </a:p>
        </p:txBody>
      </p:sp>
      <p:sp>
        <p:nvSpPr>
          <p:cNvPr id="4142" name="Rectangle 46"/>
          <p:cNvSpPr>
            <a:spLocks noChangeArrowheads="1"/>
          </p:cNvSpPr>
          <p:nvPr/>
        </p:nvSpPr>
        <p:spPr bwMode="auto">
          <a:xfrm>
            <a:off x="381000" y="5334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kumimoji="1" lang="el-G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153" name="Picture 57" descr="pe02002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86000"/>
            <a:ext cx="34258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5" name="Rectangle 59"/>
          <p:cNvSpPr>
            <a:spLocks noChangeArrowheads="1"/>
          </p:cNvSpPr>
          <p:nvPr/>
        </p:nvSpPr>
        <p:spPr bwMode="auto">
          <a:xfrm>
            <a:off x="304800" y="685800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ΠΑΝΕΠΙΣΤΗΜΙΟ ΚΡΗΤΗΣ, 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ΣΧΟΛΗ ΘΕΤΙΚΩΝ ΕΠΙΣΤΗΜΩΝ,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ΤΜΗΜΑ ΕΠΙΣΤΗΜΗΣ ΥΠΟΛΟΓΙΣΤΩΝ</a:t>
            </a:r>
          </a:p>
        </p:txBody>
      </p:sp>
      <p:sp>
        <p:nvSpPr>
          <p:cNvPr id="4156" name="Rectangle 60"/>
          <p:cNvSpPr>
            <a:spLocks noChangeArrowheads="1"/>
          </p:cNvSpPr>
          <p:nvPr/>
        </p:nvSpPr>
        <p:spPr bwMode="auto">
          <a:xfrm>
            <a:off x="381000" y="5867400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ΔΙΔΑΣΚΩΝ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Αντώνιος Σαββίδης</a:t>
            </a:r>
            <a:endParaRPr kumimoji="1" lang="el-GR" sz="1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dirty="0" smtClean="0"/>
              <a:t>Ρόλος στην σχεδίαση (2/6)</a:t>
            </a:r>
            <a:endParaRPr lang="en-GB" dirty="0" smtClean="0"/>
          </a:p>
        </p:txBody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476750"/>
          </a:xfrm>
        </p:spPr>
        <p:txBody>
          <a:bodyPr/>
          <a:lstStyle/>
          <a:p>
            <a:pPr>
              <a:defRPr/>
            </a:pPr>
            <a:r>
              <a:rPr lang="el-GR" sz="2400" dirty="0" smtClean="0"/>
              <a:t>Η αρχιτεκτονική αποτελεί το </a:t>
            </a:r>
            <a:r>
              <a:rPr lang="el-GR" sz="2400" b="1" i="1" dirty="0" smtClean="0">
                <a:solidFill>
                  <a:srgbClr val="006600"/>
                </a:solidFill>
                <a:effectLst/>
              </a:rPr>
              <a:t>σχεδιαστικό χάρτη</a:t>
            </a:r>
            <a:r>
              <a:rPr lang="el-GR" sz="2400" dirty="0" smtClean="0"/>
              <a:t> και επηρεάζει</a:t>
            </a:r>
            <a:r>
              <a:rPr lang="el-GR" sz="2400" dirty="0"/>
              <a:t> όλες </a:t>
            </a:r>
            <a:r>
              <a:rPr lang="el-GR" sz="2400" dirty="0" smtClean="0"/>
              <a:t>τις ενέργειες ανάπτυξης που πρόκειται να ακολουθήσουν</a:t>
            </a:r>
            <a:endParaRPr lang="en-US" sz="2400" dirty="0" smtClean="0"/>
          </a:p>
          <a:p>
            <a:pPr>
              <a:defRPr/>
            </a:pPr>
            <a:r>
              <a:rPr lang="el-GR" sz="2400" dirty="0" smtClean="0"/>
              <a:t>Μόλις γεννηθεί, αποτελεί το</a:t>
            </a:r>
            <a:r>
              <a:rPr lang="en-US" sz="2400" dirty="0" smtClean="0"/>
              <a:t> </a:t>
            </a:r>
            <a:r>
              <a:rPr lang="el-GR" sz="2400" dirty="0" smtClean="0"/>
              <a:t>αρχικό </a:t>
            </a:r>
            <a:r>
              <a:rPr lang="el-GR" sz="2400" b="1" i="1" dirty="0">
                <a:solidFill>
                  <a:srgbClr val="006600"/>
                </a:solidFill>
                <a:effectLst/>
              </a:rPr>
              <a:t>κοινό όραμα μεταξύ των διαφόρων παράλληλων φάσεων</a:t>
            </a:r>
            <a:r>
              <a:rPr lang="el-GR" sz="2400" dirty="0" smtClean="0"/>
              <a:t>, πάνω στο οποίο οργανώνονται οι επιμέρους στρατηγικές</a:t>
            </a:r>
          </a:p>
          <a:p>
            <a:pPr>
              <a:defRPr/>
            </a:pPr>
            <a:r>
              <a:rPr lang="el-GR" sz="2400" dirty="0" smtClean="0"/>
              <a:t>Ο τρόπος με τον οποίο </a:t>
            </a:r>
            <a:r>
              <a:rPr lang="el-GR" sz="2400" b="1" i="1" dirty="0">
                <a:solidFill>
                  <a:srgbClr val="006600"/>
                </a:solidFill>
                <a:effectLst/>
              </a:rPr>
              <a:t>γεννιέται βέλτιστα </a:t>
            </a:r>
            <a:r>
              <a:rPr lang="el-GR" sz="2400" dirty="0" smtClean="0"/>
              <a:t>δεν είναι τεκμηριωμένος η οροθετημένος </a:t>
            </a:r>
          </a:p>
          <a:p>
            <a:pPr>
              <a:defRPr/>
            </a:pPr>
            <a:r>
              <a:rPr lang="el-GR" sz="2400" dirty="0" smtClean="0"/>
              <a:t>Υπάρχουν όμως τεχνικές για γρήγορη μελέτη και προσδιορισμό που είναι καλύτερα να ακολουθεί κάποιος</a:t>
            </a:r>
            <a:endParaRPr lang="en-GB" sz="2400" dirty="0" smtClean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10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355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5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5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5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5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5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5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5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5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849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1" name="Oval 11"/>
          <p:cNvSpPr>
            <a:spLocks noChangeArrowheads="1"/>
          </p:cNvSpPr>
          <p:nvPr/>
        </p:nvSpPr>
        <p:spPr bwMode="auto">
          <a:xfrm>
            <a:off x="2032000" y="3054350"/>
            <a:ext cx="5618163" cy="1128713"/>
          </a:xfrm>
          <a:prstGeom prst="ellipse">
            <a:avLst/>
          </a:prstGeom>
          <a:noFill/>
          <a:ln w="38100" cap="rnd">
            <a:solidFill>
              <a:srgbClr val="00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/>
          </a:p>
        </p:txBody>
      </p:sp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25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dirty="0" smtClean="0"/>
              <a:t>Ρόλος στην σχεδίαση (3/6)</a:t>
            </a:r>
            <a:endParaRPr lang="en-GB" dirty="0" smtClean="0"/>
          </a:p>
        </p:txBody>
      </p:sp>
      <p:sp>
        <p:nvSpPr>
          <p:cNvPr id="12294" name="AutoShape 14"/>
          <p:cNvSpPr>
            <a:spLocks noChangeArrowheads="1"/>
          </p:cNvSpPr>
          <p:nvPr/>
        </p:nvSpPr>
        <p:spPr bwMode="auto">
          <a:xfrm>
            <a:off x="5007610" y="2471738"/>
            <a:ext cx="1793875" cy="698500"/>
          </a:xfrm>
          <a:prstGeom prst="roundRect">
            <a:avLst>
              <a:gd name="adj" fmla="val 16667"/>
            </a:avLst>
          </a:prstGeom>
          <a:solidFill>
            <a:srgbClr val="95C2E7">
              <a:alpha val="54902"/>
            </a:srgbClr>
          </a:solidFill>
          <a:ln w="12700">
            <a:solidFill>
              <a:srgbClr val="C0C0C0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2075" tIns="46038" rIns="92075" bIns="46038" anchor="ctr"/>
          <a:lstStyle/>
          <a:p>
            <a:pPr defTabSz="762000"/>
            <a:r>
              <a:rPr lang="el-GR" sz="1400" dirty="0" smtClean="0"/>
              <a:t>κλπ…</a:t>
            </a:r>
            <a:endParaRPr lang="en-US" sz="1400" dirty="0"/>
          </a:p>
        </p:txBody>
      </p:sp>
      <p:sp>
        <p:nvSpPr>
          <p:cNvPr id="12296" name="Text Box 9"/>
          <p:cNvSpPr txBox="1">
            <a:spLocks noChangeArrowheads="1"/>
          </p:cNvSpPr>
          <p:nvPr/>
        </p:nvSpPr>
        <p:spPr bwMode="auto">
          <a:xfrm>
            <a:off x="3518378" y="3300796"/>
            <a:ext cx="2470942" cy="605910"/>
          </a:xfrm>
          <a:prstGeom prst="ellipse">
            <a:avLst/>
          </a:prstGeom>
          <a:solidFill>
            <a:srgbClr val="0066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wrap="square" lIns="0" tIns="0" rIns="0" bIns="0">
            <a:spAutoFit/>
          </a:bodyPr>
          <a:lstStyle>
            <a:lvl1pPr defTabSz="76200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Software system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architecture</a:t>
            </a:r>
            <a:endParaRPr lang="en-GB" sz="1400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44737" y="1809750"/>
            <a:ext cx="2346325" cy="1215372"/>
            <a:chOff x="2290763" y="1905000"/>
            <a:chExt cx="2346325" cy="1215372"/>
          </a:xfrm>
        </p:grpSpPr>
        <p:sp>
          <p:nvSpPr>
            <p:cNvPr id="12295" name="AutoShape 4"/>
            <p:cNvSpPr>
              <a:spLocks noChangeArrowheads="1"/>
            </p:cNvSpPr>
            <p:nvPr/>
          </p:nvSpPr>
          <p:spPr bwMode="auto">
            <a:xfrm>
              <a:off x="2290763" y="2431397"/>
              <a:ext cx="2346325" cy="688975"/>
            </a:xfrm>
            <a:prstGeom prst="roundRect">
              <a:avLst>
                <a:gd name="adj" fmla="val 16667"/>
              </a:avLst>
            </a:prstGeom>
            <a:solidFill>
              <a:srgbClr val="95C2E7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sz="1400"/>
                <a:t>Detailed software</a:t>
              </a:r>
            </a:p>
            <a:p>
              <a:pPr algn="ctr" defTabSz="762000"/>
              <a:r>
                <a:rPr lang="en-US" sz="1400"/>
                <a:t>design and documentation</a:t>
              </a:r>
              <a:endParaRPr lang="en-GB" sz="1400"/>
            </a:p>
          </p:txBody>
        </p:sp>
        <p:sp>
          <p:nvSpPr>
            <p:cNvPr id="1259541" name="Text Box 21"/>
            <p:cNvSpPr txBox="1">
              <a:spLocks noChangeArrowheads="1"/>
            </p:cNvSpPr>
            <p:nvPr/>
          </p:nvSpPr>
          <p:spPr bwMode="auto">
            <a:xfrm>
              <a:off x="2514600" y="1905000"/>
              <a:ext cx="17859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defRPr/>
              </a:pPr>
              <a:r>
                <a:rPr lang="el-GR" sz="1200" i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Λεπτομερής σχεδίαση</a:t>
              </a:r>
            </a:p>
            <a:p>
              <a:pPr algn="ctr">
                <a:defRPr/>
              </a:pPr>
              <a:r>
                <a:rPr lang="el-GR" sz="1200" i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και τεκμηρίωση</a:t>
              </a:r>
              <a:endParaRPr lang="en-GB" sz="12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7475" y="2680634"/>
            <a:ext cx="1958975" cy="1064560"/>
            <a:chOff x="241300" y="2590800"/>
            <a:chExt cx="1958975" cy="1064560"/>
          </a:xfrm>
        </p:grpSpPr>
        <p:sp>
          <p:nvSpPr>
            <p:cNvPr id="12298" name="AutoShape 7"/>
            <p:cNvSpPr>
              <a:spLocks noChangeArrowheads="1"/>
            </p:cNvSpPr>
            <p:nvPr/>
          </p:nvSpPr>
          <p:spPr bwMode="auto">
            <a:xfrm>
              <a:off x="241300" y="3025122"/>
              <a:ext cx="1958975" cy="630238"/>
            </a:xfrm>
            <a:prstGeom prst="roundRect">
              <a:avLst>
                <a:gd name="adj" fmla="val 16667"/>
              </a:avLst>
            </a:prstGeom>
            <a:solidFill>
              <a:srgbClr val="95C2E7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sz="1400"/>
                <a:t>Development</a:t>
              </a:r>
            </a:p>
            <a:p>
              <a:pPr algn="ctr" defTabSz="762000"/>
              <a:r>
                <a:rPr lang="en-US" sz="1400"/>
                <a:t>monitoring</a:t>
              </a:r>
              <a:endParaRPr lang="en-GB" sz="1400"/>
            </a:p>
          </p:txBody>
        </p:sp>
        <p:sp>
          <p:nvSpPr>
            <p:cNvPr id="1259542" name="Text Box 22"/>
            <p:cNvSpPr txBox="1">
              <a:spLocks noChangeArrowheads="1"/>
            </p:cNvSpPr>
            <p:nvPr/>
          </p:nvSpPr>
          <p:spPr bwMode="auto">
            <a:xfrm>
              <a:off x="579438" y="2590800"/>
              <a:ext cx="13985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defRPr/>
              </a:pPr>
              <a:r>
                <a:rPr lang="el-GR" sz="1200" i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Παρακολούθηση</a:t>
              </a:r>
            </a:p>
            <a:p>
              <a:pPr algn="ctr">
                <a:defRPr/>
              </a:pPr>
              <a:r>
                <a:rPr lang="el-GR" sz="1200" i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ανάπτυξης</a:t>
              </a:r>
              <a:endParaRPr lang="en-GB" sz="12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57275" y="4009195"/>
            <a:ext cx="1949450" cy="1355651"/>
            <a:chOff x="1068388" y="3939522"/>
            <a:chExt cx="1949450" cy="1355651"/>
          </a:xfrm>
        </p:grpSpPr>
        <p:sp>
          <p:nvSpPr>
            <p:cNvPr id="12299" name="AutoShape 8"/>
            <p:cNvSpPr>
              <a:spLocks noChangeArrowheads="1"/>
            </p:cNvSpPr>
            <p:nvPr/>
          </p:nvSpPr>
          <p:spPr bwMode="auto">
            <a:xfrm>
              <a:off x="1068388" y="3939522"/>
              <a:ext cx="1949450" cy="614363"/>
            </a:xfrm>
            <a:prstGeom prst="roundRect">
              <a:avLst>
                <a:gd name="adj" fmla="val 16667"/>
              </a:avLst>
            </a:prstGeom>
            <a:solidFill>
              <a:srgbClr val="95C2E7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sz="1400" dirty="0"/>
                <a:t>System coding</a:t>
              </a:r>
            </a:p>
            <a:p>
              <a:pPr algn="ctr" defTabSz="762000"/>
              <a:r>
                <a:rPr lang="en-US" sz="1400" dirty="0"/>
                <a:t>plan and execution</a:t>
              </a:r>
              <a:endParaRPr lang="en-GB" sz="1400" dirty="0"/>
            </a:p>
          </p:txBody>
        </p:sp>
        <p:sp>
          <p:nvSpPr>
            <p:cNvPr id="1259543" name="Text Box 23"/>
            <p:cNvSpPr txBox="1">
              <a:spLocks noChangeArrowheads="1"/>
            </p:cNvSpPr>
            <p:nvPr/>
          </p:nvSpPr>
          <p:spPr bwMode="auto">
            <a:xfrm>
              <a:off x="1256738" y="4648200"/>
              <a:ext cx="1639423" cy="646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defRPr/>
              </a:pPr>
              <a:r>
                <a:rPr lang="el-GR" sz="1200" i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Χρονοδιάγραμμα</a:t>
              </a:r>
            </a:p>
            <a:p>
              <a:pPr algn="ctr">
                <a:defRPr/>
              </a:pPr>
              <a:r>
                <a:rPr lang="el-GR" sz="1200" i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υλοποίησης κώδικα</a:t>
              </a:r>
            </a:p>
            <a:p>
              <a:pPr algn="ctr">
                <a:defRPr/>
              </a:pPr>
              <a:r>
                <a:rPr lang="el-GR" sz="1200" i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και εφαρμογή του</a:t>
              </a:r>
              <a:endParaRPr lang="en-GB" sz="12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50419" y="4259729"/>
            <a:ext cx="1839792" cy="1368351"/>
            <a:chOff x="3252788" y="4279247"/>
            <a:chExt cx="1839792" cy="1368351"/>
          </a:xfrm>
        </p:grpSpPr>
        <p:sp>
          <p:nvSpPr>
            <p:cNvPr id="12300" name="AutoShape 6"/>
            <p:cNvSpPr>
              <a:spLocks noChangeArrowheads="1"/>
            </p:cNvSpPr>
            <p:nvPr/>
          </p:nvSpPr>
          <p:spPr bwMode="auto">
            <a:xfrm>
              <a:off x="3252788" y="4279247"/>
              <a:ext cx="1793875" cy="700088"/>
            </a:xfrm>
            <a:prstGeom prst="roundRect">
              <a:avLst>
                <a:gd name="adj" fmla="val 16667"/>
              </a:avLst>
            </a:prstGeom>
            <a:solidFill>
              <a:srgbClr val="95C2E7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sz="1400" dirty="0"/>
                <a:t>System testing</a:t>
              </a:r>
            </a:p>
            <a:p>
              <a:pPr algn="ctr" defTabSz="762000"/>
              <a:r>
                <a:rPr lang="en-US" sz="1400" dirty="0"/>
                <a:t>plan and execution</a:t>
              </a:r>
              <a:endParaRPr lang="en-GB" sz="1400" dirty="0"/>
            </a:p>
          </p:txBody>
        </p:sp>
        <p:sp>
          <p:nvSpPr>
            <p:cNvPr id="1259544" name="Text Box 24"/>
            <p:cNvSpPr txBox="1">
              <a:spLocks noChangeArrowheads="1"/>
            </p:cNvSpPr>
            <p:nvPr/>
          </p:nvSpPr>
          <p:spPr bwMode="auto">
            <a:xfrm>
              <a:off x="3443410" y="5000625"/>
              <a:ext cx="1649170" cy="646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defRPr/>
              </a:pPr>
              <a:r>
                <a:rPr lang="el-GR" sz="1200" i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Σχέδιο ελέγχου</a:t>
              </a:r>
            </a:p>
            <a:p>
              <a:pPr algn="ctr">
                <a:defRPr/>
              </a:pPr>
              <a:r>
                <a:rPr lang="el-GR" sz="1200" i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του συστήματος και</a:t>
              </a:r>
            </a:p>
            <a:p>
              <a:pPr algn="ctr">
                <a:defRPr/>
              </a:pPr>
              <a:r>
                <a:rPr lang="el-GR" sz="1200" i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εφαρμογή του</a:t>
              </a:r>
              <a:endParaRPr lang="en-GB" sz="12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487988" y="4209397"/>
            <a:ext cx="1793875" cy="1188103"/>
            <a:chOff x="5487988" y="4209397"/>
            <a:chExt cx="1793875" cy="1188103"/>
          </a:xfrm>
        </p:grpSpPr>
        <p:sp>
          <p:nvSpPr>
            <p:cNvPr id="12308" name="AutoShape 25"/>
            <p:cNvSpPr>
              <a:spLocks noChangeArrowheads="1"/>
            </p:cNvSpPr>
            <p:nvPr/>
          </p:nvSpPr>
          <p:spPr bwMode="auto">
            <a:xfrm>
              <a:off x="5487988" y="4209397"/>
              <a:ext cx="1793875" cy="700088"/>
            </a:xfrm>
            <a:prstGeom prst="roundRect">
              <a:avLst>
                <a:gd name="adj" fmla="val 16667"/>
              </a:avLst>
            </a:prstGeom>
            <a:solidFill>
              <a:srgbClr val="95C2E7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sz="1400"/>
                <a:t>System refinement </a:t>
              </a:r>
            </a:p>
            <a:p>
              <a:pPr algn="ctr" defTabSz="762000"/>
              <a:r>
                <a:rPr lang="en-US" sz="1400"/>
                <a:t>and evolution</a:t>
              </a:r>
              <a:endParaRPr lang="en-GB" sz="1400"/>
            </a:p>
          </p:txBody>
        </p:sp>
        <p:sp>
          <p:nvSpPr>
            <p:cNvPr id="1259546" name="Text Box 26"/>
            <p:cNvSpPr txBox="1">
              <a:spLocks noChangeArrowheads="1"/>
            </p:cNvSpPr>
            <p:nvPr/>
          </p:nvSpPr>
          <p:spPr bwMode="auto">
            <a:xfrm>
              <a:off x="5611813" y="4940300"/>
              <a:ext cx="164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defRPr/>
              </a:pPr>
              <a:r>
                <a:rPr lang="el-GR" sz="1200" i="1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Τροποποίηση και </a:t>
              </a:r>
            </a:p>
            <a:p>
              <a:pPr algn="ctr">
                <a:defRPr/>
              </a:pPr>
              <a:r>
                <a:rPr lang="el-GR" sz="1200" i="1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εξέλιξη  συστήματος</a:t>
              </a:r>
              <a:endParaRPr lang="en-GB" sz="1200" i="1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094538" y="3251957"/>
            <a:ext cx="1998662" cy="1397336"/>
            <a:chOff x="7094538" y="3329922"/>
            <a:chExt cx="1998662" cy="1397336"/>
          </a:xfrm>
        </p:grpSpPr>
        <p:sp>
          <p:nvSpPr>
            <p:cNvPr id="12310" name="AutoShape 27"/>
            <p:cNvSpPr>
              <a:spLocks noChangeArrowheads="1"/>
            </p:cNvSpPr>
            <p:nvPr/>
          </p:nvSpPr>
          <p:spPr bwMode="auto">
            <a:xfrm>
              <a:off x="7094538" y="3329922"/>
              <a:ext cx="1793875" cy="700088"/>
            </a:xfrm>
            <a:prstGeom prst="roundRect">
              <a:avLst>
                <a:gd name="adj" fmla="val 16667"/>
              </a:avLst>
            </a:prstGeom>
            <a:solidFill>
              <a:srgbClr val="95C2E7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lIns="92075" tIns="46038" rIns="92075" bIns="46038" anchor="ctr"/>
            <a:lstStyle/>
            <a:p>
              <a:pPr algn="ctr" defTabSz="762000"/>
              <a:r>
                <a:rPr lang="en-US" sz="1400" dirty="0"/>
                <a:t>Wide scale (</a:t>
              </a:r>
              <a:r>
                <a:rPr lang="en-US" sz="1400" dirty="0" smtClean="0"/>
                <a:t>macro</a:t>
              </a:r>
              <a:r>
                <a:rPr lang="el-GR" sz="1400" dirty="0" smtClean="0"/>
                <a:t>-</a:t>
              </a:r>
              <a:r>
                <a:rPr lang="en-US" sz="1400" dirty="0" smtClean="0"/>
                <a:t>level) </a:t>
              </a:r>
              <a:endParaRPr lang="en-US" sz="1400" dirty="0"/>
            </a:p>
            <a:p>
              <a:pPr algn="ctr" defTabSz="762000"/>
              <a:r>
                <a:rPr lang="en-US" sz="1400" dirty="0"/>
                <a:t>reuse</a:t>
              </a:r>
              <a:endParaRPr lang="en-GB" sz="1400" dirty="0"/>
            </a:p>
          </p:txBody>
        </p:sp>
        <p:sp>
          <p:nvSpPr>
            <p:cNvPr id="1259549" name="Text Box 29"/>
            <p:cNvSpPr txBox="1">
              <a:spLocks noChangeArrowheads="1"/>
            </p:cNvSpPr>
            <p:nvPr/>
          </p:nvSpPr>
          <p:spPr bwMode="auto">
            <a:xfrm>
              <a:off x="7288213" y="4087495"/>
              <a:ext cx="1804987" cy="639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defRPr/>
              </a:pPr>
              <a:r>
                <a:rPr lang="el-GR" sz="1200" i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Επαναχρησιμοποίηση</a:t>
              </a:r>
            </a:p>
            <a:p>
              <a:pPr algn="ctr">
                <a:defRPr/>
              </a:pPr>
              <a:r>
                <a:rPr lang="el-GR" sz="1200" i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σε μακροσκοπική</a:t>
              </a:r>
            </a:p>
            <a:p>
              <a:pPr algn="ctr">
                <a:defRPr/>
              </a:pPr>
              <a:r>
                <a:rPr lang="el-GR" sz="1200" i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κλίμακα</a:t>
              </a:r>
              <a:endParaRPr lang="en-GB" sz="12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12312" name="Group 32"/>
          <p:cNvGrpSpPr>
            <a:grpSpLocks/>
          </p:cNvGrpSpPr>
          <p:nvPr/>
        </p:nvGrpSpPr>
        <p:grpSpPr bwMode="auto">
          <a:xfrm>
            <a:off x="7126288" y="1665288"/>
            <a:ext cx="1770062" cy="1220787"/>
            <a:chOff x="4453" y="1007"/>
            <a:chExt cx="1115" cy="769"/>
          </a:xfrm>
        </p:grpSpPr>
        <p:sp>
          <p:nvSpPr>
            <p:cNvPr id="1259551" name="AutoShape 31"/>
            <p:cNvSpPr>
              <a:spLocks noChangeArrowheads="1"/>
            </p:cNvSpPr>
            <p:nvPr/>
          </p:nvSpPr>
          <p:spPr bwMode="auto">
            <a:xfrm>
              <a:off x="4464" y="1044"/>
              <a:ext cx="1104" cy="732"/>
            </a:xfrm>
            <a:prstGeom prst="foldedCorner">
              <a:avLst>
                <a:gd name="adj" fmla="val 10417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59550" name="Text Box 30"/>
            <p:cNvSpPr txBox="1">
              <a:spLocks noChangeArrowheads="1"/>
            </p:cNvSpPr>
            <p:nvPr/>
          </p:nvSpPr>
          <p:spPr bwMode="auto">
            <a:xfrm>
              <a:off x="4453" y="1007"/>
              <a:ext cx="1088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defRPr/>
              </a:pPr>
              <a:r>
                <a:rPr lang="el-GR" sz="140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Όλες οι διεργασίες ανάπτυξης και διαχείρισης είναι σε «τροχιά γύρω» από την αρχιτεκτονική</a:t>
              </a:r>
            </a:p>
          </p:txBody>
        </p:sp>
      </p:grpSp>
      <p:sp>
        <p:nvSpPr>
          <p:cNvPr id="10" name="Θέση αριθμού διαφάνειας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11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4754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5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31" grpId="0" animBg="1"/>
      <p:bldP spid="12294" grpId="0" animBg="1"/>
      <p:bldP spid="1229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26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dirty="0" smtClean="0"/>
              <a:t>Ρόλος στην σχεδίαση (4/6)</a:t>
            </a:r>
            <a:endParaRPr lang="en-GB" dirty="0" smtClean="0"/>
          </a:p>
        </p:txBody>
      </p:sp>
      <p:sp>
        <p:nvSpPr>
          <p:cNvPr id="126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549400"/>
            <a:ext cx="4508500" cy="2032000"/>
          </a:xfrm>
        </p:spPr>
        <p:txBody>
          <a:bodyPr/>
          <a:lstStyle/>
          <a:p>
            <a:pPr>
              <a:defRPr/>
            </a:pPr>
            <a:r>
              <a:rPr lang="el-GR" sz="2000" dirty="0" smtClean="0"/>
              <a:t>Η εμβέλεια και το σχετικό κόστος των μετατροπών στο λογισμικό ποικίλει ανάλογα με το επίπεδο στο οποίο εφαρμόζονται</a:t>
            </a:r>
          </a:p>
          <a:p>
            <a:pPr>
              <a:defRPr/>
            </a:pPr>
            <a:r>
              <a:rPr lang="el-GR" sz="2000" dirty="0" smtClean="0"/>
              <a:t>Στην διπλανή λίστα, το κόστος αυξάνεται με μη γραμμικό ρυθμό</a:t>
            </a:r>
            <a:endParaRPr lang="en-GB" sz="2000" dirty="0" smtClean="0"/>
          </a:p>
        </p:txBody>
      </p:sp>
      <p:graphicFrame>
        <p:nvGraphicFramePr>
          <p:cNvPr id="1260744" name="Group 2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857535"/>
              </p:ext>
            </p:extLst>
          </p:nvPr>
        </p:nvGraphicFramePr>
        <p:xfrm>
          <a:off x="4953000" y="1676400"/>
          <a:ext cx="2743200" cy="3429002"/>
        </p:xfrm>
        <a:graphic>
          <a:graphicData uri="http://schemas.openxmlformats.org/drawingml/2006/table">
            <a:tbl>
              <a:tblPr/>
              <a:tblGrid>
                <a:gridCol w="274320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1. </a:t>
                      </a: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Line of code</a:t>
                      </a:r>
                      <a:endParaRPr kumimoji="1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rgbClr val="13689D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2. </a:t>
                      </a: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Block</a:t>
                      </a:r>
                      <a:endParaRPr kumimoji="1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rgbClr val="13689D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3. </a:t>
                      </a: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Function </a:t>
                      </a:r>
                      <a:r>
                        <a:rPr kumimoji="1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internal)</a:t>
                      </a:r>
                      <a:endParaRPr kumimoji="1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rgbClr val="13689D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4 .</a:t>
                      </a: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Function (API)</a:t>
                      </a:r>
                      <a:endParaRPr kumimoji="1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rgbClr val="13689D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5. </a:t>
                      </a: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Main data type</a:t>
                      </a:r>
                      <a:endParaRPr kumimoji="1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rgbClr val="13689D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6. Class</a:t>
                      </a:r>
                      <a:endParaRPr kumimoji="1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rgbClr val="13689D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7. Package / Component</a:t>
                      </a:r>
                      <a:endParaRPr kumimoji="1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rgbClr val="13689D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8. Architecture</a:t>
                      </a:r>
                      <a:endParaRPr kumimoji="1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slope"/>
                      <a:lightRig rig="flood" dir="t"/>
                    </a:cell3D>
                    <a:solidFill>
                      <a:srgbClr val="13689D"/>
                    </a:solidFill>
                  </a:tcPr>
                </a:tc>
              </a:tr>
            </a:tbl>
          </a:graphicData>
        </a:graphic>
      </p:graphicFrame>
      <p:grpSp>
        <p:nvGrpSpPr>
          <p:cNvPr id="13339" name="Group 188"/>
          <p:cNvGrpSpPr>
            <a:grpSpLocks/>
          </p:cNvGrpSpPr>
          <p:nvPr/>
        </p:nvGrpSpPr>
        <p:grpSpPr bwMode="auto">
          <a:xfrm>
            <a:off x="762000" y="3733800"/>
            <a:ext cx="2971800" cy="2273300"/>
            <a:chOff x="712" y="2752"/>
            <a:chExt cx="1688" cy="1128"/>
          </a:xfrm>
        </p:grpSpPr>
        <p:sp>
          <p:nvSpPr>
            <p:cNvPr id="1260731" name="Rectangle 187"/>
            <p:cNvSpPr>
              <a:spLocks noChangeArrowheads="1"/>
            </p:cNvSpPr>
            <p:nvPr/>
          </p:nvSpPr>
          <p:spPr bwMode="auto">
            <a:xfrm>
              <a:off x="712" y="2752"/>
              <a:ext cx="1688" cy="1128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60701" name="Line 157"/>
            <p:cNvSpPr>
              <a:spLocks noChangeShapeType="1"/>
            </p:cNvSpPr>
            <p:nvPr/>
          </p:nvSpPr>
          <p:spPr bwMode="auto">
            <a:xfrm flipH="1" flipV="1">
              <a:off x="1003" y="2856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60702" name="Line 158"/>
            <p:cNvSpPr>
              <a:spLocks noChangeShapeType="1"/>
            </p:cNvSpPr>
            <p:nvPr/>
          </p:nvSpPr>
          <p:spPr bwMode="auto">
            <a:xfrm flipV="1">
              <a:off x="928" y="3745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3346" name="Group 176"/>
            <p:cNvGrpSpPr>
              <a:grpSpLocks/>
            </p:cNvGrpSpPr>
            <p:nvPr/>
          </p:nvGrpSpPr>
          <p:grpSpPr bwMode="auto">
            <a:xfrm>
              <a:off x="1055" y="3689"/>
              <a:ext cx="919" cy="48"/>
              <a:chOff x="680" y="3632"/>
              <a:chExt cx="672" cy="120"/>
            </a:xfrm>
          </p:grpSpPr>
          <p:sp>
            <p:nvSpPr>
              <p:cNvPr id="1260704" name="Line 160"/>
              <p:cNvSpPr>
                <a:spLocks noChangeShapeType="1"/>
              </p:cNvSpPr>
              <p:nvPr/>
            </p:nvSpPr>
            <p:spPr bwMode="auto">
              <a:xfrm>
                <a:off x="680" y="3635"/>
                <a:ext cx="0" cy="11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l-G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0712" name="Line 168"/>
              <p:cNvSpPr>
                <a:spLocks noChangeShapeType="1"/>
              </p:cNvSpPr>
              <p:nvPr/>
            </p:nvSpPr>
            <p:spPr bwMode="auto">
              <a:xfrm>
                <a:off x="776" y="3635"/>
                <a:ext cx="0" cy="11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l-G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0713" name="Line 169"/>
              <p:cNvSpPr>
                <a:spLocks noChangeShapeType="1"/>
              </p:cNvSpPr>
              <p:nvPr/>
            </p:nvSpPr>
            <p:spPr bwMode="auto">
              <a:xfrm>
                <a:off x="872" y="3635"/>
                <a:ext cx="0" cy="11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l-G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0714" name="Line 170"/>
              <p:cNvSpPr>
                <a:spLocks noChangeShapeType="1"/>
              </p:cNvSpPr>
              <p:nvPr/>
            </p:nvSpPr>
            <p:spPr bwMode="auto">
              <a:xfrm>
                <a:off x="968" y="3635"/>
                <a:ext cx="0" cy="11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l-G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0715" name="Line 171"/>
              <p:cNvSpPr>
                <a:spLocks noChangeShapeType="1"/>
              </p:cNvSpPr>
              <p:nvPr/>
            </p:nvSpPr>
            <p:spPr bwMode="auto">
              <a:xfrm>
                <a:off x="1064" y="3635"/>
                <a:ext cx="0" cy="11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l-G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0716" name="Line 172"/>
              <p:cNvSpPr>
                <a:spLocks noChangeShapeType="1"/>
              </p:cNvSpPr>
              <p:nvPr/>
            </p:nvSpPr>
            <p:spPr bwMode="auto">
              <a:xfrm>
                <a:off x="1160" y="3635"/>
                <a:ext cx="0" cy="11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l-G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0717" name="Line 173"/>
              <p:cNvSpPr>
                <a:spLocks noChangeShapeType="1"/>
              </p:cNvSpPr>
              <p:nvPr/>
            </p:nvSpPr>
            <p:spPr bwMode="auto">
              <a:xfrm>
                <a:off x="1256" y="3635"/>
                <a:ext cx="0" cy="11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l-G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0719" name="Line 175"/>
              <p:cNvSpPr>
                <a:spLocks noChangeShapeType="1"/>
              </p:cNvSpPr>
              <p:nvPr/>
            </p:nvSpPr>
            <p:spPr bwMode="auto">
              <a:xfrm>
                <a:off x="1352" y="3635"/>
                <a:ext cx="0" cy="11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l-G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60721" name="Oval 177"/>
            <p:cNvSpPr>
              <a:spLocks noChangeArrowheads="1"/>
            </p:cNvSpPr>
            <p:nvPr/>
          </p:nvSpPr>
          <p:spPr bwMode="auto">
            <a:xfrm>
              <a:off x="1031" y="3657"/>
              <a:ext cx="41" cy="56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60722" name="Oval 178"/>
            <p:cNvSpPr>
              <a:spLocks noChangeArrowheads="1"/>
            </p:cNvSpPr>
            <p:nvPr/>
          </p:nvSpPr>
          <p:spPr bwMode="auto">
            <a:xfrm>
              <a:off x="1170" y="3602"/>
              <a:ext cx="40" cy="55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60723" name="Oval 179"/>
            <p:cNvSpPr>
              <a:spLocks noChangeArrowheads="1"/>
            </p:cNvSpPr>
            <p:nvPr/>
          </p:nvSpPr>
          <p:spPr bwMode="auto">
            <a:xfrm>
              <a:off x="1306" y="3546"/>
              <a:ext cx="40" cy="56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60724" name="Oval 180"/>
            <p:cNvSpPr>
              <a:spLocks noChangeArrowheads="1"/>
            </p:cNvSpPr>
            <p:nvPr/>
          </p:nvSpPr>
          <p:spPr bwMode="auto">
            <a:xfrm>
              <a:off x="1425" y="3483"/>
              <a:ext cx="40" cy="55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60725" name="Oval 181"/>
            <p:cNvSpPr>
              <a:spLocks noChangeArrowheads="1"/>
            </p:cNvSpPr>
            <p:nvPr/>
          </p:nvSpPr>
          <p:spPr bwMode="auto">
            <a:xfrm>
              <a:off x="1556" y="3356"/>
              <a:ext cx="40" cy="55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60726" name="Oval 182"/>
            <p:cNvSpPr>
              <a:spLocks noChangeArrowheads="1"/>
            </p:cNvSpPr>
            <p:nvPr/>
          </p:nvSpPr>
          <p:spPr bwMode="auto">
            <a:xfrm>
              <a:off x="1674" y="3253"/>
              <a:ext cx="41" cy="55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60727" name="Oval 183"/>
            <p:cNvSpPr>
              <a:spLocks noChangeArrowheads="1"/>
            </p:cNvSpPr>
            <p:nvPr/>
          </p:nvSpPr>
          <p:spPr bwMode="auto">
            <a:xfrm>
              <a:off x="1819" y="3094"/>
              <a:ext cx="40" cy="56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>
                <a:defRPr/>
              </a:pPr>
              <a:endParaRPr lang="en-US" sz="180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260728" name="Oval 184"/>
            <p:cNvSpPr>
              <a:spLocks noChangeArrowheads="1"/>
            </p:cNvSpPr>
            <p:nvPr/>
          </p:nvSpPr>
          <p:spPr bwMode="auto">
            <a:xfrm>
              <a:off x="1943" y="2856"/>
              <a:ext cx="41" cy="56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340" name="Text Box 191"/>
          <p:cNvSpPr txBox="1">
            <a:spLocks noChangeArrowheads="1"/>
          </p:cNvSpPr>
          <p:nvPr/>
        </p:nvSpPr>
        <p:spPr bwMode="auto">
          <a:xfrm rot="-5400000">
            <a:off x="6985794" y="3018631"/>
            <a:ext cx="26114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1">
                <a:solidFill>
                  <a:srgbClr val="0000FF"/>
                </a:solidFill>
              </a:rPr>
              <a:t>Μη γραμμική αύξηση του</a:t>
            </a:r>
          </a:p>
          <a:p>
            <a:r>
              <a:rPr lang="el-GR" i="1">
                <a:solidFill>
                  <a:srgbClr val="0000FF"/>
                </a:solidFill>
              </a:rPr>
              <a:t>κόστους τροποποιήσεων</a:t>
            </a:r>
            <a:endParaRPr lang="en-GB" i="1">
              <a:solidFill>
                <a:srgbClr val="0000FF"/>
              </a:solidFill>
            </a:endParaRPr>
          </a:p>
        </p:txBody>
      </p:sp>
      <p:sp>
        <p:nvSpPr>
          <p:cNvPr id="1260736" name="Line 192"/>
          <p:cNvSpPr>
            <a:spLocks noChangeShapeType="1"/>
          </p:cNvSpPr>
          <p:nvPr/>
        </p:nvSpPr>
        <p:spPr bwMode="auto">
          <a:xfrm>
            <a:off x="7924800" y="1600200"/>
            <a:ext cx="0" cy="34290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0737" name="Text Box 193"/>
          <p:cNvSpPr txBox="1">
            <a:spLocks noChangeArrowheads="1"/>
          </p:cNvSpPr>
          <p:nvPr/>
        </p:nvSpPr>
        <p:spPr bwMode="auto">
          <a:xfrm>
            <a:off x="4038600" y="5257800"/>
            <a:ext cx="47386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l-GR" sz="16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Η αιτία είναι ότι κάθε γραμμή του πίνακα </a:t>
            </a:r>
            <a:r>
              <a:rPr lang="en-US" sz="16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endParaRPr lang="el-GR" sz="1600" i="1" dirty="0" smtClean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>
              <a:defRPr/>
            </a:pPr>
            <a:r>
              <a:rPr lang="el-GR" sz="16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αντιπροσωπεύει και ένα πολλαπλάσιο σύνολο </a:t>
            </a:r>
          </a:p>
          <a:p>
            <a:pPr>
              <a:defRPr/>
            </a:pPr>
            <a:r>
              <a:rPr lang="el-GR" sz="16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γραμμών κώδικα από την προηγούμενη της</a:t>
            </a:r>
            <a:endParaRPr lang="en-GB" sz="1600" i="1" dirty="0" smtClean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12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72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26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dirty="0" smtClean="0"/>
              <a:t>Ρόλος στην σχεδίαση (5/6)</a:t>
            </a:r>
            <a:endParaRPr lang="en-GB" dirty="0" smtClean="0"/>
          </a:p>
        </p:txBody>
      </p:sp>
      <p:sp>
        <p:nvSpPr>
          <p:cNvPr id="126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660" y="1493520"/>
            <a:ext cx="3916680" cy="292608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l-GR" sz="2000" dirty="0" smtClean="0"/>
              <a:t>Η βασική αρχιτεκτονική σχεδίαση έπεται από οργανωμένα, διαδοχικά ή παράλληλα, χαμηλότερα επίπεδα σχεδίασης</a:t>
            </a:r>
          </a:p>
          <a:p>
            <a:pPr>
              <a:lnSpc>
                <a:spcPct val="90000"/>
              </a:lnSpc>
              <a:defRPr/>
            </a:pPr>
            <a:r>
              <a:rPr lang="el-GR" sz="2000" dirty="0" smtClean="0"/>
              <a:t>Στην διαδικασία αυτή ακολουθούνται συγκεκριμένες, εξειδικευμένες ανά περίπτωση τεχνικές σχεδίασης (επόμενη διάλεξη)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651885" y="4112885"/>
            <a:ext cx="5457984" cy="1754515"/>
            <a:chOff x="3651885" y="4112885"/>
            <a:chExt cx="5457984" cy="1754515"/>
          </a:xfrm>
        </p:grpSpPr>
        <p:grpSp>
          <p:nvGrpSpPr>
            <p:cNvPr id="3" name="Group 2"/>
            <p:cNvGrpSpPr/>
            <p:nvPr/>
          </p:nvGrpSpPr>
          <p:grpSpPr>
            <a:xfrm>
              <a:off x="3651885" y="4112885"/>
              <a:ext cx="5457984" cy="1754515"/>
              <a:chOff x="3651885" y="4112885"/>
              <a:chExt cx="5457984" cy="1754515"/>
            </a:xfrm>
          </p:grpSpPr>
          <p:sp>
            <p:nvSpPr>
              <p:cNvPr id="14346" name="Oval 9"/>
              <p:cNvSpPr>
                <a:spLocks noChangeArrowheads="1"/>
              </p:cNvSpPr>
              <p:nvPr/>
            </p:nvSpPr>
            <p:spPr bwMode="auto">
              <a:xfrm>
                <a:off x="3651885" y="4495800"/>
                <a:ext cx="1714500" cy="5334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lIns="92075" tIns="46038" rIns="92075" bIns="46038" anchor="ctr"/>
              <a:lstStyle/>
              <a:p>
                <a:pPr algn="ctr" defTabSz="762000"/>
                <a:r>
                  <a:rPr lang="el-GR" sz="1400" dirty="0"/>
                  <a:t>Δομές δεδομένων</a:t>
                </a:r>
                <a:endParaRPr lang="en-GB" sz="1400" dirty="0"/>
              </a:p>
            </p:txBody>
          </p:sp>
          <p:sp>
            <p:nvSpPr>
              <p:cNvPr id="14347" name="Oval 10"/>
              <p:cNvSpPr>
                <a:spLocks noChangeArrowheads="1"/>
              </p:cNvSpPr>
              <p:nvPr/>
            </p:nvSpPr>
            <p:spPr bwMode="auto">
              <a:xfrm>
                <a:off x="7395369" y="4495800"/>
                <a:ext cx="1714500" cy="5334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lIns="92075" tIns="46038" rIns="92075" bIns="46038" anchor="ctr"/>
              <a:lstStyle/>
              <a:p>
                <a:pPr algn="ctr" defTabSz="762000"/>
                <a:r>
                  <a:rPr lang="el-GR" sz="1400"/>
                  <a:t>Αλγόριθμοι</a:t>
                </a:r>
                <a:endParaRPr lang="en-GB" sz="1400"/>
              </a:p>
            </p:txBody>
          </p:sp>
          <p:sp>
            <p:nvSpPr>
              <p:cNvPr id="14348" name="Oval 11"/>
              <p:cNvSpPr>
                <a:spLocks noChangeArrowheads="1"/>
              </p:cNvSpPr>
              <p:nvPr/>
            </p:nvSpPr>
            <p:spPr bwMode="auto">
              <a:xfrm>
                <a:off x="5486400" y="5334000"/>
                <a:ext cx="1714500" cy="5334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lIns="92075" tIns="46038" rIns="92075" bIns="46038" anchor="ctr"/>
              <a:lstStyle/>
              <a:p>
                <a:pPr algn="ctr" defTabSz="762000"/>
                <a:r>
                  <a:rPr lang="el-GR" sz="1400"/>
                  <a:t>Κώδικας</a:t>
                </a:r>
                <a:endParaRPr lang="en-GB" sz="1400"/>
              </a:p>
            </p:txBody>
          </p:sp>
          <p:cxnSp>
            <p:nvCxnSpPr>
              <p:cNvPr id="14351" name="AutoShape 14"/>
              <p:cNvCxnSpPr>
                <a:cxnSpLocks noChangeShapeType="1"/>
                <a:stCxn id="14345" idx="3"/>
                <a:endCxn id="14346" idx="0"/>
              </p:cNvCxnSpPr>
              <p:nvPr/>
            </p:nvCxnSpPr>
            <p:spPr bwMode="auto">
              <a:xfrm flipH="1">
                <a:off x="4509135" y="4112885"/>
                <a:ext cx="1228348" cy="38291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52" name="AutoShape 15"/>
              <p:cNvCxnSpPr>
                <a:cxnSpLocks noChangeShapeType="1"/>
                <a:stCxn id="14345" idx="5"/>
                <a:endCxn id="14347" idx="0"/>
              </p:cNvCxnSpPr>
              <p:nvPr/>
            </p:nvCxnSpPr>
            <p:spPr bwMode="auto">
              <a:xfrm>
                <a:off x="6949817" y="4112885"/>
                <a:ext cx="1302802" cy="38291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53" name="AutoShape 16"/>
              <p:cNvCxnSpPr>
                <a:cxnSpLocks noChangeShapeType="1"/>
                <a:stCxn id="14347" idx="4"/>
                <a:endCxn id="14348" idx="7"/>
              </p:cNvCxnSpPr>
              <p:nvPr/>
            </p:nvCxnSpPr>
            <p:spPr bwMode="auto">
              <a:xfrm flipH="1">
                <a:off x="6949817" y="5029200"/>
                <a:ext cx="1302802" cy="38291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54" name="AutoShape 17"/>
              <p:cNvCxnSpPr>
                <a:cxnSpLocks noChangeShapeType="1"/>
                <a:stCxn id="14346" idx="4"/>
                <a:endCxn id="14348" idx="1"/>
              </p:cNvCxnSpPr>
              <p:nvPr/>
            </p:nvCxnSpPr>
            <p:spPr bwMode="auto">
              <a:xfrm>
                <a:off x="4509135" y="5029200"/>
                <a:ext cx="1228348" cy="38291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55" name="AutoShape 18"/>
              <p:cNvCxnSpPr>
                <a:cxnSpLocks noChangeShapeType="1"/>
                <a:stCxn id="14345" idx="4"/>
                <a:endCxn id="14357" idx="0"/>
              </p:cNvCxnSpPr>
              <p:nvPr/>
            </p:nvCxnSpPr>
            <p:spPr bwMode="auto">
              <a:xfrm flipH="1">
                <a:off x="6340475" y="4205288"/>
                <a:ext cx="3175" cy="28257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357" name="Oval 21"/>
              <p:cNvSpPr>
                <a:spLocks noChangeArrowheads="1"/>
              </p:cNvSpPr>
              <p:nvPr/>
            </p:nvSpPr>
            <p:spPr bwMode="auto">
              <a:xfrm>
                <a:off x="5483225" y="4502150"/>
                <a:ext cx="1714500" cy="5334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lIns="92075" tIns="46038" rIns="92075" bIns="46038" anchor="ctr"/>
              <a:lstStyle/>
              <a:p>
                <a:pPr algn="ctr" defTabSz="762000"/>
                <a:r>
                  <a:rPr lang="el-GR" sz="1400"/>
                  <a:t>Ροή ελέγχου</a:t>
                </a:r>
                <a:endParaRPr lang="en-GB" sz="1400"/>
              </a:p>
            </p:txBody>
          </p:sp>
        </p:grpSp>
        <p:cxnSp>
          <p:nvCxnSpPr>
            <p:cNvPr id="14358" name="AutoShape 22"/>
            <p:cNvCxnSpPr>
              <a:cxnSpLocks noChangeShapeType="1"/>
              <a:stCxn id="14357" idx="4"/>
              <a:endCxn id="14348" idx="0"/>
            </p:cNvCxnSpPr>
            <p:nvPr/>
          </p:nvCxnSpPr>
          <p:spPr bwMode="auto">
            <a:xfrm>
              <a:off x="6340475" y="5049838"/>
              <a:ext cx="3175" cy="269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" name="Group 1"/>
          <p:cNvGrpSpPr/>
          <p:nvPr/>
        </p:nvGrpSpPr>
        <p:grpSpPr>
          <a:xfrm>
            <a:off x="5472113" y="1828800"/>
            <a:ext cx="2903537" cy="2362200"/>
            <a:chOff x="5472113" y="1828800"/>
            <a:chExt cx="2903537" cy="2362200"/>
          </a:xfrm>
        </p:grpSpPr>
        <p:sp>
          <p:nvSpPr>
            <p:cNvPr id="14343" name="Oval 4"/>
            <p:cNvSpPr>
              <a:spLocks noChangeArrowheads="1"/>
            </p:cNvSpPr>
            <p:nvPr/>
          </p:nvSpPr>
          <p:spPr bwMode="auto">
            <a:xfrm>
              <a:off x="5486400" y="1828800"/>
              <a:ext cx="1714500" cy="533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92075" tIns="46038" rIns="92075" bIns="46038" anchor="ctr"/>
            <a:lstStyle/>
            <a:p>
              <a:pPr defTabSz="762000"/>
              <a:r>
                <a:rPr lang="el-GR" sz="1400"/>
                <a:t>Αρχιτεκτονική</a:t>
              </a:r>
              <a:endParaRPr lang="en-GB" sz="1400"/>
            </a:p>
          </p:txBody>
        </p:sp>
        <p:sp>
          <p:nvSpPr>
            <p:cNvPr id="14344" name="Oval 7"/>
            <p:cNvSpPr>
              <a:spLocks noChangeArrowheads="1"/>
            </p:cNvSpPr>
            <p:nvPr/>
          </p:nvSpPr>
          <p:spPr bwMode="auto">
            <a:xfrm>
              <a:off x="5486400" y="2743200"/>
              <a:ext cx="1714500" cy="533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92075" tIns="46038" rIns="92075" bIns="46038" anchor="ctr"/>
            <a:lstStyle/>
            <a:p>
              <a:pPr defTabSz="762000"/>
              <a:r>
                <a:rPr lang="el-GR" sz="1400"/>
                <a:t>Τμήματα</a:t>
              </a:r>
              <a:endParaRPr lang="en-GB" sz="1400"/>
            </a:p>
          </p:txBody>
        </p:sp>
        <p:sp>
          <p:nvSpPr>
            <p:cNvPr id="14345" name="Oval 8"/>
            <p:cNvSpPr>
              <a:spLocks noChangeArrowheads="1"/>
            </p:cNvSpPr>
            <p:nvPr/>
          </p:nvSpPr>
          <p:spPr bwMode="auto">
            <a:xfrm>
              <a:off x="5486400" y="3657600"/>
              <a:ext cx="1714500" cy="533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92075" tIns="46038" rIns="92075" bIns="46038" anchor="ctr"/>
            <a:lstStyle/>
            <a:p>
              <a:pPr defTabSz="762000"/>
              <a:r>
                <a:rPr lang="el-GR" sz="1400"/>
                <a:t>Υποτμήματα</a:t>
              </a:r>
              <a:endParaRPr lang="en-GB" sz="1400"/>
            </a:p>
          </p:txBody>
        </p:sp>
        <p:cxnSp>
          <p:nvCxnSpPr>
            <p:cNvPr id="14349" name="AutoShape 12"/>
            <p:cNvCxnSpPr>
              <a:cxnSpLocks noChangeShapeType="1"/>
              <a:stCxn id="14343" idx="4"/>
              <a:endCxn id="14344" idx="0"/>
            </p:cNvCxnSpPr>
            <p:nvPr/>
          </p:nvCxnSpPr>
          <p:spPr bwMode="auto">
            <a:xfrm rot="5400000">
              <a:off x="6167437" y="2552701"/>
              <a:ext cx="3524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50" name="AutoShape 13"/>
            <p:cNvCxnSpPr>
              <a:cxnSpLocks noChangeShapeType="1"/>
              <a:stCxn id="14344" idx="4"/>
              <a:endCxn id="14345" idx="0"/>
            </p:cNvCxnSpPr>
            <p:nvPr/>
          </p:nvCxnSpPr>
          <p:spPr bwMode="auto">
            <a:xfrm rot="5400000">
              <a:off x="6167437" y="3467101"/>
              <a:ext cx="3524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56" name="AutoShape 20"/>
            <p:cNvCxnSpPr>
              <a:cxnSpLocks noChangeShapeType="1"/>
              <a:stCxn id="14345" idx="2"/>
              <a:endCxn id="14344" idx="2"/>
            </p:cNvCxnSpPr>
            <p:nvPr/>
          </p:nvCxnSpPr>
          <p:spPr bwMode="auto">
            <a:xfrm rot="10800000" flipH="1">
              <a:off x="5472113" y="3009900"/>
              <a:ext cx="1587" cy="914400"/>
            </a:xfrm>
            <a:prstGeom prst="curvedConnector3">
              <a:avLst>
                <a:gd name="adj1" fmla="val -1350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62615" name="Text Box 23"/>
            <p:cNvSpPr txBox="1">
              <a:spLocks noChangeArrowheads="1"/>
            </p:cNvSpPr>
            <p:nvPr/>
          </p:nvSpPr>
          <p:spPr bwMode="auto">
            <a:xfrm>
              <a:off x="6415088" y="3325813"/>
              <a:ext cx="196056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339933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defRPr/>
              </a:pPr>
              <a:r>
                <a:rPr lang="el-GR" sz="1400" i="1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Ιεραρχική κατάτμηση</a:t>
              </a:r>
            </a:p>
          </p:txBody>
        </p:sp>
      </p:grpSp>
      <p:sp>
        <p:nvSpPr>
          <p:cNvPr id="5" name="Ορθογώνιο 4"/>
          <p:cNvSpPr/>
          <p:nvPr/>
        </p:nvSpPr>
        <p:spPr>
          <a:xfrm>
            <a:off x="350202" y="4351040"/>
            <a:ext cx="3469323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rgbClr val="FF6600"/>
              </a:buClr>
              <a:buSzPct val="80000"/>
              <a:buFont typeface="Wingdings" pitchFamily="2" charset="2"/>
              <a:buChar char="n"/>
              <a:defRPr/>
            </a:pPr>
            <a:r>
              <a:rPr kumimoji="1" lang="el-GR" sz="2400" kern="0" dirty="0">
                <a:solidFill>
                  <a:srgbClr val="3366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</a:rPr>
              <a:t>Στο </a:t>
            </a:r>
            <a:r>
              <a:rPr kumimoji="1" lang="en-US" sz="2400" kern="0" dirty="0">
                <a:solidFill>
                  <a:srgbClr val="3366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</a:rPr>
              <a:t>bottom</a:t>
            </a:r>
            <a:r>
              <a:rPr kumimoji="1" lang="el-GR" sz="2400" kern="0" dirty="0">
                <a:solidFill>
                  <a:srgbClr val="3366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</a:rPr>
              <a:t>-</a:t>
            </a:r>
            <a:r>
              <a:rPr kumimoji="1" lang="en-US" sz="2400" kern="0" dirty="0">
                <a:solidFill>
                  <a:srgbClr val="3366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</a:rPr>
              <a:t>up development</a:t>
            </a:r>
            <a:r>
              <a:rPr kumimoji="1" lang="el-GR" sz="2400" kern="0" dirty="0">
                <a:solidFill>
                  <a:srgbClr val="3366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</a:rPr>
              <a:t> η αρχιτεκτονική εξειδικεύεται παράλληλα με τον κώδικα</a:t>
            </a:r>
            <a:endParaRPr kumimoji="1" lang="en-GB" sz="2400" kern="0" dirty="0">
              <a:solidFill>
                <a:srgbClr val="3366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/>
            </a:endParaRPr>
          </a:p>
        </p:txBody>
      </p:sp>
      <p:sp>
        <p:nvSpPr>
          <p:cNvPr id="8" name="Θέση αριθμού διαφάνειας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13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958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6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6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6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6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2595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 bwMode="auto">
          <a:xfrm>
            <a:off x="1619250" y="4845050"/>
            <a:ext cx="6343650" cy="444500"/>
          </a:xfrm>
          <a:prstGeom prst="horizontalScroll">
            <a:avLst/>
          </a:prstGeom>
          <a:solidFill>
            <a:srgbClr val="CCFFFF"/>
          </a:solidFill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stealth" w="lg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dirty="0" smtClean="0"/>
              <a:t>Ρόλος στην σχεδίαση (6/6)</a:t>
            </a:r>
            <a:endParaRPr lang="en-GB" dirty="0" smtClean="0"/>
          </a:p>
        </p:txBody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476750"/>
          </a:xfrm>
        </p:spPr>
        <p:txBody>
          <a:bodyPr/>
          <a:lstStyle/>
          <a:p>
            <a:pPr>
              <a:defRPr/>
            </a:pPr>
            <a:r>
              <a:rPr lang="el-GR" dirty="0" smtClean="0"/>
              <a:t>Η αρχιτεκτονική σχεδίαση θεμελιώνει τα εξής</a:t>
            </a:r>
            <a:r>
              <a:rPr lang="en-US" dirty="0" smtClean="0"/>
              <a:t>:</a:t>
            </a:r>
          </a:p>
          <a:p>
            <a:pPr lvl="1">
              <a:defRPr/>
            </a:pPr>
            <a:r>
              <a:rPr lang="el-GR" dirty="0" smtClean="0"/>
              <a:t>δομή και ονομασία φακέλων και αρχείων</a:t>
            </a:r>
          </a:p>
          <a:p>
            <a:pPr lvl="2">
              <a:defRPr/>
            </a:pPr>
            <a:r>
              <a:rPr lang="el-GR" sz="1800" b="1" i="1" dirty="0" smtClean="0">
                <a:solidFill>
                  <a:srgbClr val="006600"/>
                </a:solidFill>
                <a:latin typeface="Calibri" panose="020F0502020204030204" pitchFamily="34" charset="0"/>
              </a:rPr>
              <a:t>Να ακολουθούν την ονοματολογία των τμημάτων με ιεραρχία αντίστοιχη της αρχιτεκτονικής</a:t>
            </a:r>
          </a:p>
          <a:p>
            <a:pPr lvl="1">
              <a:defRPr/>
            </a:pPr>
            <a:r>
              <a:rPr lang="el-GR" dirty="0" smtClean="0"/>
              <a:t>αριθμό </a:t>
            </a:r>
            <a:r>
              <a:rPr lang="en-US" dirty="0" smtClean="0"/>
              <a:t>packages / projects</a:t>
            </a:r>
            <a:r>
              <a:rPr lang="el-GR" dirty="0" smtClean="0"/>
              <a:t> / </a:t>
            </a:r>
            <a:r>
              <a:rPr lang="en-US" dirty="0" smtClean="0"/>
              <a:t>modules </a:t>
            </a:r>
            <a:r>
              <a:rPr lang="el-GR" dirty="0" smtClean="0"/>
              <a:t>και την εσωτερική τους οργάνωση σε </a:t>
            </a:r>
            <a:r>
              <a:rPr lang="en-US" dirty="0" smtClean="0"/>
              <a:t>folders</a:t>
            </a:r>
            <a:r>
              <a:rPr lang="el-GR" dirty="0" smtClean="0"/>
              <a:t> / </a:t>
            </a:r>
            <a:r>
              <a:rPr lang="en-US" dirty="0" smtClean="0"/>
              <a:t>filters </a:t>
            </a:r>
            <a:r>
              <a:rPr lang="el-GR" dirty="0" smtClean="0"/>
              <a:t>του </a:t>
            </a:r>
            <a:r>
              <a:rPr lang="en-US" dirty="0" smtClean="0"/>
              <a:t>IDE</a:t>
            </a:r>
            <a:endParaRPr lang="el-GR" dirty="0" smtClean="0"/>
          </a:p>
          <a:p>
            <a:pPr lvl="2">
              <a:defRPr/>
            </a:pPr>
            <a:r>
              <a:rPr lang="el-GR" sz="1800" b="1" i="1" dirty="0">
                <a:solidFill>
                  <a:srgbClr val="006600"/>
                </a:solidFill>
                <a:latin typeface="Calibri" panose="020F0502020204030204" pitchFamily="34" charset="0"/>
              </a:rPr>
              <a:t>Να είναι επίσης αντίστοιχη της αρχιτεκτονικής</a:t>
            </a:r>
          </a:p>
          <a:p>
            <a:pPr lvl="1">
              <a:defRPr/>
            </a:pPr>
            <a:r>
              <a:rPr lang="el-GR" dirty="0" smtClean="0"/>
              <a:t>εξαρτήσεις υλοποίησης μεταξύ των </a:t>
            </a:r>
            <a:r>
              <a:rPr lang="en-US" dirty="0" smtClean="0"/>
              <a:t>packages</a:t>
            </a:r>
          </a:p>
          <a:p>
            <a:pPr lvl="2">
              <a:defRPr/>
            </a:pPr>
            <a:r>
              <a:rPr lang="el-GR" sz="1800" b="1" i="1" dirty="0" smtClean="0">
                <a:solidFill>
                  <a:srgbClr val="0070C0"/>
                </a:solidFill>
                <a:latin typeface="Calibri" panose="020F0502020204030204" pitchFamily="34" charset="0"/>
                <a:sym typeface="Symbol"/>
              </a:rPr>
              <a:t></a:t>
            </a:r>
            <a:r>
              <a:rPr lang="el-GR" sz="1800" b="1" i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 εξάρτηση </a:t>
            </a:r>
            <a:r>
              <a:rPr lang="el-GR" sz="1800" b="1" i="1" dirty="0">
                <a:solidFill>
                  <a:srgbClr val="0070C0"/>
                </a:solidFill>
                <a:latin typeface="Calibri" panose="020F0502020204030204" pitchFamily="34" charset="0"/>
              </a:rPr>
              <a:t>στην αρχιτεκτονική </a:t>
            </a:r>
            <a:r>
              <a:rPr lang="el-GR" sz="1800" b="1" i="1" dirty="0" err="1">
                <a:solidFill>
                  <a:srgbClr val="0070C0"/>
                </a:solidFill>
                <a:latin typeface="Calibri" panose="020F0502020204030204" pitchFamily="34" charset="0"/>
                <a:sym typeface="Symbol"/>
              </a:rPr>
              <a:t></a:t>
            </a:r>
            <a:r>
              <a:rPr lang="el-GR" sz="1800" b="1" i="1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l-GR" sz="1800" b="1" i="1" dirty="0" err="1" smtClean="0">
                <a:solidFill>
                  <a:srgbClr val="0070C0"/>
                </a:solidFill>
                <a:latin typeface="Calibri" panose="020F0502020204030204" pitchFamily="34" charset="0"/>
                <a:sym typeface="Symbol"/>
              </a:rPr>
              <a:t></a:t>
            </a:r>
            <a:r>
              <a:rPr lang="el-GR" sz="1800" b="1" i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l-GR" sz="1800" b="1" i="1" dirty="0">
                <a:solidFill>
                  <a:srgbClr val="0070C0"/>
                </a:solidFill>
                <a:latin typeface="Calibri" panose="020F0502020204030204" pitchFamily="34" charset="0"/>
              </a:rPr>
              <a:t>εξάρτηση στον κώδικα</a:t>
            </a:r>
            <a:r>
              <a:rPr lang="el-GR" dirty="0" smtClean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14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2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5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5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5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5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5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5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5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5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5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5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58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58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58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58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58499" grpId="0" build="p" bldLvl="3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dirty="0" smtClean="0"/>
              <a:t>Παράδειγμα</a:t>
            </a:r>
            <a:endParaRPr lang="en-GB" dirty="0" smtClean="0"/>
          </a:p>
        </p:txBody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571500"/>
          </a:xfrm>
        </p:spPr>
        <p:txBody>
          <a:bodyPr/>
          <a:lstStyle/>
          <a:p>
            <a:pPr>
              <a:defRPr/>
            </a:pPr>
            <a:r>
              <a:rPr lang="en-US" i="1" dirty="0" smtClean="0"/>
              <a:t>Client – Server</a:t>
            </a:r>
            <a:r>
              <a:rPr lang="en-US" dirty="0" smtClean="0"/>
              <a:t> architecture</a:t>
            </a:r>
            <a:endParaRPr lang="el-GR" dirty="0" smtClean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2500629" y="2725281"/>
            <a:ext cx="1600200" cy="7543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med"/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Server</a:t>
            </a:r>
            <a:endParaRPr kumimoji="0" lang="el-G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685789" y="2725281"/>
            <a:ext cx="1600200" cy="7543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med"/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Client</a:t>
            </a:r>
            <a:endParaRPr kumimoji="0" lang="el-GR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cxnSp>
        <p:nvCxnSpPr>
          <p:cNvPr id="4" name="Straight Arrow Connector 3"/>
          <p:cNvCxnSpPr>
            <a:stCxn id="2" idx="3"/>
            <a:endCxn id="8" idx="1"/>
          </p:cNvCxnSpPr>
          <p:nvPr/>
        </p:nvCxnSpPr>
        <p:spPr bwMode="auto">
          <a:xfrm>
            <a:off x="4100829" y="3102471"/>
            <a:ext cx="158496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" name="Group 11"/>
          <p:cNvGrpSpPr/>
          <p:nvPr/>
        </p:nvGrpSpPr>
        <p:grpSpPr>
          <a:xfrm>
            <a:off x="4100829" y="2610981"/>
            <a:ext cx="1584960" cy="307777"/>
            <a:chOff x="2606040" y="2438400"/>
            <a:chExt cx="1584960" cy="307777"/>
          </a:xfrm>
        </p:grpSpPr>
        <p:cxnSp>
          <p:nvCxnSpPr>
            <p:cNvPr id="6" name="Straight Arrow Connector 5"/>
            <p:cNvCxnSpPr/>
            <p:nvPr/>
          </p:nvCxnSpPr>
          <p:spPr bwMode="auto">
            <a:xfrm flipH="1">
              <a:off x="2606040" y="2697480"/>
              <a:ext cx="158496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Box 10"/>
            <p:cNvSpPr txBox="1"/>
            <p:nvPr/>
          </p:nvSpPr>
          <p:spPr>
            <a:xfrm>
              <a:off x="2983181" y="2438400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request</a:t>
              </a:r>
              <a:endParaRPr lang="el-GR" sz="1400" i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00829" y="3102471"/>
            <a:ext cx="1584960" cy="307777"/>
            <a:chOff x="2606040" y="2438400"/>
            <a:chExt cx="1584960" cy="307777"/>
          </a:xfrm>
        </p:grpSpPr>
        <p:cxnSp>
          <p:nvCxnSpPr>
            <p:cNvPr id="19" name="Straight Arrow Connector 18"/>
            <p:cNvCxnSpPr/>
            <p:nvPr/>
          </p:nvCxnSpPr>
          <p:spPr bwMode="auto">
            <a:xfrm>
              <a:off x="2606040" y="2697480"/>
              <a:ext cx="158496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Box 19"/>
            <p:cNvSpPr txBox="1"/>
            <p:nvPr/>
          </p:nvSpPr>
          <p:spPr>
            <a:xfrm>
              <a:off x="2908643" y="2438400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response</a:t>
              </a:r>
              <a:endParaRPr lang="el-GR" sz="1400" i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721115" y="302299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l-G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685789" y="3906381"/>
            <a:ext cx="1600200" cy="754380"/>
            <a:chOff x="4191000" y="3733800"/>
            <a:chExt cx="1600200" cy="754380"/>
          </a:xfrm>
        </p:grpSpPr>
        <p:sp>
          <p:nvSpPr>
            <p:cNvPr id="23" name="Rounded Rectangle 22"/>
            <p:cNvSpPr/>
            <p:nvPr/>
          </p:nvSpPr>
          <p:spPr bwMode="auto">
            <a:xfrm>
              <a:off x="4191000" y="3733800"/>
              <a:ext cx="1600200" cy="75438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Client</a:t>
              </a:r>
              <a:endParaRPr kumimoji="0" lang="el-GR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09495" y="4018816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  <a:endParaRPr lang="el-G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1" name="Straight Connector 20"/>
          <p:cNvCxnSpPr>
            <a:stCxn id="8" idx="2"/>
            <a:endCxn id="23" idx="0"/>
          </p:cNvCxnSpPr>
          <p:nvPr/>
        </p:nvCxnSpPr>
        <p:spPr bwMode="auto">
          <a:xfrm>
            <a:off x="6485889" y="3479661"/>
            <a:ext cx="0" cy="42672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>
            <a:stCxn id="2" idx="3"/>
            <a:endCxn id="23" idx="1"/>
          </p:cNvCxnSpPr>
          <p:nvPr/>
        </p:nvCxnSpPr>
        <p:spPr bwMode="auto">
          <a:xfrm>
            <a:off x="4100829" y="3102471"/>
            <a:ext cx="1584960" cy="11811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ounded Rectangle 33"/>
          <p:cNvSpPr/>
          <p:nvPr/>
        </p:nvSpPr>
        <p:spPr bwMode="auto">
          <a:xfrm>
            <a:off x="2500629" y="3983484"/>
            <a:ext cx="1600200" cy="7543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med"/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Server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sym typeface="Symbol"/>
              </a:rPr>
              <a:t></a:t>
            </a:r>
            <a:endParaRPr kumimoji="0" lang="el-G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cxnSp>
        <p:nvCxnSpPr>
          <p:cNvPr id="35" name="Straight Arrow Connector 34"/>
          <p:cNvCxnSpPr>
            <a:stCxn id="2" idx="2"/>
            <a:endCxn id="34" idx="0"/>
          </p:cNvCxnSpPr>
          <p:nvPr/>
        </p:nvCxnSpPr>
        <p:spPr bwMode="auto">
          <a:xfrm>
            <a:off x="3300729" y="3479661"/>
            <a:ext cx="0" cy="50382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2557779" y="3576278"/>
            <a:ext cx="7793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redirects</a:t>
            </a:r>
            <a:endParaRPr lang="el-GR" sz="1100" i="1" dirty="0"/>
          </a:p>
        </p:txBody>
      </p:sp>
      <p:sp>
        <p:nvSpPr>
          <p:cNvPr id="31" name="Rounded Rectangular Callout 30"/>
          <p:cNvSpPr/>
          <p:nvPr/>
        </p:nvSpPr>
        <p:spPr bwMode="auto">
          <a:xfrm>
            <a:off x="802639" y="2738050"/>
            <a:ext cx="1327150" cy="714792"/>
          </a:xfrm>
          <a:prstGeom prst="wedgeRoundRectCallout">
            <a:avLst>
              <a:gd name="adj1" fmla="val 78659"/>
              <a:gd name="adj2" fmla="val -323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</a:rPr>
              <a:t>Server may</a:t>
            </a:r>
            <a:r>
              <a:rPr kumimoji="0" lang="en-US" sz="1050" b="1" i="0" u="none" strike="noStrike" cap="none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</a:rPr>
              <a:t> well 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</a:rPr>
              <a:t>redirect to another Server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′ thus being a proxy server</a:t>
            </a:r>
            <a:endParaRPr lang="el-GR" sz="1050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grpSp>
        <p:nvGrpSpPr>
          <p:cNvPr id="40" name="Group 39"/>
          <p:cNvGrpSpPr/>
          <p:nvPr/>
        </p:nvGrpSpPr>
        <p:grpSpPr>
          <a:xfrm rot="2700000">
            <a:off x="3037204" y="4127564"/>
            <a:ext cx="527050" cy="527050"/>
            <a:chOff x="4067175" y="5149850"/>
            <a:chExt cx="527050" cy="527050"/>
          </a:xfrm>
        </p:grpSpPr>
        <p:cxnSp>
          <p:nvCxnSpPr>
            <p:cNvPr id="37" name="Straight Connector 36"/>
            <p:cNvCxnSpPr/>
            <p:nvPr/>
          </p:nvCxnSpPr>
          <p:spPr bwMode="auto">
            <a:xfrm>
              <a:off x="4330700" y="5149850"/>
              <a:ext cx="0" cy="52705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>
                  <a:alpha val="54118"/>
                </a:srgbClr>
              </a:solidFill>
              <a:prstDash val="solid"/>
              <a:round/>
              <a:headEnd type="none" w="med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/>
            <p:cNvCxnSpPr/>
            <p:nvPr/>
          </p:nvCxnSpPr>
          <p:spPr bwMode="auto">
            <a:xfrm rot="16200000">
              <a:off x="4330700" y="5149851"/>
              <a:ext cx="0" cy="52705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>
                  <a:alpha val="54118"/>
                </a:srgbClr>
              </a:solidFill>
              <a:prstDash val="solid"/>
              <a:round/>
              <a:headEnd type="none" w="med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7" name="Rounded Rectangular Callout 46"/>
          <p:cNvSpPr/>
          <p:nvPr/>
        </p:nvSpPr>
        <p:spPr bwMode="auto">
          <a:xfrm>
            <a:off x="802639" y="3867570"/>
            <a:ext cx="1327150" cy="870294"/>
          </a:xfrm>
          <a:prstGeom prst="wedgeRoundRectCallout">
            <a:avLst>
              <a:gd name="adj1" fmla="val 78659"/>
              <a:gd name="adj2" fmla="val -323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</a:rPr>
              <a:t>Redirection to</a:t>
            </a:r>
            <a:r>
              <a:rPr kumimoji="0" lang="en-US" sz="1050" b="1" i="0" u="none" strike="noStrike" cap="none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</a:rPr>
              <a:t>Server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′ may be dynamically changed – client does not know it</a:t>
            </a:r>
            <a:endParaRPr lang="el-GR" sz="1050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2500629" y="4967734"/>
            <a:ext cx="1600200" cy="7543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med"/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Server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</a:t>
            </a:r>
            <a:endParaRPr kumimoji="0" lang="el-G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>
            <a:off x="3690419" y="3479661"/>
            <a:ext cx="0" cy="14880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Rounded Rectangular Callout 52"/>
          <p:cNvSpPr/>
          <p:nvPr/>
        </p:nvSpPr>
        <p:spPr bwMode="auto">
          <a:xfrm>
            <a:off x="802639" y="5026018"/>
            <a:ext cx="1327150" cy="637811"/>
          </a:xfrm>
          <a:prstGeom prst="wedgeRoundRectCallout">
            <a:avLst>
              <a:gd name="adj1" fmla="val 78659"/>
              <a:gd name="adj2" fmla="val -323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</a:rPr>
              <a:t>Now the proxy uses another Server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′′</a:t>
            </a:r>
            <a:endParaRPr lang="el-GR" sz="1050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55" name="Rounded Rectangular Callout 54"/>
          <p:cNvSpPr/>
          <p:nvPr/>
        </p:nvSpPr>
        <p:spPr bwMode="auto">
          <a:xfrm>
            <a:off x="6372851" y="5026018"/>
            <a:ext cx="1327150" cy="637811"/>
          </a:xfrm>
          <a:prstGeom prst="wedgeRoundRectCallout">
            <a:avLst>
              <a:gd name="adj1" fmla="val -68709"/>
              <a:gd name="adj2" fmla="val -124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</a:rPr>
              <a:t>Finally, the proxy allows deployment</a:t>
            </a:r>
            <a:r>
              <a:rPr kumimoji="0" lang="en-US" sz="1050" b="1" i="0" u="none" strike="noStrike" cap="none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of multiple servers to do the job</a:t>
            </a:r>
            <a:endParaRPr lang="el-GR" sz="1050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157979" y="4967734"/>
            <a:ext cx="1950768" cy="754380"/>
            <a:chOff x="3679190" y="5262146"/>
            <a:chExt cx="1950768" cy="754380"/>
          </a:xfrm>
        </p:grpSpPr>
        <p:sp>
          <p:nvSpPr>
            <p:cNvPr id="54" name="Rounded Rectangle 53"/>
            <p:cNvSpPr/>
            <p:nvPr/>
          </p:nvSpPr>
          <p:spPr bwMode="auto">
            <a:xfrm>
              <a:off x="4029758" y="5262146"/>
              <a:ext cx="1600200" cy="75438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Server</a:t>
              </a:r>
              <a:r>
                <a:rPr lang="en-US" sz="1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/>
                </a:rPr>
                <a:t></a:t>
              </a:r>
              <a:endParaRPr kumimoji="0" lang="el-G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cxnSp>
          <p:nvCxnSpPr>
            <p:cNvPr id="56" name="Straight Connector 55"/>
            <p:cNvCxnSpPr>
              <a:stCxn id="54" idx="1"/>
              <a:endCxn id="49" idx="3"/>
            </p:cNvCxnSpPr>
            <p:nvPr/>
          </p:nvCxnSpPr>
          <p:spPr bwMode="auto">
            <a:xfrm flipH="1" flipV="1">
              <a:off x="3679190" y="5632311"/>
              <a:ext cx="350568" cy="702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0" name="Straight Arrow Connector 59"/>
          <p:cNvCxnSpPr>
            <a:endCxn id="54" idx="0"/>
          </p:cNvCxnSpPr>
          <p:nvPr/>
        </p:nvCxnSpPr>
        <p:spPr bwMode="auto">
          <a:xfrm>
            <a:off x="3690419" y="3479661"/>
            <a:ext cx="1618228" cy="14880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5841999" y="1692513"/>
            <a:ext cx="326552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/>
              <a:t>Φαίνεται πόσο η αρχιτεκτονική επηρεάζεται και αλλάζει με νέες η μεταβαλλόμενες λειτουργικές απαιτήσεις</a:t>
            </a:r>
            <a:endParaRPr lang="el-GR" sz="1200" dirty="0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15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817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5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5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8499" grpId="0" build="p" bldLvl="3" autoUpdateAnimBg="0"/>
      <p:bldP spid="2" grpId="0" animBg="1"/>
      <p:bldP spid="8" grpId="0" animBg="1"/>
      <p:bldP spid="15" grpId="0"/>
      <p:bldP spid="34" grpId="0" animBg="1"/>
      <p:bldP spid="39" grpId="0"/>
      <p:bldP spid="31" grpId="0" animBg="1"/>
      <p:bldP spid="47" grpId="0" animBg="1"/>
      <p:bldP spid="49" grpId="0" animBg="1"/>
      <p:bldP spid="53" grpId="0" animBg="1"/>
      <p:bldP spid="55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30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Περιεχόμενα</a:t>
            </a:r>
            <a:endParaRPr lang="en-GB" smtClean="0"/>
          </a:p>
        </p:txBody>
      </p:sp>
      <p:sp>
        <p:nvSpPr>
          <p:cNvPr id="130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l-GR" dirty="0" smtClean="0"/>
              <a:t>Ορισμός</a:t>
            </a:r>
          </a:p>
          <a:p>
            <a:pPr>
              <a:defRPr/>
            </a:pPr>
            <a:r>
              <a:rPr lang="el-GR" dirty="0" smtClean="0"/>
              <a:t>Ρόλος στην σχεδίαση </a:t>
            </a:r>
          </a:p>
          <a:p>
            <a:pPr>
              <a:defRPr/>
            </a:pPr>
            <a:r>
              <a:rPr lang="el-GR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Γρήγορος προσδιορισμός</a:t>
            </a:r>
          </a:p>
          <a:p>
            <a:pPr>
              <a:defRPr/>
            </a:pPr>
            <a:r>
              <a:rPr lang="el-GR" dirty="0" smtClean="0"/>
              <a:t>Επίπεδα αρχιτεκτονικής</a:t>
            </a:r>
          </a:p>
          <a:p>
            <a:pPr>
              <a:defRPr/>
            </a:pPr>
            <a:r>
              <a:rPr lang="el-GR" dirty="0" smtClean="0"/>
              <a:t>Βασικά αρχιτεκτονικά μοντέλα</a:t>
            </a:r>
          </a:p>
          <a:p>
            <a:pPr>
              <a:defRPr/>
            </a:pPr>
            <a:r>
              <a:rPr lang="el-GR" dirty="0" smtClean="0"/>
              <a:t>Στοιχεία αρχιτεκτονικής σχεδίασης</a:t>
            </a:r>
            <a:endParaRPr lang="en-GB" dirty="0" smtClean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16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46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rizontal Scroll 6"/>
          <p:cNvSpPr/>
          <p:nvPr/>
        </p:nvSpPr>
        <p:spPr bwMode="auto">
          <a:xfrm>
            <a:off x="793750" y="3867150"/>
            <a:ext cx="7258050" cy="1073150"/>
          </a:xfrm>
          <a:prstGeom prst="horizontalScroll">
            <a:avLst/>
          </a:prstGeom>
          <a:solidFill>
            <a:srgbClr val="D0EBB3"/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lg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191250"/>
            <a:ext cx="2895600" cy="457200"/>
          </a:xfrm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31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dirty="0" smtClean="0"/>
              <a:t>Γρήγορος προσδιορισμός (1/5)</a:t>
            </a:r>
            <a:endParaRPr lang="en-GB" dirty="0" smtClean="0"/>
          </a:p>
        </p:txBody>
      </p:sp>
      <p:sp>
        <p:nvSpPr>
          <p:cNvPr id="131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315595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l-GR" sz="2400" dirty="0" smtClean="0"/>
              <a:t>Το ποιο κοινό ερώτημα είναι</a:t>
            </a:r>
            <a:r>
              <a:rPr lang="en-US" sz="2400" dirty="0" smtClean="0"/>
              <a:t>:</a:t>
            </a:r>
            <a:r>
              <a:rPr lang="el-GR" sz="2400" dirty="0" smtClean="0"/>
              <a:t> «</a:t>
            </a:r>
            <a:r>
              <a:rPr lang="el-GR" sz="2400" i="1" dirty="0" smtClean="0">
                <a:solidFill>
                  <a:schemeClr val="accent6">
                    <a:lumMod val="50000"/>
                  </a:schemeClr>
                </a:solidFill>
              </a:rPr>
              <a:t>πως αρχίζουμε να μελετάμε και να προσδιορίζουμε την αρχιτεκτονική</a:t>
            </a:r>
            <a:r>
              <a:rPr lang="el-GR" sz="2400" dirty="0" smtClean="0"/>
              <a:t>»</a:t>
            </a:r>
          </a:p>
          <a:p>
            <a:pPr>
              <a:lnSpc>
                <a:spcPct val="80000"/>
              </a:lnSpc>
              <a:defRPr/>
            </a:pPr>
            <a:r>
              <a:rPr lang="el-GR" sz="2400" dirty="0" smtClean="0"/>
              <a:t>Συνήθως ο τρόπος χειρισμού είναι οπτικός με πρώτη έμφαση στη συνδεσμολογία ως τρόπο αναπαράστασης</a:t>
            </a:r>
          </a:p>
          <a:p>
            <a:pPr>
              <a:lnSpc>
                <a:spcPct val="80000"/>
              </a:lnSpc>
              <a:defRPr/>
            </a:pPr>
            <a:r>
              <a:rPr lang="el-GR" sz="2400" dirty="0" smtClean="0"/>
              <a:t>Η συνδεσμολογία αυτή προσφέρει εποπτικό έλεγχο των τμημάτων ενώ αποτυπώνει εύκολα τα δύο θεμελιώδη χαρακτηριστικά</a:t>
            </a:r>
            <a:r>
              <a:rPr lang="en-US" sz="2400" dirty="0" smtClean="0"/>
              <a:t>:</a:t>
            </a:r>
            <a:endParaRPr lang="el-GR" sz="2400" dirty="0" smtClean="0"/>
          </a:p>
          <a:p>
            <a:pPr lvl="1">
              <a:lnSpc>
                <a:spcPct val="80000"/>
              </a:lnSpc>
              <a:defRPr/>
            </a:pPr>
            <a:r>
              <a:rPr lang="el-GR" i="1" dirty="0" smtClean="0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ιεραρχική κατάτμηση</a:t>
            </a:r>
            <a:r>
              <a:rPr lang="en-US" i="1" dirty="0" smtClean="0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i="1" dirty="0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 hierarchical decomposition</a:t>
            </a:r>
            <a:endParaRPr lang="el-GR" i="1" dirty="0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80000"/>
              </a:lnSpc>
              <a:defRPr/>
            </a:pPr>
            <a:r>
              <a:rPr lang="el-GR" i="1" dirty="0" smtClean="0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λειτουργική συνέργια</a:t>
            </a:r>
            <a:r>
              <a:rPr lang="en-US" i="1" dirty="0" smtClean="0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i="1" dirty="0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 operational synergy </a:t>
            </a:r>
            <a:endParaRPr lang="el-GR" i="1" dirty="0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17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62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1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1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1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1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1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1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13795" grpId="0" build="p" bldLvl="3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rizontal Scroll 6"/>
          <p:cNvSpPr/>
          <p:nvPr/>
        </p:nvSpPr>
        <p:spPr bwMode="auto">
          <a:xfrm>
            <a:off x="266700" y="3746500"/>
            <a:ext cx="8451850" cy="1924050"/>
          </a:xfrm>
          <a:prstGeom prst="horizontalScroll">
            <a:avLst>
              <a:gd name="adj" fmla="val 8036"/>
            </a:avLst>
          </a:prstGeom>
          <a:solidFill>
            <a:srgbClr val="D0EBB3"/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lg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31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dirty="0" smtClean="0"/>
              <a:t>Γρήγορος προσδιορισμός (2/5)</a:t>
            </a:r>
            <a:endParaRPr lang="en-GB" dirty="0" smtClean="0"/>
          </a:p>
        </p:txBody>
      </p:sp>
      <p:sp>
        <p:nvSpPr>
          <p:cNvPr id="131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67106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l-GR" dirty="0" smtClean="0">
                <a:effectLst/>
              </a:rPr>
              <a:t>Στα πρώτα στάδια η αρχιτεκτονική αποτελείται από βασικά τμήματα σε μακροσκοπική αποτύπωση και είναι αρκετά ρευστή</a:t>
            </a:r>
          </a:p>
          <a:p>
            <a:pPr>
              <a:lnSpc>
                <a:spcPct val="80000"/>
              </a:lnSpc>
              <a:defRPr/>
            </a:pPr>
            <a:r>
              <a:rPr lang="el-GR" dirty="0" smtClean="0">
                <a:effectLst/>
              </a:rPr>
              <a:t>Η σχεδίαση βασίζεται πάντα στην ανάλυση γενικών λειτουργικών ρόλων και όχι σε κλάσεις ή συναρτήσεις ή οτιδήποτε σχετικό με γλώσσα</a:t>
            </a:r>
          </a:p>
          <a:p>
            <a:pPr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ý"/>
              <a:defRPr/>
            </a:pPr>
            <a:r>
              <a:rPr lang="el-GR" sz="26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δε σκεφτόμαστε βάση κάποιας γλώσσας και δε σχεδιάζουμε την υλοποίηση του κώδικα</a:t>
            </a:r>
            <a:endParaRPr lang="en-US" sz="2600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80000"/>
              </a:lnSpc>
              <a:buClr>
                <a:srgbClr val="006600"/>
              </a:buClr>
              <a:buFont typeface="Wingdings" panose="05000000000000000000" pitchFamily="2" charset="2"/>
              <a:buChar char=""/>
              <a:defRPr/>
            </a:pPr>
            <a:r>
              <a:rPr lang="el-GR" sz="2600" b="1" i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αλλά αποτυπώνουμε τη δομή ενός συστήματος </a:t>
            </a:r>
            <a:r>
              <a:rPr lang="el-GR" sz="2600" b="1" i="1" u="sng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σε λειτουργία</a:t>
            </a:r>
            <a:r>
              <a:rPr lang="el-GR" sz="2600" b="1" i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ως συνεργαζόμενα αντικείμενα</a:t>
            </a:r>
            <a:endParaRPr lang="en-GB" sz="2600" b="1" i="1" dirty="0" smtClean="0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18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467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1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1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1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1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13795" grpId="0" build="p" bldLvl="3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31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dirty="0" smtClean="0"/>
              <a:t>Γρήγορος προσδιορισμός (3/5)</a:t>
            </a:r>
            <a:endParaRPr lang="en-GB" dirty="0" smtClean="0"/>
          </a:p>
        </p:txBody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l-GR" sz="2400" dirty="0" smtClean="0"/>
              <a:t>Ως σχεδιαστικό στοιχείο θα υποστεί σημαντικές αλλαγές και βελτιώσεις μέχρι να παγιωθεί, ενώ θα πρέπει πάντοτε να εξασφαλίζεται</a:t>
            </a:r>
            <a:r>
              <a:rPr lang="en-US" sz="2400" dirty="0" smtClean="0"/>
              <a:t>:</a:t>
            </a:r>
          </a:p>
          <a:p>
            <a:pPr lvl="1">
              <a:lnSpc>
                <a:spcPct val="90000"/>
              </a:lnSpc>
              <a:defRPr/>
            </a:pPr>
            <a:r>
              <a:rPr lang="el-GR" sz="2000" dirty="0" smtClean="0"/>
              <a:t>Η ύπαρξη τεκμηριωμένης λογικής των μετατροπών - όχι απλώς αλλαγές επειδή δεν μας ικανοποιεί «οπτικά» το αποτέλεσμα</a:t>
            </a:r>
          </a:p>
          <a:p>
            <a:pPr lvl="1">
              <a:lnSpc>
                <a:spcPct val="90000"/>
              </a:lnSpc>
              <a:defRPr/>
            </a:pPr>
            <a:r>
              <a:rPr lang="el-GR" sz="2000" dirty="0" smtClean="0"/>
              <a:t>Η χρήση κάποιας μεθόδου που επιτρέπει γρήγορες και εύκολες μετατροπές</a:t>
            </a:r>
          </a:p>
          <a:p>
            <a:pPr>
              <a:lnSpc>
                <a:spcPct val="90000"/>
              </a:lnSpc>
              <a:defRPr/>
            </a:pPr>
            <a:r>
              <a:rPr lang="el-GR" sz="2400" dirty="0" smtClean="0"/>
              <a:t>Μία τεχνική που μπορείτε να χρησιμοποιήσετε είναι μία τροποποίησης της τεχνικής </a:t>
            </a:r>
            <a:r>
              <a:rPr lang="en-US" sz="2400" dirty="0" smtClean="0"/>
              <a:t>CRC cards (</a:t>
            </a:r>
            <a:r>
              <a:rPr lang="en-US" sz="2400" i="1" dirty="0" smtClean="0"/>
              <a:t>extreme programming</a:t>
            </a:r>
            <a:r>
              <a:rPr lang="en-US" sz="2400" dirty="0" smtClean="0"/>
              <a:t>) </a:t>
            </a:r>
            <a:r>
              <a:rPr lang="el-GR" sz="2400" dirty="0" smtClean="0"/>
              <a:t>για αρχιτεκτονική σχεδίαση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/>
              <a:t>Classes - Responsibilities - Collaborators 	</a:t>
            </a:r>
            <a:r>
              <a:rPr lang="en-US" sz="2000" i="1" dirty="0" smtClean="0"/>
              <a:t>CRC cards</a:t>
            </a:r>
            <a:endParaRPr lang="el-GR" sz="2000" i="1" dirty="0" smtClean="0"/>
          </a:p>
          <a:p>
            <a:pPr lvl="1">
              <a:lnSpc>
                <a:spcPct val="90000"/>
              </a:lnSpc>
              <a:defRPr/>
            </a:pPr>
            <a:r>
              <a:rPr lang="en-US" sz="2000" b="1" i="1" dirty="0" smtClean="0"/>
              <a:t>Roles – Responsibilities – Collaborators</a:t>
            </a:r>
          </a:p>
          <a:p>
            <a:pPr lvl="1">
              <a:lnSpc>
                <a:spcPct val="90000"/>
              </a:lnSpc>
              <a:defRPr/>
            </a:pPr>
            <a:r>
              <a:rPr lang="el-GR" sz="2000" dirty="0" smtClean="0"/>
              <a:t>Διαβάστε το </a:t>
            </a:r>
            <a:r>
              <a:rPr lang="en-GB" sz="2000" dirty="0" smtClean="0">
                <a:hlinkClick r:id="rId2"/>
              </a:rPr>
              <a:t>http://c2.com/doc/oopsla89/paper.html</a:t>
            </a:r>
            <a:r>
              <a:rPr lang="el-GR" sz="2000" dirty="0" smtClean="0"/>
              <a:t> </a:t>
            </a:r>
            <a:endParaRPr lang="en-GB" sz="2000" dirty="0" smtClean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19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4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1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1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1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1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1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1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1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1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1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4819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21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46200" y="152400"/>
            <a:ext cx="6477000" cy="914400"/>
          </a:xfrm>
        </p:spPr>
        <p:txBody>
          <a:bodyPr/>
          <a:lstStyle/>
          <a:p>
            <a:pPr algn="ctr">
              <a:defRPr/>
            </a:pPr>
            <a:r>
              <a:rPr lang="el-GR" smtClean="0"/>
              <a:t>ΕΝΟΤΗΤΑ </a:t>
            </a:r>
            <a:r>
              <a:rPr lang="en-US" smtClean="0"/>
              <a:t>2</a:t>
            </a:r>
            <a:endParaRPr lang="en-GB" smtClean="0"/>
          </a:p>
        </p:txBody>
      </p:sp>
      <p:sp>
        <p:nvSpPr>
          <p:cNvPr id="121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05800" cy="1676400"/>
          </a:xfrm>
        </p:spPr>
        <p:txBody>
          <a:bodyPr/>
          <a:lstStyle/>
          <a:p>
            <a:pPr algn="ctr">
              <a:buFont typeface="Wingdings" pitchFamily="2" charset="2"/>
              <a:buNone/>
              <a:defRPr/>
            </a:pPr>
            <a:r>
              <a:rPr lang="el-GR" b="1" i="1" dirty="0" smtClean="0"/>
              <a:t>ΑΡΧΙΤΕΚΤΟΝΙΚΗ ΣΧΕΔΙΑΣΗ ΚΑΙ 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el-GR" b="1" i="1" dirty="0" smtClean="0"/>
              <a:t>ΟΙΚΟΓΕΝΕΙΕΣ ΑΡΧΙΤΕΚΤΟΝΙΚΩΝ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el-GR" sz="2000" b="1" i="1" dirty="0" smtClean="0"/>
              <a:t>Αριθμός διαλέξεων 2</a:t>
            </a:r>
            <a:endParaRPr lang="en-GB" sz="2000" b="1" i="1" dirty="0" smtClean="0"/>
          </a:p>
        </p:txBody>
      </p:sp>
      <p:grpSp>
        <p:nvGrpSpPr>
          <p:cNvPr id="4103" name="Group 35"/>
          <p:cNvGrpSpPr>
            <a:grpSpLocks/>
          </p:cNvGrpSpPr>
          <p:nvPr/>
        </p:nvGrpSpPr>
        <p:grpSpPr bwMode="auto">
          <a:xfrm>
            <a:off x="1981200" y="2657475"/>
            <a:ext cx="5183188" cy="1524000"/>
            <a:chOff x="0" y="0"/>
            <a:chExt cx="3265" cy="960"/>
          </a:xfrm>
        </p:grpSpPr>
        <p:sp>
          <p:nvSpPr>
            <p:cNvPr id="1217568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06" name="Rectangle 33"/>
            <p:cNvSpPr>
              <a:spLocks noChangeArrowheads="1"/>
            </p:cNvSpPr>
            <p:nvPr/>
          </p:nvSpPr>
          <p:spPr bwMode="auto">
            <a:xfrm>
              <a:off x="0" y="0"/>
              <a:ext cx="3265" cy="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defTabSz="762000"/>
              <a:r>
                <a:rPr lang="en-GB" sz="900" b="0" dirty="0">
                  <a:cs typeface="Arial" charset="0"/>
                </a:rPr>
                <a:t>  </a:t>
              </a:r>
              <a:r>
                <a:rPr lang="en-GB" sz="9400" b="0" dirty="0">
                  <a:cs typeface="Arial" charset="0"/>
                </a:rPr>
                <a:t> </a:t>
              </a:r>
              <a:r>
                <a:rPr lang="en-GB" sz="900" b="0" dirty="0">
                  <a:cs typeface="Arial" charset="0"/>
                </a:rPr>
  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 </a:t>
              </a:r>
            </a:p>
          </p:txBody>
        </p:sp>
      </p:grpSp>
      <p:pic>
        <p:nvPicPr>
          <p:cNvPr id="4104" name="Picture 34" descr="bridge-suspen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38" y="3681413"/>
            <a:ext cx="5621337" cy="181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81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31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dirty="0" smtClean="0"/>
              <a:t>Γρήγορος προσδιορισμός (4/5)</a:t>
            </a:r>
            <a:endParaRPr lang="en-GB" dirty="0" smtClean="0"/>
          </a:p>
        </p:txBody>
      </p:sp>
      <p:sp>
        <p:nvSpPr>
          <p:cNvPr id="131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85925"/>
            <a:ext cx="8305800" cy="2517775"/>
          </a:xfrm>
        </p:spPr>
        <p:txBody>
          <a:bodyPr/>
          <a:lstStyle/>
          <a:p>
            <a:pPr>
              <a:defRPr/>
            </a:pPr>
            <a:r>
              <a:rPr lang="el-GR" sz="2400" dirty="0" smtClean="0"/>
              <a:t>η τεχνική αυτή δεν είναι αυστηρή και τυποποιημένη </a:t>
            </a:r>
          </a:p>
          <a:p>
            <a:pPr>
              <a:defRPr/>
            </a:pPr>
            <a:r>
              <a:rPr lang="el-GR" sz="2400" dirty="0" smtClean="0"/>
              <a:t>η μεγάλη αξία της είναι η ευελιξία της και η ταχύτητα σχεδίασης</a:t>
            </a:r>
          </a:p>
          <a:p>
            <a:pPr>
              <a:defRPr/>
            </a:pPr>
            <a:r>
              <a:rPr lang="el-GR" sz="2400" dirty="0" smtClean="0"/>
              <a:t>βασίζεται σε σχεδίαση με κάρτες που «συνδέονται» μεταξύ τους βάσεις αρχιτεκτονικών κανόνων</a:t>
            </a:r>
            <a:r>
              <a:rPr lang="en-US" sz="2400" dirty="0" smtClean="0"/>
              <a:t> </a:t>
            </a:r>
            <a:endParaRPr lang="el-GR" sz="2400" dirty="0" smtClean="0"/>
          </a:p>
          <a:p>
            <a:pPr>
              <a:defRPr/>
            </a:pPr>
            <a:r>
              <a:rPr lang="el-GR" sz="2400" dirty="0" smtClean="0"/>
              <a:t>δε χρειάζεται όλες οι κάρτες να είναι αυστηρά </a:t>
            </a:r>
            <a:r>
              <a:rPr lang="en-US" sz="2400" dirty="0" smtClean="0"/>
              <a:t>CRC</a:t>
            </a:r>
            <a:r>
              <a:rPr lang="el-GR" sz="2400" dirty="0" smtClean="0"/>
              <a:t> </a:t>
            </a:r>
            <a:r>
              <a:rPr lang="en-US" sz="2400" dirty="0" smtClean="0"/>
              <a:t>style</a:t>
            </a:r>
            <a:endParaRPr lang="en-GB" sz="2400" dirty="0" smtClean="0"/>
          </a:p>
        </p:txBody>
      </p:sp>
      <p:sp>
        <p:nvSpPr>
          <p:cNvPr id="1315844" name="AutoShape 4"/>
          <p:cNvSpPr>
            <a:spLocks noChangeArrowheads="1"/>
          </p:cNvSpPr>
          <p:nvPr/>
        </p:nvSpPr>
        <p:spPr bwMode="auto">
          <a:xfrm>
            <a:off x="495300" y="4327525"/>
            <a:ext cx="2295525" cy="1400175"/>
          </a:xfrm>
          <a:prstGeom prst="foldedCorner">
            <a:avLst>
              <a:gd name="adj" fmla="val 239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>
              <a:defRPr/>
            </a:pPr>
            <a:r>
              <a:rPr lang="en-US" sz="1200" dirty="0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Role</a:t>
            </a:r>
            <a:r>
              <a:rPr lang="en-US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en-US" sz="12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Server</a:t>
            </a:r>
          </a:p>
          <a:p>
            <a:pPr defTabSz="762000">
              <a:defRPr/>
            </a:pPr>
            <a:r>
              <a:rPr lang="en-US" sz="1200" dirty="0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Responsibility</a:t>
            </a:r>
            <a:r>
              <a:rPr lang="en-US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 Implements </a:t>
            </a:r>
          </a:p>
          <a:p>
            <a:pPr defTabSz="762000">
              <a:defRPr/>
            </a:pPr>
            <a:r>
              <a:rPr lang="en-US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entirely an API</a:t>
            </a:r>
            <a:endParaRPr lang="en-GB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15846" name="AutoShape 6"/>
          <p:cNvSpPr>
            <a:spLocks noChangeArrowheads="1"/>
          </p:cNvSpPr>
          <p:nvPr/>
        </p:nvSpPr>
        <p:spPr bwMode="auto">
          <a:xfrm>
            <a:off x="3429000" y="4337050"/>
            <a:ext cx="2590800" cy="1400175"/>
          </a:xfrm>
          <a:prstGeom prst="foldedCorner">
            <a:avLst>
              <a:gd name="adj" fmla="val 239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>
              <a:defRPr/>
            </a:pPr>
            <a:r>
              <a:rPr lang="en-US" sz="1200" dirty="0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Role</a:t>
            </a:r>
            <a:r>
              <a:rPr lang="en-US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en-US" sz="12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Proxy server</a:t>
            </a:r>
          </a:p>
          <a:p>
            <a:pPr defTabSz="762000">
              <a:defRPr/>
            </a:pPr>
            <a:r>
              <a:rPr lang="en-US" sz="1200" dirty="0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Responsibility</a:t>
            </a:r>
            <a:r>
              <a:rPr lang="en-US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 Stays in-between </a:t>
            </a:r>
          </a:p>
          <a:p>
            <a:pPr defTabSz="762000">
              <a:defRPr/>
            </a:pPr>
            <a:r>
              <a:rPr lang="en-US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local Server and a remote </a:t>
            </a:r>
          </a:p>
          <a:p>
            <a:pPr defTabSz="762000">
              <a:defRPr/>
            </a:pPr>
            <a:r>
              <a:rPr lang="en-US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requestor, knowing the API</a:t>
            </a:r>
            <a:endParaRPr lang="en-GB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15847" name="AutoShape 7"/>
          <p:cNvSpPr>
            <a:spLocks noChangeArrowheads="1"/>
          </p:cNvSpPr>
          <p:nvPr/>
        </p:nvSpPr>
        <p:spPr bwMode="auto">
          <a:xfrm>
            <a:off x="6276975" y="4308475"/>
            <a:ext cx="2590800" cy="1400175"/>
          </a:xfrm>
          <a:prstGeom prst="foldedCorner">
            <a:avLst>
              <a:gd name="adj" fmla="val 239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>
              <a:defRPr/>
            </a:pPr>
            <a:r>
              <a:rPr lang="en-US" sz="1200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Role</a:t>
            </a:r>
            <a:r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en-US" sz="1200" i="1">
                <a:effectLst>
                  <a:outerShdw blurRad="38100" dist="38100" dir="2700000" algn="tl">
                    <a:srgbClr val="C0C0C0"/>
                  </a:outerShdw>
                </a:effectLst>
              </a:rPr>
              <a:t>Client</a:t>
            </a:r>
          </a:p>
          <a:p>
            <a:pPr defTabSz="762000">
              <a:defRPr/>
            </a:pPr>
            <a:r>
              <a:rPr lang="en-US" sz="1200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Responsibility</a:t>
            </a:r>
            <a:r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: Uses a server,</a:t>
            </a:r>
          </a:p>
          <a:p>
            <a:pPr defTabSz="762000">
              <a:defRPr/>
            </a:pPr>
            <a:r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knowing the API</a:t>
            </a:r>
            <a:endParaRPr lang="en-GB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15848" name="AutoShape 8"/>
          <p:cNvSpPr>
            <a:spLocks noChangeArrowheads="1"/>
          </p:cNvSpPr>
          <p:nvPr/>
        </p:nvSpPr>
        <p:spPr bwMode="auto">
          <a:xfrm>
            <a:off x="2047875" y="5556250"/>
            <a:ext cx="2066925" cy="40005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>
              <a:defRPr/>
            </a:pPr>
            <a:r>
              <a:rPr lang="en-US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Local function calls</a:t>
            </a:r>
          </a:p>
          <a:p>
            <a:pPr defTabSz="762000">
              <a:defRPr/>
            </a:pPr>
            <a:r>
              <a:rPr lang="en-US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(API)</a:t>
            </a:r>
            <a:endParaRPr lang="en-GB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15850" name="AutoShape 10"/>
          <p:cNvSpPr>
            <a:spLocks noChangeArrowheads="1"/>
          </p:cNvSpPr>
          <p:nvPr/>
        </p:nvSpPr>
        <p:spPr bwMode="auto">
          <a:xfrm>
            <a:off x="5019675" y="5565775"/>
            <a:ext cx="2066925" cy="40005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>
              <a:defRPr/>
            </a:pPr>
            <a:r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Network communication</a:t>
            </a:r>
          </a:p>
          <a:p>
            <a:pPr defTabSz="762000">
              <a:defRPr/>
            </a:pPr>
            <a:r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(API protocol)</a:t>
            </a:r>
            <a:endParaRPr lang="en-GB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20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02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1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1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1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1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1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1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1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1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1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15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5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1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15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15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1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15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15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1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15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15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1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15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15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1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5843" grpId="0" build="p"/>
      <p:bldP spid="1315844" grpId="0" animBg="1"/>
      <p:bldP spid="1315846" grpId="0" animBg="1"/>
      <p:bldP spid="1315847" grpId="0" animBg="1"/>
      <p:bldP spid="1315848" grpId="0" animBg="1"/>
      <p:bldP spid="131585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pic>
        <p:nvPicPr>
          <p:cNvPr id="19461" name="Picture 4" descr="UIc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563688"/>
            <a:ext cx="8066087" cy="474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dirty="0" smtClean="0"/>
              <a:t>Γρήγορος προσδιορισμός (5/5)</a:t>
            </a:r>
            <a:endParaRPr lang="en-GB" dirty="0" smtClean="0"/>
          </a:p>
        </p:txBody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685925"/>
            <a:ext cx="7772400" cy="2286000"/>
          </a:xfrm>
          <a:solidFill>
            <a:srgbClr val="FFFFFF">
              <a:alpha val="46001"/>
            </a:srgbClr>
          </a:solidFill>
        </p:spPr>
        <p:txBody>
          <a:bodyPr/>
          <a:lstStyle/>
          <a:p>
            <a:pPr>
              <a:defRPr/>
            </a:pPr>
            <a:r>
              <a:rPr lang="el-GR" sz="2400" dirty="0" smtClean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Χρησιμοποιείτε</a:t>
            </a:r>
            <a:r>
              <a:rPr lang="en-US" sz="2400" dirty="0" smtClean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l-GR" sz="2400" dirty="0" smtClean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χαρτιά, γραφεία, θρανία, τετράδια, χαρτοπετσέτες, γόμες, μολύβια, μαρκαδόρους, φωτογραφικές μηχανές, </a:t>
            </a:r>
            <a:r>
              <a:rPr lang="en-US" sz="2400" dirty="0" smtClean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scanners, </a:t>
            </a:r>
            <a:r>
              <a:rPr lang="el-GR" sz="2400" dirty="0" smtClean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κλπ</a:t>
            </a:r>
          </a:p>
          <a:p>
            <a:pPr>
              <a:defRPr/>
            </a:pPr>
            <a:r>
              <a:rPr lang="el-GR" sz="2400" dirty="0" smtClean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Μη βιάζεστε να σχεδιάσετε την αρχιτεκτονική στον υπολογιστή καθόλου (ίσως και να μην τη σχεδιάσετε ποτέ έτσι…)</a:t>
            </a:r>
            <a:endParaRPr lang="en-GB" sz="2400" dirty="0" smtClean="0"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21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916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31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Περιεχόμενα</a:t>
            </a:r>
            <a:endParaRPr lang="en-GB" smtClean="0"/>
          </a:p>
        </p:txBody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Ορισμός</a:t>
            </a:r>
          </a:p>
          <a:p>
            <a:pPr>
              <a:defRPr/>
            </a:pPr>
            <a:r>
              <a:rPr lang="el-GR" smtClean="0"/>
              <a:t>Ρόλος στην σχεδίαση </a:t>
            </a:r>
          </a:p>
          <a:p>
            <a:pPr>
              <a:defRPr/>
            </a:pPr>
            <a:r>
              <a:rPr lang="el-GR" smtClean="0"/>
              <a:t>Γρήγορος προσδιορισμός</a:t>
            </a:r>
          </a:p>
          <a:p>
            <a:pPr>
              <a:defRPr/>
            </a:pPr>
            <a:r>
              <a:rPr lang="el-GR" i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Επίπεδα αρχιτεκτονικής</a:t>
            </a:r>
          </a:p>
          <a:p>
            <a:pPr>
              <a:defRPr/>
            </a:pPr>
            <a:r>
              <a:rPr lang="el-GR" smtClean="0"/>
              <a:t>Βασικά αρχιτεκτονικά μοντέλα</a:t>
            </a:r>
          </a:p>
          <a:p>
            <a:pPr>
              <a:defRPr/>
            </a:pPr>
            <a:r>
              <a:rPr lang="el-GR" smtClean="0"/>
              <a:t>Στοιχεία αρχιτεκτονικής σχεδίασης</a:t>
            </a:r>
            <a:endParaRPr lang="en-GB" smtClean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22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54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26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Επίπεδα αρχιτεκτονικής (1/</a:t>
            </a:r>
            <a:r>
              <a:rPr lang="en-US" smtClean="0"/>
              <a:t>3</a:t>
            </a:r>
            <a:r>
              <a:rPr lang="el-GR" smtClean="0"/>
              <a:t>)</a:t>
            </a:r>
            <a:endParaRPr lang="en-GB" smtClean="0"/>
          </a:p>
        </p:txBody>
      </p:sp>
      <p:sp>
        <p:nvSpPr>
          <p:cNvPr id="126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400" i="1" dirty="0" smtClean="0">
                <a:solidFill>
                  <a:srgbClr val="0000FF"/>
                </a:solidFill>
                <a:effectLst/>
              </a:rPr>
              <a:t>Macro-architecture</a:t>
            </a:r>
          </a:p>
          <a:p>
            <a:pPr lvl="1">
              <a:defRPr/>
            </a:pPr>
            <a:r>
              <a:rPr lang="el-GR" sz="2000" dirty="0" smtClean="0"/>
              <a:t>Αποτελεί την  συνολική / ευρύτερη αρχιτεκτονική του συστήματος</a:t>
            </a:r>
            <a:r>
              <a:rPr lang="en-US" sz="2000" dirty="0" smtClean="0"/>
              <a:t> </a:t>
            </a:r>
            <a:r>
              <a:rPr lang="el-GR" sz="2000" dirty="0" smtClean="0"/>
              <a:t>και χαρακτηρίζει δομικά το σύστημα</a:t>
            </a:r>
          </a:p>
          <a:p>
            <a:pPr lvl="1">
              <a:defRPr/>
            </a:pPr>
            <a:r>
              <a:rPr lang="el-GR" sz="2000" dirty="0" smtClean="0"/>
              <a:t>Η εμβέλειά τους περιορίζεται κυρίως σε συγκεκριμένες κάθε φορά κατηγορίες συστημάτων</a:t>
            </a:r>
          </a:p>
          <a:p>
            <a:pPr lvl="1">
              <a:defRPr/>
            </a:pPr>
            <a:r>
              <a:rPr lang="el-GR" sz="2000" dirty="0" smtClean="0"/>
              <a:t>Δεν υπάρχει κριτήριο ως προς το μέγεθος των συστημάτων που αντιπροσωπεύει μία αρχιτεκτονική</a:t>
            </a:r>
          </a:p>
          <a:p>
            <a:pPr lvl="1">
              <a:defRPr/>
            </a:pPr>
            <a:r>
              <a:rPr lang="el-GR" sz="2000" dirty="0" smtClean="0"/>
              <a:t>Κάθε αρχιτέκτονας του λογισμικού πρέπει να γνωρίζει όλες τις σχετικές </a:t>
            </a:r>
            <a:r>
              <a:rPr lang="en-US" sz="2000" dirty="0" smtClean="0"/>
              <a:t>macro-architectures</a:t>
            </a:r>
            <a:endParaRPr lang="el-GR" sz="2000" dirty="0" smtClean="0"/>
          </a:p>
          <a:p>
            <a:pPr lvl="1">
              <a:defRPr/>
            </a:pPr>
            <a:r>
              <a:rPr lang="el-GR" sz="2000" dirty="0" smtClean="0"/>
              <a:t>Μπορεί ωστόσο να εμφανιστεί στην ανάλυση ενός συγκεκριμένου τμήματος (δηλ. όχι σε </a:t>
            </a:r>
            <a:r>
              <a:rPr lang="en-US" sz="2000" dirty="0" smtClean="0"/>
              <a:t>macro </a:t>
            </a:r>
            <a:r>
              <a:rPr lang="el-GR" sz="2000" dirty="0" smtClean="0"/>
              <a:t>επίπεδο)</a:t>
            </a:r>
            <a:endParaRPr lang="en-US" sz="2000" dirty="0" smtClean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23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547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6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6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6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6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6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6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6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6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6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6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1571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31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Επίπεδα αρχιτεκτονικής (</a:t>
            </a:r>
            <a:r>
              <a:rPr lang="en-US" smtClean="0"/>
              <a:t>2</a:t>
            </a:r>
            <a:r>
              <a:rPr lang="el-GR" smtClean="0"/>
              <a:t>/</a:t>
            </a:r>
            <a:r>
              <a:rPr lang="en-US" smtClean="0"/>
              <a:t>3</a:t>
            </a:r>
            <a:r>
              <a:rPr lang="el-GR" smtClean="0"/>
              <a:t>)</a:t>
            </a:r>
            <a:endParaRPr lang="en-GB" smtClean="0"/>
          </a:p>
        </p:txBody>
      </p:sp>
      <p:sp>
        <p:nvSpPr>
          <p:cNvPr id="131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0000FF"/>
                </a:solidFill>
                <a:effectLst/>
              </a:rPr>
              <a:t>Micro-architecture</a:t>
            </a:r>
            <a:endParaRPr lang="el-GR" i="1" dirty="0" smtClean="0">
              <a:solidFill>
                <a:srgbClr val="0000FF"/>
              </a:solidFill>
              <a:effectLst/>
            </a:endParaRPr>
          </a:p>
          <a:p>
            <a:pPr lvl="1">
              <a:defRPr/>
            </a:pPr>
            <a:r>
              <a:rPr lang="el-GR" dirty="0" smtClean="0"/>
              <a:t>Αποτελούν αρχιτεκτονικές λύσεις για κατηγορίες αρχιτεκτονικών τμημάτων</a:t>
            </a:r>
          </a:p>
          <a:p>
            <a:pPr lvl="1">
              <a:defRPr/>
            </a:pPr>
            <a:r>
              <a:rPr lang="el-GR" dirty="0" smtClean="0"/>
              <a:t>Συχνά πολλά στιγμιότυπα μίας </a:t>
            </a:r>
            <a:r>
              <a:rPr lang="en-US" dirty="0" smtClean="0"/>
              <a:t>micro-architecture </a:t>
            </a:r>
            <a:r>
              <a:rPr lang="el-GR" dirty="0" smtClean="0"/>
              <a:t>εμφανίζονται και υλοποιούνται σε ένα σύστημα</a:t>
            </a:r>
          </a:p>
          <a:p>
            <a:pPr lvl="1">
              <a:defRPr/>
            </a:pPr>
            <a:r>
              <a:rPr lang="el-GR" dirty="0" smtClean="0"/>
              <a:t>Κάθε αρχιτέκτονας και σχεδιαστής πρέπει να γνωρίζει όλες τις σχετικές </a:t>
            </a:r>
            <a:r>
              <a:rPr lang="en-US" dirty="0" smtClean="0"/>
              <a:t>micro-architectures</a:t>
            </a:r>
            <a:endParaRPr lang="en-GB" dirty="0" smtClean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24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22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26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Επίπεδα αρχιτεκτονικής (</a:t>
            </a:r>
            <a:r>
              <a:rPr lang="en-US" smtClean="0"/>
              <a:t>3</a:t>
            </a:r>
            <a:r>
              <a:rPr lang="el-GR" smtClean="0"/>
              <a:t>/</a:t>
            </a:r>
            <a:r>
              <a:rPr lang="en-US" smtClean="0"/>
              <a:t>3</a:t>
            </a:r>
            <a:r>
              <a:rPr lang="el-GR" smtClean="0"/>
              <a:t>)</a:t>
            </a:r>
            <a:endParaRPr lang="en-GB" smtClean="0"/>
          </a:p>
        </p:txBody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533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l-GR" sz="2000" smtClean="0"/>
              <a:t>Παραδείγματα όπου η </a:t>
            </a:r>
            <a:r>
              <a:rPr lang="en-US" sz="2000" smtClean="0"/>
              <a:t>macro-architecture </a:t>
            </a:r>
            <a:r>
              <a:rPr lang="el-GR" sz="2000" smtClean="0"/>
              <a:t>εσωτερικά εμπλέκει πολλές </a:t>
            </a:r>
            <a:r>
              <a:rPr lang="en-US" sz="2000" smtClean="0"/>
              <a:t>micro-architectures – </a:t>
            </a:r>
            <a:r>
              <a:rPr lang="el-GR" sz="2000" i="1" smtClean="0"/>
              <a:t>για κάθε ένα από τα τμήματα στην δεξιά στήλη υπάρχει εξειδικευμένη αρχιτεκτονική</a:t>
            </a:r>
            <a:r>
              <a:rPr lang="el-GR" sz="2000" smtClean="0"/>
              <a:t>.</a:t>
            </a:r>
            <a:endParaRPr lang="en-GB" sz="2000" smtClean="0"/>
          </a:p>
        </p:txBody>
      </p:sp>
      <p:graphicFrame>
        <p:nvGraphicFramePr>
          <p:cNvPr id="1263697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742256"/>
              </p:ext>
            </p:extLst>
          </p:nvPr>
        </p:nvGraphicFramePr>
        <p:xfrm>
          <a:off x="1066800" y="2743200"/>
          <a:ext cx="6877050" cy="3392487"/>
        </p:xfrm>
        <a:graphic>
          <a:graphicData uri="http://schemas.openxmlformats.org/drawingml/2006/table">
            <a:tbl>
              <a:tblPr/>
              <a:tblGrid>
                <a:gridCol w="2638425"/>
                <a:gridCol w="4238625"/>
              </a:tblGrid>
              <a:tr h="6286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Σύστημα με γνωστή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μακρό-αρχιτεκτονική</a:t>
                      </a:r>
                      <a:endParaRPr kumimoji="1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6" marB="460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Τμήματα με τις δικές τους ειδικές μικρό-αρχιτεκτονικές</a:t>
                      </a:r>
                      <a:endParaRPr kumimoji="1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6" marB="46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9212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Operating system</a:t>
                      </a:r>
                      <a:endParaRPr kumimoji="1" lang="en-GB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6" marB="460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 management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 management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Device driver management</a:t>
                      </a:r>
                      <a:endParaRPr kumimoji="1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6" marB="46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212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Compiler</a:t>
                      </a:r>
                      <a:endParaRPr kumimoji="1" lang="en-GB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6" marB="460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Lexical analyzer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Intermediate code generator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 table</a:t>
                      </a:r>
                      <a:endParaRPr kumimoji="1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6" marB="46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212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Windowing system</a:t>
                      </a:r>
                      <a:endParaRPr kumimoji="1" lang="en-GB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6" marB="460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 control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Display composition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Event dispatcher</a:t>
                      </a:r>
                      <a:endParaRPr kumimoji="1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6" marB="46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25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63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30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Περιεχόμενα</a:t>
            </a:r>
            <a:endParaRPr lang="en-GB" smtClean="0"/>
          </a:p>
        </p:txBody>
      </p:sp>
      <p:sp>
        <p:nvSpPr>
          <p:cNvPr id="130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Ορισμός</a:t>
            </a:r>
          </a:p>
          <a:p>
            <a:pPr>
              <a:defRPr/>
            </a:pPr>
            <a:r>
              <a:rPr lang="el-GR" smtClean="0"/>
              <a:t>Ρόλος στην σχεδίαση </a:t>
            </a:r>
            <a:endParaRPr lang="en-US" smtClean="0"/>
          </a:p>
          <a:p>
            <a:pPr>
              <a:defRPr/>
            </a:pPr>
            <a:r>
              <a:rPr lang="el-GR" smtClean="0"/>
              <a:t>Γρήγορος προσδιορισμός</a:t>
            </a:r>
          </a:p>
          <a:p>
            <a:pPr>
              <a:defRPr/>
            </a:pPr>
            <a:r>
              <a:rPr lang="el-GR" smtClean="0"/>
              <a:t>Επίπεδα αρχιτεκτονικής</a:t>
            </a:r>
          </a:p>
          <a:p>
            <a:pPr>
              <a:defRPr/>
            </a:pPr>
            <a:r>
              <a:rPr lang="el-GR" i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Βασικά αρχιτεκτονικά μοντέλα</a:t>
            </a:r>
          </a:p>
          <a:p>
            <a:pPr>
              <a:defRPr/>
            </a:pPr>
            <a:r>
              <a:rPr lang="el-GR" smtClean="0"/>
              <a:t>Στοιχεία αρχιτεκτονικής σχεδίασης</a:t>
            </a:r>
            <a:endParaRPr lang="en-GB" smtClean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26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90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2646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Βασικά αρχιτεκτονικά μοντέλα (1/2)</a:t>
            </a:r>
            <a:endParaRPr lang="en-GB" smtClean="0"/>
          </a:p>
        </p:txBody>
      </p:sp>
      <p:sp>
        <p:nvSpPr>
          <p:cNvPr id="12646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473200"/>
            <a:ext cx="8305800" cy="44196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400" i="1" smtClean="0"/>
              <a:t>Layered</a:t>
            </a:r>
            <a:r>
              <a:rPr lang="en-US" sz="2400" smtClean="0"/>
              <a:t> architectures</a:t>
            </a:r>
            <a:endParaRPr lang="el-GR" sz="2400" smtClean="0"/>
          </a:p>
          <a:p>
            <a:pPr lvl="1">
              <a:lnSpc>
                <a:spcPct val="80000"/>
              </a:lnSpc>
              <a:defRPr/>
            </a:pPr>
            <a:r>
              <a:rPr lang="el-GR" sz="2000" smtClean="0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Επιπέδων / στρωμάτων</a:t>
            </a:r>
            <a:r>
              <a:rPr lang="el-GR" sz="2000" smtClean="0"/>
              <a:t>  </a:t>
            </a:r>
            <a:endParaRPr lang="en-US" sz="2000" smtClean="0"/>
          </a:p>
          <a:p>
            <a:pPr>
              <a:lnSpc>
                <a:spcPct val="80000"/>
              </a:lnSpc>
              <a:defRPr/>
            </a:pPr>
            <a:r>
              <a:rPr lang="en-US" sz="2400" i="1" smtClean="0"/>
              <a:t>Sequential</a:t>
            </a:r>
            <a:r>
              <a:rPr lang="en-US" sz="2400" smtClean="0"/>
              <a:t> architectures</a:t>
            </a:r>
            <a:endParaRPr lang="el-GR" sz="2400" smtClean="0"/>
          </a:p>
          <a:p>
            <a:pPr lvl="1">
              <a:lnSpc>
                <a:spcPct val="80000"/>
              </a:lnSpc>
              <a:defRPr/>
            </a:pPr>
            <a:r>
              <a:rPr lang="el-GR" sz="2000" smtClean="0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Ακολουθιακής επεξεργασίας</a:t>
            </a:r>
            <a:endParaRPr lang="en-US" sz="2000" smtClean="0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i="1" smtClean="0"/>
              <a:t>Event-based</a:t>
            </a:r>
            <a:r>
              <a:rPr lang="en-US" sz="2400" smtClean="0"/>
              <a:t> architectures</a:t>
            </a:r>
            <a:endParaRPr lang="el-GR" sz="2400" smtClean="0"/>
          </a:p>
          <a:p>
            <a:pPr lvl="1">
              <a:lnSpc>
                <a:spcPct val="80000"/>
              </a:lnSpc>
              <a:defRPr/>
            </a:pPr>
            <a:r>
              <a:rPr lang="el-GR" sz="2000" smtClean="0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Βασισμένων σε γεγονότα</a:t>
            </a:r>
            <a:endParaRPr lang="en-US" sz="2000" smtClean="0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i="1" smtClean="0"/>
              <a:t>Agent-based</a:t>
            </a:r>
            <a:r>
              <a:rPr lang="en-US" sz="2400" smtClean="0"/>
              <a:t> architectures</a:t>
            </a:r>
            <a:endParaRPr lang="el-GR" sz="2400" smtClean="0"/>
          </a:p>
          <a:p>
            <a:pPr lvl="1">
              <a:lnSpc>
                <a:spcPct val="80000"/>
              </a:lnSpc>
              <a:defRPr/>
            </a:pPr>
            <a:r>
              <a:rPr lang="el-GR" sz="2000" smtClean="0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Βασισμένων σε λογισμικούς πράκτορες</a:t>
            </a:r>
            <a:endParaRPr lang="en-US" sz="2000" smtClean="0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i="1" smtClean="0"/>
              <a:t>Component-based</a:t>
            </a:r>
            <a:r>
              <a:rPr lang="en-US" sz="2400" smtClean="0"/>
              <a:t> architectures</a:t>
            </a:r>
            <a:endParaRPr lang="el-GR" sz="2400" smtClean="0"/>
          </a:p>
          <a:p>
            <a:pPr lvl="1">
              <a:lnSpc>
                <a:spcPct val="80000"/>
              </a:lnSpc>
              <a:defRPr/>
            </a:pPr>
            <a:r>
              <a:rPr lang="el-GR" sz="2000" smtClean="0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Βασισμένων σε ανεξάρτητα λογισμικά τεμάχια</a:t>
            </a:r>
            <a:endParaRPr lang="en-US" sz="2000" smtClean="0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i="1" smtClean="0"/>
              <a:t>Plug-in</a:t>
            </a:r>
            <a:r>
              <a:rPr lang="en-US" sz="2400" smtClean="0"/>
              <a:t> architectures</a:t>
            </a:r>
            <a:endParaRPr lang="el-GR" sz="2400" smtClean="0"/>
          </a:p>
          <a:p>
            <a:pPr lvl="1">
              <a:lnSpc>
                <a:spcPct val="80000"/>
              </a:lnSpc>
              <a:defRPr/>
            </a:pPr>
            <a:r>
              <a:rPr lang="el-GR" sz="2000" smtClean="0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Βασισμένων σε δυναμικά τεμάχια</a:t>
            </a:r>
            <a:endParaRPr lang="en-GB" sz="2000" smtClean="0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27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5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31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Βασικά αρχιτεκτονικά μοντέλα (2/2)</a:t>
            </a:r>
            <a:endParaRPr lang="en-GB" smtClean="0"/>
          </a:p>
        </p:txBody>
      </p:sp>
      <p:sp>
        <p:nvSpPr>
          <p:cNvPr id="13117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04850" y="1587500"/>
            <a:ext cx="8058150" cy="4467225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l-GR" sz="2400" dirty="0" smtClean="0">
                <a:effectLst/>
              </a:rPr>
              <a:t>Δεν περιορίζονται σε συγκεκριμένα λογισμικά συστήματα, αλλά αντικατοπτρίζουν κάποιες θεμελιώδεις δομές οργάνωσης και ροής ελέγχου.</a:t>
            </a:r>
          </a:p>
          <a:p>
            <a:pPr>
              <a:lnSpc>
                <a:spcPct val="90000"/>
              </a:lnSpc>
            </a:pPr>
            <a:r>
              <a:rPr kumimoji="0" lang="el-GR" sz="2400" dirty="0" smtClean="0">
                <a:effectLst/>
              </a:rPr>
              <a:t>Ουσιαστικά πρόκειται για μετά-αρχιτεκτονικές, ή αλλιώς οικογένειες αρχιτεκτονικών</a:t>
            </a:r>
          </a:p>
          <a:p>
            <a:pPr lvl="1">
              <a:lnSpc>
                <a:spcPct val="90000"/>
              </a:lnSpc>
            </a:pPr>
            <a:r>
              <a:rPr kumimoji="0" lang="en-US" sz="2000" b="1" dirty="0" smtClean="0">
                <a:effectLst/>
              </a:rPr>
              <a:t>meta architectures, architecture families</a:t>
            </a:r>
            <a:endParaRPr kumimoji="0" lang="el-GR" sz="2000" b="1" dirty="0" smtClean="0">
              <a:effectLst/>
            </a:endParaRPr>
          </a:p>
          <a:p>
            <a:pPr>
              <a:lnSpc>
                <a:spcPct val="90000"/>
              </a:lnSpc>
            </a:pPr>
            <a:r>
              <a:rPr kumimoji="0" lang="el-GR" sz="2400" dirty="0" smtClean="0">
                <a:effectLst/>
              </a:rPr>
              <a:t>Σήμερα χρησιμοποιείται και ο όρος αρχιτεκτονικά πρότυπα </a:t>
            </a:r>
            <a:r>
              <a:rPr kumimoji="0" lang="el-GR" sz="2400" dirty="0">
                <a:effectLst/>
              </a:rPr>
              <a:t>(</a:t>
            </a:r>
            <a:r>
              <a:rPr kumimoji="0" lang="en-US" sz="2400" b="1" dirty="0" smtClean="0">
                <a:effectLst/>
              </a:rPr>
              <a:t>architectural patterns</a:t>
            </a:r>
            <a:r>
              <a:rPr kumimoji="0" lang="el-GR" sz="2400" dirty="0" smtClean="0">
                <a:effectLst/>
              </a:rPr>
              <a:t>)</a:t>
            </a:r>
            <a:r>
              <a:rPr kumimoji="0" lang="en-US" sz="2400" dirty="0" smtClean="0">
                <a:effectLst/>
              </a:rPr>
              <a:t> </a:t>
            </a:r>
            <a:r>
              <a:rPr kumimoji="0" lang="el-GR" sz="2400" dirty="0" smtClean="0">
                <a:effectLst/>
              </a:rPr>
              <a:t>για αρχιτεκτονικές λύσεις που μπορούν να χρησιμοποιηθούν στην κατασκευή ενός συστήματος</a:t>
            </a:r>
            <a:endParaRPr kumimoji="0" lang="en-GB" sz="2400" dirty="0" smtClean="0">
              <a:effectLst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28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1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1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1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1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750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26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/>
              <a:t>Layered</a:t>
            </a:r>
            <a:r>
              <a:rPr lang="en-US" dirty="0" smtClean="0"/>
              <a:t> architectures</a:t>
            </a:r>
            <a:r>
              <a:rPr lang="el-GR" dirty="0" smtClean="0"/>
              <a:t> (1/</a:t>
            </a:r>
            <a:r>
              <a:rPr lang="en-US" dirty="0" smtClean="0"/>
              <a:t>4</a:t>
            </a:r>
            <a:r>
              <a:rPr lang="el-GR" dirty="0" smtClean="0"/>
              <a:t>)</a:t>
            </a:r>
            <a:endParaRPr lang="en-GB" dirty="0" smtClean="0"/>
          </a:p>
        </p:txBody>
      </p:sp>
      <p:grpSp>
        <p:nvGrpSpPr>
          <p:cNvPr id="29702" name="Group 8"/>
          <p:cNvGrpSpPr>
            <a:grpSpLocks/>
          </p:cNvGrpSpPr>
          <p:nvPr/>
        </p:nvGrpSpPr>
        <p:grpSpPr bwMode="auto">
          <a:xfrm>
            <a:off x="685800" y="2286000"/>
            <a:ext cx="3048000" cy="2667000"/>
            <a:chOff x="720" y="1440"/>
            <a:chExt cx="1920" cy="1680"/>
          </a:xfrm>
        </p:grpSpPr>
        <p:sp>
          <p:nvSpPr>
            <p:cNvPr id="1265670" name="Oval 6"/>
            <p:cNvSpPr>
              <a:spLocks noChangeArrowheads="1"/>
            </p:cNvSpPr>
            <p:nvPr/>
          </p:nvSpPr>
          <p:spPr bwMode="auto">
            <a:xfrm>
              <a:off x="720" y="1440"/>
              <a:ext cx="1920" cy="16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65671" name="Oval 7"/>
            <p:cNvSpPr>
              <a:spLocks noChangeArrowheads="1"/>
            </p:cNvSpPr>
            <p:nvPr/>
          </p:nvSpPr>
          <p:spPr bwMode="auto">
            <a:xfrm>
              <a:off x="1008" y="1680"/>
              <a:ext cx="1344" cy="1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65668" name="Oval 4"/>
            <p:cNvSpPr>
              <a:spLocks noChangeArrowheads="1"/>
            </p:cNvSpPr>
            <p:nvPr/>
          </p:nvSpPr>
          <p:spPr bwMode="auto">
            <a:xfrm>
              <a:off x="1248" y="1920"/>
              <a:ext cx="816" cy="6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65673" name="Rectangle 9"/>
          <p:cNvSpPr>
            <a:spLocks noChangeArrowheads="1"/>
          </p:cNvSpPr>
          <p:nvPr/>
        </p:nvSpPr>
        <p:spPr bwMode="auto">
          <a:xfrm>
            <a:off x="4876800" y="2362200"/>
            <a:ext cx="32766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5674" name="Line 10"/>
          <p:cNvSpPr>
            <a:spLocks noChangeShapeType="1"/>
          </p:cNvSpPr>
          <p:nvPr/>
        </p:nvSpPr>
        <p:spPr bwMode="auto">
          <a:xfrm>
            <a:off x="4876800" y="4876800"/>
            <a:ext cx="3276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5675" name="Line 11"/>
          <p:cNvSpPr>
            <a:spLocks noChangeShapeType="1"/>
          </p:cNvSpPr>
          <p:nvPr/>
        </p:nvSpPr>
        <p:spPr bwMode="auto">
          <a:xfrm>
            <a:off x="4876800" y="4419600"/>
            <a:ext cx="3276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5676" name="Line 12"/>
          <p:cNvSpPr>
            <a:spLocks noChangeShapeType="1"/>
          </p:cNvSpPr>
          <p:nvPr/>
        </p:nvSpPr>
        <p:spPr bwMode="auto">
          <a:xfrm>
            <a:off x="4876800" y="3886200"/>
            <a:ext cx="3276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5677" name="Line 13"/>
          <p:cNvSpPr>
            <a:spLocks noChangeShapeType="1"/>
          </p:cNvSpPr>
          <p:nvPr/>
        </p:nvSpPr>
        <p:spPr bwMode="auto">
          <a:xfrm>
            <a:off x="4876800" y="3352800"/>
            <a:ext cx="3276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5678" name="Line 14"/>
          <p:cNvSpPr>
            <a:spLocks noChangeShapeType="1"/>
          </p:cNvSpPr>
          <p:nvPr/>
        </p:nvSpPr>
        <p:spPr bwMode="auto">
          <a:xfrm>
            <a:off x="4876800" y="2819400"/>
            <a:ext cx="3276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5679" name="Text Box 15"/>
          <p:cNvSpPr txBox="1">
            <a:spLocks noChangeArrowheads="1"/>
          </p:cNvSpPr>
          <p:nvPr/>
        </p:nvSpPr>
        <p:spPr bwMode="auto">
          <a:xfrm>
            <a:off x="1828800" y="3352800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sz="18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kernel</a:t>
            </a:r>
            <a:endParaRPr lang="en-GB" sz="1800" smtClean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265680" name="Text Box 16"/>
          <p:cNvSpPr txBox="1">
            <a:spLocks noChangeArrowheads="1"/>
          </p:cNvSpPr>
          <p:nvPr/>
        </p:nvSpPr>
        <p:spPr bwMode="auto">
          <a:xfrm>
            <a:off x="6019800" y="4876800"/>
            <a:ext cx="704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sz="18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base</a:t>
            </a:r>
            <a:endParaRPr lang="en-GB" sz="1800" smtClean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265681" name="Text Box 17"/>
          <p:cNvSpPr txBox="1">
            <a:spLocks noChangeArrowheads="1"/>
          </p:cNvSpPr>
          <p:nvPr/>
        </p:nvSpPr>
        <p:spPr bwMode="auto">
          <a:xfrm>
            <a:off x="5715000" y="1981200"/>
            <a:ext cx="151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sz="18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application  </a:t>
            </a:r>
            <a:endParaRPr lang="en-GB" sz="1800" smtClean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265682" name="Rectangle 18"/>
          <p:cNvSpPr>
            <a:spLocks noChangeArrowheads="1"/>
          </p:cNvSpPr>
          <p:nvPr/>
        </p:nvSpPr>
        <p:spPr bwMode="auto">
          <a:xfrm>
            <a:off x="1905000" y="1828800"/>
            <a:ext cx="704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defRPr/>
            </a:pPr>
            <a:r>
              <a:rPr lang="en-U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shell</a:t>
            </a:r>
            <a:endParaRPr lang="en-GB" sz="18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65683" name="Text Box 19"/>
          <p:cNvSpPr txBox="1">
            <a:spLocks noChangeArrowheads="1"/>
          </p:cNvSpPr>
          <p:nvPr/>
        </p:nvSpPr>
        <p:spPr bwMode="auto">
          <a:xfrm>
            <a:off x="3962400" y="33528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sz="2800" i="1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or</a:t>
            </a:r>
            <a:endParaRPr lang="en-GB" sz="2800" i="1" smtClean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29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21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25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dirty="0" smtClean="0"/>
              <a:t>Ορισμός (1/5)</a:t>
            </a:r>
            <a:endParaRPr lang="en-GB" dirty="0" smtClean="0"/>
          </a:p>
        </p:txBody>
      </p:sp>
      <p:sp>
        <p:nvSpPr>
          <p:cNvPr id="125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785360"/>
          </a:xfrm>
        </p:spPr>
        <p:txBody>
          <a:bodyPr/>
          <a:lstStyle/>
          <a:p>
            <a:pPr marL="533400" indent="-533400">
              <a:defRPr/>
            </a:pPr>
            <a:r>
              <a:rPr lang="el-GR" sz="2400" i="1" dirty="0" smtClean="0"/>
              <a:t>Μία αρχιτεκτονική παρέχει</a:t>
            </a:r>
            <a:r>
              <a:rPr lang="en-US" sz="2400" dirty="0" smtClean="0"/>
              <a:t>:</a:t>
            </a:r>
          </a:p>
          <a:p>
            <a:pPr marL="914400" lvl="1" indent="-457200">
              <a:buClr>
                <a:schemeClr val="tx1"/>
              </a:buClr>
              <a:buSzPct val="105000"/>
              <a:buFont typeface="Wingdings" pitchFamily="2" charset="2"/>
              <a:buAutoNum type="arabicPeriod"/>
              <a:defRPr/>
            </a:pPr>
            <a:r>
              <a:rPr lang="el-GR" sz="2000" dirty="0" smtClean="0"/>
              <a:t>σύμπλεγμα αλληλεπιδρώντων τμημάτων με θεμελιώδη ρόλο </a:t>
            </a:r>
            <a:r>
              <a:rPr lang="el-GR" sz="2000" dirty="0"/>
              <a:t>σ</a:t>
            </a:r>
            <a:r>
              <a:rPr lang="el-GR" sz="2000" dirty="0" smtClean="0"/>
              <a:t>τη λειτουργία του συστήματος </a:t>
            </a:r>
            <a:endParaRPr lang="en-US" sz="2000" dirty="0" smtClean="0"/>
          </a:p>
          <a:p>
            <a:pPr marL="1314450" lvl="2" indent="-457200">
              <a:buClr>
                <a:schemeClr val="tx1"/>
              </a:buClr>
              <a:buSzPct val="105000"/>
              <a:defRPr/>
            </a:pPr>
            <a:r>
              <a:rPr lang="en-US" sz="1600" b="1" dirty="0" smtClean="0">
                <a:solidFill>
                  <a:srgbClr val="006600"/>
                </a:solidFill>
                <a:effectLst/>
              </a:rPr>
              <a:t>component structure</a:t>
            </a:r>
            <a:endParaRPr lang="en-US" sz="1600" b="1" dirty="0" smtClean="0">
              <a:solidFill>
                <a:srgbClr val="006600"/>
              </a:solidFill>
            </a:endParaRPr>
          </a:p>
          <a:p>
            <a:pPr marL="914400" lvl="1" indent="-457200">
              <a:buClr>
                <a:schemeClr val="tx1"/>
              </a:buClr>
              <a:buSzPct val="105000"/>
              <a:buFont typeface="Wingdings" pitchFamily="2" charset="2"/>
              <a:buAutoNum type="arabicPeriod"/>
              <a:defRPr/>
            </a:pPr>
            <a:r>
              <a:rPr lang="el-GR" sz="2000" dirty="0" smtClean="0"/>
              <a:t>περιγραφή του λειτουργικού ρόλου κάθε τμήματος</a:t>
            </a:r>
            <a:r>
              <a:rPr lang="en-US" sz="2000" dirty="0" smtClean="0"/>
              <a:t> </a:t>
            </a:r>
            <a:endParaRPr lang="el-GR" sz="2000" dirty="0" smtClean="0"/>
          </a:p>
          <a:p>
            <a:pPr marL="1314450" lvl="2" indent="-457200">
              <a:buClr>
                <a:schemeClr val="tx1"/>
              </a:buClr>
              <a:buSzPct val="105000"/>
              <a:defRPr/>
            </a:pPr>
            <a:r>
              <a:rPr lang="en-US" sz="1600" b="1" dirty="0">
                <a:solidFill>
                  <a:srgbClr val="006600"/>
                </a:solidFill>
                <a:effectLst/>
              </a:rPr>
              <a:t>functional role description</a:t>
            </a:r>
          </a:p>
          <a:p>
            <a:pPr marL="914400" lvl="1" indent="-457200">
              <a:buClr>
                <a:schemeClr val="tx1"/>
              </a:buClr>
              <a:buSzPct val="105000"/>
              <a:buFont typeface="Wingdings" pitchFamily="2" charset="2"/>
              <a:buAutoNum type="arabicPeriod"/>
              <a:defRPr/>
            </a:pPr>
            <a:r>
              <a:rPr lang="el-GR" sz="2000" dirty="0" smtClean="0"/>
              <a:t>χαρακτηριστικά αλληλεπίδρασης μεταξύ των τμημάτων</a:t>
            </a:r>
          </a:p>
          <a:p>
            <a:pPr marL="1314450" lvl="2" indent="-457200">
              <a:buClr>
                <a:schemeClr val="tx1"/>
              </a:buClr>
              <a:buSzPct val="105000"/>
              <a:defRPr/>
            </a:pPr>
            <a:r>
              <a:rPr lang="en-US" sz="1600" b="1" dirty="0">
                <a:solidFill>
                  <a:srgbClr val="006600"/>
                </a:solidFill>
                <a:effectLst/>
              </a:rPr>
              <a:t>i</a:t>
            </a:r>
            <a:r>
              <a:rPr lang="en-US" sz="1600" b="1" dirty="0" smtClean="0">
                <a:solidFill>
                  <a:srgbClr val="006600"/>
                </a:solidFill>
                <a:effectLst/>
              </a:rPr>
              <a:t>nter-component </a:t>
            </a:r>
            <a:r>
              <a:rPr lang="en-US" sz="1600" b="1" dirty="0">
                <a:solidFill>
                  <a:srgbClr val="006600"/>
                </a:solidFill>
                <a:effectLst/>
              </a:rPr>
              <a:t>interaction</a:t>
            </a:r>
          </a:p>
          <a:p>
            <a:pPr marL="914400" lvl="1" indent="-457200">
              <a:buClr>
                <a:schemeClr val="tx1"/>
              </a:buClr>
              <a:buSzPct val="105000"/>
              <a:buFont typeface="Wingdings" pitchFamily="2" charset="2"/>
              <a:buAutoNum type="arabicPeriod"/>
              <a:defRPr/>
            </a:pPr>
            <a:r>
              <a:rPr lang="el-GR" sz="2000" dirty="0" smtClean="0"/>
              <a:t>περιγραφή βασικών κύκλων λειτουργίας και ροής ελέγχου μεταξύ των τμημάτων</a:t>
            </a:r>
            <a:r>
              <a:rPr lang="en-US" sz="2000" dirty="0" smtClean="0"/>
              <a:t> </a:t>
            </a:r>
          </a:p>
          <a:p>
            <a:pPr marL="1314450" lvl="2" indent="-457200">
              <a:buClr>
                <a:schemeClr val="tx1"/>
              </a:buClr>
              <a:buSzPct val="105000"/>
              <a:defRPr/>
            </a:pPr>
            <a:r>
              <a:rPr lang="en-US" sz="1600" b="1" dirty="0">
                <a:solidFill>
                  <a:srgbClr val="006600"/>
                </a:solidFill>
                <a:effectLst/>
              </a:rPr>
              <a:t>functional cycles and control flow</a:t>
            </a:r>
          </a:p>
          <a:p>
            <a:pPr marL="914400" lvl="1" indent="-457200">
              <a:buClr>
                <a:schemeClr val="tx1"/>
              </a:buClr>
              <a:buSzPct val="105000"/>
              <a:buFont typeface="Wingdings" pitchFamily="2" charset="2"/>
              <a:buAutoNum type="arabicPeriod"/>
              <a:defRPr/>
            </a:pPr>
            <a:r>
              <a:rPr lang="el-GR" sz="2000" dirty="0" smtClean="0"/>
              <a:t>σενάρια λειτουργίας που σχετίζονται άμεσα με το τι εξυπηρετεί το σύστημα </a:t>
            </a:r>
          </a:p>
          <a:p>
            <a:pPr marL="1314450" lvl="2" indent="-457200">
              <a:buClr>
                <a:schemeClr val="tx1"/>
              </a:buClr>
              <a:buSzPct val="105000"/>
              <a:defRPr/>
            </a:pPr>
            <a:r>
              <a:rPr lang="en-US" sz="1600" b="1" dirty="0">
                <a:solidFill>
                  <a:srgbClr val="006600"/>
                </a:solidFill>
                <a:effectLst/>
              </a:rPr>
              <a:t>functional scenarios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532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55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55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55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55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55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55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55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55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55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55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5427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26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/>
              <a:t>Layered</a:t>
            </a:r>
            <a:r>
              <a:rPr lang="en-US" dirty="0" smtClean="0"/>
              <a:t> architectures (2/4)</a:t>
            </a:r>
            <a:endParaRPr lang="en-GB" dirty="0" smtClean="0"/>
          </a:p>
        </p:txBody>
      </p:sp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l-GR" sz="2400" i="1" smtClean="0"/>
              <a:t>Ιδιότητες</a:t>
            </a:r>
          </a:p>
          <a:p>
            <a:pPr lvl="1">
              <a:lnSpc>
                <a:spcPct val="90000"/>
              </a:lnSpc>
              <a:defRPr/>
            </a:pPr>
            <a:r>
              <a:rPr lang="el-GR" sz="2000" smtClean="0"/>
              <a:t>Το κάθε επίπεδο χτίζεται πάνω στο προηγούμενο, βάσει συγκεκριμένων </a:t>
            </a:r>
            <a:r>
              <a:rPr lang="en-US" sz="2000" smtClean="0"/>
              <a:t>application programming interfaces (APIs)</a:t>
            </a:r>
          </a:p>
          <a:p>
            <a:pPr lvl="2">
              <a:lnSpc>
                <a:spcPct val="90000"/>
              </a:lnSpc>
              <a:defRPr/>
            </a:pPr>
            <a:r>
              <a:rPr lang="el-GR" sz="1800" smtClean="0"/>
              <a:t>Π.χ. σύνολο από </a:t>
            </a:r>
            <a:r>
              <a:rPr lang="en-US" sz="1800" smtClean="0"/>
              <a:t>functions </a:t>
            </a:r>
            <a:r>
              <a:rPr lang="el-GR" sz="1800" smtClean="0"/>
              <a:t>ή </a:t>
            </a:r>
            <a:r>
              <a:rPr lang="en-US" sz="1800" smtClean="0"/>
              <a:t>classes </a:t>
            </a:r>
            <a:r>
              <a:rPr lang="el-GR" sz="1800" smtClean="0"/>
              <a:t>που παρέχει το κατώτερο επίπεδο στο ανώτερο</a:t>
            </a:r>
            <a:endParaRPr lang="en-US" sz="1800" smtClean="0"/>
          </a:p>
          <a:p>
            <a:pPr lvl="1">
              <a:lnSpc>
                <a:spcPct val="90000"/>
              </a:lnSpc>
              <a:defRPr/>
            </a:pPr>
            <a:r>
              <a:rPr lang="el-GR" sz="2000" smtClean="0"/>
              <a:t>Διαδοχική ανεξάρτητη ανάπτυξη από χαμηλότερα επίπεδα προς ανώτερα, ακόμη και παράλληλα εάν τα </a:t>
            </a:r>
            <a:r>
              <a:rPr lang="en-US" sz="2000" smtClean="0"/>
              <a:t>APIs </a:t>
            </a:r>
            <a:r>
              <a:rPr lang="el-GR" sz="2000" smtClean="0"/>
              <a:t>είναι ήδη παγιωμένα</a:t>
            </a:r>
          </a:p>
          <a:p>
            <a:pPr lvl="1">
              <a:lnSpc>
                <a:spcPct val="90000"/>
              </a:lnSpc>
              <a:defRPr/>
            </a:pPr>
            <a:r>
              <a:rPr lang="el-GR" sz="2000" smtClean="0"/>
              <a:t>Υποστηρίζει εύκολη επέκταση και τροποποίηση εσωτερικά σε κάθε επίπεδο, χωρίς να επηρεάζονται τα ανώτερα, </a:t>
            </a:r>
            <a:endParaRPr lang="en-US" sz="2000" smtClean="0"/>
          </a:p>
          <a:p>
            <a:pPr lvl="2">
              <a:lnSpc>
                <a:spcPct val="90000"/>
              </a:lnSpc>
              <a:defRPr/>
            </a:pPr>
            <a:r>
              <a:rPr lang="el-GR" sz="1800" smtClean="0"/>
              <a:t>εφόσον δεν μεταβάλλεται τόσο το </a:t>
            </a:r>
            <a:r>
              <a:rPr lang="en-US" sz="1800" smtClean="0"/>
              <a:t>API </a:t>
            </a:r>
            <a:r>
              <a:rPr lang="el-GR" sz="1800" smtClean="0"/>
              <a:t>που παρέχεται στο αμέσως επόμενο επίπεδο, όσο και η συμπεριφορά (</a:t>
            </a:r>
            <a:r>
              <a:rPr lang="en-US" sz="1800" smtClean="0"/>
              <a:t>semantics).</a:t>
            </a:r>
            <a:endParaRPr lang="el-GR" sz="1800" smtClean="0"/>
          </a:p>
          <a:p>
            <a:pPr lvl="1">
              <a:lnSpc>
                <a:spcPct val="90000"/>
              </a:lnSpc>
              <a:defRPr/>
            </a:pPr>
            <a:r>
              <a:rPr lang="el-GR" sz="2000" smtClean="0"/>
              <a:t>Υποστηρίζει επαναχρησιμοποίηση ενός επιπέδου μέσα σε συμβατή αντίστοιχη αρχιτεκτονική</a:t>
            </a:r>
            <a:endParaRPr lang="en-US" sz="2000" smtClean="0"/>
          </a:p>
          <a:p>
            <a:pPr lvl="2">
              <a:lnSpc>
                <a:spcPct val="90000"/>
              </a:lnSpc>
              <a:defRPr/>
            </a:pPr>
            <a:r>
              <a:rPr lang="el-GR" sz="1800" smtClean="0"/>
              <a:t>η ακόμη και αντικατάσταση</a:t>
            </a:r>
            <a:endParaRPr lang="en-GB" sz="1800" smtClean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30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95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6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6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6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6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6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6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6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6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6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6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6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6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6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6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6691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26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/>
              <a:t>Layered</a:t>
            </a:r>
            <a:r>
              <a:rPr lang="en-US" dirty="0" smtClean="0"/>
              <a:t> architectures</a:t>
            </a:r>
            <a:r>
              <a:rPr lang="el-GR" dirty="0" smtClean="0"/>
              <a:t> (</a:t>
            </a:r>
            <a:r>
              <a:rPr lang="en-US" dirty="0" smtClean="0"/>
              <a:t>3</a:t>
            </a:r>
            <a:r>
              <a:rPr lang="el-GR" dirty="0" smtClean="0"/>
              <a:t>/</a:t>
            </a:r>
            <a:r>
              <a:rPr lang="en-US" dirty="0" smtClean="0"/>
              <a:t>4</a:t>
            </a:r>
            <a:r>
              <a:rPr lang="el-GR" dirty="0" smtClean="0"/>
              <a:t>)</a:t>
            </a:r>
            <a:endParaRPr lang="en-GB" dirty="0" smtClean="0"/>
          </a:p>
        </p:txBody>
      </p:sp>
      <p:sp>
        <p:nvSpPr>
          <p:cNvPr id="126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2819400" cy="457200"/>
          </a:xfrm>
        </p:spPr>
        <p:txBody>
          <a:bodyPr/>
          <a:lstStyle/>
          <a:p>
            <a:pPr>
              <a:defRPr/>
            </a:pPr>
            <a:r>
              <a:rPr lang="el-GR" sz="2400" smtClean="0"/>
              <a:t>Παράδειγμα</a:t>
            </a:r>
            <a:endParaRPr lang="en-GB" sz="2400" smtClean="0"/>
          </a:p>
        </p:txBody>
      </p:sp>
      <p:grpSp>
        <p:nvGrpSpPr>
          <p:cNvPr id="31751" name="Group 29"/>
          <p:cNvGrpSpPr>
            <a:grpSpLocks/>
          </p:cNvGrpSpPr>
          <p:nvPr/>
        </p:nvGrpSpPr>
        <p:grpSpPr bwMode="auto">
          <a:xfrm>
            <a:off x="1676400" y="2133600"/>
            <a:ext cx="5486400" cy="4876800"/>
            <a:chOff x="96" y="1392"/>
            <a:chExt cx="3072" cy="2736"/>
          </a:xfrm>
        </p:grpSpPr>
        <p:grpSp>
          <p:nvGrpSpPr>
            <p:cNvPr id="31752" name="Group 26"/>
            <p:cNvGrpSpPr>
              <a:grpSpLocks/>
            </p:cNvGrpSpPr>
            <p:nvPr/>
          </p:nvGrpSpPr>
          <p:grpSpPr bwMode="auto">
            <a:xfrm>
              <a:off x="96" y="1584"/>
              <a:ext cx="3072" cy="2544"/>
              <a:chOff x="0" y="1584"/>
              <a:chExt cx="3072" cy="2544"/>
            </a:xfrm>
          </p:grpSpPr>
          <p:sp>
            <p:nvSpPr>
              <p:cNvPr id="1267728" name="AutoShape 16"/>
              <p:cNvSpPr>
                <a:spLocks noChangeArrowheads="1"/>
              </p:cNvSpPr>
              <p:nvPr/>
            </p:nvSpPr>
            <p:spPr bwMode="auto">
              <a:xfrm>
                <a:off x="878" y="3266"/>
                <a:ext cx="1360" cy="776"/>
              </a:xfrm>
              <a:custGeom>
                <a:avLst/>
                <a:gdLst>
                  <a:gd name="G0" fmla="+- 6005 0 0"/>
                  <a:gd name="G1" fmla="+- -11294791 0 0"/>
                  <a:gd name="G2" fmla="+- 0 0 -11294791"/>
                  <a:gd name="T0" fmla="*/ 0 256 1"/>
                  <a:gd name="T1" fmla="*/ 180 256 1"/>
                  <a:gd name="G3" fmla="+- -11294791 T0 T1"/>
                  <a:gd name="T2" fmla="*/ 0 256 1"/>
                  <a:gd name="T3" fmla="*/ 90 256 1"/>
                  <a:gd name="G4" fmla="+- -11294791 T2 T3"/>
                  <a:gd name="G5" fmla="*/ G4 2 1"/>
                  <a:gd name="T4" fmla="*/ 90 256 1"/>
                  <a:gd name="T5" fmla="*/ 0 256 1"/>
                  <a:gd name="G6" fmla="+- -11294791 T4 T5"/>
                  <a:gd name="G7" fmla="*/ G6 2 1"/>
                  <a:gd name="G8" fmla="abs -1129479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6005"/>
                  <a:gd name="G18" fmla="*/ 6005 1 2"/>
                  <a:gd name="G19" fmla="+- G18 5400 0"/>
                  <a:gd name="G20" fmla="cos G19 -11294791"/>
                  <a:gd name="G21" fmla="sin G19 -11294791"/>
                  <a:gd name="G22" fmla="+- G20 10800 0"/>
                  <a:gd name="G23" fmla="+- G21 10800 0"/>
                  <a:gd name="G24" fmla="+- 10800 0 G20"/>
                  <a:gd name="G25" fmla="+- 6005 10800 0"/>
                  <a:gd name="G26" fmla="?: G9 G17 G25"/>
                  <a:gd name="G27" fmla="?: G9 0 21600"/>
                  <a:gd name="G28" fmla="cos 10800 -11294791"/>
                  <a:gd name="G29" fmla="sin 10800 -11294791"/>
                  <a:gd name="G30" fmla="sin 6005 -1129479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11294791 G34 0"/>
                  <a:gd name="G36" fmla="?: G6 G35 G31"/>
                  <a:gd name="G37" fmla="+- 21600 0 G36"/>
                  <a:gd name="G38" fmla="?: G4 0 G33"/>
                  <a:gd name="G39" fmla="?: -1129479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471 w 21600"/>
                  <a:gd name="T15" fmla="*/ 9680 h 21600"/>
                  <a:gd name="T16" fmla="*/ 10800 w 21600"/>
                  <a:gd name="T17" fmla="*/ 4795 h 21600"/>
                  <a:gd name="T18" fmla="*/ 19129 w 21600"/>
                  <a:gd name="T19" fmla="*/ 968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4848" y="10000"/>
                    </a:moveTo>
                    <a:cubicBezTo>
                      <a:pt x="5249" y="7019"/>
                      <a:pt x="7792" y="4795"/>
                      <a:pt x="10800" y="4795"/>
                    </a:cubicBezTo>
                    <a:cubicBezTo>
                      <a:pt x="13807" y="4795"/>
                      <a:pt x="16350" y="7019"/>
                      <a:pt x="16751" y="10000"/>
                    </a:cubicBezTo>
                    <a:lnTo>
                      <a:pt x="21503" y="9361"/>
                    </a:lnTo>
                    <a:cubicBezTo>
                      <a:pt x="20783" y="4000"/>
                      <a:pt x="16208" y="0"/>
                      <a:pt x="10799" y="0"/>
                    </a:cubicBezTo>
                    <a:cubicBezTo>
                      <a:pt x="5391" y="0"/>
                      <a:pt x="816" y="4000"/>
                      <a:pt x="96" y="9361"/>
                    </a:cubicBezTo>
                    <a:close/>
                  </a:path>
                </a:pathLst>
              </a:custGeom>
              <a:solidFill>
                <a:srgbClr val="0000FF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l-G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7729" name="AutoShape 17"/>
              <p:cNvSpPr>
                <a:spLocks noChangeArrowheads="1"/>
              </p:cNvSpPr>
              <p:nvPr/>
            </p:nvSpPr>
            <p:spPr bwMode="auto">
              <a:xfrm>
                <a:off x="702" y="3050"/>
                <a:ext cx="1668" cy="1078"/>
              </a:xfrm>
              <a:custGeom>
                <a:avLst/>
                <a:gdLst>
                  <a:gd name="G0" fmla="+- 6267 0 0"/>
                  <a:gd name="G1" fmla="+- -10498333 0 0"/>
                  <a:gd name="G2" fmla="+- 0 0 -10498333"/>
                  <a:gd name="T0" fmla="*/ 0 256 1"/>
                  <a:gd name="T1" fmla="*/ 180 256 1"/>
                  <a:gd name="G3" fmla="+- -10498333 T0 T1"/>
                  <a:gd name="T2" fmla="*/ 0 256 1"/>
                  <a:gd name="T3" fmla="*/ 90 256 1"/>
                  <a:gd name="G4" fmla="+- -10498333 T2 T3"/>
                  <a:gd name="G5" fmla="*/ G4 2 1"/>
                  <a:gd name="T4" fmla="*/ 90 256 1"/>
                  <a:gd name="T5" fmla="*/ 0 256 1"/>
                  <a:gd name="G6" fmla="+- -10498333 T4 T5"/>
                  <a:gd name="G7" fmla="*/ G6 2 1"/>
                  <a:gd name="G8" fmla="abs -10498333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6267"/>
                  <a:gd name="G18" fmla="*/ 6267 1 2"/>
                  <a:gd name="G19" fmla="+- G18 5400 0"/>
                  <a:gd name="G20" fmla="cos G19 -10498333"/>
                  <a:gd name="G21" fmla="sin G19 -10498333"/>
                  <a:gd name="G22" fmla="+- G20 10800 0"/>
                  <a:gd name="G23" fmla="+- G21 10800 0"/>
                  <a:gd name="G24" fmla="+- 10800 0 G20"/>
                  <a:gd name="G25" fmla="+- 6267 10800 0"/>
                  <a:gd name="G26" fmla="?: G9 G17 G25"/>
                  <a:gd name="G27" fmla="?: G9 0 21600"/>
                  <a:gd name="G28" fmla="cos 10800 -10498333"/>
                  <a:gd name="G29" fmla="sin 10800 -10498333"/>
                  <a:gd name="G30" fmla="sin 6267 -10498333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10498333 G34 0"/>
                  <a:gd name="G36" fmla="?: G6 G35 G31"/>
                  <a:gd name="G37" fmla="+- 21600 0 G36"/>
                  <a:gd name="G38" fmla="?: G4 0 G33"/>
                  <a:gd name="G39" fmla="?: -10498333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70 w 21600"/>
                  <a:gd name="T15" fmla="*/ 7908 h 21600"/>
                  <a:gd name="T16" fmla="*/ 10800 w 21600"/>
                  <a:gd name="T17" fmla="*/ 4533 h 21600"/>
                  <a:gd name="T18" fmla="*/ 18830 w 21600"/>
                  <a:gd name="T19" fmla="*/ 7908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4903" y="8676"/>
                    </a:moveTo>
                    <a:cubicBezTo>
                      <a:pt x="5799" y="6190"/>
                      <a:pt x="8157" y="4533"/>
                      <a:pt x="10800" y="4533"/>
                    </a:cubicBezTo>
                    <a:cubicBezTo>
                      <a:pt x="13442" y="4533"/>
                      <a:pt x="15800" y="6190"/>
                      <a:pt x="16696" y="8676"/>
                    </a:cubicBezTo>
                    <a:lnTo>
                      <a:pt x="20960" y="7140"/>
                    </a:lnTo>
                    <a:cubicBezTo>
                      <a:pt x="19417" y="2856"/>
                      <a:pt x="15353" y="0"/>
                      <a:pt x="10799" y="0"/>
                    </a:cubicBezTo>
                    <a:cubicBezTo>
                      <a:pt x="6246" y="0"/>
                      <a:pt x="2182" y="2856"/>
                      <a:pt x="639" y="7140"/>
                    </a:cubicBezTo>
                    <a:close/>
                  </a:path>
                </a:pathLst>
              </a:custGeom>
              <a:solidFill>
                <a:srgbClr val="0000FF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l-G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7730" name="AutoShape 18"/>
              <p:cNvSpPr>
                <a:spLocks noChangeArrowheads="1"/>
              </p:cNvSpPr>
              <p:nvPr/>
            </p:nvSpPr>
            <p:spPr bwMode="auto">
              <a:xfrm>
                <a:off x="483" y="2878"/>
                <a:ext cx="2062" cy="1120"/>
              </a:xfrm>
              <a:custGeom>
                <a:avLst/>
                <a:gdLst>
                  <a:gd name="G0" fmla="+- 6933 0 0"/>
                  <a:gd name="G1" fmla="+- -9757302 0 0"/>
                  <a:gd name="G2" fmla="+- 0 0 -9757302"/>
                  <a:gd name="T0" fmla="*/ 0 256 1"/>
                  <a:gd name="T1" fmla="*/ 180 256 1"/>
                  <a:gd name="G3" fmla="+- -9757302 T0 T1"/>
                  <a:gd name="T2" fmla="*/ 0 256 1"/>
                  <a:gd name="T3" fmla="*/ 90 256 1"/>
                  <a:gd name="G4" fmla="+- -9757302 T2 T3"/>
                  <a:gd name="G5" fmla="*/ G4 2 1"/>
                  <a:gd name="T4" fmla="*/ 90 256 1"/>
                  <a:gd name="T5" fmla="*/ 0 256 1"/>
                  <a:gd name="G6" fmla="+- -9757302 T4 T5"/>
                  <a:gd name="G7" fmla="*/ G6 2 1"/>
                  <a:gd name="G8" fmla="abs -9757302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6933"/>
                  <a:gd name="G18" fmla="*/ 6933 1 2"/>
                  <a:gd name="G19" fmla="+- G18 5400 0"/>
                  <a:gd name="G20" fmla="cos G19 -9757302"/>
                  <a:gd name="G21" fmla="sin G19 -9757302"/>
                  <a:gd name="G22" fmla="+- G20 10800 0"/>
                  <a:gd name="G23" fmla="+- G21 10800 0"/>
                  <a:gd name="G24" fmla="+- 10800 0 G20"/>
                  <a:gd name="G25" fmla="+- 6933 10800 0"/>
                  <a:gd name="G26" fmla="?: G9 G17 G25"/>
                  <a:gd name="G27" fmla="?: G9 0 21600"/>
                  <a:gd name="G28" fmla="cos 10800 -9757302"/>
                  <a:gd name="G29" fmla="sin 10800 -9757302"/>
                  <a:gd name="G30" fmla="sin 6933 -9757302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757302 G34 0"/>
                  <a:gd name="G36" fmla="?: G6 G35 G31"/>
                  <a:gd name="G37" fmla="+- 21600 0 G36"/>
                  <a:gd name="G38" fmla="?: G4 0 G33"/>
                  <a:gd name="G39" fmla="?: -9757302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3208 w 21600"/>
                  <a:gd name="T15" fmla="*/ 6217 h 21600"/>
                  <a:gd name="T16" fmla="*/ 10800 w 21600"/>
                  <a:gd name="T17" fmla="*/ 3867 h 21600"/>
                  <a:gd name="T18" fmla="*/ 18392 w 21600"/>
                  <a:gd name="T19" fmla="*/ 62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4864" y="7217"/>
                    </a:moveTo>
                    <a:cubicBezTo>
                      <a:pt x="6119" y="5137"/>
                      <a:pt x="8371" y="3867"/>
                      <a:pt x="10800" y="3867"/>
                    </a:cubicBezTo>
                    <a:cubicBezTo>
                      <a:pt x="13228" y="3867"/>
                      <a:pt x="15480" y="5137"/>
                      <a:pt x="16735" y="7217"/>
                    </a:cubicBezTo>
                    <a:lnTo>
                      <a:pt x="20046" y="5218"/>
                    </a:lnTo>
                    <a:cubicBezTo>
                      <a:pt x="18091" y="1979"/>
                      <a:pt x="14583" y="0"/>
                      <a:pt x="10799" y="0"/>
                    </a:cubicBezTo>
                    <a:cubicBezTo>
                      <a:pt x="7016" y="0"/>
                      <a:pt x="3508" y="1979"/>
                      <a:pt x="1553" y="5218"/>
                    </a:cubicBezTo>
                    <a:close/>
                  </a:path>
                </a:pathLst>
              </a:custGeom>
              <a:solidFill>
                <a:srgbClr val="0000FF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l-G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7731" name="AutoShape 19"/>
              <p:cNvSpPr>
                <a:spLocks noChangeArrowheads="1"/>
              </p:cNvSpPr>
              <p:nvPr/>
            </p:nvSpPr>
            <p:spPr bwMode="auto">
              <a:xfrm>
                <a:off x="395" y="2705"/>
                <a:ext cx="2238" cy="1121"/>
              </a:xfrm>
              <a:custGeom>
                <a:avLst/>
                <a:gdLst>
                  <a:gd name="G0" fmla="+- 6923 0 0"/>
                  <a:gd name="G1" fmla="+- -10179484 0 0"/>
                  <a:gd name="G2" fmla="+- 0 0 -10179484"/>
                  <a:gd name="T0" fmla="*/ 0 256 1"/>
                  <a:gd name="T1" fmla="*/ 180 256 1"/>
                  <a:gd name="G3" fmla="+- -10179484 T0 T1"/>
                  <a:gd name="T2" fmla="*/ 0 256 1"/>
                  <a:gd name="T3" fmla="*/ 90 256 1"/>
                  <a:gd name="G4" fmla="+- -10179484 T2 T3"/>
                  <a:gd name="G5" fmla="*/ G4 2 1"/>
                  <a:gd name="T4" fmla="*/ 90 256 1"/>
                  <a:gd name="T5" fmla="*/ 0 256 1"/>
                  <a:gd name="G6" fmla="+- -10179484 T4 T5"/>
                  <a:gd name="G7" fmla="*/ G6 2 1"/>
                  <a:gd name="G8" fmla="abs -10179484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6923"/>
                  <a:gd name="G18" fmla="*/ 6923 1 2"/>
                  <a:gd name="G19" fmla="+- G18 5400 0"/>
                  <a:gd name="G20" fmla="cos G19 -10179484"/>
                  <a:gd name="G21" fmla="sin G19 -10179484"/>
                  <a:gd name="G22" fmla="+- G20 10800 0"/>
                  <a:gd name="G23" fmla="+- G21 10800 0"/>
                  <a:gd name="G24" fmla="+- 10800 0 G20"/>
                  <a:gd name="G25" fmla="+- 6923 10800 0"/>
                  <a:gd name="G26" fmla="?: G9 G17 G25"/>
                  <a:gd name="G27" fmla="?: G9 0 21600"/>
                  <a:gd name="G28" fmla="cos 10800 -10179484"/>
                  <a:gd name="G29" fmla="sin 10800 -10179484"/>
                  <a:gd name="G30" fmla="sin 6923 -10179484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10179484 G34 0"/>
                  <a:gd name="G36" fmla="?: G6 G35 G31"/>
                  <a:gd name="G37" fmla="+- 21600 0 G36"/>
                  <a:gd name="G38" fmla="?: G4 0 G33"/>
                  <a:gd name="G39" fmla="?: -10179484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47 w 21600"/>
                  <a:gd name="T15" fmla="*/ 7100 h 21600"/>
                  <a:gd name="T16" fmla="*/ 10800 w 21600"/>
                  <a:gd name="T17" fmla="*/ 3877 h 21600"/>
                  <a:gd name="T18" fmla="*/ 18853 w 21600"/>
                  <a:gd name="T19" fmla="*/ 71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4509" y="7910"/>
                    </a:moveTo>
                    <a:cubicBezTo>
                      <a:pt x="5638" y="5452"/>
                      <a:pt x="8095" y="3877"/>
                      <a:pt x="10800" y="3877"/>
                    </a:cubicBezTo>
                    <a:cubicBezTo>
                      <a:pt x="13504" y="3877"/>
                      <a:pt x="15961" y="5452"/>
                      <a:pt x="17090" y="7910"/>
                    </a:cubicBezTo>
                    <a:lnTo>
                      <a:pt x="20613" y="6291"/>
                    </a:lnTo>
                    <a:cubicBezTo>
                      <a:pt x="18852" y="2457"/>
                      <a:pt x="15019" y="0"/>
                      <a:pt x="10799" y="0"/>
                    </a:cubicBezTo>
                    <a:cubicBezTo>
                      <a:pt x="6580" y="0"/>
                      <a:pt x="2747" y="2457"/>
                      <a:pt x="986" y="6291"/>
                    </a:cubicBezTo>
                    <a:close/>
                  </a:path>
                </a:pathLst>
              </a:custGeom>
              <a:solidFill>
                <a:srgbClr val="0000FF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l-G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7732" name="AutoShape 20"/>
              <p:cNvSpPr>
                <a:spLocks noChangeArrowheads="1"/>
              </p:cNvSpPr>
              <p:nvPr/>
            </p:nvSpPr>
            <p:spPr bwMode="auto">
              <a:xfrm>
                <a:off x="263" y="2489"/>
                <a:ext cx="2502" cy="1078"/>
              </a:xfrm>
              <a:custGeom>
                <a:avLst/>
                <a:gdLst>
                  <a:gd name="G0" fmla="+- 6372 0 0"/>
                  <a:gd name="G1" fmla="+- -9867291 0 0"/>
                  <a:gd name="G2" fmla="+- 0 0 -9867291"/>
                  <a:gd name="T0" fmla="*/ 0 256 1"/>
                  <a:gd name="T1" fmla="*/ 180 256 1"/>
                  <a:gd name="G3" fmla="+- -9867291 T0 T1"/>
                  <a:gd name="T2" fmla="*/ 0 256 1"/>
                  <a:gd name="T3" fmla="*/ 90 256 1"/>
                  <a:gd name="G4" fmla="+- -9867291 T2 T3"/>
                  <a:gd name="G5" fmla="*/ G4 2 1"/>
                  <a:gd name="T4" fmla="*/ 90 256 1"/>
                  <a:gd name="T5" fmla="*/ 0 256 1"/>
                  <a:gd name="G6" fmla="+- -9867291 T4 T5"/>
                  <a:gd name="G7" fmla="*/ G6 2 1"/>
                  <a:gd name="G8" fmla="abs -986729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6372"/>
                  <a:gd name="G18" fmla="*/ 6372 1 2"/>
                  <a:gd name="G19" fmla="+- G18 5400 0"/>
                  <a:gd name="G20" fmla="cos G19 -9867291"/>
                  <a:gd name="G21" fmla="sin G19 -9867291"/>
                  <a:gd name="G22" fmla="+- G20 10800 0"/>
                  <a:gd name="G23" fmla="+- G21 10800 0"/>
                  <a:gd name="G24" fmla="+- 10800 0 G20"/>
                  <a:gd name="G25" fmla="+- 6372 10800 0"/>
                  <a:gd name="G26" fmla="?: G9 G17 G25"/>
                  <a:gd name="G27" fmla="?: G9 0 21600"/>
                  <a:gd name="G28" fmla="cos 10800 -9867291"/>
                  <a:gd name="G29" fmla="sin 10800 -9867291"/>
                  <a:gd name="G30" fmla="sin 6372 -986729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867291 G34 0"/>
                  <a:gd name="G36" fmla="?: G6 G35 G31"/>
                  <a:gd name="G37" fmla="+- 21600 0 G36"/>
                  <a:gd name="G38" fmla="?: G4 0 G33"/>
                  <a:gd name="G39" fmla="?: -986729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3322 w 21600"/>
                  <a:gd name="T15" fmla="*/ 6580 h 21600"/>
                  <a:gd name="T16" fmla="*/ 10800 w 21600"/>
                  <a:gd name="T17" fmla="*/ 4428 h 21600"/>
                  <a:gd name="T18" fmla="*/ 18278 w 21600"/>
                  <a:gd name="T19" fmla="*/ 658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250" y="7668"/>
                    </a:moveTo>
                    <a:cubicBezTo>
                      <a:pt x="6380" y="5666"/>
                      <a:pt x="8501" y="4428"/>
                      <a:pt x="10800" y="4428"/>
                    </a:cubicBezTo>
                    <a:cubicBezTo>
                      <a:pt x="13098" y="4428"/>
                      <a:pt x="15219" y="5666"/>
                      <a:pt x="16349" y="7668"/>
                    </a:cubicBezTo>
                    <a:lnTo>
                      <a:pt x="20205" y="5492"/>
                    </a:lnTo>
                    <a:cubicBezTo>
                      <a:pt x="18290" y="2098"/>
                      <a:pt x="14696" y="0"/>
                      <a:pt x="10799" y="0"/>
                    </a:cubicBezTo>
                    <a:cubicBezTo>
                      <a:pt x="6903" y="0"/>
                      <a:pt x="3309" y="2098"/>
                      <a:pt x="1394" y="5492"/>
                    </a:cubicBezTo>
                    <a:close/>
                  </a:path>
                </a:pathLst>
              </a:custGeom>
              <a:solidFill>
                <a:srgbClr val="0000FF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l-G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7733" name="AutoShape 21"/>
              <p:cNvSpPr>
                <a:spLocks noChangeArrowheads="1"/>
              </p:cNvSpPr>
              <p:nvPr/>
            </p:nvSpPr>
            <p:spPr bwMode="auto">
              <a:xfrm>
                <a:off x="263" y="2275"/>
                <a:ext cx="2502" cy="1078"/>
              </a:xfrm>
              <a:custGeom>
                <a:avLst/>
                <a:gdLst>
                  <a:gd name="G0" fmla="+- 6595 0 0"/>
                  <a:gd name="G1" fmla="+- -9652992 0 0"/>
                  <a:gd name="G2" fmla="+- 0 0 -9652992"/>
                  <a:gd name="T0" fmla="*/ 0 256 1"/>
                  <a:gd name="T1" fmla="*/ 180 256 1"/>
                  <a:gd name="G3" fmla="+- -9652992 T0 T1"/>
                  <a:gd name="T2" fmla="*/ 0 256 1"/>
                  <a:gd name="T3" fmla="*/ 90 256 1"/>
                  <a:gd name="G4" fmla="+- -9652992 T2 T3"/>
                  <a:gd name="G5" fmla="*/ G4 2 1"/>
                  <a:gd name="T4" fmla="*/ 90 256 1"/>
                  <a:gd name="T5" fmla="*/ 0 256 1"/>
                  <a:gd name="G6" fmla="+- -9652992 T4 T5"/>
                  <a:gd name="G7" fmla="*/ G6 2 1"/>
                  <a:gd name="G8" fmla="abs -9652992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6595"/>
                  <a:gd name="G18" fmla="*/ 6595 1 2"/>
                  <a:gd name="G19" fmla="+- G18 5400 0"/>
                  <a:gd name="G20" fmla="cos G19 -9652992"/>
                  <a:gd name="G21" fmla="sin G19 -9652992"/>
                  <a:gd name="G22" fmla="+- G20 10800 0"/>
                  <a:gd name="G23" fmla="+- G21 10800 0"/>
                  <a:gd name="G24" fmla="+- 10800 0 G20"/>
                  <a:gd name="G25" fmla="+- 6595 10800 0"/>
                  <a:gd name="G26" fmla="?: G9 G17 G25"/>
                  <a:gd name="G27" fmla="?: G9 0 21600"/>
                  <a:gd name="G28" fmla="cos 10800 -9652992"/>
                  <a:gd name="G29" fmla="sin 10800 -9652992"/>
                  <a:gd name="G30" fmla="sin 6595 -9652992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652992 G34 0"/>
                  <a:gd name="G36" fmla="?: G6 G35 G31"/>
                  <a:gd name="G37" fmla="+- 21600 0 G36"/>
                  <a:gd name="G38" fmla="?: G4 0 G33"/>
                  <a:gd name="G39" fmla="?: -9652992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3481 w 21600"/>
                  <a:gd name="T15" fmla="*/ 6100 h 21600"/>
                  <a:gd name="T16" fmla="*/ 10800 w 21600"/>
                  <a:gd name="T17" fmla="*/ 4205 h 21600"/>
                  <a:gd name="T18" fmla="*/ 18119 w 21600"/>
                  <a:gd name="T19" fmla="*/ 61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250" y="7236"/>
                    </a:moveTo>
                    <a:cubicBezTo>
                      <a:pt x="6463" y="5347"/>
                      <a:pt x="8554" y="4205"/>
                      <a:pt x="10800" y="4205"/>
                    </a:cubicBezTo>
                    <a:cubicBezTo>
                      <a:pt x="13045" y="4205"/>
                      <a:pt x="15136" y="5347"/>
                      <a:pt x="16349" y="7236"/>
                    </a:cubicBezTo>
                    <a:lnTo>
                      <a:pt x="19887" y="4964"/>
                    </a:lnTo>
                    <a:cubicBezTo>
                      <a:pt x="17900" y="1870"/>
                      <a:pt x="14476" y="0"/>
                      <a:pt x="10799" y="0"/>
                    </a:cubicBezTo>
                    <a:cubicBezTo>
                      <a:pt x="7123" y="0"/>
                      <a:pt x="3699" y="1870"/>
                      <a:pt x="1712" y="4964"/>
                    </a:cubicBezTo>
                    <a:close/>
                  </a:path>
                </a:pathLst>
              </a:custGeom>
              <a:solidFill>
                <a:srgbClr val="0000FF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l-G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7734" name="AutoShape 22"/>
              <p:cNvSpPr>
                <a:spLocks noChangeArrowheads="1"/>
              </p:cNvSpPr>
              <p:nvPr/>
            </p:nvSpPr>
            <p:spPr bwMode="auto">
              <a:xfrm>
                <a:off x="176" y="2058"/>
                <a:ext cx="2764" cy="1078"/>
              </a:xfrm>
              <a:custGeom>
                <a:avLst/>
                <a:gdLst>
                  <a:gd name="G0" fmla="+- 6692 0 0"/>
                  <a:gd name="G1" fmla="+- -9967680 0 0"/>
                  <a:gd name="G2" fmla="+- 0 0 -9967680"/>
                  <a:gd name="T0" fmla="*/ 0 256 1"/>
                  <a:gd name="T1" fmla="*/ 180 256 1"/>
                  <a:gd name="G3" fmla="+- -9967680 T0 T1"/>
                  <a:gd name="T2" fmla="*/ 0 256 1"/>
                  <a:gd name="T3" fmla="*/ 90 256 1"/>
                  <a:gd name="G4" fmla="+- -9967680 T2 T3"/>
                  <a:gd name="G5" fmla="*/ G4 2 1"/>
                  <a:gd name="T4" fmla="*/ 90 256 1"/>
                  <a:gd name="T5" fmla="*/ 0 256 1"/>
                  <a:gd name="G6" fmla="+- -9967680 T4 T5"/>
                  <a:gd name="G7" fmla="*/ G6 2 1"/>
                  <a:gd name="G8" fmla="abs -99676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6692"/>
                  <a:gd name="G18" fmla="*/ 6692 1 2"/>
                  <a:gd name="G19" fmla="+- G18 5400 0"/>
                  <a:gd name="G20" fmla="cos G19 -9967680"/>
                  <a:gd name="G21" fmla="sin G19 -9967680"/>
                  <a:gd name="G22" fmla="+- G20 10800 0"/>
                  <a:gd name="G23" fmla="+- G21 10800 0"/>
                  <a:gd name="G24" fmla="+- 10800 0 G20"/>
                  <a:gd name="G25" fmla="+- 6692 10800 0"/>
                  <a:gd name="G26" fmla="?: G9 G17 G25"/>
                  <a:gd name="G27" fmla="?: G9 0 21600"/>
                  <a:gd name="G28" fmla="cos 10800 -9967680"/>
                  <a:gd name="G29" fmla="sin 10800 -9967680"/>
                  <a:gd name="G30" fmla="sin 6692 -99676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967680 G34 0"/>
                  <a:gd name="G36" fmla="?: G6 G35 G31"/>
                  <a:gd name="G37" fmla="+- 21600 0 G36"/>
                  <a:gd name="G38" fmla="?: G4 0 G33"/>
                  <a:gd name="G39" fmla="?: -99676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3070 w 21600"/>
                  <a:gd name="T15" fmla="*/ 6706 h 21600"/>
                  <a:gd name="T16" fmla="*/ 10800 w 21600"/>
                  <a:gd name="T17" fmla="*/ 4108 h 21600"/>
                  <a:gd name="T18" fmla="*/ 18530 w 21600"/>
                  <a:gd name="T19" fmla="*/ 6706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4886" y="7668"/>
                    </a:moveTo>
                    <a:cubicBezTo>
                      <a:pt x="6046" y="5477"/>
                      <a:pt x="8321" y="4108"/>
                      <a:pt x="10800" y="4108"/>
                    </a:cubicBezTo>
                    <a:cubicBezTo>
                      <a:pt x="13278" y="4108"/>
                      <a:pt x="15553" y="5477"/>
                      <a:pt x="16713" y="7668"/>
                    </a:cubicBezTo>
                    <a:lnTo>
                      <a:pt x="20344" y="5745"/>
                    </a:lnTo>
                    <a:cubicBezTo>
                      <a:pt x="18472" y="2210"/>
                      <a:pt x="14799" y="0"/>
                      <a:pt x="10799" y="0"/>
                    </a:cubicBezTo>
                    <a:cubicBezTo>
                      <a:pt x="6800" y="0"/>
                      <a:pt x="3127" y="2210"/>
                      <a:pt x="1255" y="5745"/>
                    </a:cubicBezTo>
                    <a:close/>
                  </a:path>
                </a:pathLst>
              </a:custGeom>
              <a:solidFill>
                <a:srgbClr val="0000FF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l-G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7735" name="AutoShape 23"/>
              <p:cNvSpPr>
                <a:spLocks noChangeArrowheads="1"/>
              </p:cNvSpPr>
              <p:nvPr/>
            </p:nvSpPr>
            <p:spPr bwMode="auto">
              <a:xfrm>
                <a:off x="0" y="1844"/>
                <a:ext cx="3072" cy="1078"/>
              </a:xfrm>
              <a:custGeom>
                <a:avLst/>
                <a:gdLst>
                  <a:gd name="G0" fmla="+- 6346 0 0"/>
                  <a:gd name="G1" fmla="+- -9955747 0 0"/>
                  <a:gd name="G2" fmla="+- 0 0 -9955747"/>
                  <a:gd name="T0" fmla="*/ 0 256 1"/>
                  <a:gd name="T1" fmla="*/ 180 256 1"/>
                  <a:gd name="G3" fmla="+- -9955747 T0 T1"/>
                  <a:gd name="T2" fmla="*/ 0 256 1"/>
                  <a:gd name="T3" fmla="*/ 90 256 1"/>
                  <a:gd name="G4" fmla="+- -9955747 T2 T3"/>
                  <a:gd name="G5" fmla="*/ G4 2 1"/>
                  <a:gd name="T4" fmla="*/ 90 256 1"/>
                  <a:gd name="T5" fmla="*/ 0 256 1"/>
                  <a:gd name="G6" fmla="+- -9955747 T4 T5"/>
                  <a:gd name="G7" fmla="*/ G6 2 1"/>
                  <a:gd name="G8" fmla="abs -9955747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6346"/>
                  <a:gd name="G18" fmla="*/ 6346 1 2"/>
                  <a:gd name="G19" fmla="+- G18 5400 0"/>
                  <a:gd name="G20" fmla="cos G19 -9955747"/>
                  <a:gd name="G21" fmla="sin G19 -9955747"/>
                  <a:gd name="G22" fmla="+- G20 10800 0"/>
                  <a:gd name="G23" fmla="+- G21 10800 0"/>
                  <a:gd name="G24" fmla="+- 10800 0 G20"/>
                  <a:gd name="G25" fmla="+- 6346 10800 0"/>
                  <a:gd name="G26" fmla="?: G9 G17 G25"/>
                  <a:gd name="G27" fmla="?: G9 0 21600"/>
                  <a:gd name="G28" fmla="cos 10800 -9955747"/>
                  <a:gd name="G29" fmla="sin 10800 -9955747"/>
                  <a:gd name="G30" fmla="sin 6346 -9955747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955747 G34 0"/>
                  <a:gd name="G36" fmla="?: G6 G35 G31"/>
                  <a:gd name="G37" fmla="+- 21600 0 G36"/>
                  <a:gd name="G38" fmla="?: G4 0 G33"/>
                  <a:gd name="G39" fmla="?: -9955747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3236 w 21600"/>
                  <a:gd name="T15" fmla="*/ 6763 h 21600"/>
                  <a:gd name="T16" fmla="*/ 10800 w 21600"/>
                  <a:gd name="T17" fmla="*/ 4454 h 21600"/>
                  <a:gd name="T18" fmla="*/ 18364 w 21600"/>
                  <a:gd name="T19" fmla="*/ 6763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201" y="7812"/>
                    </a:moveTo>
                    <a:cubicBezTo>
                      <a:pt x="6304" y="5745"/>
                      <a:pt x="8456" y="4454"/>
                      <a:pt x="10800" y="4454"/>
                    </a:cubicBezTo>
                    <a:cubicBezTo>
                      <a:pt x="13143" y="4454"/>
                      <a:pt x="15295" y="5745"/>
                      <a:pt x="16398" y="7812"/>
                    </a:cubicBezTo>
                    <a:lnTo>
                      <a:pt x="20328" y="5715"/>
                    </a:lnTo>
                    <a:cubicBezTo>
                      <a:pt x="18450" y="2197"/>
                      <a:pt x="14787" y="0"/>
                      <a:pt x="10799" y="0"/>
                    </a:cubicBezTo>
                    <a:cubicBezTo>
                      <a:pt x="6812" y="0"/>
                      <a:pt x="3149" y="2197"/>
                      <a:pt x="1271" y="5715"/>
                    </a:cubicBezTo>
                    <a:close/>
                  </a:path>
                </a:pathLst>
              </a:custGeom>
              <a:solidFill>
                <a:srgbClr val="0000FF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l-G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7736" name="AutoShape 24"/>
              <p:cNvSpPr>
                <a:spLocks noChangeArrowheads="1"/>
              </p:cNvSpPr>
              <p:nvPr/>
            </p:nvSpPr>
            <p:spPr bwMode="auto">
              <a:xfrm>
                <a:off x="0" y="1584"/>
                <a:ext cx="3072" cy="1078"/>
              </a:xfrm>
              <a:custGeom>
                <a:avLst/>
                <a:gdLst>
                  <a:gd name="G0" fmla="+- 5661 0 0"/>
                  <a:gd name="G1" fmla="+- -9929723 0 0"/>
                  <a:gd name="G2" fmla="+- 0 0 -9929723"/>
                  <a:gd name="T0" fmla="*/ 0 256 1"/>
                  <a:gd name="T1" fmla="*/ 180 256 1"/>
                  <a:gd name="G3" fmla="+- -9929723 T0 T1"/>
                  <a:gd name="T2" fmla="*/ 0 256 1"/>
                  <a:gd name="T3" fmla="*/ 90 256 1"/>
                  <a:gd name="G4" fmla="+- -9929723 T2 T3"/>
                  <a:gd name="G5" fmla="*/ G4 2 1"/>
                  <a:gd name="T4" fmla="*/ 90 256 1"/>
                  <a:gd name="T5" fmla="*/ 0 256 1"/>
                  <a:gd name="G6" fmla="+- -9929723 T4 T5"/>
                  <a:gd name="G7" fmla="*/ G6 2 1"/>
                  <a:gd name="G8" fmla="abs -9929723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661"/>
                  <a:gd name="G18" fmla="*/ 5661 1 2"/>
                  <a:gd name="G19" fmla="+- G18 5400 0"/>
                  <a:gd name="G20" fmla="cos G19 -9929723"/>
                  <a:gd name="G21" fmla="sin G19 -9929723"/>
                  <a:gd name="G22" fmla="+- G20 10800 0"/>
                  <a:gd name="G23" fmla="+- G21 10800 0"/>
                  <a:gd name="G24" fmla="+- 10800 0 G20"/>
                  <a:gd name="G25" fmla="+- 5661 10800 0"/>
                  <a:gd name="G26" fmla="?: G9 G17 G25"/>
                  <a:gd name="G27" fmla="?: G9 0 21600"/>
                  <a:gd name="G28" fmla="cos 10800 -9929723"/>
                  <a:gd name="G29" fmla="sin 10800 -9929723"/>
                  <a:gd name="G30" fmla="sin 5661 -9929723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929723 G34 0"/>
                  <a:gd name="G36" fmla="?: G6 G35 G31"/>
                  <a:gd name="G37" fmla="+- 21600 0 G36"/>
                  <a:gd name="G38" fmla="?: G4 0 G33"/>
                  <a:gd name="G39" fmla="?: -9929723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3565 w 21600"/>
                  <a:gd name="T15" fmla="*/ 6874 h 21600"/>
                  <a:gd name="T16" fmla="*/ 10800 w 21600"/>
                  <a:gd name="T17" fmla="*/ 5139 h 21600"/>
                  <a:gd name="T18" fmla="*/ 18035 w 21600"/>
                  <a:gd name="T19" fmla="*/ 6874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824" y="8100"/>
                    </a:moveTo>
                    <a:cubicBezTo>
                      <a:pt x="6814" y="6275"/>
                      <a:pt x="8723" y="5139"/>
                      <a:pt x="10800" y="5139"/>
                    </a:cubicBezTo>
                    <a:cubicBezTo>
                      <a:pt x="12876" y="5139"/>
                      <a:pt x="14785" y="6275"/>
                      <a:pt x="15775" y="8100"/>
                    </a:cubicBezTo>
                    <a:lnTo>
                      <a:pt x="20292" y="5649"/>
                    </a:lnTo>
                    <a:cubicBezTo>
                      <a:pt x="18403" y="2168"/>
                      <a:pt x="14760" y="0"/>
                      <a:pt x="10799" y="0"/>
                    </a:cubicBezTo>
                    <a:cubicBezTo>
                      <a:pt x="6839" y="0"/>
                      <a:pt x="3196" y="2168"/>
                      <a:pt x="1307" y="5649"/>
                    </a:cubicBezTo>
                    <a:close/>
                  </a:path>
                </a:pathLst>
              </a:custGeom>
              <a:solidFill>
                <a:srgbClr val="0000FF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l-G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763" name="WordArt 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73" y="3352"/>
                <a:ext cx="515" cy="162"/>
              </a:xfrm>
              <a:prstGeom prst="rect">
                <a:avLst/>
              </a:prstGeom>
            </p:spPr>
            <p:txBody>
              <a:bodyPr spcFirstLastPara="1" wrap="none" fromWordArt="1">
                <a:prstTxWarp prst="textArchUp">
                  <a:avLst>
                    <a:gd name="adj" fmla="val 10800000"/>
                  </a:avLst>
                </a:prstTxWarp>
              </a:bodyPr>
              <a:lstStyle/>
              <a:p>
                <a:r>
                  <a:rPr lang="en-US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Arial"/>
                    <a:cs typeface="Arial"/>
                  </a:rPr>
                  <a:t>hardware</a:t>
                </a:r>
                <a:endParaRPr lang="el-GR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1764" name="WordArt 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53" y="3179"/>
                <a:ext cx="922" cy="345"/>
              </a:xfrm>
              <a:prstGeom prst="rect">
                <a:avLst/>
              </a:prstGeom>
            </p:spPr>
            <p:txBody>
              <a:bodyPr spcFirstLastPara="1" wrap="none" fromWordArt="1">
                <a:prstTxWarp prst="textArchUp">
                  <a:avLst>
                    <a:gd name="adj" fmla="val 10800000"/>
                  </a:avLst>
                </a:prstTxWarp>
              </a:bodyPr>
              <a:lstStyle/>
              <a:p>
                <a:r>
                  <a:rPr lang="en-US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Arial"/>
                    <a:cs typeface="Arial"/>
                  </a:rPr>
                  <a:t>memory manager</a:t>
                </a:r>
                <a:endParaRPr lang="el-GR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1765" name="WordArt 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09" y="3007"/>
                <a:ext cx="1010" cy="248"/>
              </a:xfrm>
              <a:prstGeom prst="rect">
                <a:avLst/>
              </a:prstGeom>
            </p:spPr>
            <p:txBody>
              <a:bodyPr spcFirstLastPara="1" wrap="none" fromWordArt="1">
                <a:prstTxWarp prst="textArchUp">
                  <a:avLst>
                    <a:gd name="adj" fmla="val 10800000"/>
                  </a:avLst>
                </a:prstTxWarp>
              </a:bodyPr>
              <a:lstStyle/>
              <a:p>
                <a:r>
                  <a:rPr lang="en-US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Arial"/>
                    <a:cs typeface="Arial"/>
                  </a:rPr>
                  <a:t>process manager</a:t>
                </a:r>
                <a:endParaRPr lang="el-GR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1766" name="WordArt 7"/>
              <p:cNvSpPr>
                <a:spLocks noChangeArrowheads="1" noChangeShapeType="1" noTextEdit="1"/>
              </p:cNvSpPr>
              <p:nvPr/>
            </p:nvSpPr>
            <p:spPr bwMode="auto">
              <a:xfrm>
                <a:off x="922" y="2834"/>
                <a:ext cx="1141" cy="248"/>
              </a:xfrm>
              <a:prstGeom prst="rect">
                <a:avLst/>
              </a:prstGeom>
            </p:spPr>
            <p:txBody>
              <a:bodyPr spcFirstLastPara="1" wrap="none" fromWordArt="1">
                <a:prstTxWarp prst="textArchUp">
                  <a:avLst>
                    <a:gd name="adj" fmla="val 10800000"/>
                  </a:avLst>
                </a:prstTxWarp>
              </a:bodyPr>
              <a:lstStyle/>
              <a:p>
                <a:r>
                  <a:rPr lang="en-US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Arial"/>
                    <a:cs typeface="Arial"/>
                  </a:rPr>
                  <a:t>process coordination</a:t>
                </a:r>
                <a:endParaRPr lang="el-GR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1767" name="WordArt 8"/>
              <p:cNvSpPr>
                <a:spLocks noChangeArrowheads="1" noChangeShapeType="1" noTextEdit="1"/>
              </p:cNvSpPr>
              <p:nvPr/>
            </p:nvSpPr>
            <p:spPr bwMode="auto">
              <a:xfrm>
                <a:off x="746" y="2619"/>
                <a:ext cx="1536" cy="291"/>
              </a:xfrm>
              <a:prstGeom prst="rect">
                <a:avLst/>
              </a:prstGeom>
            </p:spPr>
            <p:txBody>
              <a:bodyPr spcFirstLastPara="1" wrap="none" fromWordArt="1">
                <a:prstTxWarp prst="textArchUp">
                  <a:avLst>
                    <a:gd name="adj" fmla="val 10800000"/>
                  </a:avLst>
                </a:prstTxWarp>
              </a:bodyPr>
              <a:lstStyle/>
              <a:p>
                <a:r>
                  <a:rPr lang="en-US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Arial"/>
                    <a:cs typeface="Arial"/>
                  </a:rPr>
                  <a:t>interprocess communication</a:t>
                </a:r>
                <a:endParaRPr lang="el-GR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1768" name="WordArt 9"/>
              <p:cNvSpPr>
                <a:spLocks noChangeArrowheads="1" noChangeShapeType="1" noTextEdit="1"/>
              </p:cNvSpPr>
              <p:nvPr/>
            </p:nvSpPr>
            <p:spPr bwMode="auto">
              <a:xfrm>
                <a:off x="746" y="2403"/>
                <a:ext cx="1448" cy="216"/>
              </a:xfrm>
              <a:prstGeom prst="rect">
                <a:avLst/>
              </a:prstGeom>
            </p:spPr>
            <p:txBody>
              <a:bodyPr spcFirstLastPara="1" wrap="none" fromWordArt="1">
                <a:prstTxWarp prst="textArchUp">
                  <a:avLst>
                    <a:gd name="adj" fmla="val 10800000"/>
                  </a:avLst>
                </a:prstTxWarp>
              </a:bodyPr>
              <a:lstStyle/>
              <a:p>
                <a:r>
                  <a:rPr lang="en-US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Arial"/>
                    <a:cs typeface="Arial"/>
                  </a:rPr>
                  <a:t>real-time clock manager</a:t>
                </a:r>
                <a:endParaRPr lang="el-GR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1769" name="WordArt 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97" y="2145"/>
                <a:ext cx="658" cy="43"/>
              </a:xfrm>
              <a:prstGeom prst="rect">
                <a:avLst/>
              </a:prstGeom>
            </p:spPr>
            <p:txBody>
              <a:bodyPr spcFirstLastPara="1" wrap="none" fromWordArt="1">
                <a:prstTxWarp prst="textArchUp">
                  <a:avLst>
                    <a:gd name="adj" fmla="val 10800000"/>
                  </a:avLst>
                </a:prstTxWarp>
              </a:bodyPr>
              <a:lstStyle/>
              <a:p>
                <a:r>
                  <a:rPr lang="en-US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Arial"/>
                    <a:cs typeface="Arial"/>
                  </a:rPr>
                  <a:t>networking</a:t>
                </a:r>
                <a:endParaRPr lang="el-GR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1770" name="WordArt 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97" y="1929"/>
                <a:ext cx="702" cy="86"/>
              </a:xfrm>
              <a:prstGeom prst="rect">
                <a:avLst/>
              </a:prstGeom>
            </p:spPr>
            <p:txBody>
              <a:bodyPr spcFirstLastPara="1" wrap="none" fromWordArt="1">
                <a:prstTxWarp prst="textArchUp">
                  <a:avLst>
                    <a:gd name="adj" fmla="val 10800000"/>
                  </a:avLst>
                </a:prstTxWarp>
              </a:bodyPr>
              <a:lstStyle/>
              <a:p>
                <a:r>
                  <a:rPr lang="en-US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Arial"/>
                    <a:cs typeface="Arial"/>
                  </a:rPr>
                  <a:t>file system</a:t>
                </a:r>
                <a:endParaRPr lang="el-GR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1771" name="WordArt 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53" y="1670"/>
                <a:ext cx="746" cy="130"/>
              </a:xfrm>
              <a:prstGeom prst="rect">
                <a:avLst/>
              </a:prstGeom>
            </p:spPr>
            <p:txBody>
              <a:bodyPr spcFirstLastPara="1" wrap="none" fromWordArt="1">
                <a:prstTxWarp prst="textArchUp">
                  <a:avLst>
                    <a:gd name="adj" fmla="val 10800000"/>
                  </a:avLst>
                </a:prstTxWarp>
              </a:bodyPr>
              <a:lstStyle/>
              <a:p>
                <a:r>
                  <a:rPr lang="en-US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Arial"/>
                    <a:cs typeface="Arial"/>
                  </a:rPr>
                  <a:t>applications</a:t>
                </a:r>
                <a:endParaRPr lang="el-GR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31753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88" y="1392"/>
              <a:ext cx="2700" cy="552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0"/>
                </a:avLst>
              </a:prstTxWarp>
            </a:bodyPr>
            <a:lstStyle/>
            <a:p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Arial Black"/>
                </a:rPr>
                <a:t>operating system architecture</a:t>
              </a:r>
              <a:endParaRPr lang="el-GR" sz="2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 Black"/>
              </a:endParaRPr>
            </a:p>
          </p:txBody>
        </p:sp>
      </p:grp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31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39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28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/>
              <a:t>Layered</a:t>
            </a:r>
            <a:r>
              <a:rPr lang="en-US" dirty="0" smtClean="0"/>
              <a:t> architectures (4/4)</a:t>
            </a:r>
            <a:endParaRPr lang="en-GB" dirty="0" smtClean="0"/>
          </a:p>
        </p:txBody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533400"/>
          </a:xfrm>
        </p:spPr>
        <p:txBody>
          <a:bodyPr/>
          <a:lstStyle/>
          <a:p>
            <a:pPr>
              <a:defRPr/>
            </a:pPr>
            <a:r>
              <a:rPr lang="el-GR" i="1" dirty="0" smtClean="0"/>
              <a:t>Δομή κώδικα</a:t>
            </a:r>
            <a:r>
              <a:rPr lang="en-US" i="1" dirty="0" smtClean="0"/>
              <a:t> </a:t>
            </a:r>
            <a:r>
              <a:rPr lang="el-GR" i="1" dirty="0" smtClean="0"/>
              <a:t>– </a:t>
            </a:r>
            <a:r>
              <a:rPr lang="en-US" i="1" dirty="0" smtClean="0"/>
              <a:t>exported APIs</a:t>
            </a:r>
            <a:endParaRPr lang="en-GB" i="1" dirty="0" smtClean="0"/>
          </a:p>
        </p:txBody>
      </p:sp>
      <p:graphicFrame>
        <p:nvGraphicFramePr>
          <p:cNvPr id="1285161" name="Group 41"/>
          <p:cNvGraphicFramePr>
            <a:graphicFrameLocks noGrp="1"/>
          </p:cNvGraphicFramePr>
          <p:nvPr/>
        </p:nvGraphicFramePr>
        <p:xfrm>
          <a:off x="914400" y="2667000"/>
          <a:ext cx="6858000" cy="1897083"/>
        </p:xfrm>
        <a:graphic>
          <a:graphicData uri="http://schemas.openxmlformats.org/drawingml/2006/table">
            <a:tbl>
              <a:tblPr/>
              <a:tblGrid>
                <a:gridCol w="6858000"/>
              </a:tblGrid>
              <a:tr h="4444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Functions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1,…,F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r>
                        <a:rPr kumimoji="1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l-G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1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     	</a:t>
                      </a:r>
                      <a:r>
                        <a:rPr kumimoji="1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and data types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	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1,…,T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92075" marR="92075" marT="46028" marB="46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8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Functions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k-1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1,…,F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k-1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k-1</a:t>
                      </a:r>
                      <a:r>
                        <a:rPr kumimoji="1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	</a:t>
                      </a:r>
                      <a:r>
                        <a:rPr kumimoji="1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and data types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	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k-1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1,…,T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k-1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k-1</a:t>
                      </a:r>
                      <a:endParaRPr kumimoji="1" lang="en-GB" sz="16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28" marB="46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44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….</a:t>
                      </a:r>
                      <a:endParaRPr kumimoji="1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28" marB="46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64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Functions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1,…,F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l-G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1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      	</a:t>
                      </a:r>
                      <a:r>
                        <a:rPr kumimoji="1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and data types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	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1,…,T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en-GB" sz="16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28" marB="46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8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Functions 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1,…,F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1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l-G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1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  	</a:t>
                      </a:r>
                      <a:r>
                        <a:rPr kumimoji="1" lang="el-G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and data types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	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1,…,T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en-GB" sz="16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28" marB="46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85137" name="Text Box 17"/>
          <p:cNvSpPr txBox="1">
            <a:spLocks noChangeArrowheads="1"/>
          </p:cNvSpPr>
          <p:nvPr/>
        </p:nvSpPr>
        <p:spPr bwMode="auto">
          <a:xfrm>
            <a:off x="3336925" y="2703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endParaRPr lang="el-GR" sz="1800" smtClean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32790" name="Rectangle 40"/>
          <p:cNvSpPr>
            <a:spLocks noChangeArrowheads="1"/>
          </p:cNvSpPr>
          <p:nvPr/>
        </p:nvSpPr>
        <p:spPr bwMode="auto">
          <a:xfrm>
            <a:off x="838200" y="2286000"/>
            <a:ext cx="530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n-US" i="1" dirty="0">
                <a:solidFill>
                  <a:srgbClr val="339933"/>
                </a:solidFill>
              </a:rPr>
              <a:t>Layer k, top layer. </a:t>
            </a:r>
            <a:r>
              <a:rPr kumimoji="1" lang="el-GR" i="1" dirty="0">
                <a:solidFill>
                  <a:srgbClr val="339933"/>
                </a:solidFill>
              </a:rPr>
              <a:t>Πιο πρόσφορο για τροποποιήσεις</a:t>
            </a:r>
            <a:r>
              <a:rPr kumimoji="1" lang="en-US" i="1" dirty="0">
                <a:solidFill>
                  <a:srgbClr val="339933"/>
                </a:solidFill>
              </a:rPr>
              <a:t>.</a:t>
            </a:r>
          </a:p>
        </p:txBody>
      </p:sp>
      <p:sp>
        <p:nvSpPr>
          <p:cNvPr id="32791" name="Rectangle 43"/>
          <p:cNvSpPr>
            <a:spLocks noChangeArrowheads="1"/>
          </p:cNvSpPr>
          <p:nvPr/>
        </p:nvSpPr>
        <p:spPr bwMode="auto">
          <a:xfrm>
            <a:off x="804863" y="4572000"/>
            <a:ext cx="70167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defTabSz="7620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n-US" i="1" dirty="0">
                <a:solidFill>
                  <a:srgbClr val="990000"/>
                </a:solidFill>
              </a:rPr>
              <a:t>Layer 1, bottom layer. </a:t>
            </a:r>
            <a:r>
              <a:rPr kumimoji="1" lang="el-GR" i="1" dirty="0">
                <a:solidFill>
                  <a:srgbClr val="990000"/>
                </a:solidFill>
              </a:rPr>
              <a:t>Συνήθως το πιο επισφαλές σε τροποποιήσεις</a:t>
            </a:r>
            <a:r>
              <a:rPr kumimoji="1" lang="en-US" i="1" dirty="0">
                <a:solidFill>
                  <a:srgbClr val="990000"/>
                </a:solidFill>
              </a:rPr>
              <a:t> (</a:t>
            </a:r>
            <a:r>
              <a:rPr kumimoji="1" lang="el-GR" i="1" dirty="0">
                <a:solidFill>
                  <a:srgbClr val="990000"/>
                </a:solidFill>
              </a:rPr>
              <a:t>η αλλιώς «άβατο»)</a:t>
            </a:r>
            <a:endParaRPr kumimoji="1" lang="en-US" i="1" dirty="0">
              <a:solidFill>
                <a:srgbClr val="990000"/>
              </a:solidFill>
            </a:endParaRPr>
          </a:p>
        </p:txBody>
      </p:sp>
      <p:sp>
        <p:nvSpPr>
          <p:cNvPr id="1285170" name="Rectangle 50"/>
          <p:cNvSpPr>
            <a:spLocks noChangeArrowheads="1"/>
          </p:cNvSpPr>
          <p:nvPr/>
        </p:nvSpPr>
        <p:spPr bwMode="auto">
          <a:xfrm>
            <a:off x="838200" y="5257800"/>
            <a:ext cx="7429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kumimoji="1" lang="el-GR" sz="18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ΚΑΝΟΝΑΣ</a:t>
            </a:r>
            <a:r>
              <a:rPr kumimoji="1" lang="el-GR" sz="1800" b="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. Στην υλοποίηση κώδικα σε οποιοδήποτε </a:t>
            </a:r>
            <a:r>
              <a:rPr kumimoji="1" lang="en-US" sz="1800" b="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layer j, </a:t>
            </a:r>
            <a:r>
              <a:rPr kumimoji="1" lang="el-GR" sz="1800" b="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επιτρέπεται να κληθεί μία συνάρτηση </a:t>
            </a:r>
            <a:r>
              <a:rPr kumimoji="1" lang="en-US" sz="1800" b="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 </a:t>
            </a:r>
            <a:r>
              <a:rPr kumimoji="1" lang="el-GR" sz="1800" b="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εάν και μόνο εάν ισχύει</a:t>
            </a:r>
            <a:r>
              <a:rPr kumimoji="1" lang="en-US" sz="1800" b="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:</a:t>
            </a:r>
            <a:r>
              <a:rPr kumimoji="1" lang="el-GR" sz="1800" b="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endParaRPr kumimoji="1" lang="el-GR" sz="1800" b="0" i="1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l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kumimoji="1" lang="en-US" sz="1800" b="0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F </a:t>
            </a:r>
            <a:r>
              <a:rPr kumimoji="1" lang="en-US" sz="200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 </a:t>
            </a:r>
            <a:r>
              <a:rPr kumimoji="1" lang="el-GR" sz="2000" b="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{</a:t>
            </a:r>
            <a:r>
              <a:rPr kumimoji="1" lang="en-US" sz="2000" b="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 </a:t>
            </a:r>
            <a:r>
              <a:rPr kumimoji="1" lang="en-US" sz="1800" b="0" i="1" dirty="0"/>
              <a:t>F</a:t>
            </a:r>
            <a:r>
              <a:rPr kumimoji="1" lang="en-US" sz="1800" i="1" baseline="-25000" dirty="0"/>
              <a:t>j-1</a:t>
            </a:r>
            <a:r>
              <a:rPr kumimoji="1" lang="en-US" sz="1800" b="0" i="1" dirty="0"/>
              <a:t>1,…,F</a:t>
            </a:r>
            <a:r>
              <a:rPr kumimoji="1" lang="en-US" sz="1800" i="1" baseline="-25000" dirty="0"/>
              <a:t>j-1</a:t>
            </a:r>
            <a:r>
              <a:rPr kumimoji="1" lang="en-US" sz="1800" b="0" i="1" dirty="0"/>
              <a:t>n</a:t>
            </a:r>
            <a:r>
              <a:rPr kumimoji="1" lang="en-US" sz="1800" b="0" i="1" baseline="-25000" dirty="0"/>
              <a:t>j-1</a:t>
            </a:r>
            <a:r>
              <a:rPr kumimoji="1" lang="el-GR" sz="2000" b="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 }</a:t>
            </a:r>
            <a:r>
              <a:rPr kumimoji="1" lang="en-US" sz="2000" b="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 </a:t>
            </a:r>
            <a:r>
              <a:rPr kumimoji="1" lang="el-GR" sz="2000" b="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 </a:t>
            </a:r>
            <a:r>
              <a:rPr kumimoji="1" lang="en-US" sz="2000" b="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 </a:t>
            </a:r>
            <a:r>
              <a:rPr kumimoji="1" lang="el-GR" sz="2000" b="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{</a:t>
            </a:r>
            <a:r>
              <a:rPr kumimoji="1" lang="en-US" sz="2000" b="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 </a:t>
            </a:r>
            <a:r>
              <a:rPr kumimoji="1" lang="en-US" sz="1800" b="0" i="1" dirty="0"/>
              <a:t>F</a:t>
            </a:r>
            <a:r>
              <a:rPr kumimoji="1" lang="en-US" sz="1800" i="1" baseline="-25000" dirty="0"/>
              <a:t>j</a:t>
            </a:r>
            <a:r>
              <a:rPr kumimoji="1" lang="en-US" sz="1800" b="0" i="1" dirty="0"/>
              <a:t>1,…,</a:t>
            </a:r>
            <a:r>
              <a:rPr kumimoji="1" lang="en-US" sz="1800" b="0" i="1" dirty="0" err="1"/>
              <a:t>F</a:t>
            </a:r>
            <a:r>
              <a:rPr kumimoji="1" lang="en-US" sz="1800" i="1" baseline="-25000" dirty="0" err="1"/>
              <a:t>j</a:t>
            </a:r>
            <a:r>
              <a:rPr kumimoji="1" lang="en-US" sz="1800" b="0" i="1" dirty="0" err="1"/>
              <a:t>n</a:t>
            </a:r>
            <a:r>
              <a:rPr kumimoji="1" lang="en-US" sz="1800" b="0" i="1" baseline="-25000" dirty="0" err="1"/>
              <a:t>j</a:t>
            </a:r>
            <a:r>
              <a:rPr kumimoji="1" lang="el-GR" sz="2000" b="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 }</a:t>
            </a:r>
            <a:r>
              <a:rPr kumimoji="1" lang="el-GR" sz="200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 </a:t>
            </a:r>
            <a:r>
              <a:rPr kumimoji="1" lang="el-GR" sz="2000" b="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</a:t>
            </a:r>
            <a:r>
              <a:rPr kumimoji="1" lang="en-US" sz="2000" b="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  </a:t>
            </a:r>
            <a:r>
              <a:rPr kumimoji="1" lang="en-US" sz="2000" b="0" i="1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{ </a:t>
            </a:r>
            <a:r>
              <a:rPr kumimoji="1" lang="en-US" b="0" i="1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inner functions of layer j </a:t>
            </a:r>
            <a:r>
              <a:rPr kumimoji="1" lang="en-US" sz="2000" b="0" i="1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}</a:t>
            </a:r>
            <a:endParaRPr kumimoji="1" lang="en-GB" sz="2000" b="0" i="1" dirty="0">
              <a:effectLst>
                <a:outerShdw blurRad="38100" dist="38100" dir="2700000" algn="tl">
                  <a:srgbClr val="FFFFFF"/>
                </a:outerShdw>
              </a:effectLst>
              <a:sym typeface="Symbol" pitchFamily="18" charset="2"/>
            </a:endParaRPr>
          </a:p>
        </p:txBody>
      </p:sp>
      <p:sp>
        <p:nvSpPr>
          <p:cNvPr id="1285171" name="Text Box 51"/>
          <p:cNvSpPr txBox="1">
            <a:spLocks noChangeArrowheads="1"/>
          </p:cNvSpPr>
          <p:nvPr/>
        </p:nvSpPr>
        <p:spPr bwMode="auto">
          <a:xfrm>
            <a:off x="7750175" y="270351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l-GR" sz="18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Κ</a:t>
            </a:r>
            <a:endParaRPr lang="en-GB" sz="1800" smtClean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285172" name="Text Box 52"/>
          <p:cNvSpPr txBox="1">
            <a:spLocks noChangeArrowheads="1"/>
          </p:cNvSpPr>
          <p:nvPr/>
        </p:nvSpPr>
        <p:spPr bwMode="auto">
          <a:xfrm>
            <a:off x="7734300" y="3074988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l-GR" sz="18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Κ-1</a:t>
            </a:r>
            <a:endParaRPr lang="en-GB" sz="1800" smtClean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285173" name="Text Box 53"/>
          <p:cNvSpPr txBox="1">
            <a:spLocks noChangeArrowheads="1"/>
          </p:cNvSpPr>
          <p:nvPr/>
        </p:nvSpPr>
        <p:spPr bwMode="auto">
          <a:xfrm>
            <a:off x="7788275" y="42084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l-GR" sz="18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1</a:t>
            </a:r>
            <a:endParaRPr lang="en-GB" sz="1800" smtClean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285174" name="Text Box 54"/>
          <p:cNvSpPr txBox="1">
            <a:spLocks noChangeArrowheads="1"/>
          </p:cNvSpPr>
          <p:nvPr/>
        </p:nvSpPr>
        <p:spPr bwMode="auto">
          <a:xfrm>
            <a:off x="7778750" y="38560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l-GR" sz="18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2</a:t>
            </a:r>
            <a:endParaRPr lang="en-GB" sz="1800" smtClean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32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33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32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Examples (1/2)</a:t>
            </a:r>
            <a:endParaRPr lang="el-GR" smtClean="0"/>
          </a:p>
        </p:txBody>
      </p:sp>
      <p:pic>
        <p:nvPicPr>
          <p:cNvPr id="3789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719263"/>
            <a:ext cx="6440488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9163" name="Text Box 11"/>
          <p:cNvSpPr txBox="1">
            <a:spLocks noChangeArrowheads="1"/>
          </p:cNvSpPr>
          <p:nvPr/>
        </p:nvSpPr>
        <p:spPr bwMode="auto">
          <a:xfrm>
            <a:off x="3355975" y="5951538"/>
            <a:ext cx="2127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9933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sz="1800" i="1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n-tier architecture</a:t>
            </a:r>
            <a:endParaRPr lang="el-GR" sz="1800" i="1" smtClean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1143000" y="4800600"/>
            <a:ext cx="75057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>
                <a:alpha val="45098"/>
              </a:srgbClr>
            </a:solidFill>
            <a:prstDash val="sysDot"/>
            <a:round/>
            <a:headEnd type="none" w="med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1143000" y="4210050"/>
            <a:ext cx="75057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>
                <a:alpha val="45098"/>
              </a:srgbClr>
            </a:solidFill>
            <a:prstDash val="sysDot"/>
            <a:round/>
            <a:headEnd type="none" w="med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1143000" y="3429000"/>
            <a:ext cx="75057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>
                <a:alpha val="45098"/>
              </a:srgbClr>
            </a:solidFill>
            <a:prstDash val="sysDot"/>
            <a:round/>
            <a:headEnd type="none" w="med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1143000" y="2698750"/>
            <a:ext cx="75057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>
                <a:alpha val="45098"/>
              </a:srgbClr>
            </a:solidFill>
            <a:prstDash val="sysDot"/>
            <a:round/>
            <a:headEnd type="none" w="med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>
            <a:off x="1143000" y="5862638"/>
            <a:ext cx="75057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>
                <a:alpha val="45098"/>
              </a:srgbClr>
            </a:solidFill>
            <a:prstDash val="sysDot"/>
            <a:round/>
            <a:headEnd type="none" w="med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7734988" y="5651839"/>
            <a:ext cx="913712" cy="184666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i="1" dirty="0" smtClean="0">
                <a:solidFill>
                  <a:schemeClr val="bg1"/>
                </a:solidFill>
              </a:rPr>
              <a:t>data storage</a:t>
            </a:r>
            <a:endParaRPr lang="el-GR" sz="1200" i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57432" y="4609068"/>
            <a:ext cx="868828" cy="184666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i="1" dirty="0" smtClean="0">
                <a:solidFill>
                  <a:schemeClr val="bg1"/>
                </a:solidFill>
              </a:rPr>
              <a:t>data access</a:t>
            </a:r>
            <a:endParaRPr lang="el-GR" sz="1200" i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14864" y="4018002"/>
            <a:ext cx="1840247" cy="184666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i="1" dirty="0" smtClean="0">
                <a:solidFill>
                  <a:schemeClr val="bg1"/>
                </a:solidFill>
              </a:rPr>
              <a:t>business logic (backend)</a:t>
            </a:r>
            <a:endParaRPr lang="el-GR" sz="1200" i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56780" y="3230086"/>
            <a:ext cx="2098331" cy="184666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i="1" dirty="0" smtClean="0">
                <a:solidFill>
                  <a:schemeClr val="bg1"/>
                </a:solidFill>
              </a:rPr>
              <a:t>presentation logic (frontend)</a:t>
            </a:r>
            <a:endParaRPr lang="el-GR" sz="1200" i="1" dirty="0">
              <a:solidFill>
                <a:schemeClr val="bg1"/>
              </a:solidFill>
            </a:endParaRPr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33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0299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  <p:bldP spid="21" grpId="0" animBg="1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33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Examples (2/2)</a:t>
            </a:r>
            <a:endParaRPr lang="el-GR" smtClean="0"/>
          </a:p>
        </p:txBody>
      </p:sp>
      <p:pic>
        <p:nvPicPr>
          <p:cNvPr id="38918" name="Picture 5" descr="011023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1495425"/>
            <a:ext cx="577532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0182" name="Text Box 6"/>
          <p:cNvSpPr txBox="1">
            <a:spLocks noChangeArrowheads="1"/>
          </p:cNvSpPr>
          <p:nvPr/>
        </p:nvSpPr>
        <p:spPr bwMode="auto">
          <a:xfrm>
            <a:off x="3375025" y="6037263"/>
            <a:ext cx="2127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9933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sz="1800" i="1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n-tier architecture</a:t>
            </a:r>
            <a:endParaRPr lang="el-GR" sz="1800" i="1" smtClean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34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76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/>
              <a:t>Sequential</a:t>
            </a:r>
            <a:r>
              <a:rPr lang="en-US" smtClean="0"/>
              <a:t> architectures</a:t>
            </a:r>
            <a:r>
              <a:rPr lang="el-GR" smtClean="0"/>
              <a:t> (1/8)</a:t>
            </a:r>
            <a:endParaRPr lang="en-GB" smtClean="0"/>
          </a:p>
        </p:txBody>
      </p:sp>
      <p:grpSp>
        <p:nvGrpSpPr>
          <p:cNvPr id="39942" name="Group 40"/>
          <p:cNvGrpSpPr>
            <a:grpSpLocks/>
          </p:cNvGrpSpPr>
          <p:nvPr/>
        </p:nvGrpSpPr>
        <p:grpSpPr bwMode="auto">
          <a:xfrm>
            <a:off x="2590800" y="1905000"/>
            <a:ext cx="2590800" cy="4191000"/>
            <a:chOff x="1632" y="1200"/>
            <a:chExt cx="1632" cy="2640"/>
          </a:xfrm>
        </p:grpSpPr>
        <p:sp>
          <p:nvSpPr>
            <p:cNvPr id="39943" name="Rectangle 4"/>
            <p:cNvSpPr>
              <a:spLocks noChangeArrowheads="1"/>
            </p:cNvSpPr>
            <p:nvPr/>
          </p:nvSpPr>
          <p:spPr bwMode="auto">
            <a:xfrm>
              <a:off x="1632" y="1200"/>
              <a:ext cx="1632" cy="2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n-US"/>
                <a:t>Unit </a:t>
              </a:r>
              <a:r>
                <a:rPr lang="en-US" i="1"/>
                <a:t>1</a:t>
              </a:r>
              <a:endParaRPr lang="en-GB" i="1"/>
            </a:p>
          </p:txBody>
        </p:sp>
        <p:sp>
          <p:nvSpPr>
            <p:cNvPr id="39944" name="Rectangle 6"/>
            <p:cNvSpPr>
              <a:spLocks noChangeArrowheads="1"/>
            </p:cNvSpPr>
            <p:nvPr/>
          </p:nvSpPr>
          <p:spPr bwMode="auto">
            <a:xfrm>
              <a:off x="1632" y="3128"/>
              <a:ext cx="1632" cy="2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n-US"/>
                <a:t>Unit </a:t>
              </a:r>
              <a:r>
                <a:rPr lang="en-US" i="1"/>
                <a:t>N</a:t>
              </a:r>
              <a:endParaRPr lang="en-GB" i="1"/>
            </a:p>
          </p:txBody>
        </p:sp>
        <p:sp>
          <p:nvSpPr>
            <p:cNvPr id="39945" name="Rectangle 7"/>
            <p:cNvSpPr>
              <a:spLocks noChangeArrowheads="1"/>
            </p:cNvSpPr>
            <p:nvPr/>
          </p:nvSpPr>
          <p:spPr bwMode="auto">
            <a:xfrm>
              <a:off x="1632" y="2161"/>
              <a:ext cx="1632" cy="2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n-US"/>
                <a:t>Unit </a:t>
              </a:r>
              <a:r>
                <a:rPr lang="en-US" i="1"/>
                <a:t>i</a:t>
              </a:r>
              <a:endParaRPr lang="en-GB" i="1"/>
            </a:p>
          </p:txBody>
        </p:sp>
        <p:sp>
          <p:nvSpPr>
            <p:cNvPr id="39946" name="Oval 8"/>
            <p:cNvSpPr>
              <a:spLocks noChangeArrowheads="1"/>
            </p:cNvSpPr>
            <p:nvPr/>
          </p:nvSpPr>
          <p:spPr bwMode="auto">
            <a:xfrm>
              <a:off x="2199" y="1703"/>
              <a:ext cx="494" cy="254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n-US">
                  <a:solidFill>
                    <a:schemeClr val="bg1"/>
                  </a:solidFill>
                </a:rPr>
                <a:t>data</a:t>
              </a:r>
              <a:endParaRPr lang="en-GB" i="1">
                <a:solidFill>
                  <a:schemeClr val="bg1"/>
                </a:solidFill>
              </a:endParaRPr>
            </a:p>
          </p:txBody>
        </p:sp>
        <p:sp>
          <p:nvSpPr>
            <p:cNvPr id="39947" name="Oval 10"/>
            <p:cNvSpPr>
              <a:spLocks noChangeArrowheads="1"/>
            </p:cNvSpPr>
            <p:nvPr/>
          </p:nvSpPr>
          <p:spPr bwMode="auto">
            <a:xfrm>
              <a:off x="2199" y="2619"/>
              <a:ext cx="494" cy="254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n-US">
                  <a:solidFill>
                    <a:schemeClr val="bg1"/>
                  </a:solidFill>
                </a:rPr>
                <a:t>data</a:t>
              </a:r>
              <a:endParaRPr lang="en-GB" i="1">
                <a:solidFill>
                  <a:schemeClr val="bg1"/>
                </a:solidFill>
              </a:endParaRPr>
            </a:p>
          </p:txBody>
        </p:sp>
        <p:sp>
          <p:nvSpPr>
            <p:cNvPr id="39948" name="Oval 11"/>
            <p:cNvSpPr>
              <a:spLocks noChangeArrowheads="1"/>
            </p:cNvSpPr>
            <p:nvPr/>
          </p:nvSpPr>
          <p:spPr bwMode="auto">
            <a:xfrm>
              <a:off x="2199" y="3586"/>
              <a:ext cx="494" cy="254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n-US">
                  <a:solidFill>
                    <a:schemeClr val="bg1"/>
                  </a:solidFill>
                </a:rPr>
                <a:t>data</a:t>
              </a:r>
              <a:endParaRPr lang="en-GB" i="1">
                <a:solidFill>
                  <a:schemeClr val="bg1"/>
                </a:solidFill>
              </a:endParaRPr>
            </a:p>
          </p:txBody>
        </p:sp>
        <p:cxnSp>
          <p:nvCxnSpPr>
            <p:cNvPr id="39949" name="AutoShape 35"/>
            <p:cNvCxnSpPr>
              <a:cxnSpLocks noChangeShapeType="1"/>
              <a:stCxn id="39943" idx="2"/>
              <a:endCxn id="39946" idx="0"/>
            </p:cNvCxnSpPr>
            <p:nvPr/>
          </p:nvCxnSpPr>
          <p:spPr bwMode="auto">
            <a:xfrm rot="5400000">
              <a:off x="2322" y="1578"/>
              <a:ext cx="249" cy="2"/>
            </a:xfrm>
            <a:prstGeom prst="curvedConnector3">
              <a:avLst>
                <a:gd name="adj1" fmla="val 49801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50" name="AutoShape 36"/>
            <p:cNvCxnSpPr>
              <a:cxnSpLocks noChangeShapeType="1"/>
              <a:stCxn id="39946" idx="4"/>
              <a:endCxn id="39945" idx="0"/>
            </p:cNvCxnSpPr>
            <p:nvPr/>
          </p:nvCxnSpPr>
          <p:spPr bwMode="auto">
            <a:xfrm rot="16200000" flipH="1">
              <a:off x="2345" y="2058"/>
              <a:ext cx="204" cy="2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51" name="AutoShape 37"/>
            <p:cNvCxnSpPr>
              <a:cxnSpLocks noChangeShapeType="1"/>
              <a:stCxn id="39945" idx="2"/>
              <a:endCxn id="39947" idx="0"/>
            </p:cNvCxnSpPr>
            <p:nvPr/>
          </p:nvCxnSpPr>
          <p:spPr bwMode="auto">
            <a:xfrm rot="5400000">
              <a:off x="2345" y="2516"/>
              <a:ext cx="204" cy="2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52" name="AutoShape 38"/>
            <p:cNvCxnSpPr>
              <a:cxnSpLocks noChangeShapeType="1"/>
              <a:stCxn id="39947" idx="4"/>
              <a:endCxn id="39944" idx="0"/>
            </p:cNvCxnSpPr>
            <p:nvPr/>
          </p:nvCxnSpPr>
          <p:spPr bwMode="auto">
            <a:xfrm rot="16200000" flipH="1">
              <a:off x="2319" y="3000"/>
              <a:ext cx="255" cy="2"/>
            </a:xfrm>
            <a:prstGeom prst="curvedConnector3">
              <a:avLst>
                <a:gd name="adj1" fmla="val 49806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53" name="AutoShape 39"/>
            <p:cNvCxnSpPr>
              <a:cxnSpLocks noChangeShapeType="1"/>
              <a:stCxn id="39944" idx="2"/>
              <a:endCxn id="39948" idx="0"/>
            </p:cNvCxnSpPr>
            <p:nvPr/>
          </p:nvCxnSpPr>
          <p:spPr bwMode="auto">
            <a:xfrm rot="5400000">
              <a:off x="2345" y="3483"/>
              <a:ext cx="204" cy="2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35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08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27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/>
              <a:t>Sequential</a:t>
            </a:r>
            <a:r>
              <a:rPr lang="en-US" smtClean="0"/>
              <a:t> architectures</a:t>
            </a:r>
            <a:r>
              <a:rPr lang="el-GR" smtClean="0"/>
              <a:t> (2/8)</a:t>
            </a:r>
            <a:endParaRPr lang="en-GB" smtClean="0"/>
          </a:p>
        </p:txBody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l-GR" sz="2400" i="1" smtClean="0"/>
              <a:t>Ιδιότητες (1/</a:t>
            </a:r>
            <a:r>
              <a:rPr lang="en-US" sz="2400" i="1" smtClean="0"/>
              <a:t>2</a:t>
            </a:r>
            <a:r>
              <a:rPr lang="el-GR" sz="2400" i="1" smtClean="0"/>
              <a:t>)</a:t>
            </a:r>
            <a:endParaRPr lang="en-US" sz="2400" i="1" smtClean="0"/>
          </a:p>
          <a:p>
            <a:pPr lvl="1">
              <a:defRPr/>
            </a:pPr>
            <a:r>
              <a:rPr lang="el-GR" sz="2000" smtClean="0"/>
              <a:t>Αυστηρά ορισμένη αλληλουχία φάσεων επεξεργασίας</a:t>
            </a:r>
          </a:p>
          <a:p>
            <a:pPr lvl="1">
              <a:defRPr/>
            </a:pPr>
            <a:r>
              <a:rPr lang="el-GR" sz="2000" smtClean="0"/>
              <a:t>Κάθε στάδιο επεξεργασίας γίνεται ανεξάρτητο από τα προηγούμενα</a:t>
            </a:r>
          </a:p>
          <a:p>
            <a:pPr lvl="1">
              <a:defRPr/>
            </a:pPr>
            <a:r>
              <a:rPr lang="el-GR" sz="2000" smtClean="0"/>
              <a:t>Συνήθως δεν υπάρχει επικοινωνία, παρά μόνο διάθεση δεδομένων (αποτελεσμάτων επεξεργασίας) από μία φάση προς την αμέσως επόμενη</a:t>
            </a:r>
          </a:p>
          <a:p>
            <a:pPr lvl="1">
              <a:defRPr/>
            </a:pPr>
            <a:r>
              <a:rPr lang="el-GR" sz="2000" smtClean="0"/>
              <a:t>Δυνατότητα επαναχρησιμοποίησης</a:t>
            </a:r>
            <a:r>
              <a:rPr lang="en-US" sz="2000" smtClean="0"/>
              <a:t> </a:t>
            </a:r>
            <a:r>
              <a:rPr lang="el-GR" sz="2000" smtClean="0"/>
              <a:t>κώδικα και εφαρμογής τροποποιήσεων σε κάθε ξεχωριστή φάση, </a:t>
            </a:r>
          </a:p>
          <a:p>
            <a:pPr lvl="2">
              <a:defRPr/>
            </a:pPr>
            <a:r>
              <a:rPr lang="el-GR" sz="1800" smtClean="0"/>
              <a:t>εφόσον δεν επηρεάζεται η τυπολογία και σημασιολογία των δεδομένων εισόδου και εξόδου </a:t>
            </a:r>
            <a:endParaRPr lang="en-GB" sz="1800" smtClean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36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765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7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7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7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7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7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7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7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7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7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7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7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7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787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29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/>
              <a:t>Sequential</a:t>
            </a:r>
            <a:r>
              <a:rPr lang="en-US" smtClean="0"/>
              <a:t> architectures</a:t>
            </a:r>
            <a:r>
              <a:rPr lang="el-GR" smtClean="0"/>
              <a:t> (3/8)</a:t>
            </a:r>
            <a:endParaRPr lang="en-GB" smtClean="0"/>
          </a:p>
        </p:txBody>
      </p:sp>
      <p:sp>
        <p:nvSpPr>
          <p:cNvPr id="129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l-GR" sz="2400" i="1" smtClean="0"/>
              <a:t>Ιδιότητες (2/</a:t>
            </a:r>
            <a:r>
              <a:rPr lang="en-US" sz="2400" i="1" smtClean="0"/>
              <a:t>2</a:t>
            </a:r>
            <a:r>
              <a:rPr lang="el-GR" sz="2400" i="1" smtClean="0"/>
              <a:t>)</a:t>
            </a:r>
          </a:p>
          <a:p>
            <a:pPr lvl="1">
              <a:defRPr/>
            </a:pPr>
            <a:r>
              <a:rPr lang="el-GR" sz="2000" smtClean="0"/>
              <a:t>Η εξάρτηση δύο συνεχόμενων φάσεων επεξεργασίας </a:t>
            </a:r>
            <a:r>
              <a:rPr lang="el-GR" sz="2000" b="1" smtClean="0"/>
              <a:t>Α</a:t>
            </a:r>
            <a:r>
              <a:rPr lang="el-GR" sz="2000" smtClean="0"/>
              <a:t> (</a:t>
            </a:r>
            <a:r>
              <a:rPr lang="el-GR" sz="2000" i="1" smtClean="0"/>
              <a:t>προηγείται</a:t>
            </a:r>
            <a:r>
              <a:rPr lang="el-GR" sz="2000" smtClean="0"/>
              <a:t>), και </a:t>
            </a:r>
            <a:r>
              <a:rPr lang="el-GR" sz="2000" b="1" smtClean="0"/>
              <a:t>Β</a:t>
            </a:r>
            <a:r>
              <a:rPr lang="el-GR" sz="2000" smtClean="0"/>
              <a:t> (</a:t>
            </a:r>
            <a:r>
              <a:rPr lang="el-GR" sz="2000" i="1" smtClean="0"/>
              <a:t>έπεται</a:t>
            </a:r>
            <a:r>
              <a:rPr lang="el-GR" sz="2000" smtClean="0"/>
              <a:t>) έγκειται </a:t>
            </a:r>
            <a:r>
              <a:rPr lang="en-US" sz="2000" smtClean="0"/>
              <a:t>:</a:t>
            </a:r>
            <a:endParaRPr lang="el-GR" sz="2000" smtClean="0"/>
          </a:p>
          <a:p>
            <a:pPr lvl="2">
              <a:defRPr/>
            </a:pPr>
            <a:r>
              <a:rPr lang="el-GR" sz="1800" smtClean="0"/>
              <a:t>στην παραγωγή δεδομένων</a:t>
            </a:r>
            <a:r>
              <a:rPr lang="en-US" sz="1800" smtClean="0"/>
              <a:t> </a:t>
            </a:r>
            <a:r>
              <a:rPr lang="el-GR" sz="1800" smtClean="0"/>
              <a:t>από την Α (</a:t>
            </a:r>
            <a:r>
              <a:rPr lang="en-US" sz="1800" i="1" smtClean="0"/>
              <a:t>producer</a:t>
            </a:r>
            <a:r>
              <a:rPr lang="en-US" sz="1800" smtClean="0"/>
              <a:t>) </a:t>
            </a:r>
            <a:r>
              <a:rPr lang="el-GR" sz="1800" smtClean="0"/>
              <a:t>και στην χρησιμοποίηση αυτών από την Β (</a:t>
            </a:r>
            <a:r>
              <a:rPr lang="en-US" sz="1800" i="1" smtClean="0"/>
              <a:t>consumer</a:t>
            </a:r>
            <a:r>
              <a:rPr lang="en-US" sz="1800" smtClean="0"/>
              <a:t>)</a:t>
            </a:r>
            <a:endParaRPr lang="el-GR" sz="1800" smtClean="0"/>
          </a:p>
          <a:p>
            <a:pPr lvl="2">
              <a:defRPr/>
            </a:pPr>
            <a:r>
              <a:rPr lang="el-GR" sz="1800" smtClean="0"/>
              <a:t>συνήθως στην παροχή ενός </a:t>
            </a:r>
            <a:r>
              <a:rPr lang="en-US" sz="1800" smtClean="0"/>
              <a:t>API </a:t>
            </a:r>
            <a:r>
              <a:rPr lang="el-GR" sz="1800" smtClean="0"/>
              <a:t>από την Α</a:t>
            </a:r>
            <a:r>
              <a:rPr lang="en-US" sz="1800" smtClean="0"/>
              <a:t> </a:t>
            </a:r>
            <a:r>
              <a:rPr lang="el-GR" sz="1800" smtClean="0"/>
              <a:t>για την πρόσβαση στα δεδομένα</a:t>
            </a:r>
            <a:r>
              <a:rPr lang="en-US" sz="1800" smtClean="0"/>
              <a:t> </a:t>
            </a:r>
            <a:r>
              <a:rPr lang="el-GR" sz="1800" smtClean="0"/>
              <a:t>αυτά</a:t>
            </a:r>
            <a:r>
              <a:rPr lang="en-US" sz="1800" smtClean="0"/>
              <a:t> – </a:t>
            </a:r>
            <a:r>
              <a:rPr lang="en-US" sz="1800" b="1" i="1" smtClean="0"/>
              <a:t>accessor API</a:t>
            </a:r>
            <a:r>
              <a:rPr lang="el-GR" sz="1800" smtClean="0"/>
              <a:t>, το οποίο και χρησιμοποιείται για την υλοποίηση της φάσης Β</a:t>
            </a:r>
          </a:p>
          <a:p>
            <a:pPr lvl="1">
              <a:defRPr/>
            </a:pPr>
            <a:r>
              <a:rPr lang="el-GR" sz="2000" smtClean="0"/>
              <a:t>Με καλή τυποποίηση των δεδομένων και των </a:t>
            </a:r>
            <a:r>
              <a:rPr lang="en-US" sz="2000" b="1" i="1" smtClean="0"/>
              <a:t>accessor APIs</a:t>
            </a:r>
            <a:r>
              <a:rPr lang="el-GR" sz="2000" b="1" i="1" smtClean="0"/>
              <a:t> </a:t>
            </a:r>
            <a:r>
              <a:rPr lang="el-GR" sz="2000" smtClean="0"/>
              <a:t>(όταν παρέχονται), </a:t>
            </a:r>
            <a:r>
              <a:rPr lang="en-US" sz="2000" b="1" i="1" smtClean="0"/>
              <a:t> </a:t>
            </a:r>
            <a:r>
              <a:rPr lang="el-GR" sz="2000" smtClean="0"/>
              <a:t>οι δυνατότητες συνδεσμολογίας προσομοιάζουν αυτές των </a:t>
            </a:r>
            <a:r>
              <a:rPr lang="en-US" sz="2000" smtClean="0"/>
              <a:t>hardware components</a:t>
            </a:r>
            <a:r>
              <a:rPr lang="el-GR" sz="2000" smtClean="0"/>
              <a:t>.</a:t>
            </a:r>
          </a:p>
          <a:p>
            <a:pPr lvl="1">
              <a:defRPr/>
            </a:pPr>
            <a:r>
              <a:rPr lang="el-GR" sz="2000" smtClean="0"/>
              <a:t>Παραλλαγές στην συνδεσμολογία είναι εφικτές και πολύ συνήθεις – πέρα από την γραμμική σειριακή επεξεργασία</a:t>
            </a:r>
            <a:endParaRPr lang="en-GB" sz="2000" smtClean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37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77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9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9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9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9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9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9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9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9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43" grpId="0" build="p" bldLvl="3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29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/>
              <a:t>Sequential</a:t>
            </a:r>
            <a:r>
              <a:rPr lang="en-US" smtClean="0"/>
              <a:t> architectures</a:t>
            </a:r>
            <a:r>
              <a:rPr lang="el-GR" smtClean="0"/>
              <a:t> (4/8)</a:t>
            </a:r>
            <a:endParaRPr lang="en-GB" smtClean="0"/>
          </a:p>
        </p:txBody>
      </p:sp>
      <p:sp>
        <p:nvSpPr>
          <p:cNvPr id="1291273" name="Freeform 9"/>
          <p:cNvSpPr>
            <a:spLocks/>
          </p:cNvSpPr>
          <p:nvPr/>
        </p:nvSpPr>
        <p:spPr bwMode="auto">
          <a:xfrm>
            <a:off x="1587500" y="2032000"/>
            <a:ext cx="806450" cy="847725"/>
          </a:xfrm>
          <a:custGeom>
            <a:avLst/>
            <a:gdLst>
              <a:gd name="T0" fmla="*/ 360 w 768"/>
              <a:gd name="T1" fmla="*/ 0 h 1064"/>
              <a:gd name="T2" fmla="*/ 368 w 768"/>
              <a:gd name="T3" fmla="*/ 304 h 1064"/>
              <a:gd name="T4" fmla="*/ 768 w 768"/>
              <a:gd name="T5" fmla="*/ 496 h 1064"/>
              <a:gd name="T6" fmla="*/ 384 w 768"/>
              <a:gd name="T7" fmla="*/ 776 h 1064"/>
              <a:gd name="T8" fmla="*/ 384 w 768"/>
              <a:gd name="T9" fmla="*/ 1064 h 1064"/>
              <a:gd name="T10" fmla="*/ 8 w 768"/>
              <a:gd name="T11" fmla="*/ 1064 h 1064"/>
              <a:gd name="T12" fmla="*/ 8 w 768"/>
              <a:gd name="T13" fmla="*/ 784 h 1064"/>
              <a:gd name="T14" fmla="*/ 120 w 768"/>
              <a:gd name="T15" fmla="*/ 776 h 1064"/>
              <a:gd name="T16" fmla="*/ 120 w 768"/>
              <a:gd name="T17" fmla="*/ 320 h 1064"/>
              <a:gd name="T18" fmla="*/ 0 w 768"/>
              <a:gd name="T19" fmla="*/ 312 h 1064"/>
              <a:gd name="T20" fmla="*/ 0 w 768"/>
              <a:gd name="T21" fmla="*/ 0 h 1064"/>
              <a:gd name="T22" fmla="*/ 360 w 768"/>
              <a:gd name="T23" fmla="*/ 0 h 1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064">
                <a:moveTo>
                  <a:pt x="360" y="0"/>
                </a:moveTo>
                <a:lnTo>
                  <a:pt x="368" y="304"/>
                </a:lnTo>
                <a:lnTo>
                  <a:pt x="768" y="496"/>
                </a:lnTo>
                <a:lnTo>
                  <a:pt x="384" y="776"/>
                </a:lnTo>
                <a:lnTo>
                  <a:pt x="384" y="1064"/>
                </a:lnTo>
                <a:lnTo>
                  <a:pt x="8" y="1064"/>
                </a:lnTo>
                <a:lnTo>
                  <a:pt x="8" y="784"/>
                </a:lnTo>
                <a:lnTo>
                  <a:pt x="120" y="776"/>
                </a:lnTo>
                <a:lnTo>
                  <a:pt x="120" y="320"/>
                </a:lnTo>
                <a:lnTo>
                  <a:pt x="0" y="312"/>
                </a:lnTo>
                <a:lnTo>
                  <a:pt x="0" y="0"/>
                </a:lnTo>
                <a:lnTo>
                  <a:pt x="360" y="0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1275" name="Freeform 11"/>
          <p:cNvSpPr>
            <a:spLocks/>
          </p:cNvSpPr>
          <p:nvPr/>
        </p:nvSpPr>
        <p:spPr bwMode="auto">
          <a:xfrm>
            <a:off x="1990725" y="2273300"/>
            <a:ext cx="403225" cy="388938"/>
          </a:xfrm>
          <a:custGeom>
            <a:avLst/>
            <a:gdLst>
              <a:gd name="T0" fmla="*/ 0 w 384"/>
              <a:gd name="T1" fmla="*/ 0 h 488"/>
              <a:gd name="T2" fmla="*/ 0 w 384"/>
              <a:gd name="T3" fmla="*/ 488 h 488"/>
              <a:gd name="T4" fmla="*/ 384 w 384"/>
              <a:gd name="T5" fmla="*/ 192 h 488"/>
              <a:gd name="T6" fmla="*/ 0 w 384"/>
              <a:gd name="T7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488">
                <a:moveTo>
                  <a:pt x="0" y="0"/>
                </a:moveTo>
                <a:lnTo>
                  <a:pt x="0" y="488"/>
                </a:lnTo>
                <a:lnTo>
                  <a:pt x="384" y="192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1270" name="Freeform 6"/>
          <p:cNvSpPr>
            <a:spLocks/>
          </p:cNvSpPr>
          <p:nvPr/>
        </p:nvSpPr>
        <p:spPr bwMode="auto">
          <a:xfrm>
            <a:off x="3613150" y="3279775"/>
            <a:ext cx="1485900" cy="847725"/>
          </a:xfrm>
          <a:custGeom>
            <a:avLst/>
            <a:gdLst>
              <a:gd name="T0" fmla="*/ 0 w 1416"/>
              <a:gd name="T1" fmla="*/ 0 h 1064"/>
              <a:gd name="T2" fmla="*/ 0 w 1416"/>
              <a:gd name="T3" fmla="*/ 312 h 1064"/>
              <a:gd name="T4" fmla="*/ 416 w 1416"/>
              <a:gd name="T5" fmla="*/ 512 h 1064"/>
              <a:gd name="T6" fmla="*/ 24 w 1416"/>
              <a:gd name="T7" fmla="*/ 784 h 1064"/>
              <a:gd name="T8" fmla="*/ 24 w 1416"/>
              <a:gd name="T9" fmla="*/ 1064 h 1064"/>
              <a:gd name="T10" fmla="*/ 1120 w 1416"/>
              <a:gd name="T11" fmla="*/ 1064 h 1064"/>
              <a:gd name="T12" fmla="*/ 1120 w 1416"/>
              <a:gd name="T13" fmla="*/ 808 h 1064"/>
              <a:gd name="T14" fmla="*/ 1416 w 1416"/>
              <a:gd name="T15" fmla="*/ 752 h 1064"/>
              <a:gd name="T16" fmla="*/ 1416 w 1416"/>
              <a:gd name="T17" fmla="*/ 296 h 1064"/>
              <a:gd name="T18" fmla="*/ 1128 w 1416"/>
              <a:gd name="T19" fmla="*/ 216 h 1064"/>
              <a:gd name="T20" fmla="*/ 1128 w 1416"/>
              <a:gd name="T21" fmla="*/ 0 h 1064"/>
              <a:gd name="T22" fmla="*/ 0 w 1416"/>
              <a:gd name="T23" fmla="*/ 0 h 1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16" h="1064">
                <a:moveTo>
                  <a:pt x="0" y="0"/>
                </a:moveTo>
                <a:lnTo>
                  <a:pt x="0" y="312"/>
                </a:lnTo>
                <a:lnTo>
                  <a:pt x="416" y="512"/>
                </a:lnTo>
                <a:lnTo>
                  <a:pt x="24" y="784"/>
                </a:lnTo>
                <a:lnTo>
                  <a:pt x="24" y="1064"/>
                </a:lnTo>
                <a:lnTo>
                  <a:pt x="1120" y="1064"/>
                </a:lnTo>
                <a:lnTo>
                  <a:pt x="1120" y="808"/>
                </a:lnTo>
                <a:lnTo>
                  <a:pt x="1416" y="752"/>
                </a:lnTo>
                <a:lnTo>
                  <a:pt x="1416" y="296"/>
                </a:lnTo>
                <a:lnTo>
                  <a:pt x="1128" y="216"/>
                </a:lnTo>
                <a:lnTo>
                  <a:pt x="1128" y="0"/>
                </a:lnTo>
                <a:lnTo>
                  <a:pt x="0" y="0"/>
                </a:lnTo>
                <a:close/>
              </a:path>
            </a:pathLst>
          </a:custGeom>
          <a:solidFill>
            <a:srgbClr val="339933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1276" name="Freeform 12"/>
          <p:cNvSpPr>
            <a:spLocks/>
          </p:cNvSpPr>
          <p:nvPr/>
        </p:nvSpPr>
        <p:spPr bwMode="auto">
          <a:xfrm>
            <a:off x="4779963" y="3459163"/>
            <a:ext cx="319087" cy="463550"/>
          </a:xfrm>
          <a:custGeom>
            <a:avLst/>
            <a:gdLst>
              <a:gd name="T0" fmla="*/ 16 w 304"/>
              <a:gd name="T1" fmla="*/ 0 h 584"/>
              <a:gd name="T2" fmla="*/ 0 w 304"/>
              <a:gd name="T3" fmla="*/ 584 h 584"/>
              <a:gd name="T4" fmla="*/ 304 w 304"/>
              <a:gd name="T5" fmla="*/ 528 h 584"/>
              <a:gd name="T6" fmla="*/ 296 w 304"/>
              <a:gd name="T7" fmla="*/ 80 h 584"/>
              <a:gd name="T8" fmla="*/ 16 w 304"/>
              <a:gd name="T9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584">
                <a:moveTo>
                  <a:pt x="16" y="0"/>
                </a:moveTo>
                <a:lnTo>
                  <a:pt x="0" y="584"/>
                </a:lnTo>
                <a:lnTo>
                  <a:pt x="304" y="528"/>
                </a:lnTo>
                <a:lnTo>
                  <a:pt x="296" y="80"/>
                </a:lnTo>
                <a:lnTo>
                  <a:pt x="16" y="0"/>
                </a:lnTo>
                <a:close/>
              </a:path>
            </a:pathLst>
          </a:custGeom>
          <a:solidFill>
            <a:srgbClr val="0000FF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1272" name="Freeform 8"/>
          <p:cNvSpPr>
            <a:spLocks/>
          </p:cNvSpPr>
          <p:nvPr/>
        </p:nvSpPr>
        <p:spPr bwMode="auto">
          <a:xfrm>
            <a:off x="6099175" y="4719638"/>
            <a:ext cx="1317625" cy="847725"/>
          </a:xfrm>
          <a:custGeom>
            <a:avLst/>
            <a:gdLst>
              <a:gd name="T0" fmla="*/ 16 w 1256"/>
              <a:gd name="T1" fmla="*/ 0 h 1064"/>
              <a:gd name="T2" fmla="*/ 16 w 1256"/>
              <a:gd name="T3" fmla="*/ 216 h 1064"/>
              <a:gd name="T4" fmla="*/ 296 w 1256"/>
              <a:gd name="T5" fmla="*/ 296 h 1064"/>
              <a:gd name="T6" fmla="*/ 296 w 1256"/>
              <a:gd name="T7" fmla="*/ 752 h 1064"/>
              <a:gd name="T8" fmla="*/ 0 w 1256"/>
              <a:gd name="T9" fmla="*/ 800 h 1064"/>
              <a:gd name="T10" fmla="*/ 0 w 1256"/>
              <a:gd name="T11" fmla="*/ 1064 h 1064"/>
              <a:gd name="T12" fmla="*/ 872 w 1256"/>
              <a:gd name="T13" fmla="*/ 1064 h 1064"/>
              <a:gd name="T14" fmla="*/ 872 w 1256"/>
              <a:gd name="T15" fmla="*/ 744 h 1064"/>
              <a:gd name="T16" fmla="*/ 1256 w 1256"/>
              <a:gd name="T17" fmla="*/ 744 h 1064"/>
              <a:gd name="T18" fmla="*/ 1256 w 1256"/>
              <a:gd name="T19" fmla="*/ 640 h 1064"/>
              <a:gd name="T20" fmla="*/ 872 w 1256"/>
              <a:gd name="T21" fmla="*/ 640 h 1064"/>
              <a:gd name="T22" fmla="*/ 872 w 1256"/>
              <a:gd name="T23" fmla="*/ 344 h 1064"/>
              <a:gd name="T24" fmla="*/ 1248 w 1256"/>
              <a:gd name="T25" fmla="*/ 344 h 1064"/>
              <a:gd name="T26" fmla="*/ 1248 w 1256"/>
              <a:gd name="T27" fmla="*/ 256 h 1064"/>
              <a:gd name="T28" fmla="*/ 880 w 1256"/>
              <a:gd name="T29" fmla="*/ 256 h 1064"/>
              <a:gd name="T30" fmla="*/ 880 w 1256"/>
              <a:gd name="T31" fmla="*/ 0 h 1064"/>
              <a:gd name="T32" fmla="*/ 16 w 1256"/>
              <a:gd name="T33" fmla="*/ 0 h 1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56" h="1064">
                <a:moveTo>
                  <a:pt x="16" y="0"/>
                </a:moveTo>
                <a:lnTo>
                  <a:pt x="16" y="216"/>
                </a:lnTo>
                <a:lnTo>
                  <a:pt x="296" y="296"/>
                </a:lnTo>
                <a:lnTo>
                  <a:pt x="296" y="752"/>
                </a:lnTo>
                <a:lnTo>
                  <a:pt x="0" y="800"/>
                </a:lnTo>
                <a:lnTo>
                  <a:pt x="0" y="1064"/>
                </a:lnTo>
                <a:lnTo>
                  <a:pt x="872" y="1064"/>
                </a:lnTo>
                <a:lnTo>
                  <a:pt x="872" y="744"/>
                </a:lnTo>
                <a:lnTo>
                  <a:pt x="1256" y="744"/>
                </a:lnTo>
                <a:lnTo>
                  <a:pt x="1256" y="640"/>
                </a:lnTo>
                <a:lnTo>
                  <a:pt x="872" y="640"/>
                </a:lnTo>
                <a:lnTo>
                  <a:pt x="872" y="344"/>
                </a:lnTo>
                <a:lnTo>
                  <a:pt x="1248" y="344"/>
                </a:lnTo>
                <a:lnTo>
                  <a:pt x="1248" y="256"/>
                </a:lnTo>
                <a:lnTo>
                  <a:pt x="880" y="256"/>
                </a:lnTo>
                <a:lnTo>
                  <a:pt x="880" y="0"/>
                </a:lnTo>
                <a:lnTo>
                  <a:pt x="16" y="0"/>
                </a:lnTo>
                <a:close/>
              </a:path>
            </a:pathLst>
          </a:cu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1277" name="Rectangle 13"/>
          <p:cNvSpPr>
            <a:spLocks noChangeArrowheads="1"/>
          </p:cNvSpPr>
          <p:nvPr/>
        </p:nvSpPr>
        <p:spPr bwMode="auto">
          <a:xfrm>
            <a:off x="7013575" y="5222875"/>
            <a:ext cx="403225" cy="889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1278" name="Rectangle 14"/>
          <p:cNvSpPr>
            <a:spLocks noChangeArrowheads="1"/>
          </p:cNvSpPr>
          <p:nvPr/>
        </p:nvSpPr>
        <p:spPr bwMode="auto">
          <a:xfrm>
            <a:off x="7013575" y="4910138"/>
            <a:ext cx="403225" cy="889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21" name="Text Box 19"/>
          <p:cNvSpPr txBox="1">
            <a:spLocks noChangeArrowheads="1"/>
          </p:cNvSpPr>
          <p:nvPr/>
        </p:nvSpPr>
        <p:spPr bwMode="auto">
          <a:xfrm>
            <a:off x="1228725" y="166211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 i="1">
                <a:solidFill>
                  <a:schemeClr val="accent1"/>
                </a:solidFill>
              </a:rPr>
              <a:t>phase j-1</a:t>
            </a:r>
            <a:endParaRPr lang="en-GB" sz="1800" i="1">
              <a:solidFill>
                <a:schemeClr val="accent1"/>
              </a:solidFill>
            </a:endParaRPr>
          </a:p>
        </p:txBody>
      </p:sp>
      <p:sp>
        <p:nvSpPr>
          <p:cNvPr id="43022" name="Text Box 20"/>
          <p:cNvSpPr txBox="1">
            <a:spLocks noChangeArrowheads="1"/>
          </p:cNvSpPr>
          <p:nvPr/>
        </p:nvSpPr>
        <p:spPr bwMode="auto">
          <a:xfrm>
            <a:off x="3717925" y="2919413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 i="1">
                <a:solidFill>
                  <a:srgbClr val="339933"/>
                </a:solidFill>
              </a:rPr>
              <a:t>phase j</a:t>
            </a:r>
            <a:endParaRPr lang="en-GB" sz="1800" i="1">
              <a:solidFill>
                <a:srgbClr val="339933"/>
              </a:solidFill>
            </a:endParaRPr>
          </a:p>
        </p:txBody>
      </p:sp>
      <p:sp>
        <p:nvSpPr>
          <p:cNvPr id="43023" name="Text Box 21"/>
          <p:cNvSpPr txBox="1">
            <a:spLocks noChangeArrowheads="1"/>
          </p:cNvSpPr>
          <p:nvPr/>
        </p:nvSpPr>
        <p:spPr bwMode="auto">
          <a:xfrm>
            <a:off x="5975350" y="4367213"/>
            <a:ext cx="1231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 i="1">
                <a:solidFill>
                  <a:schemeClr val="hlink"/>
                </a:solidFill>
              </a:rPr>
              <a:t>phase j+1</a:t>
            </a:r>
            <a:endParaRPr lang="en-GB" sz="1800" i="1">
              <a:solidFill>
                <a:schemeClr val="hlink"/>
              </a:solidFill>
            </a:endParaRPr>
          </a:p>
        </p:txBody>
      </p:sp>
      <p:sp>
        <p:nvSpPr>
          <p:cNvPr id="43024" name="Text Box 23"/>
          <p:cNvSpPr txBox="1">
            <a:spLocks noChangeArrowheads="1"/>
          </p:cNvSpPr>
          <p:nvPr/>
        </p:nvSpPr>
        <p:spPr bwMode="auto">
          <a:xfrm>
            <a:off x="860425" y="2297113"/>
            <a:ext cx="871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input</a:t>
            </a:r>
            <a:r>
              <a:rPr lang="en-US" sz="1400" i="1">
                <a:solidFill>
                  <a:srgbClr val="0000FF"/>
                </a:solidFill>
              </a:rPr>
              <a:t> j-1</a:t>
            </a:r>
            <a:endParaRPr lang="en-GB" sz="1400" i="1">
              <a:solidFill>
                <a:srgbClr val="0000FF"/>
              </a:solidFill>
            </a:endParaRPr>
          </a:p>
        </p:txBody>
      </p:sp>
      <p:sp>
        <p:nvSpPr>
          <p:cNvPr id="43025" name="Text Box 24"/>
          <p:cNvSpPr txBox="1">
            <a:spLocks noChangeArrowheads="1"/>
          </p:cNvSpPr>
          <p:nvPr/>
        </p:nvSpPr>
        <p:spPr bwMode="auto">
          <a:xfrm>
            <a:off x="3084513" y="3554413"/>
            <a:ext cx="714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input</a:t>
            </a:r>
            <a:r>
              <a:rPr lang="en-US" sz="1400" i="1">
                <a:solidFill>
                  <a:srgbClr val="0000FF"/>
                </a:solidFill>
              </a:rPr>
              <a:t> j</a:t>
            </a:r>
            <a:endParaRPr lang="en-GB" sz="1400" i="1">
              <a:solidFill>
                <a:srgbClr val="0000FF"/>
              </a:solidFill>
            </a:endParaRPr>
          </a:p>
        </p:txBody>
      </p:sp>
      <p:sp>
        <p:nvSpPr>
          <p:cNvPr id="43026" name="Text Box 25"/>
          <p:cNvSpPr txBox="1">
            <a:spLocks noChangeArrowheads="1"/>
          </p:cNvSpPr>
          <p:nvPr/>
        </p:nvSpPr>
        <p:spPr bwMode="auto">
          <a:xfrm>
            <a:off x="5524500" y="4989513"/>
            <a:ext cx="915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input</a:t>
            </a:r>
            <a:r>
              <a:rPr lang="en-US" sz="1400" i="1">
                <a:solidFill>
                  <a:srgbClr val="0000FF"/>
                </a:solidFill>
              </a:rPr>
              <a:t> j+1</a:t>
            </a:r>
            <a:endParaRPr lang="en-GB" sz="1400" i="1">
              <a:solidFill>
                <a:srgbClr val="0000FF"/>
              </a:solidFill>
            </a:endParaRPr>
          </a:p>
        </p:txBody>
      </p:sp>
      <p:sp>
        <p:nvSpPr>
          <p:cNvPr id="43027" name="Text Box 26"/>
          <p:cNvSpPr txBox="1">
            <a:spLocks noChangeArrowheads="1"/>
          </p:cNvSpPr>
          <p:nvPr/>
        </p:nvSpPr>
        <p:spPr bwMode="auto">
          <a:xfrm>
            <a:off x="5021263" y="3541713"/>
            <a:ext cx="831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output</a:t>
            </a:r>
            <a:r>
              <a:rPr lang="en-US" sz="1400" i="1">
                <a:solidFill>
                  <a:srgbClr val="0000FF"/>
                </a:solidFill>
              </a:rPr>
              <a:t> j</a:t>
            </a:r>
            <a:endParaRPr lang="en-GB" sz="1400" i="1">
              <a:solidFill>
                <a:srgbClr val="0000FF"/>
              </a:solidFill>
            </a:endParaRPr>
          </a:p>
        </p:txBody>
      </p:sp>
      <p:sp>
        <p:nvSpPr>
          <p:cNvPr id="43028" name="Text Box 27"/>
          <p:cNvSpPr txBox="1">
            <a:spLocks noChangeArrowheads="1"/>
          </p:cNvSpPr>
          <p:nvPr/>
        </p:nvSpPr>
        <p:spPr bwMode="auto">
          <a:xfrm>
            <a:off x="2352675" y="2271713"/>
            <a:ext cx="989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output</a:t>
            </a:r>
            <a:r>
              <a:rPr lang="en-US" sz="1400" i="1">
                <a:solidFill>
                  <a:srgbClr val="0000FF"/>
                </a:solidFill>
              </a:rPr>
              <a:t> j-1</a:t>
            </a:r>
            <a:endParaRPr lang="en-GB" sz="1400" i="1">
              <a:solidFill>
                <a:srgbClr val="0000FF"/>
              </a:solidFill>
            </a:endParaRPr>
          </a:p>
        </p:txBody>
      </p:sp>
      <p:sp>
        <p:nvSpPr>
          <p:cNvPr id="43029" name="Text Box 28"/>
          <p:cNvSpPr txBox="1">
            <a:spLocks noChangeArrowheads="1"/>
          </p:cNvSpPr>
          <p:nvPr/>
        </p:nvSpPr>
        <p:spPr bwMode="auto">
          <a:xfrm>
            <a:off x="7423150" y="4964113"/>
            <a:ext cx="1033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output</a:t>
            </a:r>
            <a:r>
              <a:rPr lang="en-US" sz="1400" i="1">
                <a:solidFill>
                  <a:srgbClr val="0000FF"/>
                </a:solidFill>
              </a:rPr>
              <a:t> j+1</a:t>
            </a:r>
            <a:endParaRPr lang="en-GB" sz="1400" i="1">
              <a:solidFill>
                <a:srgbClr val="0000FF"/>
              </a:solidFill>
            </a:endParaRPr>
          </a:p>
        </p:txBody>
      </p:sp>
      <p:sp>
        <p:nvSpPr>
          <p:cNvPr id="43030" name="Text Box 40"/>
          <p:cNvSpPr txBox="1">
            <a:spLocks noChangeArrowheads="1"/>
          </p:cNvSpPr>
          <p:nvPr/>
        </p:nvSpPr>
        <p:spPr bwMode="auto">
          <a:xfrm>
            <a:off x="1390650" y="2855913"/>
            <a:ext cx="85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i="1">
                <a:solidFill>
                  <a:schemeClr val="accent1"/>
                </a:solidFill>
              </a:rPr>
              <a:t>code j-1</a:t>
            </a:r>
            <a:endParaRPr lang="en-GB" sz="1400" i="1">
              <a:solidFill>
                <a:schemeClr val="accent1"/>
              </a:solidFill>
            </a:endParaRPr>
          </a:p>
        </p:txBody>
      </p:sp>
      <p:sp>
        <p:nvSpPr>
          <p:cNvPr id="43031" name="Text Box 41"/>
          <p:cNvSpPr txBox="1">
            <a:spLocks noChangeArrowheads="1"/>
          </p:cNvSpPr>
          <p:nvPr/>
        </p:nvSpPr>
        <p:spPr bwMode="auto">
          <a:xfrm>
            <a:off x="3856038" y="4100513"/>
            <a:ext cx="69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i="1">
                <a:solidFill>
                  <a:srgbClr val="339933"/>
                </a:solidFill>
              </a:rPr>
              <a:t>code j</a:t>
            </a:r>
            <a:endParaRPr lang="en-GB" sz="1400" i="1">
              <a:solidFill>
                <a:srgbClr val="339933"/>
              </a:solidFill>
            </a:endParaRPr>
          </a:p>
        </p:txBody>
      </p:sp>
      <p:sp>
        <p:nvSpPr>
          <p:cNvPr id="43032" name="Text Box 42"/>
          <p:cNvSpPr txBox="1">
            <a:spLocks noChangeArrowheads="1"/>
          </p:cNvSpPr>
          <p:nvPr/>
        </p:nvSpPr>
        <p:spPr bwMode="auto">
          <a:xfrm>
            <a:off x="6156325" y="5561013"/>
            <a:ext cx="896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i="1">
                <a:solidFill>
                  <a:schemeClr val="hlink"/>
                </a:solidFill>
              </a:rPr>
              <a:t>code j+1</a:t>
            </a:r>
            <a:endParaRPr lang="en-GB" sz="1400" i="1">
              <a:solidFill>
                <a:schemeClr val="hlink"/>
              </a:solidFill>
            </a:endParaRPr>
          </a:p>
        </p:txBody>
      </p:sp>
      <p:cxnSp>
        <p:nvCxnSpPr>
          <p:cNvPr id="43033" name="AutoShape 43"/>
          <p:cNvCxnSpPr>
            <a:cxnSpLocks noChangeShapeType="1"/>
            <a:stCxn id="43028" idx="3"/>
            <a:endCxn id="43025" idx="1"/>
          </p:cNvCxnSpPr>
          <p:nvPr/>
        </p:nvCxnSpPr>
        <p:spPr bwMode="auto">
          <a:xfrm flipH="1">
            <a:off x="3084513" y="2424113"/>
            <a:ext cx="257175" cy="1282700"/>
          </a:xfrm>
          <a:prstGeom prst="curvedConnector5">
            <a:avLst>
              <a:gd name="adj1" fmla="val -88889"/>
              <a:gd name="adj2" fmla="val 50000"/>
              <a:gd name="adj3" fmla="val 188889"/>
            </a:avLst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34" name="AutoShape 44"/>
          <p:cNvCxnSpPr>
            <a:cxnSpLocks noChangeShapeType="1"/>
            <a:stCxn id="43027" idx="3"/>
            <a:endCxn id="43026" idx="1"/>
          </p:cNvCxnSpPr>
          <p:nvPr/>
        </p:nvCxnSpPr>
        <p:spPr bwMode="auto">
          <a:xfrm flipH="1">
            <a:off x="5524500" y="3694113"/>
            <a:ext cx="328613" cy="1447800"/>
          </a:xfrm>
          <a:prstGeom prst="curvedConnector5">
            <a:avLst>
              <a:gd name="adj1" fmla="val -69565"/>
              <a:gd name="adj2" fmla="val 50000"/>
              <a:gd name="adj3" fmla="val 169565"/>
            </a:avLst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35" name="Text Box 45"/>
          <p:cNvSpPr txBox="1">
            <a:spLocks noChangeArrowheads="1"/>
          </p:cNvSpPr>
          <p:nvPr/>
        </p:nvSpPr>
        <p:spPr bwMode="auto">
          <a:xfrm>
            <a:off x="606425" y="5091113"/>
            <a:ext cx="3105150" cy="83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>
            <a:lvl1pPr defTabSz="76200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The software component</a:t>
            </a:r>
          </a:p>
          <a:p>
            <a:r>
              <a:rPr lang="en-US"/>
              <a:t>connectivity concept in </a:t>
            </a:r>
          </a:p>
          <a:p>
            <a:r>
              <a:rPr lang="en-US"/>
              <a:t>sequential processing</a:t>
            </a:r>
            <a:endParaRPr lang="en-GB"/>
          </a:p>
        </p:txBody>
      </p:sp>
      <p:sp>
        <p:nvSpPr>
          <p:cNvPr id="1291310" name="Rectangle 46"/>
          <p:cNvSpPr>
            <a:spLocks noChangeArrowheads="1"/>
          </p:cNvSpPr>
          <p:nvPr/>
        </p:nvSpPr>
        <p:spPr bwMode="auto">
          <a:xfrm>
            <a:off x="2895600" y="2857500"/>
            <a:ext cx="685800" cy="2286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>
              <a:defRPr/>
            </a:pPr>
            <a:r>
              <a:rPr lang="en-US" sz="14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API j-1</a:t>
            </a:r>
            <a:endParaRPr lang="en-GB" sz="1400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91312" name="Rectangle 48"/>
          <p:cNvSpPr>
            <a:spLocks noChangeArrowheads="1"/>
          </p:cNvSpPr>
          <p:nvPr/>
        </p:nvSpPr>
        <p:spPr bwMode="auto">
          <a:xfrm>
            <a:off x="5295900" y="4292600"/>
            <a:ext cx="685800" cy="2286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>
              <a:defRPr/>
            </a:pPr>
            <a:r>
              <a:rPr lang="en-US" sz="14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API j</a:t>
            </a:r>
            <a:endParaRPr lang="en-GB" sz="1400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91317" name="Line 53"/>
          <p:cNvSpPr>
            <a:spLocks noChangeShapeType="1"/>
          </p:cNvSpPr>
          <p:nvPr/>
        </p:nvSpPr>
        <p:spPr bwMode="auto">
          <a:xfrm rot="3863761">
            <a:off x="5398294" y="2513807"/>
            <a:ext cx="1587" cy="32766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1321" name="Line 57"/>
          <p:cNvSpPr>
            <a:spLocks noChangeShapeType="1"/>
          </p:cNvSpPr>
          <p:nvPr/>
        </p:nvSpPr>
        <p:spPr bwMode="auto">
          <a:xfrm rot="3863761">
            <a:off x="2578894" y="1281907"/>
            <a:ext cx="1587" cy="32766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38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41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29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/>
              <a:t>Sequential</a:t>
            </a:r>
            <a:r>
              <a:rPr lang="en-US" smtClean="0"/>
              <a:t> architectures</a:t>
            </a:r>
            <a:r>
              <a:rPr lang="el-GR" smtClean="0"/>
              <a:t> (</a:t>
            </a:r>
            <a:r>
              <a:rPr lang="en-US" smtClean="0"/>
              <a:t>5</a:t>
            </a:r>
            <a:r>
              <a:rPr lang="el-GR" smtClean="0"/>
              <a:t>/8)</a:t>
            </a:r>
            <a:endParaRPr lang="en-GB" smtClean="0"/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435100"/>
            <a:ext cx="8216900" cy="1968500"/>
          </a:xfrm>
        </p:spPr>
        <p:txBody>
          <a:bodyPr/>
          <a:lstStyle/>
          <a:p>
            <a:r>
              <a:rPr lang="el-GR" sz="2000" b="1" i="1" smtClean="0">
                <a:effectLst/>
              </a:rPr>
              <a:t>Συνήθεις οι παραλλαγές ανάλογα με τις ανάγκες επεξεργασίας</a:t>
            </a:r>
          </a:p>
          <a:p>
            <a:pPr lvl="1"/>
            <a:r>
              <a:rPr lang="el-GR" sz="1800" smtClean="0">
                <a:effectLst/>
              </a:rPr>
              <a:t>Τα δεδομένα μίας φάσης τροφοδοτούνται σε πολλές φάσεις (για άλλου είδους επεξεργασία) -</a:t>
            </a:r>
            <a:r>
              <a:rPr lang="el-GR" sz="1800" b="1" smtClean="0">
                <a:effectLst/>
              </a:rPr>
              <a:t> </a:t>
            </a:r>
            <a:r>
              <a:rPr lang="el-GR" sz="1800" b="1" i="1" smtClean="0">
                <a:effectLst/>
              </a:rPr>
              <a:t>Α</a:t>
            </a:r>
            <a:endParaRPr lang="el-GR" sz="1800" smtClean="0">
              <a:effectLst/>
            </a:endParaRPr>
          </a:p>
          <a:p>
            <a:pPr lvl="1"/>
            <a:r>
              <a:rPr lang="el-GR" sz="1800" smtClean="0">
                <a:effectLst/>
              </a:rPr>
              <a:t>Μία φάση δέχεται ως είσοδο δεδομένα από πολλές φάσεις- </a:t>
            </a:r>
            <a:r>
              <a:rPr lang="el-GR" sz="1800" b="1" i="1" smtClean="0">
                <a:effectLst/>
              </a:rPr>
              <a:t>Β</a:t>
            </a:r>
            <a:endParaRPr lang="el-GR" sz="1800" smtClean="0">
              <a:effectLst/>
            </a:endParaRPr>
          </a:p>
          <a:p>
            <a:pPr lvl="1"/>
            <a:r>
              <a:rPr lang="el-GR" sz="1800" smtClean="0">
                <a:effectLst/>
              </a:rPr>
              <a:t>Μία φάση παράγει πολλές κατηγορίες δεδομένων (λόγω πολλαπλών επεξεργασιών ή απλώς διαφορετικών προοπτικών των δεδομένων) - </a:t>
            </a:r>
            <a:r>
              <a:rPr lang="el-GR" sz="1800" b="1" i="1" smtClean="0">
                <a:effectLst/>
              </a:rPr>
              <a:t>Γ</a:t>
            </a:r>
            <a:endParaRPr lang="en-GB" sz="1800" smtClean="0">
              <a:effectLst/>
            </a:endParaRPr>
          </a:p>
        </p:txBody>
      </p:sp>
      <p:grpSp>
        <p:nvGrpSpPr>
          <p:cNvPr id="44039" name="Group 39"/>
          <p:cNvGrpSpPr>
            <a:grpSpLocks/>
          </p:cNvGrpSpPr>
          <p:nvPr/>
        </p:nvGrpSpPr>
        <p:grpSpPr bwMode="auto">
          <a:xfrm>
            <a:off x="2332038" y="3479800"/>
            <a:ext cx="5033962" cy="2811463"/>
            <a:chOff x="2125" y="2160"/>
            <a:chExt cx="3171" cy="1771"/>
          </a:xfrm>
        </p:grpSpPr>
        <p:grpSp>
          <p:nvGrpSpPr>
            <p:cNvPr id="44040" name="Group 28"/>
            <p:cNvGrpSpPr>
              <a:grpSpLocks/>
            </p:cNvGrpSpPr>
            <p:nvPr/>
          </p:nvGrpSpPr>
          <p:grpSpPr bwMode="auto">
            <a:xfrm>
              <a:off x="2384" y="2160"/>
              <a:ext cx="2537" cy="1771"/>
              <a:chOff x="1352" y="2376"/>
              <a:chExt cx="2408" cy="1571"/>
            </a:xfrm>
          </p:grpSpPr>
          <p:sp>
            <p:nvSpPr>
              <p:cNvPr id="44047" name="Rectangle 5"/>
              <p:cNvSpPr>
                <a:spLocks noChangeArrowheads="1"/>
              </p:cNvSpPr>
              <p:nvPr/>
            </p:nvSpPr>
            <p:spPr bwMode="auto">
              <a:xfrm>
                <a:off x="1352" y="2376"/>
                <a:ext cx="1016" cy="14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lIns="92075" tIns="46038" rIns="92075" bIns="46038" anchor="ctr"/>
              <a:lstStyle/>
              <a:p>
                <a:pPr defTabSz="762000"/>
                <a:r>
                  <a:rPr lang="en-US" sz="1400" i="1"/>
                  <a:t>Unit 1</a:t>
                </a:r>
                <a:endParaRPr lang="en-GB" sz="1400" i="1"/>
              </a:p>
            </p:txBody>
          </p:sp>
          <p:sp>
            <p:nvSpPr>
              <p:cNvPr id="44048" name="Rectangle 6"/>
              <p:cNvSpPr>
                <a:spLocks noChangeArrowheads="1"/>
              </p:cNvSpPr>
              <p:nvPr/>
            </p:nvSpPr>
            <p:spPr bwMode="auto">
              <a:xfrm>
                <a:off x="1352" y="3504"/>
                <a:ext cx="1016" cy="1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lIns="92075" tIns="46038" rIns="92075" bIns="46038" anchor="ctr"/>
              <a:lstStyle/>
              <a:p>
                <a:pPr defTabSz="762000"/>
                <a:r>
                  <a:rPr lang="en-US" sz="1400" i="1"/>
                  <a:t>Unit </a:t>
                </a:r>
                <a:r>
                  <a:rPr lang="el-GR" sz="1400" i="1"/>
                  <a:t>4</a:t>
                </a:r>
                <a:endParaRPr lang="en-GB" sz="1400" i="1"/>
              </a:p>
            </p:txBody>
          </p:sp>
          <p:sp>
            <p:nvSpPr>
              <p:cNvPr id="44049" name="Rectangle 7"/>
              <p:cNvSpPr>
                <a:spLocks noChangeArrowheads="1"/>
              </p:cNvSpPr>
              <p:nvPr/>
            </p:nvSpPr>
            <p:spPr bwMode="auto">
              <a:xfrm>
                <a:off x="1352" y="2938"/>
                <a:ext cx="1016" cy="14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lIns="92075" tIns="46038" rIns="92075" bIns="46038" anchor="ctr"/>
              <a:lstStyle/>
              <a:p>
                <a:pPr defTabSz="762000"/>
                <a:r>
                  <a:rPr lang="en-US" sz="1400" i="1"/>
                  <a:t>Unit </a:t>
                </a:r>
                <a:r>
                  <a:rPr lang="el-GR" sz="1400" i="1"/>
                  <a:t>3</a:t>
                </a:r>
                <a:endParaRPr lang="en-GB" sz="1400" i="1"/>
              </a:p>
            </p:txBody>
          </p:sp>
          <p:sp>
            <p:nvSpPr>
              <p:cNvPr id="44050" name="Oval 8"/>
              <p:cNvSpPr>
                <a:spLocks noChangeArrowheads="1"/>
              </p:cNvSpPr>
              <p:nvPr/>
            </p:nvSpPr>
            <p:spPr bwMode="auto">
              <a:xfrm>
                <a:off x="1705" y="2670"/>
                <a:ext cx="308" cy="14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lIns="92075" tIns="46038" rIns="92075" bIns="46038" anchor="ctr"/>
              <a:lstStyle/>
              <a:p>
                <a:pPr defTabSz="762000"/>
                <a:r>
                  <a:rPr lang="en-US" sz="1400">
                    <a:solidFill>
                      <a:schemeClr val="bg1"/>
                    </a:solidFill>
                  </a:rPr>
                  <a:t>data</a:t>
                </a:r>
                <a:endParaRPr lang="en-GB" sz="1400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44051" name="Oval 9"/>
              <p:cNvSpPr>
                <a:spLocks noChangeArrowheads="1"/>
              </p:cNvSpPr>
              <p:nvPr/>
            </p:nvSpPr>
            <p:spPr bwMode="auto">
              <a:xfrm>
                <a:off x="1705" y="3206"/>
                <a:ext cx="308" cy="148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lIns="92075" tIns="46038" rIns="92075" bIns="46038" anchor="ctr"/>
              <a:lstStyle/>
              <a:p>
                <a:pPr defTabSz="762000"/>
                <a:r>
                  <a:rPr lang="en-US" sz="1400">
                    <a:solidFill>
                      <a:schemeClr val="bg1"/>
                    </a:solidFill>
                  </a:rPr>
                  <a:t>data</a:t>
                </a:r>
                <a:endParaRPr lang="en-GB" sz="1400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44052" name="Oval 10"/>
              <p:cNvSpPr>
                <a:spLocks noChangeArrowheads="1"/>
              </p:cNvSpPr>
              <p:nvPr/>
            </p:nvSpPr>
            <p:spPr bwMode="auto">
              <a:xfrm>
                <a:off x="1705" y="3771"/>
                <a:ext cx="308" cy="14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lIns="92075" tIns="46038" rIns="92075" bIns="46038" anchor="ctr"/>
              <a:lstStyle/>
              <a:p>
                <a:pPr defTabSz="762000"/>
                <a:r>
                  <a:rPr lang="en-US" sz="1400">
                    <a:solidFill>
                      <a:schemeClr val="bg1"/>
                    </a:solidFill>
                  </a:rPr>
                  <a:t>data</a:t>
                </a:r>
                <a:endParaRPr lang="en-GB" sz="1400" i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4053" name="AutoShape 11"/>
              <p:cNvCxnSpPr>
                <a:cxnSpLocks noChangeShapeType="1"/>
                <a:stCxn id="44047" idx="2"/>
                <a:endCxn id="44050" idx="0"/>
              </p:cNvCxnSpPr>
              <p:nvPr/>
            </p:nvCxnSpPr>
            <p:spPr bwMode="auto">
              <a:xfrm rot="5400000">
                <a:off x="1787" y="2597"/>
                <a:ext cx="145" cy="1"/>
              </a:xfrm>
              <a:prstGeom prst="curvedConnector3">
                <a:avLst>
                  <a:gd name="adj1" fmla="val 49801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054" name="AutoShape 12"/>
              <p:cNvCxnSpPr>
                <a:cxnSpLocks noChangeShapeType="1"/>
                <a:stCxn id="44050" idx="4"/>
                <a:endCxn id="44049" idx="0"/>
              </p:cNvCxnSpPr>
              <p:nvPr/>
            </p:nvCxnSpPr>
            <p:spPr bwMode="auto">
              <a:xfrm rot="16200000" flipH="1">
                <a:off x="1800" y="2878"/>
                <a:ext cx="119" cy="1"/>
              </a:xfrm>
              <a:prstGeom prst="curvedConnector3">
                <a:avLst>
                  <a:gd name="adj1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055" name="AutoShape 13"/>
              <p:cNvCxnSpPr>
                <a:cxnSpLocks noChangeShapeType="1"/>
                <a:stCxn id="44049" idx="2"/>
                <a:endCxn id="44051" idx="0"/>
              </p:cNvCxnSpPr>
              <p:nvPr/>
            </p:nvCxnSpPr>
            <p:spPr bwMode="auto">
              <a:xfrm rot="5400000">
                <a:off x="1800" y="3146"/>
                <a:ext cx="119" cy="1"/>
              </a:xfrm>
              <a:prstGeom prst="curvedConnector3">
                <a:avLst>
                  <a:gd name="adj1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056" name="AutoShape 14"/>
              <p:cNvCxnSpPr>
                <a:cxnSpLocks noChangeShapeType="1"/>
                <a:stCxn id="44051" idx="4"/>
                <a:endCxn id="44048" idx="0"/>
              </p:cNvCxnSpPr>
              <p:nvPr/>
            </p:nvCxnSpPr>
            <p:spPr bwMode="auto">
              <a:xfrm rot="16200000" flipH="1">
                <a:off x="1785" y="3428"/>
                <a:ext cx="150" cy="1"/>
              </a:xfrm>
              <a:prstGeom prst="curvedConnector3">
                <a:avLst>
                  <a:gd name="adj1" fmla="val 49806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057" name="AutoShape 15"/>
              <p:cNvCxnSpPr>
                <a:cxnSpLocks noChangeShapeType="1"/>
                <a:stCxn id="44048" idx="2"/>
                <a:endCxn id="44052" idx="0"/>
              </p:cNvCxnSpPr>
              <p:nvPr/>
            </p:nvCxnSpPr>
            <p:spPr bwMode="auto">
              <a:xfrm rot="5400000">
                <a:off x="1800" y="3711"/>
                <a:ext cx="119" cy="1"/>
              </a:xfrm>
              <a:prstGeom prst="curvedConnector3">
                <a:avLst>
                  <a:gd name="adj1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4058" name="Rectangle 16"/>
              <p:cNvSpPr>
                <a:spLocks noChangeArrowheads="1"/>
              </p:cNvSpPr>
              <p:nvPr/>
            </p:nvSpPr>
            <p:spPr bwMode="auto">
              <a:xfrm>
                <a:off x="2744" y="2376"/>
                <a:ext cx="1016" cy="14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lIns="92075" tIns="46038" rIns="92075" bIns="46038" anchor="ctr"/>
              <a:lstStyle/>
              <a:p>
                <a:pPr defTabSz="762000"/>
                <a:r>
                  <a:rPr lang="en-US" sz="1400" i="1"/>
                  <a:t>Unit </a:t>
                </a:r>
                <a:r>
                  <a:rPr lang="el-GR" sz="1400" i="1"/>
                  <a:t>2</a:t>
                </a:r>
                <a:endParaRPr lang="en-GB" sz="1400" i="1"/>
              </a:p>
            </p:txBody>
          </p:sp>
          <p:sp>
            <p:nvSpPr>
              <p:cNvPr id="44059" name="Oval 18"/>
              <p:cNvSpPr>
                <a:spLocks noChangeArrowheads="1"/>
              </p:cNvSpPr>
              <p:nvPr/>
            </p:nvSpPr>
            <p:spPr bwMode="auto">
              <a:xfrm>
                <a:off x="3097" y="2686"/>
                <a:ext cx="308" cy="14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lIns="92075" tIns="46038" rIns="92075" bIns="46038" anchor="ctr"/>
              <a:lstStyle/>
              <a:p>
                <a:pPr defTabSz="762000"/>
                <a:r>
                  <a:rPr lang="en-US" sz="1400">
                    <a:solidFill>
                      <a:schemeClr val="bg1"/>
                    </a:solidFill>
                  </a:rPr>
                  <a:t>data</a:t>
                </a:r>
                <a:endParaRPr lang="en-GB" sz="1400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44060" name="Rectangle 20"/>
              <p:cNvSpPr>
                <a:spLocks noChangeArrowheads="1"/>
              </p:cNvSpPr>
              <p:nvPr/>
            </p:nvSpPr>
            <p:spPr bwMode="auto">
              <a:xfrm>
                <a:off x="2696" y="3504"/>
                <a:ext cx="1016" cy="14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lIns="92075" tIns="46038" rIns="92075" bIns="46038" anchor="ctr"/>
              <a:lstStyle/>
              <a:p>
                <a:pPr defTabSz="762000"/>
                <a:r>
                  <a:rPr lang="en-US" sz="1400" i="1"/>
                  <a:t>Unit </a:t>
                </a:r>
                <a:r>
                  <a:rPr lang="el-GR" sz="1400" i="1"/>
                  <a:t>5</a:t>
                </a:r>
                <a:endParaRPr lang="en-GB" sz="1400" i="1"/>
              </a:p>
            </p:txBody>
          </p:sp>
          <p:sp>
            <p:nvSpPr>
              <p:cNvPr id="44061" name="Oval 21"/>
              <p:cNvSpPr>
                <a:spLocks noChangeArrowheads="1"/>
              </p:cNvSpPr>
              <p:nvPr/>
            </p:nvSpPr>
            <p:spPr bwMode="auto">
              <a:xfrm>
                <a:off x="2753" y="3798"/>
                <a:ext cx="308" cy="14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lIns="92075" tIns="46038" rIns="92075" bIns="46038" anchor="ctr"/>
              <a:lstStyle/>
              <a:p>
                <a:pPr defTabSz="762000"/>
                <a:r>
                  <a:rPr lang="en-US" sz="1400">
                    <a:solidFill>
                      <a:schemeClr val="bg1"/>
                    </a:solidFill>
                  </a:rPr>
                  <a:t>data</a:t>
                </a:r>
                <a:endParaRPr lang="en-GB" sz="1400" i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4062" name="AutoShape 22"/>
              <p:cNvCxnSpPr>
                <a:cxnSpLocks noChangeShapeType="1"/>
                <a:stCxn id="44058" idx="2"/>
                <a:endCxn id="44059" idx="0"/>
              </p:cNvCxnSpPr>
              <p:nvPr/>
            </p:nvCxnSpPr>
            <p:spPr bwMode="auto">
              <a:xfrm rot="5400000">
                <a:off x="3171" y="2605"/>
                <a:ext cx="161" cy="1"/>
              </a:xfrm>
              <a:prstGeom prst="curvedConnector3">
                <a:avLst>
                  <a:gd name="adj1" fmla="val 4969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063" name="AutoShape 23"/>
              <p:cNvCxnSpPr>
                <a:cxnSpLocks noChangeShapeType="1"/>
                <a:stCxn id="44059" idx="2"/>
                <a:endCxn id="44049" idx="0"/>
              </p:cNvCxnSpPr>
              <p:nvPr/>
            </p:nvCxnSpPr>
            <p:spPr bwMode="auto">
              <a:xfrm rot="10800000" flipV="1">
                <a:off x="1860" y="2761"/>
                <a:ext cx="1237" cy="177"/>
              </a:xfrm>
              <a:prstGeom prst="curvedConnector2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064" name="AutoShape 24"/>
              <p:cNvCxnSpPr>
                <a:cxnSpLocks noChangeShapeType="1"/>
                <a:stCxn id="44051" idx="6"/>
                <a:endCxn id="44060" idx="0"/>
              </p:cNvCxnSpPr>
              <p:nvPr/>
            </p:nvCxnSpPr>
            <p:spPr bwMode="auto">
              <a:xfrm>
                <a:off x="2013" y="3280"/>
                <a:ext cx="1191" cy="224"/>
              </a:xfrm>
              <a:prstGeom prst="curvedConnector2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065" name="AutoShape 25"/>
              <p:cNvCxnSpPr>
                <a:cxnSpLocks noChangeShapeType="1"/>
                <a:stCxn id="44060" idx="2"/>
                <a:endCxn id="44061" idx="0"/>
              </p:cNvCxnSpPr>
              <p:nvPr/>
            </p:nvCxnSpPr>
            <p:spPr bwMode="auto">
              <a:xfrm rot="5400000">
                <a:off x="2983" y="3577"/>
                <a:ext cx="145" cy="297"/>
              </a:xfrm>
              <a:prstGeom prst="curvedConnector3">
                <a:avLst>
                  <a:gd name="adj1" fmla="val 49657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4066" name="Oval 26"/>
              <p:cNvSpPr>
                <a:spLocks noChangeArrowheads="1"/>
              </p:cNvSpPr>
              <p:nvPr/>
            </p:nvSpPr>
            <p:spPr bwMode="auto">
              <a:xfrm>
                <a:off x="3449" y="3798"/>
                <a:ext cx="308" cy="14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lIns="92075" tIns="46038" rIns="92075" bIns="46038" anchor="ctr"/>
              <a:lstStyle/>
              <a:p>
                <a:pPr defTabSz="762000"/>
                <a:r>
                  <a:rPr lang="en-US" sz="1400">
                    <a:solidFill>
                      <a:schemeClr val="bg1"/>
                    </a:solidFill>
                  </a:rPr>
                  <a:t>data</a:t>
                </a:r>
                <a:endParaRPr lang="en-GB" sz="1400" i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4067" name="AutoShape 27"/>
              <p:cNvCxnSpPr>
                <a:cxnSpLocks noChangeShapeType="1"/>
                <a:stCxn id="44060" idx="2"/>
                <a:endCxn id="44066" idx="0"/>
              </p:cNvCxnSpPr>
              <p:nvPr/>
            </p:nvCxnSpPr>
            <p:spPr bwMode="auto">
              <a:xfrm rot="16200000" flipH="1">
                <a:off x="3331" y="3526"/>
                <a:ext cx="145" cy="399"/>
              </a:xfrm>
              <a:prstGeom prst="curvedConnector3">
                <a:avLst>
                  <a:gd name="adj1" fmla="val 49657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293342" name="Text Box 30"/>
            <p:cNvSpPr txBox="1">
              <a:spLocks noChangeArrowheads="1"/>
            </p:cNvSpPr>
            <p:nvPr/>
          </p:nvSpPr>
          <p:spPr bwMode="auto">
            <a:xfrm>
              <a:off x="2133" y="2525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defRPr/>
              </a:pPr>
              <a:r>
                <a:rPr lang="el-GR" sz="180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Β</a:t>
              </a:r>
              <a:endParaRPr lang="en-GB" sz="18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44042" name="Text Box 34"/>
            <p:cNvSpPr txBox="1">
              <a:spLocks noChangeArrowheads="1"/>
            </p:cNvSpPr>
            <p:nvPr/>
          </p:nvSpPr>
          <p:spPr bwMode="auto">
            <a:xfrm>
              <a:off x="2266" y="2423"/>
              <a:ext cx="1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l-GR" sz="3200"/>
                <a:t>{</a:t>
              </a:r>
              <a:endParaRPr lang="en-GB" sz="3200"/>
            </a:p>
          </p:txBody>
        </p:sp>
        <p:sp>
          <p:nvSpPr>
            <p:cNvPr id="1293347" name="Text Box 35"/>
            <p:cNvSpPr txBox="1">
              <a:spLocks noChangeArrowheads="1"/>
            </p:cNvSpPr>
            <p:nvPr/>
          </p:nvSpPr>
          <p:spPr bwMode="auto">
            <a:xfrm>
              <a:off x="2125" y="3077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defRPr/>
              </a:pPr>
              <a:r>
                <a:rPr lang="el-GR" sz="180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Α</a:t>
              </a:r>
              <a:endParaRPr lang="en-GB" sz="18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44044" name="Text Box 36"/>
            <p:cNvSpPr txBox="1">
              <a:spLocks noChangeArrowheads="1"/>
            </p:cNvSpPr>
            <p:nvPr/>
          </p:nvSpPr>
          <p:spPr bwMode="auto">
            <a:xfrm>
              <a:off x="2258" y="2975"/>
              <a:ext cx="1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l-GR" sz="3200"/>
                <a:t>{</a:t>
              </a:r>
              <a:endParaRPr lang="en-GB" sz="3200"/>
            </a:p>
          </p:txBody>
        </p:sp>
        <p:sp>
          <p:nvSpPr>
            <p:cNvPr id="1293349" name="Text Box 37"/>
            <p:cNvSpPr txBox="1">
              <a:spLocks noChangeArrowheads="1"/>
            </p:cNvSpPr>
            <p:nvPr/>
          </p:nvSpPr>
          <p:spPr bwMode="auto">
            <a:xfrm>
              <a:off x="5093" y="3557"/>
              <a:ext cx="2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defRPr/>
              </a:pPr>
              <a:r>
                <a:rPr lang="el-GR" sz="180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Γ</a:t>
              </a:r>
              <a:endParaRPr lang="en-GB" sz="18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44046" name="Text Box 38"/>
            <p:cNvSpPr txBox="1">
              <a:spLocks noChangeArrowheads="1"/>
            </p:cNvSpPr>
            <p:nvPr/>
          </p:nvSpPr>
          <p:spPr bwMode="auto">
            <a:xfrm>
              <a:off x="4986" y="3471"/>
              <a:ext cx="1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l-GR" sz="3200"/>
                <a:t>}</a:t>
              </a:r>
              <a:endParaRPr lang="en-GB" sz="3200"/>
            </a:p>
          </p:txBody>
        </p:sp>
      </p:grp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39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68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25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dirty="0" smtClean="0"/>
              <a:t>Ορισμός (2/5)</a:t>
            </a:r>
            <a:endParaRPr lang="en-GB" dirty="0" smtClean="0"/>
          </a:p>
        </p:txBody>
      </p:sp>
      <p:grpSp>
        <p:nvGrpSpPr>
          <p:cNvPr id="1256468" name="Group 20"/>
          <p:cNvGrpSpPr>
            <a:grpSpLocks/>
          </p:cNvGrpSpPr>
          <p:nvPr/>
        </p:nvGrpSpPr>
        <p:grpSpPr bwMode="auto">
          <a:xfrm>
            <a:off x="1752600" y="1828800"/>
            <a:ext cx="4926013" cy="3657600"/>
            <a:chOff x="833" y="1079"/>
            <a:chExt cx="3762" cy="2740"/>
          </a:xfrm>
        </p:grpSpPr>
        <p:sp>
          <p:nvSpPr>
            <p:cNvPr id="1256452" name="Freeform 4"/>
            <p:cNvSpPr>
              <a:spLocks/>
            </p:cNvSpPr>
            <p:nvPr/>
          </p:nvSpPr>
          <p:spPr bwMode="auto">
            <a:xfrm>
              <a:off x="833" y="1112"/>
              <a:ext cx="1505" cy="739"/>
            </a:xfrm>
            <a:custGeom>
              <a:avLst/>
              <a:gdLst>
                <a:gd name="T0" fmla="*/ 23 w 1504"/>
                <a:gd name="T1" fmla="*/ 128 h 739"/>
                <a:gd name="T2" fmla="*/ 95 w 1504"/>
                <a:gd name="T3" fmla="*/ 192 h 739"/>
                <a:gd name="T4" fmla="*/ 111 w 1504"/>
                <a:gd name="T5" fmla="*/ 264 h 739"/>
                <a:gd name="T6" fmla="*/ 583 w 1504"/>
                <a:gd name="T7" fmla="*/ 592 h 739"/>
                <a:gd name="T8" fmla="*/ 887 w 1504"/>
                <a:gd name="T9" fmla="*/ 608 h 739"/>
                <a:gd name="T10" fmla="*/ 1015 w 1504"/>
                <a:gd name="T11" fmla="*/ 688 h 739"/>
                <a:gd name="T12" fmla="*/ 1127 w 1504"/>
                <a:gd name="T13" fmla="*/ 696 h 739"/>
                <a:gd name="T14" fmla="*/ 1231 w 1504"/>
                <a:gd name="T15" fmla="*/ 0 h 739"/>
                <a:gd name="T16" fmla="*/ 719 w 1504"/>
                <a:gd name="T17" fmla="*/ 80 h 739"/>
                <a:gd name="T18" fmla="*/ 335 w 1504"/>
                <a:gd name="T19" fmla="*/ 56 h 739"/>
                <a:gd name="T20" fmla="*/ 23 w 1504"/>
                <a:gd name="T21" fmla="*/ 128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4" h="739">
                  <a:moveTo>
                    <a:pt x="23" y="128"/>
                  </a:moveTo>
                  <a:cubicBezTo>
                    <a:pt x="55" y="160"/>
                    <a:pt x="66" y="154"/>
                    <a:pt x="95" y="192"/>
                  </a:cubicBezTo>
                  <a:cubicBezTo>
                    <a:pt x="104" y="219"/>
                    <a:pt x="110" y="232"/>
                    <a:pt x="111" y="264"/>
                  </a:cubicBezTo>
                  <a:cubicBezTo>
                    <a:pt x="132" y="739"/>
                    <a:pt x="0" y="582"/>
                    <a:pt x="583" y="592"/>
                  </a:cubicBezTo>
                  <a:cubicBezTo>
                    <a:pt x="583" y="592"/>
                    <a:pt x="845" y="601"/>
                    <a:pt x="887" y="608"/>
                  </a:cubicBezTo>
                  <a:cubicBezTo>
                    <a:pt x="937" y="616"/>
                    <a:pt x="965" y="680"/>
                    <a:pt x="1015" y="688"/>
                  </a:cubicBezTo>
                  <a:cubicBezTo>
                    <a:pt x="1052" y="694"/>
                    <a:pt x="1090" y="693"/>
                    <a:pt x="1127" y="696"/>
                  </a:cubicBezTo>
                  <a:cubicBezTo>
                    <a:pt x="1504" y="658"/>
                    <a:pt x="1291" y="612"/>
                    <a:pt x="1231" y="0"/>
                  </a:cubicBezTo>
                  <a:cubicBezTo>
                    <a:pt x="1061" y="27"/>
                    <a:pt x="889" y="52"/>
                    <a:pt x="719" y="80"/>
                  </a:cubicBezTo>
                  <a:cubicBezTo>
                    <a:pt x="473" y="74"/>
                    <a:pt x="489" y="78"/>
                    <a:pt x="335" y="56"/>
                  </a:cubicBezTo>
                  <a:cubicBezTo>
                    <a:pt x="226" y="65"/>
                    <a:pt x="127" y="97"/>
                    <a:pt x="23" y="128"/>
                  </a:cubicBezTo>
                  <a:close/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56453" name="Freeform 5"/>
            <p:cNvSpPr>
              <a:spLocks/>
            </p:cNvSpPr>
            <p:nvPr/>
          </p:nvSpPr>
          <p:spPr bwMode="auto">
            <a:xfrm>
              <a:off x="3467" y="1200"/>
              <a:ext cx="891" cy="735"/>
            </a:xfrm>
            <a:custGeom>
              <a:avLst/>
              <a:gdLst>
                <a:gd name="T0" fmla="*/ 373 w 893"/>
                <a:gd name="T1" fmla="*/ 0 h 735"/>
                <a:gd name="T2" fmla="*/ 245 w 893"/>
                <a:gd name="T3" fmla="*/ 24 h 735"/>
                <a:gd name="T4" fmla="*/ 181 w 893"/>
                <a:gd name="T5" fmla="*/ 64 h 735"/>
                <a:gd name="T6" fmla="*/ 101 w 893"/>
                <a:gd name="T7" fmla="*/ 96 h 735"/>
                <a:gd name="T8" fmla="*/ 5 w 893"/>
                <a:gd name="T9" fmla="*/ 248 h 735"/>
                <a:gd name="T10" fmla="*/ 93 w 893"/>
                <a:gd name="T11" fmla="*/ 616 h 735"/>
                <a:gd name="T12" fmla="*/ 309 w 893"/>
                <a:gd name="T13" fmla="*/ 696 h 735"/>
                <a:gd name="T14" fmla="*/ 797 w 893"/>
                <a:gd name="T15" fmla="*/ 672 h 735"/>
                <a:gd name="T16" fmla="*/ 861 w 893"/>
                <a:gd name="T17" fmla="*/ 608 h 735"/>
                <a:gd name="T18" fmla="*/ 869 w 893"/>
                <a:gd name="T19" fmla="*/ 288 h 735"/>
                <a:gd name="T20" fmla="*/ 821 w 893"/>
                <a:gd name="T21" fmla="*/ 56 h 735"/>
                <a:gd name="T22" fmla="*/ 741 w 893"/>
                <a:gd name="T23" fmla="*/ 48 h 735"/>
                <a:gd name="T24" fmla="*/ 557 w 893"/>
                <a:gd name="T25" fmla="*/ 24 h 735"/>
                <a:gd name="T26" fmla="*/ 373 w 893"/>
                <a:gd name="T27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3" h="735">
                  <a:moveTo>
                    <a:pt x="373" y="0"/>
                  </a:moveTo>
                  <a:cubicBezTo>
                    <a:pt x="339" y="6"/>
                    <a:pt x="272" y="16"/>
                    <a:pt x="245" y="24"/>
                  </a:cubicBezTo>
                  <a:cubicBezTo>
                    <a:pt x="215" y="33"/>
                    <a:pt x="207" y="48"/>
                    <a:pt x="181" y="64"/>
                  </a:cubicBezTo>
                  <a:cubicBezTo>
                    <a:pt x="154" y="81"/>
                    <a:pt x="132" y="86"/>
                    <a:pt x="101" y="96"/>
                  </a:cubicBezTo>
                  <a:cubicBezTo>
                    <a:pt x="30" y="158"/>
                    <a:pt x="27" y="161"/>
                    <a:pt x="5" y="248"/>
                  </a:cubicBezTo>
                  <a:cubicBezTo>
                    <a:pt x="13" y="408"/>
                    <a:pt x="0" y="492"/>
                    <a:pt x="93" y="616"/>
                  </a:cubicBezTo>
                  <a:cubicBezTo>
                    <a:pt x="133" y="735"/>
                    <a:pt x="130" y="688"/>
                    <a:pt x="309" y="696"/>
                  </a:cubicBezTo>
                  <a:cubicBezTo>
                    <a:pt x="466" y="686"/>
                    <a:pt x="655" y="719"/>
                    <a:pt x="797" y="672"/>
                  </a:cubicBezTo>
                  <a:cubicBezTo>
                    <a:pt x="818" y="651"/>
                    <a:pt x="848" y="635"/>
                    <a:pt x="861" y="608"/>
                  </a:cubicBezTo>
                  <a:cubicBezTo>
                    <a:pt x="893" y="544"/>
                    <a:pt x="870" y="301"/>
                    <a:pt x="869" y="288"/>
                  </a:cubicBezTo>
                  <a:cubicBezTo>
                    <a:pt x="868" y="275"/>
                    <a:pt x="881" y="75"/>
                    <a:pt x="821" y="56"/>
                  </a:cubicBezTo>
                  <a:cubicBezTo>
                    <a:pt x="795" y="48"/>
                    <a:pt x="768" y="51"/>
                    <a:pt x="741" y="48"/>
                  </a:cubicBezTo>
                  <a:cubicBezTo>
                    <a:pt x="683" y="29"/>
                    <a:pt x="618" y="32"/>
                    <a:pt x="557" y="24"/>
                  </a:cubicBezTo>
                  <a:cubicBezTo>
                    <a:pt x="495" y="3"/>
                    <a:pt x="438" y="0"/>
                    <a:pt x="373" y="0"/>
                  </a:cubicBezTo>
                  <a:close/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56455" name="Freeform 7"/>
            <p:cNvSpPr>
              <a:spLocks/>
            </p:cNvSpPr>
            <p:nvPr/>
          </p:nvSpPr>
          <p:spPr bwMode="auto">
            <a:xfrm>
              <a:off x="1440" y="2107"/>
              <a:ext cx="2273" cy="717"/>
            </a:xfrm>
            <a:custGeom>
              <a:avLst/>
              <a:gdLst>
                <a:gd name="T0" fmla="*/ 0 w 2273"/>
                <a:gd name="T1" fmla="*/ 62 h 718"/>
                <a:gd name="T2" fmla="*/ 56 w 2273"/>
                <a:gd name="T3" fmla="*/ 558 h 718"/>
                <a:gd name="T4" fmla="*/ 112 w 2273"/>
                <a:gd name="T5" fmla="*/ 702 h 718"/>
                <a:gd name="T6" fmla="*/ 376 w 2273"/>
                <a:gd name="T7" fmla="*/ 630 h 718"/>
                <a:gd name="T8" fmla="*/ 792 w 2273"/>
                <a:gd name="T9" fmla="*/ 598 h 718"/>
                <a:gd name="T10" fmla="*/ 1064 w 2273"/>
                <a:gd name="T11" fmla="*/ 542 h 718"/>
                <a:gd name="T12" fmla="*/ 1592 w 2273"/>
                <a:gd name="T13" fmla="*/ 550 h 718"/>
                <a:gd name="T14" fmla="*/ 1832 w 2273"/>
                <a:gd name="T15" fmla="*/ 598 h 718"/>
                <a:gd name="T16" fmla="*/ 2184 w 2273"/>
                <a:gd name="T17" fmla="*/ 622 h 718"/>
                <a:gd name="T18" fmla="*/ 2256 w 2273"/>
                <a:gd name="T19" fmla="*/ 590 h 718"/>
                <a:gd name="T20" fmla="*/ 2272 w 2273"/>
                <a:gd name="T21" fmla="*/ 478 h 718"/>
                <a:gd name="T22" fmla="*/ 2240 w 2273"/>
                <a:gd name="T23" fmla="*/ 6 h 718"/>
                <a:gd name="T24" fmla="*/ 1848 w 2273"/>
                <a:gd name="T25" fmla="*/ 142 h 718"/>
                <a:gd name="T26" fmla="*/ 1624 w 2273"/>
                <a:gd name="T27" fmla="*/ 166 h 718"/>
                <a:gd name="T28" fmla="*/ 784 w 2273"/>
                <a:gd name="T29" fmla="*/ 62 h 718"/>
                <a:gd name="T30" fmla="*/ 296 w 2273"/>
                <a:gd name="T31" fmla="*/ 126 h 718"/>
                <a:gd name="T32" fmla="*/ 152 w 2273"/>
                <a:gd name="T33" fmla="*/ 118 h 718"/>
                <a:gd name="T34" fmla="*/ 104 w 2273"/>
                <a:gd name="T35" fmla="*/ 94 h 718"/>
                <a:gd name="T36" fmla="*/ 0 w 2273"/>
                <a:gd name="T37" fmla="*/ 6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73" h="718">
                  <a:moveTo>
                    <a:pt x="0" y="62"/>
                  </a:moveTo>
                  <a:cubicBezTo>
                    <a:pt x="45" y="227"/>
                    <a:pt x="39" y="390"/>
                    <a:pt x="56" y="558"/>
                  </a:cubicBezTo>
                  <a:cubicBezTo>
                    <a:pt x="62" y="615"/>
                    <a:pt x="95" y="650"/>
                    <a:pt x="112" y="702"/>
                  </a:cubicBezTo>
                  <a:cubicBezTo>
                    <a:pt x="359" y="683"/>
                    <a:pt x="42" y="718"/>
                    <a:pt x="376" y="630"/>
                  </a:cubicBezTo>
                  <a:cubicBezTo>
                    <a:pt x="505" y="596"/>
                    <a:pt x="659" y="606"/>
                    <a:pt x="792" y="598"/>
                  </a:cubicBezTo>
                  <a:cubicBezTo>
                    <a:pt x="883" y="580"/>
                    <a:pt x="972" y="557"/>
                    <a:pt x="1064" y="542"/>
                  </a:cubicBezTo>
                  <a:cubicBezTo>
                    <a:pt x="1240" y="545"/>
                    <a:pt x="1416" y="544"/>
                    <a:pt x="1592" y="550"/>
                  </a:cubicBezTo>
                  <a:cubicBezTo>
                    <a:pt x="1688" y="553"/>
                    <a:pt x="1744" y="583"/>
                    <a:pt x="1832" y="598"/>
                  </a:cubicBezTo>
                  <a:cubicBezTo>
                    <a:pt x="1947" y="617"/>
                    <a:pt x="2068" y="616"/>
                    <a:pt x="2184" y="622"/>
                  </a:cubicBezTo>
                  <a:cubicBezTo>
                    <a:pt x="2188" y="621"/>
                    <a:pt x="2248" y="605"/>
                    <a:pt x="2256" y="590"/>
                  </a:cubicBezTo>
                  <a:cubicBezTo>
                    <a:pt x="2273" y="556"/>
                    <a:pt x="2267" y="515"/>
                    <a:pt x="2272" y="478"/>
                  </a:cubicBezTo>
                  <a:cubicBezTo>
                    <a:pt x="2265" y="316"/>
                    <a:pt x="2271" y="162"/>
                    <a:pt x="2240" y="6"/>
                  </a:cubicBezTo>
                  <a:cubicBezTo>
                    <a:pt x="2031" y="22"/>
                    <a:pt x="2168" y="0"/>
                    <a:pt x="1848" y="142"/>
                  </a:cubicBezTo>
                  <a:cubicBezTo>
                    <a:pt x="1813" y="157"/>
                    <a:pt x="1666" y="162"/>
                    <a:pt x="1624" y="166"/>
                  </a:cubicBezTo>
                  <a:cubicBezTo>
                    <a:pt x="1342" y="135"/>
                    <a:pt x="1065" y="97"/>
                    <a:pt x="784" y="62"/>
                  </a:cubicBezTo>
                  <a:cubicBezTo>
                    <a:pt x="616" y="70"/>
                    <a:pt x="461" y="105"/>
                    <a:pt x="296" y="126"/>
                  </a:cubicBezTo>
                  <a:cubicBezTo>
                    <a:pt x="248" y="123"/>
                    <a:pt x="200" y="123"/>
                    <a:pt x="152" y="118"/>
                  </a:cubicBezTo>
                  <a:cubicBezTo>
                    <a:pt x="127" y="116"/>
                    <a:pt x="126" y="105"/>
                    <a:pt x="104" y="94"/>
                  </a:cubicBezTo>
                  <a:cubicBezTo>
                    <a:pt x="70" y="77"/>
                    <a:pt x="37" y="68"/>
                    <a:pt x="0" y="62"/>
                  </a:cubicBezTo>
                  <a:close/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56456" name="Freeform 8"/>
            <p:cNvSpPr>
              <a:spLocks/>
            </p:cNvSpPr>
            <p:nvPr/>
          </p:nvSpPr>
          <p:spPr bwMode="auto">
            <a:xfrm>
              <a:off x="888" y="3145"/>
              <a:ext cx="1200" cy="643"/>
            </a:xfrm>
            <a:custGeom>
              <a:avLst/>
              <a:gdLst>
                <a:gd name="T0" fmla="*/ 0 w 1200"/>
                <a:gd name="T1" fmla="*/ 39 h 643"/>
                <a:gd name="T2" fmla="*/ 48 w 1200"/>
                <a:gd name="T3" fmla="*/ 503 h 643"/>
                <a:gd name="T4" fmla="*/ 72 w 1200"/>
                <a:gd name="T5" fmla="*/ 623 h 643"/>
                <a:gd name="T6" fmla="*/ 248 w 1200"/>
                <a:gd name="T7" fmla="*/ 639 h 643"/>
                <a:gd name="T8" fmla="*/ 328 w 1200"/>
                <a:gd name="T9" fmla="*/ 631 h 643"/>
                <a:gd name="T10" fmla="*/ 432 w 1200"/>
                <a:gd name="T11" fmla="*/ 567 h 643"/>
                <a:gd name="T12" fmla="*/ 528 w 1200"/>
                <a:gd name="T13" fmla="*/ 559 h 643"/>
                <a:gd name="T14" fmla="*/ 688 w 1200"/>
                <a:gd name="T15" fmla="*/ 543 h 643"/>
                <a:gd name="T16" fmla="*/ 1104 w 1200"/>
                <a:gd name="T17" fmla="*/ 551 h 643"/>
                <a:gd name="T18" fmla="*/ 1152 w 1200"/>
                <a:gd name="T19" fmla="*/ 295 h 643"/>
                <a:gd name="T20" fmla="*/ 1064 w 1200"/>
                <a:gd name="T21" fmla="*/ 47 h 643"/>
                <a:gd name="T22" fmla="*/ 984 w 1200"/>
                <a:gd name="T23" fmla="*/ 39 h 643"/>
                <a:gd name="T24" fmla="*/ 888 w 1200"/>
                <a:gd name="T25" fmla="*/ 31 h 643"/>
                <a:gd name="T26" fmla="*/ 248 w 1200"/>
                <a:gd name="T27" fmla="*/ 15 h 643"/>
                <a:gd name="T28" fmla="*/ 88 w 1200"/>
                <a:gd name="T29" fmla="*/ 23 h 643"/>
                <a:gd name="T30" fmla="*/ 0 w 1200"/>
                <a:gd name="T31" fmla="*/ 39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0" h="643">
                  <a:moveTo>
                    <a:pt x="0" y="39"/>
                  </a:moveTo>
                  <a:cubicBezTo>
                    <a:pt x="22" y="193"/>
                    <a:pt x="17" y="350"/>
                    <a:pt x="48" y="503"/>
                  </a:cubicBezTo>
                  <a:cubicBezTo>
                    <a:pt x="53" y="526"/>
                    <a:pt x="68" y="621"/>
                    <a:pt x="72" y="623"/>
                  </a:cubicBezTo>
                  <a:cubicBezTo>
                    <a:pt x="127" y="643"/>
                    <a:pt x="189" y="634"/>
                    <a:pt x="248" y="639"/>
                  </a:cubicBezTo>
                  <a:cubicBezTo>
                    <a:pt x="275" y="636"/>
                    <a:pt x="303" y="641"/>
                    <a:pt x="328" y="631"/>
                  </a:cubicBezTo>
                  <a:cubicBezTo>
                    <a:pt x="366" y="616"/>
                    <a:pt x="391" y="570"/>
                    <a:pt x="432" y="567"/>
                  </a:cubicBezTo>
                  <a:cubicBezTo>
                    <a:pt x="464" y="564"/>
                    <a:pt x="496" y="562"/>
                    <a:pt x="528" y="559"/>
                  </a:cubicBezTo>
                  <a:cubicBezTo>
                    <a:pt x="581" y="554"/>
                    <a:pt x="688" y="543"/>
                    <a:pt x="688" y="543"/>
                  </a:cubicBezTo>
                  <a:cubicBezTo>
                    <a:pt x="821" y="547"/>
                    <a:pt x="969" y="565"/>
                    <a:pt x="1104" y="551"/>
                  </a:cubicBezTo>
                  <a:cubicBezTo>
                    <a:pt x="1152" y="360"/>
                    <a:pt x="1139" y="446"/>
                    <a:pt x="1152" y="295"/>
                  </a:cubicBezTo>
                  <a:cubicBezTo>
                    <a:pt x="1146" y="141"/>
                    <a:pt x="1200" y="70"/>
                    <a:pt x="1064" y="47"/>
                  </a:cubicBezTo>
                  <a:cubicBezTo>
                    <a:pt x="1038" y="43"/>
                    <a:pt x="1011" y="41"/>
                    <a:pt x="984" y="39"/>
                  </a:cubicBezTo>
                  <a:cubicBezTo>
                    <a:pt x="952" y="36"/>
                    <a:pt x="920" y="34"/>
                    <a:pt x="888" y="31"/>
                  </a:cubicBezTo>
                  <a:cubicBezTo>
                    <a:pt x="667" y="37"/>
                    <a:pt x="466" y="31"/>
                    <a:pt x="248" y="15"/>
                  </a:cubicBezTo>
                  <a:cubicBezTo>
                    <a:pt x="159" y="0"/>
                    <a:pt x="181" y="0"/>
                    <a:pt x="88" y="23"/>
                  </a:cubicBezTo>
                  <a:cubicBezTo>
                    <a:pt x="52" y="47"/>
                    <a:pt x="44" y="48"/>
                    <a:pt x="0" y="39"/>
                  </a:cubicBezTo>
                  <a:close/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56457" name="Freeform 9"/>
            <p:cNvSpPr>
              <a:spLocks/>
            </p:cNvSpPr>
            <p:nvPr/>
          </p:nvSpPr>
          <p:spPr bwMode="auto">
            <a:xfrm>
              <a:off x="3221" y="3045"/>
              <a:ext cx="1374" cy="774"/>
            </a:xfrm>
            <a:custGeom>
              <a:avLst/>
              <a:gdLst>
                <a:gd name="T0" fmla="*/ 859 w 1374"/>
                <a:gd name="T1" fmla="*/ 91 h 774"/>
                <a:gd name="T2" fmla="*/ 459 w 1374"/>
                <a:gd name="T3" fmla="*/ 51 h 774"/>
                <a:gd name="T4" fmla="*/ 19 w 1374"/>
                <a:gd name="T5" fmla="*/ 203 h 774"/>
                <a:gd name="T6" fmla="*/ 163 w 1374"/>
                <a:gd name="T7" fmla="*/ 747 h 774"/>
                <a:gd name="T8" fmla="*/ 403 w 1374"/>
                <a:gd name="T9" fmla="*/ 771 h 774"/>
                <a:gd name="T10" fmla="*/ 995 w 1374"/>
                <a:gd name="T11" fmla="*/ 723 h 774"/>
                <a:gd name="T12" fmla="*/ 1171 w 1374"/>
                <a:gd name="T13" fmla="*/ 635 h 774"/>
                <a:gd name="T14" fmla="*/ 1347 w 1374"/>
                <a:gd name="T15" fmla="*/ 587 h 774"/>
                <a:gd name="T16" fmla="*/ 1355 w 1374"/>
                <a:gd name="T17" fmla="*/ 427 h 774"/>
                <a:gd name="T18" fmla="*/ 1339 w 1374"/>
                <a:gd name="T19" fmla="*/ 283 h 774"/>
                <a:gd name="T20" fmla="*/ 1163 w 1374"/>
                <a:gd name="T21" fmla="*/ 115 h 774"/>
                <a:gd name="T22" fmla="*/ 1067 w 1374"/>
                <a:gd name="T23" fmla="*/ 99 h 774"/>
                <a:gd name="T24" fmla="*/ 803 w 1374"/>
                <a:gd name="T25" fmla="*/ 67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4" h="774">
                  <a:moveTo>
                    <a:pt x="859" y="91"/>
                  </a:moveTo>
                  <a:cubicBezTo>
                    <a:pt x="726" y="64"/>
                    <a:pt x="594" y="58"/>
                    <a:pt x="459" y="51"/>
                  </a:cubicBezTo>
                  <a:cubicBezTo>
                    <a:pt x="204" y="83"/>
                    <a:pt x="70" y="0"/>
                    <a:pt x="19" y="203"/>
                  </a:cubicBezTo>
                  <a:cubicBezTo>
                    <a:pt x="23" y="332"/>
                    <a:pt x="0" y="665"/>
                    <a:pt x="163" y="747"/>
                  </a:cubicBezTo>
                  <a:cubicBezTo>
                    <a:pt x="217" y="774"/>
                    <a:pt x="383" y="770"/>
                    <a:pt x="403" y="771"/>
                  </a:cubicBezTo>
                  <a:cubicBezTo>
                    <a:pt x="601" y="763"/>
                    <a:pt x="798" y="748"/>
                    <a:pt x="995" y="723"/>
                  </a:cubicBezTo>
                  <a:cubicBezTo>
                    <a:pt x="1104" y="635"/>
                    <a:pt x="1038" y="670"/>
                    <a:pt x="1171" y="635"/>
                  </a:cubicBezTo>
                  <a:cubicBezTo>
                    <a:pt x="1230" y="619"/>
                    <a:pt x="1347" y="587"/>
                    <a:pt x="1347" y="587"/>
                  </a:cubicBezTo>
                  <a:cubicBezTo>
                    <a:pt x="1374" y="505"/>
                    <a:pt x="1365" y="552"/>
                    <a:pt x="1355" y="427"/>
                  </a:cubicBezTo>
                  <a:cubicBezTo>
                    <a:pt x="1351" y="379"/>
                    <a:pt x="1357" y="328"/>
                    <a:pt x="1339" y="283"/>
                  </a:cubicBezTo>
                  <a:cubicBezTo>
                    <a:pt x="1310" y="209"/>
                    <a:pt x="1243" y="133"/>
                    <a:pt x="1163" y="115"/>
                  </a:cubicBezTo>
                  <a:cubicBezTo>
                    <a:pt x="1131" y="108"/>
                    <a:pt x="1098" y="109"/>
                    <a:pt x="1067" y="99"/>
                  </a:cubicBezTo>
                  <a:cubicBezTo>
                    <a:pt x="963" y="64"/>
                    <a:pt x="922" y="67"/>
                    <a:pt x="803" y="67"/>
                  </a:cubicBezTo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56458" name="Freeform 10"/>
            <p:cNvSpPr>
              <a:spLocks/>
            </p:cNvSpPr>
            <p:nvPr/>
          </p:nvSpPr>
          <p:spPr bwMode="auto">
            <a:xfrm>
              <a:off x="2136" y="1079"/>
              <a:ext cx="1352" cy="441"/>
            </a:xfrm>
            <a:custGeom>
              <a:avLst/>
              <a:gdLst>
                <a:gd name="T0" fmla="*/ 0 w 1352"/>
                <a:gd name="T1" fmla="*/ 441 h 441"/>
                <a:gd name="T2" fmla="*/ 584 w 1352"/>
                <a:gd name="T3" fmla="*/ 73 h 441"/>
                <a:gd name="T4" fmla="*/ 680 w 1352"/>
                <a:gd name="T5" fmla="*/ 25 h 441"/>
                <a:gd name="T6" fmla="*/ 992 w 1352"/>
                <a:gd name="T7" fmla="*/ 177 h 441"/>
                <a:gd name="T8" fmla="*/ 1016 w 1352"/>
                <a:gd name="T9" fmla="*/ 201 h 441"/>
                <a:gd name="T10" fmla="*/ 1144 w 1352"/>
                <a:gd name="T11" fmla="*/ 233 h 441"/>
                <a:gd name="T12" fmla="*/ 1280 w 1352"/>
                <a:gd name="T13" fmla="*/ 297 h 441"/>
                <a:gd name="T14" fmla="*/ 1352 w 1352"/>
                <a:gd name="T15" fmla="*/ 32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2" h="441">
                  <a:moveTo>
                    <a:pt x="0" y="441"/>
                  </a:moveTo>
                  <a:cubicBezTo>
                    <a:pt x="196" y="237"/>
                    <a:pt x="292" y="110"/>
                    <a:pt x="584" y="73"/>
                  </a:cubicBezTo>
                  <a:cubicBezTo>
                    <a:pt x="616" y="57"/>
                    <a:pt x="645" y="33"/>
                    <a:pt x="680" y="25"/>
                  </a:cubicBezTo>
                  <a:cubicBezTo>
                    <a:pt x="793" y="0"/>
                    <a:pt x="934" y="140"/>
                    <a:pt x="992" y="177"/>
                  </a:cubicBezTo>
                  <a:cubicBezTo>
                    <a:pt x="1002" y="183"/>
                    <a:pt x="1005" y="197"/>
                    <a:pt x="1016" y="201"/>
                  </a:cubicBezTo>
                  <a:cubicBezTo>
                    <a:pt x="1057" y="216"/>
                    <a:pt x="1144" y="233"/>
                    <a:pt x="1144" y="233"/>
                  </a:cubicBezTo>
                  <a:cubicBezTo>
                    <a:pt x="1188" y="291"/>
                    <a:pt x="1204" y="322"/>
                    <a:pt x="1280" y="297"/>
                  </a:cubicBezTo>
                  <a:cubicBezTo>
                    <a:pt x="1309" y="304"/>
                    <a:pt x="1326" y="316"/>
                    <a:pt x="1352" y="329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56459" name="Freeform 11"/>
            <p:cNvSpPr>
              <a:spLocks/>
            </p:cNvSpPr>
            <p:nvPr/>
          </p:nvSpPr>
          <p:spPr bwMode="auto">
            <a:xfrm>
              <a:off x="1656" y="1776"/>
              <a:ext cx="240" cy="472"/>
            </a:xfrm>
            <a:custGeom>
              <a:avLst/>
              <a:gdLst>
                <a:gd name="T0" fmla="*/ 112 w 240"/>
                <a:gd name="T1" fmla="*/ 0 h 472"/>
                <a:gd name="T2" fmla="*/ 120 w 240"/>
                <a:gd name="T3" fmla="*/ 168 h 472"/>
                <a:gd name="T4" fmla="*/ 136 w 240"/>
                <a:gd name="T5" fmla="*/ 192 h 472"/>
                <a:gd name="T6" fmla="*/ 152 w 240"/>
                <a:gd name="T7" fmla="*/ 280 h 472"/>
                <a:gd name="T8" fmla="*/ 160 w 240"/>
                <a:gd name="T9" fmla="*/ 424 h 472"/>
                <a:gd name="T10" fmla="*/ 168 w 240"/>
                <a:gd name="T11" fmla="*/ 464 h 472"/>
                <a:gd name="T12" fmla="*/ 232 w 240"/>
                <a:gd name="T13" fmla="*/ 368 h 472"/>
                <a:gd name="T14" fmla="*/ 240 w 240"/>
                <a:gd name="T15" fmla="*/ 344 h 472"/>
                <a:gd name="T16" fmla="*/ 232 w 240"/>
                <a:gd name="T17" fmla="*/ 312 h 472"/>
                <a:gd name="T18" fmla="*/ 224 w 240"/>
                <a:gd name="T19" fmla="*/ 360 h 472"/>
                <a:gd name="T20" fmla="*/ 200 w 240"/>
                <a:gd name="T21" fmla="*/ 448 h 472"/>
                <a:gd name="T22" fmla="*/ 72 w 240"/>
                <a:gd name="T23" fmla="*/ 376 h 472"/>
                <a:gd name="T24" fmla="*/ 24 w 240"/>
                <a:gd name="T25" fmla="*/ 368 h 472"/>
                <a:gd name="T26" fmla="*/ 0 w 240"/>
                <a:gd name="T27" fmla="*/ 36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472">
                  <a:moveTo>
                    <a:pt x="112" y="0"/>
                  </a:moveTo>
                  <a:cubicBezTo>
                    <a:pt x="115" y="56"/>
                    <a:pt x="113" y="112"/>
                    <a:pt x="120" y="168"/>
                  </a:cubicBezTo>
                  <a:cubicBezTo>
                    <a:pt x="121" y="178"/>
                    <a:pt x="133" y="183"/>
                    <a:pt x="136" y="192"/>
                  </a:cubicBezTo>
                  <a:cubicBezTo>
                    <a:pt x="145" y="220"/>
                    <a:pt x="146" y="251"/>
                    <a:pt x="152" y="280"/>
                  </a:cubicBezTo>
                  <a:cubicBezTo>
                    <a:pt x="155" y="328"/>
                    <a:pt x="156" y="376"/>
                    <a:pt x="160" y="424"/>
                  </a:cubicBezTo>
                  <a:cubicBezTo>
                    <a:pt x="161" y="438"/>
                    <a:pt x="157" y="472"/>
                    <a:pt x="168" y="464"/>
                  </a:cubicBezTo>
                  <a:cubicBezTo>
                    <a:pt x="198" y="440"/>
                    <a:pt x="212" y="401"/>
                    <a:pt x="232" y="368"/>
                  </a:cubicBezTo>
                  <a:cubicBezTo>
                    <a:pt x="236" y="361"/>
                    <a:pt x="237" y="352"/>
                    <a:pt x="240" y="344"/>
                  </a:cubicBezTo>
                  <a:cubicBezTo>
                    <a:pt x="237" y="333"/>
                    <a:pt x="240" y="304"/>
                    <a:pt x="232" y="312"/>
                  </a:cubicBezTo>
                  <a:cubicBezTo>
                    <a:pt x="221" y="323"/>
                    <a:pt x="227" y="344"/>
                    <a:pt x="224" y="360"/>
                  </a:cubicBezTo>
                  <a:cubicBezTo>
                    <a:pt x="213" y="411"/>
                    <a:pt x="212" y="411"/>
                    <a:pt x="200" y="448"/>
                  </a:cubicBezTo>
                  <a:cubicBezTo>
                    <a:pt x="151" y="436"/>
                    <a:pt x="114" y="404"/>
                    <a:pt x="72" y="376"/>
                  </a:cubicBezTo>
                  <a:cubicBezTo>
                    <a:pt x="59" y="367"/>
                    <a:pt x="40" y="372"/>
                    <a:pt x="24" y="368"/>
                  </a:cubicBezTo>
                  <a:cubicBezTo>
                    <a:pt x="16" y="366"/>
                    <a:pt x="0" y="360"/>
                    <a:pt x="0" y="36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56460" name="Freeform 12"/>
            <p:cNvSpPr>
              <a:spLocks/>
            </p:cNvSpPr>
            <p:nvPr/>
          </p:nvSpPr>
          <p:spPr bwMode="auto">
            <a:xfrm>
              <a:off x="2996" y="1728"/>
              <a:ext cx="516" cy="546"/>
            </a:xfrm>
            <a:custGeom>
              <a:avLst/>
              <a:gdLst>
                <a:gd name="T0" fmla="*/ 516 w 516"/>
                <a:gd name="T1" fmla="*/ 0 h 546"/>
                <a:gd name="T2" fmla="*/ 284 w 516"/>
                <a:gd name="T3" fmla="*/ 56 h 546"/>
                <a:gd name="T4" fmla="*/ 196 w 516"/>
                <a:gd name="T5" fmla="*/ 200 h 546"/>
                <a:gd name="T6" fmla="*/ 156 w 516"/>
                <a:gd name="T7" fmla="*/ 304 h 546"/>
                <a:gd name="T8" fmla="*/ 124 w 516"/>
                <a:gd name="T9" fmla="*/ 448 h 546"/>
                <a:gd name="T10" fmla="*/ 60 w 516"/>
                <a:gd name="T11" fmla="*/ 464 h 546"/>
                <a:gd name="T12" fmla="*/ 36 w 516"/>
                <a:gd name="T13" fmla="*/ 392 h 546"/>
                <a:gd name="T14" fmla="*/ 4 w 516"/>
                <a:gd name="T15" fmla="*/ 328 h 546"/>
                <a:gd name="T16" fmla="*/ 20 w 516"/>
                <a:gd name="T17" fmla="*/ 352 h 546"/>
                <a:gd name="T18" fmla="*/ 36 w 516"/>
                <a:gd name="T19" fmla="*/ 400 h 546"/>
                <a:gd name="T20" fmla="*/ 68 w 516"/>
                <a:gd name="T21" fmla="*/ 464 h 546"/>
                <a:gd name="T22" fmla="*/ 100 w 516"/>
                <a:gd name="T23" fmla="*/ 528 h 546"/>
                <a:gd name="T24" fmla="*/ 268 w 516"/>
                <a:gd name="T25" fmla="*/ 408 h 546"/>
                <a:gd name="T26" fmla="*/ 340 w 516"/>
                <a:gd name="T27" fmla="*/ 352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6" h="546">
                  <a:moveTo>
                    <a:pt x="516" y="0"/>
                  </a:moveTo>
                  <a:cubicBezTo>
                    <a:pt x="436" y="11"/>
                    <a:pt x="362" y="37"/>
                    <a:pt x="284" y="56"/>
                  </a:cubicBezTo>
                  <a:cubicBezTo>
                    <a:pt x="241" y="99"/>
                    <a:pt x="232" y="152"/>
                    <a:pt x="196" y="200"/>
                  </a:cubicBezTo>
                  <a:cubicBezTo>
                    <a:pt x="188" y="247"/>
                    <a:pt x="176" y="263"/>
                    <a:pt x="156" y="304"/>
                  </a:cubicBezTo>
                  <a:cubicBezTo>
                    <a:pt x="150" y="356"/>
                    <a:pt x="147" y="401"/>
                    <a:pt x="124" y="448"/>
                  </a:cubicBezTo>
                  <a:cubicBezTo>
                    <a:pt x="118" y="486"/>
                    <a:pt x="123" y="546"/>
                    <a:pt x="60" y="464"/>
                  </a:cubicBezTo>
                  <a:cubicBezTo>
                    <a:pt x="45" y="444"/>
                    <a:pt x="44" y="416"/>
                    <a:pt x="36" y="392"/>
                  </a:cubicBezTo>
                  <a:cubicBezTo>
                    <a:pt x="28" y="369"/>
                    <a:pt x="13" y="350"/>
                    <a:pt x="4" y="328"/>
                  </a:cubicBezTo>
                  <a:cubicBezTo>
                    <a:pt x="0" y="319"/>
                    <a:pt x="16" y="343"/>
                    <a:pt x="20" y="352"/>
                  </a:cubicBezTo>
                  <a:cubicBezTo>
                    <a:pt x="27" y="367"/>
                    <a:pt x="32" y="384"/>
                    <a:pt x="36" y="400"/>
                  </a:cubicBezTo>
                  <a:cubicBezTo>
                    <a:pt x="51" y="461"/>
                    <a:pt x="27" y="437"/>
                    <a:pt x="68" y="464"/>
                  </a:cubicBezTo>
                  <a:cubicBezTo>
                    <a:pt x="79" y="485"/>
                    <a:pt x="76" y="525"/>
                    <a:pt x="100" y="528"/>
                  </a:cubicBezTo>
                  <a:cubicBezTo>
                    <a:pt x="156" y="535"/>
                    <a:pt x="237" y="439"/>
                    <a:pt x="268" y="408"/>
                  </a:cubicBezTo>
                  <a:cubicBezTo>
                    <a:pt x="335" y="341"/>
                    <a:pt x="372" y="384"/>
                    <a:pt x="340" y="352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56461" name="Freeform 13"/>
            <p:cNvSpPr>
              <a:spLocks/>
            </p:cNvSpPr>
            <p:nvPr/>
          </p:nvSpPr>
          <p:spPr bwMode="auto">
            <a:xfrm>
              <a:off x="1833" y="2720"/>
              <a:ext cx="207" cy="479"/>
            </a:xfrm>
            <a:custGeom>
              <a:avLst/>
              <a:gdLst>
                <a:gd name="T0" fmla="*/ 127 w 207"/>
                <a:gd name="T1" fmla="*/ 0 h 480"/>
                <a:gd name="T2" fmla="*/ 127 w 207"/>
                <a:gd name="T3" fmla="*/ 240 h 480"/>
                <a:gd name="T4" fmla="*/ 71 w 207"/>
                <a:gd name="T5" fmla="*/ 480 h 480"/>
                <a:gd name="T6" fmla="*/ 39 w 207"/>
                <a:gd name="T7" fmla="*/ 424 h 480"/>
                <a:gd name="T8" fmla="*/ 31 w 207"/>
                <a:gd name="T9" fmla="*/ 392 h 480"/>
                <a:gd name="T10" fmla="*/ 7 w 207"/>
                <a:gd name="T11" fmla="*/ 384 h 480"/>
                <a:gd name="T12" fmla="*/ 103 w 207"/>
                <a:gd name="T13" fmla="*/ 448 h 480"/>
                <a:gd name="T14" fmla="*/ 207 w 207"/>
                <a:gd name="T15" fmla="*/ 392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480">
                  <a:moveTo>
                    <a:pt x="127" y="0"/>
                  </a:moveTo>
                  <a:cubicBezTo>
                    <a:pt x="141" y="110"/>
                    <a:pt x="140" y="76"/>
                    <a:pt x="127" y="240"/>
                  </a:cubicBezTo>
                  <a:cubicBezTo>
                    <a:pt x="121" y="312"/>
                    <a:pt x="81" y="399"/>
                    <a:pt x="71" y="480"/>
                  </a:cubicBezTo>
                  <a:cubicBezTo>
                    <a:pt x="61" y="461"/>
                    <a:pt x="47" y="444"/>
                    <a:pt x="39" y="424"/>
                  </a:cubicBezTo>
                  <a:cubicBezTo>
                    <a:pt x="35" y="414"/>
                    <a:pt x="38" y="401"/>
                    <a:pt x="31" y="392"/>
                  </a:cubicBezTo>
                  <a:cubicBezTo>
                    <a:pt x="26" y="385"/>
                    <a:pt x="0" y="379"/>
                    <a:pt x="7" y="384"/>
                  </a:cubicBezTo>
                  <a:cubicBezTo>
                    <a:pt x="116" y="457"/>
                    <a:pt x="48" y="393"/>
                    <a:pt x="103" y="448"/>
                  </a:cubicBezTo>
                  <a:cubicBezTo>
                    <a:pt x="128" y="443"/>
                    <a:pt x="207" y="440"/>
                    <a:pt x="207" y="392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56462" name="Freeform 14"/>
            <p:cNvSpPr>
              <a:spLocks/>
            </p:cNvSpPr>
            <p:nvPr/>
          </p:nvSpPr>
          <p:spPr bwMode="auto">
            <a:xfrm>
              <a:off x="3184" y="2720"/>
              <a:ext cx="252" cy="382"/>
            </a:xfrm>
            <a:custGeom>
              <a:avLst/>
              <a:gdLst>
                <a:gd name="T0" fmla="*/ 128 w 252"/>
                <a:gd name="T1" fmla="*/ 0 h 382"/>
                <a:gd name="T2" fmla="*/ 232 w 252"/>
                <a:gd name="T3" fmla="*/ 360 h 382"/>
                <a:gd name="T4" fmla="*/ 240 w 252"/>
                <a:gd name="T5" fmla="*/ 248 h 382"/>
                <a:gd name="T6" fmla="*/ 232 w 252"/>
                <a:gd name="T7" fmla="*/ 320 h 382"/>
                <a:gd name="T8" fmla="*/ 0 w 252"/>
                <a:gd name="T9" fmla="*/ 35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382">
                  <a:moveTo>
                    <a:pt x="128" y="0"/>
                  </a:moveTo>
                  <a:cubicBezTo>
                    <a:pt x="138" y="101"/>
                    <a:pt x="129" y="291"/>
                    <a:pt x="232" y="360"/>
                  </a:cubicBezTo>
                  <a:cubicBezTo>
                    <a:pt x="237" y="322"/>
                    <a:pt x="252" y="284"/>
                    <a:pt x="240" y="248"/>
                  </a:cubicBezTo>
                  <a:cubicBezTo>
                    <a:pt x="237" y="272"/>
                    <a:pt x="245" y="300"/>
                    <a:pt x="232" y="320"/>
                  </a:cubicBezTo>
                  <a:cubicBezTo>
                    <a:pt x="192" y="382"/>
                    <a:pt x="43" y="352"/>
                    <a:pt x="0" y="352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56463" name="Freeform 15"/>
            <p:cNvSpPr>
              <a:spLocks/>
            </p:cNvSpPr>
            <p:nvPr/>
          </p:nvSpPr>
          <p:spPr bwMode="auto">
            <a:xfrm>
              <a:off x="2008" y="3336"/>
              <a:ext cx="1266" cy="232"/>
            </a:xfrm>
            <a:custGeom>
              <a:avLst/>
              <a:gdLst>
                <a:gd name="T0" fmla="*/ 0 w 1264"/>
                <a:gd name="T1" fmla="*/ 168 h 232"/>
                <a:gd name="T2" fmla="*/ 336 w 1264"/>
                <a:gd name="T3" fmla="*/ 24 h 232"/>
                <a:gd name="T4" fmla="*/ 560 w 1264"/>
                <a:gd name="T5" fmla="*/ 8 h 232"/>
                <a:gd name="T6" fmla="*/ 864 w 1264"/>
                <a:gd name="T7" fmla="*/ 40 h 232"/>
                <a:gd name="T8" fmla="*/ 1264 w 1264"/>
                <a:gd name="T9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4" h="232">
                  <a:moveTo>
                    <a:pt x="0" y="168"/>
                  </a:moveTo>
                  <a:cubicBezTo>
                    <a:pt x="113" y="123"/>
                    <a:pt x="221" y="64"/>
                    <a:pt x="336" y="24"/>
                  </a:cubicBezTo>
                  <a:cubicBezTo>
                    <a:pt x="407" y="0"/>
                    <a:pt x="485" y="12"/>
                    <a:pt x="560" y="8"/>
                  </a:cubicBezTo>
                  <a:cubicBezTo>
                    <a:pt x="671" y="13"/>
                    <a:pt x="758" y="22"/>
                    <a:pt x="864" y="40"/>
                  </a:cubicBezTo>
                  <a:cubicBezTo>
                    <a:pt x="995" y="115"/>
                    <a:pt x="1100" y="232"/>
                    <a:pt x="1264" y="232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56464" name="Freeform 16"/>
            <p:cNvSpPr>
              <a:spLocks/>
            </p:cNvSpPr>
            <p:nvPr/>
          </p:nvSpPr>
          <p:spPr bwMode="auto">
            <a:xfrm>
              <a:off x="2125" y="1328"/>
              <a:ext cx="171" cy="232"/>
            </a:xfrm>
            <a:custGeom>
              <a:avLst/>
              <a:gdLst>
                <a:gd name="T0" fmla="*/ 43 w 171"/>
                <a:gd name="T1" fmla="*/ 0 h 232"/>
                <a:gd name="T2" fmla="*/ 35 w 171"/>
                <a:gd name="T3" fmla="*/ 48 h 232"/>
                <a:gd name="T4" fmla="*/ 19 w 171"/>
                <a:gd name="T5" fmla="*/ 96 h 232"/>
                <a:gd name="T6" fmla="*/ 19 w 171"/>
                <a:gd name="T7" fmla="*/ 216 h 232"/>
                <a:gd name="T8" fmla="*/ 59 w 171"/>
                <a:gd name="T9" fmla="*/ 208 h 232"/>
                <a:gd name="T10" fmla="*/ 147 w 171"/>
                <a:gd name="T11" fmla="*/ 224 h 232"/>
                <a:gd name="T12" fmla="*/ 171 w 171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232">
                  <a:moveTo>
                    <a:pt x="43" y="0"/>
                  </a:moveTo>
                  <a:cubicBezTo>
                    <a:pt x="40" y="16"/>
                    <a:pt x="39" y="32"/>
                    <a:pt x="35" y="48"/>
                  </a:cubicBezTo>
                  <a:cubicBezTo>
                    <a:pt x="31" y="64"/>
                    <a:pt x="19" y="96"/>
                    <a:pt x="19" y="96"/>
                  </a:cubicBezTo>
                  <a:cubicBezTo>
                    <a:pt x="16" y="120"/>
                    <a:pt x="0" y="194"/>
                    <a:pt x="19" y="216"/>
                  </a:cubicBezTo>
                  <a:cubicBezTo>
                    <a:pt x="28" y="226"/>
                    <a:pt x="46" y="211"/>
                    <a:pt x="59" y="208"/>
                  </a:cubicBezTo>
                  <a:cubicBezTo>
                    <a:pt x="104" y="214"/>
                    <a:pt x="109" y="213"/>
                    <a:pt x="147" y="224"/>
                  </a:cubicBezTo>
                  <a:cubicBezTo>
                    <a:pt x="155" y="226"/>
                    <a:pt x="171" y="232"/>
                    <a:pt x="171" y="232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56465" name="Freeform 17"/>
            <p:cNvSpPr>
              <a:spLocks/>
            </p:cNvSpPr>
            <p:nvPr/>
          </p:nvSpPr>
          <p:spPr bwMode="auto">
            <a:xfrm>
              <a:off x="3360" y="1232"/>
              <a:ext cx="114" cy="315"/>
            </a:xfrm>
            <a:custGeom>
              <a:avLst/>
              <a:gdLst>
                <a:gd name="T0" fmla="*/ 32 w 114"/>
                <a:gd name="T1" fmla="*/ 0 h 315"/>
                <a:gd name="T2" fmla="*/ 64 w 114"/>
                <a:gd name="T3" fmla="*/ 24 h 315"/>
                <a:gd name="T4" fmla="*/ 96 w 114"/>
                <a:gd name="T5" fmla="*/ 104 h 315"/>
                <a:gd name="T6" fmla="*/ 88 w 114"/>
                <a:gd name="T7" fmla="*/ 208 h 315"/>
                <a:gd name="T8" fmla="*/ 40 w 114"/>
                <a:gd name="T9" fmla="*/ 256 h 315"/>
                <a:gd name="T10" fmla="*/ 16 w 114"/>
                <a:gd name="T11" fmla="*/ 280 h 315"/>
                <a:gd name="T12" fmla="*/ 0 w 114"/>
                <a:gd name="T13" fmla="*/ 31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315">
                  <a:moveTo>
                    <a:pt x="32" y="0"/>
                  </a:moveTo>
                  <a:cubicBezTo>
                    <a:pt x="43" y="8"/>
                    <a:pt x="58" y="12"/>
                    <a:pt x="64" y="24"/>
                  </a:cubicBezTo>
                  <a:cubicBezTo>
                    <a:pt x="108" y="121"/>
                    <a:pt x="39" y="66"/>
                    <a:pt x="96" y="104"/>
                  </a:cubicBezTo>
                  <a:cubicBezTo>
                    <a:pt x="102" y="146"/>
                    <a:pt x="114" y="169"/>
                    <a:pt x="88" y="208"/>
                  </a:cubicBezTo>
                  <a:cubicBezTo>
                    <a:pt x="75" y="227"/>
                    <a:pt x="56" y="240"/>
                    <a:pt x="40" y="256"/>
                  </a:cubicBezTo>
                  <a:cubicBezTo>
                    <a:pt x="32" y="264"/>
                    <a:pt x="16" y="280"/>
                    <a:pt x="16" y="280"/>
                  </a:cubicBezTo>
                  <a:cubicBezTo>
                    <a:pt x="7" y="315"/>
                    <a:pt x="19" y="312"/>
                    <a:pt x="0" y="312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56466" name="Freeform 18"/>
            <p:cNvSpPr>
              <a:spLocks/>
            </p:cNvSpPr>
            <p:nvPr/>
          </p:nvSpPr>
          <p:spPr bwMode="auto">
            <a:xfrm>
              <a:off x="2024" y="3336"/>
              <a:ext cx="104" cy="264"/>
            </a:xfrm>
            <a:custGeom>
              <a:avLst/>
              <a:gdLst>
                <a:gd name="T0" fmla="*/ 104 w 104"/>
                <a:gd name="T1" fmla="*/ 0 h 264"/>
                <a:gd name="T2" fmla="*/ 56 w 104"/>
                <a:gd name="T3" fmla="*/ 80 h 264"/>
                <a:gd name="T4" fmla="*/ 0 w 104"/>
                <a:gd name="T5" fmla="*/ 192 h 264"/>
                <a:gd name="T6" fmla="*/ 104 w 104"/>
                <a:gd name="T7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264">
                  <a:moveTo>
                    <a:pt x="104" y="0"/>
                  </a:moveTo>
                  <a:cubicBezTo>
                    <a:pt x="88" y="27"/>
                    <a:pt x="71" y="53"/>
                    <a:pt x="56" y="80"/>
                  </a:cubicBezTo>
                  <a:cubicBezTo>
                    <a:pt x="35" y="119"/>
                    <a:pt x="33" y="159"/>
                    <a:pt x="0" y="192"/>
                  </a:cubicBezTo>
                  <a:cubicBezTo>
                    <a:pt x="16" y="200"/>
                    <a:pt x="104" y="243"/>
                    <a:pt x="104" y="264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56467" name="Freeform 19"/>
            <p:cNvSpPr>
              <a:spLocks/>
            </p:cNvSpPr>
            <p:nvPr/>
          </p:nvSpPr>
          <p:spPr bwMode="auto">
            <a:xfrm>
              <a:off x="3152" y="3424"/>
              <a:ext cx="121" cy="297"/>
            </a:xfrm>
            <a:custGeom>
              <a:avLst/>
              <a:gdLst>
                <a:gd name="T0" fmla="*/ 0 w 121"/>
                <a:gd name="T1" fmla="*/ 0 h 299"/>
                <a:gd name="T2" fmla="*/ 104 w 121"/>
                <a:gd name="T3" fmla="*/ 48 h 299"/>
                <a:gd name="T4" fmla="*/ 120 w 121"/>
                <a:gd name="T5" fmla="*/ 104 h 299"/>
                <a:gd name="T6" fmla="*/ 56 w 121"/>
                <a:gd name="T7" fmla="*/ 192 h 299"/>
                <a:gd name="T8" fmla="*/ 24 w 121"/>
                <a:gd name="T9" fmla="*/ 296 h 299"/>
                <a:gd name="T10" fmla="*/ 16 w 121"/>
                <a:gd name="T11" fmla="*/ 28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299">
                  <a:moveTo>
                    <a:pt x="0" y="0"/>
                  </a:moveTo>
                  <a:cubicBezTo>
                    <a:pt x="43" y="32"/>
                    <a:pt x="63" y="21"/>
                    <a:pt x="104" y="48"/>
                  </a:cubicBezTo>
                  <a:cubicBezTo>
                    <a:pt x="107" y="57"/>
                    <a:pt x="121" y="96"/>
                    <a:pt x="120" y="104"/>
                  </a:cubicBezTo>
                  <a:cubicBezTo>
                    <a:pt x="115" y="148"/>
                    <a:pt x="78" y="159"/>
                    <a:pt x="56" y="192"/>
                  </a:cubicBezTo>
                  <a:cubicBezTo>
                    <a:pt x="53" y="209"/>
                    <a:pt x="35" y="279"/>
                    <a:pt x="24" y="296"/>
                  </a:cubicBezTo>
                  <a:cubicBezTo>
                    <a:pt x="22" y="299"/>
                    <a:pt x="19" y="291"/>
                    <a:pt x="16" y="28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175" name="Text Box 21"/>
          <p:cNvSpPr txBox="1">
            <a:spLocks noChangeArrowheads="1"/>
          </p:cNvSpPr>
          <p:nvPr/>
        </p:nvSpPr>
        <p:spPr bwMode="auto">
          <a:xfrm>
            <a:off x="5334000" y="5943600"/>
            <a:ext cx="319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 i="1">
                <a:solidFill>
                  <a:srgbClr val="0000FF"/>
                </a:solidFill>
              </a:rPr>
              <a:t>this is not an architecture…</a:t>
            </a:r>
            <a:endParaRPr lang="en-GB" sz="1800" i="1">
              <a:solidFill>
                <a:srgbClr val="0000FF"/>
              </a:solidFill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4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4076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56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56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29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/>
              <a:t>Sequential</a:t>
            </a:r>
            <a:r>
              <a:rPr lang="en-US" smtClean="0"/>
              <a:t> architectures</a:t>
            </a:r>
            <a:r>
              <a:rPr lang="el-GR" smtClean="0"/>
              <a:t> (</a:t>
            </a:r>
            <a:r>
              <a:rPr lang="en-US" smtClean="0"/>
              <a:t>6</a:t>
            </a:r>
            <a:r>
              <a:rPr lang="el-GR" smtClean="0"/>
              <a:t>/8)</a:t>
            </a:r>
            <a:endParaRPr lang="en-GB" smtClean="0"/>
          </a:p>
        </p:txBody>
      </p:sp>
      <p:sp>
        <p:nvSpPr>
          <p:cNvPr id="129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549400"/>
            <a:ext cx="8305800" cy="431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l-GR" sz="2400" i="1" smtClean="0"/>
              <a:t>Δομή κώδικα (1/2)</a:t>
            </a:r>
            <a:endParaRPr lang="en-GB" sz="2400" i="1" smtClean="0"/>
          </a:p>
        </p:txBody>
      </p:sp>
      <p:sp>
        <p:nvSpPr>
          <p:cNvPr id="1292307" name="Text Box 19"/>
          <p:cNvSpPr txBox="1">
            <a:spLocks noChangeArrowheads="1"/>
          </p:cNvSpPr>
          <p:nvPr/>
        </p:nvSpPr>
        <p:spPr bwMode="auto">
          <a:xfrm>
            <a:off x="1025525" y="1992313"/>
            <a:ext cx="2443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GB" sz="1600" i="1" smtClean="0">
                <a:solidFill>
                  <a:srgbClr val="0000FF"/>
                </a:solidFill>
                <a:latin typeface="Arial" charset="0"/>
                <a:sym typeface="Symbol" pitchFamily="18" charset="2"/>
              </a:rPr>
              <a:t></a:t>
            </a:r>
            <a:r>
              <a:rPr lang="el-GR" sz="1600" i="1" smtClean="0">
                <a:solidFill>
                  <a:srgbClr val="0000FF"/>
                </a:solidFill>
                <a:latin typeface="Arial" charset="0"/>
                <a:sym typeface="Symbol" pitchFamily="18" charset="2"/>
              </a:rPr>
              <a:t> φάση επεξεργασίας</a:t>
            </a:r>
            <a:r>
              <a:rPr lang="en-US" sz="1800" i="1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Symbol" pitchFamily="18" charset="2"/>
              </a:rPr>
              <a:t> </a:t>
            </a:r>
            <a:r>
              <a:rPr lang="en-US" sz="1600" i="1" smtClean="0">
                <a:solidFill>
                  <a:srgbClr val="0000FF"/>
                </a:solidFill>
                <a:latin typeface="Arial" charset="0"/>
                <a:sym typeface="Symbol" pitchFamily="18" charset="2"/>
              </a:rPr>
              <a:t>j</a:t>
            </a:r>
            <a:endParaRPr lang="en-GB" sz="1600" i="1" smtClean="0">
              <a:solidFill>
                <a:srgbClr val="0000FF"/>
              </a:solidFill>
              <a:latin typeface="Arial" charset="0"/>
            </a:endParaRPr>
          </a:p>
        </p:txBody>
      </p:sp>
      <p:graphicFrame>
        <p:nvGraphicFramePr>
          <p:cNvPr id="1292452" name="Group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71438"/>
              </p:ext>
            </p:extLst>
          </p:nvPr>
        </p:nvGraphicFramePr>
        <p:xfrm>
          <a:off x="1028700" y="2381250"/>
          <a:ext cx="7480300" cy="1755775"/>
        </p:xfrm>
        <a:graphic>
          <a:graphicData uri="http://schemas.openxmlformats.org/drawingml/2006/table">
            <a:tbl>
              <a:tblPr/>
              <a:tblGrid>
                <a:gridCol w="1562100"/>
                <a:gridCol w="2908300"/>
                <a:gridCol w="3009900"/>
              </a:tblGrid>
              <a:tr h="366461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Εξωτερικές εξαρτήσεις</a:t>
                      </a:r>
                      <a:endParaRPr kumimoji="1" lang="en-GB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L="92075" marR="92075" marT="46046" marB="460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Τύποι δεδομένων εισόδου</a:t>
                      </a: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6" marB="46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</a:t>
                      </a:r>
                      <a:r>
                        <a:rPr kumimoji="0" lang="el-G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 είσοδο 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j: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 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1,…, T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endParaRPr kumimoji="1" lang="en-GB" sz="16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6" marB="46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976">
                <a:tc v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Input Accessor API </a:t>
                      </a:r>
                      <a:endParaRPr kumimoji="1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6" marB="46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</a:t>
                      </a:r>
                      <a:r>
                        <a:rPr kumimoji="0" lang="el-G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 είσοδο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 j:</a:t>
                      </a:r>
                      <a:r>
                        <a:rPr kumimoji="0" lang="el-G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 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1,…,</a:t>
                      </a:r>
                      <a:r>
                        <a:rPr kumimoji="1" lang="el-G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Α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endParaRPr kumimoji="1" lang="en-GB" sz="16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6" marB="46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0901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Εσωτερική υλοποίηση</a:t>
                      </a:r>
                      <a:endParaRPr kumimoji="1" lang="en-GB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L="92075" marR="92075" marT="46046" marB="460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Εσωτερική υλοποίηση</a:t>
                      </a:r>
                      <a:endParaRPr kumimoji="1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6" marB="46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1,…,F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endParaRPr kumimoji="1" lang="en-GB" sz="16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6" marB="46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461">
                <a:tc v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Τύποι δεδομένων εξόδου</a:t>
                      </a: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6" marB="46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</a:t>
                      </a:r>
                      <a:r>
                        <a:rPr kumimoji="0" lang="el-GR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 έξοδο </a:t>
                      </a: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j: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 </a:t>
                      </a:r>
                      <a:r>
                        <a:rPr kumimoji="1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1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*</a:t>
                      </a:r>
                      <a:r>
                        <a:rPr kumimoji="1" lang="en-US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r>
                        <a:rPr kumimoji="1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1,…,T</a:t>
                      </a:r>
                      <a:r>
                        <a:rPr kumimoji="1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*</a:t>
                      </a:r>
                      <a:r>
                        <a:rPr kumimoji="1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r>
                        <a:rPr kumimoji="1" 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1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endParaRPr kumimoji="1" lang="en-GB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6" marB="46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976">
                <a:tc v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Output Accessor API</a:t>
                      </a:r>
                      <a:endParaRPr kumimoji="1" lang="en-GB" sz="12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6" marB="46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</a:t>
                      </a:r>
                      <a:r>
                        <a:rPr kumimoji="0" lang="el-G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 έξοδο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 j:</a:t>
                      </a:r>
                      <a:r>
                        <a:rPr kumimoji="0" lang="el-G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 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*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1,…,</a:t>
                      </a:r>
                      <a:r>
                        <a:rPr kumimoji="1" lang="el-G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Α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*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endParaRPr kumimoji="1" lang="en-GB" sz="16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6" marB="46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92408" name="Rectangle 120"/>
          <p:cNvSpPr>
            <a:spLocks noChangeArrowheads="1"/>
          </p:cNvSpPr>
          <p:nvPr/>
        </p:nvSpPr>
        <p:spPr bwMode="auto">
          <a:xfrm>
            <a:off x="904875" y="4352925"/>
            <a:ext cx="79914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kumimoji="1" lang="el-GR" sz="1800" i="1">
                <a:effectLst>
                  <a:outerShdw blurRad="38100" dist="38100" dir="2700000" algn="tl">
                    <a:srgbClr val="FFFFFF"/>
                  </a:outerShdw>
                </a:effectLst>
              </a:rPr>
              <a:t>ΚΑΝΟΝΑΣ</a:t>
            </a:r>
            <a:r>
              <a:rPr kumimoji="1" lang="el-GR" sz="18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. </a:t>
            </a:r>
            <a:r>
              <a:rPr kumimoji="1" lang="el-GR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Στην υλοποίηση κώδικα επιτρέπεται να κληθεί μία συνάρτηση </a:t>
            </a:r>
            <a:r>
              <a:rPr kumimoji="1" lang="en-US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F </a:t>
            </a:r>
            <a:r>
              <a:rPr kumimoji="1" lang="el-GR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εάν και μόνο εάν ισχύει</a:t>
            </a:r>
            <a:r>
              <a:rPr kumimoji="1" lang="en-US" sz="18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:</a:t>
            </a:r>
            <a:r>
              <a:rPr kumimoji="1" lang="el-GR" sz="18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1" lang="en-US" sz="18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F </a:t>
            </a:r>
            <a:r>
              <a:rPr kumimoji="1" lang="en-US" sz="2000" i="1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 </a:t>
            </a:r>
            <a:r>
              <a:rPr kumimoji="1" lang="el-GR" sz="2000" b="0" i="1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{ </a:t>
            </a:r>
            <a:r>
              <a:rPr kumimoji="1" lang="en-US" sz="1800" b="0" i="1"/>
              <a:t>A</a:t>
            </a:r>
            <a:r>
              <a:rPr kumimoji="1" lang="en-US" sz="1800" b="0" i="1" baseline="-25000"/>
              <a:t>j</a:t>
            </a:r>
            <a:r>
              <a:rPr kumimoji="1" lang="en-US" sz="1800" b="0" i="1"/>
              <a:t>1,…,</a:t>
            </a:r>
            <a:r>
              <a:rPr kumimoji="1" lang="el-GR" sz="1800" b="0" i="1"/>
              <a:t>Α</a:t>
            </a:r>
            <a:r>
              <a:rPr kumimoji="1" lang="en-US" sz="1800" b="0" i="1" baseline="-25000"/>
              <a:t>j</a:t>
            </a:r>
            <a:r>
              <a:rPr kumimoji="1" lang="en-US" sz="1800" b="0" i="1"/>
              <a:t>n</a:t>
            </a:r>
            <a:r>
              <a:rPr kumimoji="1" lang="en-US" sz="1800" b="0" i="1" baseline="-25000"/>
              <a:t>j</a:t>
            </a:r>
            <a:r>
              <a:rPr kumimoji="1" lang="el-GR" sz="1800" b="0" i="1" baseline="-25000"/>
              <a:t>  </a:t>
            </a:r>
            <a:r>
              <a:rPr kumimoji="1" lang="el-GR" sz="2000" b="0" i="1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}  { </a:t>
            </a:r>
            <a:r>
              <a:rPr kumimoji="1" lang="en-US" sz="1800" b="0" i="1"/>
              <a:t>F</a:t>
            </a:r>
            <a:r>
              <a:rPr kumimoji="1" lang="en-US" sz="1800" i="1" baseline="-25000"/>
              <a:t>j</a:t>
            </a:r>
            <a:r>
              <a:rPr kumimoji="1" lang="en-US" sz="1800" b="0" i="1"/>
              <a:t>1,…,F</a:t>
            </a:r>
            <a:r>
              <a:rPr kumimoji="1" lang="en-US" sz="1800" i="1" baseline="-25000"/>
              <a:t>j</a:t>
            </a:r>
            <a:r>
              <a:rPr kumimoji="1" lang="en-US" sz="1800" b="0" i="1"/>
              <a:t>k</a:t>
            </a:r>
            <a:r>
              <a:rPr kumimoji="1" lang="en-US" sz="1800" i="1" baseline="-25000"/>
              <a:t>j</a:t>
            </a:r>
            <a:r>
              <a:rPr kumimoji="1" lang="el-GR" sz="1800" b="0" i="1"/>
              <a:t> } </a:t>
            </a:r>
            <a:r>
              <a:rPr kumimoji="1" lang="el-GR" sz="2000" b="0" i="1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  </a:t>
            </a:r>
            <a:r>
              <a:rPr kumimoji="1" lang="el-GR" sz="1800" b="0" i="1"/>
              <a:t>{ </a:t>
            </a:r>
            <a:r>
              <a:rPr kumimoji="1" lang="en-US" sz="1800" b="0" i="1"/>
              <a:t>A</a:t>
            </a:r>
            <a:r>
              <a:rPr kumimoji="1" lang="en-US" sz="1800" b="0" i="1">
                <a:cs typeface="Arial" charset="0"/>
              </a:rPr>
              <a:t>*</a:t>
            </a:r>
            <a:r>
              <a:rPr kumimoji="1" lang="en-US" sz="1800" b="0" i="1" baseline="-25000"/>
              <a:t>j</a:t>
            </a:r>
            <a:r>
              <a:rPr kumimoji="1" lang="en-US" sz="1800" b="0" i="1"/>
              <a:t>1,…,</a:t>
            </a:r>
            <a:r>
              <a:rPr kumimoji="1" lang="el-GR" sz="1800" b="0" i="1"/>
              <a:t>Α</a:t>
            </a:r>
            <a:r>
              <a:rPr kumimoji="1" lang="en-US" sz="1800" b="0" i="1">
                <a:cs typeface="Arial" charset="0"/>
              </a:rPr>
              <a:t>*</a:t>
            </a:r>
            <a:r>
              <a:rPr kumimoji="1" lang="el-GR" sz="1800" b="0" i="1"/>
              <a:t> </a:t>
            </a:r>
            <a:r>
              <a:rPr kumimoji="1" lang="en-US" sz="1800" b="0" i="1" baseline="-25000"/>
              <a:t>j</a:t>
            </a:r>
            <a:r>
              <a:rPr kumimoji="1" lang="en-US" sz="1800" b="0" i="1"/>
              <a:t>n</a:t>
            </a:r>
            <a:r>
              <a:rPr kumimoji="1" lang="en-US" sz="1800" b="0" i="1" baseline="-25000"/>
              <a:t>j</a:t>
            </a:r>
            <a:r>
              <a:rPr kumimoji="1" lang="el-GR" sz="1800" b="0" i="1" baseline="-25000"/>
              <a:t>  </a:t>
            </a:r>
            <a:r>
              <a:rPr kumimoji="1" lang="el-GR" sz="1800" b="0" i="1"/>
              <a:t>} </a:t>
            </a:r>
            <a:r>
              <a:rPr kumimoji="1" lang="el-GR" sz="1800" i="1"/>
              <a:t>Δεν επιτρέπεται να υπάρχουν κλήσεις συναρτήσεων που ανήκουν σε άλλες φάσεις</a:t>
            </a:r>
            <a:endParaRPr kumimoji="1" lang="en-GB" sz="1800" i="1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40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28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29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/>
              <a:t>Sequential</a:t>
            </a:r>
            <a:r>
              <a:rPr lang="en-US" smtClean="0"/>
              <a:t> architectures</a:t>
            </a:r>
            <a:r>
              <a:rPr lang="el-GR" smtClean="0"/>
              <a:t> (</a:t>
            </a:r>
            <a:r>
              <a:rPr lang="en-US" smtClean="0"/>
              <a:t>7</a:t>
            </a:r>
            <a:r>
              <a:rPr lang="el-GR" smtClean="0"/>
              <a:t>/8)</a:t>
            </a:r>
            <a:endParaRPr lang="en-GB" smtClean="0"/>
          </a:p>
        </p:txBody>
      </p:sp>
      <p:sp>
        <p:nvSpPr>
          <p:cNvPr id="129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31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l-GR" sz="2400" i="1" smtClean="0"/>
              <a:t>Δομή κώδικα (2/2)</a:t>
            </a:r>
            <a:endParaRPr lang="en-GB" smtClean="0"/>
          </a:p>
        </p:txBody>
      </p:sp>
      <p:sp>
        <p:nvSpPr>
          <p:cNvPr id="1294340" name="Rectangle 4"/>
          <p:cNvSpPr>
            <a:spLocks noChangeArrowheads="1"/>
          </p:cNvSpPr>
          <p:nvPr/>
        </p:nvSpPr>
        <p:spPr bwMode="auto">
          <a:xfrm>
            <a:off x="863600" y="2425700"/>
            <a:ext cx="73120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kumimoji="1" lang="el-GR" sz="18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ΚΑΝΟΝΑΣ</a:t>
            </a:r>
            <a:r>
              <a:rPr kumimoji="1" lang="el-GR" sz="1800" b="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. </a:t>
            </a:r>
            <a:r>
              <a:rPr lang="en-GB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</a:t>
            </a:r>
            <a:r>
              <a:rPr kumimoji="1" lang="el-GR" b="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kumimoji="1" lang="en-US" b="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F, </a:t>
            </a:r>
            <a:r>
              <a:rPr kumimoji="1" lang="el-GR" b="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αν </a:t>
            </a:r>
            <a:r>
              <a:rPr kumimoji="1" lang="en-US" b="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 </a:t>
            </a:r>
            <a:r>
              <a:rPr kumimoji="1" lang="el-GR" b="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έχει πρόσβαση στην είσοδο</a:t>
            </a:r>
            <a:r>
              <a:rPr kumimoji="1" lang="en-US" b="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/</a:t>
            </a:r>
            <a:r>
              <a:rPr kumimoji="1" lang="el-GR" b="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έξοδο, { </a:t>
            </a:r>
            <a:r>
              <a:rPr kumimoji="1" lang="en-US" b="0" i="1" dirty="0"/>
              <a:t>T</a:t>
            </a:r>
            <a:r>
              <a:rPr kumimoji="1" lang="en-US" i="1" baseline="-25000" dirty="0"/>
              <a:t>j</a:t>
            </a:r>
            <a:r>
              <a:rPr kumimoji="1" lang="en-US" b="0" i="1" dirty="0"/>
              <a:t>1,…,</a:t>
            </a:r>
            <a:r>
              <a:rPr kumimoji="1" lang="en-US" b="0" i="1" dirty="0" err="1"/>
              <a:t>T</a:t>
            </a:r>
            <a:r>
              <a:rPr kumimoji="1" lang="en-US" i="1" baseline="-25000" dirty="0" err="1"/>
              <a:t>j</a:t>
            </a:r>
            <a:r>
              <a:rPr kumimoji="1" lang="en-US" b="0" i="1" dirty="0" err="1"/>
              <a:t>m</a:t>
            </a:r>
            <a:r>
              <a:rPr kumimoji="1" lang="en-US" b="0" i="1" baseline="-25000" dirty="0" err="1"/>
              <a:t>j</a:t>
            </a:r>
            <a:r>
              <a:rPr kumimoji="1" lang="el-GR" b="0" i="1" baseline="-25000" dirty="0"/>
              <a:t> </a:t>
            </a:r>
            <a:r>
              <a:rPr kumimoji="1" lang="el-GR" b="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} </a:t>
            </a:r>
            <a:r>
              <a:rPr kumimoji="1" lang="en-US" b="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/</a:t>
            </a:r>
            <a:r>
              <a:rPr kumimoji="1" lang="el-GR" b="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{ </a:t>
            </a:r>
            <a:r>
              <a:rPr kumimoji="1" lang="en-US" b="0" i="1" dirty="0"/>
              <a:t>T</a:t>
            </a:r>
            <a:r>
              <a:rPr kumimoji="1" lang="en-US" b="0" i="1" dirty="0">
                <a:cs typeface="Arial" charset="0"/>
              </a:rPr>
              <a:t>*</a:t>
            </a:r>
            <a:r>
              <a:rPr kumimoji="1" lang="en-US" b="0" i="1" baseline="-25000" dirty="0"/>
              <a:t>j</a:t>
            </a:r>
            <a:r>
              <a:rPr kumimoji="1" lang="en-US" b="0" i="1" dirty="0"/>
              <a:t>1</a:t>
            </a:r>
            <a:r>
              <a:rPr kumimoji="1" lang="en-US" b="0" i="1" dirty="0" smtClean="0"/>
              <a:t>,…,T</a:t>
            </a:r>
            <a:r>
              <a:rPr kumimoji="1" lang="en-US" b="0" i="1" dirty="0" smtClean="0">
                <a:cs typeface="Arial" charset="0"/>
              </a:rPr>
              <a:t>*</a:t>
            </a:r>
            <a:r>
              <a:rPr kumimoji="1" lang="en-US" b="0" i="1" baseline="-25000" dirty="0" err="1" smtClean="0"/>
              <a:t>j</a:t>
            </a:r>
            <a:r>
              <a:rPr kumimoji="1" lang="en-US" b="0" i="1" dirty="0" err="1" smtClean="0"/>
              <a:t>m</a:t>
            </a:r>
            <a:r>
              <a:rPr kumimoji="1" lang="en-US" b="0" i="1" baseline="-25000" dirty="0" err="1" smtClean="0"/>
              <a:t>j</a:t>
            </a:r>
            <a:r>
              <a:rPr kumimoji="1" lang="en-US" b="0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1" lang="el-GR" b="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} </a:t>
            </a:r>
            <a:r>
              <a:rPr kumimoji="1" lang="en-US" b="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 </a:t>
            </a:r>
            <a:r>
              <a:rPr kumimoji="1" lang="en-US" b="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 </a:t>
            </a:r>
            <a:r>
              <a:rPr kumimoji="1" lang="en-US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 </a:t>
            </a:r>
            <a:r>
              <a:rPr kumimoji="1" lang="el-GR" b="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{ </a:t>
            </a:r>
            <a:r>
              <a:rPr kumimoji="1" lang="en-US" b="0" i="1" dirty="0"/>
              <a:t>A</a:t>
            </a:r>
            <a:r>
              <a:rPr kumimoji="1" lang="en-US" b="0" i="1" baseline="-25000" dirty="0"/>
              <a:t>j</a:t>
            </a:r>
            <a:r>
              <a:rPr kumimoji="1" lang="en-US" b="0" i="1" dirty="0"/>
              <a:t>1,…,</a:t>
            </a:r>
            <a:r>
              <a:rPr kumimoji="1" lang="el-GR" b="0" i="1" dirty="0"/>
              <a:t>Α</a:t>
            </a:r>
            <a:r>
              <a:rPr kumimoji="1" lang="en-US" b="0" i="1" baseline="-25000" dirty="0" err="1"/>
              <a:t>j</a:t>
            </a:r>
            <a:r>
              <a:rPr kumimoji="1" lang="en-US" b="0" i="1" dirty="0" err="1"/>
              <a:t>n</a:t>
            </a:r>
            <a:r>
              <a:rPr kumimoji="1" lang="en-US" b="0" i="1" baseline="-25000" dirty="0" err="1"/>
              <a:t>j</a:t>
            </a:r>
            <a:r>
              <a:rPr kumimoji="1" lang="el-GR" b="0" i="1" baseline="-25000" dirty="0"/>
              <a:t>  </a:t>
            </a:r>
            <a:r>
              <a:rPr kumimoji="1" lang="el-GR" b="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} </a:t>
            </a:r>
            <a:r>
              <a:rPr kumimoji="1" lang="en-US" b="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/</a:t>
            </a:r>
            <a:r>
              <a:rPr kumimoji="1" lang="el-GR" b="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 </a:t>
            </a:r>
            <a:r>
              <a:rPr kumimoji="1" lang="el-GR" b="0" i="1" dirty="0"/>
              <a:t>{ </a:t>
            </a:r>
            <a:r>
              <a:rPr kumimoji="1" lang="en-US" b="0" i="1" dirty="0"/>
              <a:t>A</a:t>
            </a:r>
            <a:r>
              <a:rPr kumimoji="1" lang="en-US" b="0" i="1" dirty="0">
                <a:cs typeface="Arial" charset="0"/>
              </a:rPr>
              <a:t>*</a:t>
            </a:r>
            <a:r>
              <a:rPr kumimoji="1" lang="en-US" b="0" i="1" baseline="-25000" dirty="0"/>
              <a:t>j</a:t>
            </a:r>
            <a:r>
              <a:rPr kumimoji="1" lang="en-US" b="0" i="1" dirty="0"/>
              <a:t>1,…,</a:t>
            </a:r>
            <a:r>
              <a:rPr kumimoji="1" lang="el-GR" b="0" i="1" dirty="0"/>
              <a:t>Α</a:t>
            </a:r>
            <a:r>
              <a:rPr kumimoji="1" lang="en-US" b="0" i="1" dirty="0">
                <a:cs typeface="Arial" charset="0"/>
              </a:rPr>
              <a:t>*</a:t>
            </a:r>
            <a:r>
              <a:rPr kumimoji="1" lang="el-GR" b="0" i="1" dirty="0"/>
              <a:t> </a:t>
            </a:r>
            <a:r>
              <a:rPr kumimoji="1" lang="en-US" b="0" i="1" baseline="-25000" dirty="0" err="1"/>
              <a:t>j</a:t>
            </a:r>
            <a:r>
              <a:rPr kumimoji="1" lang="en-US" b="0" i="1" dirty="0" err="1"/>
              <a:t>n</a:t>
            </a:r>
            <a:r>
              <a:rPr kumimoji="1" lang="en-US" b="0" i="1" baseline="-25000" dirty="0" err="1"/>
              <a:t>j</a:t>
            </a:r>
            <a:r>
              <a:rPr kumimoji="1" lang="el-GR" b="0" i="1" baseline="-25000" dirty="0"/>
              <a:t>  </a:t>
            </a:r>
            <a:r>
              <a:rPr kumimoji="1" lang="el-GR" b="0" i="1" dirty="0"/>
              <a:t>}</a:t>
            </a:r>
            <a:r>
              <a:rPr kumimoji="1" lang="en-US" b="0" i="1" dirty="0"/>
              <a:t>.</a:t>
            </a:r>
            <a:endParaRPr kumimoji="1" lang="el-GR" b="0" i="1" dirty="0"/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el-GR" i="1" dirty="0"/>
              <a:t>Κάθε συνάρτηση που έχει πρόσβαση στα δεδομένα πρέπει να είναι ορισμένη από πριν σαν </a:t>
            </a:r>
            <a:r>
              <a:rPr kumimoji="1" lang="en-US" i="1" dirty="0"/>
              <a:t>accessor function</a:t>
            </a:r>
            <a:endParaRPr kumimoji="1" lang="en-GB" i="1" dirty="0"/>
          </a:p>
        </p:txBody>
      </p:sp>
      <p:sp>
        <p:nvSpPr>
          <p:cNvPr id="1294341" name="Rectangle 5"/>
          <p:cNvSpPr>
            <a:spLocks noChangeArrowheads="1"/>
          </p:cNvSpPr>
          <p:nvPr/>
        </p:nvSpPr>
        <p:spPr bwMode="auto">
          <a:xfrm>
            <a:off x="869950" y="3749675"/>
            <a:ext cx="718185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kumimoji="1" lang="el-GR" sz="18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ΤΑΚΤΙΚΗ</a:t>
            </a:r>
            <a:r>
              <a:rPr kumimoji="1" lang="el-GR" sz="1800" b="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. </a:t>
            </a:r>
            <a:r>
              <a:rPr lang="en-GB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</a:t>
            </a:r>
            <a:r>
              <a:rPr kumimoji="1" lang="el-GR" b="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1" lang="en-US" b="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 </a:t>
            </a:r>
            <a:r>
              <a:rPr kumimoji="1" lang="en-US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 </a:t>
            </a:r>
            <a:r>
              <a:rPr kumimoji="1" lang="el-GR" b="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{ </a:t>
            </a:r>
            <a:r>
              <a:rPr kumimoji="1" lang="en-US" b="0" i="1" dirty="0"/>
              <a:t>A</a:t>
            </a:r>
            <a:r>
              <a:rPr kumimoji="1" lang="en-US" b="0" i="1" baseline="-25000" dirty="0"/>
              <a:t>j</a:t>
            </a:r>
            <a:r>
              <a:rPr kumimoji="1" lang="en-US" b="0" i="1" dirty="0"/>
              <a:t>1,…,</a:t>
            </a:r>
            <a:r>
              <a:rPr kumimoji="1" lang="el-GR" b="0" i="1" dirty="0"/>
              <a:t>Α</a:t>
            </a:r>
            <a:r>
              <a:rPr kumimoji="1" lang="en-US" b="0" i="1" baseline="-25000" dirty="0" err="1"/>
              <a:t>j</a:t>
            </a:r>
            <a:r>
              <a:rPr kumimoji="1" lang="en-US" b="0" i="1" dirty="0" err="1"/>
              <a:t>n</a:t>
            </a:r>
            <a:r>
              <a:rPr kumimoji="1" lang="en-US" b="0" i="1" baseline="-25000" dirty="0" err="1"/>
              <a:t>j</a:t>
            </a:r>
            <a:r>
              <a:rPr kumimoji="1" lang="el-GR" b="0" i="1" baseline="-25000" dirty="0"/>
              <a:t>  </a:t>
            </a:r>
            <a:r>
              <a:rPr kumimoji="1" lang="el-GR" b="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} </a:t>
            </a:r>
            <a:r>
              <a:rPr kumimoji="1" lang="en-US" b="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/</a:t>
            </a:r>
            <a:r>
              <a:rPr kumimoji="1" lang="el-GR" b="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 </a:t>
            </a:r>
            <a:r>
              <a:rPr kumimoji="1" lang="el-GR" b="0" i="1" dirty="0"/>
              <a:t>{ </a:t>
            </a:r>
            <a:r>
              <a:rPr kumimoji="1" lang="en-US" b="0" i="1" dirty="0"/>
              <a:t>A</a:t>
            </a:r>
            <a:r>
              <a:rPr kumimoji="1" lang="en-US" b="0" i="1" dirty="0">
                <a:cs typeface="Arial" charset="0"/>
              </a:rPr>
              <a:t>*</a:t>
            </a:r>
            <a:r>
              <a:rPr kumimoji="1" lang="en-US" b="0" i="1" baseline="-25000" dirty="0"/>
              <a:t>j</a:t>
            </a:r>
            <a:r>
              <a:rPr kumimoji="1" lang="en-US" b="0" i="1" dirty="0"/>
              <a:t>1,…,</a:t>
            </a:r>
            <a:r>
              <a:rPr kumimoji="1" lang="el-GR" b="0" i="1" dirty="0"/>
              <a:t>Α</a:t>
            </a:r>
            <a:r>
              <a:rPr kumimoji="1" lang="en-US" b="0" i="1" dirty="0">
                <a:cs typeface="Arial" charset="0"/>
              </a:rPr>
              <a:t>*</a:t>
            </a:r>
            <a:r>
              <a:rPr kumimoji="1" lang="el-GR" b="0" i="1" dirty="0"/>
              <a:t> </a:t>
            </a:r>
            <a:r>
              <a:rPr kumimoji="1" lang="en-US" b="0" i="1" baseline="-25000" dirty="0" err="1"/>
              <a:t>j</a:t>
            </a:r>
            <a:r>
              <a:rPr kumimoji="1" lang="en-US" b="0" i="1" dirty="0" err="1"/>
              <a:t>n</a:t>
            </a:r>
            <a:r>
              <a:rPr kumimoji="1" lang="en-US" b="0" i="1" baseline="-25000" dirty="0" err="1"/>
              <a:t>j</a:t>
            </a:r>
            <a:r>
              <a:rPr kumimoji="1" lang="el-GR" b="0" i="1" baseline="-25000" dirty="0"/>
              <a:t>  </a:t>
            </a:r>
            <a:r>
              <a:rPr kumimoji="1" lang="el-GR" b="0" i="1" dirty="0"/>
              <a:t>}</a:t>
            </a:r>
            <a:r>
              <a:rPr kumimoji="1" lang="en-US" b="0" i="1" dirty="0"/>
              <a:t>, </a:t>
            </a:r>
            <a:r>
              <a:rPr kumimoji="1" lang="el-GR" b="0" i="1" dirty="0"/>
              <a:t>δεν πρέπει η </a:t>
            </a:r>
            <a:r>
              <a:rPr kumimoji="1" lang="en-US" b="0" i="1" dirty="0"/>
              <a:t>F </a:t>
            </a:r>
            <a:r>
              <a:rPr kumimoji="1" lang="el-GR" b="0" i="1" dirty="0"/>
              <a:t>να μεταβάλλει τις τιμές των </a:t>
            </a:r>
            <a:r>
              <a:rPr kumimoji="1" lang="el-GR" b="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δεδομένων </a:t>
            </a:r>
            <a:r>
              <a:rPr kumimoji="1" lang="el-GR" b="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 εισόδου ή εξόδου</a:t>
            </a:r>
            <a:endParaRPr kumimoji="1" lang="en-US" b="0" i="1" dirty="0"/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el-GR" i="1" dirty="0"/>
              <a:t>Οι </a:t>
            </a:r>
            <a:r>
              <a:rPr kumimoji="1" lang="en-US" i="1" dirty="0"/>
              <a:t>accessor functions </a:t>
            </a:r>
            <a:r>
              <a:rPr kumimoji="1" lang="el-GR" i="1" dirty="0"/>
              <a:t>καλό είναι να έχουν </a:t>
            </a:r>
            <a:r>
              <a:rPr kumimoji="1" lang="en-US" i="1" dirty="0"/>
              <a:t>read only </a:t>
            </a:r>
            <a:r>
              <a:rPr kumimoji="1" lang="el-GR" i="1" dirty="0"/>
              <a:t>πρόσβαση στα δεδομένα (δηλ. να μην είναι </a:t>
            </a:r>
            <a:r>
              <a:rPr kumimoji="1" lang="en-US" i="1" dirty="0"/>
              <a:t>modifiers)</a:t>
            </a:r>
            <a:endParaRPr kumimoji="1" lang="en-GB" i="1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41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23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27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/>
              <a:t>Sequential</a:t>
            </a:r>
            <a:r>
              <a:rPr lang="en-US" smtClean="0"/>
              <a:t> architectures (8/8)</a:t>
            </a:r>
            <a:endParaRPr lang="en-GB" smtClean="0"/>
          </a:p>
        </p:txBody>
      </p:sp>
      <p:sp>
        <p:nvSpPr>
          <p:cNvPr id="1271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2590800" cy="533400"/>
          </a:xfrm>
        </p:spPr>
        <p:txBody>
          <a:bodyPr/>
          <a:lstStyle/>
          <a:p>
            <a:pPr>
              <a:defRPr/>
            </a:pPr>
            <a:r>
              <a:rPr lang="el-GR" smtClean="0"/>
              <a:t>Παράδειγμα</a:t>
            </a:r>
            <a:endParaRPr lang="en-GB" smtClean="0"/>
          </a:p>
        </p:txBody>
      </p:sp>
      <p:sp>
        <p:nvSpPr>
          <p:cNvPr id="47111" name="Rectangle 4"/>
          <p:cNvSpPr>
            <a:spLocks noChangeArrowheads="1"/>
          </p:cNvSpPr>
          <p:nvPr/>
        </p:nvSpPr>
        <p:spPr bwMode="auto">
          <a:xfrm>
            <a:off x="2286000" y="2514600"/>
            <a:ext cx="2743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/>
            <a:r>
              <a:rPr lang="en-US"/>
              <a:t>Lexical analysis</a:t>
            </a:r>
            <a:endParaRPr lang="en-GB"/>
          </a:p>
        </p:txBody>
      </p:sp>
      <p:sp>
        <p:nvSpPr>
          <p:cNvPr id="47112" name="Rectangle 6"/>
          <p:cNvSpPr>
            <a:spLocks noChangeArrowheads="1"/>
          </p:cNvSpPr>
          <p:nvPr/>
        </p:nvSpPr>
        <p:spPr bwMode="auto">
          <a:xfrm>
            <a:off x="2286000" y="3505200"/>
            <a:ext cx="2743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/>
            <a:r>
              <a:rPr lang="en-US"/>
              <a:t>Syntactic analysis</a:t>
            </a:r>
            <a:endParaRPr lang="en-GB"/>
          </a:p>
        </p:txBody>
      </p:sp>
      <p:sp>
        <p:nvSpPr>
          <p:cNvPr id="47113" name="Rectangle 7"/>
          <p:cNvSpPr>
            <a:spLocks noChangeArrowheads="1"/>
          </p:cNvSpPr>
          <p:nvPr/>
        </p:nvSpPr>
        <p:spPr bwMode="auto">
          <a:xfrm>
            <a:off x="2324100" y="4419600"/>
            <a:ext cx="26670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/>
            <a:r>
              <a:rPr lang="en-US"/>
              <a:t>Intermediate code</a:t>
            </a:r>
          </a:p>
          <a:p>
            <a:pPr defTabSz="762000"/>
            <a:r>
              <a:rPr lang="en-US"/>
              <a:t>generator</a:t>
            </a:r>
            <a:endParaRPr lang="en-GB"/>
          </a:p>
        </p:txBody>
      </p:sp>
      <p:sp>
        <p:nvSpPr>
          <p:cNvPr id="47114" name="Rectangle 8"/>
          <p:cNvSpPr>
            <a:spLocks noChangeArrowheads="1"/>
          </p:cNvSpPr>
          <p:nvPr/>
        </p:nvSpPr>
        <p:spPr bwMode="auto">
          <a:xfrm>
            <a:off x="2286000" y="5334000"/>
            <a:ext cx="2743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/>
            <a:r>
              <a:rPr lang="en-US"/>
              <a:t>Target code generator</a:t>
            </a:r>
          </a:p>
          <a:p>
            <a:pPr defTabSz="762000"/>
            <a:r>
              <a:rPr lang="en-US"/>
              <a:t>generator</a:t>
            </a:r>
            <a:endParaRPr lang="en-GB"/>
          </a:p>
        </p:txBody>
      </p:sp>
      <p:sp>
        <p:nvSpPr>
          <p:cNvPr id="47115" name="AutoShape 9"/>
          <p:cNvSpPr>
            <a:spLocks noChangeArrowheads="1"/>
          </p:cNvSpPr>
          <p:nvPr/>
        </p:nvSpPr>
        <p:spPr bwMode="auto">
          <a:xfrm>
            <a:off x="571500" y="2476500"/>
            <a:ext cx="1143000" cy="609600"/>
          </a:xfrm>
          <a:prstGeom prst="can">
            <a:avLst>
              <a:gd name="adj" fmla="val 25000"/>
            </a:avLst>
          </a:prstGeom>
          <a:solidFill>
            <a:srgbClr val="0000FF"/>
          </a:soli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400">
                <a:solidFill>
                  <a:schemeClr val="bg1"/>
                </a:solidFill>
              </a:rPr>
              <a:t>symbol</a:t>
            </a:r>
          </a:p>
          <a:p>
            <a:pPr defTabSz="762000"/>
            <a:r>
              <a:rPr lang="en-US" sz="1400">
                <a:solidFill>
                  <a:schemeClr val="bg1"/>
                </a:solidFill>
              </a:rPr>
              <a:t>table</a:t>
            </a:r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47116" name="AutoShape 11"/>
          <p:cNvSpPr>
            <a:spLocks noChangeArrowheads="1"/>
          </p:cNvSpPr>
          <p:nvPr/>
        </p:nvSpPr>
        <p:spPr bwMode="auto">
          <a:xfrm>
            <a:off x="5610225" y="3467100"/>
            <a:ext cx="1143000" cy="609600"/>
          </a:xfrm>
          <a:prstGeom prst="can">
            <a:avLst>
              <a:gd name="adj" fmla="val 25000"/>
            </a:avLst>
          </a:prstGeom>
          <a:solidFill>
            <a:srgbClr val="0000FF"/>
          </a:soli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400">
                <a:solidFill>
                  <a:schemeClr val="bg1"/>
                </a:solidFill>
              </a:rPr>
              <a:t>parse</a:t>
            </a:r>
          </a:p>
          <a:p>
            <a:pPr defTabSz="762000"/>
            <a:r>
              <a:rPr lang="en-US" sz="1400">
                <a:solidFill>
                  <a:schemeClr val="bg1"/>
                </a:solidFill>
              </a:rPr>
              <a:t>tree</a:t>
            </a:r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47117" name="AutoShape 12"/>
          <p:cNvSpPr>
            <a:spLocks noChangeArrowheads="1"/>
          </p:cNvSpPr>
          <p:nvPr/>
        </p:nvSpPr>
        <p:spPr bwMode="auto">
          <a:xfrm>
            <a:off x="5600700" y="4381500"/>
            <a:ext cx="1143000" cy="609600"/>
          </a:xfrm>
          <a:prstGeom prst="can">
            <a:avLst>
              <a:gd name="adj" fmla="val 25000"/>
            </a:avLst>
          </a:prstGeom>
          <a:solidFill>
            <a:srgbClr val="0000FF"/>
          </a:soli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400">
                <a:solidFill>
                  <a:schemeClr val="bg1"/>
                </a:solidFill>
              </a:rPr>
              <a:t>byte</a:t>
            </a:r>
          </a:p>
          <a:p>
            <a:pPr defTabSz="762000"/>
            <a:r>
              <a:rPr lang="en-US" sz="1400">
                <a:solidFill>
                  <a:schemeClr val="bg1"/>
                </a:solidFill>
              </a:rPr>
              <a:t>code</a:t>
            </a:r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47118" name="AutoShape 13"/>
          <p:cNvSpPr>
            <a:spLocks noChangeArrowheads="1"/>
          </p:cNvSpPr>
          <p:nvPr/>
        </p:nvSpPr>
        <p:spPr bwMode="auto">
          <a:xfrm>
            <a:off x="5600700" y="5295900"/>
            <a:ext cx="1143000" cy="609600"/>
          </a:xfrm>
          <a:prstGeom prst="can">
            <a:avLst>
              <a:gd name="adj" fmla="val 25000"/>
            </a:avLst>
          </a:prstGeom>
          <a:solidFill>
            <a:srgbClr val="0000FF"/>
          </a:soli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400">
                <a:solidFill>
                  <a:schemeClr val="bg1"/>
                </a:solidFill>
              </a:rPr>
              <a:t>machine</a:t>
            </a:r>
          </a:p>
          <a:p>
            <a:pPr defTabSz="762000"/>
            <a:r>
              <a:rPr lang="en-US" sz="1400">
                <a:solidFill>
                  <a:schemeClr val="bg1"/>
                </a:solidFill>
              </a:rPr>
              <a:t>code</a:t>
            </a:r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1271822" name="Line 14"/>
          <p:cNvSpPr>
            <a:spLocks noChangeShapeType="1"/>
          </p:cNvSpPr>
          <p:nvPr/>
        </p:nvSpPr>
        <p:spPr bwMode="auto">
          <a:xfrm>
            <a:off x="3619500" y="2133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7120" name="AutoShape 15"/>
          <p:cNvCxnSpPr>
            <a:cxnSpLocks noChangeShapeType="1"/>
            <a:stCxn id="47111" idx="1"/>
            <a:endCxn id="47115" idx="4"/>
          </p:cNvCxnSpPr>
          <p:nvPr/>
        </p:nvCxnSpPr>
        <p:spPr bwMode="auto">
          <a:xfrm flipH="1">
            <a:off x="1714500" y="2781300"/>
            <a:ext cx="5715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21" name="AutoShape 16"/>
          <p:cNvCxnSpPr>
            <a:cxnSpLocks noChangeShapeType="1"/>
            <a:stCxn id="47115" idx="3"/>
            <a:endCxn id="47112" idx="1"/>
          </p:cNvCxnSpPr>
          <p:nvPr/>
        </p:nvCxnSpPr>
        <p:spPr bwMode="auto">
          <a:xfrm>
            <a:off x="1143000" y="3086100"/>
            <a:ext cx="1143000" cy="685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22" name="AutoShape 17"/>
          <p:cNvCxnSpPr>
            <a:cxnSpLocks noChangeShapeType="1"/>
            <a:stCxn id="47111" idx="2"/>
            <a:endCxn id="47112" idx="0"/>
          </p:cNvCxnSpPr>
          <p:nvPr/>
        </p:nvCxnSpPr>
        <p:spPr bwMode="auto">
          <a:xfrm rot="5400000">
            <a:off x="3429000" y="3276600"/>
            <a:ext cx="4572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23" name="AutoShape 18"/>
          <p:cNvCxnSpPr>
            <a:cxnSpLocks noChangeShapeType="1"/>
            <a:stCxn id="47112" idx="3"/>
            <a:endCxn id="47116" idx="2"/>
          </p:cNvCxnSpPr>
          <p:nvPr/>
        </p:nvCxnSpPr>
        <p:spPr bwMode="auto">
          <a:xfrm>
            <a:off x="5029200" y="3771900"/>
            <a:ext cx="581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24" name="AutoShape 19"/>
          <p:cNvCxnSpPr>
            <a:cxnSpLocks noChangeShapeType="1"/>
            <a:stCxn id="47116" idx="2"/>
            <a:endCxn id="47113" idx="3"/>
          </p:cNvCxnSpPr>
          <p:nvPr/>
        </p:nvCxnSpPr>
        <p:spPr bwMode="auto">
          <a:xfrm flipH="1">
            <a:off x="4991100" y="3771900"/>
            <a:ext cx="619125" cy="914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25" name="AutoShape 20"/>
          <p:cNvCxnSpPr>
            <a:cxnSpLocks noChangeShapeType="1"/>
            <a:stCxn id="47112" idx="2"/>
            <a:endCxn id="47113" idx="0"/>
          </p:cNvCxnSpPr>
          <p:nvPr/>
        </p:nvCxnSpPr>
        <p:spPr bwMode="auto">
          <a:xfrm rot="5400000">
            <a:off x="3467100" y="4229100"/>
            <a:ext cx="3810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26" name="AutoShape 21"/>
          <p:cNvCxnSpPr>
            <a:cxnSpLocks noChangeShapeType="1"/>
            <a:stCxn id="47113" idx="3"/>
            <a:endCxn id="47117" idx="2"/>
          </p:cNvCxnSpPr>
          <p:nvPr/>
        </p:nvCxnSpPr>
        <p:spPr bwMode="auto">
          <a:xfrm>
            <a:off x="4991100" y="4686300"/>
            <a:ext cx="6096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27" name="AutoShape 22"/>
          <p:cNvCxnSpPr>
            <a:cxnSpLocks noChangeShapeType="1"/>
            <a:stCxn id="47113" idx="2"/>
            <a:endCxn id="47114" idx="0"/>
          </p:cNvCxnSpPr>
          <p:nvPr/>
        </p:nvCxnSpPr>
        <p:spPr bwMode="auto">
          <a:xfrm rot="5400000">
            <a:off x="3467100" y="5143500"/>
            <a:ext cx="3810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28" name="AutoShape 23"/>
          <p:cNvCxnSpPr>
            <a:cxnSpLocks noChangeShapeType="1"/>
            <a:stCxn id="47114" idx="3"/>
            <a:endCxn id="47118" idx="2"/>
          </p:cNvCxnSpPr>
          <p:nvPr/>
        </p:nvCxnSpPr>
        <p:spPr bwMode="auto">
          <a:xfrm>
            <a:off x="5029200" y="5600700"/>
            <a:ext cx="5715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29" name="AutoShape 24"/>
          <p:cNvCxnSpPr>
            <a:cxnSpLocks noChangeShapeType="1"/>
            <a:stCxn id="47117" idx="3"/>
            <a:endCxn id="47114" idx="3"/>
          </p:cNvCxnSpPr>
          <p:nvPr/>
        </p:nvCxnSpPr>
        <p:spPr bwMode="auto">
          <a:xfrm flipH="1">
            <a:off x="5029200" y="4991100"/>
            <a:ext cx="1143000" cy="609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30" name="WordArt 28"/>
          <p:cNvSpPr>
            <a:spLocks noChangeArrowheads="1" noChangeShapeType="1" noTextEdit="1"/>
          </p:cNvSpPr>
          <p:nvPr/>
        </p:nvSpPr>
        <p:spPr bwMode="auto">
          <a:xfrm>
            <a:off x="4572000" y="1924050"/>
            <a:ext cx="3124200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2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compiler architecture</a:t>
            </a:r>
            <a:endParaRPr lang="el-GR" sz="24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cxnSp>
        <p:nvCxnSpPr>
          <p:cNvPr id="47131" name="AutoShape 29"/>
          <p:cNvCxnSpPr>
            <a:cxnSpLocks noChangeShapeType="1"/>
            <a:stCxn id="47115" idx="3"/>
            <a:endCxn id="47113" idx="1"/>
          </p:cNvCxnSpPr>
          <p:nvPr/>
        </p:nvCxnSpPr>
        <p:spPr bwMode="auto">
          <a:xfrm>
            <a:off x="1143000" y="3086100"/>
            <a:ext cx="1181100" cy="1600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32" name="AutoShape 30"/>
          <p:cNvCxnSpPr>
            <a:cxnSpLocks noChangeShapeType="1"/>
            <a:stCxn id="47115" idx="3"/>
            <a:endCxn id="47114" idx="1"/>
          </p:cNvCxnSpPr>
          <p:nvPr/>
        </p:nvCxnSpPr>
        <p:spPr bwMode="auto">
          <a:xfrm>
            <a:off x="1143000" y="3086100"/>
            <a:ext cx="1143000" cy="2514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42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28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(1/6)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HY352</a:t>
            </a:r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Α. Σαββίδης</a:t>
            </a:r>
            <a:endParaRPr lang="en-US"/>
          </a:p>
        </p:txBody>
      </p:sp>
      <p:grpSp>
        <p:nvGrpSpPr>
          <p:cNvPr id="25" name="Ομάδα 24"/>
          <p:cNvGrpSpPr/>
          <p:nvPr/>
        </p:nvGrpSpPr>
        <p:grpSpPr>
          <a:xfrm>
            <a:off x="1341120" y="1585394"/>
            <a:ext cx="5943600" cy="4523622"/>
            <a:chOff x="1341120" y="1585394"/>
            <a:chExt cx="5943600" cy="452362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1120" y="1927541"/>
              <a:ext cx="5943600" cy="418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41120" y="1585394"/>
              <a:ext cx="7104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Gimp</a:t>
              </a:r>
              <a:endParaRPr lang="en-US" dirty="0"/>
            </a:p>
          </p:txBody>
        </p:sp>
      </p:grpSp>
      <p:grpSp>
        <p:nvGrpSpPr>
          <p:cNvPr id="26" name="Ομάδα 25"/>
          <p:cNvGrpSpPr/>
          <p:nvPr/>
        </p:nvGrpSpPr>
        <p:grpSpPr>
          <a:xfrm>
            <a:off x="222175" y="2883488"/>
            <a:ext cx="3183965" cy="2567940"/>
            <a:chOff x="222175" y="2883488"/>
            <a:chExt cx="3183965" cy="2567940"/>
          </a:xfrm>
        </p:grpSpPr>
        <p:sp>
          <p:nvSpPr>
            <p:cNvPr id="8" name="Αριστερό άγκιστρο 7"/>
            <p:cNvSpPr/>
            <p:nvPr/>
          </p:nvSpPr>
          <p:spPr bwMode="auto">
            <a:xfrm>
              <a:off x="1004887" y="2883488"/>
              <a:ext cx="188595" cy="2567940"/>
            </a:xfrm>
            <a:prstGeom prst="leftBrace">
              <a:avLst>
                <a:gd name="adj1" fmla="val 34139"/>
                <a:gd name="adj2" fmla="val 50000"/>
              </a:avLst>
            </a:prstGeom>
            <a:noFill/>
            <a:ln w="1905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lg" len="med"/>
            </a:ln>
            <a:effectLst/>
            <a:ex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2175" y="3971519"/>
              <a:ext cx="78271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rgbClr val="0070C0"/>
                  </a:solidFill>
                </a:rPr>
                <a:t>General</a:t>
              </a:r>
            </a:p>
            <a:p>
              <a:r>
                <a:rPr lang="en-US" sz="1050" dirty="0" smtClean="0">
                  <a:solidFill>
                    <a:srgbClr val="0070C0"/>
                  </a:solidFill>
                </a:rPr>
                <a:t>Classes</a:t>
              </a:r>
              <a:endParaRPr lang="en-US" sz="105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Ευθεία γραμμή σύνδεσης 14"/>
            <p:cNvCxnSpPr/>
            <p:nvPr/>
          </p:nvCxnSpPr>
          <p:spPr bwMode="auto">
            <a:xfrm>
              <a:off x="1193482" y="2883488"/>
              <a:ext cx="221265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66FF"/>
              </a:solidFill>
              <a:prstDash val="dash"/>
              <a:round/>
              <a:headEnd type="none" w="med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Ευθεία γραμμή σύνδεσης 16"/>
            <p:cNvCxnSpPr/>
            <p:nvPr/>
          </p:nvCxnSpPr>
          <p:spPr bwMode="auto">
            <a:xfrm>
              <a:off x="1193482" y="5451428"/>
              <a:ext cx="221265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66FF"/>
              </a:solidFill>
              <a:prstDash val="dash"/>
              <a:round/>
              <a:headEnd type="none" w="med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" name="Ομάδα 26"/>
          <p:cNvGrpSpPr/>
          <p:nvPr/>
        </p:nvGrpSpPr>
        <p:grpSpPr>
          <a:xfrm>
            <a:off x="4477702" y="2840895"/>
            <a:ext cx="4103958" cy="1130624"/>
            <a:chOff x="4477702" y="2840895"/>
            <a:chExt cx="4103958" cy="1130624"/>
          </a:xfrm>
        </p:grpSpPr>
        <p:sp>
          <p:nvSpPr>
            <p:cNvPr id="12" name="Αριστερό άγκιστρο 11"/>
            <p:cNvSpPr/>
            <p:nvPr/>
          </p:nvSpPr>
          <p:spPr bwMode="auto">
            <a:xfrm flipH="1">
              <a:off x="7665479" y="2840895"/>
              <a:ext cx="106203" cy="1130623"/>
            </a:xfrm>
            <a:prstGeom prst="leftBrace">
              <a:avLst>
                <a:gd name="adj1" fmla="val 34139"/>
                <a:gd name="adj2" fmla="val 50000"/>
              </a:avLst>
            </a:prstGeom>
            <a:noFill/>
            <a:ln w="1905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lg" len="med"/>
            </a:ln>
            <a:effectLst/>
            <a:ex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cxnSp>
          <p:nvCxnSpPr>
            <p:cNvPr id="19" name="Ευθεία γραμμή σύνδεσης 18"/>
            <p:cNvCxnSpPr/>
            <p:nvPr/>
          </p:nvCxnSpPr>
          <p:spPr bwMode="auto">
            <a:xfrm>
              <a:off x="4477702" y="2840896"/>
              <a:ext cx="3134677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66FF"/>
              </a:solidFill>
              <a:prstDash val="dash"/>
              <a:round/>
              <a:headEnd type="none" w="med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Ευθεία γραμμή σύνδεσης 20"/>
            <p:cNvCxnSpPr/>
            <p:nvPr/>
          </p:nvCxnSpPr>
          <p:spPr bwMode="auto">
            <a:xfrm>
              <a:off x="4477702" y="3971519"/>
              <a:ext cx="3134677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66FF"/>
              </a:solidFill>
              <a:prstDash val="dash"/>
              <a:round/>
              <a:headEnd type="none" w="med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TextBox 21"/>
            <p:cNvSpPr txBox="1"/>
            <p:nvPr/>
          </p:nvSpPr>
          <p:spPr>
            <a:xfrm>
              <a:off x="7798948" y="3198457"/>
              <a:ext cx="78271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rgbClr val="0070C0"/>
                  </a:solidFill>
                </a:rPr>
                <a:t>Detailed</a:t>
              </a:r>
            </a:p>
            <a:p>
              <a:r>
                <a:rPr lang="en-US" sz="1050" dirty="0" smtClean="0">
                  <a:solidFill>
                    <a:srgbClr val="0070C0"/>
                  </a:solidFill>
                </a:rPr>
                <a:t>classes</a:t>
              </a:r>
              <a:endParaRPr lang="en-US" sz="105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8" name="Ομάδα 27"/>
          <p:cNvGrpSpPr/>
          <p:nvPr/>
        </p:nvGrpSpPr>
        <p:grpSpPr>
          <a:xfrm>
            <a:off x="7208520" y="3672840"/>
            <a:ext cx="1729739" cy="1127732"/>
            <a:chOff x="7208520" y="3672840"/>
            <a:chExt cx="1729739" cy="1127732"/>
          </a:xfrm>
        </p:grpSpPr>
        <p:sp>
          <p:nvSpPr>
            <p:cNvPr id="23" name="TextBox 22"/>
            <p:cNvSpPr txBox="1"/>
            <p:nvPr/>
          </p:nvSpPr>
          <p:spPr>
            <a:xfrm>
              <a:off x="7849794" y="4385074"/>
              <a:ext cx="108846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rgbClr val="0070C0"/>
                  </a:solidFill>
                </a:rPr>
                <a:t>Brief Description</a:t>
              </a:r>
              <a:endParaRPr lang="en-US" sz="1050" dirty="0">
                <a:solidFill>
                  <a:srgbClr val="0070C0"/>
                </a:solidFill>
              </a:endParaRPr>
            </a:p>
          </p:txBody>
        </p:sp>
        <p:cxnSp>
          <p:nvCxnSpPr>
            <p:cNvPr id="24" name="Ευθύγραμμο βέλος σύνδεσης 23"/>
            <p:cNvCxnSpPr/>
            <p:nvPr/>
          </p:nvCxnSpPr>
          <p:spPr bwMode="auto">
            <a:xfrm flipH="1" flipV="1">
              <a:off x="7208520" y="3672840"/>
              <a:ext cx="883920" cy="8534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Ορθογώνιο 2"/>
          <p:cNvSpPr/>
          <p:nvPr/>
        </p:nvSpPr>
        <p:spPr bwMode="auto">
          <a:xfrm>
            <a:off x="1696346" y="1927541"/>
            <a:ext cx="422014" cy="221299"/>
          </a:xfrm>
          <a:prstGeom prst="rect">
            <a:avLst/>
          </a:prstGeom>
          <a:noFill/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lg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1" name="Θέση αριθμού διαφάνειας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43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87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(2/6)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HY352</a:t>
            </a:r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Α. Σαββίδης</a:t>
            </a:r>
            <a:endParaRPr lang="en-US"/>
          </a:p>
        </p:txBody>
      </p:sp>
      <p:grpSp>
        <p:nvGrpSpPr>
          <p:cNvPr id="7" name="Ομάδα 6"/>
          <p:cNvGrpSpPr/>
          <p:nvPr/>
        </p:nvGrpSpPr>
        <p:grpSpPr>
          <a:xfrm>
            <a:off x="2277427" y="1091609"/>
            <a:ext cx="4705350" cy="5328239"/>
            <a:chOff x="1802130" y="1091609"/>
            <a:chExt cx="4705350" cy="532823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2130" y="1376389"/>
              <a:ext cx="4705350" cy="5043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802130" y="1091609"/>
              <a:ext cx="6623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K-3D</a:t>
              </a:r>
              <a:endParaRPr lang="en-US" dirty="0"/>
            </a:p>
          </p:txBody>
        </p:sp>
      </p:grpSp>
      <p:sp>
        <p:nvSpPr>
          <p:cNvPr id="10" name="Ορθογώνιο 9"/>
          <p:cNvSpPr/>
          <p:nvPr/>
        </p:nvSpPr>
        <p:spPr bwMode="auto">
          <a:xfrm>
            <a:off x="4035686" y="1500821"/>
            <a:ext cx="422014" cy="221299"/>
          </a:xfrm>
          <a:prstGeom prst="rect">
            <a:avLst/>
          </a:prstGeom>
          <a:noFill/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lg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11" name="Ομάδα 10"/>
          <p:cNvGrpSpPr/>
          <p:nvPr/>
        </p:nvGrpSpPr>
        <p:grpSpPr>
          <a:xfrm>
            <a:off x="5105399" y="1451658"/>
            <a:ext cx="4110038" cy="4968190"/>
            <a:chOff x="4477702" y="2840895"/>
            <a:chExt cx="4110038" cy="1130624"/>
          </a:xfrm>
        </p:grpSpPr>
        <p:sp>
          <p:nvSpPr>
            <p:cNvPr id="12" name="Αριστερό άγκιστρο 11"/>
            <p:cNvSpPr/>
            <p:nvPr/>
          </p:nvSpPr>
          <p:spPr bwMode="auto">
            <a:xfrm flipH="1">
              <a:off x="7665479" y="2840895"/>
              <a:ext cx="106203" cy="1130623"/>
            </a:xfrm>
            <a:prstGeom prst="leftBrace">
              <a:avLst>
                <a:gd name="adj1" fmla="val 34139"/>
                <a:gd name="adj2" fmla="val 50000"/>
              </a:avLst>
            </a:prstGeom>
            <a:noFill/>
            <a:ln w="1905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lg" len="med"/>
            </a:ln>
            <a:effectLst/>
            <a:ex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cxnSp>
          <p:nvCxnSpPr>
            <p:cNvPr id="13" name="Ευθεία γραμμή σύνδεσης 12"/>
            <p:cNvCxnSpPr/>
            <p:nvPr/>
          </p:nvCxnSpPr>
          <p:spPr bwMode="auto">
            <a:xfrm>
              <a:off x="4477702" y="2840896"/>
              <a:ext cx="3134677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66FF"/>
              </a:solidFill>
              <a:prstDash val="dash"/>
              <a:round/>
              <a:headEnd type="none" w="med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Ευθεία γραμμή σύνδεσης 13"/>
            <p:cNvCxnSpPr/>
            <p:nvPr/>
          </p:nvCxnSpPr>
          <p:spPr bwMode="auto">
            <a:xfrm>
              <a:off x="4477702" y="3971519"/>
              <a:ext cx="3134677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66FF"/>
              </a:solidFill>
              <a:prstDash val="dash"/>
              <a:round/>
              <a:headEnd type="none" w="med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Box 14"/>
            <p:cNvSpPr txBox="1"/>
            <p:nvPr/>
          </p:nvSpPr>
          <p:spPr>
            <a:xfrm>
              <a:off x="7771682" y="3358929"/>
              <a:ext cx="816058" cy="94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rgbClr val="0070C0"/>
                  </a:solidFill>
                </a:rPr>
                <a:t>Detailed</a:t>
              </a:r>
            </a:p>
            <a:p>
              <a:r>
                <a:rPr lang="en-US" sz="1050" dirty="0" smtClean="0">
                  <a:solidFill>
                    <a:srgbClr val="0070C0"/>
                  </a:solidFill>
                </a:rPr>
                <a:t>classes</a:t>
              </a:r>
              <a:endParaRPr lang="en-US" sz="105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6" y="3728004"/>
            <a:ext cx="2126041" cy="41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Ευθύγραμμο βέλος σύνδεσης 15"/>
          <p:cNvCxnSpPr>
            <a:stCxn id="18" idx="1"/>
            <a:endCxn id="21" idx="2"/>
          </p:cNvCxnSpPr>
          <p:nvPr/>
        </p:nvCxnSpPr>
        <p:spPr bwMode="auto">
          <a:xfrm flipH="1" flipV="1">
            <a:off x="1207770" y="4213860"/>
            <a:ext cx="1123950" cy="4419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Ορθογώνιο 17"/>
          <p:cNvSpPr/>
          <p:nvPr/>
        </p:nvSpPr>
        <p:spPr bwMode="auto">
          <a:xfrm>
            <a:off x="2331720" y="4541520"/>
            <a:ext cx="807720" cy="228600"/>
          </a:xfrm>
          <a:prstGeom prst="rect">
            <a:avLst/>
          </a:prstGeom>
          <a:noFill/>
          <a:ln w="1905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lg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1" name="Ορθογώνιο 20"/>
          <p:cNvSpPr/>
          <p:nvPr/>
        </p:nvSpPr>
        <p:spPr bwMode="auto">
          <a:xfrm>
            <a:off x="83820" y="3669518"/>
            <a:ext cx="2247900" cy="544342"/>
          </a:xfrm>
          <a:prstGeom prst="rect">
            <a:avLst/>
          </a:prstGeom>
          <a:noFill/>
          <a:ln w="1905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lg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1386" y="4665264"/>
            <a:ext cx="1792371" cy="996017"/>
          </a:xfrm>
          <a:prstGeom prst="wedgeRoundRectCallout">
            <a:avLst>
              <a:gd name="adj1" fmla="val -2977"/>
              <a:gd name="adj2" fmla="val -92040"/>
              <a:gd name="adj3" fmla="val 16667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70C0"/>
                </a:solidFill>
              </a:rPr>
              <a:t>May dynamically connect the output of a mesh transformer as input to another mesh transformer</a:t>
            </a:r>
            <a:endParaRPr lang="en-US" sz="1050" dirty="0">
              <a:solidFill>
                <a:srgbClr val="0070C0"/>
              </a:solidFill>
            </a:endParaRP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44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90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21" grpId="0" animBg="1"/>
      <p:bldP spid="2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(3/6)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HY352</a:t>
            </a:r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Α. Σαββίδης</a:t>
            </a: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6" y="1482090"/>
            <a:ext cx="5457825" cy="483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5" name="Ομάδα 14"/>
          <p:cNvGrpSpPr/>
          <p:nvPr/>
        </p:nvGrpSpPr>
        <p:grpSpPr>
          <a:xfrm>
            <a:off x="2110740" y="3173967"/>
            <a:ext cx="6713220" cy="553998"/>
            <a:chOff x="2110740" y="3173967"/>
            <a:chExt cx="6713220" cy="553998"/>
          </a:xfrm>
        </p:grpSpPr>
        <p:sp>
          <p:nvSpPr>
            <p:cNvPr id="8" name="Ορθογώνιο 7"/>
            <p:cNvSpPr/>
            <p:nvPr/>
          </p:nvSpPr>
          <p:spPr bwMode="auto">
            <a:xfrm>
              <a:off x="2110740" y="3363336"/>
              <a:ext cx="4823460" cy="175260"/>
            </a:xfrm>
            <a:prstGeom prst="rect">
              <a:avLst/>
            </a:prstGeom>
            <a:solidFill>
              <a:srgbClr val="FFF4C7">
                <a:alpha val="34902"/>
              </a:srgbClr>
            </a:solidFill>
            <a:ln w="127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lg" len="med"/>
            </a:ln>
            <a:effectLst/>
            <a:ex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80226" y="3173967"/>
              <a:ext cx="13437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070C0"/>
                  </a:solidFill>
                </a:rPr>
                <a:t>Primary processing method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Ευθύγραμμο βέλος σύνδεσης 10"/>
            <p:cNvCxnSpPr>
              <a:stCxn id="9" idx="1"/>
              <a:endCxn id="8" idx="3"/>
            </p:cNvCxnSpPr>
            <p:nvPr/>
          </p:nvCxnSpPr>
          <p:spPr bwMode="auto">
            <a:xfrm flipH="1">
              <a:off x="6934200" y="3450966"/>
              <a:ext cx="54602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" name="Ομάδα 17"/>
          <p:cNvGrpSpPr/>
          <p:nvPr/>
        </p:nvGrpSpPr>
        <p:grpSpPr>
          <a:xfrm>
            <a:off x="2110740" y="4637900"/>
            <a:ext cx="6713220" cy="369332"/>
            <a:chOff x="2110740" y="3266300"/>
            <a:chExt cx="6713220" cy="369332"/>
          </a:xfrm>
        </p:grpSpPr>
        <p:sp>
          <p:nvSpPr>
            <p:cNvPr id="19" name="Ορθογώνιο 18"/>
            <p:cNvSpPr/>
            <p:nvPr/>
          </p:nvSpPr>
          <p:spPr bwMode="auto">
            <a:xfrm>
              <a:off x="2110740" y="3363336"/>
              <a:ext cx="4823460" cy="175260"/>
            </a:xfrm>
            <a:prstGeom prst="rect">
              <a:avLst/>
            </a:prstGeom>
            <a:solidFill>
              <a:srgbClr val="FFF4C7">
                <a:alpha val="34902"/>
              </a:srgbClr>
            </a:solidFill>
            <a:ln w="127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lg" len="med"/>
            </a:ln>
            <a:effectLst/>
            <a:ex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80226" y="3266300"/>
              <a:ext cx="134373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070C0"/>
                  </a:solidFill>
                </a:rPr>
                <a:t>Processing result is cached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21" name="Ευθύγραμμο βέλος σύνδεσης 20"/>
            <p:cNvCxnSpPr>
              <a:stCxn id="20" idx="1"/>
              <a:endCxn id="19" idx="3"/>
            </p:cNvCxnSpPr>
            <p:nvPr/>
          </p:nvCxnSpPr>
          <p:spPr bwMode="auto">
            <a:xfrm flipH="1">
              <a:off x="6934200" y="3450966"/>
              <a:ext cx="54602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" name="Ομάδα 22"/>
          <p:cNvGrpSpPr/>
          <p:nvPr/>
        </p:nvGrpSpPr>
        <p:grpSpPr>
          <a:xfrm>
            <a:off x="2110740" y="2588120"/>
            <a:ext cx="6713220" cy="369332"/>
            <a:chOff x="2110740" y="3266300"/>
            <a:chExt cx="6713220" cy="369332"/>
          </a:xfrm>
        </p:grpSpPr>
        <p:sp>
          <p:nvSpPr>
            <p:cNvPr id="24" name="Ορθογώνιο 23"/>
            <p:cNvSpPr/>
            <p:nvPr/>
          </p:nvSpPr>
          <p:spPr bwMode="auto">
            <a:xfrm>
              <a:off x="2110740" y="3363336"/>
              <a:ext cx="4823460" cy="175260"/>
            </a:xfrm>
            <a:prstGeom prst="rect">
              <a:avLst/>
            </a:prstGeom>
            <a:solidFill>
              <a:srgbClr val="FFF4C7">
                <a:alpha val="34902"/>
              </a:srgbClr>
            </a:solidFill>
            <a:ln w="127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lg" len="med"/>
            </a:ln>
            <a:effectLst/>
            <a:ex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480226" y="3266300"/>
              <a:ext cx="134373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070C0"/>
                  </a:solidFill>
                </a:rPr>
                <a:t>Constructor function type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26" name="Ευθύγραμμο βέλος σύνδεσης 25"/>
            <p:cNvCxnSpPr>
              <a:stCxn id="25" idx="1"/>
              <a:endCxn id="24" idx="3"/>
            </p:cNvCxnSpPr>
            <p:nvPr/>
          </p:nvCxnSpPr>
          <p:spPr bwMode="auto">
            <a:xfrm flipH="1">
              <a:off x="6934200" y="3450966"/>
              <a:ext cx="54602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45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886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(4/6</a:t>
            </a:r>
            <a:r>
              <a:rPr lang="en-US" dirty="0"/>
              <a:t>)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HY352</a:t>
            </a:r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Α. Σαββίδης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2431908"/>
            <a:ext cx="8601075" cy="3209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9" name="Ομάδα 8"/>
          <p:cNvGrpSpPr/>
          <p:nvPr/>
        </p:nvGrpSpPr>
        <p:grpSpPr>
          <a:xfrm>
            <a:off x="594360" y="1789444"/>
            <a:ext cx="3840480" cy="1556922"/>
            <a:chOff x="1371600" y="3155154"/>
            <a:chExt cx="3840480" cy="1556922"/>
          </a:xfrm>
        </p:grpSpPr>
        <p:sp>
          <p:nvSpPr>
            <p:cNvPr id="10" name="Ορθογώνιο 9"/>
            <p:cNvSpPr/>
            <p:nvPr/>
          </p:nvSpPr>
          <p:spPr bwMode="auto">
            <a:xfrm>
              <a:off x="1371600" y="4536816"/>
              <a:ext cx="3840480" cy="175260"/>
            </a:xfrm>
            <a:prstGeom prst="rect">
              <a:avLst/>
            </a:prstGeom>
            <a:solidFill>
              <a:srgbClr val="FFF4C7">
                <a:alpha val="34902"/>
              </a:srgbClr>
            </a:solidFill>
            <a:ln w="127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lg" len="med"/>
            </a:ln>
            <a:effectLst/>
            <a:ex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06040" y="3155154"/>
              <a:ext cx="1589966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070C0"/>
                  </a:solidFill>
                </a:rPr>
                <a:t>Hash table of constructor functions indexed by class id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Ευθύγραμμο βέλος σύνδεσης 11"/>
            <p:cNvCxnSpPr>
              <a:stCxn id="11" idx="3"/>
              <a:endCxn id="10" idx="3"/>
            </p:cNvCxnSpPr>
            <p:nvPr/>
          </p:nvCxnSpPr>
          <p:spPr bwMode="auto">
            <a:xfrm>
              <a:off x="4196006" y="3432153"/>
              <a:ext cx="1016074" cy="1192293"/>
            </a:xfrm>
            <a:prstGeom prst="bentConnector3">
              <a:avLst>
                <a:gd name="adj1" fmla="val 122498"/>
              </a:avLst>
            </a:prstGeom>
            <a:solidFill>
              <a:schemeClr val="accent1"/>
            </a:solidFill>
            <a:ln w="127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9" name="Ομάδα 18"/>
          <p:cNvGrpSpPr/>
          <p:nvPr/>
        </p:nvGrpSpPr>
        <p:grpSpPr>
          <a:xfrm>
            <a:off x="594360" y="1777120"/>
            <a:ext cx="5864786" cy="1899822"/>
            <a:chOff x="-2758440" y="3155154"/>
            <a:chExt cx="5864786" cy="1899822"/>
          </a:xfrm>
        </p:grpSpPr>
        <p:sp>
          <p:nvSpPr>
            <p:cNvPr id="20" name="Ορθογώνιο 19"/>
            <p:cNvSpPr/>
            <p:nvPr/>
          </p:nvSpPr>
          <p:spPr bwMode="auto">
            <a:xfrm>
              <a:off x="-2758440" y="4879716"/>
              <a:ext cx="3840480" cy="175260"/>
            </a:xfrm>
            <a:prstGeom prst="rect">
              <a:avLst/>
            </a:prstGeom>
            <a:solidFill>
              <a:srgbClr val="FFF4C7">
                <a:alpha val="34902"/>
              </a:srgbClr>
            </a:solidFill>
            <a:ln w="127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lg" len="med"/>
            </a:ln>
            <a:effectLst/>
            <a:ex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94460" y="3155154"/>
              <a:ext cx="1711886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070C0"/>
                  </a:solidFill>
                </a:rPr>
                <a:t>Dynamic (runtime) installation of an image processor factory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Ευθύγραμμο βέλος σύνδεσης 11"/>
            <p:cNvCxnSpPr>
              <a:stCxn id="21" idx="3"/>
              <a:endCxn id="20" idx="3"/>
            </p:cNvCxnSpPr>
            <p:nvPr/>
          </p:nvCxnSpPr>
          <p:spPr bwMode="auto">
            <a:xfrm flipH="1">
              <a:off x="1082040" y="3432153"/>
              <a:ext cx="2024306" cy="1535193"/>
            </a:xfrm>
            <a:prstGeom prst="bentConnector3">
              <a:avLst>
                <a:gd name="adj1" fmla="val -11293"/>
              </a:avLst>
            </a:prstGeom>
            <a:solidFill>
              <a:schemeClr val="accent1"/>
            </a:solidFill>
            <a:ln w="127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" name="Ομάδα 25"/>
          <p:cNvGrpSpPr/>
          <p:nvPr/>
        </p:nvGrpSpPr>
        <p:grpSpPr>
          <a:xfrm>
            <a:off x="594360" y="1694521"/>
            <a:ext cx="7899326" cy="2873912"/>
            <a:chOff x="-2758440" y="2210274"/>
            <a:chExt cx="7899326" cy="2873912"/>
          </a:xfrm>
        </p:grpSpPr>
        <p:sp>
          <p:nvSpPr>
            <p:cNvPr id="27" name="Ορθογώνιο 26"/>
            <p:cNvSpPr/>
            <p:nvPr/>
          </p:nvSpPr>
          <p:spPr bwMode="auto">
            <a:xfrm>
              <a:off x="-2758440" y="4879716"/>
              <a:ext cx="4480560" cy="204470"/>
            </a:xfrm>
            <a:prstGeom prst="rect">
              <a:avLst/>
            </a:prstGeom>
            <a:solidFill>
              <a:srgbClr val="FFF4C7">
                <a:alpha val="34902"/>
              </a:srgbClr>
            </a:solidFill>
            <a:ln w="127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lg" len="med"/>
            </a:ln>
            <a:effectLst/>
            <a:ex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29000" y="2210274"/>
              <a:ext cx="1711886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070C0"/>
                  </a:solidFill>
                </a:rPr>
                <a:t>Dynamic (runtime) processor instantiation using its class id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Ευθύγραμμο βέλος σύνδεσης 11"/>
            <p:cNvCxnSpPr>
              <a:stCxn id="28" idx="3"/>
              <a:endCxn id="27" idx="3"/>
            </p:cNvCxnSpPr>
            <p:nvPr/>
          </p:nvCxnSpPr>
          <p:spPr bwMode="auto">
            <a:xfrm flipH="1">
              <a:off x="1722120" y="2487273"/>
              <a:ext cx="3418766" cy="2494678"/>
            </a:xfrm>
            <a:prstGeom prst="bentConnector3">
              <a:avLst>
                <a:gd name="adj1" fmla="val -6687"/>
              </a:avLst>
            </a:prstGeom>
            <a:solidFill>
              <a:schemeClr val="accent1"/>
            </a:solidFill>
            <a:ln w="127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" name="Ομάδα 31"/>
          <p:cNvGrpSpPr/>
          <p:nvPr/>
        </p:nvGrpSpPr>
        <p:grpSpPr>
          <a:xfrm>
            <a:off x="594360" y="5058604"/>
            <a:ext cx="4678569" cy="1206876"/>
            <a:chOff x="1371600" y="4536816"/>
            <a:chExt cx="4678569" cy="1206876"/>
          </a:xfrm>
        </p:grpSpPr>
        <p:sp>
          <p:nvSpPr>
            <p:cNvPr id="33" name="Ορθογώνιο 32"/>
            <p:cNvSpPr/>
            <p:nvPr/>
          </p:nvSpPr>
          <p:spPr bwMode="auto">
            <a:xfrm>
              <a:off x="1371600" y="4536816"/>
              <a:ext cx="3032760" cy="175260"/>
            </a:xfrm>
            <a:prstGeom prst="rect">
              <a:avLst/>
            </a:prstGeom>
            <a:solidFill>
              <a:srgbClr val="FFF4C7">
                <a:alpha val="34902"/>
              </a:srgbClr>
            </a:solidFill>
            <a:ln w="127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lg" len="med"/>
            </a:ln>
            <a:effectLst/>
            <a:ex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26180" y="5189694"/>
              <a:ext cx="232398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070C0"/>
                  </a:solidFill>
                </a:rPr>
                <a:t>Can get the hash table of processors to create a menu with respective class ids 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35" name="Ευθύγραμμο βέλος σύνδεσης 11"/>
            <p:cNvCxnSpPr>
              <a:stCxn id="34" idx="3"/>
              <a:endCxn id="33" idx="3"/>
            </p:cNvCxnSpPr>
            <p:nvPr/>
          </p:nvCxnSpPr>
          <p:spPr bwMode="auto">
            <a:xfrm flipH="1" flipV="1">
              <a:off x="4404360" y="4624446"/>
              <a:ext cx="1645809" cy="842247"/>
            </a:xfrm>
            <a:prstGeom prst="bentConnector3">
              <a:avLst>
                <a:gd name="adj1" fmla="val -13890"/>
              </a:avLst>
            </a:prstGeom>
            <a:solidFill>
              <a:schemeClr val="accent1"/>
            </a:solidFill>
            <a:ln w="127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46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553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(5/6</a:t>
            </a:r>
            <a:r>
              <a:rPr lang="en-US" dirty="0"/>
              <a:t>)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HY352</a:t>
            </a:r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Α. Σαββίδης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5" y="1716405"/>
            <a:ext cx="5429250" cy="4476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02552" y="1718310"/>
            <a:ext cx="2213788" cy="851297"/>
          </a:xfrm>
          <a:prstGeom prst="wedgeRoundRectCallout">
            <a:avLst>
              <a:gd name="adj1" fmla="val -62302"/>
              <a:gd name="adj2" fmla="val -24164"/>
              <a:gd name="adj3" fmla="val 16667"/>
            </a:avLst>
          </a:prstGeom>
          <a:solidFill>
            <a:srgbClr val="FFF4C7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5">
                    <a:lumMod val="25000"/>
                  </a:schemeClr>
                </a:solidFill>
              </a:rPr>
              <a:t>An image processing sequence is an edited image on which stacked transformations are applied </a:t>
            </a:r>
            <a:endParaRPr lang="en-US" sz="11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32092" y="4069080"/>
            <a:ext cx="2213788" cy="664012"/>
          </a:xfrm>
          <a:prstGeom prst="wedgeRoundRectCallout">
            <a:avLst>
              <a:gd name="adj1" fmla="val -68153"/>
              <a:gd name="adj2" fmla="val 19444"/>
              <a:gd name="adj3" fmla="val 16667"/>
            </a:avLst>
          </a:prstGeom>
          <a:solidFill>
            <a:srgbClr val="FFF4C7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5">
                    <a:lumMod val="25000"/>
                  </a:schemeClr>
                </a:solidFill>
              </a:rPr>
              <a:t>Dynamic insertion (push) and removal  (pop) is allowed during editing</a:t>
            </a:r>
            <a:endParaRPr lang="en-US" sz="11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9" name="Δεξιό άγκιστρο 8"/>
          <p:cNvSpPr/>
          <p:nvPr/>
        </p:nvSpPr>
        <p:spPr bwMode="auto">
          <a:xfrm>
            <a:off x="6065519" y="3665220"/>
            <a:ext cx="234315" cy="1744980"/>
          </a:xfrm>
          <a:prstGeom prst="rightBrace">
            <a:avLst>
              <a:gd name="adj1" fmla="val 40537"/>
              <a:gd name="adj2" fmla="val 50000"/>
            </a:avLst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med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326505" y="5365670"/>
            <a:ext cx="2619375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 smtClean="0"/>
              <a:t>More sophisticated editing is easily possible by extending the class: repeating, inserting in-between, or removing all of a class, etc.</a:t>
            </a:r>
            <a:endParaRPr lang="en-US" sz="1200" b="0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47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32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(6/6</a:t>
            </a:r>
            <a:r>
              <a:rPr lang="en-US" dirty="0"/>
              <a:t>)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HY352</a:t>
            </a:r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Α. Σαββίδης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" y="2145030"/>
            <a:ext cx="7772400" cy="3771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48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05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257651" name="Oval 179"/>
          <p:cNvSpPr>
            <a:spLocks noChangeArrowheads="1"/>
          </p:cNvSpPr>
          <p:nvPr/>
        </p:nvSpPr>
        <p:spPr bwMode="auto">
          <a:xfrm>
            <a:off x="2895600" y="2209800"/>
            <a:ext cx="3352800" cy="3124200"/>
          </a:xfrm>
          <a:prstGeom prst="ellips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dirty="0" smtClean="0"/>
              <a:t>Ορισμός (3/5)</a:t>
            </a:r>
            <a:endParaRPr lang="en-GB" dirty="0" smtClean="0"/>
          </a:p>
        </p:txBody>
      </p:sp>
      <p:grpSp>
        <p:nvGrpSpPr>
          <p:cNvPr id="8199" name="Group 177"/>
          <p:cNvGrpSpPr>
            <a:grpSpLocks/>
          </p:cNvGrpSpPr>
          <p:nvPr/>
        </p:nvGrpSpPr>
        <p:grpSpPr bwMode="auto">
          <a:xfrm>
            <a:off x="3276600" y="2743200"/>
            <a:ext cx="2590800" cy="2057400"/>
            <a:chOff x="288" y="1056"/>
            <a:chExt cx="1632" cy="1296"/>
          </a:xfrm>
        </p:grpSpPr>
        <p:grpSp>
          <p:nvGrpSpPr>
            <p:cNvPr id="8295" name="Group 21"/>
            <p:cNvGrpSpPr>
              <a:grpSpLocks/>
            </p:cNvGrpSpPr>
            <p:nvPr/>
          </p:nvGrpSpPr>
          <p:grpSpPr bwMode="auto">
            <a:xfrm>
              <a:off x="288" y="1104"/>
              <a:ext cx="1632" cy="1248"/>
              <a:chOff x="288" y="1104"/>
              <a:chExt cx="2256" cy="1632"/>
            </a:xfrm>
          </p:grpSpPr>
          <p:sp>
            <p:nvSpPr>
              <p:cNvPr id="1257476" name="AutoShape 4"/>
              <p:cNvSpPr>
                <a:spLocks noChangeArrowheads="1"/>
              </p:cNvSpPr>
              <p:nvPr/>
            </p:nvSpPr>
            <p:spPr bwMode="auto">
              <a:xfrm>
                <a:off x="288" y="1104"/>
                <a:ext cx="864" cy="43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defTabSz="762000">
                  <a:defRPr/>
                </a:pPr>
                <a:r>
                  <a:rPr lang="el-GR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Α</a:t>
                </a:r>
                <a:endParaRPr lang="en-GB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257477" name="AutoShape 5"/>
              <p:cNvSpPr>
                <a:spLocks noChangeArrowheads="1"/>
              </p:cNvSpPr>
              <p:nvPr/>
            </p:nvSpPr>
            <p:spPr bwMode="auto">
              <a:xfrm>
                <a:off x="1585" y="2304"/>
                <a:ext cx="864" cy="43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defTabSz="762000">
                  <a:defRPr/>
                </a:pPr>
                <a:r>
                  <a:rPr lang="el-GR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Ε</a:t>
                </a:r>
                <a:endParaRPr lang="en-GB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257478" name="AutoShape 6"/>
              <p:cNvSpPr>
                <a:spLocks noChangeArrowheads="1"/>
              </p:cNvSpPr>
              <p:nvPr/>
            </p:nvSpPr>
            <p:spPr bwMode="auto">
              <a:xfrm>
                <a:off x="1680" y="1104"/>
                <a:ext cx="864" cy="43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defTabSz="762000">
                  <a:defRPr/>
                </a:pPr>
                <a:r>
                  <a:rPr lang="el-GR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Β</a:t>
                </a:r>
                <a:endParaRPr lang="en-GB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257479" name="AutoShape 7"/>
              <p:cNvSpPr>
                <a:spLocks noChangeArrowheads="1"/>
              </p:cNvSpPr>
              <p:nvPr/>
            </p:nvSpPr>
            <p:spPr bwMode="auto">
              <a:xfrm>
                <a:off x="336" y="2304"/>
                <a:ext cx="864" cy="43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defTabSz="762000">
                  <a:defRPr/>
                </a:pPr>
                <a:r>
                  <a:rPr lang="el-GR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Δ</a:t>
                </a:r>
                <a:endParaRPr lang="en-GB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257480" name="AutoShape 8"/>
              <p:cNvSpPr>
                <a:spLocks noChangeArrowheads="1"/>
              </p:cNvSpPr>
              <p:nvPr/>
            </p:nvSpPr>
            <p:spPr bwMode="auto">
              <a:xfrm>
                <a:off x="911" y="1679"/>
                <a:ext cx="864" cy="433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defTabSz="762000">
                  <a:defRPr/>
                </a:pPr>
                <a:r>
                  <a:rPr lang="el-GR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Γ</a:t>
                </a:r>
                <a:endParaRPr lang="en-GB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cxnSp>
            <p:nvCxnSpPr>
              <p:cNvPr id="8306" name="AutoShape 15"/>
              <p:cNvCxnSpPr>
                <a:cxnSpLocks noChangeShapeType="1"/>
                <a:stCxn id="1257476" idx="3"/>
                <a:endCxn id="1257478" idx="1"/>
              </p:cNvCxnSpPr>
              <p:nvPr/>
            </p:nvCxnSpPr>
            <p:spPr bwMode="auto">
              <a:xfrm>
                <a:off x="1152" y="1320"/>
                <a:ext cx="52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07" name="AutoShape 16"/>
              <p:cNvCxnSpPr>
                <a:cxnSpLocks noChangeShapeType="1"/>
                <a:stCxn id="1257479" idx="3"/>
                <a:endCxn id="1257477" idx="1"/>
              </p:cNvCxnSpPr>
              <p:nvPr/>
            </p:nvCxnSpPr>
            <p:spPr bwMode="auto">
              <a:xfrm>
                <a:off x="1200" y="2520"/>
                <a:ext cx="384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08" name="AutoShape 17"/>
              <p:cNvCxnSpPr>
                <a:cxnSpLocks noChangeShapeType="1"/>
                <a:stCxn id="1257476" idx="2"/>
                <a:endCxn id="1257480" idx="0"/>
              </p:cNvCxnSpPr>
              <p:nvPr/>
            </p:nvCxnSpPr>
            <p:spPr bwMode="auto">
              <a:xfrm rot="16200000" flipH="1">
                <a:off x="960" y="1296"/>
                <a:ext cx="144" cy="624"/>
              </a:xfrm>
              <a:prstGeom prst="curvedConnector3">
                <a:avLst>
                  <a:gd name="adj1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09" name="AutoShape 18"/>
              <p:cNvCxnSpPr>
                <a:cxnSpLocks noChangeShapeType="1"/>
                <a:stCxn id="1257478" idx="2"/>
                <a:endCxn id="1257480" idx="0"/>
              </p:cNvCxnSpPr>
              <p:nvPr/>
            </p:nvCxnSpPr>
            <p:spPr bwMode="auto">
              <a:xfrm rot="5400000">
                <a:off x="1656" y="1224"/>
                <a:ext cx="144" cy="768"/>
              </a:xfrm>
              <a:prstGeom prst="curvedConnector3">
                <a:avLst>
                  <a:gd name="adj1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10" name="AutoShape 19"/>
              <p:cNvCxnSpPr>
                <a:cxnSpLocks noChangeShapeType="1"/>
                <a:stCxn id="1257480" idx="2"/>
                <a:endCxn id="1257479" idx="0"/>
              </p:cNvCxnSpPr>
              <p:nvPr/>
            </p:nvCxnSpPr>
            <p:spPr bwMode="auto">
              <a:xfrm rot="5400000">
                <a:off x="960" y="1920"/>
                <a:ext cx="192" cy="576"/>
              </a:xfrm>
              <a:prstGeom prst="curvedConnector3">
                <a:avLst>
                  <a:gd name="adj1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11" name="AutoShape 20"/>
              <p:cNvCxnSpPr>
                <a:cxnSpLocks noChangeShapeType="1"/>
                <a:stCxn id="1257480" idx="2"/>
                <a:endCxn id="1257477" idx="0"/>
              </p:cNvCxnSpPr>
              <p:nvPr/>
            </p:nvCxnSpPr>
            <p:spPr bwMode="auto">
              <a:xfrm rot="16200000" flipH="1">
                <a:off x="1584" y="1872"/>
                <a:ext cx="192" cy="672"/>
              </a:xfrm>
              <a:prstGeom prst="curvedConnector3">
                <a:avLst>
                  <a:gd name="adj1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8296" name="Text Box 22"/>
            <p:cNvSpPr txBox="1">
              <a:spLocks noChangeArrowheads="1"/>
            </p:cNvSpPr>
            <p:nvPr/>
          </p:nvSpPr>
          <p:spPr bwMode="auto">
            <a:xfrm>
              <a:off x="912" y="1056"/>
              <a:ext cx="3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l-GR">
                  <a:solidFill>
                    <a:srgbClr val="990000"/>
                  </a:solidFill>
                </a:rPr>
                <a:t>ΑΒΑ</a:t>
              </a:r>
              <a:endParaRPr lang="en-GB">
                <a:solidFill>
                  <a:srgbClr val="990000"/>
                </a:solidFill>
              </a:endParaRPr>
            </a:p>
          </p:txBody>
        </p:sp>
        <p:sp>
          <p:nvSpPr>
            <p:cNvPr id="8297" name="Text Box 23"/>
            <p:cNvSpPr txBox="1">
              <a:spLocks noChangeArrowheads="1"/>
            </p:cNvSpPr>
            <p:nvPr/>
          </p:nvSpPr>
          <p:spPr bwMode="auto">
            <a:xfrm>
              <a:off x="432" y="1440"/>
              <a:ext cx="28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l-GR">
                  <a:solidFill>
                    <a:srgbClr val="990000"/>
                  </a:solidFill>
                </a:rPr>
                <a:t>ΑΓ</a:t>
              </a:r>
              <a:endParaRPr lang="en-GB">
                <a:solidFill>
                  <a:srgbClr val="990000"/>
                </a:solidFill>
              </a:endParaRPr>
            </a:p>
          </p:txBody>
        </p:sp>
        <p:sp>
          <p:nvSpPr>
            <p:cNvPr id="8298" name="Text Box 24"/>
            <p:cNvSpPr txBox="1">
              <a:spLocks noChangeArrowheads="1"/>
            </p:cNvSpPr>
            <p:nvPr/>
          </p:nvSpPr>
          <p:spPr bwMode="auto">
            <a:xfrm>
              <a:off x="1488" y="1440"/>
              <a:ext cx="28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l-GR">
                  <a:solidFill>
                    <a:srgbClr val="990000"/>
                  </a:solidFill>
                </a:rPr>
                <a:t>ΒΓ</a:t>
              </a:r>
              <a:endParaRPr lang="en-GB">
                <a:solidFill>
                  <a:srgbClr val="990000"/>
                </a:solidFill>
              </a:endParaRPr>
            </a:p>
          </p:txBody>
        </p:sp>
        <p:sp>
          <p:nvSpPr>
            <p:cNvPr id="8299" name="Text Box 25"/>
            <p:cNvSpPr txBox="1">
              <a:spLocks noChangeArrowheads="1"/>
            </p:cNvSpPr>
            <p:nvPr/>
          </p:nvSpPr>
          <p:spPr bwMode="auto">
            <a:xfrm>
              <a:off x="480" y="1776"/>
              <a:ext cx="28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l-GR">
                  <a:solidFill>
                    <a:srgbClr val="990000"/>
                  </a:solidFill>
                </a:rPr>
                <a:t>ΓΔ</a:t>
              </a:r>
              <a:endParaRPr lang="en-GB">
                <a:solidFill>
                  <a:srgbClr val="990000"/>
                </a:solidFill>
              </a:endParaRPr>
            </a:p>
          </p:txBody>
        </p:sp>
        <p:sp>
          <p:nvSpPr>
            <p:cNvPr id="8300" name="Text Box 26"/>
            <p:cNvSpPr txBox="1">
              <a:spLocks noChangeArrowheads="1"/>
            </p:cNvSpPr>
            <p:nvPr/>
          </p:nvSpPr>
          <p:spPr bwMode="auto">
            <a:xfrm>
              <a:off x="1344" y="1776"/>
              <a:ext cx="2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l-GR">
                  <a:solidFill>
                    <a:srgbClr val="990000"/>
                  </a:solidFill>
                </a:rPr>
                <a:t>ΓΕ</a:t>
              </a:r>
              <a:endParaRPr lang="en-GB">
                <a:solidFill>
                  <a:srgbClr val="990000"/>
                </a:solidFill>
              </a:endParaRPr>
            </a:p>
          </p:txBody>
        </p:sp>
      </p:grpSp>
      <p:graphicFrame>
        <p:nvGraphicFramePr>
          <p:cNvPr id="1257551" name="Group 79"/>
          <p:cNvGraphicFramePr>
            <a:graphicFrameLocks noGrp="1"/>
          </p:cNvGraphicFramePr>
          <p:nvPr/>
        </p:nvGraphicFramePr>
        <p:xfrm>
          <a:off x="457200" y="1676400"/>
          <a:ext cx="2209800" cy="1620840"/>
        </p:xfrm>
        <a:graphic>
          <a:graphicData uri="http://schemas.openxmlformats.org/drawingml/2006/table">
            <a:tbl>
              <a:tblPr/>
              <a:tblGrid>
                <a:gridCol w="685800"/>
                <a:gridCol w="1524000"/>
              </a:tblGrid>
              <a:tr h="27463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ΕΠΙΚΟΙΝΩΝΙΑ</a:t>
                      </a:r>
                      <a:endParaRPr kumimoji="1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ΑΒΑ</a:t>
                      </a:r>
                      <a:endParaRPr kumimoji="1" lang="en-GB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…………………………</a:t>
                      </a:r>
                      <a:endParaRPr kumimoji="1" lang="en-GB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ΑΓ</a:t>
                      </a:r>
                      <a:endParaRPr kumimoji="1" lang="en-GB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…………………………</a:t>
                      </a:r>
                      <a:endParaRPr kumimoji="1" lang="en-GB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ΒΓ</a:t>
                      </a:r>
                      <a:endParaRPr kumimoji="1" lang="en-GB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…………………………</a:t>
                      </a:r>
                      <a:endParaRPr kumimoji="1" lang="en-GB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ΓΔ</a:t>
                      </a:r>
                      <a:endParaRPr kumimoji="1" lang="en-GB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…………………………</a:t>
                      </a:r>
                      <a:endParaRPr kumimoji="1" lang="en-GB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44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ΓΕ</a:t>
                      </a:r>
                      <a:endParaRPr kumimoji="1" lang="en-GB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…………………………</a:t>
                      </a:r>
                      <a:endParaRPr kumimoji="1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7666" name="Group 194"/>
          <p:cNvGraphicFramePr>
            <a:graphicFrameLocks noGrp="1"/>
          </p:cNvGraphicFramePr>
          <p:nvPr/>
        </p:nvGraphicFramePr>
        <p:xfrm>
          <a:off x="6477000" y="1676400"/>
          <a:ext cx="2209800" cy="1620840"/>
        </p:xfrm>
        <a:graphic>
          <a:graphicData uri="http://schemas.openxmlformats.org/drawingml/2006/table">
            <a:tbl>
              <a:tblPr/>
              <a:tblGrid>
                <a:gridCol w="685800"/>
                <a:gridCol w="1524000"/>
              </a:tblGrid>
              <a:tr h="27463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ΛΕΙΤΟΥΡΓΙΚΟΣ ΡΟΛΟΣ</a:t>
                      </a:r>
                      <a:endParaRPr kumimoji="1" lang="en-GB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Α</a:t>
                      </a:r>
                      <a:endParaRPr kumimoji="1" lang="en-GB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A(…)=(…), WHEN …..</a:t>
                      </a:r>
                      <a:endParaRPr kumimoji="1" lang="en-GB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Β</a:t>
                      </a:r>
                      <a:endParaRPr kumimoji="1" lang="en-GB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B(…)=(…), WHEN …..</a:t>
                      </a:r>
                      <a:endParaRPr kumimoji="1" lang="en-GB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Γ</a:t>
                      </a:r>
                      <a:endParaRPr kumimoji="1" lang="en-GB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Γ</a:t>
                      </a: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(…)=(…), WHEN …..</a:t>
                      </a:r>
                      <a:endParaRPr kumimoji="1" lang="en-GB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Δ</a:t>
                      </a:r>
                      <a:endParaRPr kumimoji="1" lang="en-GB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Δ</a:t>
                      </a: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(…)=(…), WHEN …..</a:t>
                      </a:r>
                      <a:endParaRPr kumimoji="1" lang="en-GB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44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Ε</a:t>
                      </a:r>
                      <a:endParaRPr kumimoji="1" lang="en-GB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Ε</a:t>
                      </a: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(…)=(…), WHEN …..</a:t>
                      </a:r>
                      <a:endParaRPr kumimoji="1" lang="en-GB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7599" name="Group 127"/>
          <p:cNvGraphicFramePr>
            <a:graphicFrameLocks noGrp="1"/>
          </p:cNvGraphicFramePr>
          <p:nvPr/>
        </p:nvGraphicFramePr>
        <p:xfrm>
          <a:off x="457200" y="4343400"/>
          <a:ext cx="2209800" cy="1557339"/>
        </p:xfrm>
        <a:graphic>
          <a:graphicData uri="http://schemas.openxmlformats.org/drawingml/2006/table">
            <a:tbl>
              <a:tblPr/>
              <a:tblGrid>
                <a:gridCol w="685800"/>
                <a:gridCol w="1524000"/>
              </a:tblGrid>
              <a:tr h="274749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ΚΥΚΛΟΙ ΛΕΙΤΟΥΡΓΙΑΣ</a:t>
                      </a:r>
                      <a:endParaRPr kumimoji="1" lang="en-GB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57" marB="46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4275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1ος</a:t>
                      </a:r>
                      <a:endParaRPr kumimoji="1" lang="en-GB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57" marB="46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Α</a:t>
                      </a:r>
                      <a:r>
                        <a:rPr kumimoji="1" lang="el-G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sym typeface="Wingdings" pitchFamily="2" charset="2"/>
                        </a:rPr>
                        <a:t>ΒΓΕΔ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sym typeface="Wingdings" pitchFamily="2" charset="2"/>
                        </a:rPr>
                        <a:t>………………….</a:t>
                      </a:r>
                      <a:endParaRPr kumimoji="1" lang="en-GB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L="92075" marR="92075" marT="46057" marB="460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275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2ος</a:t>
                      </a:r>
                      <a:endParaRPr kumimoji="1" lang="en-GB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57" marB="46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Α</a:t>
                      </a:r>
                      <a:r>
                        <a:rPr kumimoji="1" lang="el-G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sym typeface="Wingdings" pitchFamily="2" charset="2"/>
                        </a:rPr>
                        <a:t>ΒΑΓΔΕ</a:t>
                      </a:r>
                      <a:endParaRPr kumimoji="1" lang="el-G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…………………</a:t>
                      </a:r>
                      <a:endParaRPr kumimoji="1" lang="en-GB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L="92075" marR="92075" marT="46057" marB="460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275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3ος</a:t>
                      </a:r>
                      <a:endParaRPr kumimoji="1" lang="en-GB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57" marB="46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Α</a:t>
                      </a:r>
                      <a:r>
                        <a:rPr kumimoji="1" lang="el-G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sym typeface="Wingdings" pitchFamily="2" charset="2"/>
                        </a:rPr>
                        <a:t>ΒΓΔΕ</a:t>
                      </a:r>
                      <a:endParaRPr kumimoji="1" lang="el-G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…………………</a:t>
                      </a:r>
                      <a:endParaRPr kumimoji="1" lang="en-GB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L="92075" marR="92075" marT="46057" marB="460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7648" name="Group 176"/>
          <p:cNvGraphicFramePr>
            <a:graphicFrameLocks noGrp="1"/>
          </p:cNvGraphicFramePr>
          <p:nvPr/>
        </p:nvGraphicFramePr>
        <p:xfrm>
          <a:off x="6477000" y="4191000"/>
          <a:ext cx="2209800" cy="1589087"/>
        </p:xfrm>
        <a:graphic>
          <a:graphicData uri="http://schemas.openxmlformats.org/drawingml/2006/table">
            <a:tbl>
              <a:tblPr/>
              <a:tblGrid>
                <a:gridCol w="381000"/>
                <a:gridCol w="1828800"/>
              </a:tblGrid>
              <a:tr h="274637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ΘΕΜΑΤΑ ΥΛΟΠΟΙΗΣΗΣ</a:t>
                      </a:r>
                      <a:endParaRPr kumimoji="1" lang="en-GB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2762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Α</a:t>
                      </a:r>
                      <a:endParaRPr kumimoji="1" lang="en-GB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User Interface (Java)………</a:t>
                      </a:r>
                      <a:endParaRPr kumimoji="1" lang="en-GB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1" lang="en-GB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Arm robot (C++)……</a:t>
                      </a:r>
                      <a:endParaRPr kumimoji="1" lang="en-GB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44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Γ</a:t>
                      </a:r>
                      <a:endParaRPr kumimoji="1" lang="en-GB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Knowledge base (Prolog)…</a:t>
                      </a:r>
                      <a:endParaRPr kumimoji="1" lang="en-GB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44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Δ</a:t>
                      </a:r>
                      <a:endParaRPr kumimoji="1" lang="en-GB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Actuator control (ASM)…….</a:t>
                      </a:r>
                      <a:endParaRPr kumimoji="1" lang="en-GB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Ε</a:t>
                      </a:r>
                      <a:endParaRPr kumimoji="1" lang="en-GB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Telemetry unit (FORTRAN)</a:t>
                      </a:r>
                      <a:endParaRPr kumimoji="1" lang="en-GB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282" name="AutoShape 180"/>
          <p:cNvCxnSpPr>
            <a:cxnSpLocks noChangeShapeType="1"/>
            <a:stCxn id="1257651" idx="1"/>
          </p:cNvCxnSpPr>
          <p:nvPr/>
        </p:nvCxnSpPr>
        <p:spPr bwMode="auto">
          <a:xfrm rot="5400000" flipH="1">
            <a:off x="2531269" y="1797844"/>
            <a:ext cx="990600" cy="719138"/>
          </a:xfrm>
          <a:prstGeom prst="curvedConnector3">
            <a:avLst>
              <a:gd name="adj1" fmla="val 67787"/>
            </a:avLst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83" name="AutoShape 181"/>
          <p:cNvCxnSpPr>
            <a:cxnSpLocks noChangeShapeType="1"/>
            <a:stCxn id="1257651" idx="3"/>
          </p:cNvCxnSpPr>
          <p:nvPr/>
        </p:nvCxnSpPr>
        <p:spPr bwMode="auto">
          <a:xfrm rot="5400000">
            <a:off x="2515394" y="5042694"/>
            <a:ext cx="1022350" cy="719138"/>
          </a:xfrm>
          <a:prstGeom prst="curvedConnector3">
            <a:avLst>
              <a:gd name="adj1" fmla="val 65685"/>
            </a:avLst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84" name="AutoShape 182"/>
          <p:cNvCxnSpPr>
            <a:cxnSpLocks noChangeShapeType="1"/>
            <a:stCxn id="1257651" idx="7"/>
          </p:cNvCxnSpPr>
          <p:nvPr/>
        </p:nvCxnSpPr>
        <p:spPr bwMode="auto">
          <a:xfrm rot="-5400000">
            <a:off x="5698332" y="1874044"/>
            <a:ext cx="838200" cy="719137"/>
          </a:xfrm>
          <a:prstGeom prst="curvedConnector2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85" name="AutoShape 183"/>
          <p:cNvCxnSpPr>
            <a:cxnSpLocks noChangeShapeType="1"/>
            <a:stCxn id="1257651" idx="5"/>
          </p:cNvCxnSpPr>
          <p:nvPr/>
        </p:nvCxnSpPr>
        <p:spPr bwMode="auto">
          <a:xfrm rot="16200000" flipH="1">
            <a:off x="5741194" y="4907757"/>
            <a:ext cx="752475" cy="719137"/>
          </a:xfrm>
          <a:prstGeom prst="curvedConnector2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86" name="Text Box 184"/>
          <p:cNvSpPr txBox="1">
            <a:spLocks noChangeArrowheads="1"/>
          </p:cNvSpPr>
          <p:nvPr/>
        </p:nvSpPr>
        <p:spPr bwMode="auto">
          <a:xfrm>
            <a:off x="5562600" y="5943600"/>
            <a:ext cx="277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 i="1">
                <a:solidFill>
                  <a:srgbClr val="0000FF"/>
                </a:solidFill>
              </a:rPr>
              <a:t>…this is an architecture</a:t>
            </a:r>
            <a:endParaRPr lang="en-GB" sz="1800" i="1">
              <a:solidFill>
                <a:srgbClr val="0000FF"/>
              </a:solidFill>
            </a:endParaRPr>
          </a:p>
        </p:txBody>
      </p:sp>
      <p:grpSp>
        <p:nvGrpSpPr>
          <p:cNvPr id="8287" name="Group 192"/>
          <p:cNvGrpSpPr>
            <a:grpSpLocks/>
          </p:cNvGrpSpPr>
          <p:nvPr/>
        </p:nvGrpSpPr>
        <p:grpSpPr bwMode="auto">
          <a:xfrm>
            <a:off x="1206500" y="2006600"/>
            <a:ext cx="1308100" cy="152400"/>
            <a:chOff x="2496" y="288"/>
            <a:chExt cx="1680" cy="336"/>
          </a:xfrm>
        </p:grpSpPr>
        <p:sp>
          <p:nvSpPr>
            <p:cNvPr id="1257657" name="Rectangle 185"/>
            <p:cNvSpPr>
              <a:spLocks noChangeArrowheads="1"/>
            </p:cNvSpPr>
            <p:nvPr/>
          </p:nvSpPr>
          <p:spPr bwMode="auto">
            <a:xfrm>
              <a:off x="2496" y="288"/>
              <a:ext cx="1680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57658" name="Rectangle 186"/>
            <p:cNvSpPr>
              <a:spLocks noChangeArrowheads="1"/>
            </p:cNvSpPr>
            <p:nvPr/>
          </p:nvSpPr>
          <p:spPr bwMode="auto">
            <a:xfrm>
              <a:off x="2592" y="288"/>
              <a:ext cx="9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57659" name="Rectangle 187"/>
            <p:cNvSpPr>
              <a:spLocks noChangeArrowheads="1"/>
            </p:cNvSpPr>
            <p:nvPr/>
          </p:nvSpPr>
          <p:spPr bwMode="auto">
            <a:xfrm>
              <a:off x="2783" y="288"/>
              <a:ext cx="9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57660" name="Rectangle 188"/>
            <p:cNvSpPr>
              <a:spLocks noChangeArrowheads="1"/>
            </p:cNvSpPr>
            <p:nvPr/>
          </p:nvSpPr>
          <p:spPr bwMode="auto">
            <a:xfrm>
              <a:off x="2975" y="288"/>
              <a:ext cx="98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57661" name="Rectangle 189"/>
            <p:cNvSpPr>
              <a:spLocks noChangeArrowheads="1"/>
            </p:cNvSpPr>
            <p:nvPr/>
          </p:nvSpPr>
          <p:spPr bwMode="auto">
            <a:xfrm>
              <a:off x="3265" y="288"/>
              <a:ext cx="96" cy="33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57662" name="Rectangle 190"/>
            <p:cNvSpPr>
              <a:spLocks noChangeArrowheads="1"/>
            </p:cNvSpPr>
            <p:nvPr/>
          </p:nvSpPr>
          <p:spPr bwMode="auto">
            <a:xfrm>
              <a:off x="3456" y="288"/>
              <a:ext cx="287" cy="33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57663" name="Rectangle 191"/>
            <p:cNvSpPr>
              <a:spLocks noChangeArrowheads="1"/>
            </p:cNvSpPr>
            <p:nvPr/>
          </p:nvSpPr>
          <p:spPr bwMode="auto">
            <a:xfrm>
              <a:off x="3984" y="288"/>
              <a:ext cx="96" cy="33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5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48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32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dirty="0" smtClean="0"/>
              <a:t>Ορισμός (4/5)</a:t>
            </a:r>
          </a:p>
        </p:txBody>
      </p:sp>
      <p:sp>
        <p:nvSpPr>
          <p:cNvPr id="132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l-GR" sz="2400" dirty="0" smtClean="0"/>
              <a:t>Γενικότερα αρχιτεκτονική είναι</a:t>
            </a:r>
            <a:r>
              <a:rPr lang="en-US" sz="2400" dirty="0" smtClean="0"/>
              <a:t>:</a:t>
            </a:r>
            <a:endParaRPr lang="el-GR" sz="2400" dirty="0" smtClean="0"/>
          </a:p>
          <a:p>
            <a:pPr lvl="1">
              <a:defRPr/>
            </a:pPr>
            <a:r>
              <a:rPr lang="el-GR" sz="2000" dirty="0" smtClean="0"/>
              <a:t>μία λεπτομερής εικόνα της δομής ενός συστήματος </a:t>
            </a:r>
            <a:r>
              <a:rPr lang="el-GR" sz="2000" b="1" i="1" dirty="0" smtClean="0">
                <a:solidFill>
                  <a:srgbClr val="006600"/>
                </a:solidFill>
              </a:rPr>
              <a:t>όταν αυτό λειτουργεί</a:t>
            </a:r>
            <a:r>
              <a:rPr lang="el-GR" sz="2000" dirty="0" smtClean="0">
                <a:solidFill>
                  <a:srgbClr val="006600"/>
                </a:solidFill>
              </a:rPr>
              <a:t> </a:t>
            </a:r>
            <a:r>
              <a:rPr lang="el-GR" sz="2000" dirty="0" smtClean="0"/>
              <a:t>αποτελούμενη από αλληλεπιδρώντες οντότητες </a:t>
            </a:r>
          </a:p>
          <a:p>
            <a:pPr lvl="2">
              <a:defRPr/>
            </a:pPr>
            <a:r>
              <a:rPr lang="el-GR" sz="1600" dirty="0" smtClean="0"/>
              <a:t>Αυτές λέγονται τμήματα </a:t>
            </a:r>
            <a:r>
              <a:rPr lang="en-US" sz="1600" dirty="0" smtClean="0"/>
              <a:t> - </a:t>
            </a:r>
            <a:r>
              <a:rPr lang="en-US" sz="1600" b="1" i="1" dirty="0" smtClean="0">
                <a:solidFill>
                  <a:srgbClr val="006600"/>
                </a:solidFill>
              </a:rPr>
              <a:t>components</a:t>
            </a:r>
            <a:endParaRPr lang="el-GR" sz="1600" b="1" i="1" dirty="0" smtClean="0">
              <a:solidFill>
                <a:srgbClr val="006600"/>
              </a:solidFill>
            </a:endParaRPr>
          </a:p>
          <a:p>
            <a:pPr lvl="1">
              <a:defRPr/>
            </a:pPr>
            <a:r>
              <a:rPr lang="el-GR" sz="2000" dirty="0" smtClean="0"/>
              <a:t>συνήθως ακολουθεί περεταίρω εσωτερική αρχιτεκτονική ανάλυση των τμημάτων</a:t>
            </a:r>
          </a:p>
          <a:p>
            <a:pPr lvl="1">
              <a:defRPr/>
            </a:pPr>
            <a:r>
              <a:rPr lang="el-GR" sz="2000" dirty="0" smtClean="0"/>
              <a:t>αποτυπώνει πάντοτε τους κυρίαρχους ρόλους των τμημάτων χωρίς να αγνοεί κανέναν</a:t>
            </a:r>
          </a:p>
          <a:p>
            <a:pPr lvl="2">
              <a:defRPr/>
            </a:pPr>
            <a:r>
              <a:rPr lang="el-GR" sz="1600" dirty="0" smtClean="0"/>
              <a:t>Τι σκοπό επιτελεί ένα τμήμα - </a:t>
            </a:r>
            <a:r>
              <a:rPr lang="en-US" sz="1600" b="1" i="1" dirty="0" smtClean="0">
                <a:solidFill>
                  <a:srgbClr val="006600"/>
                </a:solidFill>
              </a:rPr>
              <a:t>roles</a:t>
            </a:r>
            <a:endParaRPr lang="el-GR" sz="1600" b="1" i="1" dirty="0" smtClean="0">
              <a:solidFill>
                <a:srgbClr val="006600"/>
              </a:solidFill>
            </a:endParaRPr>
          </a:p>
          <a:p>
            <a:pPr lvl="1">
              <a:defRPr/>
            </a:pPr>
            <a:r>
              <a:rPr lang="el-GR" sz="2000" dirty="0" smtClean="0"/>
              <a:t>καθώς και τις μεταξύ τους σχέσεις, εξαρτήσεις και τρόπο συνεργασίας</a:t>
            </a:r>
          </a:p>
          <a:p>
            <a:pPr lvl="2">
              <a:defRPr/>
            </a:pPr>
            <a:r>
              <a:rPr lang="el-GR" sz="1600" dirty="0" smtClean="0"/>
              <a:t>Πως αλληλεπιδρούν - </a:t>
            </a:r>
            <a:r>
              <a:rPr lang="en-US" sz="1600" b="1" i="1" dirty="0" smtClean="0">
                <a:solidFill>
                  <a:srgbClr val="006600"/>
                </a:solidFill>
              </a:rPr>
              <a:t>interactions</a:t>
            </a:r>
            <a:endParaRPr lang="el-GR" sz="1600" b="1" i="1" dirty="0" smtClean="0">
              <a:solidFill>
                <a:srgbClr val="006600"/>
              </a:solidFill>
            </a:endParaRPr>
          </a:p>
          <a:p>
            <a:pPr lvl="2">
              <a:defRPr/>
            </a:pPr>
            <a:endParaRPr lang="el-GR" sz="1600" dirty="0" smtClean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6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325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2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2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2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2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2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2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2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2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2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2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2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2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987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dirty="0" smtClean="0">
                <a:solidFill>
                  <a:schemeClr val="bg2"/>
                </a:solidFill>
              </a:rPr>
              <a:t>Α. Σαββίδης</a:t>
            </a:r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132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dirty="0" smtClean="0"/>
              <a:t>Ορισμός (5/5)</a:t>
            </a:r>
          </a:p>
        </p:txBody>
      </p:sp>
      <p:sp>
        <p:nvSpPr>
          <p:cNvPr id="132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l-GR" sz="2400" dirty="0"/>
              <a:t>Η επικέντρωση στην αρχιτεκτονική σχεδίαση οδηγείται από την ανάγκη </a:t>
            </a:r>
            <a:r>
              <a:rPr lang="el-GR" sz="2400" dirty="0" smtClean="0"/>
              <a:t>να μειώσουμε την πολυπλοκότητας κατασκευής ενός συστήματος μέσω</a:t>
            </a:r>
            <a:r>
              <a:rPr lang="en-US" sz="2400" dirty="0" smtClean="0"/>
              <a:t>:</a:t>
            </a:r>
            <a:endParaRPr lang="el-GR" sz="2400" dirty="0"/>
          </a:p>
          <a:p>
            <a:pPr lvl="1">
              <a:defRPr/>
            </a:pPr>
            <a:r>
              <a:rPr lang="el-GR" sz="2000" b="1" dirty="0"/>
              <a:t>αφαίρεσης </a:t>
            </a:r>
            <a:r>
              <a:rPr lang="el-GR" sz="2000" b="1" dirty="0" smtClean="0"/>
              <a:t>- </a:t>
            </a:r>
            <a:r>
              <a:rPr lang="en-US" sz="2000" b="1" i="1" dirty="0" smtClean="0"/>
              <a:t>abstraction</a:t>
            </a:r>
          </a:p>
          <a:p>
            <a:pPr lvl="2">
              <a:defRPr/>
            </a:pPr>
            <a:r>
              <a:rPr lang="el-GR" sz="1600" dirty="0" smtClean="0"/>
              <a:t>Δηλαδή αναβάλλουμε την εξειδίκευση κάθε είδους για αργότερα και χρησιμοποιούμε κάποιες γενικά αποδεκτές έννοιες, συμβολισμούς ή μεταφορές (πχ, </a:t>
            </a:r>
            <a:r>
              <a:rPr lang="en-US" sz="1600" dirty="0" smtClean="0"/>
              <a:t>client-server, n-tier, layers)</a:t>
            </a:r>
            <a:endParaRPr lang="el-GR" sz="1600" dirty="0"/>
          </a:p>
          <a:p>
            <a:pPr lvl="1">
              <a:defRPr/>
            </a:pPr>
            <a:r>
              <a:rPr lang="el-GR" sz="2000" b="1" i="1" dirty="0"/>
              <a:t>διαχωρισμού ευθυνών </a:t>
            </a:r>
            <a:r>
              <a:rPr lang="en-US" sz="2000" b="1" i="1" dirty="0" smtClean="0"/>
              <a:t>- separation </a:t>
            </a:r>
            <a:r>
              <a:rPr lang="en-US" sz="2000" b="1" i="1" dirty="0"/>
              <a:t>of </a:t>
            </a:r>
            <a:r>
              <a:rPr lang="en-US" sz="2000" b="1" i="1" dirty="0" smtClean="0"/>
              <a:t>concerns</a:t>
            </a:r>
          </a:p>
          <a:p>
            <a:pPr lvl="2">
              <a:defRPr/>
            </a:pPr>
            <a:r>
              <a:rPr lang="el-GR" sz="1600" dirty="0" smtClean="0"/>
              <a:t>Δηλαδή μοιράζουμε τις λειτουργικές ευθύνες σε διαφορετικά τμήματα ώστε να είναι εφικτή η ανάθεση καθενός από αυτά σε διαφορετικές ομάδες σχεδίασης και υλοποίησης</a:t>
            </a:r>
            <a:endParaRPr lang="el-GR" sz="1600" dirty="0"/>
          </a:p>
          <a:p>
            <a:pPr>
              <a:defRPr/>
            </a:pPr>
            <a:r>
              <a:rPr lang="el-GR" sz="2400" dirty="0" smtClean="0"/>
              <a:t>Ωστόσο δεν </a:t>
            </a:r>
            <a:r>
              <a:rPr lang="el-GR" sz="2400" dirty="0"/>
              <a:t>υπάρχει </a:t>
            </a:r>
            <a:r>
              <a:rPr lang="el-GR" sz="2400" dirty="0" smtClean="0"/>
              <a:t>κάποιος τυποποιημένος και καθολικά αποδεκτός ορισμός </a:t>
            </a:r>
            <a:r>
              <a:rPr lang="el-GR" sz="2400" dirty="0"/>
              <a:t>της </a:t>
            </a:r>
            <a:r>
              <a:rPr lang="el-GR" sz="2400" dirty="0" smtClean="0"/>
              <a:t>αρχιτεκτονικής</a:t>
            </a:r>
            <a:endParaRPr lang="en-US" sz="2400" dirty="0" smtClean="0"/>
          </a:p>
          <a:p>
            <a:pPr lvl="1">
              <a:defRPr/>
            </a:pPr>
            <a:r>
              <a:rPr lang="el-GR" sz="1800" dirty="0" smtClean="0"/>
              <a:t>…χωρίς αυτό να είναι και ουσιώδες πρόβλημα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7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56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2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2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2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2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2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2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2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2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2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2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2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2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987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Περιεχόμενα</a:t>
            </a:r>
            <a:endParaRPr lang="en-GB" smtClean="0"/>
          </a:p>
        </p:txBody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Ορισμός</a:t>
            </a:r>
          </a:p>
          <a:p>
            <a:pPr>
              <a:defRPr/>
            </a:pPr>
            <a:r>
              <a:rPr lang="el-GR" i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Ρόλος στην σχεδίαση</a:t>
            </a:r>
            <a:r>
              <a:rPr lang="el-GR" smtClean="0"/>
              <a:t> </a:t>
            </a:r>
          </a:p>
          <a:p>
            <a:pPr>
              <a:defRPr/>
            </a:pPr>
            <a:r>
              <a:rPr lang="el-GR" smtClean="0"/>
              <a:t>Γρήγορος προσδιορισμός</a:t>
            </a:r>
          </a:p>
          <a:p>
            <a:pPr>
              <a:defRPr/>
            </a:pPr>
            <a:r>
              <a:rPr lang="el-GR" smtClean="0"/>
              <a:t>Επίπεδα αρχιτεκτονικής</a:t>
            </a:r>
          </a:p>
          <a:p>
            <a:pPr>
              <a:defRPr/>
            </a:pPr>
            <a:r>
              <a:rPr lang="el-GR" smtClean="0"/>
              <a:t>Βασικά αρχιτεκτονικά μοντέλα</a:t>
            </a:r>
          </a:p>
          <a:p>
            <a:pPr>
              <a:defRPr/>
            </a:pPr>
            <a:r>
              <a:rPr lang="el-GR" smtClean="0"/>
              <a:t>Στοιχεία αρχιτεκτονικής σχεδίασης</a:t>
            </a:r>
            <a:endParaRPr lang="en-GB" smtClean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8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52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952500" y="4428570"/>
            <a:ext cx="7094220" cy="1615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stealth" w="lg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dirty="0" smtClean="0">
                <a:solidFill>
                  <a:schemeClr val="bg2"/>
                </a:solidFill>
              </a:rPr>
              <a:t>Α. Σαββίδης</a:t>
            </a:r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dirty="0" smtClean="0"/>
              <a:t>Ρόλος στην σχεδίαση (1/6)</a:t>
            </a:r>
            <a:endParaRPr lang="en-GB" dirty="0" smtClean="0"/>
          </a:p>
        </p:txBody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" y="1706880"/>
            <a:ext cx="8305800" cy="2560320"/>
          </a:xfrm>
        </p:spPr>
        <p:txBody>
          <a:bodyPr/>
          <a:lstStyle/>
          <a:p>
            <a:pPr>
              <a:defRPr/>
            </a:pPr>
            <a:r>
              <a:rPr lang="el-GR" sz="2400" b="1" i="1" dirty="0" smtClean="0">
                <a:solidFill>
                  <a:srgbClr val="006600"/>
                </a:solidFill>
              </a:rPr>
              <a:t>Ο όγκος</a:t>
            </a:r>
            <a:r>
              <a:rPr lang="el-GR" sz="2400" b="1" i="1" dirty="0" smtClean="0">
                <a:solidFill>
                  <a:srgbClr val="006600"/>
                </a:solidFill>
                <a:effectLst/>
              </a:rPr>
              <a:t> των συστημάτων και κατά συνέπεια η πολυπλοκότητα τους αυξάνεται </a:t>
            </a:r>
            <a:r>
              <a:rPr lang="el-GR" sz="2400" b="1" i="1" u="sng" dirty="0" smtClean="0">
                <a:solidFill>
                  <a:srgbClr val="006600"/>
                </a:solidFill>
                <a:effectLst/>
              </a:rPr>
              <a:t>συνεχώς</a:t>
            </a:r>
            <a:r>
              <a:rPr lang="el-GR" sz="2400" dirty="0" smtClean="0"/>
              <a:t> 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H </a:t>
            </a:r>
            <a:r>
              <a:rPr lang="el-GR" sz="2400" dirty="0" smtClean="0"/>
              <a:t>πρόκληση έχει μετατεθεί από το παραδοσιακό πεδίο των αλγορίθμων και των δομών δεδομένου</a:t>
            </a:r>
          </a:p>
          <a:p>
            <a:pPr>
              <a:defRPr/>
            </a:pPr>
            <a:r>
              <a:rPr lang="en-US" sz="2400" dirty="0" smtClean="0">
                <a:effectLst/>
              </a:rPr>
              <a:t>To </a:t>
            </a:r>
            <a:r>
              <a:rPr lang="el-GR" sz="2400" dirty="0" smtClean="0">
                <a:effectLst/>
              </a:rPr>
              <a:t>νέο απαιτητικό πρόβλημα</a:t>
            </a:r>
            <a:r>
              <a:rPr lang="en-US" sz="2400" dirty="0" smtClean="0">
                <a:effectLst/>
              </a:rPr>
              <a:t> </a:t>
            </a:r>
            <a:r>
              <a:rPr lang="el-GR" sz="2400" dirty="0" smtClean="0">
                <a:effectLst/>
              </a:rPr>
              <a:t>είναι </a:t>
            </a:r>
            <a:r>
              <a:rPr lang="el-GR" sz="2400" dirty="0" smtClean="0"/>
              <a:t>η βέλτιστη </a:t>
            </a:r>
            <a:r>
              <a:rPr lang="el-GR" sz="2400" b="1" i="1" dirty="0" smtClean="0">
                <a:solidFill>
                  <a:srgbClr val="006600"/>
                </a:solidFill>
                <a:effectLst/>
              </a:rPr>
              <a:t>σχεδίαση και οργάνωση της </a:t>
            </a:r>
            <a:r>
              <a:rPr lang="el-GR" sz="2400" b="1" i="1" dirty="0" smtClean="0">
                <a:solidFill>
                  <a:srgbClr val="006600"/>
                </a:solidFill>
              </a:rPr>
              <a:t>κατασκευής </a:t>
            </a:r>
            <a:r>
              <a:rPr lang="el-GR" sz="2400" dirty="0" smtClean="0"/>
              <a:t>ενός συστήματος</a:t>
            </a:r>
            <a:endParaRPr lang="en-US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85009" y="4954349"/>
            <a:ext cx="7223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Programs    =      algorithms  +  data structures</a:t>
            </a:r>
            <a:endParaRPr lang="el-GR" sz="24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56604" y="5351245"/>
            <a:ext cx="4216735" cy="572791"/>
            <a:chOff x="3616624" y="5593735"/>
            <a:chExt cx="4216735" cy="572791"/>
          </a:xfrm>
        </p:grpSpPr>
        <p:sp>
          <p:nvSpPr>
            <p:cNvPr id="4" name="Right Brace 3"/>
            <p:cNvSpPr/>
            <p:nvPr/>
          </p:nvSpPr>
          <p:spPr bwMode="auto">
            <a:xfrm rot="5400000">
              <a:off x="5598871" y="3611488"/>
              <a:ext cx="252241" cy="4216735"/>
            </a:xfrm>
            <a:prstGeom prst="rightBrace">
              <a:avLst>
                <a:gd name="adj1" fmla="val 53076"/>
                <a:gd name="adj2" fmla="val 50361"/>
              </a:avLst>
            </a:prstGeom>
            <a:noFill/>
            <a:ln w="1905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lg" len="med"/>
            </a:ln>
            <a:effectLst/>
            <a:ex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l-G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625171" y="5766416"/>
              <a:ext cx="219964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i="1" dirty="0" smtClean="0">
                  <a:solidFill>
                    <a:schemeClr val="accent6">
                      <a:lumMod val="75000"/>
                    </a:schemeClr>
                  </a:solidFill>
                </a:rPr>
                <a:t>any component </a:t>
              </a:r>
              <a:r>
                <a:rPr lang="en-US" sz="2000" i="1" baseline="-25000" dirty="0" smtClean="0">
                  <a:solidFill>
                    <a:schemeClr val="accent6">
                      <a:lumMod val="75000"/>
                    </a:schemeClr>
                  </a:solidFill>
                </a:rPr>
                <a:t>j</a:t>
              </a:r>
              <a:endParaRPr lang="el-GR" i="1" baseline="-25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777086" y="4600597"/>
            <a:ext cx="1063112" cy="1363460"/>
            <a:chOff x="2899006" y="4843087"/>
            <a:chExt cx="1063112" cy="1363460"/>
          </a:xfrm>
        </p:grpSpPr>
        <p:sp>
          <p:nvSpPr>
            <p:cNvPr id="3" name="TextBox 2"/>
            <p:cNvSpPr txBox="1"/>
            <p:nvPr/>
          </p:nvSpPr>
          <p:spPr>
            <a:xfrm>
              <a:off x="3151432" y="4843087"/>
              <a:ext cx="46519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8000" b="0" dirty="0" smtClean="0">
                  <a:solidFill>
                    <a:schemeClr val="accent6">
                      <a:lumMod val="75000"/>
                    </a:schemeClr>
                  </a:solidFill>
                  <a:sym typeface="Symbol"/>
                </a:rPr>
                <a:t></a:t>
              </a:r>
              <a:endParaRPr lang="el-GR" sz="8000" b="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99006" y="5929548"/>
              <a:ext cx="1063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solidFill>
                    <a:schemeClr val="accent6">
                      <a:lumMod val="75000"/>
                    </a:schemeClr>
                  </a:solidFill>
                  <a:effectLst/>
                </a:rPr>
                <a:t>architecture</a:t>
              </a:r>
              <a:endParaRPr lang="el-GR" sz="1200" i="1" dirty="0">
                <a:solidFill>
                  <a:schemeClr val="accent6">
                    <a:lumMod val="75000"/>
                  </a:schemeClr>
                </a:solidFill>
                <a:effectLst/>
              </a:endParaRPr>
            </a:p>
          </p:txBody>
        </p:sp>
      </p:grpSp>
      <p:sp>
        <p:nvSpPr>
          <p:cNvPr id="12" name="Θέση αριθμού διαφάνειας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9</a:t>
            </a:fld>
            <a:r>
              <a:rPr lang="el-GR" smtClean="0"/>
              <a:t> / </a:t>
            </a:r>
            <a:r>
              <a:rPr lang="en-US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31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5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5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5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5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5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5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58499" grpId="0" build="p" autoUpdateAnimBg="0"/>
      <p:bldP spid="2" grpId="0"/>
    </p:bldLst>
  </p:timing>
</p:sld>
</file>

<file path=ppt/theme/theme1.xml><?xml version="1.0" encoding="utf-8"?>
<a:theme xmlns:a="http://schemas.openxmlformats.org/drawingml/2006/main" name="CSUN 99">
  <a:themeElements>
    <a:clrScheme name="CSUN 99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SUN 99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CSUN 99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UN 99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UN 99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6671</TotalTime>
  <Words>2973</Words>
  <Application>Microsoft Office PowerPoint</Application>
  <PresentationFormat>Προβολή στην οθόνη (4:3)</PresentationFormat>
  <Paragraphs>631</Paragraphs>
  <Slides>48</Slides>
  <Notes>1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48</vt:i4>
      </vt:variant>
    </vt:vector>
  </HeadingPairs>
  <TitlesOfParts>
    <vt:vector size="49" baseType="lpstr">
      <vt:lpstr>CSUN 99</vt:lpstr>
      <vt:lpstr>Παρουσίαση του PowerPoint</vt:lpstr>
      <vt:lpstr>ΕΝΟΤΗΤΑ 2</vt:lpstr>
      <vt:lpstr>Ορισμός (1/5)</vt:lpstr>
      <vt:lpstr>Ορισμός (2/5)</vt:lpstr>
      <vt:lpstr>Ορισμός (3/5)</vt:lpstr>
      <vt:lpstr>Ορισμός (4/5)</vt:lpstr>
      <vt:lpstr>Ορισμός (5/5)</vt:lpstr>
      <vt:lpstr>Περιεχόμενα</vt:lpstr>
      <vt:lpstr>Ρόλος στην σχεδίαση (1/6)</vt:lpstr>
      <vt:lpstr>Ρόλος στην σχεδίαση (2/6)</vt:lpstr>
      <vt:lpstr>Ρόλος στην σχεδίαση (3/6)</vt:lpstr>
      <vt:lpstr>Ρόλος στην σχεδίαση (4/6)</vt:lpstr>
      <vt:lpstr>Ρόλος στην σχεδίαση (5/6)</vt:lpstr>
      <vt:lpstr>Ρόλος στην σχεδίαση (6/6)</vt:lpstr>
      <vt:lpstr>Παράδειγμα</vt:lpstr>
      <vt:lpstr>Περιεχόμενα</vt:lpstr>
      <vt:lpstr>Γρήγορος προσδιορισμός (1/5)</vt:lpstr>
      <vt:lpstr>Γρήγορος προσδιορισμός (2/5)</vt:lpstr>
      <vt:lpstr>Γρήγορος προσδιορισμός (3/5)</vt:lpstr>
      <vt:lpstr>Γρήγορος προσδιορισμός (4/5)</vt:lpstr>
      <vt:lpstr>Γρήγορος προσδιορισμός (5/5)</vt:lpstr>
      <vt:lpstr>Περιεχόμενα</vt:lpstr>
      <vt:lpstr>Επίπεδα αρχιτεκτονικής (1/3)</vt:lpstr>
      <vt:lpstr>Επίπεδα αρχιτεκτονικής (2/3)</vt:lpstr>
      <vt:lpstr>Επίπεδα αρχιτεκτονικής (3/3)</vt:lpstr>
      <vt:lpstr>Περιεχόμενα</vt:lpstr>
      <vt:lpstr>Βασικά αρχιτεκτονικά μοντέλα (1/2)</vt:lpstr>
      <vt:lpstr>Βασικά αρχιτεκτονικά μοντέλα (2/2)</vt:lpstr>
      <vt:lpstr>Layered architectures (1/4)</vt:lpstr>
      <vt:lpstr>Layered architectures (2/4)</vt:lpstr>
      <vt:lpstr>Layered architectures (3/4)</vt:lpstr>
      <vt:lpstr>Layered architectures (4/4)</vt:lpstr>
      <vt:lpstr>Examples (1/2)</vt:lpstr>
      <vt:lpstr>Examples (2/2)</vt:lpstr>
      <vt:lpstr>Sequential architectures (1/8)</vt:lpstr>
      <vt:lpstr>Sequential architectures (2/8)</vt:lpstr>
      <vt:lpstr>Sequential architectures (3/8)</vt:lpstr>
      <vt:lpstr>Sequential architectures (4/8)</vt:lpstr>
      <vt:lpstr>Sequential architectures (5/8)</vt:lpstr>
      <vt:lpstr>Sequential architectures (6/8)</vt:lpstr>
      <vt:lpstr>Sequential architectures (7/8)</vt:lpstr>
      <vt:lpstr>Sequential architectures (8/8)</vt:lpstr>
      <vt:lpstr>Example (1/6)</vt:lpstr>
      <vt:lpstr>Example (2/6)</vt:lpstr>
      <vt:lpstr>Example (3/6)</vt:lpstr>
      <vt:lpstr>Example (4/6)</vt:lpstr>
      <vt:lpstr>Example (5/6)</vt:lpstr>
      <vt:lpstr>Example (6/6)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 &amp; AT Lab @ ICS-FORTH</dc:title>
  <dc:creator>Σαββίδης Αντώνης</dc:creator>
  <cp:lastModifiedBy>AS</cp:lastModifiedBy>
  <cp:revision>1753</cp:revision>
  <cp:lastPrinted>1999-09-20T12:01:02Z</cp:lastPrinted>
  <dcterms:created xsi:type="dcterms:W3CDTF">1995-06-17T23:31:02Z</dcterms:created>
  <dcterms:modified xsi:type="dcterms:W3CDTF">2014-09-26T11:00:05Z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Z:\Projects\_Presentations\1999\Ellis lecture\html vesrion optimised for 1024x768</vt:lpwstr>
  </property>
</Properties>
</file>