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0"/>
  </p:notesMasterIdLst>
  <p:handoutMasterIdLst>
    <p:handoutMasterId r:id="rId41"/>
  </p:handoutMasterIdLst>
  <p:sldIdLst>
    <p:sldId id="256" r:id="rId2"/>
    <p:sldId id="408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495" r:id="rId39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336600"/>
    <a:srgbClr val="663300"/>
    <a:srgbClr val="D0EBB3"/>
    <a:srgbClr val="92D050"/>
    <a:srgbClr val="0066FF"/>
    <a:srgbClr val="F8F8F8"/>
    <a:srgbClr val="99FFCC"/>
    <a:srgbClr val="B3DEFF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81" autoAdjust="0"/>
  </p:normalViewPr>
  <p:slideViewPr>
    <p:cSldViewPr snapToGrid="0">
      <p:cViewPr varScale="1">
        <p:scale>
          <a:sx n="132" d="100"/>
          <a:sy n="132" d="100"/>
        </p:scale>
        <p:origin x="16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786" y="142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466AD00-175F-4672-9B56-EB83F0B486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1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3588"/>
            <a:ext cx="4989513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33925"/>
            <a:ext cx="499268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endParaRPr lang="el-GR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fld id="{CCD9B540-95C5-447F-8740-C3F257C1B9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50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85750" indent="-95250" algn="l" rtl="0" eaLnBrk="0" fontAlgn="base" hangingPunct="0">
      <a:spcBef>
        <a:spcPct val="1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71500" indent="-95250" algn="l" rtl="0" eaLnBrk="0" fontAlgn="base" hangingPunct="0">
      <a:spcBef>
        <a:spcPct val="1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7250" indent="-95250" algn="l" rtl="0" eaLnBrk="0" fontAlgn="base" hangingPunct="0">
      <a:spcBef>
        <a:spcPct val="0"/>
      </a:spcBef>
      <a:spcAft>
        <a:spcPct val="0"/>
      </a:spcAft>
      <a:buSzPct val="65000"/>
      <a:buFont typeface="Wingdings" pitchFamily="2" charset="2"/>
      <a:buChar char="ð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6CE68-E469-48B5-8375-F371E98F85E4}" type="slidenum">
              <a:rPr lang="en-GB"/>
              <a:pPr/>
              <a:t>1</a:t>
            </a:fld>
            <a:endParaRPr lang="en-GB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36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fld id="{6F5C27E8-D9DC-47B2-9750-229DD4554C5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9447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305550"/>
            <a:ext cx="2006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05550"/>
            <a:ext cx="2895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305550"/>
            <a:ext cx="19050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Slide </a:t>
            </a:r>
            <a:fld id="{BF01AC56-B339-4B98-BEBC-50244C3E7CE0}" type="slidenum">
              <a:rPr lang="en-US" smtClean="0"/>
              <a:pPr/>
              <a:t>‹#›</a:t>
            </a:fld>
            <a:r>
              <a:rPr lang="el-GR" dirty="0" smtClean="0"/>
              <a:t> / </a:t>
            </a:r>
            <a:r>
              <a:rPr lang="en-US" dirty="0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4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</a:t>
            </a:r>
            <a:fld id="{A52ABF59-A65A-4B38-B810-23BBEFB3FD44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20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40767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752600"/>
            <a:ext cx="40767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 smtClean="0"/>
              <a:t>HY352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Α. Σαββίδης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0DE446D-9F15-4624-9C69-CA377BA74308}" type="slidenum">
              <a:rPr lang="en-US"/>
              <a:pPr>
                <a:defRPr/>
              </a:pPr>
              <a:t>‹#›</a:t>
            </a:fld>
            <a:r>
              <a:rPr lang="el-GR"/>
              <a:t> / 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418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48400"/>
            <a:ext cx="200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 smtClean="0"/>
              <a:t>Slide </a:t>
            </a:r>
            <a:fld id="{6B8989D9-9E43-41D6-A6B1-695D54D65C86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  <p:pic>
        <p:nvPicPr>
          <p:cNvPr id="188424" name="Picture 8" descr="paint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162050"/>
            <a:ext cx="901446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5" name="Picture 9" descr="paint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" y="6324600"/>
            <a:ext cx="8541488" cy="15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32" y="-1637"/>
            <a:ext cx="6078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onsolas" panose="020B0609020204030204" pitchFamily="49" charset="0"/>
              </a:rPr>
              <a:t>CSD</a:t>
            </a:r>
            <a:endParaRPr lang="el-G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59" r:id="rId4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w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n.wikipedia.org/wiki/File:Plug-InExample.p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76200"/>
            <a:ext cx="8534400" cy="381000"/>
          </a:xfrm>
        </p:spPr>
        <p:txBody>
          <a:bodyPr/>
          <a:lstStyle/>
          <a:p>
            <a:pPr algn="ctr"/>
            <a:r>
              <a:rPr lang="el-GR" sz="1800" b="1">
                <a:latin typeface="Arial" charset="0"/>
              </a:rPr>
              <a:t>HY352 : </a:t>
            </a:r>
            <a:r>
              <a:rPr lang="el-GR" sz="2000" b="1">
                <a:latin typeface="Arial" charset="0"/>
              </a:rPr>
              <a:t>ΤΕΧΝΟΛΟΓΙΑ ΛΟΓΙΣΜΙΚΟΥ</a:t>
            </a: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81000" y="5334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1"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153" name="Picture 57" descr="pe0200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425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304800" y="6858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ΠΑΝΕΠΙΣΤΗΜΙΟ ΚΡΗΤΗΣ,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ΣΧΟΛΗ ΘΕΤΙΚΩΝ ΕΠΙΣΤΗΜΩΝ,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ΤΜΗΜΑ ΕΠΙΣΤΗΜΗΣ ΥΠΟΛΟΓΙΣΤΩΝ</a:t>
            </a:r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auto">
          <a:xfrm>
            <a:off x="381000" y="58674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ΔΙΔΑΣΚΩΝ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Αντώνιος Σαββίδης</a:t>
            </a:r>
            <a:endParaRPr kumimoji="1" lang="el-GR" sz="1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Event-based</a:t>
            </a:r>
            <a:r>
              <a:rPr lang="en-US" smtClean="0"/>
              <a:t> architectures (8/8)</a:t>
            </a:r>
            <a:endParaRPr lang="en-GB" smtClean="0"/>
          </a:p>
        </p:txBody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Παράδειγμα – </a:t>
            </a:r>
            <a:r>
              <a:rPr lang="en-US" i="1" smtClean="0"/>
              <a:t>X Windowing System / Xt</a:t>
            </a:r>
            <a:endParaRPr lang="en-GB" i="1" smtClean="0"/>
          </a:p>
        </p:txBody>
      </p:sp>
      <p:graphicFrame>
        <p:nvGraphicFramePr>
          <p:cNvPr id="1300577" name="Group 97"/>
          <p:cNvGraphicFramePr>
            <a:graphicFrameLocks noGrp="1"/>
          </p:cNvGraphicFramePr>
          <p:nvPr/>
        </p:nvGraphicFramePr>
        <p:xfrm>
          <a:off x="584200" y="2216150"/>
          <a:ext cx="8191500" cy="2701925"/>
        </p:xfrm>
        <a:graphic>
          <a:graphicData uri="http://schemas.openxmlformats.org/drawingml/2006/table">
            <a:tbl>
              <a:tblPr/>
              <a:tblGrid>
                <a:gridCol w="8191500"/>
              </a:tblGrid>
              <a:tr h="17685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Windows Xt – </a:t>
                      </a:r>
                      <a:r>
                        <a:rPr kumimoji="1" lang="el-G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τρόπος διαχείρισης γεγονότων από συσκευές</a:t>
                      </a:r>
                      <a:endParaRPr kumimoji="1" lang="en-US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 pitchFamily="49" charset="0"/>
                        </a:rPr>
                        <a:t>typedef void (*</a:t>
                      </a:r>
                      <a:r>
                        <a:rPr kumimoji="1" 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 pitchFamily="49" charset="0"/>
                        </a:rPr>
                        <a:t>XtEventHandler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 pitchFamily="49" charset="0"/>
                        </a:rPr>
                        <a:t>)(Window, XtPointer, XEvent*, Boolean*);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 pitchFamily="49" charset="0"/>
                        </a:rPr>
                        <a:t>struct </a:t>
                      </a:r>
                      <a:r>
                        <a:rPr kumimoji="1" 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 pitchFamily="49" charset="0"/>
                        </a:rPr>
                        <a:t>XEvent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 pitchFamily="49" charset="0"/>
                        </a:rPr>
                        <a:t> {</a:t>
                      </a:r>
                      <a:endParaRPr kumimoji="1" lang="el-G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 pitchFamily="49" charset="0"/>
                        </a:rPr>
                        <a:t>...</a:t>
                      </a:r>
                      <a:endParaRPr kumimoji="1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 pitchFamily="49" charset="0"/>
                        </a:rPr>
                        <a:t>extern </a:t>
                      </a:r>
                      <a:r>
                        <a:rPr kumimoji="1" 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 pitchFamily="49" charset="0"/>
                        </a:rPr>
                        <a:t>XtAddEventHandler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 pitchFamily="49" charset="0"/>
                        </a:rPr>
                        <a:t> (Window, unsigned, Boolean, XtEventHandler, XtPointer);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 pitchFamily="49" charset="0"/>
                        </a:rPr>
                        <a:t>extern </a:t>
                      </a:r>
                      <a:r>
                        <a:rPr kumimoji="1" 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 pitchFamily="49" charset="0"/>
                        </a:rPr>
                        <a:t>XtRemoveEventHandler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 pitchFamily="49" charset="0"/>
                        </a:rPr>
                        <a:t> (Window, unsigned, Boolean, XtEventHandler, XtPointer);</a:t>
                      </a:r>
                    </a:p>
                  </a:txBody>
                  <a:tcPr marL="92075" marR="92075" marT="46040" marB="4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333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void OnMouseMove (Window w, XtPointer unused, XEvent* event, Boolean* dispatchMore)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XtAddEventHandler(widget, PointerMotionMask, false, OnMouseMove, (XtPointer) NULL);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XtRemoveEventHandler(widget, PointerMotionMask, false, OnMouseMove, (XtPointer) NULL);</a:t>
                      </a:r>
                    </a:p>
                  </a:txBody>
                  <a:tcPr marL="92075" marR="92075" marT="46040" marB="4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0580" name="Group 100"/>
          <p:cNvGraphicFramePr>
            <a:graphicFrameLocks noGrp="1"/>
          </p:cNvGraphicFramePr>
          <p:nvPr/>
        </p:nvGraphicFramePr>
        <p:xfrm>
          <a:off x="635000" y="5032375"/>
          <a:ext cx="4565650" cy="1227227"/>
        </p:xfrm>
        <a:graphic>
          <a:graphicData uri="http://schemas.openxmlformats.org/drawingml/2006/table">
            <a:tbl>
              <a:tblPr/>
              <a:tblGrid>
                <a:gridCol w="2546350"/>
                <a:gridCol w="2019300"/>
              </a:tblGrid>
              <a:tr h="3110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 pitchFamily="49" charset="0"/>
                        </a:rPr>
                        <a:t>XtEventHandler</a:t>
                      </a:r>
                      <a:endParaRPr kumimoji="1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" pitchFamily="49" charset="0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1" lang="en-US" sz="1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</a:t>
                      </a: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 </a:t>
                      </a: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1" lang="en-US" sz="1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  <a:endParaRPr kumimoji="1" lang="en-GB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53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 pitchFamily="49" charset="0"/>
                        </a:rPr>
                        <a:t>XEvent</a:t>
                      </a:r>
                      <a:endParaRPr kumimoji="1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" pitchFamily="49" charset="0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1" lang="en-US" sz="1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</a:t>
                      </a: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 </a:t>
                      </a: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1" lang="en-US" sz="1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  <a:endParaRPr kumimoji="1" lang="en-GB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53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 pitchFamily="49" charset="0"/>
                        </a:rPr>
                        <a:t>XtAddEventHandler</a:t>
                      </a:r>
                      <a:endParaRPr kumimoji="1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" pitchFamily="49" charset="0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add()</a:t>
                      </a:r>
                      <a:endParaRPr kumimoji="1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53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 pitchFamily="49" charset="0"/>
                        </a:rPr>
                        <a:t>XtRemoveEventHandler</a:t>
                      </a:r>
                      <a:endParaRPr kumimoji="1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" pitchFamily="49" charset="0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remove()</a:t>
                      </a:r>
                      <a:endParaRPr kumimoji="1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10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87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Agent-based</a:t>
            </a:r>
            <a:r>
              <a:rPr lang="en-US" smtClean="0"/>
              <a:t> architectures (1/7)</a:t>
            </a:r>
            <a:endParaRPr lang="en-GB" smtClean="0"/>
          </a:p>
        </p:txBody>
      </p:sp>
      <p:sp>
        <p:nvSpPr>
          <p:cNvPr id="1275939" name="Text Box 35"/>
          <p:cNvSpPr txBox="1">
            <a:spLocks noChangeArrowheads="1"/>
          </p:cNvSpPr>
          <p:nvPr/>
        </p:nvSpPr>
        <p:spPr bwMode="auto">
          <a:xfrm>
            <a:off x="247650" y="1587500"/>
            <a:ext cx="1644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l-GR" sz="1200" smtClean="0">
                <a:solidFill>
                  <a:srgbClr val="0000FF"/>
                </a:solidFill>
                <a:latin typeface="Arial" charset="0"/>
              </a:rPr>
              <a:t>1. </a:t>
            </a:r>
            <a:r>
              <a:rPr lang="en-US" sz="1200" smtClean="0">
                <a:solidFill>
                  <a:srgbClr val="0000FF"/>
                </a:solidFill>
                <a:latin typeface="Arial" charset="0"/>
              </a:rPr>
              <a:t>task specialization</a:t>
            </a:r>
            <a:r>
              <a:rPr lang="en-US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/ </a:t>
            </a:r>
          </a:p>
          <a:p>
            <a:pPr>
              <a:defRPr/>
            </a:pPr>
            <a:r>
              <a:rPr lang="el-GR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εξειδίκευση εργασιών</a:t>
            </a:r>
            <a:endParaRPr lang="en-GB" sz="12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75942" name="Text Box 38"/>
          <p:cNvSpPr txBox="1">
            <a:spLocks noChangeArrowheads="1"/>
          </p:cNvSpPr>
          <p:nvPr/>
        </p:nvSpPr>
        <p:spPr bwMode="auto">
          <a:xfrm>
            <a:off x="2044700" y="1587500"/>
            <a:ext cx="1514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l-GR" sz="1200" smtClean="0">
                <a:solidFill>
                  <a:srgbClr val="0000FF"/>
                </a:solidFill>
                <a:latin typeface="Arial" charset="0"/>
              </a:rPr>
              <a:t>2. </a:t>
            </a:r>
            <a:r>
              <a:rPr lang="en-US" sz="1200" smtClean="0">
                <a:solidFill>
                  <a:srgbClr val="0000FF"/>
                </a:solidFill>
                <a:latin typeface="Arial" charset="0"/>
              </a:rPr>
              <a:t>agent control</a:t>
            </a:r>
            <a:r>
              <a:rPr lang="el-GR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/ </a:t>
            </a:r>
            <a:endParaRPr lang="en-US" sz="12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el-GR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έλεγχος πρακτόρων</a:t>
            </a:r>
            <a:r>
              <a:rPr lang="en-US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endParaRPr lang="en-GB" sz="12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75944" name="Text Box 40"/>
          <p:cNvSpPr txBox="1">
            <a:spLocks noChangeArrowheads="1"/>
          </p:cNvSpPr>
          <p:nvPr/>
        </p:nvSpPr>
        <p:spPr bwMode="auto">
          <a:xfrm>
            <a:off x="3649663" y="1587500"/>
            <a:ext cx="162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l-GR" sz="1200" smtClean="0">
                <a:solidFill>
                  <a:srgbClr val="0000FF"/>
                </a:solidFill>
                <a:latin typeface="Arial" charset="0"/>
              </a:rPr>
              <a:t>3. </a:t>
            </a:r>
            <a:r>
              <a:rPr lang="en-US" sz="1200" smtClean="0">
                <a:solidFill>
                  <a:srgbClr val="0000FF"/>
                </a:solidFill>
                <a:latin typeface="Arial" charset="0"/>
              </a:rPr>
              <a:t>dynamic discovery</a:t>
            </a:r>
            <a:r>
              <a:rPr lang="el-GR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/</a:t>
            </a:r>
            <a:endParaRPr lang="en-US" sz="12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el-GR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δυναμική ανακάλυψη</a:t>
            </a:r>
            <a:r>
              <a:rPr lang="en-US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endParaRPr lang="en-GB" sz="12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56329" name="Oval 4"/>
          <p:cNvSpPr>
            <a:spLocks noChangeArrowheads="1"/>
          </p:cNvSpPr>
          <p:nvPr/>
        </p:nvSpPr>
        <p:spPr bwMode="auto">
          <a:xfrm>
            <a:off x="3857625" y="2152650"/>
            <a:ext cx="10668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/>
              <a:t>Agent</a:t>
            </a:r>
            <a:endParaRPr lang="en-GB"/>
          </a:p>
        </p:txBody>
      </p:sp>
      <p:sp>
        <p:nvSpPr>
          <p:cNvPr id="56330" name="Oval 7"/>
          <p:cNvSpPr>
            <a:spLocks noChangeArrowheads="1"/>
          </p:cNvSpPr>
          <p:nvPr/>
        </p:nvSpPr>
        <p:spPr bwMode="auto">
          <a:xfrm>
            <a:off x="1838325" y="3248025"/>
            <a:ext cx="10668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/>
              <a:t>Agent</a:t>
            </a:r>
            <a:endParaRPr lang="en-GB" sz="1400"/>
          </a:p>
        </p:txBody>
      </p:sp>
      <p:sp>
        <p:nvSpPr>
          <p:cNvPr id="56331" name="Oval 9"/>
          <p:cNvSpPr>
            <a:spLocks noChangeArrowheads="1"/>
          </p:cNvSpPr>
          <p:nvPr/>
        </p:nvSpPr>
        <p:spPr bwMode="auto">
          <a:xfrm>
            <a:off x="809625" y="4362450"/>
            <a:ext cx="10668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/>
              <a:t>Agent</a:t>
            </a:r>
            <a:endParaRPr lang="en-GB"/>
          </a:p>
        </p:txBody>
      </p:sp>
      <p:sp>
        <p:nvSpPr>
          <p:cNvPr id="56332" name="Oval 10"/>
          <p:cNvSpPr>
            <a:spLocks noChangeArrowheads="1"/>
          </p:cNvSpPr>
          <p:nvPr/>
        </p:nvSpPr>
        <p:spPr bwMode="auto">
          <a:xfrm>
            <a:off x="2838450" y="4362450"/>
            <a:ext cx="10668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/>
              <a:t>Agent</a:t>
            </a:r>
            <a:endParaRPr lang="en-GB"/>
          </a:p>
        </p:txBody>
      </p:sp>
      <p:cxnSp>
        <p:nvCxnSpPr>
          <p:cNvPr id="56333" name="AutoShape 13"/>
          <p:cNvCxnSpPr>
            <a:cxnSpLocks noChangeShapeType="1"/>
            <a:stCxn id="56329" idx="2"/>
            <a:endCxn id="56330" idx="0"/>
          </p:cNvCxnSpPr>
          <p:nvPr/>
        </p:nvCxnSpPr>
        <p:spPr bwMode="auto">
          <a:xfrm rot="10800000" flipV="1">
            <a:off x="2371725" y="2457450"/>
            <a:ext cx="1471613" cy="77628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34" name="AutoShape 14"/>
          <p:cNvCxnSpPr>
            <a:cxnSpLocks noChangeShapeType="1"/>
            <a:stCxn id="56329" idx="6"/>
            <a:endCxn id="56345" idx="0"/>
          </p:cNvCxnSpPr>
          <p:nvPr/>
        </p:nvCxnSpPr>
        <p:spPr bwMode="auto">
          <a:xfrm>
            <a:off x="4938713" y="2457450"/>
            <a:ext cx="1544637" cy="80168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35" name="AutoShape 15"/>
          <p:cNvCxnSpPr>
            <a:cxnSpLocks noChangeShapeType="1"/>
            <a:stCxn id="56330" idx="2"/>
            <a:endCxn id="56331" idx="0"/>
          </p:cNvCxnSpPr>
          <p:nvPr/>
        </p:nvCxnSpPr>
        <p:spPr bwMode="auto">
          <a:xfrm rot="10800000" flipV="1">
            <a:off x="1343025" y="3552825"/>
            <a:ext cx="481013" cy="79533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5923" name="Line 19"/>
          <p:cNvSpPr>
            <a:spLocks noChangeShapeType="1"/>
          </p:cNvSpPr>
          <p:nvPr/>
        </p:nvSpPr>
        <p:spPr bwMode="auto">
          <a:xfrm>
            <a:off x="2019300" y="4676775"/>
            <a:ext cx="6858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5924" name="Line 20"/>
          <p:cNvSpPr>
            <a:spLocks noChangeShapeType="1"/>
          </p:cNvSpPr>
          <p:nvPr/>
        </p:nvSpPr>
        <p:spPr bwMode="auto">
          <a:xfrm flipV="1">
            <a:off x="3943350" y="3219450"/>
            <a:ext cx="885825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6338" name="AutoShape 42"/>
          <p:cNvCxnSpPr>
            <a:cxnSpLocks noChangeShapeType="1"/>
            <a:stCxn id="56330" idx="6"/>
            <a:endCxn id="56332" idx="0"/>
          </p:cNvCxnSpPr>
          <p:nvPr/>
        </p:nvCxnSpPr>
        <p:spPr bwMode="auto">
          <a:xfrm>
            <a:off x="2919413" y="3552825"/>
            <a:ext cx="452437" cy="79533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339" name="Group 55"/>
          <p:cNvGrpSpPr>
            <a:grpSpLocks/>
          </p:cNvGrpSpPr>
          <p:nvPr/>
        </p:nvGrpSpPr>
        <p:grpSpPr bwMode="auto">
          <a:xfrm>
            <a:off x="390525" y="5857875"/>
            <a:ext cx="1949450" cy="361950"/>
            <a:chOff x="216" y="3564"/>
            <a:chExt cx="1228" cy="228"/>
          </a:xfrm>
        </p:grpSpPr>
        <p:sp>
          <p:nvSpPr>
            <p:cNvPr id="1275950" name="AutoShape 46"/>
            <p:cNvSpPr>
              <a:spLocks noChangeArrowheads="1"/>
            </p:cNvSpPr>
            <p:nvPr/>
          </p:nvSpPr>
          <p:spPr bwMode="auto">
            <a:xfrm>
              <a:off x="216" y="3564"/>
              <a:ext cx="474" cy="228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9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Resources</a:t>
              </a:r>
              <a:endParaRPr lang="el-GR" sz="9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75957" name="AutoShape 53"/>
            <p:cNvSpPr>
              <a:spLocks noChangeArrowheads="1"/>
            </p:cNvSpPr>
            <p:nvPr/>
          </p:nvSpPr>
          <p:spPr bwMode="auto">
            <a:xfrm>
              <a:off x="970" y="3564"/>
              <a:ext cx="474" cy="228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9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Resources</a:t>
              </a:r>
              <a:endParaRPr lang="el-GR" sz="9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75958" name="Line 54"/>
            <p:cNvSpPr>
              <a:spLocks noChangeShapeType="1"/>
            </p:cNvSpPr>
            <p:nvPr/>
          </p:nvSpPr>
          <p:spPr bwMode="auto">
            <a:xfrm>
              <a:off x="742" y="3672"/>
              <a:ext cx="21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56340" name="AutoShape 56"/>
          <p:cNvCxnSpPr>
            <a:cxnSpLocks noChangeShapeType="1"/>
            <a:stCxn id="56331" idx="4"/>
            <a:endCxn id="1275950" idx="1"/>
          </p:cNvCxnSpPr>
          <p:nvPr/>
        </p:nvCxnSpPr>
        <p:spPr bwMode="auto">
          <a:xfrm rot="5400000">
            <a:off x="623888" y="5129213"/>
            <a:ext cx="862012" cy="576262"/>
          </a:xfrm>
          <a:prstGeom prst="bentConnector3">
            <a:avLst>
              <a:gd name="adj1" fmla="val 49722"/>
            </a:avLst>
          </a:prstGeom>
          <a:noFill/>
          <a:ln w="28575">
            <a:solidFill>
              <a:schemeClr val="tx1"/>
            </a:solidFill>
            <a:miter lim="800000"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1" name="AutoShape 57"/>
          <p:cNvCxnSpPr>
            <a:cxnSpLocks noChangeShapeType="1"/>
            <a:stCxn id="56331" idx="4"/>
            <a:endCxn id="1275957" idx="1"/>
          </p:cNvCxnSpPr>
          <p:nvPr/>
        </p:nvCxnSpPr>
        <p:spPr bwMode="auto">
          <a:xfrm rot="16200000" flipH="1">
            <a:off x="1222376" y="5106987"/>
            <a:ext cx="862012" cy="620713"/>
          </a:xfrm>
          <a:prstGeom prst="bentConnector3">
            <a:avLst>
              <a:gd name="adj1" fmla="val 49722"/>
            </a:avLst>
          </a:prstGeom>
          <a:noFill/>
          <a:ln w="28575">
            <a:solidFill>
              <a:schemeClr val="tx1"/>
            </a:solidFill>
            <a:miter lim="800000"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342" name="Group 58"/>
          <p:cNvGrpSpPr>
            <a:grpSpLocks/>
          </p:cNvGrpSpPr>
          <p:nvPr/>
        </p:nvGrpSpPr>
        <p:grpSpPr bwMode="auto">
          <a:xfrm>
            <a:off x="2435225" y="5854700"/>
            <a:ext cx="1949450" cy="361950"/>
            <a:chOff x="216" y="3564"/>
            <a:chExt cx="1228" cy="228"/>
          </a:xfrm>
        </p:grpSpPr>
        <p:sp>
          <p:nvSpPr>
            <p:cNvPr id="1275963" name="AutoShape 59"/>
            <p:cNvSpPr>
              <a:spLocks noChangeArrowheads="1"/>
            </p:cNvSpPr>
            <p:nvPr/>
          </p:nvSpPr>
          <p:spPr bwMode="auto">
            <a:xfrm>
              <a:off x="216" y="3564"/>
              <a:ext cx="474" cy="228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9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Resources</a:t>
              </a:r>
              <a:endParaRPr lang="el-GR" sz="9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75964" name="AutoShape 60"/>
            <p:cNvSpPr>
              <a:spLocks noChangeArrowheads="1"/>
            </p:cNvSpPr>
            <p:nvPr/>
          </p:nvSpPr>
          <p:spPr bwMode="auto">
            <a:xfrm>
              <a:off x="970" y="3564"/>
              <a:ext cx="474" cy="228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9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Resources</a:t>
              </a:r>
              <a:endParaRPr lang="el-GR" sz="9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75965" name="Line 61"/>
            <p:cNvSpPr>
              <a:spLocks noChangeShapeType="1"/>
            </p:cNvSpPr>
            <p:nvPr/>
          </p:nvSpPr>
          <p:spPr bwMode="auto">
            <a:xfrm>
              <a:off x="742" y="3672"/>
              <a:ext cx="21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56343" name="AutoShape 62"/>
          <p:cNvCxnSpPr>
            <a:cxnSpLocks noChangeShapeType="1"/>
            <a:stCxn id="56332" idx="4"/>
            <a:endCxn id="1275963" idx="1"/>
          </p:cNvCxnSpPr>
          <p:nvPr/>
        </p:nvCxnSpPr>
        <p:spPr bwMode="auto">
          <a:xfrm rot="5400000">
            <a:off x="2662238" y="5135563"/>
            <a:ext cx="858837" cy="560387"/>
          </a:xfrm>
          <a:prstGeom prst="bentConnector3">
            <a:avLst>
              <a:gd name="adj1" fmla="val 49722"/>
            </a:avLst>
          </a:prstGeom>
          <a:noFill/>
          <a:ln w="28575">
            <a:solidFill>
              <a:schemeClr val="tx1"/>
            </a:solidFill>
            <a:miter lim="800000"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4" name="AutoShape 63"/>
          <p:cNvCxnSpPr>
            <a:cxnSpLocks noChangeShapeType="1"/>
            <a:stCxn id="56332" idx="4"/>
            <a:endCxn id="1275964" idx="1"/>
          </p:cNvCxnSpPr>
          <p:nvPr/>
        </p:nvCxnSpPr>
        <p:spPr bwMode="auto">
          <a:xfrm rot="16200000" flipH="1">
            <a:off x="3260725" y="5097463"/>
            <a:ext cx="858837" cy="636588"/>
          </a:xfrm>
          <a:prstGeom prst="bentConnector3">
            <a:avLst>
              <a:gd name="adj1" fmla="val 49722"/>
            </a:avLst>
          </a:prstGeom>
          <a:noFill/>
          <a:ln w="28575">
            <a:solidFill>
              <a:schemeClr val="tx1"/>
            </a:solidFill>
            <a:miter lim="800000"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45" name="Oval 64"/>
          <p:cNvSpPr>
            <a:spLocks noChangeArrowheads="1"/>
          </p:cNvSpPr>
          <p:nvPr/>
        </p:nvSpPr>
        <p:spPr bwMode="auto">
          <a:xfrm>
            <a:off x="5949950" y="3273425"/>
            <a:ext cx="10668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/>
              <a:t>Agent</a:t>
            </a:r>
            <a:endParaRPr lang="en-GB" sz="1400"/>
          </a:p>
        </p:txBody>
      </p:sp>
      <p:sp>
        <p:nvSpPr>
          <p:cNvPr id="56346" name="Oval 65"/>
          <p:cNvSpPr>
            <a:spLocks noChangeArrowheads="1"/>
          </p:cNvSpPr>
          <p:nvPr/>
        </p:nvSpPr>
        <p:spPr bwMode="auto">
          <a:xfrm>
            <a:off x="4902200" y="4349750"/>
            <a:ext cx="10668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/>
              <a:t>Agent</a:t>
            </a:r>
            <a:endParaRPr lang="en-GB"/>
          </a:p>
        </p:txBody>
      </p:sp>
      <p:sp>
        <p:nvSpPr>
          <p:cNvPr id="56347" name="Oval 66"/>
          <p:cNvSpPr>
            <a:spLocks noChangeArrowheads="1"/>
          </p:cNvSpPr>
          <p:nvPr/>
        </p:nvSpPr>
        <p:spPr bwMode="auto">
          <a:xfrm>
            <a:off x="6931025" y="4349750"/>
            <a:ext cx="10668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/>
              <a:t>Agent</a:t>
            </a:r>
            <a:endParaRPr lang="en-GB"/>
          </a:p>
        </p:txBody>
      </p:sp>
      <p:cxnSp>
        <p:nvCxnSpPr>
          <p:cNvPr id="56348" name="AutoShape 67"/>
          <p:cNvCxnSpPr>
            <a:cxnSpLocks noChangeShapeType="1"/>
            <a:stCxn id="56345" idx="2"/>
            <a:endCxn id="56346" idx="0"/>
          </p:cNvCxnSpPr>
          <p:nvPr/>
        </p:nvCxnSpPr>
        <p:spPr bwMode="auto">
          <a:xfrm rot="10800000" flipV="1">
            <a:off x="5435600" y="3578225"/>
            <a:ext cx="500063" cy="75723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5972" name="Line 68"/>
          <p:cNvSpPr>
            <a:spLocks noChangeShapeType="1"/>
          </p:cNvSpPr>
          <p:nvPr/>
        </p:nvSpPr>
        <p:spPr bwMode="auto">
          <a:xfrm>
            <a:off x="6130925" y="4664075"/>
            <a:ext cx="6858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6350" name="AutoShape 70"/>
          <p:cNvCxnSpPr>
            <a:cxnSpLocks noChangeShapeType="1"/>
            <a:stCxn id="56345" idx="6"/>
            <a:endCxn id="56347" idx="0"/>
          </p:cNvCxnSpPr>
          <p:nvPr/>
        </p:nvCxnSpPr>
        <p:spPr bwMode="auto">
          <a:xfrm>
            <a:off x="7031038" y="3578225"/>
            <a:ext cx="433387" cy="75723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351" name="Group 72"/>
          <p:cNvGrpSpPr>
            <a:grpSpLocks/>
          </p:cNvGrpSpPr>
          <p:nvPr/>
        </p:nvGrpSpPr>
        <p:grpSpPr bwMode="auto">
          <a:xfrm>
            <a:off x="4483100" y="5845175"/>
            <a:ext cx="1949450" cy="361950"/>
            <a:chOff x="216" y="3564"/>
            <a:chExt cx="1228" cy="228"/>
          </a:xfrm>
        </p:grpSpPr>
        <p:sp>
          <p:nvSpPr>
            <p:cNvPr id="1275977" name="AutoShape 73"/>
            <p:cNvSpPr>
              <a:spLocks noChangeArrowheads="1"/>
            </p:cNvSpPr>
            <p:nvPr/>
          </p:nvSpPr>
          <p:spPr bwMode="auto">
            <a:xfrm>
              <a:off x="216" y="3564"/>
              <a:ext cx="474" cy="228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9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Resources</a:t>
              </a:r>
              <a:endParaRPr lang="el-GR" sz="9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75978" name="AutoShape 74"/>
            <p:cNvSpPr>
              <a:spLocks noChangeArrowheads="1"/>
            </p:cNvSpPr>
            <p:nvPr/>
          </p:nvSpPr>
          <p:spPr bwMode="auto">
            <a:xfrm>
              <a:off x="970" y="3564"/>
              <a:ext cx="474" cy="228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9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Resources</a:t>
              </a:r>
              <a:endParaRPr lang="el-GR" sz="9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75979" name="Line 75"/>
            <p:cNvSpPr>
              <a:spLocks noChangeShapeType="1"/>
            </p:cNvSpPr>
            <p:nvPr/>
          </p:nvSpPr>
          <p:spPr bwMode="auto">
            <a:xfrm>
              <a:off x="742" y="3672"/>
              <a:ext cx="21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56352" name="AutoShape 76"/>
          <p:cNvCxnSpPr>
            <a:cxnSpLocks noChangeShapeType="1"/>
            <a:stCxn id="56346" idx="4"/>
            <a:endCxn id="1275977" idx="1"/>
          </p:cNvCxnSpPr>
          <p:nvPr/>
        </p:nvCxnSpPr>
        <p:spPr bwMode="auto">
          <a:xfrm rot="5400000">
            <a:off x="4716463" y="5116513"/>
            <a:ext cx="862012" cy="576262"/>
          </a:xfrm>
          <a:prstGeom prst="bentConnector3">
            <a:avLst>
              <a:gd name="adj1" fmla="val 49722"/>
            </a:avLst>
          </a:prstGeom>
          <a:noFill/>
          <a:ln w="28575">
            <a:solidFill>
              <a:schemeClr val="tx1"/>
            </a:solidFill>
            <a:miter lim="800000"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3" name="AutoShape 77"/>
          <p:cNvCxnSpPr>
            <a:cxnSpLocks noChangeShapeType="1"/>
            <a:stCxn id="56346" idx="4"/>
            <a:endCxn id="1275978" idx="1"/>
          </p:cNvCxnSpPr>
          <p:nvPr/>
        </p:nvCxnSpPr>
        <p:spPr bwMode="auto">
          <a:xfrm rot="16200000" flipH="1">
            <a:off x="5314951" y="5094287"/>
            <a:ext cx="862012" cy="620713"/>
          </a:xfrm>
          <a:prstGeom prst="bentConnector3">
            <a:avLst>
              <a:gd name="adj1" fmla="val 49722"/>
            </a:avLst>
          </a:prstGeom>
          <a:noFill/>
          <a:ln w="28575">
            <a:solidFill>
              <a:schemeClr val="tx1"/>
            </a:solidFill>
            <a:miter lim="800000"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354" name="Group 78"/>
          <p:cNvGrpSpPr>
            <a:grpSpLocks/>
          </p:cNvGrpSpPr>
          <p:nvPr/>
        </p:nvGrpSpPr>
        <p:grpSpPr bwMode="auto">
          <a:xfrm>
            <a:off x="6527800" y="5842000"/>
            <a:ext cx="1949450" cy="361950"/>
            <a:chOff x="216" y="3564"/>
            <a:chExt cx="1228" cy="228"/>
          </a:xfrm>
        </p:grpSpPr>
        <p:sp>
          <p:nvSpPr>
            <p:cNvPr id="1275983" name="AutoShape 79"/>
            <p:cNvSpPr>
              <a:spLocks noChangeArrowheads="1"/>
            </p:cNvSpPr>
            <p:nvPr/>
          </p:nvSpPr>
          <p:spPr bwMode="auto">
            <a:xfrm>
              <a:off x="216" y="3564"/>
              <a:ext cx="474" cy="228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9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Resources</a:t>
              </a:r>
              <a:endParaRPr lang="el-GR" sz="9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75984" name="AutoShape 80"/>
            <p:cNvSpPr>
              <a:spLocks noChangeArrowheads="1"/>
            </p:cNvSpPr>
            <p:nvPr/>
          </p:nvSpPr>
          <p:spPr bwMode="auto">
            <a:xfrm>
              <a:off x="970" y="3564"/>
              <a:ext cx="474" cy="228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9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Resources</a:t>
              </a:r>
              <a:endParaRPr lang="el-GR" sz="9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75985" name="Line 81"/>
            <p:cNvSpPr>
              <a:spLocks noChangeShapeType="1"/>
            </p:cNvSpPr>
            <p:nvPr/>
          </p:nvSpPr>
          <p:spPr bwMode="auto">
            <a:xfrm>
              <a:off x="742" y="3672"/>
              <a:ext cx="21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56355" name="AutoShape 82"/>
          <p:cNvCxnSpPr>
            <a:cxnSpLocks noChangeShapeType="1"/>
            <a:stCxn id="56347" idx="4"/>
            <a:endCxn id="1275983" idx="1"/>
          </p:cNvCxnSpPr>
          <p:nvPr/>
        </p:nvCxnSpPr>
        <p:spPr bwMode="auto">
          <a:xfrm rot="5400000">
            <a:off x="6754813" y="5122863"/>
            <a:ext cx="858837" cy="560387"/>
          </a:xfrm>
          <a:prstGeom prst="bentConnector3">
            <a:avLst>
              <a:gd name="adj1" fmla="val 49722"/>
            </a:avLst>
          </a:prstGeom>
          <a:noFill/>
          <a:ln w="28575">
            <a:solidFill>
              <a:schemeClr val="tx1"/>
            </a:solidFill>
            <a:miter lim="800000"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6" name="AutoShape 83"/>
          <p:cNvCxnSpPr>
            <a:cxnSpLocks noChangeShapeType="1"/>
            <a:stCxn id="56347" idx="4"/>
            <a:endCxn id="1275984" idx="1"/>
          </p:cNvCxnSpPr>
          <p:nvPr/>
        </p:nvCxnSpPr>
        <p:spPr bwMode="auto">
          <a:xfrm rot="16200000" flipH="1">
            <a:off x="7353300" y="5084763"/>
            <a:ext cx="858837" cy="636588"/>
          </a:xfrm>
          <a:prstGeom prst="bentConnector3">
            <a:avLst>
              <a:gd name="adj1" fmla="val 49722"/>
            </a:avLst>
          </a:prstGeom>
          <a:noFill/>
          <a:ln w="28575">
            <a:solidFill>
              <a:schemeClr val="tx1"/>
            </a:solidFill>
            <a:miter lim="800000"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5989" name="Text Box 85"/>
          <p:cNvSpPr txBox="1">
            <a:spLocks noChangeArrowheads="1"/>
          </p:cNvSpPr>
          <p:nvPr/>
        </p:nvSpPr>
        <p:spPr bwMode="auto">
          <a:xfrm>
            <a:off x="5421313" y="1587500"/>
            <a:ext cx="18557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l-GR" sz="1200" smtClean="0">
                <a:solidFill>
                  <a:srgbClr val="0000FF"/>
                </a:solidFill>
                <a:latin typeface="Arial" charset="0"/>
              </a:rPr>
              <a:t>4. </a:t>
            </a:r>
            <a:r>
              <a:rPr lang="en-US" sz="1200" smtClean="0">
                <a:solidFill>
                  <a:srgbClr val="0000FF"/>
                </a:solidFill>
                <a:latin typeface="Arial" charset="0"/>
              </a:rPr>
              <a:t>dynamic substitution </a:t>
            </a:r>
            <a:r>
              <a:rPr lang="el-GR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/</a:t>
            </a:r>
            <a:endParaRPr lang="en-US" sz="12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el-GR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δυναμική αντικατάσταση</a:t>
            </a:r>
            <a:r>
              <a:rPr lang="en-US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endParaRPr lang="en-GB" sz="12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75991" name="Text Box 87"/>
          <p:cNvSpPr txBox="1">
            <a:spLocks noChangeArrowheads="1"/>
          </p:cNvSpPr>
          <p:nvPr/>
        </p:nvSpPr>
        <p:spPr bwMode="auto">
          <a:xfrm>
            <a:off x="7380288" y="1587500"/>
            <a:ext cx="157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l-GR" sz="1200" smtClean="0">
                <a:solidFill>
                  <a:srgbClr val="0000FF"/>
                </a:solidFill>
                <a:latin typeface="Arial" charset="0"/>
              </a:rPr>
              <a:t>5. </a:t>
            </a:r>
            <a:r>
              <a:rPr lang="en-US" sz="1200" smtClean="0">
                <a:solidFill>
                  <a:srgbClr val="0000FF"/>
                </a:solidFill>
                <a:latin typeface="Arial" charset="0"/>
              </a:rPr>
              <a:t>failure handling </a:t>
            </a:r>
            <a:r>
              <a:rPr lang="el-GR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/</a:t>
            </a:r>
            <a:endParaRPr lang="en-US" sz="12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el-GR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διαχείριση αποτυχίας</a:t>
            </a:r>
            <a:endParaRPr lang="en-GB" sz="12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11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9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Agent-based</a:t>
            </a:r>
            <a:r>
              <a:rPr lang="en-US" smtClean="0"/>
              <a:t> architectures (2/7)</a:t>
            </a:r>
            <a:endParaRPr lang="en-GB" smtClean="0"/>
          </a:p>
        </p:txBody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45500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l-GR" sz="2400" i="1" smtClean="0"/>
              <a:t>Ορισμοί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b="1" i="1" smtClean="0"/>
              <a:t>Agent / </a:t>
            </a:r>
            <a:r>
              <a:rPr lang="el-GR" sz="2000" b="1" i="1" smtClean="0"/>
              <a:t>πράκτορας</a:t>
            </a:r>
            <a:r>
              <a:rPr lang="el-GR" sz="2000" smtClean="0"/>
              <a:t>. Ένα ανεξάρτητο λογισμικό τμήμα με τις εξής ιδιότητες</a:t>
            </a:r>
            <a:r>
              <a:rPr lang="en-US" sz="2000" smtClean="0"/>
              <a:t>:</a:t>
            </a:r>
          </a:p>
          <a:p>
            <a:pPr lvl="2">
              <a:lnSpc>
                <a:spcPct val="90000"/>
              </a:lnSpc>
              <a:defRPr/>
            </a:pPr>
            <a:r>
              <a:rPr lang="el-GR" sz="1800" smtClean="0"/>
              <a:t>μπορεί να επιτελεί ένα συγκεκριμένο έργο το οποίο του ανατίθεται ως είσοδος – </a:t>
            </a:r>
            <a:r>
              <a:rPr lang="en-US" sz="1800" i="1" smtClean="0">
                <a:solidFill>
                  <a:srgbClr val="0000FF"/>
                </a:solidFill>
                <a:effectLst/>
              </a:rPr>
              <a:t>agent task</a:t>
            </a:r>
          </a:p>
          <a:p>
            <a:pPr lvl="2">
              <a:lnSpc>
                <a:spcPct val="90000"/>
              </a:lnSpc>
              <a:defRPr/>
            </a:pPr>
            <a:r>
              <a:rPr lang="el-GR" sz="1800" smtClean="0"/>
              <a:t>μπορεί να παράγει προαιρετικά αποτελέσματα τα οποία τα τροφοδοτεί στο τμήμα το οποίο του ανέθεσε την διεκπεραίωση – </a:t>
            </a:r>
            <a:r>
              <a:rPr lang="en-US" sz="1800" i="1" smtClean="0">
                <a:solidFill>
                  <a:srgbClr val="0000FF"/>
                </a:solidFill>
                <a:effectLst/>
              </a:rPr>
              <a:t>task results</a:t>
            </a:r>
          </a:p>
          <a:p>
            <a:pPr lvl="2">
              <a:lnSpc>
                <a:spcPct val="90000"/>
              </a:lnSpc>
              <a:defRPr/>
            </a:pPr>
            <a:r>
              <a:rPr lang="el-GR" sz="1800" smtClean="0"/>
              <a:t>κρύβει τις λεπτομέρειες υλοποίησης του έργου, ενώ λειτουργεί ανεξάρτητα και παράλληλα για την διεκπεραίωσή του</a:t>
            </a:r>
            <a:r>
              <a:rPr lang="en-US" sz="1800" smtClean="0"/>
              <a:t> – </a:t>
            </a:r>
            <a:r>
              <a:rPr lang="en-US" sz="1800" i="1" smtClean="0">
                <a:solidFill>
                  <a:srgbClr val="0000FF"/>
                </a:solidFill>
                <a:effectLst/>
              </a:rPr>
              <a:t>independent implementation / parallel execution</a:t>
            </a:r>
            <a:endParaRPr lang="el-GR" sz="1800" i="1" smtClean="0">
              <a:solidFill>
                <a:srgbClr val="0000FF"/>
              </a:solidFill>
              <a:effectLst/>
            </a:endParaRPr>
          </a:p>
          <a:p>
            <a:pPr lvl="2">
              <a:lnSpc>
                <a:spcPct val="90000"/>
              </a:lnSpc>
              <a:defRPr/>
            </a:pPr>
            <a:r>
              <a:rPr lang="el-GR" sz="1800" smtClean="0"/>
              <a:t>προσφέρει δυνατότητες ελέγχου της λειτουργικής συμπεριφοράς του τόσο πριν</a:t>
            </a:r>
            <a:r>
              <a:rPr lang="en-US" sz="1800" smtClean="0"/>
              <a:t> - </a:t>
            </a:r>
            <a:r>
              <a:rPr lang="en-US" sz="1800" i="1" smtClean="0">
                <a:solidFill>
                  <a:srgbClr val="0000FF"/>
                </a:solidFill>
                <a:effectLst/>
              </a:rPr>
              <a:t>static</a:t>
            </a:r>
            <a:r>
              <a:rPr lang="en-US" sz="1800" i="1" smtClean="0"/>
              <a:t> </a:t>
            </a:r>
            <a:r>
              <a:rPr lang="en-US" sz="1800" i="1" smtClean="0">
                <a:solidFill>
                  <a:srgbClr val="0000FF"/>
                </a:solidFill>
                <a:effectLst/>
              </a:rPr>
              <a:t>configuration</a:t>
            </a:r>
            <a:r>
              <a:rPr lang="en-US" sz="1800" smtClean="0"/>
              <a:t> - </a:t>
            </a:r>
            <a:r>
              <a:rPr lang="el-GR" sz="1800" smtClean="0"/>
              <a:t>όσο και κατά την εκτέλεση του έργου</a:t>
            </a:r>
            <a:r>
              <a:rPr lang="en-US" sz="1800" smtClean="0"/>
              <a:t> - </a:t>
            </a:r>
            <a:r>
              <a:rPr lang="en-US" sz="1800" i="1" smtClean="0">
                <a:solidFill>
                  <a:srgbClr val="0000FF"/>
                </a:solidFill>
                <a:effectLst/>
              </a:rPr>
              <a:t>dynamic control</a:t>
            </a:r>
            <a:endParaRPr lang="el-GR" sz="1800" i="1" smtClean="0">
              <a:effectLst/>
            </a:endParaRPr>
          </a:p>
          <a:p>
            <a:pPr lvl="2">
              <a:lnSpc>
                <a:spcPct val="90000"/>
              </a:lnSpc>
              <a:defRPr/>
            </a:pPr>
            <a:r>
              <a:rPr lang="el-GR" sz="1800" smtClean="0"/>
              <a:t>υποστηρίζει δικαιώματα ελέγχου, έτσι ώστε να μπορεί να δέχεται εντολές (και αντίστοιχα να δίνει) μόνο από (σε) συγκεκριμένα τμήματα (τα οποία είναι συνήθως και αυτά </a:t>
            </a:r>
            <a:r>
              <a:rPr lang="en-US" sz="1800" smtClean="0"/>
              <a:t>agents)</a:t>
            </a:r>
            <a:r>
              <a:rPr lang="el-GR" sz="1800" smtClean="0"/>
              <a:t> </a:t>
            </a:r>
            <a:r>
              <a:rPr lang="en-US" sz="1800" smtClean="0"/>
              <a:t>– </a:t>
            </a:r>
            <a:r>
              <a:rPr lang="en-US" sz="1800" i="1" smtClean="0">
                <a:solidFill>
                  <a:srgbClr val="0000FF"/>
                </a:solidFill>
                <a:effectLst/>
              </a:rPr>
              <a:t>access privileges</a:t>
            </a:r>
            <a:endParaRPr lang="en-GB" sz="1800" i="1" smtClean="0">
              <a:solidFill>
                <a:srgbClr val="0000FF"/>
              </a:solidFill>
              <a:effectLst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12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72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0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0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0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0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0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0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0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0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0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0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507" grpId="0" build="p" bldLvl="3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Agent-based</a:t>
            </a:r>
            <a:r>
              <a:rPr lang="en-US" smtClean="0"/>
              <a:t> architectures (3/7)</a:t>
            </a:r>
            <a:endParaRPr lang="en-GB" smtClean="0"/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l-GR" sz="2400" i="1" smtClean="0"/>
              <a:t>Ιδιότητες</a:t>
            </a:r>
          </a:p>
          <a:p>
            <a:pPr lvl="1">
              <a:lnSpc>
                <a:spcPct val="80000"/>
              </a:lnSpc>
              <a:defRPr/>
            </a:pPr>
            <a:r>
              <a:rPr lang="el-GR" sz="2000" i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Δυναμική ιεραρχία</a:t>
            </a:r>
            <a:r>
              <a:rPr lang="el-GR" sz="2000" smtClean="0">
                <a:effectLst/>
              </a:rPr>
              <a:t> από </a:t>
            </a:r>
            <a:r>
              <a:rPr lang="en-US" sz="2000" smtClean="0">
                <a:effectLst/>
              </a:rPr>
              <a:t>agents, </a:t>
            </a:r>
            <a:r>
              <a:rPr lang="el-GR" sz="2000" smtClean="0">
                <a:effectLst/>
              </a:rPr>
              <a:t>με</a:t>
            </a:r>
            <a:r>
              <a:rPr lang="en-US" sz="2000" smtClean="0">
                <a:effectLst/>
              </a:rPr>
              <a:t> </a:t>
            </a:r>
            <a:r>
              <a:rPr lang="el-GR" sz="2000" smtClean="0">
                <a:effectLst/>
              </a:rPr>
              <a:t>πολλαπλά επίπεδα ελέγχου - εργασιών</a:t>
            </a:r>
          </a:p>
          <a:p>
            <a:pPr lvl="2">
              <a:lnSpc>
                <a:spcPct val="80000"/>
              </a:lnSpc>
              <a:defRPr/>
            </a:pPr>
            <a:r>
              <a:rPr lang="el-GR" sz="1800" smtClean="0">
                <a:effectLst/>
              </a:rPr>
              <a:t>Οι </a:t>
            </a:r>
            <a:r>
              <a:rPr lang="en-US" sz="1800" smtClean="0">
                <a:effectLst/>
              </a:rPr>
              <a:t>agents</a:t>
            </a:r>
            <a:r>
              <a:rPr lang="el-GR" sz="1800" smtClean="0">
                <a:effectLst/>
              </a:rPr>
              <a:t> σε κάθε επίπεδο ιεραρχίας έχουν και διαφορετική εργασία να επιτελέσουν</a:t>
            </a:r>
          </a:p>
          <a:p>
            <a:pPr lvl="1">
              <a:lnSpc>
                <a:spcPct val="80000"/>
              </a:lnSpc>
              <a:defRPr/>
            </a:pPr>
            <a:r>
              <a:rPr lang="el-GR" sz="2000" i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Δυναμική χρήση</a:t>
            </a:r>
            <a:r>
              <a:rPr lang="el-GR" sz="2000" smtClean="0">
                <a:effectLst/>
              </a:rPr>
              <a:t> </a:t>
            </a:r>
            <a:r>
              <a:rPr lang="en-US" sz="2000" smtClean="0">
                <a:effectLst/>
              </a:rPr>
              <a:t>agents. </a:t>
            </a:r>
            <a:r>
              <a:rPr lang="el-GR" sz="2000" smtClean="0">
                <a:effectLst/>
              </a:rPr>
              <a:t>Ανάλογα με τις απαιτούμενες λειτουργίες σε κάθε επίπεδο οι </a:t>
            </a:r>
            <a:r>
              <a:rPr lang="en-US" sz="2000" smtClean="0">
                <a:effectLst/>
              </a:rPr>
              <a:t>agents </a:t>
            </a:r>
            <a:r>
              <a:rPr lang="el-GR" sz="2000" smtClean="0">
                <a:effectLst/>
              </a:rPr>
              <a:t>που παρέχουν πιο εξειδικευμένες λειτουργίες αναζητούνται και εμπλέκονται δυναμικά (</a:t>
            </a:r>
            <a:r>
              <a:rPr lang="en-US" sz="2000" smtClean="0">
                <a:effectLst/>
              </a:rPr>
              <a:t>run-time)</a:t>
            </a:r>
            <a:r>
              <a:rPr lang="el-GR" sz="2000" smtClean="0">
                <a:effectLst/>
              </a:rPr>
              <a:t>.</a:t>
            </a:r>
          </a:p>
          <a:p>
            <a:pPr lvl="1">
              <a:lnSpc>
                <a:spcPct val="80000"/>
              </a:lnSpc>
              <a:defRPr/>
            </a:pPr>
            <a:r>
              <a:rPr lang="el-GR" sz="2000" smtClean="0">
                <a:effectLst/>
              </a:rPr>
              <a:t>Υπάρχει επικοινωνία μόνο μεταξύ </a:t>
            </a:r>
            <a:r>
              <a:rPr lang="en-US" sz="2000" smtClean="0">
                <a:effectLst/>
              </a:rPr>
              <a:t>agents </a:t>
            </a:r>
            <a:r>
              <a:rPr lang="el-GR" sz="2000" smtClean="0">
                <a:effectLst/>
              </a:rPr>
              <a:t>διαδοχικών επιπέδων -«</a:t>
            </a:r>
            <a:r>
              <a:rPr lang="el-GR" sz="2000" i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υπακοή στην ιεραρχία</a:t>
            </a:r>
            <a:r>
              <a:rPr lang="el-GR" sz="2000" smtClean="0">
                <a:effectLst/>
              </a:rPr>
              <a:t>»</a:t>
            </a:r>
          </a:p>
          <a:p>
            <a:pPr lvl="1">
              <a:lnSpc>
                <a:spcPct val="80000"/>
              </a:lnSpc>
              <a:defRPr/>
            </a:pPr>
            <a:r>
              <a:rPr lang="el-GR" sz="2000" i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Κατανεμημένος έλεγχος</a:t>
            </a:r>
            <a:r>
              <a:rPr lang="el-GR" sz="2000" smtClean="0">
                <a:effectLst/>
              </a:rPr>
              <a:t>, τμηματοποίηση και ιεράρχηση,</a:t>
            </a:r>
            <a:r>
              <a:rPr lang="en-US" sz="2000" smtClean="0">
                <a:effectLst/>
              </a:rPr>
              <a:t> </a:t>
            </a:r>
            <a:r>
              <a:rPr lang="el-GR" sz="2000" smtClean="0">
                <a:effectLst/>
              </a:rPr>
              <a:t>καθώς και υποστήριξη επαναχρησιμοποίησης</a:t>
            </a:r>
          </a:p>
          <a:p>
            <a:pPr lvl="1">
              <a:lnSpc>
                <a:spcPct val="80000"/>
              </a:lnSpc>
              <a:defRPr/>
            </a:pPr>
            <a:r>
              <a:rPr lang="el-GR" sz="2000" smtClean="0">
                <a:effectLst/>
              </a:rPr>
              <a:t>Συνήθως </a:t>
            </a:r>
            <a:r>
              <a:rPr lang="el-GR" sz="2000" i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στο κατώτερο επίπεδο</a:t>
            </a:r>
            <a:r>
              <a:rPr lang="el-GR" sz="2000" smtClean="0">
                <a:effectLst/>
              </a:rPr>
              <a:t> διαχειρίζονται συγκεκριμένοι </a:t>
            </a:r>
            <a:r>
              <a:rPr lang="el-GR" sz="2000" i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πόροι</a:t>
            </a:r>
            <a:r>
              <a:rPr lang="el-GR" sz="2000" smtClean="0">
                <a:effectLst/>
              </a:rPr>
              <a:t> από εξειδικευμένους </a:t>
            </a:r>
            <a:r>
              <a:rPr lang="en-US" sz="2000" smtClean="0">
                <a:effectLst/>
              </a:rPr>
              <a:t>system agents</a:t>
            </a:r>
            <a:endParaRPr lang="en-GB" sz="2000" smtClean="0">
              <a:effectLst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13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68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7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7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7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7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31" grpId="0" build="p" bldLvl="3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Agent-based</a:t>
            </a:r>
            <a:r>
              <a:rPr lang="en-US" smtClean="0"/>
              <a:t> architectures (4/7)</a:t>
            </a:r>
            <a:endParaRPr lang="en-GB" smtClean="0"/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524000"/>
            <a:ext cx="8305800" cy="478971"/>
          </a:xfrm>
        </p:spPr>
        <p:txBody>
          <a:bodyPr/>
          <a:lstStyle/>
          <a:p>
            <a:pPr>
              <a:defRPr/>
            </a:pPr>
            <a:r>
              <a:rPr lang="el-GR" dirty="0" smtClean="0"/>
              <a:t>Δομή κώδικα</a:t>
            </a:r>
            <a:r>
              <a:rPr lang="en-US" dirty="0" smtClean="0"/>
              <a:t> agent</a:t>
            </a:r>
            <a:r>
              <a:rPr lang="el-GR" dirty="0" smtClean="0"/>
              <a:t> (1/2)</a:t>
            </a:r>
            <a:r>
              <a:rPr lang="en-US" dirty="0" smtClean="0"/>
              <a:t> – </a:t>
            </a:r>
            <a:r>
              <a:rPr lang="el-GR" sz="2000" i="1" dirty="0" smtClean="0"/>
              <a:t>απλοποίηση</a:t>
            </a:r>
            <a:r>
              <a:rPr lang="en-US" sz="2000" i="1" dirty="0" smtClean="0"/>
              <a:t> C style</a:t>
            </a:r>
            <a:endParaRPr lang="en-GB" sz="2000" i="1" dirty="0" smtClean="0"/>
          </a:p>
        </p:txBody>
      </p:sp>
      <p:graphicFrame>
        <p:nvGraphicFramePr>
          <p:cNvPr id="130256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612712"/>
              </p:ext>
            </p:extLst>
          </p:nvPr>
        </p:nvGraphicFramePr>
        <p:xfrm>
          <a:off x="927100" y="2082800"/>
          <a:ext cx="7721600" cy="2354279"/>
        </p:xfrm>
        <a:graphic>
          <a:graphicData uri="http://schemas.openxmlformats.org/drawingml/2006/table">
            <a:tbl>
              <a:tblPr/>
              <a:tblGrid>
                <a:gridCol w="7721600"/>
              </a:tblGrid>
              <a:tr h="33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Task configuration functions		</a:t>
                      </a:r>
                      <a:r>
                        <a:rPr kumimoji="1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TF</a:t>
                      </a:r>
                      <a:r>
                        <a:rPr kumimoji="1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1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,…,</a:t>
                      </a:r>
                      <a:r>
                        <a:rPr kumimoji="1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TF</a:t>
                      </a:r>
                      <a:r>
                        <a:rPr kumimoji="1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1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1" marB="460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Agent run-time control functions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CF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,…,CF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1" lang="en-GB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1" marB="460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4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Task implementation functions	 	</a:t>
                      </a:r>
                      <a:r>
                        <a:rPr kumimoji="1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1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1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,…,</a:t>
                      </a:r>
                      <a:r>
                        <a:rPr kumimoji="1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1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1" lang="en-GB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1" marB="460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4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Controller agent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			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controller</a:t>
                      </a:r>
                      <a:endParaRPr kumimoji="1" lang="en-GB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1" marB="460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4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Controlled agents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			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controlled list</a:t>
                      </a:r>
                      <a:endParaRPr kumimoji="1" lang="en-GB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1" marB="460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4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Task and state query functions	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gettaskinfo(), isbusy(), grant(), release()</a:t>
                      </a:r>
                      <a:endParaRPr kumimoji="1" lang="en-GB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1" marB="460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4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Access privileges			</a:t>
                      </a:r>
                      <a:r>
                        <a:rPr kumimoji="1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cancontrol</a:t>
                      </a:r>
                      <a:r>
                        <a:rPr kumimoji="1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()</a:t>
                      </a:r>
                      <a:endParaRPr kumimoji="1" lang="en-GB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1" marB="460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417" name="Rectangle 35"/>
          <p:cNvSpPr>
            <a:spLocks noChangeArrowheads="1"/>
          </p:cNvSpPr>
          <p:nvPr/>
        </p:nvSpPr>
        <p:spPr bwMode="auto">
          <a:xfrm>
            <a:off x="825500" y="4610100"/>
            <a:ext cx="7937500" cy="157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l-GR" b="0" dirty="0">
                <a:effectLst/>
              </a:rPr>
              <a:t>Ένας </a:t>
            </a:r>
            <a:r>
              <a:rPr kumimoji="1" lang="en-US" b="0" dirty="0">
                <a:effectLst/>
              </a:rPr>
              <a:t>agent</a:t>
            </a:r>
            <a:r>
              <a:rPr kumimoji="1" lang="el-GR" b="0" dirty="0">
                <a:effectLst/>
              </a:rPr>
              <a:t> </a:t>
            </a:r>
            <a:r>
              <a:rPr kumimoji="1" lang="en-US" i="1" dirty="0">
                <a:effectLst/>
              </a:rPr>
              <a:t>X</a:t>
            </a:r>
            <a:r>
              <a:rPr kumimoji="1" lang="el-GR" b="0" dirty="0">
                <a:effectLst/>
              </a:rPr>
              <a:t>, στην υλοποίηση του τρόπου εκτέλεσης του έργου του </a:t>
            </a:r>
            <a:r>
              <a:rPr kumimoji="1" lang="el-GR" i="1" dirty="0">
                <a:effectLst/>
              </a:rPr>
              <a:t>Ε</a:t>
            </a:r>
            <a:r>
              <a:rPr kumimoji="1" lang="el-GR" b="0" dirty="0">
                <a:effectLst/>
              </a:rPr>
              <a:t>,</a:t>
            </a:r>
            <a:r>
              <a:rPr kumimoji="1" lang="en-US" b="0" dirty="0">
                <a:effectLst/>
              </a:rPr>
              <a:t> </a:t>
            </a:r>
            <a:r>
              <a:rPr kumimoji="1" lang="el-GR" b="0" dirty="0">
                <a:effectLst/>
              </a:rPr>
              <a:t>μπορεί</a:t>
            </a:r>
            <a:r>
              <a:rPr kumimoji="1" lang="en-US" b="0" dirty="0">
                <a:effectLst/>
              </a:rPr>
              <a:t>: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1" lang="el-GR" sz="1400" b="0" dirty="0">
                <a:effectLst/>
              </a:rPr>
              <a:t>να ψάξει δυναμικά άλλους διαθέσιμους </a:t>
            </a:r>
            <a:r>
              <a:rPr kumimoji="1" lang="en-US" sz="1400" b="0" dirty="0">
                <a:effectLst/>
              </a:rPr>
              <a:t>agents </a:t>
            </a:r>
            <a:r>
              <a:rPr kumimoji="1" lang="en-US" sz="1400" i="1" dirty="0">
                <a:effectLst/>
              </a:rPr>
              <a:t>Y,</a:t>
            </a:r>
            <a:r>
              <a:rPr kumimoji="1" lang="en-US" sz="1400" b="0" dirty="0">
                <a:effectLst/>
              </a:rPr>
              <a:t> </a:t>
            </a:r>
            <a:r>
              <a:rPr kumimoji="1" lang="el-GR" sz="1400" b="0" dirty="0">
                <a:effectLst/>
              </a:rPr>
              <a:t>δηλ. </a:t>
            </a:r>
            <a:r>
              <a:rPr kumimoji="1" lang="en-US" sz="1400" i="1" dirty="0">
                <a:effectLst/>
              </a:rPr>
              <a:t>!</a:t>
            </a:r>
            <a:r>
              <a:rPr kumimoji="1" lang="en-US" sz="1400" i="1" dirty="0" err="1">
                <a:effectLst/>
              </a:rPr>
              <a:t>isbusy</a:t>
            </a:r>
            <a:r>
              <a:rPr kumimoji="1" lang="en-US" sz="1400" i="1" dirty="0">
                <a:effectLst/>
              </a:rPr>
              <a:t>(Y)</a:t>
            </a:r>
            <a:r>
              <a:rPr kumimoji="1" lang="en-US" sz="1400" b="0" dirty="0">
                <a:effectLst/>
              </a:rPr>
              <a:t> </a:t>
            </a:r>
            <a:r>
              <a:rPr kumimoji="1" lang="el-GR" sz="1400" b="0" dirty="0">
                <a:effectLst/>
              </a:rPr>
              <a:t>ώστε να εκτελέσουν κομμάτι </a:t>
            </a:r>
            <a:r>
              <a:rPr kumimoji="1" lang="el-GR" sz="1400" i="1" dirty="0">
                <a:effectLst/>
              </a:rPr>
              <a:t>Ε</a:t>
            </a:r>
            <a:r>
              <a:rPr kumimoji="1" lang="en-US" sz="1400" i="1" baseline="-25000" dirty="0">
                <a:effectLst/>
              </a:rPr>
              <a:t>j</a:t>
            </a:r>
            <a:r>
              <a:rPr kumimoji="1" lang="en-US" sz="1400" b="0" dirty="0">
                <a:effectLst/>
              </a:rPr>
              <a:t> </a:t>
            </a:r>
            <a:r>
              <a:rPr kumimoji="1" lang="el-GR" sz="1400" b="0" dirty="0">
                <a:effectLst/>
              </a:rPr>
              <a:t>του έργου </a:t>
            </a:r>
            <a:r>
              <a:rPr kumimoji="1" lang="en-US" sz="1400" i="1" dirty="0">
                <a:effectLst/>
              </a:rPr>
              <a:t>E</a:t>
            </a:r>
            <a:endParaRPr kumimoji="1" lang="en-US" sz="1400" b="0" dirty="0">
              <a:effectLst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1" lang="el-GR" sz="1400" b="0" dirty="0">
                <a:effectLst/>
              </a:rPr>
              <a:t>τους οποίους έχει δικαίωμα να ελέγξει</a:t>
            </a:r>
            <a:r>
              <a:rPr kumimoji="1" lang="en-US" sz="1400" b="0" dirty="0">
                <a:effectLst/>
              </a:rPr>
              <a:t>, </a:t>
            </a:r>
            <a:r>
              <a:rPr kumimoji="1" lang="el-GR" sz="1400" b="0" dirty="0">
                <a:effectLst/>
              </a:rPr>
              <a:t>δηλ.</a:t>
            </a:r>
            <a:r>
              <a:rPr kumimoji="1" lang="en-US" sz="1400" b="0" dirty="0">
                <a:effectLst/>
              </a:rPr>
              <a:t> </a:t>
            </a:r>
            <a:r>
              <a:rPr kumimoji="1" lang="en-US" sz="1400" i="1" dirty="0" err="1">
                <a:effectLst/>
              </a:rPr>
              <a:t>cancontrol</a:t>
            </a:r>
            <a:r>
              <a:rPr kumimoji="1" lang="en-US" sz="1400" i="1" dirty="0">
                <a:effectLst/>
              </a:rPr>
              <a:t>(X,Y)</a:t>
            </a:r>
            <a:r>
              <a:rPr kumimoji="1" lang="el-GR" sz="1400" i="1" dirty="0">
                <a:effectLst/>
              </a:rPr>
              <a:t> </a:t>
            </a:r>
            <a:r>
              <a:rPr kumimoji="1" lang="en-US" sz="1400" i="1" dirty="0">
                <a:effectLst/>
              </a:rPr>
              <a:t>==</a:t>
            </a:r>
            <a:r>
              <a:rPr kumimoji="1" lang="el-GR" sz="1400" i="1" dirty="0">
                <a:effectLst/>
              </a:rPr>
              <a:t> </a:t>
            </a:r>
            <a:r>
              <a:rPr kumimoji="1" lang="en-US" sz="1400" i="1" dirty="0">
                <a:effectLst/>
              </a:rPr>
              <a:t>true</a:t>
            </a:r>
            <a:endParaRPr kumimoji="1" lang="el-GR" sz="1400" i="1" dirty="0">
              <a:effectLst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1" lang="el-GR" sz="1400" b="0" dirty="0">
                <a:effectLst/>
              </a:rPr>
              <a:t>αφού επιβεβαιώσει ότι διεκπεραιώνουν έργα </a:t>
            </a:r>
            <a:r>
              <a:rPr kumimoji="1" lang="en-US" sz="1400" i="1" dirty="0" err="1">
                <a:effectLst/>
              </a:rPr>
              <a:t>E</a:t>
            </a:r>
            <a:r>
              <a:rPr kumimoji="1" lang="en-US" sz="1400" i="1" baseline="-25000" dirty="0" err="1">
                <a:effectLst/>
              </a:rPr>
              <a:t>j</a:t>
            </a:r>
            <a:r>
              <a:rPr kumimoji="1" lang="el-GR" sz="1400" b="0" dirty="0">
                <a:effectLst/>
              </a:rPr>
              <a:t>, δηλ. </a:t>
            </a:r>
            <a:r>
              <a:rPr kumimoji="1" lang="en-US" sz="1400" i="1" dirty="0" err="1">
                <a:effectLst/>
              </a:rPr>
              <a:t>gettaskinfo</a:t>
            </a:r>
            <a:r>
              <a:rPr kumimoji="1" lang="en-US" sz="1400" i="1" dirty="0">
                <a:effectLst/>
              </a:rPr>
              <a:t>(Y)==</a:t>
            </a:r>
            <a:r>
              <a:rPr kumimoji="1" lang="en-US" sz="1400" i="1" dirty="0" err="1">
                <a:effectLst/>
              </a:rPr>
              <a:t>E</a:t>
            </a:r>
            <a:r>
              <a:rPr kumimoji="1" lang="en-US" sz="1400" i="1" baseline="-25000" dirty="0" err="1">
                <a:effectLst/>
              </a:rPr>
              <a:t>j</a:t>
            </a:r>
            <a:endParaRPr kumimoji="1" lang="en-US" sz="1400" i="1" dirty="0">
              <a:effectLst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1" lang="el-GR" sz="1400" b="0" dirty="0">
                <a:effectLst/>
              </a:rPr>
              <a:t>και τελικά τους αποκτήσει μέσω τη κλήσης </a:t>
            </a:r>
            <a:r>
              <a:rPr kumimoji="1" lang="en-US" sz="1400" i="1" dirty="0">
                <a:effectLst/>
              </a:rPr>
              <a:t>grant(X,Y)</a:t>
            </a:r>
            <a:endParaRPr kumimoji="1" lang="el-GR" sz="1400" b="0" dirty="0">
              <a:effectLst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14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78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0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4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31" grpId="0" build="p"/>
      <p:bldP spid="59417" grpId="0" build="p" bldLvl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Agent-based</a:t>
            </a:r>
            <a:r>
              <a:rPr lang="en-US" smtClean="0"/>
              <a:t> architectures (5/7)</a:t>
            </a:r>
            <a:endParaRPr lang="en-GB" smtClean="0"/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84200"/>
          </a:xfrm>
        </p:spPr>
        <p:txBody>
          <a:bodyPr/>
          <a:lstStyle/>
          <a:p>
            <a:pPr>
              <a:defRPr/>
            </a:pPr>
            <a:r>
              <a:rPr lang="el-GR" smtClean="0"/>
              <a:t>Δομή κώδικα</a:t>
            </a:r>
            <a:r>
              <a:rPr lang="en-US" smtClean="0"/>
              <a:t> agent</a:t>
            </a:r>
            <a:r>
              <a:rPr lang="el-GR" smtClean="0"/>
              <a:t> (</a:t>
            </a:r>
            <a:r>
              <a:rPr lang="en-US" smtClean="0"/>
              <a:t>2</a:t>
            </a:r>
            <a:r>
              <a:rPr lang="el-GR" smtClean="0"/>
              <a:t>/2) – </a:t>
            </a:r>
            <a:r>
              <a:rPr lang="en-US" sz="2000" i="1" smtClean="0"/>
              <a:t>micro-architecture</a:t>
            </a:r>
            <a:endParaRPr lang="en-GB" sz="2000" i="1" smtClean="0"/>
          </a:p>
        </p:txBody>
      </p:sp>
      <p:grpSp>
        <p:nvGrpSpPr>
          <p:cNvPr id="1303629" name="Group 77"/>
          <p:cNvGrpSpPr>
            <a:grpSpLocks/>
          </p:cNvGrpSpPr>
          <p:nvPr/>
        </p:nvGrpSpPr>
        <p:grpSpPr bwMode="auto">
          <a:xfrm>
            <a:off x="6256338" y="4165600"/>
            <a:ext cx="1503362" cy="1028700"/>
            <a:chOff x="3229" y="2632"/>
            <a:chExt cx="947" cy="648"/>
          </a:xfrm>
        </p:grpSpPr>
        <p:sp>
          <p:nvSpPr>
            <p:cNvPr id="60455" name="AutoShape 8"/>
            <p:cNvSpPr>
              <a:spLocks noChangeArrowheads="1"/>
            </p:cNvSpPr>
            <p:nvPr/>
          </p:nvSpPr>
          <p:spPr bwMode="auto">
            <a:xfrm>
              <a:off x="3229" y="2632"/>
              <a:ext cx="947" cy="288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kumimoji="1" lang="en-US" sz="1400" i="1"/>
                <a:t>controlled list</a:t>
              </a:r>
              <a:endParaRPr kumimoji="1" lang="en-GB" sz="1400" i="1"/>
            </a:p>
          </p:txBody>
        </p:sp>
        <p:sp>
          <p:nvSpPr>
            <p:cNvPr id="60456" name="AutoShape 9"/>
            <p:cNvSpPr>
              <a:spLocks noChangeArrowheads="1"/>
            </p:cNvSpPr>
            <p:nvPr/>
          </p:nvSpPr>
          <p:spPr bwMode="auto">
            <a:xfrm>
              <a:off x="3352" y="3051"/>
              <a:ext cx="619" cy="229"/>
            </a:xfrm>
            <a:prstGeom prst="bracketPair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kumimoji="1" lang="en-US" sz="1200" b="0" i="1"/>
                <a:t>agent type</a:t>
              </a:r>
              <a:endParaRPr kumimoji="1" lang="en-GB" sz="1200" b="0" i="1"/>
            </a:p>
          </p:txBody>
        </p:sp>
        <p:cxnSp>
          <p:nvCxnSpPr>
            <p:cNvPr id="60457" name="AutoShape 10"/>
            <p:cNvCxnSpPr>
              <a:cxnSpLocks noChangeShapeType="1"/>
              <a:stCxn id="60455" idx="3"/>
              <a:endCxn id="60456" idx="0"/>
            </p:cNvCxnSpPr>
            <p:nvPr/>
          </p:nvCxnSpPr>
          <p:spPr bwMode="auto">
            <a:xfrm flipH="1">
              <a:off x="3662" y="2920"/>
              <a:ext cx="5" cy="1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03591" name="AutoShape 39"/>
          <p:cNvSpPr>
            <a:spLocks noChangeArrowheads="1"/>
          </p:cNvSpPr>
          <p:nvPr/>
        </p:nvSpPr>
        <p:spPr bwMode="auto">
          <a:xfrm>
            <a:off x="1295400" y="2997200"/>
            <a:ext cx="1943100" cy="50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kumimoji="1" lang="en-US" sz="1400" i="1"/>
              <a:t>task configuration</a:t>
            </a:r>
          </a:p>
          <a:p>
            <a:pPr algn="ctr" defTabSz="762000"/>
            <a:r>
              <a:rPr kumimoji="1" lang="en-US" sz="1400" i="1">
                <a:solidFill>
                  <a:srgbClr val="0000FF"/>
                </a:solidFill>
              </a:rPr>
              <a:t>TF</a:t>
            </a:r>
            <a:r>
              <a:rPr kumimoji="1" lang="en-US" sz="1400" i="1" baseline="-25000">
                <a:solidFill>
                  <a:srgbClr val="0000FF"/>
                </a:solidFill>
              </a:rPr>
              <a:t>1</a:t>
            </a:r>
            <a:r>
              <a:rPr kumimoji="1" lang="en-US" sz="1400" i="1">
                <a:solidFill>
                  <a:srgbClr val="0000FF"/>
                </a:solidFill>
              </a:rPr>
              <a:t>,…,TF</a:t>
            </a:r>
            <a:r>
              <a:rPr kumimoji="1" lang="en-US" sz="1400" i="1" baseline="-25000">
                <a:solidFill>
                  <a:srgbClr val="0000FF"/>
                </a:solidFill>
              </a:rPr>
              <a:t>n</a:t>
            </a:r>
            <a:endParaRPr kumimoji="1" lang="en-GB" sz="1400" i="1" baseline="-25000">
              <a:solidFill>
                <a:srgbClr val="0000FF"/>
              </a:solidFill>
            </a:endParaRPr>
          </a:p>
        </p:txBody>
      </p:sp>
      <p:sp>
        <p:nvSpPr>
          <p:cNvPr id="1303592" name="AutoShape 40"/>
          <p:cNvSpPr>
            <a:spLocks noChangeArrowheads="1"/>
          </p:cNvSpPr>
          <p:nvPr/>
        </p:nvSpPr>
        <p:spPr bwMode="auto">
          <a:xfrm>
            <a:off x="1295400" y="3835400"/>
            <a:ext cx="1943100" cy="50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kumimoji="1" lang="en-US" sz="1400" i="1" dirty="0"/>
              <a:t>run-time control</a:t>
            </a:r>
          </a:p>
          <a:p>
            <a:pPr algn="ctr" defTabSz="7620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n-US" sz="1400" i="1" dirty="0">
                <a:solidFill>
                  <a:srgbClr val="0000FF"/>
                </a:solidFill>
              </a:rPr>
              <a:t>CF</a:t>
            </a:r>
            <a:r>
              <a:rPr kumimoji="1" lang="en-US" sz="1400" i="1" baseline="-25000" dirty="0">
                <a:solidFill>
                  <a:srgbClr val="0000FF"/>
                </a:solidFill>
              </a:rPr>
              <a:t>1</a:t>
            </a:r>
            <a:r>
              <a:rPr kumimoji="1" lang="en-US" sz="1400" i="1" dirty="0">
                <a:solidFill>
                  <a:srgbClr val="0000FF"/>
                </a:solidFill>
              </a:rPr>
              <a:t>,…,</a:t>
            </a:r>
            <a:r>
              <a:rPr kumimoji="1" lang="en-US" sz="1400" i="1" dirty="0" err="1">
                <a:solidFill>
                  <a:srgbClr val="0000FF"/>
                </a:solidFill>
              </a:rPr>
              <a:t>CF</a:t>
            </a:r>
            <a:r>
              <a:rPr kumimoji="1" lang="en-US" sz="1400" i="1" baseline="-25000" dirty="0" err="1">
                <a:solidFill>
                  <a:srgbClr val="0000FF"/>
                </a:solidFill>
              </a:rPr>
              <a:t>k</a:t>
            </a:r>
            <a:endParaRPr kumimoji="1" lang="en-GB" sz="1400" i="1" baseline="-25000" dirty="0">
              <a:solidFill>
                <a:srgbClr val="0000FF"/>
              </a:solidFill>
            </a:endParaRPr>
          </a:p>
        </p:txBody>
      </p:sp>
      <p:sp>
        <p:nvSpPr>
          <p:cNvPr id="1303593" name="AutoShape 41"/>
          <p:cNvSpPr>
            <a:spLocks noChangeArrowheads="1"/>
          </p:cNvSpPr>
          <p:nvPr/>
        </p:nvSpPr>
        <p:spPr bwMode="auto">
          <a:xfrm>
            <a:off x="3848100" y="3835400"/>
            <a:ext cx="1943100" cy="50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kumimoji="1" lang="en-US" sz="1400" i="1"/>
              <a:t>task implementation</a:t>
            </a:r>
          </a:p>
          <a:p>
            <a:pPr algn="ctr" defTabSz="762000"/>
            <a:r>
              <a:rPr kumimoji="1" lang="en-US" sz="1400" i="1">
                <a:solidFill>
                  <a:srgbClr val="0000FF"/>
                </a:solidFill>
              </a:rPr>
              <a:t>F</a:t>
            </a:r>
            <a:r>
              <a:rPr kumimoji="1" lang="en-US" sz="1400" i="1" baseline="-25000">
                <a:solidFill>
                  <a:srgbClr val="0000FF"/>
                </a:solidFill>
              </a:rPr>
              <a:t>1</a:t>
            </a:r>
            <a:r>
              <a:rPr kumimoji="1" lang="en-US" sz="1400" i="1">
                <a:solidFill>
                  <a:srgbClr val="0000FF"/>
                </a:solidFill>
              </a:rPr>
              <a:t>,…,F</a:t>
            </a:r>
            <a:r>
              <a:rPr kumimoji="1" lang="en-US" sz="1400" i="1" baseline="-25000">
                <a:solidFill>
                  <a:srgbClr val="0000FF"/>
                </a:solidFill>
              </a:rPr>
              <a:t>m</a:t>
            </a:r>
            <a:endParaRPr kumimoji="1" lang="en-GB" sz="1400" i="1" baseline="-25000">
              <a:solidFill>
                <a:srgbClr val="0000FF"/>
              </a:solidFill>
            </a:endParaRPr>
          </a:p>
        </p:txBody>
      </p:sp>
      <p:grpSp>
        <p:nvGrpSpPr>
          <p:cNvPr id="1303635" name="Group 83"/>
          <p:cNvGrpSpPr>
            <a:grpSpLocks/>
          </p:cNvGrpSpPr>
          <p:nvPr/>
        </p:nvGrpSpPr>
        <p:grpSpPr bwMode="auto">
          <a:xfrm>
            <a:off x="1333500" y="5334000"/>
            <a:ext cx="2806700" cy="863600"/>
            <a:chOff x="816" y="3456"/>
            <a:chExt cx="1768" cy="544"/>
          </a:xfrm>
        </p:grpSpPr>
        <p:sp>
          <p:nvSpPr>
            <p:cNvPr id="60449" name="AutoShape 16"/>
            <p:cNvSpPr>
              <a:spLocks noChangeArrowheads="1"/>
            </p:cNvSpPr>
            <p:nvPr/>
          </p:nvSpPr>
          <p:spPr bwMode="auto">
            <a:xfrm>
              <a:off x="1936" y="3456"/>
              <a:ext cx="600" cy="240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kumimoji="1" lang="en-US" sz="1400" i="1"/>
                <a:t>task info</a:t>
              </a:r>
              <a:endParaRPr kumimoji="1" lang="en-GB" sz="1400" i="1"/>
            </a:p>
          </p:txBody>
        </p:sp>
        <p:sp>
          <p:nvSpPr>
            <p:cNvPr id="60450" name="AutoShape 19"/>
            <p:cNvSpPr>
              <a:spLocks noChangeArrowheads="1"/>
            </p:cNvSpPr>
            <p:nvPr/>
          </p:nvSpPr>
          <p:spPr bwMode="auto">
            <a:xfrm>
              <a:off x="1896" y="3776"/>
              <a:ext cx="688" cy="224"/>
            </a:xfrm>
            <a:prstGeom prst="bracketPair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kumimoji="1" lang="en-US" sz="1200" b="0" i="1"/>
                <a:t>task info type</a:t>
              </a:r>
              <a:endParaRPr kumimoji="1" lang="en-GB" sz="1200" b="0" i="1"/>
            </a:p>
          </p:txBody>
        </p:sp>
        <p:cxnSp>
          <p:nvCxnSpPr>
            <p:cNvPr id="60451" name="AutoShape 20"/>
            <p:cNvCxnSpPr>
              <a:cxnSpLocks noChangeShapeType="1"/>
              <a:stCxn id="60450" idx="0"/>
              <a:endCxn id="60450" idx="0"/>
            </p:cNvCxnSpPr>
            <p:nvPr/>
          </p:nvCxnSpPr>
          <p:spPr bwMode="auto">
            <a:xfrm>
              <a:off x="2240" y="3776"/>
              <a:ext cx="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452" name="AutoShape 43"/>
            <p:cNvCxnSpPr>
              <a:cxnSpLocks noChangeShapeType="1"/>
              <a:stCxn id="60449" idx="3"/>
              <a:endCxn id="60450" idx="0"/>
            </p:cNvCxnSpPr>
            <p:nvPr/>
          </p:nvCxnSpPr>
          <p:spPr bwMode="auto">
            <a:xfrm>
              <a:off x="2236" y="3696"/>
              <a:ext cx="4" cy="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453" name="AutoShape 44"/>
            <p:cNvSpPr>
              <a:spLocks noChangeArrowheads="1"/>
            </p:cNvSpPr>
            <p:nvPr/>
          </p:nvSpPr>
          <p:spPr bwMode="auto">
            <a:xfrm>
              <a:off x="816" y="3464"/>
              <a:ext cx="896" cy="22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kumimoji="1" lang="en-US" sz="1400" i="1"/>
                <a:t>gettaskinfo()</a:t>
              </a:r>
              <a:endParaRPr kumimoji="1" lang="en-GB" sz="1400" i="1"/>
            </a:p>
          </p:txBody>
        </p:sp>
        <p:cxnSp>
          <p:nvCxnSpPr>
            <p:cNvPr id="60454" name="AutoShape 45"/>
            <p:cNvCxnSpPr>
              <a:cxnSpLocks noChangeShapeType="1"/>
              <a:stCxn id="60449" idx="2"/>
              <a:endCxn id="60453" idx="3"/>
            </p:cNvCxnSpPr>
            <p:nvPr/>
          </p:nvCxnSpPr>
          <p:spPr bwMode="auto">
            <a:xfrm flipH="1">
              <a:off x="1712" y="3576"/>
              <a:ext cx="22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03600" name="AutoShape 48"/>
          <p:cNvSpPr>
            <a:spLocks noChangeArrowheads="1"/>
          </p:cNvSpPr>
          <p:nvPr/>
        </p:nvSpPr>
        <p:spPr bwMode="auto">
          <a:xfrm>
            <a:off x="4306888" y="4648200"/>
            <a:ext cx="1031875" cy="5461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kumimoji="1" lang="en-US" sz="1400" i="1"/>
              <a:t>access </a:t>
            </a:r>
          </a:p>
          <a:p>
            <a:pPr algn="ctr" defTabSz="762000"/>
            <a:r>
              <a:rPr kumimoji="1" lang="en-US" sz="1400" i="1"/>
              <a:t>rights </a:t>
            </a:r>
            <a:endParaRPr kumimoji="1" lang="en-GB" sz="1400" i="1"/>
          </a:p>
        </p:txBody>
      </p:sp>
      <p:sp>
        <p:nvSpPr>
          <p:cNvPr id="1303601" name="AutoShape 49"/>
          <p:cNvSpPr>
            <a:spLocks noChangeArrowheads="1"/>
          </p:cNvSpPr>
          <p:nvPr/>
        </p:nvSpPr>
        <p:spPr bwMode="auto">
          <a:xfrm>
            <a:off x="4932363" y="5359400"/>
            <a:ext cx="1049337" cy="393700"/>
          </a:xfrm>
          <a:prstGeom prst="bracketPair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kumimoji="1" lang="en-US" sz="1200" b="0" i="1"/>
              <a:t>access rights </a:t>
            </a:r>
          </a:p>
          <a:p>
            <a:pPr algn="ctr" defTabSz="762000"/>
            <a:r>
              <a:rPr kumimoji="1" lang="en-US" sz="1200" b="0" i="1"/>
              <a:t>type</a:t>
            </a:r>
            <a:endParaRPr kumimoji="1" lang="en-GB" sz="1200" b="0" i="1"/>
          </a:p>
        </p:txBody>
      </p:sp>
      <p:cxnSp>
        <p:nvCxnSpPr>
          <p:cNvPr id="60430" name="AutoShape 50"/>
          <p:cNvCxnSpPr>
            <a:cxnSpLocks noChangeShapeType="1"/>
            <a:stCxn id="1303601" idx="0"/>
            <a:endCxn id="1303601" idx="0"/>
          </p:cNvCxnSpPr>
          <p:nvPr/>
        </p:nvCxnSpPr>
        <p:spPr bwMode="auto">
          <a:xfrm>
            <a:off x="5457825" y="5359400"/>
            <a:ext cx="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3603" name="AutoShape 51"/>
          <p:cNvCxnSpPr>
            <a:cxnSpLocks noChangeShapeType="1"/>
            <a:stCxn id="1303600" idx="3"/>
            <a:endCxn id="1303601" idx="0"/>
          </p:cNvCxnSpPr>
          <p:nvPr/>
        </p:nvCxnSpPr>
        <p:spPr bwMode="auto">
          <a:xfrm>
            <a:off x="4822825" y="5194300"/>
            <a:ext cx="635000" cy="165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3604" name="AutoShape 52"/>
          <p:cNvSpPr>
            <a:spLocks noChangeArrowheads="1"/>
          </p:cNvSpPr>
          <p:nvPr/>
        </p:nvSpPr>
        <p:spPr bwMode="auto">
          <a:xfrm>
            <a:off x="1308100" y="4737100"/>
            <a:ext cx="1427163" cy="393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kumimoji="1" lang="en-US" sz="1400" i="1"/>
              <a:t>cancontrol()</a:t>
            </a:r>
            <a:endParaRPr kumimoji="1" lang="en-GB" sz="1400" i="1"/>
          </a:p>
        </p:txBody>
      </p:sp>
      <p:cxnSp>
        <p:nvCxnSpPr>
          <p:cNvPr id="1303605" name="AutoShape 53"/>
          <p:cNvCxnSpPr>
            <a:cxnSpLocks noChangeShapeType="1"/>
            <a:stCxn id="1303600" idx="2"/>
            <a:endCxn id="1303604" idx="3"/>
          </p:cNvCxnSpPr>
          <p:nvPr/>
        </p:nvCxnSpPr>
        <p:spPr bwMode="auto">
          <a:xfrm flipH="1">
            <a:off x="2735263" y="4921250"/>
            <a:ext cx="1571625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3611" name="AutoShape 59"/>
          <p:cNvSpPr>
            <a:spLocks noChangeArrowheads="1"/>
          </p:cNvSpPr>
          <p:nvPr/>
        </p:nvSpPr>
        <p:spPr bwMode="auto">
          <a:xfrm>
            <a:off x="4281488" y="2946400"/>
            <a:ext cx="1069975" cy="6096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kumimoji="1" lang="en-US" sz="1400" i="1" dirty="0"/>
              <a:t>task </a:t>
            </a:r>
          </a:p>
          <a:p>
            <a:pPr algn="ctr" defTabSz="762000"/>
            <a:r>
              <a:rPr kumimoji="1" lang="en-US" sz="1400" i="1" dirty="0"/>
              <a:t>parameters </a:t>
            </a:r>
            <a:endParaRPr kumimoji="1" lang="en-GB" sz="1400" i="1" dirty="0"/>
          </a:p>
        </p:txBody>
      </p:sp>
      <p:cxnSp>
        <p:nvCxnSpPr>
          <p:cNvPr id="1303618" name="AutoShape 66"/>
          <p:cNvCxnSpPr>
            <a:cxnSpLocks noChangeShapeType="1"/>
            <a:stCxn id="1303591" idx="3"/>
            <a:endCxn id="1303611" idx="2"/>
          </p:cNvCxnSpPr>
          <p:nvPr/>
        </p:nvCxnSpPr>
        <p:spPr bwMode="auto">
          <a:xfrm>
            <a:off x="3238500" y="3251200"/>
            <a:ext cx="10429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3619" name="AutoShape 67"/>
          <p:cNvCxnSpPr>
            <a:cxnSpLocks noChangeShapeType="1"/>
            <a:stCxn id="1303611" idx="3"/>
            <a:endCxn id="1303593" idx="0"/>
          </p:cNvCxnSpPr>
          <p:nvPr/>
        </p:nvCxnSpPr>
        <p:spPr bwMode="auto">
          <a:xfrm>
            <a:off x="4816475" y="3556000"/>
            <a:ext cx="3175" cy="279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3620" name="AutoShape 68"/>
          <p:cNvCxnSpPr>
            <a:cxnSpLocks noChangeShapeType="1"/>
            <a:stCxn id="1303592" idx="3"/>
            <a:endCxn id="1303593" idx="1"/>
          </p:cNvCxnSpPr>
          <p:nvPr/>
        </p:nvCxnSpPr>
        <p:spPr bwMode="auto">
          <a:xfrm>
            <a:off x="3238500" y="4089400"/>
            <a:ext cx="609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8" name="AutoShape 61"/>
          <p:cNvCxnSpPr>
            <a:cxnSpLocks noChangeShapeType="1"/>
          </p:cNvCxnSpPr>
          <p:nvPr/>
        </p:nvCxnSpPr>
        <p:spPr bwMode="auto">
          <a:xfrm>
            <a:off x="4949825" y="2349500"/>
            <a:ext cx="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03628" name="Group 76"/>
          <p:cNvGrpSpPr>
            <a:grpSpLocks/>
          </p:cNvGrpSpPr>
          <p:nvPr/>
        </p:nvGrpSpPr>
        <p:grpSpPr bwMode="auto">
          <a:xfrm>
            <a:off x="6269038" y="2849563"/>
            <a:ext cx="1109662" cy="998537"/>
            <a:chOff x="3237" y="1683"/>
            <a:chExt cx="699" cy="629"/>
          </a:xfrm>
        </p:grpSpPr>
        <p:sp>
          <p:nvSpPr>
            <p:cNvPr id="60446" name="AutoShape 71"/>
            <p:cNvSpPr>
              <a:spLocks noChangeArrowheads="1"/>
            </p:cNvSpPr>
            <p:nvPr/>
          </p:nvSpPr>
          <p:spPr bwMode="auto">
            <a:xfrm>
              <a:off x="3237" y="2024"/>
              <a:ext cx="699" cy="288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kumimoji="1" lang="en-US" sz="1400" i="1"/>
                <a:t>controller</a:t>
              </a:r>
              <a:endParaRPr kumimoji="1" lang="en-GB" sz="1400" i="1"/>
            </a:p>
          </p:txBody>
        </p:sp>
        <p:sp>
          <p:nvSpPr>
            <p:cNvPr id="60447" name="AutoShape 72"/>
            <p:cNvSpPr>
              <a:spLocks noChangeArrowheads="1"/>
            </p:cNvSpPr>
            <p:nvPr/>
          </p:nvSpPr>
          <p:spPr bwMode="auto">
            <a:xfrm>
              <a:off x="3312" y="1683"/>
              <a:ext cx="619" cy="229"/>
            </a:xfrm>
            <a:prstGeom prst="bracketPair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kumimoji="1" lang="en-US" sz="1200" b="0" i="1"/>
                <a:t>agent type</a:t>
              </a:r>
              <a:endParaRPr kumimoji="1" lang="en-GB" sz="1200" b="0" i="1"/>
            </a:p>
          </p:txBody>
        </p:sp>
        <p:cxnSp>
          <p:nvCxnSpPr>
            <p:cNvPr id="60448" name="AutoShape 73"/>
            <p:cNvCxnSpPr>
              <a:cxnSpLocks noChangeShapeType="1"/>
              <a:stCxn id="60446" idx="0"/>
              <a:endCxn id="60447" idx="2"/>
            </p:cNvCxnSpPr>
            <p:nvPr/>
          </p:nvCxnSpPr>
          <p:spPr bwMode="auto">
            <a:xfrm flipV="1">
              <a:off x="3622" y="1912"/>
              <a:ext cx="0" cy="1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303630" name="AutoShape 78"/>
          <p:cNvCxnSpPr>
            <a:cxnSpLocks noChangeShapeType="1"/>
            <a:stCxn id="1303593" idx="3"/>
            <a:endCxn id="60446" idx="2"/>
          </p:cNvCxnSpPr>
          <p:nvPr/>
        </p:nvCxnSpPr>
        <p:spPr bwMode="auto">
          <a:xfrm flipV="1">
            <a:off x="5791200" y="3676650"/>
            <a:ext cx="477838" cy="412750"/>
          </a:xfrm>
          <a:prstGeom prst="curvedConnector3">
            <a:avLst>
              <a:gd name="adj1" fmla="val 49833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3631" name="AutoShape 79"/>
          <p:cNvCxnSpPr>
            <a:cxnSpLocks noChangeShapeType="1"/>
            <a:stCxn id="1303593" idx="3"/>
            <a:endCxn id="60455" idx="2"/>
          </p:cNvCxnSpPr>
          <p:nvPr/>
        </p:nvCxnSpPr>
        <p:spPr bwMode="auto">
          <a:xfrm>
            <a:off x="5791200" y="4089400"/>
            <a:ext cx="465138" cy="361950"/>
          </a:xfrm>
          <a:prstGeom prst="curvedConnector3">
            <a:avLst>
              <a:gd name="adj1" fmla="val 49829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3633" name="AutoShape 81"/>
          <p:cNvCxnSpPr>
            <a:cxnSpLocks noChangeShapeType="1"/>
            <a:stCxn id="1303593" idx="2"/>
            <a:endCxn id="1303600" idx="1"/>
          </p:cNvCxnSpPr>
          <p:nvPr/>
        </p:nvCxnSpPr>
        <p:spPr bwMode="auto">
          <a:xfrm rot="16200000" flipH="1">
            <a:off x="4668838" y="4494212"/>
            <a:ext cx="304800" cy="317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3637" name="Freeform 85"/>
          <p:cNvSpPr>
            <a:spLocks/>
          </p:cNvSpPr>
          <p:nvPr/>
        </p:nvSpPr>
        <p:spPr bwMode="auto">
          <a:xfrm>
            <a:off x="3530600" y="2540000"/>
            <a:ext cx="1460500" cy="3568700"/>
          </a:xfrm>
          <a:custGeom>
            <a:avLst/>
            <a:gdLst>
              <a:gd name="T0" fmla="*/ 0 w 928"/>
              <a:gd name="T1" fmla="*/ 0 h 2144"/>
              <a:gd name="T2" fmla="*/ 0 w 928"/>
              <a:gd name="T3" fmla="*/ 1224 h 2144"/>
              <a:gd name="T4" fmla="*/ 928 w 928"/>
              <a:gd name="T5" fmla="*/ 2144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8" h="2144">
                <a:moveTo>
                  <a:pt x="0" y="0"/>
                </a:moveTo>
                <a:lnTo>
                  <a:pt x="0" y="1224"/>
                </a:lnTo>
                <a:lnTo>
                  <a:pt x="928" y="2144"/>
                </a:lnTo>
              </a:path>
            </a:pathLst>
          </a:custGeom>
          <a:noFill/>
          <a:ln w="19050" cap="rnd" cmpd="sng">
            <a:solidFill>
              <a:srgbClr val="3399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3638" name="Text Box 86"/>
          <p:cNvSpPr txBox="1">
            <a:spLocks noChangeArrowheads="1"/>
          </p:cNvSpPr>
          <p:nvPr/>
        </p:nvSpPr>
        <p:spPr bwMode="auto">
          <a:xfrm>
            <a:off x="1329752" y="2335213"/>
            <a:ext cx="1760097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 sz="1400" i="1">
                <a:solidFill>
                  <a:schemeClr val="hlink"/>
                </a:solidFill>
              </a:rPr>
              <a:t>Εξωτερική άποψη,</a:t>
            </a:r>
          </a:p>
          <a:p>
            <a:pPr algn="ctr"/>
            <a:r>
              <a:rPr lang="en-US" sz="1400" i="1">
                <a:solidFill>
                  <a:schemeClr val="hlink"/>
                </a:solidFill>
              </a:rPr>
              <a:t>public</a:t>
            </a:r>
            <a:endParaRPr lang="en-GB" sz="1400" i="1">
              <a:solidFill>
                <a:schemeClr val="hlink"/>
              </a:solidFill>
            </a:endParaRPr>
          </a:p>
        </p:txBody>
      </p:sp>
      <p:sp>
        <p:nvSpPr>
          <p:cNvPr id="1303639" name="Text Box 87"/>
          <p:cNvSpPr txBox="1">
            <a:spLocks noChangeArrowheads="1"/>
          </p:cNvSpPr>
          <p:nvPr/>
        </p:nvSpPr>
        <p:spPr bwMode="auto">
          <a:xfrm>
            <a:off x="4686300" y="2270125"/>
            <a:ext cx="18811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 sz="1400" i="1">
                <a:solidFill>
                  <a:schemeClr val="hlink"/>
                </a:solidFill>
              </a:rPr>
              <a:t>Εσωτερική</a:t>
            </a:r>
            <a:r>
              <a:rPr lang="el-GR" i="1">
                <a:solidFill>
                  <a:schemeClr val="hlink"/>
                </a:solidFill>
              </a:rPr>
              <a:t> άποψη</a:t>
            </a:r>
            <a:r>
              <a:rPr lang="en-US" i="1">
                <a:solidFill>
                  <a:schemeClr val="hlink"/>
                </a:solidFill>
              </a:rPr>
              <a:t>,</a:t>
            </a:r>
          </a:p>
          <a:p>
            <a:pPr algn="ctr"/>
            <a:r>
              <a:rPr lang="en-US" i="1">
                <a:solidFill>
                  <a:schemeClr val="hlink"/>
                </a:solidFill>
              </a:rPr>
              <a:t>private</a:t>
            </a:r>
            <a:endParaRPr lang="en-GB" i="1">
              <a:solidFill>
                <a:schemeClr val="hlink"/>
              </a:solidFill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15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03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0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03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03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0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03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03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0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03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03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0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3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3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0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03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03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0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03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03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0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03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03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0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03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03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0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03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03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0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03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03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0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03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03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0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03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03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0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03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03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0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0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0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0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03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03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0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0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0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0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03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03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0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03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03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0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03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03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03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03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0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3591" grpId="0" animBg="1"/>
      <p:bldP spid="1303592" grpId="0" animBg="1"/>
      <p:bldP spid="1303593" grpId="0" animBg="1"/>
      <p:bldP spid="1303600" grpId="0" animBg="1"/>
      <p:bldP spid="1303601" grpId="0" animBg="1"/>
      <p:bldP spid="1303604" grpId="0" animBg="1"/>
      <p:bldP spid="1303611" grpId="0" animBg="1"/>
      <p:bldP spid="1303638" grpId="0"/>
      <p:bldP spid="13036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Agent-based</a:t>
            </a:r>
            <a:r>
              <a:rPr lang="en-US" smtClean="0"/>
              <a:t> architectures (6/7)</a:t>
            </a:r>
            <a:endParaRPr lang="en-GB" smtClean="0"/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4029075" cy="5334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l-GR" sz="1800" i="1" smtClean="0"/>
              <a:t>Παράδειγμα</a:t>
            </a:r>
            <a:r>
              <a:rPr lang="en-US" sz="1800" i="1" smtClean="0"/>
              <a:t> (1/2)</a:t>
            </a:r>
            <a:r>
              <a:rPr lang="el-GR" sz="1800" i="1" smtClean="0"/>
              <a:t> – </a:t>
            </a:r>
            <a:r>
              <a:rPr lang="en-US" sz="1800" i="1" smtClean="0"/>
              <a:t>war simulators</a:t>
            </a:r>
            <a:endParaRPr lang="en-GB" sz="1800" i="1" smtClean="0"/>
          </a:p>
        </p:txBody>
      </p:sp>
      <p:sp>
        <p:nvSpPr>
          <p:cNvPr id="1277956" name="AutoShape 4"/>
          <p:cNvSpPr>
            <a:spLocks noChangeArrowheads="1"/>
          </p:cNvSpPr>
          <p:nvPr/>
        </p:nvSpPr>
        <p:spPr bwMode="auto">
          <a:xfrm>
            <a:off x="4391025" y="2349500"/>
            <a:ext cx="1527175" cy="584200"/>
          </a:xfrm>
          <a:prstGeom prst="can">
            <a:avLst>
              <a:gd name="adj" fmla="val 25000"/>
            </a:avLst>
          </a:prstGeom>
          <a:solidFill>
            <a:srgbClr val="3399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200">
                <a:solidFill>
                  <a:schemeClr val="bg1"/>
                </a:solidFill>
              </a:rPr>
              <a:t>Duty, strategy,</a:t>
            </a:r>
          </a:p>
          <a:p>
            <a:pPr algn="ctr" defTabSz="762000"/>
            <a:r>
              <a:rPr lang="en-US" sz="1200">
                <a:solidFill>
                  <a:schemeClr val="bg1"/>
                </a:solidFill>
              </a:rPr>
              <a:t>tasks</a:t>
            </a:r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277958" name="AutoShape 6"/>
          <p:cNvSpPr>
            <a:spLocks noChangeArrowheads="1"/>
          </p:cNvSpPr>
          <p:nvPr/>
        </p:nvSpPr>
        <p:spPr bwMode="auto">
          <a:xfrm>
            <a:off x="5838825" y="3368675"/>
            <a:ext cx="1489075" cy="546100"/>
          </a:xfrm>
          <a:prstGeom prst="can">
            <a:avLst>
              <a:gd name="adj" fmla="val 25000"/>
            </a:avLst>
          </a:prstGeom>
          <a:solidFill>
            <a:srgbClr val="3399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200">
                <a:solidFill>
                  <a:schemeClr val="bg1"/>
                </a:solidFill>
              </a:rPr>
              <a:t>Tactical, command,</a:t>
            </a:r>
          </a:p>
          <a:p>
            <a:pPr algn="ctr" defTabSz="762000"/>
            <a:r>
              <a:rPr lang="en-US" sz="1200">
                <a:solidFill>
                  <a:schemeClr val="bg1"/>
                </a:solidFill>
              </a:rPr>
              <a:t>mission</a:t>
            </a:r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277959" name="AutoShape 7"/>
          <p:cNvSpPr>
            <a:spLocks noChangeArrowheads="1"/>
          </p:cNvSpPr>
          <p:nvPr/>
        </p:nvSpPr>
        <p:spPr bwMode="auto">
          <a:xfrm>
            <a:off x="6629400" y="4530725"/>
            <a:ext cx="1651000" cy="612775"/>
          </a:xfrm>
          <a:prstGeom prst="can">
            <a:avLst>
              <a:gd name="adj" fmla="val 25000"/>
            </a:avLst>
          </a:prstGeom>
          <a:solidFill>
            <a:srgbClr val="3399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200">
                <a:solidFill>
                  <a:schemeClr val="bg1"/>
                </a:solidFill>
              </a:rPr>
              <a:t>Weapons, qualities,</a:t>
            </a:r>
          </a:p>
          <a:p>
            <a:pPr algn="ctr" defTabSz="762000"/>
            <a:r>
              <a:rPr lang="en-US" sz="1200">
                <a:solidFill>
                  <a:schemeClr val="bg1"/>
                </a:solidFill>
              </a:rPr>
              <a:t>experience</a:t>
            </a:r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277961" name="Oval 9"/>
          <p:cNvSpPr>
            <a:spLocks noChangeArrowheads="1"/>
          </p:cNvSpPr>
          <p:nvPr/>
        </p:nvSpPr>
        <p:spPr bwMode="auto">
          <a:xfrm>
            <a:off x="3105150" y="2438400"/>
            <a:ext cx="1114425" cy="434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200"/>
              <a:t>Commander</a:t>
            </a:r>
            <a:endParaRPr lang="en-GB" sz="1200"/>
          </a:p>
        </p:txBody>
      </p:sp>
      <p:sp>
        <p:nvSpPr>
          <p:cNvPr id="1277962" name="Oval 10"/>
          <p:cNvSpPr>
            <a:spLocks noChangeArrowheads="1"/>
          </p:cNvSpPr>
          <p:nvPr/>
        </p:nvSpPr>
        <p:spPr bwMode="auto">
          <a:xfrm>
            <a:off x="1685925" y="3495675"/>
            <a:ext cx="1114425" cy="434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200"/>
              <a:t>Troup leader</a:t>
            </a:r>
            <a:endParaRPr lang="en-GB" sz="1200"/>
          </a:p>
        </p:txBody>
      </p:sp>
      <p:sp>
        <p:nvSpPr>
          <p:cNvPr id="1277963" name="Oval 11"/>
          <p:cNvSpPr>
            <a:spLocks noChangeArrowheads="1"/>
          </p:cNvSpPr>
          <p:nvPr/>
        </p:nvSpPr>
        <p:spPr bwMode="auto">
          <a:xfrm>
            <a:off x="4610100" y="3495675"/>
            <a:ext cx="1114425" cy="434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200"/>
              <a:t>Troup leader</a:t>
            </a:r>
            <a:endParaRPr lang="en-GB" sz="1200"/>
          </a:p>
        </p:txBody>
      </p:sp>
      <p:sp>
        <p:nvSpPr>
          <p:cNvPr id="1277964" name="Oval 12"/>
          <p:cNvSpPr>
            <a:spLocks noChangeArrowheads="1"/>
          </p:cNvSpPr>
          <p:nvPr/>
        </p:nvSpPr>
        <p:spPr bwMode="auto">
          <a:xfrm>
            <a:off x="552450" y="4619625"/>
            <a:ext cx="9906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200"/>
              <a:t>Soldier</a:t>
            </a:r>
            <a:endParaRPr lang="en-GB" sz="1200"/>
          </a:p>
        </p:txBody>
      </p:sp>
      <p:sp>
        <p:nvSpPr>
          <p:cNvPr id="1277965" name="Oval 13"/>
          <p:cNvSpPr>
            <a:spLocks noChangeArrowheads="1"/>
          </p:cNvSpPr>
          <p:nvPr/>
        </p:nvSpPr>
        <p:spPr bwMode="auto">
          <a:xfrm>
            <a:off x="1743075" y="4619625"/>
            <a:ext cx="9906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200"/>
              <a:t>Soldier</a:t>
            </a:r>
            <a:endParaRPr lang="en-GB" sz="1200"/>
          </a:p>
        </p:txBody>
      </p:sp>
      <p:sp>
        <p:nvSpPr>
          <p:cNvPr id="1277966" name="Oval 14"/>
          <p:cNvSpPr>
            <a:spLocks noChangeArrowheads="1"/>
          </p:cNvSpPr>
          <p:nvPr/>
        </p:nvSpPr>
        <p:spPr bwMode="auto">
          <a:xfrm>
            <a:off x="2914650" y="4619625"/>
            <a:ext cx="9906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200"/>
              <a:t>Soldier</a:t>
            </a:r>
            <a:endParaRPr lang="en-GB" sz="1200"/>
          </a:p>
        </p:txBody>
      </p:sp>
      <p:sp>
        <p:nvSpPr>
          <p:cNvPr id="1277967" name="Oval 15"/>
          <p:cNvSpPr>
            <a:spLocks noChangeArrowheads="1"/>
          </p:cNvSpPr>
          <p:nvPr/>
        </p:nvSpPr>
        <p:spPr bwMode="auto">
          <a:xfrm>
            <a:off x="4219575" y="4610100"/>
            <a:ext cx="9906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200"/>
              <a:t>Soldier</a:t>
            </a:r>
            <a:endParaRPr lang="en-GB" sz="1200"/>
          </a:p>
        </p:txBody>
      </p:sp>
      <p:sp>
        <p:nvSpPr>
          <p:cNvPr id="1277968" name="Oval 16"/>
          <p:cNvSpPr>
            <a:spLocks noChangeArrowheads="1"/>
          </p:cNvSpPr>
          <p:nvPr/>
        </p:nvSpPr>
        <p:spPr bwMode="auto">
          <a:xfrm>
            <a:off x="5495925" y="4610100"/>
            <a:ext cx="9906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200"/>
              <a:t>Soldier</a:t>
            </a:r>
            <a:endParaRPr lang="en-GB" sz="1200"/>
          </a:p>
        </p:txBody>
      </p:sp>
      <p:cxnSp>
        <p:nvCxnSpPr>
          <p:cNvPr id="1277969" name="AutoShape 17"/>
          <p:cNvCxnSpPr>
            <a:cxnSpLocks noChangeShapeType="1"/>
            <a:stCxn id="1277961" idx="4"/>
            <a:endCxn id="1277962" idx="0"/>
          </p:cNvCxnSpPr>
          <p:nvPr/>
        </p:nvCxnSpPr>
        <p:spPr bwMode="auto">
          <a:xfrm rot="5400000">
            <a:off x="2655888" y="2474913"/>
            <a:ext cx="593725" cy="141922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339933"/>
            </a:solidFill>
            <a:miter lim="800000"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7971" name="AutoShape 19"/>
          <p:cNvCxnSpPr>
            <a:cxnSpLocks noChangeShapeType="1"/>
            <a:stCxn id="1277962" idx="4"/>
            <a:endCxn id="1277964" idx="7"/>
          </p:cNvCxnSpPr>
          <p:nvPr/>
        </p:nvCxnSpPr>
        <p:spPr bwMode="auto">
          <a:xfrm rot="5400000">
            <a:off x="1462882" y="3880644"/>
            <a:ext cx="715962" cy="844550"/>
          </a:xfrm>
          <a:prstGeom prst="bentConnector3">
            <a:avLst>
              <a:gd name="adj1" fmla="val 46120"/>
            </a:avLst>
          </a:prstGeom>
          <a:noFill/>
          <a:ln w="28575">
            <a:solidFill>
              <a:srgbClr val="339933"/>
            </a:solidFill>
            <a:miter lim="800000"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7972" name="AutoShape 20"/>
          <p:cNvCxnSpPr>
            <a:cxnSpLocks noChangeShapeType="1"/>
            <a:stCxn id="1277962" idx="4"/>
            <a:endCxn id="1277966" idx="1"/>
          </p:cNvCxnSpPr>
          <p:nvPr/>
        </p:nvCxnSpPr>
        <p:spPr bwMode="auto">
          <a:xfrm rot="16200000" flipH="1">
            <a:off x="2293145" y="3894931"/>
            <a:ext cx="715962" cy="815975"/>
          </a:xfrm>
          <a:prstGeom prst="bentConnector3">
            <a:avLst>
              <a:gd name="adj1" fmla="val 46120"/>
            </a:avLst>
          </a:prstGeom>
          <a:noFill/>
          <a:ln w="28575">
            <a:solidFill>
              <a:srgbClr val="339933"/>
            </a:solidFill>
            <a:miter lim="800000"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7973" name="AutoShape 21"/>
          <p:cNvCxnSpPr>
            <a:cxnSpLocks noChangeShapeType="1"/>
            <a:stCxn id="1277962" idx="4"/>
            <a:endCxn id="1277965" idx="0"/>
          </p:cNvCxnSpPr>
          <p:nvPr/>
        </p:nvCxnSpPr>
        <p:spPr bwMode="auto">
          <a:xfrm rot="5400000">
            <a:off x="1910557" y="4272756"/>
            <a:ext cx="660400" cy="476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339933"/>
            </a:solidFill>
            <a:miter lim="800000"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7974" name="AutoShape 22"/>
          <p:cNvCxnSpPr>
            <a:cxnSpLocks noChangeShapeType="1"/>
            <a:stCxn id="1277963" idx="4"/>
            <a:endCxn id="1277967" idx="0"/>
          </p:cNvCxnSpPr>
          <p:nvPr/>
        </p:nvCxnSpPr>
        <p:spPr bwMode="auto">
          <a:xfrm rot="5400000">
            <a:off x="4615656" y="4044157"/>
            <a:ext cx="650875" cy="45243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339933"/>
            </a:solidFill>
            <a:miter lim="800000"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7975" name="AutoShape 23"/>
          <p:cNvCxnSpPr>
            <a:cxnSpLocks noChangeShapeType="1"/>
            <a:stCxn id="1277963" idx="4"/>
            <a:endCxn id="1277968" idx="1"/>
          </p:cNvCxnSpPr>
          <p:nvPr/>
        </p:nvCxnSpPr>
        <p:spPr bwMode="auto">
          <a:xfrm rot="16200000" flipH="1">
            <a:off x="5050632" y="4061619"/>
            <a:ext cx="706437" cy="473075"/>
          </a:xfrm>
          <a:prstGeom prst="bentConnector3">
            <a:avLst>
              <a:gd name="adj1" fmla="val 46069"/>
            </a:avLst>
          </a:prstGeom>
          <a:noFill/>
          <a:ln w="28575">
            <a:solidFill>
              <a:srgbClr val="339933"/>
            </a:solidFill>
            <a:miter lim="800000"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7994" name="AutoShape 42"/>
          <p:cNvCxnSpPr>
            <a:cxnSpLocks noChangeShapeType="1"/>
            <a:stCxn id="1277961" idx="4"/>
            <a:endCxn id="1277963" idx="0"/>
          </p:cNvCxnSpPr>
          <p:nvPr/>
        </p:nvCxnSpPr>
        <p:spPr bwMode="auto">
          <a:xfrm rot="16200000" flipH="1">
            <a:off x="4117975" y="2432051"/>
            <a:ext cx="593725" cy="150495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339933"/>
            </a:solidFill>
            <a:miter lim="800000"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16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53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7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7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7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7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77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77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77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77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7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7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7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77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77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7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77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77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7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7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7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7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77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77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7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77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77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7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77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77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7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27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27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27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27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27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77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77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7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6" grpId="0" animBg="1"/>
      <p:bldP spid="1277958" grpId="0" animBg="1"/>
      <p:bldP spid="1277959" grpId="0" animBg="1"/>
      <p:bldP spid="1277961" grpId="0" animBg="1"/>
      <p:bldP spid="1277962" grpId="0" animBg="1"/>
      <p:bldP spid="1277963" grpId="0" animBg="1"/>
      <p:bldP spid="1277964" grpId="0" animBg="1"/>
      <p:bldP spid="1277965" grpId="0" animBg="1"/>
      <p:bldP spid="1277966" grpId="0" animBg="1"/>
      <p:bldP spid="1277967" grpId="0" animBg="1"/>
      <p:bldP spid="12779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Agent-based</a:t>
            </a:r>
            <a:r>
              <a:rPr lang="en-US" smtClean="0"/>
              <a:t> architectures (7/7)</a:t>
            </a:r>
            <a:endParaRPr lang="en-GB" smtClean="0"/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l-GR" sz="1800" i="1" smtClean="0"/>
              <a:t>Παράδειγμα</a:t>
            </a:r>
            <a:r>
              <a:rPr lang="en-US" sz="1800" i="1" smtClean="0"/>
              <a:t> (2/2)</a:t>
            </a:r>
            <a:endParaRPr lang="en-GB" sz="1800" i="1" smtClean="0"/>
          </a:p>
          <a:p>
            <a:pPr lvl="1">
              <a:lnSpc>
                <a:spcPct val="80000"/>
              </a:lnSpc>
              <a:defRPr/>
            </a:pPr>
            <a:r>
              <a:rPr lang="el-GR" sz="2000" smtClean="0"/>
              <a:t>Οι </a:t>
            </a:r>
            <a:r>
              <a:rPr lang="en-US" sz="2000" smtClean="0"/>
              <a:t>agents, </a:t>
            </a:r>
            <a:r>
              <a:rPr lang="el-GR" sz="2000" smtClean="0"/>
              <a:t>εκτός από την επικοινωνία με άλλους </a:t>
            </a:r>
            <a:r>
              <a:rPr lang="en-US" sz="2000" smtClean="0"/>
              <a:t>agents, </a:t>
            </a:r>
            <a:r>
              <a:rPr lang="el-GR" sz="2000" smtClean="0"/>
              <a:t>μπορούν επιπλέον να επικοινωνούν με</a:t>
            </a:r>
            <a:r>
              <a:rPr lang="en-US" sz="2000" smtClean="0"/>
              <a:t>:</a:t>
            </a:r>
          </a:p>
          <a:p>
            <a:pPr lvl="2">
              <a:lnSpc>
                <a:spcPct val="80000"/>
              </a:lnSpc>
              <a:defRPr/>
            </a:pPr>
            <a:r>
              <a:rPr lang="el-GR" sz="1800" smtClean="0"/>
              <a:t>ανθρώπους</a:t>
            </a:r>
            <a:r>
              <a:rPr lang="en-US" sz="1800" smtClean="0"/>
              <a:t>, </a:t>
            </a:r>
            <a:r>
              <a:rPr lang="el-GR" sz="1800" smtClean="0"/>
              <a:t>δηλ. να έχουν και </a:t>
            </a:r>
            <a:r>
              <a:rPr lang="en-US" sz="1800" smtClean="0"/>
              <a:t>User Interface</a:t>
            </a:r>
          </a:p>
          <a:p>
            <a:pPr lvl="2">
              <a:lnSpc>
                <a:spcPct val="80000"/>
              </a:lnSpc>
              <a:defRPr/>
            </a:pPr>
            <a:r>
              <a:rPr lang="el-GR" sz="1800" smtClean="0"/>
              <a:t>με το περιβάλλον, δηλ.</a:t>
            </a:r>
            <a:r>
              <a:rPr lang="en-US" sz="1800" smtClean="0"/>
              <a:t> </a:t>
            </a:r>
            <a:r>
              <a:rPr lang="el-GR" sz="1800" smtClean="0"/>
              <a:t>να έχουν ειδικούς </a:t>
            </a:r>
            <a:r>
              <a:rPr lang="en-US" sz="1800" smtClean="0"/>
              <a:t>sensors </a:t>
            </a:r>
            <a:r>
              <a:rPr lang="el-GR" sz="1800" smtClean="0"/>
              <a:t>η / και </a:t>
            </a:r>
            <a:r>
              <a:rPr lang="en-US" sz="1800" smtClean="0"/>
              <a:t>actuators</a:t>
            </a:r>
            <a:r>
              <a:rPr lang="el-GR" sz="1800" smtClean="0"/>
              <a:t>, ακόμη και πιο πολύπλοκο συστήματα αντίληψης (</a:t>
            </a:r>
            <a:r>
              <a:rPr lang="en-US" sz="1800" smtClean="0"/>
              <a:t>computer vision)</a:t>
            </a:r>
          </a:p>
          <a:p>
            <a:pPr lvl="1">
              <a:lnSpc>
                <a:spcPct val="80000"/>
              </a:lnSpc>
              <a:defRPr/>
            </a:pPr>
            <a:r>
              <a:rPr lang="el-GR" sz="2000" smtClean="0"/>
              <a:t>Αυτό επιτρέπει την χρήση </a:t>
            </a:r>
            <a:r>
              <a:rPr lang="en-US" sz="2000" smtClean="0"/>
              <a:t>agent </a:t>
            </a:r>
            <a:r>
              <a:rPr lang="el-GR" sz="2000" smtClean="0"/>
              <a:t>αρχιτεκτονικών για πληθώρα συστημάτων</a:t>
            </a:r>
            <a:endParaRPr lang="en-US" sz="2000" smtClean="0"/>
          </a:p>
          <a:p>
            <a:pPr lvl="2">
              <a:lnSpc>
                <a:spcPct val="80000"/>
              </a:lnSpc>
              <a:defRPr/>
            </a:pPr>
            <a:r>
              <a:rPr lang="en-US" sz="1800" smtClean="0"/>
              <a:t>Work-flow management (</a:t>
            </a:r>
            <a:r>
              <a:rPr lang="el-GR" sz="1800" smtClean="0"/>
              <a:t>αυτοματισμό ροής και περάτωσης εργασιών σε μία επιχείρηση)</a:t>
            </a:r>
            <a:endParaRPr lang="en-US" sz="1800" smtClean="0"/>
          </a:p>
          <a:p>
            <a:pPr lvl="2">
              <a:lnSpc>
                <a:spcPct val="80000"/>
              </a:lnSpc>
              <a:defRPr/>
            </a:pPr>
            <a:r>
              <a:rPr lang="en-US" sz="1800" smtClean="0"/>
              <a:t>Process monitoring and control (</a:t>
            </a:r>
            <a:r>
              <a:rPr lang="el-GR" sz="1800" smtClean="0"/>
              <a:t>παρακολούθηση και έλεγχος προόδου εργασιών)</a:t>
            </a:r>
            <a:endParaRPr lang="en-US" sz="1800" smtClean="0"/>
          </a:p>
          <a:p>
            <a:pPr lvl="2">
              <a:lnSpc>
                <a:spcPct val="80000"/>
              </a:lnSpc>
              <a:defRPr/>
            </a:pPr>
            <a:r>
              <a:rPr lang="en-US" sz="1800" smtClean="0"/>
              <a:t>Automated data collection and analysis (</a:t>
            </a:r>
            <a:r>
              <a:rPr lang="el-GR" sz="1800" smtClean="0"/>
              <a:t>αυτοματοποιημένη συλλογή και ανάλυση πληροφοριών)</a:t>
            </a:r>
            <a:endParaRPr lang="en-US" sz="1800" smtClean="0"/>
          </a:p>
          <a:p>
            <a:pPr lvl="2">
              <a:lnSpc>
                <a:spcPct val="80000"/>
              </a:lnSpc>
              <a:defRPr/>
            </a:pPr>
            <a:r>
              <a:rPr lang="en-GB" sz="1800" smtClean="0"/>
              <a:t>Surveillance and alert </a:t>
            </a:r>
            <a:r>
              <a:rPr lang="en-US" sz="1800" smtClean="0"/>
              <a:t>management </a:t>
            </a:r>
            <a:r>
              <a:rPr lang="en-GB" sz="1800" smtClean="0"/>
              <a:t>systems (</a:t>
            </a:r>
            <a:r>
              <a:rPr lang="el-GR" sz="1800" smtClean="0"/>
              <a:t>συστήματα παρακολούθησης και διαχείρισης συναγερμών)</a:t>
            </a:r>
            <a:endParaRPr lang="en-GB" sz="1800" smtClean="0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17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0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7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7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7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7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7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7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7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7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7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7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78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78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78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78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79" grpId="0" build="p" bldLvl="3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Component architectures</a:t>
            </a:r>
            <a:r>
              <a:rPr lang="el-GR" smtClean="0"/>
              <a:t> (1/</a:t>
            </a:r>
            <a:r>
              <a:rPr lang="en-US" smtClean="0"/>
              <a:t>4</a:t>
            </a:r>
            <a:r>
              <a:rPr lang="el-GR" smtClean="0"/>
              <a:t>)</a:t>
            </a:r>
            <a:endParaRPr lang="en-GB" smtClean="0"/>
          </a:p>
        </p:txBody>
      </p:sp>
      <p:grpSp>
        <p:nvGrpSpPr>
          <p:cNvPr id="63494" name="Group 75"/>
          <p:cNvGrpSpPr>
            <a:grpSpLocks/>
          </p:cNvGrpSpPr>
          <p:nvPr/>
        </p:nvGrpSpPr>
        <p:grpSpPr bwMode="auto">
          <a:xfrm>
            <a:off x="1371600" y="3276600"/>
            <a:ext cx="4648200" cy="2881313"/>
            <a:chOff x="768" y="2016"/>
            <a:chExt cx="2928" cy="1815"/>
          </a:xfrm>
        </p:grpSpPr>
        <p:sp>
          <p:nvSpPr>
            <p:cNvPr id="1280004" name="AutoShape 4"/>
            <p:cNvSpPr>
              <a:spLocks noChangeArrowheads="1"/>
            </p:cNvSpPr>
            <p:nvPr/>
          </p:nvSpPr>
          <p:spPr bwMode="auto">
            <a:xfrm>
              <a:off x="2304" y="2400"/>
              <a:ext cx="1104" cy="124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>
                <a:defRPr/>
              </a:pPr>
              <a:endParaRPr lang="en-US" sz="1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80006" name="Rectangle 6"/>
            <p:cNvSpPr>
              <a:spLocks noChangeArrowheads="1"/>
            </p:cNvSpPr>
            <p:nvPr/>
          </p:nvSpPr>
          <p:spPr bwMode="auto">
            <a:xfrm>
              <a:off x="2208" y="2544"/>
              <a:ext cx="96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0007" name="Rectangle 7"/>
            <p:cNvSpPr>
              <a:spLocks noChangeArrowheads="1"/>
            </p:cNvSpPr>
            <p:nvPr/>
          </p:nvSpPr>
          <p:spPr bwMode="auto">
            <a:xfrm>
              <a:off x="2208" y="2832"/>
              <a:ext cx="96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0008" name="Rectangle 8"/>
            <p:cNvSpPr>
              <a:spLocks noChangeArrowheads="1"/>
            </p:cNvSpPr>
            <p:nvPr/>
          </p:nvSpPr>
          <p:spPr bwMode="auto">
            <a:xfrm>
              <a:off x="2208" y="3216"/>
              <a:ext cx="96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511" name="Text Box 9"/>
            <p:cNvSpPr txBox="1">
              <a:spLocks noChangeArrowheads="1"/>
            </p:cNvSpPr>
            <p:nvPr/>
          </p:nvSpPr>
          <p:spPr bwMode="auto">
            <a:xfrm>
              <a:off x="2304" y="254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/>
                <a:t>Service 1</a:t>
              </a:r>
              <a:endParaRPr lang="en-GB" sz="1400"/>
            </a:p>
          </p:txBody>
        </p:sp>
        <p:sp>
          <p:nvSpPr>
            <p:cNvPr id="63512" name="Text Box 11"/>
            <p:cNvSpPr txBox="1">
              <a:spLocks noChangeArrowheads="1"/>
            </p:cNvSpPr>
            <p:nvPr/>
          </p:nvSpPr>
          <p:spPr bwMode="auto">
            <a:xfrm>
              <a:off x="2304" y="288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/>
                <a:t>Service i</a:t>
              </a:r>
              <a:endParaRPr lang="en-GB" sz="1400"/>
            </a:p>
          </p:txBody>
        </p:sp>
        <p:sp>
          <p:nvSpPr>
            <p:cNvPr id="63513" name="Text Box 12"/>
            <p:cNvSpPr txBox="1">
              <a:spLocks noChangeArrowheads="1"/>
            </p:cNvSpPr>
            <p:nvPr/>
          </p:nvSpPr>
          <p:spPr bwMode="auto">
            <a:xfrm>
              <a:off x="2304" y="321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/>
                <a:t>Service N</a:t>
              </a:r>
              <a:endParaRPr lang="en-GB" sz="1400"/>
            </a:p>
          </p:txBody>
        </p:sp>
        <p:sp>
          <p:nvSpPr>
            <p:cNvPr id="1280013" name="Rectangle 13"/>
            <p:cNvSpPr>
              <a:spLocks noChangeArrowheads="1"/>
            </p:cNvSpPr>
            <p:nvPr/>
          </p:nvSpPr>
          <p:spPr bwMode="auto">
            <a:xfrm>
              <a:off x="2304" y="2544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0014" name="Rectangle 14"/>
            <p:cNvSpPr>
              <a:spLocks noChangeArrowheads="1"/>
            </p:cNvSpPr>
            <p:nvPr/>
          </p:nvSpPr>
          <p:spPr bwMode="auto">
            <a:xfrm>
              <a:off x="2304" y="2832"/>
              <a:ext cx="81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0015" name="Rectangle 15"/>
            <p:cNvSpPr>
              <a:spLocks noChangeArrowheads="1"/>
            </p:cNvSpPr>
            <p:nvPr/>
          </p:nvSpPr>
          <p:spPr bwMode="auto">
            <a:xfrm>
              <a:off x="2304" y="3216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0026" name="Line 26"/>
            <p:cNvSpPr>
              <a:spLocks noChangeShapeType="1"/>
            </p:cNvSpPr>
            <p:nvPr/>
          </p:nvSpPr>
          <p:spPr bwMode="auto">
            <a:xfrm flipH="1" flipV="1">
              <a:off x="1824" y="2208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0027" name="Line 27"/>
            <p:cNvSpPr>
              <a:spLocks noChangeShapeType="1"/>
            </p:cNvSpPr>
            <p:nvPr/>
          </p:nvSpPr>
          <p:spPr bwMode="auto">
            <a:xfrm flipH="1">
              <a:off x="1824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0028" name="Line 28"/>
            <p:cNvSpPr>
              <a:spLocks noChangeShapeType="1"/>
            </p:cNvSpPr>
            <p:nvPr/>
          </p:nvSpPr>
          <p:spPr bwMode="auto">
            <a:xfrm flipH="1">
              <a:off x="1824" y="2784"/>
              <a:ext cx="38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3520" name="Group 48"/>
            <p:cNvGrpSpPr>
              <a:grpSpLocks/>
            </p:cNvGrpSpPr>
            <p:nvPr/>
          </p:nvGrpSpPr>
          <p:grpSpPr bwMode="auto">
            <a:xfrm>
              <a:off x="1727" y="2207"/>
              <a:ext cx="96" cy="864"/>
              <a:chOff x="1679" y="1919"/>
              <a:chExt cx="96" cy="864"/>
            </a:xfrm>
          </p:grpSpPr>
          <p:sp>
            <p:nvSpPr>
              <p:cNvPr id="1280030" name="Rectangle 30"/>
              <p:cNvSpPr>
                <a:spLocks noChangeArrowheads="1"/>
              </p:cNvSpPr>
              <p:nvPr/>
            </p:nvSpPr>
            <p:spPr bwMode="auto">
              <a:xfrm rot="-5400000">
                <a:off x="1679" y="2687"/>
                <a:ext cx="96" cy="96"/>
              </a:xfrm>
              <a:prstGeom prst="rect">
                <a:avLst/>
              </a:prstGeom>
              <a:solidFill>
                <a:srgbClr val="00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80031" name="Rectangle 31"/>
              <p:cNvSpPr>
                <a:spLocks noChangeArrowheads="1"/>
              </p:cNvSpPr>
              <p:nvPr/>
            </p:nvSpPr>
            <p:spPr bwMode="auto">
              <a:xfrm rot="-5400000">
                <a:off x="1679" y="2591"/>
                <a:ext cx="96" cy="96"/>
              </a:xfrm>
              <a:prstGeom prst="rect">
                <a:avLst/>
              </a:prstGeom>
              <a:solidFill>
                <a:srgbClr val="00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80032" name="Rectangle 32"/>
              <p:cNvSpPr>
                <a:spLocks noChangeArrowheads="1"/>
              </p:cNvSpPr>
              <p:nvPr/>
            </p:nvSpPr>
            <p:spPr bwMode="auto">
              <a:xfrm rot="-5400000">
                <a:off x="1679" y="2495"/>
                <a:ext cx="96" cy="96"/>
              </a:xfrm>
              <a:prstGeom prst="rect">
                <a:avLst/>
              </a:prstGeom>
              <a:solidFill>
                <a:srgbClr val="00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80033" name="Rectangle 33"/>
              <p:cNvSpPr>
                <a:spLocks noChangeArrowheads="1"/>
              </p:cNvSpPr>
              <p:nvPr/>
            </p:nvSpPr>
            <p:spPr bwMode="auto">
              <a:xfrm rot="-5400000">
                <a:off x="1679" y="2399"/>
                <a:ext cx="96" cy="96"/>
              </a:xfrm>
              <a:prstGeom prst="rect">
                <a:avLst/>
              </a:prstGeom>
              <a:solidFill>
                <a:srgbClr val="00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3540" name="Group 34"/>
              <p:cNvGrpSpPr>
                <a:grpSpLocks/>
              </p:cNvGrpSpPr>
              <p:nvPr/>
            </p:nvGrpSpPr>
            <p:grpSpPr bwMode="auto">
              <a:xfrm rot="-5400000">
                <a:off x="1583" y="2207"/>
                <a:ext cx="288" cy="96"/>
                <a:chOff x="3072" y="2064"/>
                <a:chExt cx="288" cy="96"/>
              </a:xfrm>
            </p:grpSpPr>
            <p:sp>
              <p:nvSpPr>
                <p:cNvPr id="1280035" name="Rectangle 35"/>
                <p:cNvSpPr>
                  <a:spLocks noChangeArrowheads="1"/>
                </p:cNvSpPr>
                <p:nvPr/>
              </p:nvSpPr>
              <p:spPr bwMode="auto">
                <a:xfrm>
                  <a:off x="3072" y="2064"/>
                  <a:ext cx="96" cy="96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el-G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80036" name="Rectangle 36"/>
                <p:cNvSpPr>
                  <a:spLocks noChangeArrowheads="1"/>
                </p:cNvSpPr>
                <p:nvPr/>
              </p:nvSpPr>
              <p:spPr bwMode="auto">
                <a:xfrm>
                  <a:off x="3168" y="2064"/>
                  <a:ext cx="96" cy="96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el-G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80037" name="Rectangle 37"/>
                <p:cNvSpPr>
                  <a:spLocks noChangeArrowheads="1"/>
                </p:cNvSpPr>
                <p:nvPr/>
              </p:nvSpPr>
              <p:spPr bwMode="auto">
                <a:xfrm>
                  <a:off x="3264" y="2064"/>
                  <a:ext cx="96" cy="96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el-G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80039" name="Rectangle 39"/>
              <p:cNvSpPr>
                <a:spLocks noChangeArrowheads="1"/>
              </p:cNvSpPr>
              <p:nvPr/>
            </p:nvSpPr>
            <p:spPr bwMode="auto">
              <a:xfrm rot="-5400000">
                <a:off x="1679" y="2015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80040" name="Rectangle 40"/>
              <p:cNvSpPr>
                <a:spLocks noChangeArrowheads="1"/>
              </p:cNvSpPr>
              <p:nvPr/>
            </p:nvSpPr>
            <p:spPr bwMode="auto">
              <a:xfrm rot="-5400000">
                <a:off x="1679" y="1919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80043" name="Line 43"/>
            <p:cNvSpPr>
              <a:spLocks noChangeShapeType="1"/>
            </p:cNvSpPr>
            <p:nvPr/>
          </p:nvSpPr>
          <p:spPr bwMode="auto">
            <a:xfrm flipH="1" flipV="1">
              <a:off x="1824" y="2400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0044" name="Text Box 44"/>
            <p:cNvSpPr txBox="1">
              <a:spLocks noChangeArrowheads="1"/>
            </p:cNvSpPr>
            <p:nvPr/>
          </p:nvSpPr>
          <p:spPr bwMode="auto">
            <a:xfrm>
              <a:off x="2400" y="3600"/>
              <a:ext cx="8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component</a:t>
              </a:r>
              <a:endParaRPr lang="en-GB" sz="18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63523" name="Text Box 45"/>
            <p:cNvSpPr txBox="1">
              <a:spLocks noChangeArrowheads="1"/>
            </p:cNvSpPr>
            <p:nvPr/>
          </p:nvSpPr>
          <p:spPr bwMode="auto">
            <a:xfrm>
              <a:off x="1056" y="2016"/>
              <a:ext cx="6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1400">
                  <a:solidFill>
                    <a:srgbClr val="0000FF"/>
                  </a:solidFill>
                </a:rPr>
                <a:t>input </a:t>
              </a:r>
            </a:p>
            <a:p>
              <a:pPr algn="r"/>
              <a:r>
                <a:rPr lang="en-US" sz="1400">
                  <a:solidFill>
                    <a:srgbClr val="0000FF"/>
                  </a:solidFill>
                </a:rPr>
                <a:t>arguments</a:t>
              </a:r>
              <a:endParaRPr lang="en-GB" sz="1400">
                <a:solidFill>
                  <a:srgbClr val="0000FF"/>
                </a:solidFill>
              </a:endParaRPr>
            </a:p>
          </p:txBody>
        </p:sp>
        <p:sp>
          <p:nvSpPr>
            <p:cNvPr id="63524" name="Text Box 46"/>
            <p:cNvSpPr txBox="1">
              <a:spLocks noChangeArrowheads="1"/>
            </p:cNvSpPr>
            <p:nvPr/>
          </p:nvSpPr>
          <p:spPr bwMode="auto">
            <a:xfrm>
              <a:off x="1152" y="2352"/>
              <a:ext cx="56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1400">
                  <a:solidFill>
                    <a:schemeClr val="folHlink"/>
                  </a:solidFill>
                </a:rPr>
                <a:t>returned</a:t>
              </a:r>
            </a:p>
            <a:p>
              <a:pPr algn="r"/>
              <a:r>
                <a:rPr lang="en-US" sz="1400">
                  <a:solidFill>
                    <a:schemeClr val="folHlink"/>
                  </a:solidFill>
                </a:rPr>
                <a:t>values</a:t>
              </a:r>
              <a:endParaRPr lang="en-GB" sz="1400">
                <a:solidFill>
                  <a:schemeClr val="folHlink"/>
                </a:solidFill>
              </a:endParaRPr>
            </a:p>
          </p:txBody>
        </p:sp>
        <p:sp>
          <p:nvSpPr>
            <p:cNvPr id="63525" name="Text Box 47"/>
            <p:cNvSpPr txBox="1">
              <a:spLocks noChangeArrowheads="1"/>
            </p:cNvSpPr>
            <p:nvPr/>
          </p:nvSpPr>
          <p:spPr bwMode="auto">
            <a:xfrm>
              <a:off x="960" y="2832"/>
              <a:ext cx="7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solidFill>
                    <a:srgbClr val="00CC00"/>
                  </a:solidFill>
                </a:rPr>
                <a:t>notifications</a:t>
              </a:r>
              <a:endParaRPr lang="en-GB" sz="1400">
                <a:solidFill>
                  <a:srgbClr val="00CC00"/>
                </a:solidFill>
              </a:endParaRPr>
            </a:p>
          </p:txBody>
        </p:sp>
        <p:sp>
          <p:nvSpPr>
            <p:cNvPr id="1280050" name="Line 50"/>
            <p:cNvSpPr>
              <a:spLocks noChangeShapeType="1"/>
            </p:cNvSpPr>
            <p:nvPr/>
          </p:nvSpPr>
          <p:spPr bwMode="auto">
            <a:xfrm>
              <a:off x="768" y="2352"/>
              <a:ext cx="96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0051" name="Line 51"/>
            <p:cNvSpPr>
              <a:spLocks noChangeShapeType="1"/>
            </p:cNvSpPr>
            <p:nvPr/>
          </p:nvSpPr>
          <p:spPr bwMode="auto">
            <a:xfrm flipH="1">
              <a:off x="768" y="2688"/>
              <a:ext cx="96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0052" name="Line 52"/>
            <p:cNvSpPr>
              <a:spLocks noChangeShapeType="1"/>
            </p:cNvSpPr>
            <p:nvPr/>
          </p:nvSpPr>
          <p:spPr bwMode="auto">
            <a:xfrm flipH="1">
              <a:off x="768" y="3024"/>
              <a:ext cx="960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3529" name="Group 74"/>
            <p:cNvGrpSpPr>
              <a:grpSpLocks/>
            </p:cNvGrpSpPr>
            <p:nvPr/>
          </p:nvGrpSpPr>
          <p:grpSpPr bwMode="auto">
            <a:xfrm>
              <a:off x="3264" y="2640"/>
              <a:ext cx="432" cy="720"/>
              <a:chOff x="3264" y="2640"/>
              <a:chExt cx="960" cy="720"/>
            </a:xfrm>
          </p:grpSpPr>
          <p:sp>
            <p:nvSpPr>
              <p:cNvPr id="1280054" name="Line 54"/>
              <p:cNvSpPr>
                <a:spLocks noChangeShapeType="1"/>
              </p:cNvSpPr>
              <p:nvPr/>
            </p:nvSpPr>
            <p:spPr bwMode="auto">
              <a:xfrm>
                <a:off x="3264" y="2640"/>
                <a:ext cx="9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80055" name="Line 55"/>
              <p:cNvSpPr>
                <a:spLocks noChangeShapeType="1"/>
              </p:cNvSpPr>
              <p:nvPr/>
            </p:nvSpPr>
            <p:spPr bwMode="auto">
              <a:xfrm>
                <a:off x="3264" y="2784"/>
                <a:ext cx="9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80056" name="Line 56"/>
              <p:cNvSpPr>
                <a:spLocks noChangeShapeType="1"/>
              </p:cNvSpPr>
              <p:nvPr/>
            </p:nvSpPr>
            <p:spPr bwMode="auto">
              <a:xfrm flipH="1">
                <a:off x="3264" y="2928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80057" name="Line 57"/>
              <p:cNvSpPr>
                <a:spLocks noChangeShapeType="1"/>
              </p:cNvSpPr>
              <p:nvPr/>
            </p:nvSpPr>
            <p:spPr bwMode="auto">
              <a:xfrm flipH="1">
                <a:off x="3264" y="3072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80058" name="Line 58"/>
              <p:cNvSpPr>
                <a:spLocks noChangeShapeType="1"/>
              </p:cNvSpPr>
              <p:nvPr/>
            </p:nvSpPr>
            <p:spPr bwMode="auto">
              <a:xfrm flipH="1">
                <a:off x="3264" y="3216"/>
                <a:ext cx="960" cy="0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80059" name="Line 59"/>
              <p:cNvSpPr>
                <a:spLocks noChangeShapeType="1"/>
              </p:cNvSpPr>
              <p:nvPr/>
            </p:nvSpPr>
            <p:spPr bwMode="auto">
              <a:xfrm flipH="1">
                <a:off x="3264" y="3360"/>
                <a:ext cx="960" cy="0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3495" name="Group 73"/>
          <p:cNvGrpSpPr>
            <a:grpSpLocks/>
          </p:cNvGrpSpPr>
          <p:nvPr/>
        </p:nvGrpSpPr>
        <p:grpSpPr bwMode="auto">
          <a:xfrm>
            <a:off x="3200400" y="2057400"/>
            <a:ext cx="2514600" cy="1143000"/>
            <a:chOff x="1584" y="1056"/>
            <a:chExt cx="1873" cy="865"/>
          </a:xfrm>
        </p:grpSpPr>
        <p:sp>
          <p:nvSpPr>
            <p:cNvPr id="1280061" name="AutoShape 61"/>
            <p:cNvSpPr>
              <a:spLocks noChangeArrowheads="1"/>
            </p:cNvSpPr>
            <p:nvPr/>
          </p:nvSpPr>
          <p:spPr bwMode="auto">
            <a:xfrm>
              <a:off x="2400" y="1537"/>
              <a:ext cx="432" cy="38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0062" name="AutoShape 62"/>
            <p:cNvSpPr>
              <a:spLocks noChangeArrowheads="1"/>
            </p:cNvSpPr>
            <p:nvPr/>
          </p:nvSpPr>
          <p:spPr bwMode="auto">
            <a:xfrm>
              <a:off x="3024" y="1537"/>
              <a:ext cx="432" cy="38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0063" name="AutoShape 63"/>
            <p:cNvSpPr>
              <a:spLocks noChangeArrowheads="1"/>
            </p:cNvSpPr>
            <p:nvPr/>
          </p:nvSpPr>
          <p:spPr bwMode="auto">
            <a:xfrm>
              <a:off x="3024" y="1056"/>
              <a:ext cx="432" cy="38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0064" name="AutoShape 64"/>
            <p:cNvSpPr>
              <a:spLocks noChangeArrowheads="1"/>
            </p:cNvSpPr>
            <p:nvPr/>
          </p:nvSpPr>
          <p:spPr bwMode="auto">
            <a:xfrm>
              <a:off x="2400" y="1056"/>
              <a:ext cx="432" cy="38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3500" name="AutoShape 65"/>
            <p:cNvCxnSpPr>
              <a:cxnSpLocks noChangeShapeType="1"/>
              <a:stCxn id="1280064" idx="1"/>
              <a:endCxn id="1280061" idx="1"/>
            </p:cNvCxnSpPr>
            <p:nvPr/>
          </p:nvCxnSpPr>
          <p:spPr bwMode="auto">
            <a:xfrm rot="10800000" flipH="1" flipV="1">
              <a:off x="2400" y="1248"/>
              <a:ext cx="1" cy="480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01" name="AutoShape 66"/>
            <p:cNvCxnSpPr>
              <a:cxnSpLocks noChangeShapeType="1"/>
              <a:stCxn id="1280064" idx="3"/>
              <a:endCxn id="1280062" idx="1"/>
            </p:cNvCxnSpPr>
            <p:nvPr/>
          </p:nvCxnSpPr>
          <p:spPr bwMode="auto">
            <a:xfrm>
              <a:off x="2832" y="1248"/>
              <a:ext cx="192" cy="48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02" name="AutoShape 68"/>
            <p:cNvCxnSpPr>
              <a:cxnSpLocks noChangeShapeType="1"/>
              <a:stCxn id="1280061" idx="2"/>
              <a:endCxn id="1280062" idx="2"/>
            </p:cNvCxnSpPr>
            <p:nvPr/>
          </p:nvCxnSpPr>
          <p:spPr bwMode="auto">
            <a:xfrm rot="16200000" flipH="1">
              <a:off x="2927" y="1609"/>
              <a:ext cx="1" cy="624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03" name="AutoShape 69"/>
            <p:cNvCxnSpPr>
              <a:cxnSpLocks noChangeShapeType="1"/>
              <a:stCxn id="1280062" idx="3"/>
              <a:endCxn id="1280063" idx="3"/>
            </p:cNvCxnSpPr>
            <p:nvPr/>
          </p:nvCxnSpPr>
          <p:spPr bwMode="auto">
            <a:xfrm flipV="1">
              <a:off x="3456" y="1248"/>
              <a:ext cx="1" cy="480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0070" name="AutoShape 70"/>
            <p:cNvSpPr>
              <a:spLocks noChangeArrowheads="1"/>
            </p:cNvSpPr>
            <p:nvPr/>
          </p:nvSpPr>
          <p:spPr bwMode="auto">
            <a:xfrm>
              <a:off x="1584" y="1296"/>
              <a:ext cx="432" cy="38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3505" name="AutoShape 71"/>
            <p:cNvCxnSpPr>
              <a:cxnSpLocks noChangeShapeType="1"/>
              <a:stCxn id="1280070" idx="3"/>
              <a:endCxn id="1280064" idx="0"/>
            </p:cNvCxnSpPr>
            <p:nvPr/>
          </p:nvCxnSpPr>
          <p:spPr bwMode="auto">
            <a:xfrm flipV="1">
              <a:off x="2016" y="1056"/>
              <a:ext cx="600" cy="432"/>
            </a:xfrm>
            <a:prstGeom prst="curvedConnector4">
              <a:avLst>
                <a:gd name="adj1" fmla="val 32000"/>
                <a:gd name="adj2" fmla="val 13333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06" name="AutoShape 72"/>
            <p:cNvCxnSpPr>
              <a:cxnSpLocks noChangeShapeType="1"/>
              <a:stCxn id="1280070" idx="2"/>
              <a:endCxn id="1280061" idx="2"/>
            </p:cNvCxnSpPr>
            <p:nvPr/>
          </p:nvCxnSpPr>
          <p:spPr bwMode="auto">
            <a:xfrm rot="16200000" flipH="1">
              <a:off x="2088" y="1392"/>
              <a:ext cx="240" cy="816"/>
            </a:xfrm>
            <a:prstGeom prst="curvedConnector3">
              <a:avLst>
                <a:gd name="adj1" fmla="val 16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18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34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Component architectures</a:t>
            </a:r>
            <a:r>
              <a:rPr lang="el-GR" smtClean="0"/>
              <a:t> (2/</a:t>
            </a:r>
            <a:r>
              <a:rPr lang="en-US" smtClean="0"/>
              <a:t>4</a:t>
            </a:r>
            <a:r>
              <a:rPr lang="el-GR" smtClean="0"/>
              <a:t>)</a:t>
            </a:r>
            <a:endParaRPr lang="en-GB" smtClean="0"/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l-GR" sz="2000" i="1" smtClean="0"/>
              <a:t>Ιδιότητες</a:t>
            </a:r>
          </a:p>
          <a:p>
            <a:pPr lvl="1">
              <a:lnSpc>
                <a:spcPct val="90000"/>
              </a:lnSpc>
              <a:defRPr/>
            </a:pPr>
            <a:r>
              <a:rPr lang="el-GR" sz="1800" smtClean="0">
                <a:effectLst/>
              </a:rPr>
              <a:t>Τα διάφορα </a:t>
            </a:r>
            <a:r>
              <a:rPr lang="en-US" sz="1800" smtClean="0">
                <a:effectLst/>
              </a:rPr>
              <a:t>components </a:t>
            </a:r>
            <a:r>
              <a:rPr lang="el-GR" sz="1800" smtClean="0">
                <a:effectLst/>
              </a:rPr>
              <a:t>είναι ανεξάρτητα μεταξύ τους και κρύβουν πλήρως τις λεπτομέρειες υλοποίησης</a:t>
            </a:r>
          </a:p>
          <a:p>
            <a:pPr lvl="1">
              <a:lnSpc>
                <a:spcPct val="90000"/>
              </a:lnSpc>
              <a:defRPr/>
            </a:pPr>
            <a:r>
              <a:rPr lang="el-GR" sz="1800" smtClean="0">
                <a:effectLst/>
              </a:rPr>
              <a:t>Μπορεί να γίνει αντικατάσταση των </a:t>
            </a:r>
            <a:r>
              <a:rPr lang="en-US" sz="1800" smtClean="0">
                <a:effectLst/>
              </a:rPr>
              <a:t>components</a:t>
            </a:r>
            <a:r>
              <a:rPr lang="el-GR" sz="1800" smtClean="0">
                <a:effectLst/>
              </a:rPr>
              <a:t> </a:t>
            </a:r>
            <a:r>
              <a:rPr lang="en-US" sz="1800" smtClean="0">
                <a:effectLst/>
              </a:rPr>
              <a:t>on-the-fly</a:t>
            </a:r>
            <a:r>
              <a:rPr lang="el-GR" sz="1800" smtClean="0">
                <a:effectLst/>
              </a:rPr>
              <a:t>, εφόσον ικανοποιούν το ίδιο </a:t>
            </a:r>
            <a:r>
              <a:rPr lang="en-US" sz="1800" smtClean="0">
                <a:effectLst/>
              </a:rPr>
              <a:t>API</a:t>
            </a:r>
          </a:p>
          <a:p>
            <a:pPr lvl="1">
              <a:lnSpc>
                <a:spcPct val="90000"/>
              </a:lnSpc>
              <a:defRPr/>
            </a:pPr>
            <a:r>
              <a:rPr lang="el-GR" sz="1800" smtClean="0">
                <a:effectLst/>
              </a:rPr>
              <a:t>Η λεπτομερής αρχιτεκτονική ποικίλει ανάλογα με την τοπολογία / συνδεσμολογία των </a:t>
            </a:r>
            <a:r>
              <a:rPr lang="en-US" sz="1800" smtClean="0">
                <a:effectLst/>
              </a:rPr>
              <a:t>components</a:t>
            </a:r>
          </a:p>
          <a:p>
            <a:pPr lvl="1">
              <a:lnSpc>
                <a:spcPct val="90000"/>
              </a:lnSpc>
              <a:defRPr/>
            </a:pPr>
            <a:r>
              <a:rPr lang="el-GR" sz="1800" smtClean="0">
                <a:effectLst/>
              </a:rPr>
              <a:t>Πρακτικά κάθε αρχιτεκτονική μπορεί να περιγραφεί ως μία οργανωμένη δομή από </a:t>
            </a:r>
            <a:r>
              <a:rPr lang="en-US" sz="1800" smtClean="0">
                <a:effectLst/>
              </a:rPr>
              <a:t>components</a:t>
            </a:r>
            <a:endParaRPr lang="el-GR" sz="1800" smtClean="0">
              <a:effectLst/>
            </a:endParaRPr>
          </a:p>
          <a:p>
            <a:pPr lvl="2">
              <a:lnSpc>
                <a:spcPct val="90000"/>
              </a:lnSpc>
              <a:defRPr/>
            </a:pPr>
            <a:r>
              <a:rPr lang="el-GR" sz="1600" smtClean="0">
                <a:effectLst/>
              </a:rPr>
              <a:t>Μπορούν να χρησιμοποιηθούν </a:t>
            </a:r>
            <a:r>
              <a:rPr lang="en-US" sz="1600" smtClean="0">
                <a:effectLst/>
              </a:rPr>
              <a:t>components </a:t>
            </a:r>
            <a:r>
              <a:rPr lang="el-GR" sz="1600" smtClean="0">
                <a:effectLst/>
              </a:rPr>
              <a:t>τόσο για την </a:t>
            </a:r>
            <a:r>
              <a:rPr lang="en-US" sz="1600" smtClean="0">
                <a:effectLst/>
              </a:rPr>
              <a:t>macro-architecture </a:t>
            </a:r>
            <a:r>
              <a:rPr lang="el-GR" sz="1600" smtClean="0">
                <a:effectLst/>
              </a:rPr>
              <a:t>όσο και για τις επιμέρους </a:t>
            </a:r>
            <a:r>
              <a:rPr lang="en-US" sz="1600" smtClean="0">
                <a:effectLst/>
              </a:rPr>
              <a:t>micro-architectures</a:t>
            </a:r>
            <a:endParaRPr lang="el-GR" sz="1600" smtClean="0">
              <a:effectLst/>
            </a:endParaRPr>
          </a:p>
          <a:p>
            <a:pPr lvl="1">
              <a:lnSpc>
                <a:spcPct val="90000"/>
              </a:lnSpc>
              <a:defRPr/>
            </a:pPr>
            <a:r>
              <a:rPr lang="el-GR" sz="1800" smtClean="0">
                <a:effectLst/>
              </a:rPr>
              <a:t>Υποστηρίζεται η δημιουργία (</a:t>
            </a:r>
            <a:r>
              <a:rPr lang="en-US" sz="1800" smtClean="0">
                <a:effectLst/>
              </a:rPr>
              <a:t>instantiation) </a:t>
            </a:r>
            <a:r>
              <a:rPr lang="el-GR" sz="1800" smtClean="0">
                <a:effectLst/>
              </a:rPr>
              <a:t>πολλών στιγμιότυπων για κάθε </a:t>
            </a:r>
            <a:r>
              <a:rPr lang="en-US" sz="1800" smtClean="0">
                <a:effectLst/>
              </a:rPr>
              <a:t>component</a:t>
            </a:r>
            <a:r>
              <a:rPr lang="el-GR" sz="1800" smtClean="0">
                <a:effectLst/>
              </a:rPr>
              <a:t> </a:t>
            </a:r>
            <a:r>
              <a:rPr lang="en-US" sz="1800" smtClean="0">
                <a:effectLst/>
              </a:rPr>
              <a:t>at run-time</a:t>
            </a:r>
            <a:r>
              <a:rPr lang="el-GR" sz="1800" smtClean="0">
                <a:effectLst/>
              </a:rPr>
              <a:t>, ανάλογα με τις λειτουργικές ανάγκες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è"/>
              <a:defRPr/>
            </a:pPr>
            <a:r>
              <a:rPr lang="el-GR" sz="1800" i="1" smtClean="0">
                <a:solidFill>
                  <a:srgbClr val="0000FF"/>
                </a:solidFill>
                <a:effectLst/>
              </a:rPr>
              <a:t>Η αξία αυτού του αρχιτεκτονικού μοντέλου έγκειται στον εντοπισμό μίας γενικής αρχιτεκτονικής οντότητας με την οποία μπορούμε να μοντελοποιήσουμε όλες τις άλλες αρχιτεκτονικές</a:t>
            </a:r>
            <a:endParaRPr lang="en-GB" sz="1800" smtClean="0">
              <a:effectLst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19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1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8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8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8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8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8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8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8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8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8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27" grpId="0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6200" y="152400"/>
            <a:ext cx="6477000" cy="914400"/>
          </a:xfrm>
        </p:spPr>
        <p:txBody>
          <a:bodyPr/>
          <a:lstStyle/>
          <a:p>
            <a:pPr algn="ctr">
              <a:defRPr/>
            </a:pPr>
            <a:r>
              <a:rPr lang="el-GR" smtClean="0"/>
              <a:t>ΕΝΟΤΗΤΑ </a:t>
            </a:r>
            <a:r>
              <a:rPr lang="en-US" smtClean="0"/>
              <a:t>2</a:t>
            </a:r>
            <a:endParaRPr lang="en-GB" smtClean="0"/>
          </a:p>
        </p:txBody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1676400"/>
          </a:xfrm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el-GR" b="1" i="1" dirty="0" smtClean="0"/>
              <a:t>ΑΡΧΙΤΕΚΤΟΝΙΚΗ ΣΧΕΔΙΑΣΗ ΚΑΙ 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l-GR" b="1" i="1" dirty="0" smtClean="0"/>
              <a:t>ΟΙΚΟΓΕΝΕΙΕΣ ΑΡΧΙΤΕΚΤΟΝΙΚΩΝ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l-GR" sz="2000" b="1" i="1" dirty="0" smtClean="0"/>
              <a:t>Αριθμός διαλέξεων 2</a:t>
            </a:r>
            <a:endParaRPr lang="en-GB" sz="2000" b="1" i="1" dirty="0" smtClean="0"/>
          </a:p>
        </p:txBody>
      </p:sp>
      <p:grpSp>
        <p:nvGrpSpPr>
          <p:cNvPr id="4103" name="Group 35"/>
          <p:cNvGrpSpPr>
            <a:grpSpLocks/>
          </p:cNvGrpSpPr>
          <p:nvPr/>
        </p:nvGrpSpPr>
        <p:grpSpPr bwMode="auto">
          <a:xfrm>
            <a:off x="1981200" y="2657475"/>
            <a:ext cx="5183188" cy="1524000"/>
            <a:chOff x="0" y="0"/>
            <a:chExt cx="3265" cy="960"/>
          </a:xfrm>
        </p:grpSpPr>
        <p:sp>
          <p:nvSpPr>
            <p:cNvPr id="1217568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6" name="Rectangle 33"/>
            <p:cNvSpPr>
              <a:spLocks noChangeArrowheads="1"/>
            </p:cNvSpPr>
            <p:nvPr/>
          </p:nvSpPr>
          <p:spPr bwMode="auto">
            <a:xfrm>
              <a:off x="0" y="0"/>
              <a:ext cx="3265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defTabSz="762000"/>
              <a:r>
                <a:rPr lang="en-GB" sz="900" b="0" dirty="0">
                  <a:cs typeface="Arial" charset="0"/>
                </a:rPr>
                <a:t>  </a:t>
              </a:r>
              <a:r>
                <a:rPr lang="en-GB" sz="9400" b="0" dirty="0">
                  <a:cs typeface="Arial" charset="0"/>
                </a:rPr>
                <a:t> </a:t>
              </a:r>
              <a:r>
                <a:rPr lang="en-GB" sz="900" b="0" dirty="0">
                  <a:cs typeface="Arial" charset="0"/>
                </a:rPr>
  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 </a:t>
              </a:r>
            </a:p>
          </p:txBody>
        </p:sp>
      </p:grpSp>
      <p:pic>
        <p:nvPicPr>
          <p:cNvPr id="4104" name="Picture 34" descr="bridge-susp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3681413"/>
            <a:ext cx="5621337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81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Component architectures</a:t>
            </a:r>
            <a:r>
              <a:rPr lang="el-GR" smtClean="0"/>
              <a:t> (</a:t>
            </a:r>
            <a:r>
              <a:rPr lang="en-US" smtClean="0"/>
              <a:t>3</a:t>
            </a:r>
            <a:r>
              <a:rPr lang="el-GR" smtClean="0"/>
              <a:t>/</a:t>
            </a:r>
            <a:r>
              <a:rPr lang="en-US" smtClean="0"/>
              <a:t>4</a:t>
            </a:r>
            <a:r>
              <a:rPr lang="el-GR" smtClean="0"/>
              <a:t>)</a:t>
            </a:r>
          </a:p>
        </p:txBody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752600"/>
            <a:ext cx="8305800" cy="44196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l-GR" sz="2400" smtClean="0"/>
              <a:t>Η έννοια του </a:t>
            </a:r>
            <a:r>
              <a:rPr lang="en-US" sz="2400" smtClean="0"/>
              <a:t>component </a:t>
            </a:r>
            <a:r>
              <a:rPr lang="el-GR" sz="2400" smtClean="0"/>
              <a:t>συνεπάγεται συνήθως αρχιτεκτονικές δομές υψηλού επιπέδου</a:t>
            </a:r>
          </a:p>
          <a:p>
            <a:pPr lvl="1">
              <a:lnSpc>
                <a:spcPct val="80000"/>
              </a:lnSpc>
              <a:defRPr/>
            </a:pPr>
            <a:r>
              <a:rPr lang="el-GR" sz="2000" smtClean="0"/>
              <a:t>Θεωρούμε ότι ένα </a:t>
            </a:r>
            <a:r>
              <a:rPr lang="en-US" sz="2000" smtClean="0"/>
              <a:t>component </a:t>
            </a:r>
            <a:r>
              <a:rPr lang="el-GR" sz="2000" smtClean="0"/>
              <a:t>αποτελείται από μερικές κλάσεις</a:t>
            </a:r>
          </a:p>
          <a:p>
            <a:pPr lvl="1">
              <a:lnSpc>
                <a:spcPct val="80000"/>
              </a:lnSpc>
              <a:defRPr/>
            </a:pPr>
            <a:r>
              <a:rPr lang="el-GR" sz="2000" smtClean="0"/>
              <a:t>Μερικές φορές χρησιμοποιούμε τον όρο </a:t>
            </a:r>
            <a:r>
              <a:rPr lang="en-US" sz="2000" smtClean="0"/>
              <a:t>module </a:t>
            </a:r>
            <a:r>
              <a:rPr lang="el-GR" sz="2000" smtClean="0"/>
              <a:t>ως συνώνυμο του </a:t>
            </a:r>
            <a:r>
              <a:rPr lang="en-US" sz="2000" smtClean="0"/>
              <a:t>component</a:t>
            </a:r>
          </a:p>
          <a:p>
            <a:pPr lvl="2">
              <a:lnSpc>
                <a:spcPct val="80000"/>
              </a:lnSpc>
              <a:defRPr/>
            </a:pPr>
            <a:r>
              <a:rPr lang="el-GR" sz="1800" smtClean="0"/>
              <a:t>Ωστόσο το </a:t>
            </a:r>
            <a:r>
              <a:rPr lang="en-US" sz="1800" i="1" smtClean="0"/>
              <a:t>modular programming </a:t>
            </a:r>
            <a:r>
              <a:rPr lang="el-GR" sz="1800" smtClean="0"/>
              <a:t>είναι κάτι άλλο από το </a:t>
            </a:r>
            <a:r>
              <a:rPr lang="en-US" sz="1800" i="1" smtClean="0"/>
              <a:t>component-oriented programming</a:t>
            </a:r>
            <a:endParaRPr lang="el-GR" sz="1800" i="1" smtClean="0"/>
          </a:p>
          <a:p>
            <a:pPr lvl="1">
              <a:lnSpc>
                <a:spcPct val="80000"/>
              </a:lnSpc>
              <a:defRPr/>
            </a:pPr>
            <a:r>
              <a:rPr lang="el-GR" sz="2000" smtClean="0"/>
              <a:t>Πολλές φορές αναφερόμαστε σε ένα </a:t>
            </a:r>
            <a:r>
              <a:rPr lang="en-US" sz="2000" smtClean="0"/>
              <a:t>package </a:t>
            </a:r>
            <a:r>
              <a:rPr lang="el-GR" sz="2000" smtClean="0"/>
              <a:t>ως μία συλλογή από </a:t>
            </a:r>
            <a:r>
              <a:rPr lang="en-US" sz="2000" smtClean="0"/>
              <a:t>components – </a:t>
            </a:r>
            <a:r>
              <a:rPr lang="el-GR" sz="2000" smtClean="0"/>
              <a:t>δηλαδή ακόμη υψηλότερου επιπέδου αρχιτεκτονικά τμήματα</a:t>
            </a:r>
          </a:p>
          <a:p>
            <a:pPr lvl="1">
              <a:lnSpc>
                <a:spcPct val="80000"/>
              </a:lnSpc>
              <a:defRPr/>
            </a:pPr>
            <a:r>
              <a:rPr lang="el-GR" sz="2000" smtClean="0"/>
              <a:t>Οι παραπάνω διαχωρισμοί δεν είναι δογματικοί – μπορεί κάποια </a:t>
            </a:r>
            <a:r>
              <a:rPr lang="en-US" sz="2000" smtClean="0"/>
              <a:t>components </a:t>
            </a:r>
            <a:r>
              <a:rPr lang="el-GR" sz="2000" smtClean="0"/>
              <a:t>να είναι στην πράξη μία κλάση και κάποια </a:t>
            </a:r>
            <a:r>
              <a:rPr lang="en-US" sz="2000" smtClean="0"/>
              <a:t>packages </a:t>
            </a:r>
            <a:r>
              <a:rPr lang="el-GR" sz="2000" smtClean="0"/>
              <a:t>να έχουν απλώς ένα </a:t>
            </a:r>
            <a:r>
              <a:rPr lang="en-US" sz="2000" smtClean="0"/>
              <a:t>component</a:t>
            </a:r>
          </a:p>
          <a:p>
            <a:pPr lvl="1">
              <a:lnSpc>
                <a:spcPct val="80000"/>
              </a:lnSpc>
              <a:defRPr/>
            </a:pPr>
            <a:r>
              <a:rPr lang="el-GR" sz="2000" smtClean="0"/>
              <a:t>Υπάρχουν τεχνολογίες που υποστηρίζουν τη χρήση </a:t>
            </a:r>
            <a:r>
              <a:rPr lang="en-US" sz="2000" smtClean="0"/>
              <a:t>components </a:t>
            </a:r>
            <a:r>
              <a:rPr lang="el-GR" sz="2000" smtClean="0"/>
              <a:t>ανεξάρτητα από τη γλώσσα προγραμματισμού </a:t>
            </a:r>
            <a:r>
              <a:rPr lang="en-US" sz="2000" smtClean="0"/>
              <a:t>– </a:t>
            </a:r>
            <a:r>
              <a:rPr lang="el-GR" sz="2000" smtClean="0"/>
              <a:t>αυτό λέγεται </a:t>
            </a:r>
            <a:r>
              <a:rPr lang="en-US" sz="2000" i="1" smtClean="0"/>
              <a:t>binary format reuse</a:t>
            </a:r>
            <a:endParaRPr lang="el-GR" sz="2000" i="1" smtClean="0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20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9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2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2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2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2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4035" grpId="0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Component architectures</a:t>
            </a:r>
            <a:r>
              <a:rPr lang="el-GR" smtClean="0"/>
              <a:t> (</a:t>
            </a:r>
            <a:r>
              <a:rPr lang="en-US" smtClean="0"/>
              <a:t>4</a:t>
            </a:r>
            <a:r>
              <a:rPr lang="el-GR" smtClean="0"/>
              <a:t>/</a:t>
            </a:r>
            <a:r>
              <a:rPr lang="en-US" smtClean="0"/>
              <a:t>4</a:t>
            </a:r>
            <a:r>
              <a:rPr lang="el-GR" smtClean="0"/>
              <a:t>)</a:t>
            </a:r>
            <a:endParaRPr lang="en-GB" smtClean="0"/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l-GR" sz="2400" smtClean="0"/>
              <a:t>Παραδείγματα</a:t>
            </a:r>
            <a:r>
              <a:rPr lang="en-US" sz="2400" smtClean="0"/>
              <a:t> </a:t>
            </a:r>
            <a:r>
              <a:rPr lang="el-GR" sz="2400" smtClean="0"/>
              <a:t>τεχνολογιών υλοποίησης που μπορούν να υποστηρίξουν </a:t>
            </a:r>
            <a:r>
              <a:rPr lang="en-US" sz="2400" smtClean="0"/>
              <a:t>components</a:t>
            </a:r>
            <a:r>
              <a:rPr lang="el-GR" sz="2400" smtClean="0"/>
              <a:t> σε επίπεδο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smtClean="0"/>
              <a:t>Macro-architecture</a:t>
            </a:r>
            <a:r>
              <a:rPr lang="el-GR" sz="2000" smtClean="0"/>
              <a:t> – </a:t>
            </a:r>
            <a:r>
              <a:rPr lang="el-GR" sz="2000" i="1" smtClean="0"/>
              <a:t>διαχωρισμός σε διαφορετικά προγράμματα</a:t>
            </a:r>
            <a:r>
              <a:rPr lang="en-US" sz="2000" i="1" smtClean="0"/>
              <a:t>, binary level reuse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smtClean="0"/>
              <a:t>OMG / CORBA (Common Object Request Broker Architecture)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smtClean="0"/>
              <a:t>Microsoft DCOM (Distributed Component Object Model), ActiveX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smtClean="0"/>
              <a:t>Java Beans.</a:t>
            </a:r>
            <a:endParaRPr lang="el-GR" sz="1800" smtClean="0"/>
          </a:p>
          <a:p>
            <a:pPr lvl="2">
              <a:lnSpc>
                <a:spcPct val="90000"/>
              </a:lnSpc>
              <a:defRPr/>
            </a:pPr>
            <a:r>
              <a:rPr lang="en-US" sz="1800" smtClean="0"/>
              <a:t>RPC (Remote Procedure Calls), RMI (Remote Method Invocation)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smtClean="0"/>
              <a:t>XML RPC, SOAP (Simple Object Access Protocol)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smtClean="0"/>
              <a:t>OSGi (mainly Java)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smtClean="0"/>
              <a:t>Micro-architecture – </a:t>
            </a:r>
            <a:r>
              <a:rPr lang="el-GR" sz="2000" i="1" smtClean="0"/>
              <a:t>διαχωρισμός σε διαφορετικά τμήματα του ίδιου προγράμματος</a:t>
            </a:r>
            <a:r>
              <a:rPr lang="en-US" sz="2000" i="1" smtClean="0"/>
              <a:t>, source or lib level reuse</a:t>
            </a:r>
          </a:p>
          <a:p>
            <a:pPr lvl="2">
              <a:lnSpc>
                <a:spcPct val="90000"/>
              </a:lnSpc>
              <a:defRPr/>
            </a:pPr>
            <a:r>
              <a:rPr lang="el-GR" sz="1800" smtClean="0"/>
              <a:t>Σε </a:t>
            </a:r>
            <a:r>
              <a:rPr lang="en-US" sz="1800" smtClean="0"/>
              <a:t>OOP languages </a:t>
            </a:r>
            <a:r>
              <a:rPr lang="el-GR" sz="1800" smtClean="0"/>
              <a:t>σχεδίαση εξειδικευμένων </a:t>
            </a:r>
            <a:r>
              <a:rPr lang="en-US" sz="1800" smtClean="0"/>
              <a:t>classes</a:t>
            </a:r>
            <a:endParaRPr lang="el-GR" sz="1800" smtClean="0"/>
          </a:p>
          <a:p>
            <a:pPr lvl="2">
              <a:lnSpc>
                <a:spcPct val="90000"/>
              </a:lnSpc>
              <a:defRPr/>
            </a:pPr>
            <a:r>
              <a:rPr lang="el-GR" sz="1800" smtClean="0"/>
              <a:t>Σε </a:t>
            </a:r>
            <a:r>
              <a:rPr lang="en-US" sz="1800" smtClean="0"/>
              <a:t>procedural languages </a:t>
            </a:r>
            <a:r>
              <a:rPr lang="el-GR" sz="1800" smtClean="0"/>
              <a:t>υλοποίηση ειδικών </a:t>
            </a:r>
            <a:r>
              <a:rPr lang="en-US" sz="1800" smtClean="0"/>
              <a:t>APIs</a:t>
            </a:r>
            <a:endParaRPr lang="en-GB" sz="1800" smtClean="0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21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59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8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8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075" grpId="0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Plug-in architecture (1/9)</a:t>
            </a:r>
            <a:endParaRPr lang="el-GR" smtClean="0"/>
          </a:p>
        </p:txBody>
      </p:sp>
      <p:pic>
        <p:nvPicPr>
          <p:cNvPr id="1332244" name="Picture 20" descr="Plug-InExampl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10038"/>
            <a:ext cx="3186113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57" name="Rectangle 33"/>
          <p:cNvSpPr>
            <a:spLocks noChangeArrowheads="1"/>
          </p:cNvSpPr>
          <p:nvPr/>
        </p:nvSpPr>
        <p:spPr bwMode="auto">
          <a:xfrm>
            <a:off x="476250" y="1485900"/>
            <a:ext cx="5210175" cy="4810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339933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228" name="Rectangle 4"/>
          <p:cNvSpPr>
            <a:spLocks noChangeArrowheads="1"/>
          </p:cNvSpPr>
          <p:nvPr/>
        </p:nvSpPr>
        <p:spPr bwMode="auto">
          <a:xfrm>
            <a:off x="2352675" y="3171825"/>
            <a:ext cx="1504950" cy="6477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Plug-in</a:t>
            </a:r>
          </a:p>
          <a:p>
            <a:pPr algn="ctr">
              <a:defRPr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Loader</a:t>
            </a:r>
            <a:endParaRPr lang="el-GR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2230" name="Rectangle 6"/>
          <p:cNvSpPr>
            <a:spLocks noChangeArrowheads="1"/>
          </p:cNvSpPr>
          <p:nvPr/>
        </p:nvSpPr>
        <p:spPr bwMode="auto">
          <a:xfrm>
            <a:off x="714375" y="1809750"/>
            <a:ext cx="1504950" cy="647700"/>
          </a:xfrm>
          <a:prstGeom prst="rect">
            <a:avLst/>
          </a:prstGeom>
          <a:solidFill>
            <a:srgbClr val="006600"/>
          </a:solidFill>
          <a:ln w="28575" algn="ctr">
            <a:solidFill>
              <a:srgbClr val="339933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8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Plug-in</a:t>
            </a:r>
            <a:endParaRPr lang="el-GR" sz="1800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32232" name="Rectangle 8"/>
          <p:cNvSpPr>
            <a:spLocks noChangeArrowheads="1"/>
          </p:cNvSpPr>
          <p:nvPr/>
        </p:nvSpPr>
        <p:spPr bwMode="auto">
          <a:xfrm>
            <a:off x="3943350" y="1809750"/>
            <a:ext cx="1504950" cy="647700"/>
          </a:xfrm>
          <a:prstGeom prst="rect">
            <a:avLst/>
          </a:prstGeom>
          <a:solidFill>
            <a:srgbClr val="006600"/>
          </a:solidFill>
          <a:ln w="28575" algn="ctr">
            <a:solidFill>
              <a:srgbClr val="339933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8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Plug-in</a:t>
            </a:r>
            <a:endParaRPr lang="el-GR" sz="1800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1332233" name="AutoShape 9"/>
          <p:cNvCxnSpPr>
            <a:cxnSpLocks noChangeShapeType="1"/>
            <a:stCxn id="1332230" idx="2"/>
            <a:endCxn id="1332228" idx="0"/>
          </p:cNvCxnSpPr>
          <p:nvPr/>
        </p:nvCxnSpPr>
        <p:spPr bwMode="auto">
          <a:xfrm rot="16200000" flipH="1">
            <a:off x="1943100" y="1995488"/>
            <a:ext cx="685800" cy="1638300"/>
          </a:xfrm>
          <a:prstGeom prst="bentConnector3">
            <a:avLst>
              <a:gd name="adj1" fmla="val 40741"/>
            </a:avLst>
          </a:prstGeom>
          <a:noFill/>
          <a:ln w="28575">
            <a:solidFill>
              <a:srgbClr val="339933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34" name="AutoShape 10"/>
          <p:cNvCxnSpPr>
            <a:cxnSpLocks noChangeShapeType="1"/>
            <a:stCxn id="1332228" idx="0"/>
            <a:endCxn id="1332232" idx="2"/>
          </p:cNvCxnSpPr>
          <p:nvPr/>
        </p:nvCxnSpPr>
        <p:spPr bwMode="auto">
          <a:xfrm rot="-5400000">
            <a:off x="3557588" y="2019300"/>
            <a:ext cx="685800" cy="1590675"/>
          </a:xfrm>
          <a:prstGeom prst="bentConnector3">
            <a:avLst>
              <a:gd name="adj1" fmla="val 59259"/>
            </a:avLst>
          </a:prstGeom>
          <a:noFill/>
          <a:ln w="28575">
            <a:solidFill>
              <a:srgbClr val="339933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236" name="Text Box 12"/>
          <p:cNvSpPr txBox="1">
            <a:spLocks noChangeArrowheads="1"/>
          </p:cNvSpPr>
          <p:nvPr/>
        </p:nvSpPr>
        <p:spPr bwMode="auto">
          <a:xfrm>
            <a:off x="1441450" y="1446213"/>
            <a:ext cx="3622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9933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1800" smtClean="0">
                <a:effectLst>
                  <a:outerShdw blurRad="38100" dist="38100" dir="2700000" algn="tl">
                    <a:srgbClr val="FFFFFF"/>
                  </a:outerShdw>
                </a:effectLst>
                <a:latin typeface="Bodoni MT" pitchFamily="18" charset="0"/>
              </a:rPr>
              <a:t>Dynamically installed plug-ins</a:t>
            </a:r>
            <a:endParaRPr lang="el-GR" sz="1800" smtClean="0">
              <a:effectLst>
                <a:outerShdw blurRad="38100" dist="38100" dir="2700000" algn="tl">
                  <a:srgbClr val="FFFFFF"/>
                </a:outerShdw>
              </a:effectLst>
              <a:latin typeface="Bodoni MT" pitchFamily="18" charset="0"/>
            </a:endParaRPr>
          </a:p>
        </p:txBody>
      </p:sp>
      <p:sp>
        <p:nvSpPr>
          <p:cNvPr id="1332237" name="Rectangle 13"/>
          <p:cNvSpPr>
            <a:spLocks noChangeArrowheads="1"/>
          </p:cNvSpPr>
          <p:nvPr/>
        </p:nvSpPr>
        <p:spPr bwMode="auto">
          <a:xfrm>
            <a:off x="2352675" y="5276850"/>
            <a:ext cx="1504950" cy="6477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</a:t>
            </a:r>
          </a:p>
          <a:p>
            <a:pPr algn="ctr"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code</a:t>
            </a:r>
            <a:endParaRPr lang="el-GR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1332238" name="AutoShape 14"/>
          <p:cNvCxnSpPr>
            <a:cxnSpLocks noChangeShapeType="1"/>
            <a:stCxn id="1332230" idx="3"/>
            <a:endCxn id="1332232" idx="1"/>
          </p:cNvCxnSpPr>
          <p:nvPr/>
        </p:nvCxnSpPr>
        <p:spPr bwMode="auto">
          <a:xfrm>
            <a:off x="2219325" y="2133600"/>
            <a:ext cx="1724025" cy="0"/>
          </a:xfrm>
          <a:prstGeom prst="straightConnector1">
            <a:avLst/>
          </a:prstGeom>
          <a:noFill/>
          <a:ln w="28575" cap="rnd">
            <a:solidFill>
              <a:srgbClr val="339933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239" name="Rectangle 15"/>
          <p:cNvSpPr>
            <a:spLocks noChangeArrowheads="1"/>
          </p:cNvSpPr>
          <p:nvPr/>
        </p:nvSpPr>
        <p:spPr bwMode="auto">
          <a:xfrm>
            <a:off x="2362200" y="4162425"/>
            <a:ext cx="1504950" cy="6477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Plug-in</a:t>
            </a:r>
          </a:p>
          <a:p>
            <a:pPr algn="ctr">
              <a:defRPr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Manager</a:t>
            </a:r>
            <a:endParaRPr lang="el-GR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1332241" name="AutoShape 17"/>
          <p:cNvCxnSpPr>
            <a:cxnSpLocks noChangeShapeType="1"/>
            <a:stCxn id="1332239" idx="3"/>
            <a:endCxn id="1332228" idx="3"/>
          </p:cNvCxnSpPr>
          <p:nvPr/>
        </p:nvCxnSpPr>
        <p:spPr bwMode="auto">
          <a:xfrm flipH="1" flipV="1">
            <a:off x="3871913" y="3495675"/>
            <a:ext cx="9525" cy="990600"/>
          </a:xfrm>
          <a:prstGeom prst="bentConnector3">
            <a:avLst>
              <a:gd name="adj1" fmla="val -2250000"/>
            </a:avLst>
          </a:prstGeom>
          <a:noFill/>
          <a:ln w="28575">
            <a:solidFill>
              <a:srgbClr val="339933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42" name="AutoShape 18"/>
          <p:cNvCxnSpPr>
            <a:cxnSpLocks noChangeShapeType="1"/>
            <a:stCxn id="1332228" idx="1"/>
            <a:endCxn id="1332239" idx="1"/>
          </p:cNvCxnSpPr>
          <p:nvPr/>
        </p:nvCxnSpPr>
        <p:spPr bwMode="auto">
          <a:xfrm rot="10800000" flipH="1" flipV="1">
            <a:off x="2338388" y="3495675"/>
            <a:ext cx="9525" cy="990600"/>
          </a:xfrm>
          <a:prstGeom prst="bentConnector3">
            <a:avLst>
              <a:gd name="adj1" fmla="val -2250000"/>
            </a:avLst>
          </a:prstGeom>
          <a:noFill/>
          <a:ln w="28575">
            <a:solidFill>
              <a:srgbClr val="339933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245" name="Line 21"/>
          <p:cNvSpPr>
            <a:spLocks noChangeShapeType="1"/>
          </p:cNvSpPr>
          <p:nvPr/>
        </p:nvSpPr>
        <p:spPr bwMode="auto">
          <a:xfrm flipH="1" flipV="1">
            <a:off x="3467100" y="4800600"/>
            <a:ext cx="9525" cy="49530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248" name="Line 24"/>
          <p:cNvSpPr>
            <a:spLocks noChangeShapeType="1"/>
          </p:cNvSpPr>
          <p:nvPr/>
        </p:nvSpPr>
        <p:spPr bwMode="auto">
          <a:xfrm flipH="1">
            <a:off x="2819400" y="4810125"/>
            <a:ext cx="9525" cy="47625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250" name="Text Box 26"/>
          <p:cNvSpPr txBox="1">
            <a:spLocks noChangeArrowheads="1"/>
          </p:cNvSpPr>
          <p:nvPr/>
        </p:nvSpPr>
        <p:spPr bwMode="auto">
          <a:xfrm>
            <a:off x="4095750" y="3817938"/>
            <a:ext cx="1009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9933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1400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2.request</a:t>
            </a:r>
            <a:endParaRPr lang="el-GR" sz="1400" i="1" smtClean="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1332251" name="Text Box 27"/>
          <p:cNvSpPr txBox="1">
            <a:spLocks noChangeArrowheads="1"/>
          </p:cNvSpPr>
          <p:nvPr/>
        </p:nvSpPr>
        <p:spPr bwMode="auto">
          <a:xfrm>
            <a:off x="1384300" y="3830638"/>
            <a:ext cx="6111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9933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16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3.get</a:t>
            </a:r>
            <a:endParaRPr lang="el-GR" sz="1600" i="1" dirty="0" smtClean="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1332252" name="Text Box 28"/>
          <p:cNvSpPr txBox="1">
            <a:spLocks noChangeArrowheads="1"/>
          </p:cNvSpPr>
          <p:nvPr/>
        </p:nvSpPr>
        <p:spPr bwMode="auto">
          <a:xfrm>
            <a:off x="3495675" y="4932363"/>
            <a:ext cx="1009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9933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1400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1.request</a:t>
            </a:r>
            <a:endParaRPr lang="el-GR" sz="1400" i="1" smtClean="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1332253" name="Text Box 29"/>
          <p:cNvSpPr txBox="1">
            <a:spLocks noChangeArrowheads="1"/>
          </p:cNvSpPr>
          <p:nvPr/>
        </p:nvSpPr>
        <p:spPr bwMode="auto">
          <a:xfrm>
            <a:off x="2089150" y="4926013"/>
            <a:ext cx="6111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9933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16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4.get</a:t>
            </a:r>
            <a:endParaRPr lang="el-GR" sz="1600" i="1" dirty="0" smtClean="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cxnSp>
        <p:nvCxnSpPr>
          <p:cNvPr id="1332254" name="AutoShape 30"/>
          <p:cNvCxnSpPr>
            <a:cxnSpLocks noChangeShapeType="1"/>
            <a:stCxn id="1332237" idx="3"/>
            <a:endCxn id="1332237" idx="2"/>
          </p:cNvCxnSpPr>
          <p:nvPr/>
        </p:nvCxnSpPr>
        <p:spPr bwMode="auto">
          <a:xfrm flipH="1">
            <a:off x="3105150" y="5600700"/>
            <a:ext cx="766763" cy="338138"/>
          </a:xfrm>
          <a:prstGeom prst="curvedConnector4">
            <a:avLst>
              <a:gd name="adj1" fmla="val -27949"/>
              <a:gd name="adj2" fmla="val 163380"/>
            </a:avLst>
          </a:prstGeom>
          <a:noFill/>
          <a:ln w="28575">
            <a:solidFill>
              <a:srgbClr val="33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255" name="Text Box 31"/>
          <p:cNvSpPr txBox="1">
            <a:spLocks noChangeArrowheads="1"/>
          </p:cNvSpPr>
          <p:nvPr/>
        </p:nvSpPr>
        <p:spPr bwMode="auto">
          <a:xfrm>
            <a:off x="3914775" y="5961063"/>
            <a:ext cx="1009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9933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5.use</a:t>
            </a:r>
            <a:endParaRPr lang="el-GR" sz="1400" i="1" dirty="0" smtClean="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1332258" name="AutoShape 34"/>
          <p:cNvSpPr>
            <a:spLocks noChangeArrowheads="1"/>
          </p:cNvSpPr>
          <p:nvPr/>
        </p:nvSpPr>
        <p:spPr bwMode="auto">
          <a:xfrm>
            <a:off x="723900" y="2619375"/>
            <a:ext cx="685800" cy="51435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plug-in </a:t>
            </a:r>
          </a:p>
          <a:p>
            <a:pPr algn="ctr">
              <a:defRPr/>
            </a:pPr>
            <a:r>
              <a:rPr lang="en-US" sz="1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manifest </a:t>
            </a:r>
          </a:p>
          <a:p>
            <a:pPr algn="ctr">
              <a:defRPr/>
            </a:pPr>
            <a:r>
              <a:rPr lang="en-US" sz="1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file</a:t>
            </a:r>
            <a:endParaRPr lang="el-GR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2260" name="AutoShape 36"/>
          <p:cNvSpPr>
            <a:spLocks noChangeArrowheads="1"/>
          </p:cNvSpPr>
          <p:nvPr/>
        </p:nvSpPr>
        <p:spPr bwMode="auto">
          <a:xfrm>
            <a:off x="4772025" y="2619375"/>
            <a:ext cx="685800" cy="51435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plug-in </a:t>
            </a:r>
          </a:p>
          <a:p>
            <a:pPr algn="ctr">
              <a:defRPr/>
            </a:pPr>
            <a:r>
              <a:rPr lang="en-US" sz="1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manifest </a:t>
            </a:r>
          </a:p>
          <a:p>
            <a:pPr algn="ctr">
              <a:defRPr/>
            </a:pPr>
            <a:r>
              <a:rPr lang="en-US" sz="1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file</a:t>
            </a:r>
            <a:endParaRPr lang="el-GR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1332261" name="AutoShape 37"/>
          <p:cNvCxnSpPr>
            <a:cxnSpLocks noChangeShapeType="1"/>
            <a:stCxn id="1332258" idx="3"/>
            <a:endCxn id="1332228" idx="0"/>
          </p:cNvCxnSpPr>
          <p:nvPr/>
        </p:nvCxnSpPr>
        <p:spPr bwMode="auto">
          <a:xfrm>
            <a:off x="1423988" y="2876550"/>
            <a:ext cx="1681162" cy="280988"/>
          </a:xfrm>
          <a:prstGeom prst="bentConnector2">
            <a:avLst/>
          </a:prstGeom>
          <a:noFill/>
          <a:ln w="28575">
            <a:solidFill>
              <a:srgbClr val="0066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62" name="AutoShape 38"/>
          <p:cNvCxnSpPr>
            <a:cxnSpLocks noChangeShapeType="1"/>
            <a:stCxn id="1332260" idx="1"/>
            <a:endCxn id="1332228" idx="0"/>
          </p:cNvCxnSpPr>
          <p:nvPr/>
        </p:nvCxnSpPr>
        <p:spPr bwMode="auto">
          <a:xfrm rot="10800000" flipV="1">
            <a:off x="3105150" y="2876550"/>
            <a:ext cx="1652588" cy="280988"/>
          </a:xfrm>
          <a:prstGeom prst="bentConnector2">
            <a:avLst/>
          </a:prstGeom>
          <a:noFill/>
          <a:ln w="28575">
            <a:solidFill>
              <a:srgbClr val="0066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264" name="Text Box 40"/>
          <p:cNvSpPr txBox="1">
            <a:spLocks noChangeArrowheads="1"/>
          </p:cNvSpPr>
          <p:nvPr/>
        </p:nvSpPr>
        <p:spPr bwMode="auto">
          <a:xfrm>
            <a:off x="1647825" y="2894013"/>
            <a:ext cx="29337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9933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0.load / link / connect</a:t>
            </a:r>
            <a:endParaRPr lang="el-GR" sz="1400" i="1" dirty="0" smtClean="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22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03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2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2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2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2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2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2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2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2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2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2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2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2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32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32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3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32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32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3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32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32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3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32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32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3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32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32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3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32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32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3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33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33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33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33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33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33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3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33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133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133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28" grpId="0" animBg="1"/>
      <p:bldP spid="1332230" grpId="0" animBg="1"/>
      <p:bldP spid="1332232" grpId="0" animBg="1"/>
      <p:bldP spid="1332237" grpId="0" animBg="1"/>
      <p:bldP spid="1332239" grpId="0" animBg="1"/>
      <p:bldP spid="1332250" grpId="0"/>
      <p:bldP spid="1332251" grpId="0"/>
      <p:bldP spid="1332252" grpId="0"/>
      <p:bldP spid="1332253" grpId="0"/>
      <p:bldP spid="1332255" grpId="0"/>
      <p:bldP spid="1332258" grpId="0" animBg="1"/>
      <p:bldP spid="1332260" grpId="0" animBg="1"/>
      <p:bldP spid="13322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686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3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Plug-in architecture (2/9)</a:t>
            </a:r>
            <a:endParaRPr lang="el-GR" smtClean="0"/>
          </a:p>
        </p:txBody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l-GR" sz="2000" i="1" smtClean="0"/>
              <a:t>Ιδιότητες</a:t>
            </a:r>
          </a:p>
          <a:p>
            <a:pPr lvl="1">
              <a:lnSpc>
                <a:spcPct val="80000"/>
              </a:lnSpc>
              <a:defRPr/>
            </a:pPr>
            <a:r>
              <a:rPr lang="el-GR" sz="1800" smtClean="0"/>
              <a:t>Τα </a:t>
            </a:r>
            <a:r>
              <a:rPr lang="en-US" sz="1800" smtClean="0"/>
              <a:t>plug-ins </a:t>
            </a:r>
            <a:r>
              <a:rPr lang="el-GR" sz="1800" smtClean="0"/>
              <a:t>μπορούν να </a:t>
            </a:r>
            <a:r>
              <a:rPr lang="el-GR" sz="1800" b="1" i="1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ενεργοποιούνται δυναμικά</a:t>
            </a:r>
            <a:endParaRPr lang="en-US" sz="1800" b="1" i="1" smtClean="0">
              <a:solidFill>
                <a:srgbClr val="33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80000"/>
              </a:lnSpc>
              <a:defRPr/>
            </a:pPr>
            <a:r>
              <a:rPr lang="el-GR" sz="1800" smtClean="0"/>
              <a:t>Τα </a:t>
            </a:r>
            <a:r>
              <a:rPr lang="en-US" sz="1800" smtClean="0"/>
              <a:t>plug-ins</a:t>
            </a:r>
            <a:r>
              <a:rPr lang="el-GR" sz="1800" smtClean="0"/>
              <a:t> </a:t>
            </a:r>
            <a:r>
              <a:rPr lang="el-GR" sz="1800" b="1" i="1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δεν </a:t>
            </a:r>
            <a:r>
              <a:rPr lang="el-GR" sz="1800" smtClean="0"/>
              <a:t>χρειάζεται να</a:t>
            </a:r>
            <a:r>
              <a:rPr lang="el-GR" sz="1800" b="1" i="1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γνωρίζονται μεταξύ τους</a:t>
            </a:r>
          </a:p>
          <a:p>
            <a:pPr lvl="1">
              <a:lnSpc>
                <a:spcPct val="80000"/>
              </a:lnSpc>
              <a:defRPr/>
            </a:pPr>
            <a:r>
              <a:rPr lang="el-GR" sz="1800" smtClean="0"/>
              <a:t>Μπορούν να οριστούν </a:t>
            </a:r>
            <a:r>
              <a:rPr lang="el-GR" sz="1800" b="1" i="1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διαφορετικές κατηγορίες </a:t>
            </a:r>
            <a:r>
              <a:rPr lang="en-US" sz="1800" b="1" i="1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plug-ins</a:t>
            </a:r>
            <a:r>
              <a:rPr lang="en-US" sz="1800" smtClean="0"/>
              <a:t> </a:t>
            </a:r>
            <a:r>
              <a:rPr lang="el-GR" sz="1800" smtClean="0"/>
              <a:t>με αντίστοιχα </a:t>
            </a:r>
            <a:r>
              <a:rPr lang="en-US" sz="1800" smtClean="0"/>
              <a:t>APIs</a:t>
            </a:r>
            <a:endParaRPr lang="el-GR" sz="1800" smtClean="0"/>
          </a:p>
          <a:p>
            <a:pPr lvl="1">
              <a:lnSpc>
                <a:spcPct val="80000"/>
              </a:lnSpc>
              <a:defRPr/>
            </a:pPr>
            <a:r>
              <a:rPr lang="el-GR" sz="1800" smtClean="0"/>
              <a:t>Η βασική</a:t>
            </a:r>
            <a:r>
              <a:rPr lang="el-GR" sz="1800" b="1" i="1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εφαρμογή</a:t>
            </a:r>
            <a:r>
              <a:rPr lang="el-GR" sz="1800" smtClean="0"/>
              <a:t> (</a:t>
            </a:r>
            <a:r>
              <a:rPr lang="en-US" sz="1800" smtClean="0"/>
              <a:t>host application)</a:t>
            </a:r>
            <a:r>
              <a:rPr lang="el-GR" sz="1800" smtClean="0"/>
              <a:t> </a:t>
            </a:r>
            <a:r>
              <a:rPr lang="el-GR" sz="1800" b="1" i="1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μικραίνει</a:t>
            </a:r>
            <a:r>
              <a:rPr lang="el-GR" sz="1800" smtClean="0"/>
              <a:t> σε μέγεθος κώδικα</a:t>
            </a:r>
          </a:p>
          <a:p>
            <a:pPr lvl="1">
              <a:lnSpc>
                <a:spcPct val="80000"/>
              </a:lnSpc>
              <a:defRPr/>
            </a:pPr>
            <a:r>
              <a:rPr lang="el-GR" sz="1800" smtClean="0"/>
              <a:t>Οι </a:t>
            </a:r>
            <a:r>
              <a:rPr lang="el-GR" sz="1800" b="1" i="1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αναβαθμίσεις</a:t>
            </a:r>
            <a:r>
              <a:rPr lang="el-GR" sz="1800" smtClean="0"/>
              <a:t> και </a:t>
            </a:r>
            <a:r>
              <a:rPr lang="el-GR" sz="1800" b="1" i="1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διορθώσεις</a:t>
            </a:r>
            <a:r>
              <a:rPr lang="el-GR" sz="1800" smtClean="0"/>
              <a:t> μπορούν να </a:t>
            </a:r>
            <a:r>
              <a:rPr lang="el-GR" sz="1800" b="1" i="1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διανέμονται</a:t>
            </a:r>
            <a:r>
              <a:rPr lang="el-GR" sz="1800" smtClean="0"/>
              <a:t> επιλεκτικά σε επίπεδο </a:t>
            </a:r>
            <a:r>
              <a:rPr lang="en-US" sz="1800" smtClean="0"/>
              <a:t>plug-in </a:t>
            </a:r>
            <a:r>
              <a:rPr lang="el-GR" sz="1800" b="1" i="1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μετά την κυκλοφορία</a:t>
            </a:r>
            <a:r>
              <a:rPr lang="el-GR" sz="1800" smtClean="0"/>
              <a:t> του προϊόντος</a:t>
            </a:r>
            <a:endParaRPr lang="en-US" sz="1800" smtClean="0"/>
          </a:p>
          <a:p>
            <a:pPr lvl="1">
              <a:lnSpc>
                <a:spcPct val="80000"/>
              </a:lnSpc>
              <a:defRPr/>
            </a:pPr>
            <a:r>
              <a:rPr lang="el-GR" sz="1800" smtClean="0"/>
              <a:t>Η </a:t>
            </a:r>
            <a:r>
              <a:rPr lang="el-GR" sz="1800" b="1" i="1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εφαρμογή </a:t>
            </a:r>
            <a:r>
              <a:rPr lang="el-GR" sz="1800" smtClean="0"/>
              <a:t>μπορεί να</a:t>
            </a:r>
            <a:r>
              <a:rPr lang="el-GR" sz="1800" b="1" i="1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επεκτείνεται δυναμικά</a:t>
            </a:r>
          </a:p>
          <a:p>
            <a:pPr>
              <a:lnSpc>
                <a:spcPct val="80000"/>
              </a:lnSpc>
              <a:defRPr/>
            </a:pPr>
            <a:r>
              <a:rPr lang="el-GR" sz="2000" smtClean="0"/>
              <a:t>Είναι περίπτωση </a:t>
            </a:r>
            <a:r>
              <a:rPr lang="en-US" sz="2000" smtClean="0"/>
              <a:t>component-based </a:t>
            </a:r>
            <a:r>
              <a:rPr lang="el-GR" sz="2000" smtClean="0"/>
              <a:t>αρχιτεκτονικής όπου κάθε </a:t>
            </a:r>
            <a:r>
              <a:rPr lang="en-US" sz="2000" smtClean="0"/>
              <a:t>plug-in </a:t>
            </a:r>
            <a:r>
              <a:rPr lang="el-GR" sz="2000" smtClean="0"/>
              <a:t>μπορεί να θεωρηθεί ως ανεξάρτητη προσαύξηση</a:t>
            </a:r>
          </a:p>
          <a:p>
            <a:pPr lvl="1">
              <a:lnSpc>
                <a:spcPct val="80000"/>
              </a:lnSpc>
              <a:defRPr/>
            </a:pPr>
            <a:r>
              <a:rPr lang="el-GR" sz="1800" smtClean="0"/>
              <a:t>αν και υπάρχουν περιπτώσεις όπου </a:t>
            </a:r>
            <a:r>
              <a:rPr lang="en-US" sz="1800" smtClean="0"/>
              <a:t>plug-ins </a:t>
            </a:r>
            <a:r>
              <a:rPr lang="el-GR" sz="1800" smtClean="0"/>
              <a:t>μπορούν να χτίζονται πάνω από άλλα </a:t>
            </a:r>
            <a:r>
              <a:rPr lang="en-US" sz="1800" smtClean="0"/>
              <a:t>plug-ins</a:t>
            </a:r>
          </a:p>
          <a:p>
            <a:pPr lvl="1">
              <a:lnSpc>
                <a:spcPct val="80000"/>
              </a:lnSpc>
              <a:defRPr/>
            </a:pPr>
            <a:r>
              <a:rPr lang="el-GR" sz="1800" smtClean="0"/>
              <a:t>η </a:t>
            </a:r>
            <a:r>
              <a:rPr lang="el-GR" sz="1800" b="1" i="1" smtClean="0"/>
              <a:t>διαλειτουργικότητα</a:t>
            </a:r>
            <a:r>
              <a:rPr lang="el-GR" sz="1800" smtClean="0"/>
              <a:t> μεταξύ των </a:t>
            </a:r>
            <a:r>
              <a:rPr lang="en-US" sz="1800" smtClean="0"/>
              <a:t>plug-ins </a:t>
            </a:r>
            <a:r>
              <a:rPr lang="el-GR" sz="1800" b="1" i="1" smtClean="0"/>
              <a:t>απαιτεί</a:t>
            </a:r>
            <a:r>
              <a:rPr lang="el-GR" sz="1800" smtClean="0"/>
              <a:t> ένα προσεκτικά σχεδιασμένο </a:t>
            </a:r>
            <a:r>
              <a:rPr lang="en-US" sz="1800" b="1" i="1" smtClean="0"/>
              <a:t>interoperation</a:t>
            </a:r>
            <a:r>
              <a:rPr lang="el-GR" sz="1800" b="1" i="1" smtClean="0"/>
              <a:t> </a:t>
            </a:r>
            <a:r>
              <a:rPr lang="en-US" sz="1800" b="1" i="1" smtClean="0"/>
              <a:t>framework</a:t>
            </a:r>
            <a:r>
              <a:rPr lang="en-US" sz="1800" smtClean="0"/>
              <a:t> (communication, events, signals, messages, </a:t>
            </a:r>
            <a:r>
              <a:rPr lang="el-GR" sz="1800" smtClean="0"/>
              <a:t>κλπ</a:t>
            </a:r>
            <a:r>
              <a:rPr lang="en-US" sz="1800" smtClean="0"/>
              <a:t>) </a:t>
            </a:r>
            <a:r>
              <a:rPr lang="el-GR" sz="1800" smtClean="0"/>
              <a:t>που θα </a:t>
            </a:r>
            <a:r>
              <a:rPr lang="el-GR" sz="1800" b="1" i="1" smtClean="0"/>
              <a:t>παρέχεται από το </a:t>
            </a:r>
            <a:r>
              <a:rPr lang="en-US" sz="1800" b="1" i="1" smtClean="0"/>
              <a:t>host application environment</a:t>
            </a:r>
            <a:endParaRPr lang="el-GR" sz="1800" b="1" i="1" smtClean="0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23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42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3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3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251" grpId="0" build="p" bldLvl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696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3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Plug-in architecture (</a:t>
            </a:r>
            <a:r>
              <a:rPr lang="el-GR" smtClean="0"/>
              <a:t>3</a:t>
            </a:r>
            <a:r>
              <a:rPr lang="en-US" smtClean="0"/>
              <a:t>/9)</a:t>
            </a:r>
            <a:endParaRPr lang="el-GR" smtClean="0"/>
          </a:p>
        </p:txBody>
      </p:sp>
      <p:sp>
        <p:nvSpPr>
          <p:cNvPr id="133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l-GR" sz="2400" i="1" dirty="0" smtClean="0"/>
              <a:t>Ειδική χρηστικότητα</a:t>
            </a:r>
          </a:p>
          <a:p>
            <a:pPr lvl="1">
              <a:lnSpc>
                <a:spcPct val="90000"/>
              </a:lnSpc>
              <a:defRPr/>
            </a:pPr>
            <a:r>
              <a:rPr lang="el-GR" sz="2000" dirty="0" smtClean="0"/>
              <a:t>υποστήριξη </a:t>
            </a:r>
            <a:r>
              <a:rPr lang="el-GR" sz="2000" dirty="0" smtClean="0"/>
              <a:t>επεκτάσεων της εφαρμογής ακόμη και από </a:t>
            </a:r>
            <a:r>
              <a:rPr lang="en-US" sz="2000" dirty="0" smtClean="0"/>
              <a:t>third-party developers</a:t>
            </a:r>
            <a:endParaRPr lang="el-GR" sz="2000" dirty="0" smtClean="0"/>
          </a:p>
          <a:p>
            <a:pPr lvl="2">
              <a:lnSpc>
                <a:spcPct val="90000"/>
              </a:lnSpc>
              <a:defRPr/>
            </a:pPr>
            <a:r>
              <a:rPr lang="el-GR" sz="1800" dirty="0"/>
              <a:t>δ</a:t>
            </a:r>
            <a:r>
              <a:rPr lang="el-GR" sz="1800" dirty="0" smtClean="0"/>
              <a:t>ημοφιλής πρακτική σε </a:t>
            </a:r>
            <a:r>
              <a:rPr lang="en-US" sz="1800" i="1" dirty="0" smtClean="0"/>
              <a:t>browsers</a:t>
            </a:r>
            <a:r>
              <a:rPr lang="el-GR" sz="1800" i="1" dirty="0" smtClean="0"/>
              <a:t>, </a:t>
            </a:r>
            <a:r>
              <a:rPr lang="en-US" sz="1800" i="1" dirty="0" smtClean="0"/>
              <a:t>IDEs, media players</a:t>
            </a:r>
            <a:r>
              <a:rPr lang="el-GR" sz="1800" i="1" dirty="0" smtClean="0"/>
              <a:t> </a:t>
            </a:r>
            <a:r>
              <a:rPr lang="en-US" sz="1800" i="1" dirty="0" smtClean="0"/>
              <a:t>(decoders) </a:t>
            </a:r>
            <a:r>
              <a:rPr lang="el-GR" sz="1800" dirty="0" smtClean="0"/>
              <a:t>αλλά και σε </a:t>
            </a:r>
            <a:r>
              <a:rPr lang="en-US" sz="1800" i="1" dirty="0" smtClean="0"/>
              <a:t>office systems</a:t>
            </a:r>
            <a:endParaRPr lang="el-GR" sz="1800" i="1" dirty="0" smtClean="0"/>
          </a:p>
          <a:p>
            <a:pPr lvl="1">
              <a:lnSpc>
                <a:spcPct val="90000"/>
              </a:lnSpc>
              <a:defRPr/>
            </a:pPr>
            <a:r>
              <a:rPr lang="el-GR" sz="2000" dirty="0" smtClean="0"/>
              <a:t>υποστήριξη </a:t>
            </a:r>
            <a:r>
              <a:rPr lang="el-GR" sz="2000" dirty="0" smtClean="0"/>
              <a:t>χαρακτηριστικών και λειτουργιών που δεν έχουν ακόμη προβλεφθεί</a:t>
            </a:r>
          </a:p>
          <a:p>
            <a:pPr lvl="2">
              <a:lnSpc>
                <a:spcPct val="90000"/>
              </a:lnSpc>
              <a:defRPr/>
            </a:pPr>
            <a:r>
              <a:rPr lang="el-GR" sz="1800" dirty="0" smtClean="0"/>
              <a:t>εφόσον ταιριάζουν με τα προβλεπόμενα </a:t>
            </a:r>
            <a:r>
              <a:rPr lang="en-US" sz="1800" dirty="0" smtClean="0"/>
              <a:t>plug-in</a:t>
            </a:r>
            <a:r>
              <a:rPr lang="el-GR" sz="1800" dirty="0" smtClean="0"/>
              <a:t> </a:t>
            </a:r>
            <a:r>
              <a:rPr lang="en-US" sz="1800" dirty="0" smtClean="0"/>
              <a:t>APIs</a:t>
            </a:r>
            <a:endParaRPr lang="el-GR" sz="1800" dirty="0" smtClean="0"/>
          </a:p>
          <a:p>
            <a:pPr lvl="1">
              <a:lnSpc>
                <a:spcPct val="90000"/>
              </a:lnSpc>
              <a:defRPr/>
            </a:pPr>
            <a:r>
              <a:rPr lang="el-GR" sz="2000" dirty="0" smtClean="0"/>
              <a:t>μείωση </a:t>
            </a:r>
            <a:r>
              <a:rPr lang="el-GR" sz="2000" dirty="0" smtClean="0"/>
              <a:t>του όγκου της </a:t>
            </a:r>
            <a:r>
              <a:rPr lang="el-GR" sz="2000" dirty="0" smtClean="0"/>
              <a:t>υλοποίησης της βασικής εφαρμογής</a:t>
            </a:r>
            <a:r>
              <a:rPr lang="en-US" sz="2000" dirty="0" smtClean="0"/>
              <a:t> </a:t>
            </a:r>
            <a:endParaRPr lang="el-GR" sz="2000" dirty="0" smtClean="0"/>
          </a:p>
          <a:p>
            <a:pPr lvl="2">
              <a:lnSpc>
                <a:spcPct val="90000"/>
              </a:lnSpc>
              <a:defRPr/>
            </a:pPr>
            <a:r>
              <a:rPr lang="el-GR" sz="1800" dirty="0"/>
              <a:t>ανάπτυξη των </a:t>
            </a:r>
            <a:r>
              <a:rPr lang="en-US" sz="1800" dirty="0"/>
              <a:t>plug-ins </a:t>
            </a:r>
            <a:r>
              <a:rPr lang="el-GR" sz="1800" dirty="0"/>
              <a:t>μέσω </a:t>
            </a:r>
            <a:r>
              <a:rPr lang="en-US" sz="1800" dirty="0"/>
              <a:t>outsourcing</a:t>
            </a:r>
            <a:endParaRPr lang="el-GR" sz="1800" dirty="0"/>
          </a:p>
          <a:p>
            <a:pPr lvl="1">
              <a:lnSpc>
                <a:spcPct val="90000"/>
              </a:lnSpc>
              <a:defRPr/>
            </a:pPr>
            <a:r>
              <a:rPr lang="el-GR" sz="2000" dirty="0" smtClean="0"/>
              <a:t>γρήγορη παροχή της βασικής εφαρμογής στους πελάτες </a:t>
            </a:r>
          </a:p>
          <a:p>
            <a:pPr lvl="2">
              <a:lnSpc>
                <a:spcPct val="90000"/>
              </a:lnSpc>
              <a:defRPr/>
            </a:pPr>
            <a:r>
              <a:rPr lang="el-GR" sz="1800" dirty="0"/>
              <a:t>με δωρεάν προσφορά των επιπλέον χαρακτηριστικών ως </a:t>
            </a:r>
            <a:r>
              <a:rPr lang="en-US" sz="1800" dirty="0"/>
              <a:t>plug-ins</a:t>
            </a:r>
            <a:endParaRPr lang="el-GR" sz="1800" dirty="0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24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66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275" grpId="0" build="p" bldLvl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3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Plug-in architecture (</a:t>
            </a:r>
            <a:r>
              <a:rPr lang="el-GR" smtClean="0"/>
              <a:t>4</a:t>
            </a:r>
            <a:r>
              <a:rPr lang="en-US" smtClean="0"/>
              <a:t>/9)</a:t>
            </a:r>
            <a:endParaRPr lang="el-GR" smtClean="0"/>
          </a:p>
        </p:txBody>
      </p:sp>
      <p:grpSp>
        <p:nvGrpSpPr>
          <p:cNvPr id="4" name="Ομάδα 3"/>
          <p:cNvGrpSpPr/>
          <p:nvPr/>
        </p:nvGrpSpPr>
        <p:grpSpPr>
          <a:xfrm>
            <a:off x="895350" y="3476625"/>
            <a:ext cx="2466975" cy="504825"/>
            <a:chOff x="895350" y="3476625"/>
            <a:chExt cx="2466975" cy="504825"/>
          </a:xfrm>
        </p:grpSpPr>
        <p:sp>
          <p:nvSpPr>
            <p:cNvPr id="1335302" name="Rectangle 6"/>
            <p:cNvSpPr>
              <a:spLocks noChangeArrowheads="1"/>
            </p:cNvSpPr>
            <p:nvPr/>
          </p:nvSpPr>
          <p:spPr bwMode="auto">
            <a:xfrm>
              <a:off x="2447925" y="3476625"/>
              <a:ext cx="914400" cy="504825"/>
            </a:xfrm>
            <a:prstGeom prst="rect">
              <a:avLst/>
            </a:prstGeom>
            <a:solidFill>
              <a:schemeClr val="accent2"/>
            </a:solidFill>
            <a:ln w="28575" algn="ctr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stub</a:t>
              </a:r>
              <a:endParaRPr lang="el-G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5305" name="Rectangle 9"/>
            <p:cNvSpPr>
              <a:spLocks noChangeArrowheads="1"/>
            </p:cNvSpPr>
            <p:nvPr/>
          </p:nvSpPr>
          <p:spPr bwMode="auto">
            <a:xfrm>
              <a:off x="895350" y="3476625"/>
              <a:ext cx="1352550" cy="50482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client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(application)</a:t>
              </a:r>
              <a:endParaRPr lang="el-GR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5308" name="AutoShape 12"/>
            <p:cNvSpPr>
              <a:spLocks noChangeArrowheads="1"/>
            </p:cNvSpPr>
            <p:nvPr/>
          </p:nvSpPr>
          <p:spPr bwMode="auto">
            <a:xfrm>
              <a:off x="2171700" y="3619500"/>
              <a:ext cx="342900" cy="247650"/>
            </a:xfrm>
            <a:prstGeom prst="leftRightArrow">
              <a:avLst>
                <a:gd name="adj1" fmla="val 50000"/>
                <a:gd name="adj2" fmla="val 27692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Ομάδα 5"/>
          <p:cNvGrpSpPr/>
          <p:nvPr/>
        </p:nvGrpSpPr>
        <p:grpSpPr>
          <a:xfrm>
            <a:off x="5276850" y="3486150"/>
            <a:ext cx="2809875" cy="504825"/>
            <a:chOff x="5276850" y="3486150"/>
            <a:chExt cx="2809875" cy="504825"/>
          </a:xfrm>
        </p:grpSpPr>
        <p:sp>
          <p:nvSpPr>
            <p:cNvPr id="1335304" name="Rectangle 8"/>
            <p:cNvSpPr>
              <a:spLocks noChangeArrowheads="1"/>
            </p:cNvSpPr>
            <p:nvPr/>
          </p:nvSpPr>
          <p:spPr bwMode="auto">
            <a:xfrm>
              <a:off x="5276850" y="3486150"/>
              <a:ext cx="914400" cy="504825"/>
            </a:xfrm>
            <a:prstGeom prst="rect">
              <a:avLst/>
            </a:prstGeom>
            <a:solidFill>
              <a:schemeClr val="accent2"/>
            </a:solidFill>
            <a:ln w="28575" algn="ctr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skeleton</a:t>
              </a:r>
              <a:endParaRPr lang="el-GR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5306" name="Rectangle 10"/>
            <p:cNvSpPr>
              <a:spLocks noChangeArrowheads="1"/>
            </p:cNvSpPr>
            <p:nvPr/>
          </p:nvSpPr>
          <p:spPr bwMode="auto">
            <a:xfrm>
              <a:off x="6515100" y="3486150"/>
              <a:ext cx="1571625" cy="50482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Implementation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(server)</a:t>
              </a:r>
              <a:endParaRPr lang="el-GR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5310" name="AutoShape 14"/>
            <p:cNvSpPr>
              <a:spLocks noChangeArrowheads="1"/>
            </p:cNvSpPr>
            <p:nvPr/>
          </p:nvSpPr>
          <p:spPr bwMode="auto">
            <a:xfrm>
              <a:off x="6172200" y="3619500"/>
              <a:ext cx="342900" cy="247650"/>
            </a:xfrm>
            <a:prstGeom prst="leftRightArrow">
              <a:avLst>
                <a:gd name="adj1" fmla="val 50000"/>
                <a:gd name="adj2" fmla="val 27692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Ομάδα 7"/>
          <p:cNvGrpSpPr/>
          <p:nvPr/>
        </p:nvGrpSpPr>
        <p:grpSpPr>
          <a:xfrm>
            <a:off x="3305175" y="3362325"/>
            <a:ext cx="2019300" cy="695325"/>
            <a:chOff x="3305175" y="3362325"/>
            <a:chExt cx="2019300" cy="695325"/>
          </a:xfrm>
        </p:grpSpPr>
        <p:sp>
          <p:nvSpPr>
            <p:cNvPr id="1335307" name="Rectangle 11"/>
            <p:cNvSpPr>
              <a:spLocks noChangeArrowheads="1"/>
            </p:cNvSpPr>
            <p:nvPr/>
          </p:nvSpPr>
          <p:spPr bwMode="auto">
            <a:xfrm>
              <a:off x="3600450" y="3362325"/>
              <a:ext cx="1438275" cy="695325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plug-in </a:t>
              </a:r>
            </a:p>
            <a:p>
              <a:pPr algn="ctr"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technology</a:t>
              </a:r>
            </a:p>
            <a:p>
              <a:pPr algn="ctr"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bridge</a:t>
              </a:r>
              <a:endParaRPr lang="el-G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5309" name="AutoShape 13"/>
            <p:cNvSpPr>
              <a:spLocks noChangeArrowheads="1"/>
            </p:cNvSpPr>
            <p:nvPr/>
          </p:nvSpPr>
          <p:spPr bwMode="auto">
            <a:xfrm>
              <a:off x="3305175" y="3581400"/>
              <a:ext cx="342900" cy="247650"/>
            </a:xfrm>
            <a:prstGeom prst="leftRightArrow">
              <a:avLst>
                <a:gd name="adj1" fmla="val 50000"/>
                <a:gd name="adj2" fmla="val 27692"/>
              </a:avLst>
            </a:prstGeom>
            <a:solidFill>
              <a:srgbClr val="FF9933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5311" name="AutoShape 15"/>
            <p:cNvSpPr>
              <a:spLocks noChangeArrowheads="1"/>
            </p:cNvSpPr>
            <p:nvPr/>
          </p:nvSpPr>
          <p:spPr bwMode="auto">
            <a:xfrm>
              <a:off x="4981575" y="3581400"/>
              <a:ext cx="342900" cy="247650"/>
            </a:xfrm>
            <a:prstGeom prst="leftRightArrow">
              <a:avLst>
                <a:gd name="adj1" fmla="val 50000"/>
                <a:gd name="adj2" fmla="val 27692"/>
              </a:avLst>
            </a:prstGeom>
            <a:solidFill>
              <a:srgbClr val="FF9933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Ομάδα 4"/>
          <p:cNvGrpSpPr/>
          <p:nvPr/>
        </p:nvGrpSpPr>
        <p:grpSpPr>
          <a:xfrm>
            <a:off x="909638" y="4090988"/>
            <a:ext cx="2466975" cy="508000"/>
            <a:chOff x="909638" y="4090988"/>
            <a:chExt cx="2466975" cy="508000"/>
          </a:xfrm>
        </p:grpSpPr>
        <p:sp>
          <p:nvSpPr>
            <p:cNvPr id="1335312" name="AutoShape 16"/>
            <p:cNvSpPr>
              <a:spLocks/>
            </p:cNvSpPr>
            <p:nvPr/>
          </p:nvSpPr>
          <p:spPr bwMode="auto">
            <a:xfrm rot="-5400000">
              <a:off x="2028826" y="2971800"/>
              <a:ext cx="228600" cy="2466975"/>
            </a:xfrm>
            <a:prstGeom prst="leftBrace">
              <a:avLst>
                <a:gd name="adj1" fmla="val 8993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5316" name="Text Box 20"/>
            <p:cNvSpPr txBox="1">
              <a:spLocks noChangeArrowheads="1"/>
            </p:cNvSpPr>
            <p:nvPr/>
          </p:nvSpPr>
          <p:spPr bwMode="auto">
            <a:xfrm>
              <a:off x="1339850" y="4262438"/>
              <a:ext cx="17891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n-US" sz="1600" i="1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Bodoni MT" pitchFamily="18" charset="0"/>
                </a:rPr>
                <a:t>in same language</a:t>
              </a:r>
              <a:endParaRPr lang="el-GR" sz="1600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Bodoni MT" pitchFamily="18" charset="0"/>
              </a:endParaRPr>
            </a:p>
          </p:txBody>
        </p:sp>
      </p:grpSp>
      <p:grpSp>
        <p:nvGrpSpPr>
          <p:cNvPr id="7" name="Ομάδα 6"/>
          <p:cNvGrpSpPr/>
          <p:nvPr/>
        </p:nvGrpSpPr>
        <p:grpSpPr>
          <a:xfrm>
            <a:off x="5310188" y="4100513"/>
            <a:ext cx="2828925" cy="527050"/>
            <a:chOff x="5310188" y="4100513"/>
            <a:chExt cx="2828925" cy="527050"/>
          </a:xfrm>
        </p:grpSpPr>
        <p:sp>
          <p:nvSpPr>
            <p:cNvPr id="1335313" name="AutoShape 17"/>
            <p:cNvSpPr>
              <a:spLocks/>
            </p:cNvSpPr>
            <p:nvPr/>
          </p:nvSpPr>
          <p:spPr bwMode="auto">
            <a:xfrm rot="-5400000">
              <a:off x="6610351" y="2800350"/>
              <a:ext cx="228600" cy="2828925"/>
            </a:xfrm>
            <a:prstGeom prst="leftBrace">
              <a:avLst>
                <a:gd name="adj1" fmla="val 103125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5317" name="Text Box 21"/>
            <p:cNvSpPr txBox="1">
              <a:spLocks noChangeArrowheads="1"/>
            </p:cNvSpPr>
            <p:nvPr/>
          </p:nvSpPr>
          <p:spPr bwMode="auto">
            <a:xfrm>
              <a:off x="5788025" y="4291013"/>
              <a:ext cx="17891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n-US" sz="1600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Bodoni MT" pitchFamily="18" charset="0"/>
                </a:rPr>
                <a:t>in same language</a:t>
              </a:r>
              <a:endParaRPr lang="el-GR" sz="16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Bodoni MT" pitchFamily="18" charset="0"/>
              </a:endParaRPr>
            </a:p>
          </p:txBody>
        </p:sp>
      </p:grpSp>
      <p:sp>
        <p:nvSpPr>
          <p:cNvPr id="1335323" name="Text Box 27"/>
          <p:cNvSpPr txBox="1">
            <a:spLocks noChangeArrowheads="1"/>
          </p:cNvSpPr>
          <p:nvPr/>
        </p:nvSpPr>
        <p:spPr bwMode="auto">
          <a:xfrm>
            <a:off x="3412543" y="4119563"/>
            <a:ext cx="1920461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1600" i="1" dirty="0" smtClean="0">
                <a:solidFill>
                  <a:srgbClr val="13689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" pitchFamily="18" charset="0"/>
              </a:rPr>
              <a:t>CORBA, ActiveX, </a:t>
            </a:r>
          </a:p>
          <a:p>
            <a:pPr algn="ctr">
              <a:defRPr/>
            </a:pPr>
            <a:r>
              <a:rPr lang="en-US" sz="1600" i="1" dirty="0" smtClean="0">
                <a:solidFill>
                  <a:srgbClr val="13689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" pitchFamily="18" charset="0"/>
              </a:rPr>
              <a:t>RMI</a:t>
            </a:r>
            <a:r>
              <a:rPr lang="en-US" sz="1600" i="1" dirty="0" smtClean="0">
                <a:solidFill>
                  <a:srgbClr val="13689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" pitchFamily="18" charset="0"/>
              </a:rPr>
              <a:t>, SOAP</a:t>
            </a:r>
            <a:r>
              <a:rPr lang="en-US" sz="1600" i="1" dirty="0" smtClean="0">
                <a:solidFill>
                  <a:srgbClr val="13689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" pitchFamily="18" charset="0"/>
              </a:rPr>
              <a:t>, </a:t>
            </a:r>
          </a:p>
          <a:p>
            <a:pPr algn="ctr">
              <a:defRPr/>
            </a:pPr>
            <a:r>
              <a:rPr lang="en-US" sz="1600" i="1" dirty="0" smtClean="0">
                <a:solidFill>
                  <a:srgbClr val="13689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" pitchFamily="18" charset="0"/>
              </a:rPr>
              <a:t>Web services, </a:t>
            </a:r>
            <a:endParaRPr lang="en-US" sz="1600" i="1" dirty="0" smtClean="0">
              <a:solidFill>
                <a:srgbClr val="13689D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doni MT" pitchFamily="18" charset="0"/>
            </a:endParaRPr>
          </a:p>
          <a:p>
            <a:pPr algn="ctr">
              <a:defRPr/>
            </a:pPr>
            <a:r>
              <a:rPr lang="en-US" sz="1600" i="1" dirty="0" smtClean="0">
                <a:solidFill>
                  <a:srgbClr val="13689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" pitchFamily="18" charset="0"/>
              </a:rPr>
              <a:t>RPC, DLLs,</a:t>
            </a:r>
          </a:p>
          <a:p>
            <a:pPr algn="ctr">
              <a:defRPr/>
            </a:pPr>
            <a:r>
              <a:rPr lang="en-US" sz="1600" i="1" dirty="0" smtClean="0">
                <a:solidFill>
                  <a:srgbClr val="13689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" pitchFamily="18" charset="0"/>
              </a:rPr>
              <a:t>custom</a:t>
            </a:r>
            <a:endParaRPr lang="el-GR" sz="1600" i="1" dirty="0" smtClean="0">
              <a:solidFill>
                <a:srgbClr val="13689D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doni MT" pitchFamily="18" charset="0"/>
            </a:endParaRPr>
          </a:p>
        </p:txBody>
      </p:sp>
      <p:grpSp>
        <p:nvGrpSpPr>
          <p:cNvPr id="10" name="Ομάδα 9"/>
          <p:cNvGrpSpPr/>
          <p:nvPr/>
        </p:nvGrpSpPr>
        <p:grpSpPr>
          <a:xfrm>
            <a:off x="2905125" y="1924050"/>
            <a:ext cx="2828925" cy="1547813"/>
            <a:chOff x="2905125" y="1924050"/>
            <a:chExt cx="2828925" cy="1547813"/>
          </a:xfrm>
        </p:grpSpPr>
        <p:sp>
          <p:nvSpPr>
            <p:cNvPr id="1335300" name="AutoShape 4"/>
            <p:cNvSpPr>
              <a:spLocks noChangeArrowheads="1"/>
            </p:cNvSpPr>
            <p:nvPr/>
          </p:nvSpPr>
          <p:spPr bwMode="auto">
            <a:xfrm>
              <a:off x="3724275" y="1924050"/>
              <a:ext cx="1266825" cy="466725"/>
            </a:xfrm>
            <a:prstGeom prst="foldedCorner">
              <a:avLst>
                <a:gd name="adj" fmla="val 12500"/>
              </a:avLst>
            </a:prstGeom>
            <a:solidFill>
              <a:srgbClr val="009900"/>
            </a:solidFill>
            <a:ln w="28575">
              <a:solidFill>
                <a:srgbClr val="0099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plug-in 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interfaces</a:t>
              </a:r>
              <a:endParaRPr lang="el-G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cxnSp>
          <p:nvCxnSpPr>
            <p:cNvPr id="70680" name="AutoShape 28"/>
            <p:cNvCxnSpPr>
              <a:cxnSpLocks noChangeShapeType="1"/>
              <a:stCxn id="1335300" idx="1"/>
              <a:endCxn id="1335302" idx="0"/>
            </p:cNvCxnSpPr>
            <p:nvPr/>
          </p:nvCxnSpPr>
          <p:spPr bwMode="auto">
            <a:xfrm rot="10800000" flipV="1">
              <a:off x="2905125" y="2157413"/>
              <a:ext cx="804863" cy="1304925"/>
            </a:xfrm>
            <a:prstGeom prst="bentConnector2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81" name="AutoShape 29"/>
            <p:cNvCxnSpPr>
              <a:cxnSpLocks noChangeShapeType="1"/>
              <a:stCxn id="1335300" idx="3"/>
              <a:endCxn id="1335304" idx="0"/>
            </p:cNvCxnSpPr>
            <p:nvPr/>
          </p:nvCxnSpPr>
          <p:spPr bwMode="auto">
            <a:xfrm>
              <a:off x="5005388" y="2157413"/>
              <a:ext cx="728662" cy="1314450"/>
            </a:xfrm>
            <a:prstGeom prst="bentConnector2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Ομάδα 8"/>
          <p:cNvGrpSpPr/>
          <p:nvPr/>
        </p:nvGrpSpPr>
        <p:grpSpPr>
          <a:xfrm>
            <a:off x="2865765" y="2535238"/>
            <a:ext cx="2931459" cy="746125"/>
            <a:chOff x="2865765" y="2535238"/>
            <a:chExt cx="2931459" cy="746125"/>
          </a:xfrm>
        </p:grpSpPr>
        <p:sp>
          <p:nvSpPr>
            <p:cNvPr id="1335314" name="AutoShape 18"/>
            <p:cNvSpPr>
              <a:spLocks/>
            </p:cNvSpPr>
            <p:nvPr/>
          </p:nvSpPr>
          <p:spPr bwMode="auto">
            <a:xfrm rot="5400000" flipV="1">
              <a:off x="3357563" y="2938463"/>
              <a:ext cx="228600" cy="457200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5315" name="AutoShape 19"/>
            <p:cNvSpPr>
              <a:spLocks/>
            </p:cNvSpPr>
            <p:nvPr/>
          </p:nvSpPr>
          <p:spPr bwMode="auto">
            <a:xfrm rot="5400000" flipV="1">
              <a:off x="5081588" y="2938463"/>
              <a:ext cx="228600" cy="457200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5318" name="Text Box 22"/>
            <p:cNvSpPr txBox="1">
              <a:spLocks noChangeArrowheads="1"/>
            </p:cNvSpPr>
            <p:nvPr/>
          </p:nvSpPr>
          <p:spPr bwMode="auto">
            <a:xfrm>
              <a:off x="4361190" y="2535238"/>
              <a:ext cx="1436034" cy="52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n-US" sz="1400" i="1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Bodoni MT" pitchFamily="18" charset="0"/>
                </a:rPr>
                <a:t>inter-process, </a:t>
              </a:r>
            </a:p>
            <a:p>
              <a:pPr algn="ctr">
                <a:defRPr/>
              </a:pPr>
              <a:r>
                <a:rPr lang="en-US" sz="1400" i="1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Bodoni MT" pitchFamily="18" charset="0"/>
                </a:rPr>
                <a:t>cross-language</a:t>
              </a:r>
              <a:endParaRPr lang="el-GR" sz="1400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Bodoni MT" pitchFamily="18" charset="0"/>
              </a:endParaRPr>
            </a:p>
          </p:txBody>
        </p:sp>
        <p:sp>
          <p:nvSpPr>
            <p:cNvPr id="1335326" name="Text Box 30"/>
            <p:cNvSpPr txBox="1">
              <a:spLocks noChangeArrowheads="1"/>
            </p:cNvSpPr>
            <p:nvPr/>
          </p:nvSpPr>
          <p:spPr bwMode="auto">
            <a:xfrm>
              <a:off x="2865765" y="2535238"/>
              <a:ext cx="1436034" cy="52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n-US" sz="1400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Bodoni MT" pitchFamily="18" charset="0"/>
                </a:rPr>
                <a:t>inter-process, </a:t>
              </a:r>
            </a:p>
            <a:p>
              <a:pPr algn="ctr">
                <a:defRPr/>
              </a:pPr>
              <a:r>
                <a:rPr lang="en-US" sz="1400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Bodoni MT" pitchFamily="18" charset="0"/>
                </a:rPr>
                <a:t>cross-language</a:t>
              </a:r>
              <a:endParaRPr lang="el-GR" sz="14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Bodoni MT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10188" y="5127037"/>
            <a:ext cx="3556635" cy="1104245"/>
          </a:xfrm>
          <a:prstGeom prst="horizontalScroll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l-GR" sz="1200" dirty="0" smtClean="0">
                <a:effectLst/>
              </a:rPr>
              <a:t>Γενική περίπτωση όταν τα </a:t>
            </a:r>
            <a:r>
              <a:rPr lang="en-US" sz="1200" dirty="0" smtClean="0">
                <a:effectLst/>
              </a:rPr>
              <a:t>plugins </a:t>
            </a:r>
            <a:r>
              <a:rPr lang="el-GR" sz="1200" dirty="0" smtClean="0">
                <a:effectLst/>
              </a:rPr>
              <a:t>είναι σε οποιαδήποτε γλώσσα και πρέπει να μπορούν να διαχειριστούν με ένα συμφωνημένο </a:t>
            </a:r>
            <a:r>
              <a:rPr lang="en-US" sz="1200" dirty="0" smtClean="0">
                <a:effectLst/>
              </a:rPr>
              <a:t>API</a:t>
            </a:r>
            <a:endParaRPr lang="en-US" sz="1200" dirty="0">
              <a:effectLst/>
            </a:endParaRPr>
          </a:p>
        </p:txBody>
      </p:sp>
      <p:sp>
        <p:nvSpPr>
          <p:cNvPr id="11" name="Θέση αριθμού διαφάνειας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25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85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3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323" grpId="0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Ομάδα 5"/>
          <p:cNvGrpSpPr/>
          <p:nvPr/>
        </p:nvGrpSpPr>
        <p:grpSpPr>
          <a:xfrm>
            <a:off x="4748213" y="3562350"/>
            <a:ext cx="3100913" cy="2863910"/>
            <a:chOff x="4748213" y="3562350"/>
            <a:chExt cx="3100913" cy="2863910"/>
          </a:xfrm>
        </p:grpSpPr>
        <p:pic>
          <p:nvPicPr>
            <p:cNvPr id="7168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8213" y="3562350"/>
              <a:ext cx="3038475" cy="247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6268244" y="6026150"/>
              <a:ext cx="158088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0066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Server-side</a:t>
              </a:r>
            </a:p>
          </p:txBody>
        </p:sp>
      </p:grpSp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4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Plug-in architecture (5/9)</a:t>
            </a:r>
            <a:endParaRPr lang="el-GR" dirty="0" smtClean="0"/>
          </a:p>
        </p:txBody>
      </p:sp>
      <p:pic>
        <p:nvPicPr>
          <p:cNvPr id="7168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752600"/>
            <a:ext cx="35052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Ομάδα 1"/>
          <p:cNvGrpSpPr/>
          <p:nvPr/>
        </p:nvGrpSpPr>
        <p:grpSpPr>
          <a:xfrm>
            <a:off x="4324350" y="1774825"/>
            <a:ext cx="3455988" cy="831639"/>
            <a:chOff x="4324350" y="1774825"/>
            <a:chExt cx="3455988" cy="831639"/>
          </a:xfrm>
        </p:grpSpPr>
        <p:sp>
          <p:nvSpPr>
            <p:cNvPr id="1341447" name="Text Box 7"/>
            <p:cNvSpPr txBox="1">
              <a:spLocks noChangeArrowheads="1"/>
            </p:cNvSpPr>
            <p:nvPr/>
          </p:nvSpPr>
          <p:spPr bwMode="auto">
            <a:xfrm>
              <a:off x="4756150" y="1774825"/>
              <a:ext cx="3024188" cy="83163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n-US" sz="12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stub: </a:t>
              </a:r>
              <a:r>
                <a:rPr lang="el-GR" sz="12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πλήρης κώδικας που </a:t>
              </a:r>
              <a:r>
                <a:rPr lang="el-GR" sz="1200" u="sng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παράγεται αυτόματα</a:t>
              </a:r>
              <a:r>
                <a:rPr lang="el-GR" sz="12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ώστε ο </a:t>
              </a:r>
              <a:r>
                <a:rPr lang="en-US" sz="12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client </a:t>
              </a:r>
              <a:r>
                <a:rPr lang="el-GR" sz="12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να μπορεί να χρησιμοποιήσει ένα </a:t>
              </a:r>
              <a:r>
                <a:rPr lang="en-US" sz="12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remote component</a:t>
              </a:r>
              <a:endParaRPr lang="el-GR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341448" name="AutoShape 8"/>
            <p:cNvSpPr>
              <a:spLocks noChangeArrowheads="1"/>
            </p:cNvSpPr>
            <p:nvPr/>
          </p:nvSpPr>
          <p:spPr bwMode="auto">
            <a:xfrm>
              <a:off x="4324350" y="1990725"/>
              <a:ext cx="400050" cy="314325"/>
            </a:xfrm>
            <a:prstGeom prst="leftArrow">
              <a:avLst>
                <a:gd name="adj1" fmla="val 50000"/>
                <a:gd name="adj2" fmla="val 31818"/>
              </a:avLst>
            </a:prstGeom>
            <a:solidFill>
              <a:schemeClr val="bg1"/>
            </a:solidFill>
            <a:ln w="28575" algn="ctr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Ομάδα 4"/>
          <p:cNvGrpSpPr/>
          <p:nvPr/>
        </p:nvGrpSpPr>
        <p:grpSpPr>
          <a:xfrm>
            <a:off x="4746625" y="2689225"/>
            <a:ext cx="3043238" cy="1092200"/>
            <a:chOff x="4746625" y="2689225"/>
            <a:chExt cx="3043238" cy="1092200"/>
          </a:xfrm>
        </p:grpSpPr>
        <p:sp>
          <p:nvSpPr>
            <p:cNvPr id="1341445" name="Text Box 5"/>
            <p:cNvSpPr txBox="1">
              <a:spLocks noChangeArrowheads="1"/>
            </p:cNvSpPr>
            <p:nvPr/>
          </p:nvSpPr>
          <p:spPr bwMode="auto">
            <a:xfrm>
              <a:off x="4746625" y="2689225"/>
              <a:ext cx="3043238" cy="8223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n-US" sz="12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skeleton: </a:t>
              </a:r>
              <a:r>
                <a:rPr lang="el-GR" sz="12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ημιτελής κώδικας που παράγεται αυτόματα για την υλοποίηση ενός </a:t>
              </a:r>
              <a:r>
                <a:rPr lang="en-US" sz="12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component </a:t>
              </a:r>
              <a:r>
                <a:rPr lang="el-GR" sz="12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στην πλευρά του </a:t>
              </a:r>
              <a:r>
                <a:rPr lang="en-US" sz="12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server</a:t>
              </a:r>
              <a:endParaRPr lang="el-GR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341449" name="AutoShape 9"/>
            <p:cNvSpPr>
              <a:spLocks noChangeArrowheads="1"/>
            </p:cNvSpPr>
            <p:nvPr/>
          </p:nvSpPr>
          <p:spPr bwMode="auto">
            <a:xfrm>
              <a:off x="7239000" y="3381375"/>
              <a:ext cx="342900" cy="400050"/>
            </a:xfrm>
            <a:prstGeom prst="downArrow">
              <a:avLst>
                <a:gd name="adj1" fmla="val 50000"/>
                <a:gd name="adj2" fmla="val 29167"/>
              </a:avLst>
            </a:prstGeom>
            <a:solidFill>
              <a:schemeClr val="bg1"/>
            </a:solidFill>
            <a:ln w="28575" algn="ctr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41450" name="Line 10"/>
          <p:cNvSpPr>
            <a:spLocks noChangeShapeType="1"/>
          </p:cNvSpPr>
          <p:nvPr/>
        </p:nvSpPr>
        <p:spPr bwMode="auto">
          <a:xfrm>
            <a:off x="4400550" y="4619625"/>
            <a:ext cx="342900" cy="428625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9816" y="1352490"/>
            <a:ext cx="149432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6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Client-side</a:t>
            </a:r>
            <a:endParaRPr lang="en-US" sz="2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66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26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72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4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50" grpId="0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3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Plug-in architecture (6/9)</a:t>
            </a:r>
            <a:endParaRPr lang="el-GR" smtClean="0"/>
          </a:p>
        </p:txBody>
      </p:sp>
      <p:pic>
        <p:nvPicPr>
          <p:cNvPr id="72710" name="Picture 5" descr="Figure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576388"/>
            <a:ext cx="38957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7" descr="figure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71713"/>
            <a:ext cx="50673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7352" name="Text Box 8"/>
          <p:cNvSpPr txBox="1">
            <a:spLocks noChangeArrowheads="1"/>
          </p:cNvSpPr>
          <p:nvPr/>
        </p:nvSpPr>
        <p:spPr bwMode="auto">
          <a:xfrm>
            <a:off x="4376057" y="1647969"/>
            <a:ext cx="4354286" cy="58541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Example: </a:t>
            </a:r>
            <a:r>
              <a:rPr lang="en-US" sz="16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Eclipse</a:t>
            </a:r>
            <a:r>
              <a:rPr lang="el-GR" sz="16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l-GR" sz="16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– διαφορετικό </a:t>
            </a:r>
            <a:r>
              <a:rPr lang="en-US" sz="16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interface </a:t>
            </a:r>
            <a:r>
              <a:rPr lang="el-GR" sz="16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για κάθε ξεχωριστό τύπος </a:t>
            </a:r>
            <a:r>
              <a:rPr lang="en-US" sz="16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plug-in</a:t>
            </a:r>
            <a:r>
              <a:rPr lang="el-GR" sz="16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endParaRPr lang="el-GR" sz="1600" i="1" dirty="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27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88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3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Plug-in architecture (7/9)</a:t>
            </a:r>
            <a:endParaRPr lang="el-GR" smtClean="0"/>
          </a:p>
        </p:txBody>
      </p:sp>
      <p:sp>
        <p:nvSpPr>
          <p:cNvPr id="133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l-GR" sz="2400" smtClean="0"/>
              <a:t>Το παράδειγμα μας δείχνει τον τρόπο επέκτασης μέσω </a:t>
            </a:r>
            <a:r>
              <a:rPr lang="en-US" sz="2400" smtClean="0"/>
              <a:t>plug-ins </a:t>
            </a:r>
            <a:r>
              <a:rPr lang="el-GR" sz="2400" smtClean="0"/>
              <a:t>της βασικής διεπαφής </a:t>
            </a:r>
            <a:r>
              <a:rPr lang="en-US" sz="2400" smtClean="0"/>
              <a:t>(</a:t>
            </a:r>
            <a:r>
              <a:rPr lang="el-GR" sz="2400" smtClean="0"/>
              <a:t>εδώ λέγεται </a:t>
            </a:r>
            <a:r>
              <a:rPr lang="en-US" sz="2400" smtClean="0"/>
              <a:t>workbench</a:t>
            </a:r>
            <a:r>
              <a:rPr lang="el-GR" sz="2400" smtClean="0"/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l-GR" sz="2000" smtClean="0"/>
              <a:t>Τα </a:t>
            </a:r>
            <a:r>
              <a:rPr lang="en-US" sz="2000" smtClean="0"/>
              <a:t>menus </a:t>
            </a:r>
            <a:r>
              <a:rPr lang="el-GR" sz="2000" smtClean="0"/>
              <a:t>του </a:t>
            </a:r>
            <a:r>
              <a:rPr lang="en-US" sz="2000" smtClean="0"/>
              <a:t>workbench UI</a:t>
            </a:r>
            <a:r>
              <a:rPr lang="el-GR" sz="2000" smtClean="0"/>
              <a:t> μπορούν να επεκταθούν δυναμικά από τα </a:t>
            </a:r>
            <a:r>
              <a:rPr lang="en-US" sz="2000" smtClean="0"/>
              <a:t>plug-ins </a:t>
            </a:r>
            <a:r>
              <a:rPr lang="el-GR" sz="2000" smtClean="0"/>
              <a:t>μέσω μίας ειδικής πόρτας επέκτασης γνωστής ως </a:t>
            </a:r>
            <a:r>
              <a:rPr lang="en-US" sz="2000" b="1" i="1" smtClean="0"/>
              <a:t>action sets</a:t>
            </a:r>
          </a:p>
          <a:p>
            <a:pPr>
              <a:lnSpc>
                <a:spcPct val="90000"/>
              </a:lnSpc>
              <a:defRPr/>
            </a:pPr>
            <a:r>
              <a:rPr lang="el-GR" sz="2400" smtClean="0"/>
              <a:t>Το</a:t>
            </a:r>
            <a:r>
              <a:rPr lang="en-US" sz="2400" smtClean="0"/>
              <a:t> </a:t>
            </a:r>
            <a:r>
              <a:rPr lang="en-US" sz="2400" i="1" smtClean="0"/>
              <a:t>extender plug-in</a:t>
            </a:r>
            <a:r>
              <a:rPr lang="en-US" sz="2400" smtClean="0"/>
              <a:t> </a:t>
            </a:r>
            <a:r>
              <a:rPr lang="el-GR" sz="2400" smtClean="0"/>
              <a:t>στο παράδειγμα μας αφορά το </a:t>
            </a:r>
            <a:r>
              <a:rPr lang="en-US" sz="2400" i="1" smtClean="0"/>
              <a:t>help UI plug-in </a:t>
            </a:r>
            <a:r>
              <a:rPr lang="el-GR" sz="2400" smtClean="0"/>
              <a:t>μέσω του οποίου τα συστήματα βοήθειας διαφόρων </a:t>
            </a:r>
            <a:r>
              <a:rPr lang="en-US" sz="2400" smtClean="0"/>
              <a:t>plug-ins </a:t>
            </a:r>
            <a:r>
              <a:rPr lang="el-GR" sz="2400" smtClean="0"/>
              <a:t>μπορούν να ενσωματώνονται</a:t>
            </a:r>
            <a:endParaRPr lang="en-US" sz="2400" smtClean="0"/>
          </a:p>
          <a:p>
            <a:pPr lvl="1">
              <a:lnSpc>
                <a:spcPct val="90000"/>
              </a:lnSpc>
              <a:defRPr/>
            </a:pPr>
            <a:r>
              <a:rPr lang="el-GR" sz="2000" smtClean="0"/>
              <a:t>Για να προσφερθούν νέα </a:t>
            </a:r>
            <a:r>
              <a:rPr lang="en-US" sz="2000" smtClean="0"/>
              <a:t>help functions </a:t>
            </a:r>
            <a:r>
              <a:rPr lang="el-GR" sz="2000" smtClean="0"/>
              <a:t>στον χρήστη, το </a:t>
            </a:r>
            <a:r>
              <a:rPr lang="en-US" sz="2000" i="1" smtClean="0"/>
              <a:t>help UI plug-in</a:t>
            </a:r>
            <a:r>
              <a:rPr lang="en-US" sz="2000" smtClean="0"/>
              <a:t> </a:t>
            </a:r>
            <a:r>
              <a:rPr lang="el-GR" sz="2000" smtClean="0"/>
              <a:t>χρησιμοποιεί την πόρτα επέκτασης των</a:t>
            </a:r>
            <a:r>
              <a:rPr lang="en-US" sz="2000" smtClean="0"/>
              <a:t> actions sets</a:t>
            </a:r>
            <a:endParaRPr lang="el-GR" sz="2000" smtClean="0"/>
          </a:p>
          <a:p>
            <a:pPr lvl="1">
              <a:lnSpc>
                <a:spcPct val="90000"/>
              </a:lnSpc>
              <a:defRPr/>
            </a:pPr>
            <a:r>
              <a:rPr lang="el-GR" sz="2000" smtClean="0"/>
              <a:t>Ένα </a:t>
            </a:r>
            <a:r>
              <a:rPr lang="en-US" sz="2000" smtClean="0"/>
              <a:t>help plug-in </a:t>
            </a:r>
            <a:r>
              <a:rPr lang="el-GR" sz="2000" smtClean="0"/>
              <a:t>θα επεκτείνει το </a:t>
            </a:r>
            <a:r>
              <a:rPr lang="en-US" sz="2000" smtClean="0"/>
              <a:t>workbench </a:t>
            </a:r>
            <a:r>
              <a:rPr lang="el-GR" sz="2000" smtClean="0"/>
              <a:t>UI </a:t>
            </a:r>
            <a:r>
              <a:rPr lang="en-US" sz="2000" smtClean="0"/>
              <a:t>plug-in </a:t>
            </a:r>
            <a:r>
              <a:rPr lang="el-GR" sz="2000" smtClean="0"/>
              <a:t>με τα κατάλληλα έξτρα </a:t>
            </a:r>
            <a:r>
              <a:rPr lang="en-US" sz="2000" smtClean="0"/>
              <a:t>menu items </a:t>
            </a:r>
            <a:r>
              <a:rPr lang="el-GR" sz="2000" smtClean="0"/>
              <a:t>όπως «</a:t>
            </a:r>
            <a:r>
              <a:rPr lang="en-US" sz="2000" i="1" smtClean="0"/>
              <a:t>Help </a:t>
            </a:r>
            <a:r>
              <a:rPr lang="el-GR" sz="2000" i="1" smtClean="0">
                <a:sym typeface="Wingdings" pitchFamily="2" charset="2"/>
              </a:rPr>
              <a:t></a:t>
            </a:r>
            <a:r>
              <a:rPr lang="en-US" sz="2000" i="1" smtClean="0"/>
              <a:t> Help Contents</a:t>
            </a:r>
            <a:r>
              <a:rPr lang="el-GR" sz="2000" i="1" smtClean="0"/>
              <a:t>»</a:t>
            </a:r>
            <a:r>
              <a:rPr lang="el-GR" sz="2000" smtClean="0"/>
              <a:t> και «</a:t>
            </a:r>
            <a:r>
              <a:rPr lang="en-US" sz="2000" i="1" smtClean="0"/>
              <a:t>Search </a:t>
            </a:r>
            <a:r>
              <a:rPr lang="el-GR" sz="2000" i="1" smtClean="0">
                <a:sym typeface="Wingdings" pitchFamily="2" charset="2"/>
              </a:rPr>
              <a:t></a:t>
            </a:r>
            <a:r>
              <a:rPr lang="en-US" sz="2000" i="1" smtClean="0"/>
              <a:t> Help</a:t>
            </a:r>
            <a:r>
              <a:rPr lang="el-GR" sz="2000" i="1" smtClean="0"/>
              <a:t>»</a:t>
            </a:r>
            <a:endParaRPr lang="el-GR" sz="2000" smtClean="0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28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46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371" grpId="0" build="p" bldLvl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4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Plug-in architecture (8/9)</a:t>
            </a:r>
            <a:endParaRPr lang="el-GR" smtClean="0"/>
          </a:p>
        </p:txBody>
      </p:sp>
      <p:pic>
        <p:nvPicPr>
          <p:cNvPr id="1340421" name="Picture 5" descr="Source Code Control Architectur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071688"/>
            <a:ext cx="43053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0422" name="Rectangle 6"/>
          <p:cNvSpPr>
            <a:spLocks noChangeArrowheads="1"/>
          </p:cNvSpPr>
          <p:nvPr/>
        </p:nvSpPr>
        <p:spPr bwMode="auto">
          <a:xfrm>
            <a:off x="1104900" y="4476750"/>
            <a:ext cx="1238250" cy="609600"/>
          </a:xfrm>
          <a:prstGeom prst="rect">
            <a:avLst/>
          </a:prstGeom>
          <a:solidFill>
            <a:srgbClr val="0099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0423" name="Text Box 7"/>
          <p:cNvSpPr txBox="1">
            <a:spLocks noChangeArrowheads="1"/>
          </p:cNvSpPr>
          <p:nvPr/>
        </p:nvSpPr>
        <p:spPr bwMode="auto">
          <a:xfrm>
            <a:off x="5603875" y="2108200"/>
            <a:ext cx="29781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16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Source control (version control) plug-in architecture for Microsoft Visual Studio.</a:t>
            </a:r>
            <a:endParaRPr lang="el-GR" sz="16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340424" name="Text Box 8"/>
          <p:cNvSpPr txBox="1">
            <a:spLocks noChangeArrowheads="1"/>
          </p:cNvSpPr>
          <p:nvPr/>
        </p:nvSpPr>
        <p:spPr bwMode="auto">
          <a:xfrm>
            <a:off x="5575300" y="3155950"/>
            <a:ext cx="2978150" cy="15525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FontTx/>
              <a:buChar char="•"/>
            </a:pPr>
            <a:r>
              <a:rPr lang="el-GR" sz="1200" dirty="0"/>
              <a:t>Το </a:t>
            </a:r>
            <a:r>
              <a:rPr lang="en-US" sz="1200" dirty="0"/>
              <a:t>Source Control Adapter Package </a:t>
            </a:r>
            <a:r>
              <a:rPr lang="el-GR" sz="1200" dirty="0"/>
              <a:t>μεταφράζει μία εντολή του χρήστη για </a:t>
            </a:r>
            <a:r>
              <a:rPr lang="en-US" sz="1200" dirty="0"/>
              <a:t>source control</a:t>
            </a:r>
            <a:r>
              <a:rPr lang="el-GR" sz="1200" dirty="0"/>
              <a:t> σε μία κλήση συνάρτησης που υποστηρίζεται από το </a:t>
            </a:r>
            <a:r>
              <a:rPr lang="en-US" sz="1200" dirty="0"/>
              <a:t>source control plug-in.</a:t>
            </a:r>
          </a:p>
          <a:p>
            <a:pPr algn="l">
              <a:buFontTx/>
              <a:buChar char="•"/>
            </a:pPr>
            <a:r>
              <a:rPr lang="en-US" sz="1200" dirty="0"/>
              <a:t>To Vendor UI </a:t>
            </a:r>
            <a:r>
              <a:rPr lang="el-GR" sz="1200" dirty="0"/>
              <a:t>είναι η ειδική </a:t>
            </a:r>
            <a:r>
              <a:rPr lang="el-GR" sz="1200" dirty="0" err="1"/>
              <a:t>διεπαφή</a:t>
            </a:r>
            <a:r>
              <a:rPr lang="el-GR" sz="1200" dirty="0"/>
              <a:t> που μπορεί να παρέχει ο κατασκευαστής του </a:t>
            </a:r>
            <a:r>
              <a:rPr lang="en-US" sz="1200" dirty="0"/>
              <a:t>plug-in</a:t>
            </a:r>
            <a:r>
              <a:rPr lang="el-GR" sz="1200" dirty="0"/>
              <a:t>.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29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06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422" grpId="0" animBg="1"/>
      <p:bldP spid="13404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72907" name="Line 75"/>
          <p:cNvSpPr>
            <a:spLocks noChangeShapeType="1"/>
          </p:cNvSpPr>
          <p:nvPr/>
        </p:nvSpPr>
        <p:spPr bwMode="auto">
          <a:xfrm flipV="1">
            <a:off x="790575" y="3810000"/>
            <a:ext cx="632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Event-based</a:t>
            </a:r>
            <a:r>
              <a:rPr lang="en-US" smtClean="0"/>
              <a:t> architectures (1/8)</a:t>
            </a:r>
            <a:endParaRPr lang="en-GB" smtClean="0"/>
          </a:p>
        </p:txBody>
      </p:sp>
      <p:sp>
        <p:nvSpPr>
          <p:cNvPr id="1272836" name="Oval 4"/>
          <p:cNvSpPr>
            <a:spLocks noChangeArrowheads="1"/>
          </p:cNvSpPr>
          <p:nvPr/>
        </p:nvSpPr>
        <p:spPr bwMode="auto">
          <a:xfrm>
            <a:off x="3195638" y="3282950"/>
            <a:ext cx="1292225" cy="7445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Event</a:t>
            </a:r>
          </a:p>
          <a:p>
            <a:pPr defTabSz="762000"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Dispatcher</a:t>
            </a:r>
            <a:endParaRPr lang="en-GB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72838" name="Oval 6"/>
          <p:cNvSpPr>
            <a:spLocks noChangeArrowheads="1"/>
          </p:cNvSpPr>
          <p:nvPr/>
        </p:nvSpPr>
        <p:spPr bwMode="auto">
          <a:xfrm>
            <a:off x="1149350" y="2395538"/>
            <a:ext cx="1290638" cy="7445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Event</a:t>
            </a:r>
          </a:p>
          <a:p>
            <a:pPr defTabSz="762000"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Processor</a:t>
            </a:r>
            <a:endParaRPr lang="en-GB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72839" name="Oval 7"/>
          <p:cNvSpPr>
            <a:spLocks noChangeArrowheads="1"/>
          </p:cNvSpPr>
          <p:nvPr/>
        </p:nvSpPr>
        <p:spPr bwMode="auto">
          <a:xfrm>
            <a:off x="1201738" y="4321175"/>
            <a:ext cx="1290637" cy="7445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Event</a:t>
            </a:r>
          </a:p>
          <a:p>
            <a:pPr defTabSz="762000"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Source</a:t>
            </a:r>
            <a:endParaRPr lang="en-GB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72840" name="Oval 8"/>
          <p:cNvSpPr>
            <a:spLocks noChangeArrowheads="1"/>
          </p:cNvSpPr>
          <p:nvPr/>
        </p:nvSpPr>
        <p:spPr bwMode="auto">
          <a:xfrm>
            <a:off x="5280025" y="2395538"/>
            <a:ext cx="1290638" cy="7445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Event</a:t>
            </a:r>
          </a:p>
          <a:p>
            <a:pPr defTabSz="762000"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Processor</a:t>
            </a:r>
            <a:endParaRPr lang="en-GB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72841" name="Oval 9"/>
          <p:cNvSpPr>
            <a:spLocks noChangeArrowheads="1"/>
          </p:cNvSpPr>
          <p:nvPr/>
        </p:nvSpPr>
        <p:spPr bwMode="auto">
          <a:xfrm>
            <a:off x="3208338" y="1625600"/>
            <a:ext cx="1292225" cy="7445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Event</a:t>
            </a:r>
          </a:p>
          <a:p>
            <a:pPr defTabSz="762000"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Processor</a:t>
            </a:r>
            <a:endParaRPr lang="en-GB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72842" name="Oval 10"/>
          <p:cNvSpPr>
            <a:spLocks noChangeArrowheads="1"/>
          </p:cNvSpPr>
          <p:nvPr/>
        </p:nvSpPr>
        <p:spPr bwMode="auto">
          <a:xfrm>
            <a:off x="3228975" y="5211763"/>
            <a:ext cx="1290638" cy="7445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Event</a:t>
            </a:r>
          </a:p>
          <a:p>
            <a:pPr defTabSz="762000"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Source</a:t>
            </a:r>
            <a:endParaRPr lang="en-GB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72843" name="Oval 11"/>
          <p:cNvSpPr>
            <a:spLocks noChangeArrowheads="1"/>
          </p:cNvSpPr>
          <p:nvPr/>
        </p:nvSpPr>
        <p:spPr bwMode="auto">
          <a:xfrm>
            <a:off x="5332413" y="4268788"/>
            <a:ext cx="1290637" cy="7445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Event</a:t>
            </a:r>
          </a:p>
          <a:p>
            <a:pPr defTabSz="762000"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Source</a:t>
            </a:r>
            <a:endParaRPr lang="en-GB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72845" name="Freeform 13"/>
          <p:cNvSpPr>
            <a:spLocks/>
          </p:cNvSpPr>
          <p:nvPr/>
        </p:nvSpPr>
        <p:spPr bwMode="auto">
          <a:xfrm>
            <a:off x="2311400" y="1898650"/>
            <a:ext cx="838200" cy="496888"/>
          </a:xfrm>
          <a:custGeom>
            <a:avLst/>
            <a:gdLst>
              <a:gd name="T0" fmla="*/ 0 w 624"/>
              <a:gd name="T1" fmla="*/ 384 h 384"/>
              <a:gd name="T2" fmla="*/ 264 w 624"/>
              <a:gd name="T3" fmla="*/ 112 h 384"/>
              <a:gd name="T4" fmla="*/ 624 w 62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384">
                <a:moveTo>
                  <a:pt x="0" y="384"/>
                </a:moveTo>
                <a:cubicBezTo>
                  <a:pt x="44" y="339"/>
                  <a:pt x="160" y="176"/>
                  <a:pt x="264" y="112"/>
                </a:cubicBezTo>
                <a:cubicBezTo>
                  <a:pt x="368" y="48"/>
                  <a:pt x="549" y="23"/>
                  <a:pt x="624" y="0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2847" name="Freeform 15"/>
          <p:cNvSpPr>
            <a:spLocks/>
          </p:cNvSpPr>
          <p:nvPr/>
        </p:nvSpPr>
        <p:spPr bwMode="auto">
          <a:xfrm flipH="1">
            <a:off x="4570413" y="1960563"/>
            <a:ext cx="838200" cy="496887"/>
          </a:xfrm>
          <a:custGeom>
            <a:avLst/>
            <a:gdLst>
              <a:gd name="T0" fmla="*/ 0 w 624"/>
              <a:gd name="T1" fmla="*/ 384 h 384"/>
              <a:gd name="T2" fmla="*/ 264 w 624"/>
              <a:gd name="T3" fmla="*/ 112 h 384"/>
              <a:gd name="T4" fmla="*/ 624 w 62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384">
                <a:moveTo>
                  <a:pt x="0" y="384"/>
                </a:moveTo>
                <a:cubicBezTo>
                  <a:pt x="44" y="339"/>
                  <a:pt x="160" y="176"/>
                  <a:pt x="264" y="112"/>
                </a:cubicBezTo>
                <a:cubicBezTo>
                  <a:pt x="368" y="48"/>
                  <a:pt x="549" y="23"/>
                  <a:pt x="624" y="0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2848" name="Freeform 16"/>
          <p:cNvSpPr>
            <a:spLocks/>
          </p:cNvSpPr>
          <p:nvPr/>
        </p:nvSpPr>
        <p:spPr bwMode="auto">
          <a:xfrm flipV="1">
            <a:off x="2363788" y="5075238"/>
            <a:ext cx="838200" cy="496887"/>
          </a:xfrm>
          <a:custGeom>
            <a:avLst/>
            <a:gdLst>
              <a:gd name="T0" fmla="*/ 0 w 624"/>
              <a:gd name="T1" fmla="*/ 384 h 384"/>
              <a:gd name="T2" fmla="*/ 264 w 624"/>
              <a:gd name="T3" fmla="*/ 112 h 384"/>
              <a:gd name="T4" fmla="*/ 624 w 62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384">
                <a:moveTo>
                  <a:pt x="0" y="384"/>
                </a:moveTo>
                <a:cubicBezTo>
                  <a:pt x="44" y="339"/>
                  <a:pt x="160" y="176"/>
                  <a:pt x="264" y="112"/>
                </a:cubicBezTo>
                <a:cubicBezTo>
                  <a:pt x="368" y="48"/>
                  <a:pt x="549" y="23"/>
                  <a:pt x="624" y="0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2849" name="Freeform 17"/>
          <p:cNvSpPr>
            <a:spLocks/>
          </p:cNvSpPr>
          <p:nvPr/>
        </p:nvSpPr>
        <p:spPr bwMode="auto">
          <a:xfrm flipH="1" flipV="1">
            <a:off x="4622800" y="5013325"/>
            <a:ext cx="838200" cy="495300"/>
          </a:xfrm>
          <a:custGeom>
            <a:avLst/>
            <a:gdLst>
              <a:gd name="T0" fmla="*/ 0 w 624"/>
              <a:gd name="T1" fmla="*/ 384 h 384"/>
              <a:gd name="T2" fmla="*/ 264 w 624"/>
              <a:gd name="T3" fmla="*/ 112 h 384"/>
              <a:gd name="T4" fmla="*/ 624 w 62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384">
                <a:moveTo>
                  <a:pt x="0" y="384"/>
                </a:moveTo>
                <a:cubicBezTo>
                  <a:pt x="44" y="339"/>
                  <a:pt x="160" y="176"/>
                  <a:pt x="264" y="112"/>
                </a:cubicBezTo>
                <a:cubicBezTo>
                  <a:pt x="368" y="48"/>
                  <a:pt x="549" y="23"/>
                  <a:pt x="624" y="0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146" name="AutoShape 20"/>
          <p:cNvCxnSpPr>
            <a:cxnSpLocks noChangeShapeType="1"/>
            <a:stCxn id="1272836" idx="4"/>
            <a:endCxn id="1272839" idx="6"/>
          </p:cNvCxnSpPr>
          <p:nvPr/>
        </p:nvCxnSpPr>
        <p:spPr bwMode="auto">
          <a:xfrm rot="5400000">
            <a:off x="2833688" y="3686175"/>
            <a:ext cx="666750" cy="1349375"/>
          </a:xfrm>
          <a:prstGeom prst="curvedConnector2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47" name="AutoShape 21"/>
          <p:cNvCxnSpPr>
            <a:cxnSpLocks noChangeShapeType="1"/>
            <a:stCxn id="1272836" idx="4"/>
            <a:endCxn id="1272842" idx="0"/>
          </p:cNvCxnSpPr>
          <p:nvPr/>
        </p:nvCxnSpPr>
        <p:spPr bwMode="auto">
          <a:xfrm rot="16200000" flipH="1">
            <a:off x="3266281" y="4602957"/>
            <a:ext cx="1184275" cy="333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3300"/>
            </a:solidFill>
            <a:round/>
            <a:headEnd type="triangl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48" name="AutoShape 22"/>
          <p:cNvCxnSpPr>
            <a:cxnSpLocks noChangeShapeType="1"/>
            <a:stCxn id="1272836" idx="4"/>
            <a:endCxn id="1272843" idx="2"/>
          </p:cNvCxnSpPr>
          <p:nvPr/>
        </p:nvCxnSpPr>
        <p:spPr bwMode="auto">
          <a:xfrm rot="16200000" flipH="1">
            <a:off x="4279901" y="3589337"/>
            <a:ext cx="614362" cy="1490663"/>
          </a:xfrm>
          <a:prstGeom prst="curvedConnector2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49" name="AutoShape 23"/>
          <p:cNvCxnSpPr>
            <a:cxnSpLocks noChangeShapeType="1"/>
          </p:cNvCxnSpPr>
          <p:nvPr/>
        </p:nvCxnSpPr>
        <p:spPr bwMode="auto">
          <a:xfrm rot="16200000" flipH="1">
            <a:off x="2410619" y="2870994"/>
            <a:ext cx="625475" cy="944563"/>
          </a:xfrm>
          <a:prstGeom prst="curvedConnector2">
            <a:avLst/>
          </a:prstGeom>
          <a:noFill/>
          <a:ln w="28575">
            <a:solidFill>
              <a:srgbClr val="33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0" name="AutoShape 24"/>
          <p:cNvCxnSpPr>
            <a:cxnSpLocks noChangeShapeType="1"/>
            <a:stCxn id="1272840" idx="3"/>
            <a:endCxn id="1272836" idx="6"/>
          </p:cNvCxnSpPr>
          <p:nvPr/>
        </p:nvCxnSpPr>
        <p:spPr bwMode="auto">
          <a:xfrm rot="5400000">
            <a:off x="4665663" y="2852738"/>
            <a:ext cx="625475" cy="981075"/>
          </a:xfrm>
          <a:prstGeom prst="curvedConnector2">
            <a:avLst/>
          </a:prstGeom>
          <a:noFill/>
          <a:ln w="28575">
            <a:solidFill>
              <a:srgbClr val="33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1" name="AutoShape 25"/>
          <p:cNvCxnSpPr>
            <a:cxnSpLocks noChangeShapeType="1"/>
            <a:stCxn id="1272841" idx="4"/>
            <a:endCxn id="1272836" idx="7"/>
          </p:cNvCxnSpPr>
          <p:nvPr/>
        </p:nvCxnSpPr>
        <p:spPr bwMode="auto">
          <a:xfrm rot="16200000" flipH="1">
            <a:off x="3565525" y="2659063"/>
            <a:ext cx="1022350" cy="444500"/>
          </a:xfrm>
          <a:prstGeom prst="curvedConnector3">
            <a:avLst>
              <a:gd name="adj1" fmla="val 44565"/>
            </a:avLst>
          </a:prstGeom>
          <a:noFill/>
          <a:ln w="28575">
            <a:solidFill>
              <a:srgbClr val="33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2" name="AutoShape 26"/>
          <p:cNvCxnSpPr>
            <a:cxnSpLocks noChangeShapeType="1"/>
            <a:stCxn id="1272836" idx="0"/>
            <a:endCxn id="1272838" idx="6"/>
          </p:cNvCxnSpPr>
          <p:nvPr/>
        </p:nvCxnSpPr>
        <p:spPr bwMode="auto">
          <a:xfrm rot="5400000" flipH="1">
            <a:off x="2883694" y="2324894"/>
            <a:ext cx="514350" cy="1401762"/>
          </a:xfrm>
          <a:prstGeom prst="curvedConnector2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3" name="AutoShape 27"/>
          <p:cNvCxnSpPr>
            <a:cxnSpLocks noChangeShapeType="1"/>
            <a:stCxn id="1272836" idx="0"/>
            <a:endCxn id="1272840" idx="2"/>
          </p:cNvCxnSpPr>
          <p:nvPr/>
        </p:nvCxnSpPr>
        <p:spPr bwMode="auto">
          <a:xfrm rot="-5400000">
            <a:off x="4303713" y="2306637"/>
            <a:ext cx="514350" cy="1438275"/>
          </a:xfrm>
          <a:prstGeom prst="curvedConnector2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4" name="AutoShape 28"/>
          <p:cNvCxnSpPr>
            <a:cxnSpLocks noChangeShapeType="1"/>
            <a:stCxn id="1272836" idx="1"/>
            <a:endCxn id="1272841" idx="4"/>
          </p:cNvCxnSpPr>
          <p:nvPr/>
        </p:nvCxnSpPr>
        <p:spPr bwMode="auto">
          <a:xfrm rot="-5400000">
            <a:off x="3108325" y="2646363"/>
            <a:ext cx="1022350" cy="469900"/>
          </a:xfrm>
          <a:prstGeom prst="curvedConnector3">
            <a:avLst>
              <a:gd name="adj1" fmla="val 55278"/>
            </a:avLst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2870" name="Oval 38"/>
          <p:cNvSpPr>
            <a:spLocks noChangeArrowheads="1"/>
          </p:cNvSpPr>
          <p:nvPr/>
        </p:nvSpPr>
        <p:spPr bwMode="auto">
          <a:xfrm>
            <a:off x="2441575" y="3343275"/>
            <a:ext cx="246063" cy="220663"/>
          </a:xfrm>
          <a:prstGeom prst="ellipse">
            <a:avLst/>
          </a:prstGeom>
          <a:solidFill>
            <a:srgbClr val="339933">
              <a:alpha val="61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20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endParaRPr lang="en-GB" sz="1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72871" name="Oval 39"/>
          <p:cNvSpPr>
            <a:spLocks noChangeArrowheads="1"/>
          </p:cNvSpPr>
          <p:nvPr/>
        </p:nvSpPr>
        <p:spPr bwMode="auto">
          <a:xfrm>
            <a:off x="5045075" y="3317875"/>
            <a:ext cx="247650" cy="220663"/>
          </a:xfrm>
          <a:prstGeom prst="ellipse">
            <a:avLst/>
          </a:prstGeom>
          <a:solidFill>
            <a:srgbClr val="339933">
              <a:alpha val="61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20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endParaRPr lang="en-GB" sz="1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72872" name="Oval 40"/>
          <p:cNvSpPr>
            <a:spLocks noChangeArrowheads="1"/>
          </p:cNvSpPr>
          <p:nvPr/>
        </p:nvSpPr>
        <p:spPr bwMode="auto">
          <a:xfrm>
            <a:off x="3902075" y="2671763"/>
            <a:ext cx="246063" cy="222250"/>
          </a:xfrm>
          <a:prstGeom prst="ellipse">
            <a:avLst/>
          </a:prstGeom>
          <a:solidFill>
            <a:srgbClr val="339933">
              <a:alpha val="61000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20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endParaRPr lang="en-GB" sz="1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72873" name="Oval 41"/>
          <p:cNvSpPr>
            <a:spLocks noChangeArrowheads="1"/>
          </p:cNvSpPr>
          <p:nvPr/>
        </p:nvSpPr>
        <p:spPr bwMode="auto">
          <a:xfrm>
            <a:off x="3249613" y="4416425"/>
            <a:ext cx="246062" cy="220663"/>
          </a:xfrm>
          <a:prstGeom prst="ellipse">
            <a:avLst/>
          </a:prstGeom>
          <a:solidFill>
            <a:srgbClr val="FF3300">
              <a:alpha val="64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20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endParaRPr lang="en-GB" sz="1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72874" name="Oval 42"/>
          <p:cNvSpPr>
            <a:spLocks noChangeArrowheads="1"/>
          </p:cNvSpPr>
          <p:nvPr/>
        </p:nvSpPr>
        <p:spPr bwMode="auto">
          <a:xfrm>
            <a:off x="3730625" y="4489450"/>
            <a:ext cx="247650" cy="222250"/>
          </a:xfrm>
          <a:prstGeom prst="ellipse">
            <a:avLst/>
          </a:prstGeom>
          <a:solidFill>
            <a:srgbClr val="FF3300">
              <a:alpha val="64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20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endParaRPr lang="en-GB" sz="1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72875" name="Oval 43"/>
          <p:cNvSpPr>
            <a:spLocks noChangeArrowheads="1"/>
          </p:cNvSpPr>
          <p:nvPr/>
        </p:nvSpPr>
        <p:spPr bwMode="auto">
          <a:xfrm>
            <a:off x="4248150" y="4370388"/>
            <a:ext cx="246063" cy="220662"/>
          </a:xfrm>
          <a:prstGeom prst="ellipse">
            <a:avLst/>
          </a:prstGeom>
          <a:solidFill>
            <a:srgbClr val="FF3300">
              <a:alpha val="64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20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endParaRPr lang="en-GB" sz="1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72876" name="Oval 44"/>
          <p:cNvSpPr>
            <a:spLocks noChangeArrowheads="1"/>
          </p:cNvSpPr>
          <p:nvPr/>
        </p:nvSpPr>
        <p:spPr bwMode="auto">
          <a:xfrm>
            <a:off x="2978150" y="2717800"/>
            <a:ext cx="247650" cy="222250"/>
          </a:xfrm>
          <a:prstGeom prst="ellipse">
            <a:avLst/>
          </a:prstGeom>
          <a:solidFill>
            <a:srgbClr val="0066FF">
              <a:alpha val="66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200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endParaRPr lang="en-GB" sz="1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72877" name="Oval 45"/>
          <p:cNvSpPr>
            <a:spLocks noChangeArrowheads="1"/>
          </p:cNvSpPr>
          <p:nvPr/>
        </p:nvSpPr>
        <p:spPr bwMode="auto">
          <a:xfrm>
            <a:off x="3535363" y="2684463"/>
            <a:ext cx="246062" cy="222250"/>
          </a:xfrm>
          <a:prstGeom prst="ellipse">
            <a:avLst/>
          </a:prstGeom>
          <a:solidFill>
            <a:srgbClr val="0066FF">
              <a:alpha val="66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200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endParaRPr lang="en-GB" sz="1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72878" name="Oval 46"/>
          <p:cNvSpPr>
            <a:spLocks noChangeArrowheads="1"/>
          </p:cNvSpPr>
          <p:nvPr/>
        </p:nvSpPr>
        <p:spPr bwMode="auto">
          <a:xfrm>
            <a:off x="4494213" y="2730500"/>
            <a:ext cx="246062" cy="222250"/>
          </a:xfrm>
          <a:prstGeom prst="ellipse">
            <a:avLst/>
          </a:prstGeom>
          <a:solidFill>
            <a:srgbClr val="0066FF">
              <a:alpha val="66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200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endParaRPr lang="en-GB" sz="1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72898" name="Text Box 66"/>
          <p:cNvSpPr txBox="1">
            <a:spLocks noChangeArrowheads="1"/>
          </p:cNvSpPr>
          <p:nvPr/>
        </p:nvSpPr>
        <p:spPr bwMode="auto">
          <a:xfrm>
            <a:off x="6427788" y="4748213"/>
            <a:ext cx="11001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l-GR" sz="1400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πηγή</a:t>
            </a:r>
          </a:p>
          <a:p>
            <a:pPr algn="ctr">
              <a:defRPr/>
            </a:pPr>
            <a:r>
              <a:rPr lang="el-GR" sz="1400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γεγονότων</a:t>
            </a:r>
            <a:endParaRPr lang="en-GB" sz="1400" i="1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72899" name="Text Box 67"/>
          <p:cNvSpPr txBox="1">
            <a:spLocks noChangeArrowheads="1"/>
          </p:cNvSpPr>
          <p:nvPr/>
        </p:nvSpPr>
        <p:spPr bwMode="auto">
          <a:xfrm>
            <a:off x="6569075" y="2449513"/>
            <a:ext cx="13573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l-GR" sz="1400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επεξεργαστής</a:t>
            </a:r>
          </a:p>
          <a:p>
            <a:pPr algn="ctr">
              <a:defRPr/>
            </a:pPr>
            <a:r>
              <a:rPr lang="el-GR" sz="1400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γεγονότων</a:t>
            </a:r>
            <a:endParaRPr lang="en-GB" sz="1400" i="1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72900" name="Text Box 68"/>
          <p:cNvSpPr txBox="1">
            <a:spLocks noChangeArrowheads="1"/>
          </p:cNvSpPr>
          <p:nvPr/>
        </p:nvSpPr>
        <p:spPr bwMode="auto">
          <a:xfrm>
            <a:off x="4435475" y="3795713"/>
            <a:ext cx="11303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l-GR" sz="1400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διανεμητής</a:t>
            </a:r>
          </a:p>
          <a:p>
            <a:pPr algn="ctr">
              <a:defRPr/>
            </a:pPr>
            <a:r>
              <a:rPr lang="el-GR" sz="1400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γεγονότων</a:t>
            </a:r>
            <a:endParaRPr lang="en-GB" sz="1400" i="1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72904" name="Rectangle 72"/>
          <p:cNvSpPr>
            <a:spLocks noChangeArrowheads="1"/>
          </p:cNvSpPr>
          <p:nvPr/>
        </p:nvSpPr>
        <p:spPr bwMode="auto">
          <a:xfrm>
            <a:off x="6616700" y="5486400"/>
            <a:ext cx="1892300" cy="774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7620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200">
                <a:solidFill>
                  <a:srgbClr val="339933"/>
                </a:solidFill>
              </a:rPr>
              <a:t>1: Event interest</a:t>
            </a:r>
          </a:p>
          <a:p>
            <a:pPr algn="l" defTabSz="7620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200">
                <a:solidFill>
                  <a:srgbClr val="FF3300"/>
                </a:solidFill>
              </a:rPr>
              <a:t>2: Event polling</a:t>
            </a:r>
          </a:p>
          <a:p>
            <a:pPr algn="l" defTabSz="7620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1200">
                <a:solidFill>
                  <a:srgbClr val="0000FF"/>
                </a:solidFill>
              </a:rPr>
              <a:t>3: Event notification</a:t>
            </a:r>
            <a:endParaRPr lang="en-GB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00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4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Plug-in architecture (9/9)</a:t>
            </a:r>
            <a:endParaRPr lang="el-GR" smtClean="0"/>
          </a:p>
        </p:txBody>
      </p:sp>
      <p:pic>
        <p:nvPicPr>
          <p:cNvPr id="757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223963"/>
            <a:ext cx="24288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2509838"/>
            <a:ext cx="5983288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2470" name="Text Box 6"/>
          <p:cNvSpPr txBox="1">
            <a:spLocks noChangeArrowheads="1"/>
          </p:cNvSpPr>
          <p:nvPr/>
        </p:nvSpPr>
        <p:spPr bwMode="auto">
          <a:xfrm>
            <a:off x="3016250" y="1252538"/>
            <a:ext cx="5956300" cy="63976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The workbench main menu is extended by plug-ins with new commands. </a:t>
            </a:r>
          </a:p>
          <a:p>
            <a:pPr>
              <a:buFontTx/>
              <a:buChar char="•"/>
              <a:defRPr/>
            </a:pPr>
            <a:r>
              <a:rPr lang="en-US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This plug-in is capable to initiate execution and debug sessions for Delta programs.</a:t>
            </a:r>
            <a:endParaRPr lang="el-GR" sz="12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342471" name="Text Box 7"/>
          <p:cNvSpPr txBox="1">
            <a:spLocks noChangeArrowheads="1"/>
          </p:cNvSpPr>
          <p:nvPr/>
        </p:nvSpPr>
        <p:spPr bwMode="auto">
          <a:xfrm>
            <a:off x="3024188" y="1985963"/>
            <a:ext cx="5965825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The Workspace plug-in component installs, upon initialization, all the necessary commands in the main menu.</a:t>
            </a:r>
            <a:endParaRPr lang="el-GR" sz="12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pic>
        <p:nvPicPr>
          <p:cNvPr id="7578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24263"/>
            <a:ext cx="1905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2475" name="AutoShape 11"/>
          <p:cNvSpPr>
            <a:spLocks noChangeArrowheads="1"/>
          </p:cNvSpPr>
          <p:nvPr/>
        </p:nvSpPr>
        <p:spPr bwMode="auto">
          <a:xfrm>
            <a:off x="8181975" y="2266950"/>
            <a:ext cx="342900" cy="400050"/>
          </a:xfrm>
          <a:prstGeom prst="downArrow">
            <a:avLst>
              <a:gd name="adj1" fmla="val 50000"/>
              <a:gd name="adj2" fmla="val 29167"/>
            </a:avLst>
          </a:prstGeom>
          <a:solidFill>
            <a:srgbClr val="FFFFFF">
              <a:alpha val="62000"/>
            </a:srgbClr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2476" name="Text Box 12"/>
          <p:cNvSpPr txBox="1">
            <a:spLocks noChangeArrowheads="1"/>
          </p:cNvSpPr>
          <p:nvPr/>
        </p:nvSpPr>
        <p:spPr bwMode="auto">
          <a:xfrm>
            <a:off x="3852863" y="5453063"/>
            <a:ext cx="5089525" cy="8223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All plug-ins that are developed in Delta appear in a special directory. </a:t>
            </a:r>
          </a:p>
          <a:p>
            <a:pPr>
              <a:buFontTx/>
              <a:buChar char="•"/>
              <a:defRPr/>
            </a:pPr>
            <a:r>
              <a:rPr lang="en-US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Such plug-ins can be edited directly by the user through the IDE itself, recompiled and rerun.</a:t>
            </a:r>
            <a:endParaRPr lang="el-GR" sz="12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pic>
        <p:nvPicPr>
          <p:cNvPr id="7578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0913"/>
            <a:ext cx="18954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2474" name="AutoShape 10"/>
          <p:cNvSpPr>
            <a:spLocks noChangeArrowheads="1"/>
          </p:cNvSpPr>
          <p:nvPr/>
        </p:nvSpPr>
        <p:spPr bwMode="auto">
          <a:xfrm>
            <a:off x="3495675" y="5400675"/>
            <a:ext cx="400050" cy="314325"/>
          </a:xfrm>
          <a:prstGeom prst="leftArrow">
            <a:avLst>
              <a:gd name="adj1" fmla="val 50000"/>
              <a:gd name="adj2" fmla="val 31818"/>
            </a:avLst>
          </a:prstGeom>
          <a:solidFill>
            <a:srgbClr val="FFFFFF">
              <a:alpha val="62000"/>
            </a:srgbClr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2479" name="AutoShape 15"/>
          <p:cNvSpPr>
            <a:spLocks noChangeArrowheads="1"/>
          </p:cNvSpPr>
          <p:nvPr/>
        </p:nvSpPr>
        <p:spPr bwMode="auto">
          <a:xfrm>
            <a:off x="2686050" y="1343025"/>
            <a:ext cx="400050" cy="314325"/>
          </a:xfrm>
          <a:prstGeom prst="leftArrow">
            <a:avLst>
              <a:gd name="adj1" fmla="val 50000"/>
              <a:gd name="adj2" fmla="val 31818"/>
            </a:avLst>
          </a:prstGeom>
          <a:solidFill>
            <a:srgbClr val="FFFFFF">
              <a:alpha val="62000"/>
            </a:srgbClr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2480" name="AutoShape 16"/>
          <p:cNvSpPr>
            <a:spLocks noChangeArrowheads="1"/>
          </p:cNvSpPr>
          <p:nvPr/>
        </p:nvSpPr>
        <p:spPr bwMode="auto">
          <a:xfrm>
            <a:off x="1657350" y="6048375"/>
            <a:ext cx="2209800" cy="314325"/>
          </a:xfrm>
          <a:prstGeom prst="leftArrow">
            <a:avLst>
              <a:gd name="adj1" fmla="val 67676"/>
              <a:gd name="adj2" fmla="val 42410"/>
            </a:avLst>
          </a:prstGeom>
          <a:solidFill>
            <a:srgbClr val="FFFFFF">
              <a:alpha val="62000"/>
            </a:srgbClr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2472" name="Text Box 8"/>
          <p:cNvSpPr txBox="1">
            <a:spLocks noChangeArrowheads="1"/>
          </p:cNvSpPr>
          <p:nvPr/>
        </p:nvSpPr>
        <p:spPr bwMode="auto">
          <a:xfrm>
            <a:off x="5913438" y="6108700"/>
            <a:ext cx="3008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1600" i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Sparrow IDE, Delta language</a:t>
            </a:r>
            <a:r>
              <a:rPr lang="en-US" sz="1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endParaRPr lang="el-GR" sz="1600" smtClean="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30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0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1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Περιεχόμενα</a:t>
            </a:r>
            <a:endParaRPr lang="en-GB" smtClean="0"/>
          </a:p>
        </p:txBody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Ορισμός</a:t>
            </a:r>
          </a:p>
          <a:p>
            <a:pPr>
              <a:defRPr/>
            </a:pPr>
            <a:r>
              <a:rPr lang="el-GR" smtClean="0"/>
              <a:t>Ρόλος στην σχεδίαση </a:t>
            </a:r>
            <a:endParaRPr lang="en-US" smtClean="0"/>
          </a:p>
          <a:p>
            <a:pPr>
              <a:defRPr/>
            </a:pPr>
            <a:r>
              <a:rPr lang="el-GR" smtClean="0"/>
              <a:t>Γρήγορος προσδιορισμός</a:t>
            </a:r>
          </a:p>
          <a:p>
            <a:pPr>
              <a:defRPr/>
            </a:pPr>
            <a:r>
              <a:rPr lang="el-GR" smtClean="0"/>
              <a:t>Επίπεδα αρχιτεκτονικής</a:t>
            </a:r>
          </a:p>
          <a:p>
            <a:pPr>
              <a:defRPr/>
            </a:pPr>
            <a:r>
              <a:rPr lang="el-GR" smtClean="0"/>
              <a:t>Βασικά αρχιτεκτονικά μοντέλα</a:t>
            </a:r>
          </a:p>
          <a:p>
            <a:pPr>
              <a:defRPr/>
            </a:pPr>
            <a:r>
              <a:rPr lang="el-GR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Στοιχεία αρχιτεκτονικής σχεδίασης</a:t>
            </a:r>
            <a:endParaRPr lang="en-GB" i="1" smtClean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31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25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778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Στοιχεία αρχιτεκτονικής σχεδίασης</a:t>
            </a:r>
            <a:r>
              <a:rPr lang="en-US" smtClean="0"/>
              <a:t> (1/</a:t>
            </a:r>
            <a:r>
              <a:rPr lang="el-GR" smtClean="0"/>
              <a:t>7</a:t>
            </a:r>
            <a:r>
              <a:rPr lang="en-US" smtClean="0"/>
              <a:t>)</a:t>
            </a:r>
            <a:endParaRPr lang="en-GB" smtClean="0"/>
          </a:p>
        </p:txBody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defRPr/>
            </a:pPr>
            <a:r>
              <a:rPr lang="el-GR" sz="1800" smtClean="0"/>
              <a:t>Δεν υπάρχει λεπτομερές «συνταγολόγιο» καλής</a:t>
            </a:r>
            <a:r>
              <a:rPr lang="en-US" sz="1800" smtClean="0"/>
              <a:t> </a:t>
            </a:r>
            <a:r>
              <a:rPr lang="el-GR" sz="1800" smtClean="0"/>
              <a:t>αρχιτεκτονικής σχεδίασης. </a:t>
            </a:r>
            <a:endParaRPr lang="en-US" sz="1800" smtClean="0"/>
          </a:p>
          <a:p>
            <a:pPr marL="457200" indent="-457200">
              <a:lnSpc>
                <a:spcPct val="80000"/>
              </a:lnSpc>
              <a:defRPr/>
            </a:pPr>
            <a:r>
              <a:rPr lang="el-GR" sz="1800" smtClean="0"/>
              <a:t>Οι λειτουργίες που συγκεντρώνονται σε κάθε τμήμα πρέπει να σχετίζονται ως προς</a:t>
            </a:r>
            <a:r>
              <a:rPr lang="en-US" sz="1800" smtClean="0"/>
              <a:t> </a:t>
            </a:r>
            <a:r>
              <a:rPr lang="el-GR" sz="1800" smtClean="0"/>
              <a:t>τα παρακάτω</a:t>
            </a:r>
            <a:r>
              <a:rPr lang="en-US" sz="1800" smtClean="0"/>
              <a:t>?</a:t>
            </a:r>
            <a:endParaRPr lang="el-GR" sz="1800" smtClean="0"/>
          </a:p>
          <a:p>
            <a:pPr marL="838200" lvl="1" indent="-381000">
              <a:lnSpc>
                <a:spcPct val="80000"/>
              </a:lnSpc>
              <a:buSzPct val="105000"/>
              <a:buFont typeface="Wingdings" pitchFamily="2" charset="2"/>
              <a:buAutoNum type="arabicPeriod"/>
              <a:defRPr/>
            </a:pPr>
            <a:r>
              <a:rPr lang="en-US" sz="1600" smtClean="0">
                <a:solidFill>
                  <a:srgbClr val="0000FF"/>
                </a:solidFill>
                <a:effectLst/>
              </a:rPr>
              <a:t>functional role</a:t>
            </a:r>
            <a:r>
              <a:rPr lang="el-GR" sz="1600" smtClean="0">
                <a:solidFill>
                  <a:srgbClr val="0000FF"/>
                </a:solidFill>
                <a:effectLst/>
              </a:rPr>
              <a:t> </a:t>
            </a:r>
            <a:r>
              <a:rPr lang="en-US" sz="1600" smtClean="0">
                <a:solidFill>
                  <a:srgbClr val="0000FF"/>
                </a:solidFill>
                <a:effectLst/>
              </a:rPr>
              <a:t>		</a:t>
            </a:r>
            <a:r>
              <a:rPr lang="el-GR" sz="1600" smtClean="0">
                <a:solidFill>
                  <a:srgbClr val="0000FF"/>
                </a:solidFill>
                <a:effectLst/>
              </a:rPr>
              <a:t>– </a:t>
            </a:r>
            <a:r>
              <a:rPr lang="en-US" sz="1600" smtClean="0">
                <a:solidFill>
                  <a:srgbClr val="0000FF"/>
                </a:solidFill>
                <a:effectLst/>
              </a:rPr>
              <a:t>	</a:t>
            </a:r>
            <a:r>
              <a:rPr lang="el-GR" sz="1400" i="1" smtClean="0">
                <a:effectLst/>
              </a:rPr>
              <a:t>λειτουργικό ρόλος</a:t>
            </a:r>
            <a:r>
              <a:rPr lang="en-US" sz="1400" i="1" smtClean="0">
                <a:effectLst/>
              </a:rPr>
              <a:t> </a:t>
            </a:r>
            <a:endParaRPr lang="el-GR" sz="1400" i="1" smtClean="0">
              <a:effectLst/>
            </a:endParaRPr>
          </a:p>
          <a:p>
            <a:pPr marL="1257300" lvl="2" indent="-342900">
              <a:lnSpc>
                <a:spcPct val="80000"/>
              </a:lnSpc>
              <a:buSzPct val="105000"/>
              <a:buFont typeface="Wingdings" pitchFamily="2" charset="2"/>
              <a:buNone/>
              <a:defRPr/>
            </a:pPr>
            <a:r>
              <a:rPr lang="el-GR" sz="1200" b="1" smtClean="0">
                <a:effectLst/>
              </a:rPr>
              <a:t>ΚΥΡΙΟΤΕΡΟΣ ΠΑΡΑΓΩΝ</a:t>
            </a:r>
            <a:endParaRPr lang="el-GR" sz="1200" b="1" smtClean="0">
              <a:effectLst/>
              <a:sym typeface="Symbol" pitchFamily="18" charset="2"/>
            </a:endParaRPr>
          </a:p>
          <a:p>
            <a:pPr marL="838200" lvl="1" indent="-381000">
              <a:lnSpc>
                <a:spcPct val="80000"/>
              </a:lnSpc>
              <a:buSzPct val="105000"/>
              <a:buFont typeface="Wingdings" pitchFamily="2" charset="2"/>
              <a:buAutoNum type="arabicPeriod"/>
              <a:defRPr/>
            </a:pPr>
            <a:r>
              <a:rPr lang="en-US" sz="1600" smtClean="0">
                <a:solidFill>
                  <a:srgbClr val="0000FF"/>
                </a:solidFill>
                <a:effectLst/>
              </a:rPr>
              <a:t>algorithmic properties</a:t>
            </a:r>
            <a:r>
              <a:rPr lang="el-GR" sz="1600" smtClean="0">
                <a:solidFill>
                  <a:srgbClr val="0000FF"/>
                </a:solidFill>
                <a:effectLst/>
              </a:rPr>
              <a:t> </a:t>
            </a:r>
            <a:r>
              <a:rPr lang="en-US" sz="1600" smtClean="0">
                <a:solidFill>
                  <a:srgbClr val="0000FF"/>
                </a:solidFill>
                <a:effectLst/>
              </a:rPr>
              <a:t>	</a:t>
            </a:r>
            <a:r>
              <a:rPr lang="el-GR" sz="1600" smtClean="0">
                <a:solidFill>
                  <a:srgbClr val="0000FF"/>
                </a:solidFill>
                <a:effectLst/>
              </a:rPr>
              <a:t>– 	</a:t>
            </a:r>
            <a:r>
              <a:rPr lang="el-GR" sz="1400" i="1" smtClean="0">
                <a:effectLst/>
              </a:rPr>
              <a:t>αλγοριθμικά χαρακτηριστικά</a:t>
            </a:r>
          </a:p>
          <a:p>
            <a:pPr marL="1257300" lvl="2" indent="-342900">
              <a:lnSpc>
                <a:spcPct val="80000"/>
              </a:lnSpc>
              <a:buSzPct val="105000"/>
              <a:buFont typeface="Wingdings" pitchFamily="2" charset="2"/>
              <a:buNone/>
              <a:defRPr/>
            </a:pPr>
            <a:r>
              <a:rPr lang="el-GR" sz="1200" b="1" smtClean="0">
                <a:effectLst/>
              </a:rPr>
              <a:t>ΟΧΙ</a:t>
            </a:r>
            <a:endParaRPr lang="en-US" sz="1200" b="1" smtClean="0">
              <a:solidFill>
                <a:srgbClr val="0000FF"/>
              </a:solidFill>
              <a:effectLst/>
            </a:endParaRPr>
          </a:p>
          <a:p>
            <a:pPr marL="838200" lvl="1" indent="-381000">
              <a:lnSpc>
                <a:spcPct val="80000"/>
              </a:lnSpc>
              <a:buSzPct val="105000"/>
              <a:buFont typeface="Wingdings" pitchFamily="2" charset="2"/>
              <a:buAutoNum type="arabicPeriod"/>
              <a:defRPr/>
            </a:pPr>
            <a:r>
              <a:rPr lang="en-US" sz="1600" smtClean="0">
                <a:solidFill>
                  <a:srgbClr val="0000FF"/>
                </a:solidFill>
                <a:effectLst/>
              </a:rPr>
              <a:t>data categories accessed</a:t>
            </a:r>
            <a:r>
              <a:rPr lang="el-GR" sz="1600" smtClean="0">
                <a:solidFill>
                  <a:srgbClr val="0000FF"/>
                </a:solidFill>
                <a:effectLst/>
              </a:rPr>
              <a:t> </a:t>
            </a:r>
            <a:r>
              <a:rPr lang="en-US" sz="1600" smtClean="0">
                <a:solidFill>
                  <a:srgbClr val="0000FF"/>
                </a:solidFill>
                <a:effectLst/>
              </a:rPr>
              <a:t>	</a:t>
            </a:r>
            <a:r>
              <a:rPr lang="el-GR" sz="1600" smtClean="0">
                <a:solidFill>
                  <a:srgbClr val="0000FF"/>
                </a:solidFill>
                <a:effectLst/>
              </a:rPr>
              <a:t>– 	</a:t>
            </a:r>
            <a:r>
              <a:rPr lang="el-GR" sz="1400" i="1" smtClean="0">
                <a:effectLst/>
              </a:rPr>
              <a:t>πρόσβαση δεδομένων</a:t>
            </a:r>
          </a:p>
          <a:p>
            <a:pPr marL="1257300" lvl="2" indent="-342900">
              <a:lnSpc>
                <a:spcPct val="80000"/>
              </a:lnSpc>
              <a:buSzPct val="105000"/>
              <a:buFont typeface="Wingdings" pitchFamily="2" charset="2"/>
              <a:buNone/>
              <a:defRPr/>
            </a:pPr>
            <a:r>
              <a:rPr lang="el-GR" sz="1200" b="1" smtClean="0">
                <a:effectLst/>
              </a:rPr>
              <a:t>ΌΧΙ</a:t>
            </a:r>
            <a:endParaRPr lang="en-US" sz="1400" b="1" smtClean="0">
              <a:solidFill>
                <a:srgbClr val="0000FF"/>
              </a:solidFill>
              <a:effectLst/>
            </a:endParaRPr>
          </a:p>
          <a:p>
            <a:pPr marL="838200" lvl="1" indent="-381000">
              <a:lnSpc>
                <a:spcPct val="80000"/>
              </a:lnSpc>
              <a:buSzPct val="105000"/>
              <a:buFont typeface="Wingdings" pitchFamily="2" charset="2"/>
              <a:buAutoNum type="arabicPeriod"/>
              <a:defRPr/>
            </a:pPr>
            <a:r>
              <a:rPr lang="en-US" sz="1600" smtClean="0">
                <a:solidFill>
                  <a:srgbClr val="0000FF"/>
                </a:solidFill>
                <a:effectLst/>
              </a:rPr>
              <a:t>resources utilization</a:t>
            </a:r>
            <a:r>
              <a:rPr lang="el-GR" sz="1600" smtClean="0">
                <a:solidFill>
                  <a:srgbClr val="0000FF"/>
                </a:solidFill>
                <a:effectLst/>
              </a:rPr>
              <a:t> </a:t>
            </a:r>
            <a:r>
              <a:rPr lang="en-US" sz="1600" smtClean="0">
                <a:solidFill>
                  <a:srgbClr val="0000FF"/>
                </a:solidFill>
                <a:effectLst/>
              </a:rPr>
              <a:t>		</a:t>
            </a:r>
            <a:r>
              <a:rPr lang="el-GR" sz="1600" smtClean="0">
                <a:solidFill>
                  <a:srgbClr val="0000FF"/>
                </a:solidFill>
                <a:effectLst/>
              </a:rPr>
              <a:t>– 	</a:t>
            </a:r>
            <a:r>
              <a:rPr lang="el-GR" sz="1400" i="1" smtClean="0">
                <a:effectLst/>
              </a:rPr>
              <a:t>χρησιμοποίηση πηγών </a:t>
            </a:r>
          </a:p>
          <a:p>
            <a:pPr marL="1257300" lvl="2" indent="-342900">
              <a:lnSpc>
                <a:spcPct val="80000"/>
              </a:lnSpc>
              <a:buSzPct val="105000"/>
              <a:buFont typeface="Wingdings" pitchFamily="2" charset="2"/>
              <a:buNone/>
              <a:defRPr/>
            </a:pPr>
            <a:r>
              <a:rPr lang="en-US" sz="1200" b="1" smtClean="0">
                <a:effectLst/>
              </a:rPr>
              <a:t>OXI</a:t>
            </a:r>
            <a:endParaRPr lang="en-US" sz="1400" b="1" smtClean="0">
              <a:solidFill>
                <a:srgbClr val="0000FF"/>
              </a:solidFill>
              <a:effectLst/>
            </a:endParaRPr>
          </a:p>
          <a:p>
            <a:pPr marL="838200" lvl="1" indent="-381000">
              <a:lnSpc>
                <a:spcPct val="80000"/>
              </a:lnSpc>
              <a:buSzPct val="105000"/>
              <a:buFont typeface="Wingdings" pitchFamily="2" charset="2"/>
              <a:buAutoNum type="arabicPeriod"/>
              <a:defRPr/>
            </a:pPr>
            <a:r>
              <a:rPr lang="en-US" sz="1600" smtClean="0">
                <a:solidFill>
                  <a:srgbClr val="0000FF"/>
                </a:solidFill>
                <a:effectLst/>
              </a:rPr>
              <a:t>performance requirements 	</a:t>
            </a:r>
            <a:r>
              <a:rPr lang="el-GR" sz="1600" smtClean="0">
                <a:solidFill>
                  <a:srgbClr val="0000FF"/>
                </a:solidFill>
                <a:effectLst/>
              </a:rPr>
              <a:t>– 	</a:t>
            </a:r>
            <a:r>
              <a:rPr lang="el-GR" sz="1400" i="1" smtClean="0">
                <a:effectLst/>
              </a:rPr>
              <a:t>απαιτήσεις δυνατοτήτων</a:t>
            </a:r>
            <a:endParaRPr lang="en-US" sz="1400" i="1" smtClean="0">
              <a:effectLst/>
            </a:endParaRPr>
          </a:p>
          <a:p>
            <a:pPr marL="1257300" lvl="2" indent="-342900">
              <a:lnSpc>
                <a:spcPct val="80000"/>
              </a:lnSpc>
              <a:buSzPct val="105000"/>
              <a:buFont typeface="Wingdings" pitchFamily="2" charset="2"/>
              <a:buNone/>
              <a:defRPr/>
            </a:pPr>
            <a:r>
              <a:rPr lang="el-GR" sz="1200" b="1" smtClean="0">
                <a:effectLst/>
              </a:rPr>
              <a:t>ΟΧΙ</a:t>
            </a:r>
            <a:endParaRPr lang="en-US" sz="1400" smtClean="0">
              <a:solidFill>
                <a:srgbClr val="0000FF"/>
              </a:solidFill>
              <a:effectLst/>
            </a:endParaRPr>
          </a:p>
          <a:p>
            <a:pPr marL="838200" lvl="1" indent="-381000">
              <a:lnSpc>
                <a:spcPct val="80000"/>
              </a:lnSpc>
              <a:buSzPct val="105000"/>
              <a:buFont typeface="Wingdings" pitchFamily="2" charset="2"/>
              <a:buAutoNum type="arabicPeriod"/>
              <a:defRPr/>
            </a:pPr>
            <a:r>
              <a:rPr lang="en-US" sz="1600" smtClean="0">
                <a:solidFill>
                  <a:srgbClr val="0000FF"/>
                </a:solidFill>
                <a:effectLst/>
              </a:rPr>
              <a:t>implementation language 	</a:t>
            </a:r>
            <a:r>
              <a:rPr lang="el-GR" sz="1600" smtClean="0">
                <a:solidFill>
                  <a:srgbClr val="0000FF"/>
                </a:solidFill>
                <a:effectLst/>
              </a:rPr>
              <a:t>– 	</a:t>
            </a:r>
            <a:r>
              <a:rPr lang="el-GR" sz="1400" i="1" smtClean="0">
                <a:effectLst/>
              </a:rPr>
              <a:t>γλώσσα υλοποίησης </a:t>
            </a:r>
          </a:p>
          <a:p>
            <a:pPr marL="1257300" lvl="2" indent="-342900">
              <a:lnSpc>
                <a:spcPct val="80000"/>
              </a:lnSpc>
              <a:buSzPct val="105000"/>
              <a:buFont typeface="Wingdings" pitchFamily="2" charset="2"/>
              <a:buNone/>
              <a:defRPr/>
            </a:pPr>
            <a:r>
              <a:rPr lang="el-GR" sz="1200" b="1" smtClean="0">
                <a:effectLst/>
              </a:rPr>
              <a:t>ΑΝ ΕΠΙΒΑΛΛΕΤΑΙ ΛΟΓΩ ΥΛΟΠΟΙΗΣΗΣ</a:t>
            </a:r>
            <a:endParaRPr lang="en-US" sz="1400" b="1" smtClean="0">
              <a:solidFill>
                <a:srgbClr val="0000FF"/>
              </a:solidFill>
              <a:effectLst/>
            </a:endParaRPr>
          </a:p>
          <a:p>
            <a:pPr marL="838200" lvl="1" indent="-381000">
              <a:lnSpc>
                <a:spcPct val="80000"/>
              </a:lnSpc>
              <a:buSzPct val="105000"/>
              <a:buFont typeface="Wingdings" pitchFamily="2" charset="2"/>
              <a:buAutoNum type="arabicPeriod"/>
              <a:defRPr/>
            </a:pPr>
            <a:r>
              <a:rPr lang="en-US" sz="1600" smtClean="0">
                <a:solidFill>
                  <a:srgbClr val="0000FF"/>
                </a:solidFill>
                <a:effectLst/>
              </a:rPr>
              <a:t>operational criticality 		</a:t>
            </a:r>
            <a:r>
              <a:rPr lang="el-GR" sz="1600" smtClean="0">
                <a:solidFill>
                  <a:srgbClr val="0000FF"/>
                </a:solidFill>
                <a:effectLst/>
              </a:rPr>
              <a:t>– 	</a:t>
            </a:r>
            <a:r>
              <a:rPr lang="el-GR" sz="1400" i="1" smtClean="0">
                <a:effectLst/>
              </a:rPr>
              <a:t>λειτουργική κρισιμότητα</a:t>
            </a:r>
          </a:p>
          <a:p>
            <a:pPr marL="1257300" lvl="2" indent="-342900">
              <a:lnSpc>
                <a:spcPct val="80000"/>
              </a:lnSpc>
              <a:buSzPct val="105000"/>
              <a:buFont typeface="Wingdings" pitchFamily="2" charset="2"/>
              <a:buNone/>
              <a:defRPr/>
            </a:pPr>
            <a:r>
              <a:rPr lang="el-GR" sz="1200" b="1" smtClean="0">
                <a:effectLst/>
              </a:rPr>
              <a:t>ΕΝΔΕΧΕΤΑΙ</a:t>
            </a:r>
            <a:endParaRPr lang="en-GB" sz="1200" b="1" smtClean="0">
              <a:effectLst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32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63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8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8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8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8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8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8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8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8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8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8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8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8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8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8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8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8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8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8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8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8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8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8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8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840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840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099" grpId="0" build="p" bldLvl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7885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44535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Στοιχεία αρχιτεκτονικής σχεδίασης</a:t>
            </a:r>
            <a:r>
              <a:rPr lang="en-US" smtClean="0"/>
              <a:t> (</a:t>
            </a:r>
            <a:r>
              <a:rPr lang="el-GR" smtClean="0"/>
              <a:t>2</a:t>
            </a:r>
            <a:r>
              <a:rPr lang="en-US" smtClean="0"/>
              <a:t>/</a:t>
            </a:r>
            <a:r>
              <a:rPr lang="el-GR" smtClean="0"/>
              <a:t>7</a:t>
            </a:r>
            <a:r>
              <a:rPr lang="en-US" smtClean="0"/>
              <a:t>)</a:t>
            </a:r>
            <a:endParaRPr lang="el-GR" smtClean="0"/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058150" cy="16478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l-GR" sz="2400" i="1" dirty="0" smtClean="0"/>
              <a:t>Λειτουργικός ρόλος</a:t>
            </a:r>
          </a:p>
          <a:p>
            <a:pPr lvl="1">
              <a:lnSpc>
                <a:spcPct val="90000"/>
              </a:lnSpc>
              <a:defRPr/>
            </a:pPr>
            <a:r>
              <a:rPr lang="el-GR" sz="2000" dirty="0" smtClean="0"/>
              <a:t>Η ευθύνη που φέρει έναν τμήμα για να επιτελέσει κάποιο έργο στο πλαίσιο του συστήματος</a:t>
            </a:r>
          </a:p>
          <a:p>
            <a:pPr lvl="1">
              <a:lnSpc>
                <a:spcPct val="90000"/>
              </a:lnSpc>
              <a:defRPr/>
            </a:pPr>
            <a:r>
              <a:rPr lang="el-GR" sz="2000" dirty="0" smtClean="0"/>
              <a:t>Όσες λειτουργίες σχετίζονται με τον ίδιο ρόλο εντάσσονται στο ίδιο τμήμα</a:t>
            </a:r>
          </a:p>
        </p:txBody>
      </p:sp>
      <p:graphicFrame>
        <p:nvGraphicFramePr>
          <p:cNvPr id="1344558" name="Group 4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3314674"/>
              </p:ext>
            </p:extLst>
          </p:nvPr>
        </p:nvGraphicFramePr>
        <p:xfrm>
          <a:off x="5113020" y="4080484"/>
          <a:ext cx="2011680" cy="1692379"/>
        </p:xfrm>
        <a:graphic>
          <a:graphicData uri="http://schemas.openxmlformats.org/drawingml/2006/table">
            <a:tbl>
              <a:tblPr/>
              <a:tblGrid>
                <a:gridCol w="2011680"/>
              </a:tblGrid>
              <a:tr h="1785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store_and_back_up</a:t>
                      </a:r>
                      <a:r>
                        <a:rPr kumimoji="1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(storage, backup)</a:t>
                      </a:r>
                      <a:endParaRPr kumimoji="1" lang="el-G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785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load_and_validate</a:t>
                      </a:r>
                      <a:r>
                        <a:rPr kumimoji="1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(storage)</a:t>
                      </a:r>
                      <a:endParaRPr kumimoji="1" lang="el-G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785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convert_to_pdf_format</a:t>
                      </a:r>
                      <a:r>
                        <a:rPr kumimoji="1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(storage)</a:t>
                      </a:r>
                      <a:endParaRPr kumimoji="1" lang="el-G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785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copy_image</a:t>
                      </a:r>
                      <a:r>
                        <a:rPr kumimoji="1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/text/note(clipboard)</a:t>
                      </a:r>
                      <a:endParaRPr kumimoji="1" lang="el-G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085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785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785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1344559" name="Text Box 47"/>
          <p:cNvSpPr txBox="1">
            <a:spLocks noChangeArrowheads="1"/>
          </p:cNvSpPr>
          <p:nvPr/>
        </p:nvSpPr>
        <p:spPr bwMode="auto">
          <a:xfrm>
            <a:off x="4961573" y="3626459"/>
            <a:ext cx="2200275" cy="336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l-GR" sz="16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Πίνακας λειτουργιών</a:t>
            </a:r>
          </a:p>
        </p:txBody>
      </p:sp>
      <p:sp>
        <p:nvSpPr>
          <p:cNvPr id="1344560" name="Rectangle 48"/>
          <p:cNvSpPr>
            <a:spLocks noChangeArrowheads="1"/>
          </p:cNvSpPr>
          <p:nvPr/>
        </p:nvSpPr>
        <p:spPr bwMode="auto">
          <a:xfrm>
            <a:off x="2228850" y="4352264"/>
            <a:ext cx="857250" cy="4191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4562" name="Text Box 50"/>
          <p:cNvSpPr txBox="1">
            <a:spLocks noChangeArrowheads="1"/>
          </p:cNvSpPr>
          <p:nvPr/>
        </p:nvSpPr>
        <p:spPr bwMode="auto">
          <a:xfrm>
            <a:off x="1493519" y="3626459"/>
            <a:ext cx="2980055" cy="58541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l-GR" sz="16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Τρέχουσα ιεραρχία αρχιτεκτονικών τμημάτων</a:t>
            </a:r>
          </a:p>
        </p:txBody>
      </p:sp>
      <p:sp>
        <p:nvSpPr>
          <p:cNvPr id="1344563" name="Rectangle 51"/>
          <p:cNvSpPr>
            <a:spLocks noChangeArrowheads="1"/>
          </p:cNvSpPr>
          <p:nvPr/>
        </p:nvSpPr>
        <p:spPr bwMode="auto">
          <a:xfrm>
            <a:off x="2219325" y="4904714"/>
            <a:ext cx="857250" cy="4191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4564" name="Rectangle 52"/>
          <p:cNvSpPr>
            <a:spLocks noChangeArrowheads="1"/>
          </p:cNvSpPr>
          <p:nvPr/>
        </p:nvSpPr>
        <p:spPr bwMode="auto">
          <a:xfrm>
            <a:off x="2209800" y="5438114"/>
            <a:ext cx="857250" cy="4191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4565" name="Rectangle 53"/>
          <p:cNvSpPr>
            <a:spLocks noChangeArrowheads="1"/>
          </p:cNvSpPr>
          <p:nvPr/>
        </p:nvSpPr>
        <p:spPr bwMode="auto">
          <a:xfrm>
            <a:off x="3267075" y="4599914"/>
            <a:ext cx="857250" cy="4191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4568" name="Rectangle 56"/>
          <p:cNvSpPr>
            <a:spLocks noChangeArrowheads="1"/>
          </p:cNvSpPr>
          <p:nvPr/>
        </p:nvSpPr>
        <p:spPr bwMode="auto">
          <a:xfrm>
            <a:off x="3267075" y="5142839"/>
            <a:ext cx="857250" cy="4191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8886" name="AutoShape 59"/>
          <p:cNvCxnSpPr>
            <a:cxnSpLocks noChangeShapeType="1"/>
            <a:stCxn id="1344563" idx="3"/>
            <a:endCxn id="1344565" idx="1"/>
          </p:cNvCxnSpPr>
          <p:nvPr/>
        </p:nvCxnSpPr>
        <p:spPr bwMode="auto">
          <a:xfrm flipV="1">
            <a:off x="3076575" y="4809464"/>
            <a:ext cx="1905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87" name="AutoShape 60"/>
          <p:cNvCxnSpPr>
            <a:cxnSpLocks noChangeShapeType="1"/>
            <a:stCxn id="1344563" idx="3"/>
            <a:endCxn id="1344568" idx="1"/>
          </p:cNvCxnSpPr>
          <p:nvPr/>
        </p:nvCxnSpPr>
        <p:spPr bwMode="auto">
          <a:xfrm>
            <a:off x="3076575" y="5114264"/>
            <a:ext cx="190500" cy="238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7347093" y="4146315"/>
            <a:ext cx="1476867" cy="1756470"/>
          </a:xfrm>
          <a:prstGeom prst="wedgeRoundRectCallout">
            <a:avLst>
              <a:gd name="adj1" fmla="val -64173"/>
              <a:gd name="adj2" fmla="val -1428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100" dirty="0" smtClean="0">
                <a:effectLst/>
              </a:rPr>
              <a:t>Οι λειτουργίες αυτές προκύπτουν κατά την ανάλυση των λειτουργικών προδιαγραφών και είναι αρχικά μία μεγάλη λίστα</a:t>
            </a:r>
            <a:endParaRPr lang="en-US" sz="1100" dirty="0"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701" y="4293321"/>
            <a:ext cx="1546860" cy="1586448"/>
          </a:xfrm>
          <a:prstGeom prst="wedgeRoundRectCallout">
            <a:avLst>
              <a:gd name="adj1" fmla="val 67837"/>
              <a:gd name="adj2" fmla="val -762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100" dirty="0" smtClean="0">
                <a:effectLst/>
              </a:rPr>
              <a:t>Αυτή είναι η εκάστοτε μη-ολοκληρωμένη εικόνα των τμημάτων κατά τη διάρκεια της αρχιτεκτονικής σχεδίασης</a:t>
            </a:r>
            <a:endParaRPr lang="en-US" sz="1100" dirty="0">
              <a:effectLst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A0DE446D-9F15-4624-9C69-CA377BA74308}" type="slidenum">
              <a:rPr lang="en-US" smtClean="0"/>
              <a:pPr>
                <a:defRPr/>
              </a:pPr>
              <a:t>33</a:t>
            </a:fld>
            <a:r>
              <a:rPr lang="el-GR" smtClean="0"/>
              <a:t> / 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11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4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4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4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445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4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44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44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4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44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44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4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44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44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44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44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4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44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4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4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8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8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44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44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4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34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4515" grpId="0" build="p"/>
      <p:bldP spid="1344559" grpId="0" animBg="1"/>
      <p:bldP spid="1344560" grpId="0" animBg="1"/>
      <p:bldP spid="1344562" grpId="0" build="p" bldLvl="2" animBg="1"/>
      <p:bldP spid="1344563" grpId="0" animBg="1"/>
      <p:bldP spid="1344564" grpId="0" animBg="1"/>
      <p:bldP spid="1344565" grpId="0" animBg="1"/>
      <p:bldP spid="1344568" grpId="0" animBg="1"/>
      <p:bldP spid="5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dirty="0" smtClean="0">
                <a:solidFill>
                  <a:schemeClr val="bg2"/>
                </a:solidFill>
              </a:rPr>
              <a:t>Α. Σαββίδης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134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Στοιχεία αρχιτεκτονικής σχεδίασης</a:t>
            </a:r>
            <a:r>
              <a:rPr lang="en-US" smtClean="0"/>
              <a:t> (</a:t>
            </a:r>
            <a:r>
              <a:rPr lang="el-GR" smtClean="0"/>
              <a:t>3</a:t>
            </a:r>
            <a:r>
              <a:rPr lang="en-US" smtClean="0"/>
              <a:t>/</a:t>
            </a:r>
            <a:r>
              <a:rPr lang="el-GR" smtClean="0"/>
              <a:t>7</a:t>
            </a:r>
            <a:r>
              <a:rPr lang="en-US" smtClean="0"/>
              <a:t>)</a:t>
            </a:r>
            <a:endParaRPr lang="el-GR" smtClean="0"/>
          </a:p>
        </p:txBody>
      </p:sp>
      <p:sp>
        <p:nvSpPr>
          <p:cNvPr id="1346564" name="Text Box 4"/>
          <p:cNvSpPr txBox="1">
            <a:spLocks noChangeArrowheads="1"/>
          </p:cNvSpPr>
          <p:nvPr/>
        </p:nvSpPr>
        <p:spPr bwMode="auto">
          <a:xfrm>
            <a:off x="619125" y="1603375"/>
            <a:ext cx="4102100" cy="336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l-GR" sz="16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Πράξεις πάνω σε αρχιτεκτονικά τμήματα</a:t>
            </a:r>
          </a:p>
        </p:txBody>
      </p:sp>
      <p:sp>
        <p:nvSpPr>
          <p:cNvPr id="1346565" name="Text Box 5"/>
          <p:cNvSpPr txBox="1">
            <a:spLocks noChangeArrowheads="1"/>
          </p:cNvSpPr>
          <p:nvPr/>
        </p:nvSpPr>
        <p:spPr bwMode="auto">
          <a:xfrm>
            <a:off x="5534025" y="1593850"/>
            <a:ext cx="3187700" cy="336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l-GR" sz="1600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Πράξεις πάνω σε λειτουργίες</a:t>
            </a:r>
          </a:p>
        </p:txBody>
      </p:sp>
      <p:sp>
        <p:nvSpPr>
          <p:cNvPr id="1346566" name="Rectangle 6"/>
          <p:cNvSpPr>
            <a:spLocks noChangeArrowheads="1"/>
          </p:cNvSpPr>
          <p:nvPr/>
        </p:nvSpPr>
        <p:spPr bwMode="auto">
          <a:xfrm>
            <a:off x="428625" y="2390775"/>
            <a:ext cx="1171575" cy="5429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l-GR">
                <a:effectLst>
                  <a:outerShdw blurRad="38100" dist="38100" dir="2700000" algn="tl">
                    <a:srgbClr val="C0C0C0"/>
                  </a:outerShdw>
                </a:effectLst>
              </a:rPr>
              <a:t>ρόλος Α</a:t>
            </a:r>
          </a:p>
        </p:txBody>
      </p:sp>
      <p:sp>
        <p:nvSpPr>
          <p:cNvPr id="1346568" name="Rectangle 8"/>
          <p:cNvSpPr>
            <a:spLocks noChangeArrowheads="1"/>
          </p:cNvSpPr>
          <p:nvPr/>
        </p:nvSpPr>
        <p:spPr bwMode="auto">
          <a:xfrm>
            <a:off x="2352675" y="2381250"/>
            <a:ext cx="723900" cy="5429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l-G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ρόλος</a:t>
            </a:r>
          </a:p>
          <a:p>
            <a:pPr algn="ctr">
              <a:defRPr/>
            </a:pPr>
            <a:r>
              <a:rPr lang="el-G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Α</a:t>
            </a:r>
            <a:r>
              <a:rPr lang="el-GR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346569" name="Rectangle 9"/>
          <p:cNvSpPr>
            <a:spLocks noChangeArrowheads="1"/>
          </p:cNvSpPr>
          <p:nvPr/>
        </p:nvSpPr>
        <p:spPr bwMode="auto">
          <a:xfrm>
            <a:off x="3209925" y="2390775"/>
            <a:ext cx="657225" cy="5429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l-GR">
                <a:effectLst>
                  <a:outerShdw blurRad="38100" dist="38100" dir="2700000" algn="tl">
                    <a:srgbClr val="C0C0C0"/>
                  </a:outerShdw>
                </a:effectLst>
              </a:rPr>
              <a:t>ρόλος </a:t>
            </a:r>
          </a:p>
          <a:p>
            <a:pPr algn="ctr">
              <a:defRPr/>
            </a:pPr>
            <a:r>
              <a:rPr lang="el-GR">
                <a:effectLst>
                  <a:outerShdw blurRad="38100" dist="38100" dir="2700000" algn="tl">
                    <a:srgbClr val="C0C0C0"/>
                  </a:outerShdw>
                </a:effectLst>
              </a:rPr>
              <a:t>Α</a:t>
            </a:r>
            <a:r>
              <a:rPr lang="el-GR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1346570" name="Freeform 10"/>
          <p:cNvSpPr>
            <a:spLocks/>
          </p:cNvSpPr>
          <p:nvPr/>
        </p:nvSpPr>
        <p:spPr bwMode="auto">
          <a:xfrm>
            <a:off x="883985" y="2105025"/>
            <a:ext cx="263483" cy="1153430"/>
          </a:xfrm>
          <a:custGeom>
            <a:avLst/>
            <a:gdLst>
              <a:gd name="T0" fmla="*/ 36 w 53"/>
              <a:gd name="T1" fmla="*/ 0 h 606"/>
              <a:gd name="T2" fmla="*/ 48 w 53"/>
              <a:gd name="T3" fmla="*/ 60 h 606"/>
              <a:gd name="T4" fmla="*/ 42 w 53"/>
              <a:gd name="T5" fmla="*/ 114 h 606"/>
              <a:gd name="T6" fmla="*/ 18 w 53"/>
              <a:gd name="T7" fmla="*/ 150 h 606"/>
              <a:gd name="T8" fmla="*/ 18 w 53"/>
              <a:gd name="T9" fmla="*/ 210 h 606"/>
              <a:gd name="T10" fmla="*/ 30 w 53"/>
              <a:gd name="T11" fmla="*/ 288 h 606"/>
              <a:gd name="T12" fmla="*/ 24 w 53"/>
              <a:gd name="T13" fmla="*/ 348 h 606"/>
              <a:gd name="T14" fmla="*/ 12 w 53"/>
              <a:gd name="T15" fmla="*/ 366 h 606"/>
              <a:gd name="T16" fmla="*/ 0 w 53"/>
              <a:gd name="T17" fmla="*/ 402 h 606"/>
              <a:gd name="T18" fmla="*/ 42 w 53"/>
              <a:gd name="T19" fmla="*/ 486 h 606"/>
              <a:gd name="T20" fmla="*/ 24 w 53"/>
              <a:gd name="T21" fmla="*/ 576 h 606"/>
              <a:gd name="T22" fmla="*/ 18 w 53"/>
              <a:gd name="T23" fmla="*/ 606 h 606"/>
              <a:gd name="connsiteX0" fmla="*/ 6792 w 9057"/>
              <a:gd name="connsiteY0" fmla="*/ 0 h 10000"/>
              <a:gd name="connsiteX1" fmla="*/ 9057 w 9057"/>
              <a:gd name="connsiteY1" fmla="*/ 990 h 10000"/>
              <a:gd name="connsiteX2" fmla="*/ 7925 w 9057"/>
              <a:gd name="connsiteY2" fmla="*/ 1881 h 10000"/>
              <a:gd name="connsiteX3" fmla="*/ 3396 w 9057"/>
              <a:gd name="connsiteY3" fmla="*/ 2058 h 10000"/>
              <a:gd name="connsiteX4" fmla="*/ 3396 w 9057"/>
              <a:gd name="connsiteY4" fmla="*/ 3465 h 10000"/>
              <a:gd name="connsiteX5" fmla="*/ 5660 w 9057"/>
              <a:gd name="connsiteY5" fmla="*/ 4752 h 10000"/>
              <a:gd name="connsiteX6" fmla="*/ 4528 w 9057"/>
              <a:gd name="connsiteY6" fmla="*/ 5743 h 10000"/>
              <a:gd name="connsiteX7" fmla="*/ 2264 w 9057"/>
              <a:gd name="connsiteY7" fmla="*/ 6040 h 10000"/>
              <a:gd name="connsiteX8" fmla="*/ 0 w 9057"/>
              <a:gd name="connsiteY8" fmla="*/ 6634 h 10000"/>
              <a:gd name="connsiteX9" fmla="*/ 7925 w 9057"/>
              <a:gd name="connsiteY9" fmla="*/ 8020 h 10000"/>
              <a:gd name="connsiteX10" fmla="*/ 4528 w 9057"/>
              <a:gd name="connsiteY10" fmla="*/ 9505 h 10000"/>
              <a:gd name="connsiteX11" fmla="*/ 3396 w 9057"/>
              <a:gd name="connsiteY11" fmla="*/ 10000 h 10000"/>
              <a:gd name="connsiteX0" fmla="*/ 7499 w 10000"/>
              <a:gd name="connsiteY0" fmla="*/ 0 h 10000"/>
              <a:gd name="connsiteX1" fmla="*/ 10000 w 10000"/>
              <a:gd name="connsiteY1" fmla="*/ 990 h 10000"/>
              <a:gd name="connsiteX2" fmla="*/ 8750 w 10000"/>
              <a:gd name="connsiteY2" fmla="*/ 1881 h 10000"/>
              <a:gd name="connsiteX3" fmla="*/ 3750 w 10000"/>
              <a:gd name="connsiteY3" fmla="*/ 2058 h 10000"/>
              <a:gd name="connsiteX4" fmla="*/ 3750 w 10000"/>
              <a:gd name="connsiteY4" fmla="*/ 3465 h 10000"/>
              <a:gd name="connsiteX5" fmla="*/ 2863 w 10000"/>
              <a:gd name="connsiteY5" fmla="*/ 3948 h 10000"/>
              <a:gd name="connsiteX6" fmla="*/ 6249 w 10000"/>
              <a:gd name="connsiteY6" fmla="*/ 4752 h 10000"/>
              <a:gd name="connsiteX7" fmla="*/ 4999 w 10000"/>
              <a:gd name="connsiteY7" fmla="*/ 5743 h 10000"/>
              <a:gd name="connsiteX8" fmla="*/ 2500 w 10000"/>
              <a:gd name="connsiteY8" fmla="*/ 6040 h 10000"/>
              <a:gd name="connsiteX9" fmla="*/ 0 w 10000"/>
              <a:gd name="connsiteY9" fmla="*/ 6634 h 10000"/>
              <a:gd name="connsiteX10" fmla="*/ 8750 w 10000"/>
              <a:gd name="connsiteY10" fmla="*/ 8020 h 10000"/>
              <a:gd name="connsiteX11" fmla="*/ 4999 w 10000"/>
              <a:gd name="connsiteY11" fmla="*/ 9505 h 10000"/>
              <a:gd name="connsiteX12" fmla="*/ 3750 w 10000"/>
              <a:gd name="connsiteY12" fmla="*/ 10000 h 10000"/>
              <a:gd name="connsiteX0" fmla="*/ 7499 w 10000"/>
              <a:gd name="connsiteY0" fmla="*/ 0 h 10000"/>
              <a:gd name="connsiteX1" fmla="*/ 10000 w 10000"/>
              <a:gd name="connsiteY1" fmla="*/ 990 h 10000"/>
              <a:gd name="connsiteX2" fmla="*/ 8750 w 10000"/>
              <a:gd name="connsiteY2" fmla="*/ 1881 h 10000"/>
              <a:gd name="connsiteX3" fmla="*/ 3750 w 10000"/>
              <a:gd name="connsiteY3" fmla="*/ 2058 h 10000"/>
              <a:gd name="connsiteX4" fmla="*/ 3750 w 10000"/>
              <a:gd name="connsiteY4" fmla="*/ 3465 h 10000"/>
              <a:gd name="connsiteX5" fmla="*/ 2863 w 10000"/>
              <a:gd name="connsiteY5" fmla="*/ 3948 h 10000"/>
              <a:gd name="connsiteX6" fmla="*/ 6249 w 10000"/>
              <a:gd name="connsiteY6" fmla="*/ 4752 h 10000"/>
              <a:gd name="connsiteX7" fmla="*/ 6962 w 10000"/>
              <a:gd name="connsiteY7" fmla="*/ 5952 h 10000"/>
              <a:gd name="connsiteX8" fmla="*/ 2500 w 10000"/>
              <a:gd name="connsiteY8" fmla="*/ 6040 h 10000"/>
              <a:gd name="connsiteX9" fmla="*/ 0 w 10000"/>
              <a:gd name="connsiteY9" fmla="*/ 6634 h 10000"/>
              <a:gd name="connsiteX10" fmla="*/ 8750 w 10000"/>
              <a:gd name="connsiteY10" fmla="*/ 8020 h 10000"/>
              <a:gd name="connsiteX11" fmla="*/ 4999 w 10000"/>
              <a:gd name="connsiteY11" fmla="*/ 9505 h 10000"/>
              <a:gd name="connsiteX12" fmla="*/ 3750 w 10000"/>
              <a:gd name="connsiteY12" fmla="*/ 10000 h 10000"/>
              <a:gd name="connsiteX0" fmla="*/ 7747 w 10248"/>
              <a:gd name="connsiteY0" fmla="*/ 0 h 10000"/>
              <a:gd name="connsiteX1" fmla="*/ 10248 w 10248"/>
              <a:gd name="connsiteY1" fmla="*/ 990 h 10000"/>
              <a:gd name="connsiteX2" fmla="*/ 8998 w 10248"/>
              <a:gd name="connsiteY2" fmla="*/ 1881 h 10000"/>
              <a:gd name="connsiteX3" fmla="*/ 3998 w 10248"/>
              <a:gd name="connsiteY3" fmla="*/ 2058 h 10000"/>
              <a:gd name="connsiteX4" fmla="*/ 3998 w 10248"/>
              <a:gd name="connsiteY4" fmla="*/ 3465 h 10000"/>
              <a:gd name="connsiteX5" fmla="*/ 3111 w 10248"/>
              <a:gd name="connsiteY5" fmla="*/ 3948 h 10000"/>
              <a:gd name="connsiteX6" fmla="*/ 6497 w 10248"/>
              <a:gd name="connsiteY6" fmla="*/ 4752 h 10000"/>
              <a:gd name="connsiteX7" fmla="*/ 7210 w 10248"/>
              <a:gd name="connsiteY7" fmla="*/ 5952 h 10000"/>
              <a:gd name="connsiteX8" fmla="*/ 2748 w 10248"/>
              <a:gd name="connsiteY8" fmla="*/ 6040 h 10000"/>
              <a:gd name="connsiteX9" fmla="*/ 248 w 10248"/>
              <a:gd name="connsiteY9" fmla="*/ 6634 h 10000"/>
              <a:gd name="connsiteX10" fmla="*/ 8998 w 10248"/>
              <a:gd name="connsiteY10" fmla="*/ 7463 h 10000"/>
              <a:gd name="connsiteX11" fmla="*/ 5247 w 10248"/>
              <a:gd name="connsiteY11" fmla="*/ 9505 h 10000"/>
              <a:gd name="connsiteX12" fmla="*/ 3998 w 10248"/>
              <a:gd name="connsiteY12" fmla="*/ 10000 h 10000"/>
              <a:gd name="connsiteX0" fmla="*/ 7747 w 10248"/>
              <a:gd name="connsiteY0" fmla="*/ 0 h 10000"/>
              <a:gd name="connsiteX1" fmla="*/ 10248 w 10248"/>
              <a:gd name="connsiteY1" fmla="*/ 990 h 10000"/>
              <a:gd name="connsiteX2" fmla="*/ 8998 w 10248"/>
              <a:gd name="connsiteY2" fmla="*/ 1881 h 10000"/>
              <a:gd name="connsiteX3" fmla="*/ 3998 w 10248"/>
              <a:gd name="connsiteY3" fmla="*/ 2058 h 10000"/>
              <a:gd name="connsiteX4" fmla="*/ 3998 w 10248"/>
              <a:gd name="connsiteY4" fmla="*/ 3465 h 10000"/>
              <a:gd name="connsiteX5" fmla="*/ 3111 w 10248"/>
              <a:gd name="connsiteY5" fmla="*/ 3948 h 10000"/>
              <a:gd name="connsiteX6" fmla="*/ 6497 w 10248"/>
              <a:gd name="connsiteY6" fmla="*/ 4752 h 10000"/>
              <a:gd name="connsiteX7" fmla="*/ 7210 w 10248"/>
              <a:gd name="connsiteY7" fmla="*/ 5952 h 10000"/>
              <a:gd name="connsiteX8" fmla="*/ 2748 w 10248"/>
              <a:gd name="connsiteY8" fmla="*/ 6040 h 10000"/>
              <a:gd name="connsiteX9" fmla="*/ 248 w 10248"/>
              <a:gd name="connsiteY9" fmla="*/ 6634 h 10000"/>
              <a:gd name="connsiteX10" fmla="*/ 8998 w 10248"/>
              <a:gd name="connsiteY10" fmla="*/ 7463 h 10000"/>
              <a:gd name="connsiteX11" fmla="*/ 4593 w 10248"/>
              <a:gd name="connsiteY11" fmla="*/ 8462 h 10000"/>
              <a:gd name="connsiteX12" fmla="*/ 3998 w 10248"/>
              <a:gd name="connsiteY12" fmla="*/ 10000 h 10000"/>
              <a:gd name="connsiteX0" fmla="*/ 7747 w 10248"/>
              <a:gd name="connsiteY0" fmla="*/ 0 h 10000"/>
              <a:gd name="connsiteX1" fmla="*/ 10248 w 10248"/>
              <a:gd name="connsiteY1" fmla="*/ 990 h 10000"/>
              <a:gd name="connsiteX2" fmla="*/ 8998 w 10248"/>
              <a:gd name="connsiteY2" fmla="*/ 1881 h 10000"/>
              <a:gd name="connsiteX3" fmla="*/ 3998 w 10248"/>
              <a:gd name="connsiteY3" fmla="*/ 2058 h 10000"/>
              <a:gd name="connsiteX4" fmla="*/ 3111 w 10248"/>
              <a:gd name="connsiteY4" fmla="*/ 3948 h 10000"/>
              <a:gd name="connsiteX5" fmla="*/ 6497 w 10248"/>
              <a:gd name="connsiteY5" fmla="*/ 4752 h 10000"/>
              <a:gd name="connsiteX6" fmla="*/ 7210 w 10248"/>
              <a:gd name="connsiteY6" fmla="*/ 5952 h 10000"/>
              <a:gd name="connsiteX7" fmla="*/ 2748 w 10248"/>
              <a:gd name="connsiteY7" fmla="*/ 6040 h 10000"/>
              <a:gd name="connsiteX8" fmla="*/ 248 w 10248"/>
              <a:gd name="connsiteY8" fmla="*/ 6634 h 10000"/>
              <a:gd name="connsiteX9" fmla="*/ 8998 w 10248"/>
              <a:gd name="connsiteY9" fmla="*/ 7463 h 10000"/>
              <a:gd name="connsiteX10" fmla="*/ 4593 w 10248"/>
              <a:gd name="connsiteY10" fmla="*/ 8462 h 10000"/>
              <a:gd name="connsiteX11" fmla="*/ 3998 w 10248"/>
              <a:gd name="connsiteY11" fmla="*/ 10000 h 10000"/>
              <a:gd name="connsiteX0" fmla="*/ 7510 w 10011"/>
              <a:gd name="connsiteY0" fmla="*/ 0 h 10000"/>
              <a:gd name="connsiteX1" fmla="*/ 10011 w 10011"/>
              <a:gd name="connsiteY1" fmla="*/ 990 h 10000"/>
              <a:gd name="connsiteX2" fmla="*/ 8761 w 10011"/>
              <a:gd name="connsiteY2" fmla="*/ 1881 h 10000"/>
              <a:gd name="connsiteX3" fmla="*/ 3761 w 10011"/>
              <a:gd name="connsiteY3" fmla="*/ 2058 h 10000"/>
              <a:gd name="connsiteX4" fmla="*/ 2874 w 10011"/>
              <a:gd name="connsiteY4" fmla="*/ 3948 h 10000"/>
              <a:gd name="connsiteX5" fmla="*/ 6260 w 10011"/>
              <a:gd name="connsiteY5" fmla="*/ 4752 h 10000"/>
              <a:gd name="connsiteX6" fmla="*/ 6973 w 10011"/>
              <a:gd name="connsiteY6" fmla="*/ 5952 h 10000"/>
              <a:gd name="connsiteX7" fmla="*/ 11 w 10011"/>
              <a:gd name="connsiteY7" fmla="*/ 6634 h 10000"/>
              <a:gd name="connsiteX8" fmla="*/ 8761 w 10011"/>
              <a:gd name="connsiteY8" fmla="*/ 7463 h 10000"/>
              <a:gd name="connsiteX9" fmla="*/ 4356 w 10011"/>
              <a:gd name="connsiteY9" fmla="*/ 8462 h 10000"/>
              <a:gd name="connsiteX10" fmla="*/ 3761 w 10011"/>
              <a:gd name="connsiteY10" fmla="*/ 10000 h 10000"/>
              <a:gd name="connsiteX0" fmla="*/ 7510 w 10011"/>
              <a:gd name="connsiteY0" fmla="*/ 0 h 10000"/>
              <a:gd name="connsiteX1" fmla="*/ 10011 w 10011"/>
              <a:gd name="connsiteY1" fmla="*/ 990 h 10000"/>
              <a:gd name="connsiteX2" fmla="*/ 8761 w 10011"/>
              <a:gd name="connsiteY2" fmla="*/ 1881 h 10000"/>
              <a:gd name="connsiteX3" fmla="*/ 3761 w 10011"/>
              <a:gd name="connsiteY3" fmla="*/ 2058 h 10000"/>
              <a:gd name="connsiteX4" fmla="*/ 6260 w 10011"/>
              <a:gd name="connsiteY4" fmla="*/ 4752 h 10000"/>
              <a:gd name="connsiteX5" fmla="*/ 6973 w 10011"/>
              <a:gd name="connsiteY5" fmla="*/ 5952 h 10000"/>
              <a:gd name="connsiteX6" fmla="*/ 11 w 10011"/>
              <a:gd name="connsiteY6" fmla="*/ 6634 h 10000"/>
              <a:gd name="connsiteX7" fmla="*/ 8761 w 10011"/>
              <a:gd name="connsiteY7" fmla="*/ 7463 h 10000"/>
              <a:gd name="connsiteX8" fmla="*/ 4356 w 10011"/>
              <a:gd name="connsiteY8" fmla="*/ 8462 h 10000"/>
              <a:gd name="connsiteX9" fmla="*/ 3761 w 10011"/>
              <a:gd name="connsiteY9" fmla="*/ 10000 h 10000"/>
              <a:gd name="connsiteX0" fmla="*/ 7510 w 10011"/>
              <a:gd name="connsiteY0" fmla="*/ 0 h 10000"/>
              <a:gd name="connsiteX1" fmla="*/ 10011 w 10011"/>
              <a:gd name="connsiteY1" fmla="*/ 990 h 10000"/>
              <a:gd name="connsiteX2" fmla="*/ 3761 w 10011"/>
              <a:gd name="connsiteY2" fmla="*/ 2058 h 10000"/>
              <a:gd name="connsiteX3" fmla="*/ 6260 w 10011"/>
              <a:gd name="connsiteY3" fmla="*/ 4752 h 10000"/>
              <a:gd name="connsiteX4" fmla="*/ 6973 w 10011"/>
              <a:gd name="connsiteY4" fmla="*/ 5952 h 10000"/>
              <a:gd name="connsiteX5" fmla="*/ 11 w 10011"/>
              <a:gd name="connsiteY5" fmla="*/ 6634 h 10000"/>
              <a:gd name="connsiteX6" fmla="*/ 8761 w 10011"/>
              <a:gd name="connsiteY6" fmla="*/ 7463 h 10000"/>
              <a:gd name="connsiteX7" fmla="*/ 4356 w 10011"/>
              <a:gd name="connsiteY7" fmla="*/ 8462 h 10000"/>
              <a:gd name="connsiteX8" fmla="*/ 3761 w 10011"/>
              <a:gd name="connsiteY8" fmla="*/ 10000 h 10000"/>
              <a:gd name="connsiteX0" fmla="*/ 7510 w 9567"/>
              <a:gd name="connsiteY0" fmla="*/ 0 h 10000"/>
              <a:gd name="connsiteX1" fmla="*/ 3761 w 9567"/>
              <a:gd name="connsiteY1" fmla="*/ 2058 h 10000"/>
              <a:gd name="connsiteX2" fmla="*/ 6260 w 9567"/>
              <a:gd name="connsiteY2" fmla="*/ 4752 h 10000"/>
              <a:gd name="connsiteX3" fmla="*/ 6973 w 9567"/>
              <a:gd name="connsiteY3" fmla="*/ 5952 h 10000"/>
              <a:gd name="connsiteX4" fmla="*/ 11 w 9567"/>
              <a:gd name="connsiteY4" fmla="*/ 6634 h 10000"/>
              <a:gd name="connsiteX5" fmla="*/ 8761 w 9567"/>
              <a:gd name="connsiteY5" fmla="*/ 7463 h 10000"/>
              <a:gd name="connsiteX6" fmla="*/ 4356 w 9567"/>
              <a:gd name="connsiteY6" fmla="*/ 8462 h 10000"/>
              <a:gd name="connsiteX7" fmla="*/ 3761 w 9567"/>
              <a:gd name="connsiteY7" fmla="*/ 10000 h 10000"/>
              <a:gd name="connsiteX0" fmla="*/ 7850 w 10000"/>
              <a:gd name="connsiteY0" fmla="*/ 0 h 10000"/>
              <a:gd name="connsiteX1" fmla="*/ 3931 w 10000"/>
              <a:gd name="connsiteY1" fmla="*/ 2058 h 10000"/>
              <a:gd name="connsiteX2" fmla="*/ 6543 w 10000"/>
              <a:gd name="connsiteY2" fmla="*/ 4752 h 10000"/>
              <a:gd name="connsiteX3" fmla="*/ 7289 w 10000"/>
              <a:gd name="connsiteY3" fmla="*/ 5952 h 10000"/>
              <a:gd name="connsiteX4" fmla="*/ 11 w 10000"/>
              <a:gd name="connsiteY4" fmla="*/ 6634 h 10000"/>
              <a:gd name="connsiteX5" fmla="*/ 9158 w 10000"/>
              <a:gd name="connsiteY5" fmla="*/ 7463 h 10000"/>
              <a:gd name="connsiteX6" fmla="*/ 4553 w 10000"/>
              <a:gd name="connsiteY6" fmla="*/ 8462 h 10000"/>
              <a:gd name="connsiteX7" fmla="*/ 3931 w 10000"/>
              <a:gd name="connsiteY7" fmla="*/ 10000 h 10000"/>
              <a:gd name="connsiteX0" fmla="*/ 7850 w 10000"/>
              <a:gd name="connsiteY0" fmla="*/ 0 h 10000"/>
              <a:gd name="connsiteX1" fmla="*/ 3931 w 10000"/>
              <a:gd name="connsiteY1" fmla="*/ 2058 h 10000"/>
              <a:gd name="connsiteX2" fmla="*/ 6543 w 10000"/>
              <a:gd name="connsiteY2" fmla="*/ 4752 h 10000"/>
              <a:gd name="connsiteX3" fmla="*/ 7289 w 10000"/>
              <a:gd name="connsiteY3" fmla="*/ 5952 h 10000"/>
              <a:gd name="connsiteX4" fmla="*/ 11 w 10000"/>
              <a:gd name="connsiteY4" fmla="*/ 6634 h 10000"/>
              <a:gd name="connsiteX5" fmla="*/ 9158 w 10000"/>
              <a:gd name="connsiteY5" fmla="*/ 7463 h 10000"/>
              <a:gd name="connsiteX6" fmla="*/ 4553 w 10000"/>
              <a:gd name="connsiteY6" fmla="*/ 8462 h 10000"/>
              <a:gd name="connsiteX7" fmla="*/ 3931 w 10000"/>
              <a:gd name="connsiteY7" fmla="*/ 10000 h 10000"/>
              <a:gd name="connsiteX0" fmla="*/ 7850 w 13056"/>
              <a:gd name="connsiteY0" fmla="*/ 0 h 10000"/>
              <a:gd name="connsiteX1" fmla="*/ 3931 w 13056"/>
              <a:gd name="connsiteY1" fmla="*/ 2058 h 10000"/>
              <a:gd name="connsiteX2" fmla="*/ 13056 w 13056"/>
              <a:gd name="connsiteY2" fmla="*/ 4156 h 10000"/>
              <a:gd name="connsiteX3" fmla="*/ 7289 w 13056"/>
              <a:gd name="connsiteY3" fmla="*/ 5952 h 10000"/>
              <a:gd name="connsiteX4" fmla="*/ 11 w 13056"/>
              <a:gd name="connsiteY4" fmla="*/ 6634 h 10000"/>
              <a:gd name="connsiteX5" fmla="*/ 9158 w 13056"/>
              <a:gd name="connsiteY5" fmla="*/ 7463 h 10000"/>
              <a:gd name="connsiteX6" fmla="*/ 4553 w 13056"/>
              <a:gd name="connsiteY6" fmla="*/ 8462 h 10000"/>
              <a:gd name="connsiteX7" fmla="*/ 3931 w 13056"/>
              <a:gd name="connsiteY7" fmla="*/ 10000 h 10000"/>
              <a:gd name="connsiteX0" fmla="*/ 7850 w 13056"/>
              <a:gd name="connsiteY0" fmla="*/ 0 h 10000"/>
              <a:gd name="connsiteX1" fmla="*/ 2303 w 13056"/>
              <a:gd name="connsiteY1" fmla="*/ 2588 h 10000"/>
              <a:gd name="connsiteX2" fmla="*/ 13056 w 13056"/>
              <a:gd name="connsiteY2" fmla="*/ 4156 h 10000"/>
              <a:gd name="connsiteX3" fmla="*/ 7289 w 13056"/>
              <a:gd name="connsiteY3" fmla="*/ 5952 h 10000"/>
              <a:gd name="connsiteX4" fmla="*/ 11 w 13056"/>
              <a:gd name="connsiteY4" fmla="*/ 6634 h 10000"/>
              <a:gd name="connsiteX5" fmla="*/ 9158 w 13056"/>
              <a:gd name="connsiteY5" fmla="*/ 7463 h 10000"/>
              <a:gd name="connsiteX6" fmla="*/ 4553 w 13056"/>
              <a:gd name="connsiteY6" fmla="*/ 8462 h 10000"/>
              <a:gd name="connsiteX7" fmla="*/ 3931 w 13056"/>
              <a:gd name="connsiteY7" fmla="*/ 10000 h 10000"/>
              <a:gd name="connsiteX0" fmla="*/ 7850 w 13056"/>
              <a:gd name="connsiteY0" fmla="*/ 0 h 10000"/>
              <a:gd name="connsiteX1" fmla="*/ 4257 w 13056"/>
              <a:gd name="connsiteY1" fmla="*/ 2058 h 10000"/>
              <a:gd name="connsiteX2" fmla="*/ 13056 w 13056"/>
              <a:gd name="connsiteY2" fmla="*/ 4156 h 10000"/>
              <a:gd name="connsiteX3" fmla="*/ 7289 w 13056"/>
              <a:gd name="connsiteY3" fmla="*/ 5952 h 10000"/>
              <a:gd name="connsiteX4" fmla="*/ 11 w 13056"/>
              <a:gd name="connsiteY4" fmla="*/ 6634 h 10000"/>
              <a:gd name="connsiteX5" fmla="*/ 9158 w 13056"/>
              <a:gd name="connsiteY5" fmla="*/ 7463 h 10000"/>
              <a:gd name="connsiteX6" fmla="*/ 4553 w 13056"/>
              <a:gd name="connsiteY6" fmla="*/ 8462 h 10000"/>
              <a:gd name="connsiteX7" fmla="*/ 3931 w 13056"/>
              <a:gd name="connsiteY7" fmla="*/ 10000 h 10000"/>
              <a:gd name="connsiteX0" fmla="*/ 7850 w 13056"/>
              <a:gd name="connsiteY0" fmla="*/ 0 h 10530"/>
              <a:gd name="connsiteX1" fmla="*/ 4257 w 13056"/>
              <a:gd name="connsiteY1" fmla="*/ 2058 h 10530"/>
              <a:gd name="connsiteX2" fmla="*/ 13056 w 13056"/>
              <a:gd name="connsiteY2" fmla="*/ 4156 h 10530"/>
              <a:gd name="connsiteX3" fmla="*/ 7289 w 13056"/>
              <a:gd name="connsiteY3" fmla="*/ 5952 h 10530"/>
              <a:gd name="connsiteX4" fmla="*/ 11 w 13056"/>
              <a:gd name="connsiteY4" fmla="*/ 6634 h 10530"/>
              <a:gd name="connsiteX5" fmla="*/ 9158 w 13056"/>
              <a:gd name="connsiteY5" fmla="*/ 7463 h 10530"/>
              <a:gd name="connsiteX6" fmla="*/ 4553 w 13056"/>
              <a:gd name="connsiteY6" fmla="*/ 8462 h 10530"/>
              <a:gd name="connsiteX7" fmla="*/ 3931 w 13056"/>
              <a:gd name="connsiteY7" fmla="*/ 10530 h 10530"/>
              <a:gd name="connsiteX0" fmla="*/ 7850 w 13056"/>
              <a:gd name="connsiteY0" fmla="*/ 0 h 10530"/>
              <a:gd name="connsiteX1" fmla="*/ 2629 w 13056"/>
              <a:gd name="connsiteY1" fmla="*/ 3449 h 10530"/>
              <a:gd name="connsiteX2" fmla="*/ 13056 w 13056"/>
              <a:gd name="connsiteY2" fmla="*/ 4156 h 10530"/>
              <a:gd name="connsiteX3" fmla="*/ 7289 w 13056"/>
              <a:gd name="connsiteY3" fmla="*/ 5952 h 10530"/>
              <a:gd name="connsiteX4" fmla="*/ 11 w 13056"/>
              <a:gd name="connsiteY4" fmla="*/ 6634 h 10530"/>
              <a:gd name="connsiteX5" fmla="*/ 9158 w 13056"/>
              <a:gd name="connsiteY5" fmla="*/ 7463 h 10530"/>
              <a:gd name="connsiteX6" fmla="*/ 4553 w 13056"/>
              <a:gd name="connsiteY6" fmla="*/ 8462 h 10530"/>
              <a:gd name="connsiteX7" fmla="*/ 3931 w 13056"/>
              <a:gd name="connsiteY7" fmla="*/ 10530 h 10530"/>
              <a:gd name="connsiteX0" fmla="*/ 7850 w 13056"/>
              <a:gd name="connsiteY0" fmla="*/ 0 h 10530"/>
              <a:gd name="connsiteX1" fmla="*/ 2629 w 13056"/>
              <a:gd name="connsiteY1" fmla="*/ 3449 h 10530"/>
              <a:gd name="connsiteX2" fmla="*/ 13056 w 13056"/>
              <a:gd name="connsiteY2" fmla="*/ 4156 h 10530"/>
              <a:gd name="connsiteX3" fmla="*/ 7289 w 13056"/>
              <a:gd name="connsiteY3" fmla="*/ 5952 h 10530"/>
              <a:gd name="connsiteX4" fmla="*/ 11 w 13056"/>
              <a:gd name="connsiteY4" fmla="*/ 6634 h 10530"/>
              <a:gd name="connsiteX5" fmla="*/ 9158 w 13056"/>
              <a:gd name="connsiteY5" fmla="*/ 7463 h 10530"/>
              <a:gd name="connsiteX6" fmla="*/ 4553 w 13056"/>
              <a:gd name="connsiteY6" fmla="*/ 8462 h 10530"/>
              <a:gd name="connsiteX7" fmla="*/ 3931 w 13056"/>
              <a:gd name="connsiteY7" fmla="*/ 10530 h 10530"/>
              <a:gd name="connsiteX0" fmla="*/ 7850 w 13160"/>
              <a:gd name="connsiteY0" fmla="*/ 0 h 10530"/>
              <a:gd name="connsiteX1" fmla="*/ 2629 w 13160"/>
              <a:gd name="connsiteY1" fmla="*/ 3449 h 10530"/>
              <a:gd name="connsiteX2" fmla="*/ 13056 w 13160"/>
              <a:gd name="connsiteY2" fmla="*/ 4156 h 10530"/>
              <a:gd name="connsiteX3" fmla="*/ 7289 w 13160"/>
              <a:gd name="connsiteY3" fmla="*/ 5952 h 10530"/>
              <a:gd name="connsiteX4" fmla="*/ 11 w 13160"/>
              <a:gd name="connsiteY4" fmla="*/ 6634 h 10530"/>
              <a:gd name="connsiteX5" fmla="*/ 9158 w 13160"/>
              <a:gd name="connsiteY5" fmla="*/ 7463 h 10530"/>
              <a:gd name="connsiteX6" fmla="*/ 4553 w 13160"/>
              <a:gd name="connsiteY6" fmla="*/ 8462 h 10530"/>
              <a:gd name="connsiteX7" fmla="*/ 3931 w 13160"/>
              <a:gd name="connsiteY7" fmla="*/ 10530 h 10530"/>
              <a:gd name="connsiteX0" fmla="*/ 7850 w 11753"/>
              <a:gd name="connsiteY0" fmla="*/ 0 h 10530"/>
              <a:gd name="connsiteX1" fmla="*/ 2629 w 11753"/>
              <a:gd name="connsiteY1" fmla="*/ 3449 h 10530"/>
              <a:gd name="connsiteX2" fmla="*/ 11753 w 11753"/>
              <a:gd name="connsiteY2" fmla="*/ 4885 h 10530"/>
              <a:gd name="connsiteX3" fmla="*/ 7289 w 11753"/>
              <a:gd name="connsiteY3" fmla="*/ 5952 h 10530"/>
              <a:gd name="connsiteX4" fmla="*/ 11 w 11753"/>
              <a:gd name="connsiteY4" fmla="*/ 6634 h 10530"/>
              <a:gd name="connsiteX5" fmla="*/ 9158 w 11753"/>
              <a:gd name="connsiteY5" fmla="*/ 7463 h 10530"/>
              <a:gd name="connsiteX6" fmla="*/ 4553 w 11753"/>
              <a:gd name="connsiteY6" fmla="*/ 8462 h 10530"/>
              <a:gd name="connsiteX7" fmla="*/ 3931 w 11753"/>
              <a:gd name="connsiteY7" fmla="*/ 10530 h 10530"/>
              <a:gd name="connsiteX0" fmla="*/ 7865 w 11768"/>
              <a:gd name="connsiteY0" fmla="*/ 0 h 10530"/>
              <a:gd name="connsiteX1" fmla="*/ 39 w 11768"/>
              <a:gd name="connsiteY1" fmla="*/ 2919 h 10530"/>
              <a:gd name="connsiteX2" fmla="*/ 11768 w 11768"/>
              <a:gd name="connsiteY2" fmla="*/ 4885 h 10530"/>
              <a:gd name="connsiteX3" fmla="*/ 7304 w 11768"/>
              <a:gd name="connsiteY3" fmla="*/ 5952 h 10530"/>
              <a:gd name="connsiteX4" fmla="*/ 26 w 11768"/>
              <a:gd name="connsiteY4" fmla="*/ 6634 h 10530"/>
              <a:gd name="connsiteX5" fmla="*/ 9173 w 11768"/>
              <a:gd name="connsiteY5" fmla="*/ 7463 h 10530"/>
              <a:gd name="connsiteX6" fmla="*/ 4568 w 11768"/>
              <a:gd name="connsiteY6" fmla="*/ 8462 h 10530"/>
              <a:gd name="connsiteX7" fmla="*/ 3946 w 11768"/>
              <a:gd name="connsiteY7" fmla="*/ 10530 h 10530"/>
              <a:gd name="connsiteX0" fmla="*/ 7881 w 11784"/>
              <a:gd name="connsiteY0" fmla="*/ 0 h 10530"/>
              <a:gd name="connsiteX1" fmla="*/ 55 w 11784"/>
              <a:gd name="connsiteY1" fmla="*/ 2919 h 10530"/>
              <a:gd name="connsiteX2" fmla="*/ 11784 w 11784"/>
              <a:gd name="connsiteY2" fmla="*/ 4885 h 10530"/>
              <a:gd name="connsiteX3" fmla="*/ 7320 w 11784"/>
              <a:gd name="connsiteY3" fmla="*/ 5952 h 10530"/>
              <a:gd name="connsiteX4" fmla="*/ 42 w 11784"/>
              <a:gd name="connsiteY4" fmla="*/ 6634 h 10530"/>
              <a:gd name="connsiteX5" fmla="*/ 9189 w 11784"/>
              <a:gd name="connsiteY5" fmla="*/ 7463 h 10530"/>
              <a:gd name="connsiteX6" fmla="*/ 4584 w 11784"/>
              <a:gd name="connsiteY6" fmla="*/ 8462 h 10530"/>
              <a:gd name="connsiteX7" fmla="*/ 3962 w 11784"/>
              <a:gd name="connsiteY7" fmla="*/ 10530 h 10530"/>
              <a:gd name="connsiteX0" fmla="*/ 7921 w 11824"/>
              <a:gd name="connsiteY0" fmla="*/ 0 h 10530"/>
              <a:gd name="connsiteX1" fmla="*/ 95 w 11824"/>
              <a:gd name="connsiteY1" fmla="*/ 2919 h 10530"/>
              <a:gd name="connsiteX2" fmla="*/ 11824 w 11824"/>
              <a:gd name="connsiteY2" fmla="*/ 4885 h 10530"/>
              <a:gd name="connsiteX3" fmla="*/ 7360 w 11824"/>
              <a:gd name="connsiteY3" fmla="*/ 5952 h 10530"/>
              <a:gd name="connsiteX4" fmla="*/ 82 w 11824"/>
              <a:gd name="connsiteY4" fmla="*/ 6634 h 10530"/>
              <a:gd name="connsiteX5" fmla="*/ 9229 w 11824"/>
              <a:gd name="connsiteY5" fmla="*/ 7463 h 10530"/>
              <a:gd name="connsiteX6" fmla="*/ 4624 w 11824"/>
              <a:gd name="connsiteY6" fmla="*/ 8462 h 10530"/>
              <a:gd name="connsiteX7" fmla="*/ 4002 w 11824"/>
              <a:gd name="connsiteY7" fmla="*/ 10530 h 1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24" h="10530">
                <a:moveTo>
                  <a:pt x="7921" y="0"/>
                </a:moveTo>
                <a:cubicBezTo>
                  <a:pt x="7105" y="429"/>
                  <a:pt x="3679" y="1509"/>
                  <a:pt x="95" y="2919"/>
                </a:cubicBezTo>
                <a:cubicBezTo>
                  <a:pt x="-874" y="3300"/>
                  <a:pt x="5729" y="3971"/>
                  <a:pt x="11824" y="4885"/>
                </a:cubicBezTo>
                <a:cubicBezTo>
                  <a:pt x="11389" y="5216"/>
                  <a:pt x="8450" y="5622"/>
                  <a:pt x="7360" y="5952"/>
                </a:cubicBezTo>
                <a:cubicBezTo>
                  <a:pt x="6271" y="6266"/>
                  <a:pt x="-229" y="6382"/>
                  <a:pt x="82" y="6634"/>
                </a:cubicBezTo>
                <a:cubicBezTo>
                  <a:pt x="1172" y="6871"/>
                  <a:pt x="4002" y="7067"/>
                  <a:pt x="9229" y="7463"/>
                </a:cubicBezTo>
                <a:cubicBezTo>
                  <a:pt x="11623" y="8007"/>
                  <a:pt x="8545" y="8000"/>
                  <a:pt x="4624" y="8462"/>
                </a:cubicBezTo>
                <a:cubicBezTo>
                  <a:pt x="3319" y="8891"/>
                  <a:pt x="4002" y="10299"/>
                  <a:pt x="4002" y="1053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6571" name="AutoShape 11"/>
          <p:cNvSpPr>
            <a:spLocks noChangeArrowheads="1"/>
          </p:cNvSpPr>
          <p:nvPr/>
        </p:nvSpPr>
        <p:spPr bwMode="auto">
          <a:xfrm>
            <a:off x="1771650" y="2486025"/>
            <a:ext cx="361950" cy="333375"/>
          </a:xfrm>
          <a:prstGeom prst="rightArrow">
            <a:avLst>
              <a:gd name="adj1" fmla="val 50000"/>
              <a:gd name="adj2" fmla="val 27143"/>
            </a:avLst>
          </a:prstGeom>
          <a:solidFill>
            <a:srgbClr val="99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6575" name="Text Box 15"/>
          <p:cNvSpPr txBox="1">
            <a:spLocks noChangeArrowheads="1"/>
          </p:cNvSpPr>
          <p:nvPr/>
        </p:nvSpPr>
        <p:spPr bwMode="auto">
          <a:xfrm>
            <a:off x="133351" y="3268345"/>
            <a:ext cx="4933950" cy="6777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14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SPLIT</a:t>
            </a:r>
            <a:r>
              <a:rPr lang="en-US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: </a:t>
            </a:r>
            <a:r>
              <a:rPr lang="el-GR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Αποφασίζουμε ότι ο ρόλος Α διασπάται στην πραγματικότητα</a:t>
            </a:r>
            <a:r>
              <a:rPr lang="en-US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l-GR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σε επιμέρους ανεξάρτητους ρόλους. Πρέπει να μοιράσουμε και τις λειτουργίες τους κατάλληλα</a:t>
            </a:r>
          </a:p>
        </p:txBody>
      </p:sp>
      <p:sp>
        <p:nvSpPr>
          <p:cNvPr id="1346576" name="Rectangle 16"/>
          <p:cNvSpPr>
            <a:spLocks noChangeArrowheads="1"/>
          </p:cNvSpPr>
          <p:nvPr/>
        </p:nvSpPr>
        <p:spPr bwMode="auto">
          <a:xfrm>
            <a:off x="4257675" y="2381250"/>
            <a:ext cx="657225" cy="5429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l-GR">
                <a:effectLst>
                  <a:outerShdw blurRad="38100" dist="38100" dir="2700000" algn="tl">
                    <a:srgbClr val="C0C0C0"/>
                  </a:outerShdw>
                </a:effectLst>
              </a:rPr>
              <a:t>ρόλος </a:t>
            </a:r>
          </a:p>
          <a:p>
            <a:pPr algn="ctr">
              <a:defRPr/>
            </a:pPr>
            <a:r>
              <a:rPr lang="el-GR">
                <a:effectLst>
                  <a:outerShdw blurRad="38100" dist="38100" dir="2700000" algn="tl">
                    <a:srgbClr val="C0C0C0"/>
                  </a:outerShdw>
                </a:effectLst>
              </a:rPr>
              <a:t>Α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endParaRPr lang="el-GR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46577" name="Line 17"/>
          <p:cNvSpPr>
            <a:spLocks noChangeShapeType="1"/>
          </p:cNvSpPr>
          <p:nvPr/>
        </p:nvSpPr>
        <p:spPr bwMode="auto">
          <a:xfrm>
            <a:off x="3952875" y="2657475"/>
            <a:ext cx="228600" cy="0"/>
          </a:xfrm>
          <a:prstGeom prst="line">
            <a:avLst/>
          </a:prstGeom>
          <a:noFill/>
          <a:ln w="28575" cap="rnd">
            <a:solidFill>
              <a:srgbClr val="00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6578" name="Rectangle 18"/>
          <p:cNvSpPr>
            <a:spLocks noChangeArrowheads="1"/>
          </p:cNvSpPr>
          <p:nvPr/>
        </p:nvSpPr>
        <p:spPr bwMode="auto">
          <a:xfrm>
            <a:off x="390525" y="4371975"/>
            <a:ext cx="723900" cy="5429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l-G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ρόλος</a:t>
            </a:r>
          </a:p>
          <a:p>
            <a:pPr algn="ctr">
              <a:defRPr/>
            </a:pPr>
            <a:r>
              <a:rPr lang="el-G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Α</a:t>
            </a:r>
            <a:r>
              <a:rPr lang="el-GR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346579" name="Rectangle 19"/>
          <p:cNvSpPr>
            <a:spLocks noChangeArrowheads="1"/>
          </p:cNvSpPr>
          <p:nvPr/>
        </p:nvSpPr>
        <p:spPr bwMode="auto">
          <a:xfrm>
            <a:off x="1247775" y="4381500"/>
            <a:ext cx="657225" cy="5429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l-G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ρόλος </a:t>
            </a:r>
          </a:p>
          <a:p>
            <a:pPr algn="ctr">
              <a:defRPr/>
            </a:pPr>
            <a:r>
              <a:rPr lang="el-G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Α</a:t>
            </a:r>
            <a:r>
              <a:rPr lang="el-GR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1346580" name="Rectangle 20"/>
          <p:cNvSpPr>
            <a:spLocks noChangeArrowheads="1"/>
          </p:cNvSpPr>
          <p:nvPr/>
        </p:nvSpPr>
        <p:spPr bwMode="auto">
          <a:xfrm>
            <a:off x="2295525" y="4371975"/>
            <a:ext cx="657225" cy="5429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l-G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ρόλος </a:t>
            </a:r>
          </a:p>
          <a:p>
            <a:pPr algn="ctr">
              <a:defRPr/>
            </a:pPr>
            <a:r>
              <a:rPr lang="el-G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Α</a:t>
            </a:r>
            <a:r>
              <a:rPr 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endParaRPr lang="el-GR" baseline="-25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46581" name="Line 21"/>
          <p:cNvSpPr>
            <a:spLocks noChangeShapeType="1"/>
          </p:cNvSpPr>
          <p:nvPr/>
        </p:nvSpPr>
        <p:spPr bwMode="auto">
          <a:xfrm>
            <a:off x="1990725" y="4648200"/>
            <a:ext cx="228600" cy="0"/>
          </a:xfrm>
          <a:prstGeom prst="line">
            <a:avLst/>
          </a:prstGeom>
          <a:noFill/>
          <a:ln w="28575" cap="rnd">
            <a:solidFill>
              <a:srgbClr val="00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6582" name="AutoShape 22"/>
          <p:cNvSpPr>
            <a:spLocks noChangeArrowheads="1"/>
          </p:cNvSpPr>
          <p:nvPr/>
        </p:nvSpPr>
        <p:spPr bwMode="auto">
          <a:xfrm>
            <a:off x="3200400" y="4476750"/>
            <a:ext cx="361950" cy="333375"/>
          </a:xfrm>
          <a:prstGeom prst="rightArrow">
            <a:avLst>
              <a:gd name="adj1" fmla="val 50000"/>
              <a:gd name="adj2" fmla="val 27143"/>
            </a:avLst>
          </a:prstGeom>
          <a:solidFill>
            <a:srgbClr val="99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6583" name="Rectangle 23"/>
          <p:cNvSpPr>
            <a:spLocks noChangeArrowheads="1"/>
          </p:cNvSpPr>
          <p:nvPr/>
        </p:nvSpPr>
        <p:spPr bwMode="auto">
          <a:xfrm>
            <a:off x="7458075" y="2276475"/>
            <a:ext cx="762000" cy="5429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l-G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ρόλος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l-G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Α</a:t>
            </a:r>
          </a:p>
        </p:txBody>
      </p:sp>
      <p:sp>
        <p:nvSpPr>
          <p:cNvPr id="1346584" name="Freeform 24"/>
          <p:cNvSpPr>
            <a:spLocks/>
          </p:cNvSpPr>
          <p:nvPr/>
        </p:nvSpPr>
        <p:spPr bwMode="auto">
          <a:xfrm>
            <a:off x="160338" y="4160838"/>
            <a:ext cx="2981325" cy="1084262"/>
          </a:xfrm>
          <a:custGeom>
            <a:avLst/>
            <a:gdLst>
              <a:gd name="T0" fmla="*/ 1801 w 1842"/>
              <a:gd name="T1" fmla="*/ 85 h 701"/>
              <a:gd name="T2" fmla="*/ 1609 w 1842"/>
              <a:gd name="T3" fmla="*/ 49 h 701"/>
              <a:gd name="T4" fmla="*/ 1501 w 1842"/>
              <a:gd name="T5" fmla="*/ 37 h 701"/>
              <a:gd name="T6" fmla="*/ 985 w 1842"/>
              <a:gd name="T7" fmla="*/ 43 h 701"/>
              <a:gd name="T8" fmla="*/ 547 w 1842"/>
              <a:gd name="T9" fmla="*/ 19 h 701"/>
              <a:gd name="T10" fmla="*/ 193 w 1842"/>
              <a:gd name="T11" fmla="*/ 37 h 701"/>
              <a:gd name="T12" fmla="*/ 121 w 1842"/>
              <a:gd name="T13" fmla="*/ 61 h 701"/>
              <a:gd name="T14" fmla="*/ 55 w 1842"/>
              <a:gd name="T15" fmla="*/ 127 h 701"/>
              <a:gd name="T16" fmla="*/ 31 w 1842"/>
              <a:gd name="T17" fmla="*/ 163 h 701"/>
              <a:gd name="T18" fmla="*/ 133 w 1842"/>
              <a:gd name="T19" fmla="*/ 541 h 701"/>
              <a:gd name="T20" fmla="*/ 661 w 1842"/>
              <a:gd name="T21" fmla="*/ 655 h 701"/>
              <a:gd name="T22" fmla="*/ 961 w 1842"/>
              <a:gd name="T23" fmla="*/ 661 h 701"/>
              <a:gd name="T24" fmla="*/ 1249 w 1842"/>
              <a:gd name="T25" fmla="*/ 673 h 701"/>
              <a:gd name="T26" fmla="*/ 1369 w 1842"/>
              <a:gd name="T27" fmla="*/ 655 h 701"/>
              <a:gd name="T28" fmla="*/ 1507 w 1842"/>
              <a:gd name="T29" fmla="*/ 619 h 701"/>
              <a:gd name="T30" fmla="*/ 1693 w 1842"/>
              <a:gd name="T31" fmla="*/ 559 h 701"/>
              <a:gd name="T32" fmla="*/ 1729 w 1842"/>
              <a:gd name="T33" fmla="*/ 529 h 701"/>
              <a:gd name="T34" fmla="*/ 1831 w 1842"/>
              <a:gd name="T35" fmla="*/ 439 h 701"/>
              <a:gd name="T36" fmla="*/ 1825 w 1842"/>
              <a:gd name="T37" fmla="*/ 157 h 701"/>
              <a:gd name="T38" fmla="*/ 1813 w 1842"/>
              <a:gd name="T39" fmla="*/ 103 h 701"/>
              <a:gd name="T40" fmla="*/ 1795 w 1842"/>
              <a:gd name="T41" fmla="*/ 97 h 701"/>
              <a:gd name="T42" fmla="*/ 1801 w 1842"/>
              <a:gd name="T43" fmla="*/ 85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42" h="701">
                <a:moveTo>
                  <a:pt x="1801" y="85"/>
                </a:moveTo>
                <a:cubicBezTo>
                  <a:pt x="1742" y="61"/>
                  <a:pt x="1673" y="57"/>
                  <a:pt x="1609" y="49"/>
                </a:cubicBezTo>
                <a:cubicBezTo>
                  <a:pt x="1572" y="24"/>
                  <a:pt x="1547" y="32"/>
                  <a:pt x="1501" y="37"/>
                </a:cubicBezTo>
                <a:cubicBezTo>
                  <a:pt x="1333" y="0"/>
                  <a:pt x="985" y="43"/>
                  <a:pt x="985" y="43"/>
                </a:cubicBezTo>
                <a:cubicBezTo>
                  <a:pt x="832" y="41"/>
                  <a:pt x="688" y="66"/>
                  <a:pt x="547" y="19"/>
                </a:cubicBezTo>
                <a:cubicBezTo>
                  <a:pt x="428" y="23"/>
                  <a:pt x="312" y="30"/>
                  <a:pt x="193" y="37"/>
                </a:cubicBezTo>
                <a:cubicBezTo>
                  <a:pt x="136" y="51"/>
                  <a:pt x="160" y="42"/>
                  <a:pt x="121" y="61"/>
                </a:cubicBezTo>
                <a:cubicBezTo>
                  <a:pt x="104" y="87"/>
                  <a:pt x="77" y="105"/>
                  <a:pt x="55" y="127"/>
                </a:cubicBezTo>
                <a:cubicBezTo>
                  <a:pt x="45" y="137"/>
                  <a:pt x="31" y="163"/>
                  <a:pt x="31" y="163"/>
                </a:cubicBezTo>
                <a:cubicBezTo>
                  <a:pt x="34" y="273"/>
                  <a:pt x="0" y="474"/>
                  <a:pt x="133" y="541"/>
                </a:cubicBezTo>
                <a:cubicBezTo>
                  <a:pt x="213" y="701"/>
                  <a:pt x="560" y="653"/>
                  <a:pt x="661" y="655"/>
                </a:cubicBezTo>
                <a:cubicBezTo>
                  <a:pt x="761" y="657"/>
                  <a:pt x="861" y="659"/>
                  <a:pt x="961" y="661"/>
                </a:cubicBezTo>
                <a:cubicBezTo>
                  <a:pt x="1089" y="693"/>
                  <a:pt x="1035" y="685"/>
                  <a:pt x="1249" y="673"/>
                </a:cubicBezTo>
                <a:cubicBezTo>
                  <a:pt x="1309" y="658"/>
                  <a:pt x="1247" y="672"/>
                  <a:pt x="1369" y="655"/>
                </a:cubicBezTo>
                <a:cubicBezTo>
                  <a:pt x="1416" y="648"/>
                  <a:pt x="1461" y="631"/>
                  <a:pt x="1507" y="619"/>
                </a:cubicBezTo>
                <a:cubicBezTo>
                  <a:pt x="1560" y="584"/>
                  <a:pt x="1636" y="588"/>
                  <a:pt x="1693" y="559"/>
                </a:cubicBezTo>
                <a:cubicBezTo>
                  <a:pt x="1719" y="546"/>
                  <a:pt x="1705" y="548"/>
                  <a:pt x="1729" y="529"/>
                </a:cubicBezTo>
                <a:cubicBezTo>
                  <a:pt x="1766" y="500"/>
                  <a:pt x="1805" y="479"/>
                  <a:pt x="1831" y="439"/>
                </a:cubicBezTo>
                <a:cubicBezTo>
                  <a:pt x="1842" y="351"/>
                  <a:pt x="1830" y="240"/>
                  <a:pt x="1825" y="157"/>
                </a:cubicBezTo>
                <a:cubicBezTo>
                  <a:pt x="1824" y="139"/>
                  <a:pt x="1822" y="119"/>
                  <a:pt x="1813" y="103"/>
                </a:cubicBezTo>
                <a:cubicBezTo>
                  <a:pt x="1810" y="98"/>
                  <a:pt x="1799" y="102"/>
                  <a:pt x="1795" y="97"/>
                </a:cubicBezTo>
                <a:cubicBezTo>
                  <a:pt x="1793" y="93"/>
                  <a:pt x="1799" y="89"/>
                  <a:pt x="1801" y="85"/>
                </a:cubicBezTo>
                <a:close/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6585" name="Text Box 25"/>
          <p:cNvSpPr txBox="1">
            <a:spLocks noChangeArrowheads="1"/>
          </p:cNvSpPr>
          <p:nvPr/>
        </p:nvSpPr>
        <p:spPr bwMode="auto">
          <a:xfrm>
            <a:off x="171450" y="5592445"/>
            <a:ext cx="4895850" cy="6777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14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JOIN</a:t>
            </a:r>
            <a:r>
              <a:rPr lang="en-US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: </a:t>
            </a:r>
            <a:r>
              <a:rPr lang="el-GR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Αποφασίζουμε ότι μερικοί διακριτοί ρόλοι στην πραγματικότητα</a:t>
            </a:r>
            <a:r>
              <a:rPr lang="en-US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l-GR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είναι ένας ρόλος. Μαζεύουμε και τις λειτουργίες τους σε ένα σύνολο</a:t>
            </a:r>
          </a:p>
        </p:txBody>
      </p:sp>
      <p:sp>
        <p:nvSpPr>
          <p:cNvPr id="1346586" name="Text Box 26"/>
          <p:cNvSpPr txBox="1">
            <a:spLocks noChangeArrowheads="1"/>
          </p:cNvSpPr>
          <p:nvPr/>
        </p:nvSpPr>
        <p:spPr bwMode="auto">
          <a:xfrm>
            <a:off x="5973763" y="2408238"/>
            <a:ext cx="1133475" cy="274637"/>
          </a:xfrm>
          <a:prstGeom prst="rect">
            <a:avLst/>
          </a:prstGeom>
          <a:solidFill>
            <a:srgbClr val="66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l-GR" sz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λειτουργία</a:t>
            </a:r>
            <a:r>
              <a:rPr lang="el-GR" sz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  <a:r>
              <a:rPr lang="en-US" sz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f</a:t>
            </a:r>
            <a:endParaRPr lang="el-GR" sz="120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cxnSp>
        <p:nvCxnSpPr>
          <p:cNvPr id="79897" name="AutoShape 27"/>
          <p:cNvCxnSpPr>
            <a:cxnSpLocks noChangeShapeType="1"/>
            <a:stCxn id="1346586" idx="3"/>
            <a:endCxn id="1346583" idx="1"/>
          </p:cNvCxnSpPr>
          <p:nvPr/>
        </p:nvCxnSpPr>
        <p:spPr bwMode="auto">
          <a:xfrm>
            <a:off x="7107238" y="2546350"/>
            <a:ext cx="336550" cy="1588"/>
          </a:xfrm>
          <a:prstGeom prst="straightConnector1">
            <a:avLst/>
          </a:prstGeom>
          <a:noFill/>
          <a:ln w="28575">
            <a:solidFill>
              <a:srgbClr val="0066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6588" name="Rectangle 28"/>
          <p:cNvSpPr>
            <a:spLocks noChangeArrowheads="1"/>
          </p:cNvSpPr>
          <p:nvPr/>
        </p:nvSpPr>
        <p:spPr bwMode="auto">
          <a:xfrm>
            <a:off x="7419975" y="3695700"/>
            <a:ext cx="762000" cy="5429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l-GR">
                <a:effectLst>
                  <a:outerShdw blurRad="38100" dist="38100" dir="2700000" algn="tl">
                    <a:srgbClr val="C0C0C0"/>
                  </a:outerShdw>
                </a:effectLst>
              </a:rPr>
              <a:t>ρόλος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l-GR">
                <a:effectLst>
                  <a:outerShdw blurRad="38100" dist="38100" dir="2700000" algn="tl">
                    <a:srgbClr val="C0C0C0"/>
                  </a:outerShdw>
                </a:effectLst>
              </a:rPr>
              <a:t>Α</a:t>
            </a:r>
          </a:p>
        </p:txBody>
      </p:sp>
      <p:sp>
        <p:nvSpPr>
          <p:cNvPr id="1346589" name="Text Box 29"/>
          <p:cNvSpPr txBox="1">
            <a:spLocks noChangeArrowheads="1"/>
          </p:cNvSpPr>
          <p:nvPr/>
        </p:nvSpPr>
        <p:spPr bwMode="auto">
          <a:xfrm>
            <a:off x="5935663" y="3827463"/>
            <a:ext cx="1133475" cy="274637"/>
          </a:xfrm>
          <a:prstGeom prst="rect">
            <a:avLst/>
          </a:prstGeom>
          <a:solidFill>
            <a:srgbClr val="66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l-GR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λειτουργία</a:t>
            </a:r>
            <a:r>
              <a:rPr lang="el-GR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f</a:t>
            </a:r>
            <a:endParaRPr lang="el-GR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cxnSp>
        <p:nvCxnSpPr>
          <p:cNvPr id="79900" name="AutoShape 30"/>
          <p:cNvCxnSpPr>
            <a:cxnSpLocks noChangeShapeType="1"/>
            <a:stCxn id="1346588" idx="1"/>
            <a:endCxn id="1346589" idx="3"/>
          </p:cNvCxnSpPr>
          <p:nvPr/>
        </p:nvCxnSpPr>
        <p:spPr bwMode="auto">
          <a:xfrm flipH="1" flipV="1">
            <a:off x="7069138" y="3965575"/>
            <a:ext cx="336550" cy="1588"/>
          </a:xfrm>
          <a:prstGeom prst="straightConnector1">
            <a:avLst/>
          </a:prstGeom>
          <a:noFill/>
          <a:ln w="28575">
            <a:solidFill>
              <a:srgbClr val="0066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6591" name="Rectangle 31"/>
          <p:cNvSpPr>
            <a:spLocks noChangeArrowheads="1"/>
          </p:cNvSpPr>
          <p:nvPr/>
        </p:nvSpPr>
        <p:spPr bwMode="auto">
          <a:xfrm>
            <a:off x="7972425" y="5114925"/>
            <a:ext cx="762000" cy="5429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l-G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ρόλος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l-G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Α</a:t>
            </a:r>
          </a:p>
        </p:txBody>
      </p:sp>
      <p:sp>
        <p:nvSpPr>
          <p:cNvPr id="1346592" name="Text Box 32"/>
          <p:cNvSpPr txBox="1">
            <a:spLocks noChangeArrowheads="1"/>
          </p:cNvSpPr>
          <p:nvPr/>
        </p:nvSpPr>
        <p:spPr bwMode="auto">
          <a:xfrm>
            <a:off x="6516688" y="5246688"/>
            <a:ext cx="1133475" cy="274637"/>
          </a:xfrm>
          <a:prstGeom prst="rect">
            <a:avLst/>
          </a:prstGeom>
          <a:solidFill>
            <a:srgbClr val="66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l-GR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λειτουργία</a:t>
            </a:r>
            <a:r>
              <a:rPr lang="el-GR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f</a:t>
            </a:r>
            <a:endParaRPr lang="el-GR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cxnSp>
        <p:nvCxnSpPr>
          <p:cNvPr id="79903" name="AutoShape 33"/>
          <p:cNvCxnSpPr>
            <a:cxnSpLocks noChangeShapeType="1"/>
            <a:stCxn id="1346591" idx="1"/>
            <a:endCxn id="1346592" idx="3"/>
          </p:cNvCxnSpPr>
          <p:nvPr/>
        </p:nvCxnSpPr>
        <p:spPr bwMode="auto">
          <a:xfrm flipH="1" flipV="1">
            <a:off x="7650163" y="5384800"/>
            <a:ext cx="307975" cy="1588"/>
          </a:xfrm>
          <a:prstGeom prst="straightConnector1">
            <a:avLst/>
          </a:prstGeom>
          <a:noFill/>
          <a:ln w="28575">
            <a:solidFill>
              <a:srgbClr val="0066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6594" name="Rectangle 34"/>
          <p:cNvSpPr>
            <a:spLocks noChangeArrowheads="1"/>
          </p:cNvSpPr>
          <p:nvPr/>
        </p:nvSpPr>
        <p:spPr bwMode="auto">
          <a:xfrm>
            <a:off x="5410200" y="5114925"/>
            <a:ext cx="762000" cy="5429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l-G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ρόλος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endParaRPr lang="el-G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79905" name="AutoShape 35"/>
          <p:cNvCxnSpPr>
            <a:cxnSpLocks noChangeShapeType="1"/>
            <a:stCxn id="1346592" idx="1"/>
            <a:endCxn id="1346594" idx="3"/>
          </p:cNvCxnSpPr>
          <p:nvPr/>
        </p:nvCxnSpPr>
        <p:spPr bwMode="auto">
          <a:xfrm flipH="1">
            <a:off x="6186488" y="5384800"/>
            <a:ext cx="330200" cy="1588"/>
          </a:xfrm>
          <a:prstGeom prst="straightConnector1">
            <a:avLst/>
          </a:prstGeom>
          <a:noFill/>
          <a:ln w="28575">
            <a:solidFill>
              <a:srgbClr val="0066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6596" name="Text Box 36"/>
          <p:cNvSpPr txBox="1">
            <a:spLocks noChangeArrowheads="1"/>
          </p:cNvSpPr>
          <p:nvPr/>
        </p:nvSpPr>
        <p:spPr bwMode="auto">
          <a:xfrm>
            <a:off x="5086350" y="3113309"/>
            <a:ext cx="3886200" cy="3084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14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SET</a:t>
            </a:r>
            <a:r>
              <a:rPr lang="en-US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: </a:t>
            </a:r>
            <a:r>
              <a:rPr lang="el-GR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Συνδέουμε μία λειτουργία με κάποιον ρόλο</a:t>
            </a:r>
          </a:p>
        </p:txBody>
      </p:sp>
      <p:sp>
        <p:nvSpPr>
          <p:cNvPr id="1346597" name="Text Box 37"/>
          <p:cNvSpPr txBox="1">
            <a:spLocks noChangeArrowheads="1"/>
          </p:cNvSpPr>
          <p:nvPr/>
        </p:nvSpPr>
        <p:spPr bwMode="auto">
          <a:xfrm>
            <a:off x="5086350" y="4413250"/>
            <a:ext cx="3886200" cy="4930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14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RESET</a:t>
            </a:r>
            <a:r>
              <a:rPr lang="en-US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: </a:t>
            </a:r>
            <a:r>
              <a:rPr lang="el-GR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Αποσυνδέουμε μία λειτουργία από κάποιον ρόλο</a:t>
            </a:r>
          </a:p>
        </p:txBody>
      </p:sp>
      <p:sp>
        <p:nvSpPr>
          <p:cNvPr id="1346598" name="Text Box 38"/>
          <p:cNvSpPr txBox="1">
            <a:spLocks noChangeArrowheads="1"/>
          </p:cNvSpPr>
          <p:nvPr/>
        </p:nvSpPr>
        <p:spPr bwMode="auto">
          <a:xfrm>
            <a:off x="5086350" y="5794375"/>
            <a:ext cx="3895725" cy="4930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14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MOVE</a:t>
            </a:r>
            <a:r>
              <a:rPr lang="en-US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: </a:t>
            </a:r>
            <a:r>
              <a:rPr lang="el-GR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Μετακινούμε μία λειτουργία σε κάποιον άλλο ρόλο</a:t>
            </a:r>
          </a:p>
        </p:txBody>
      </p:sp>
      <p:sp>
        <p:nvSpPr>
          <p:cNvPr id="1346599" name="Rectangle 39"/>
          <p:cNvSpPr>
            <a:spLocks noChangeArrowheads="1"/>
          </p:cNvSpPr>
          <p:nvPr/>
        </p:nvSpPr>
        <p:spPr bwMode="auto">
          <a:xfrm>
            <a:off x="3609975" y="4362450"/>
            <a:ext cx="1171575" cy="5429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l-GR">
                <a:effectLst>
                  <a:outerShdw blurRad="38100" dist="38100" dir="2700000" algn="tl">
                    <a:srgbClr val="C0C0C0"/>
                  </a:outerShdw>
                </a:effectLst>
              </a:rPr>
              <a:t>ρόλος Α</a:t>
            </a:r>
          </a:p>
        </p:txBody>
      </p:sp>
      <p:sp>
        <p:nvSpPr>
          <p:cNvPr id="1346600" name="Rectangle 40"/>
          <p:cNvSpPr>
            <a:spLocks noChangeArrowheads="1"/>
          </p:cNvSpPr>
          <p:nvPr/>
        </p:nvSpPr>
        <p:spPr bwMode="auto">
          <a:xfrm>
            <a:off x="142875" y="1952625"/>
            <a:ext cx="4933950" cy="4333875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6601" name="Rectangle 41"/>
          <p:cNvSpPr>
            <a:spLocks noChangeArrowheads="1"/>
          </p:cNvSpPr>
          <p:nvPr/>
        </p:nvSpPr>
        <p:spPr bwMode="auto">
          <a:xfrm>
            <a:off x="5076825" y="1952625"/>
            <a:ext cx="3905250" cy="4333875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6602" name="Line 42"/>
          <p:cNvSpPr>
            <a:spLocks noChangeShapeType="1"/>
          </p:cNvSpPr>
          <p:nvPr/>
        </p:nvSpPr>
        <p:spPr bwMode="auto">
          <a:xfrm>
            <a:off x="133350" y="3952875"/>
            <a:ext cx="49339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6603" name="Line 43"/>
          <p:cNvSpPr>
            <a:spLocks noChangeShapeType="1"/>
          </p:cNvSpPr>
          <p:nvPr/>
        </p:nvSpPr>
        <p:spPr bwMode="auto">
          <a:xfrm flipV="1">
            <a:off x="5076825" y="3429000"/>
            <a:ext cx="3895725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6604" name="Line 44"/>
          <p:cNvSpPr>
            <a:spLocks noChangeShapeType="1"/>
          </p:cNvSpPr>
          <p:nvPr/>
        </p:nvSpPr>
        <p:spPr bwMode="auto">
          <a:xfrm flipV="1">
            <a:off x="5086350" y="4895850"/>
            <a:ext cx="3895725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34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08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4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4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6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6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4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4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46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46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4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46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46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4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46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46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4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46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46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4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46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46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4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4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46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46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4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46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46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4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46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46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4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46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46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4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34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46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46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4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46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46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4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34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34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34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34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46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46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4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9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9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46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346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4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4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346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346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4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9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9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346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346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4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4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346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346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4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9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9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346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346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4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9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9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46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346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34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34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34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34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6564" grpId="0" animBg="1"/>
      <p:bldP spid="1346565" grpId="0" animBg="1"/>
      <p:bldP spid="1346566" grpId="0" animBg="1"/>
      <p:bldP spid="1346568" grpId="0" animBg="1"/>
      <p:bldP spid="1346569" grpId="0" animBg="1"/>
      <p:bldP spid="1346571" grpId="0" animBg="1"/>
      <p:bldP spid="1346575" grpId="0" animBg="1"/>
      <p:bldP spid="1346576" grpId="0" animBg="1"/>
      <p:bldP spid="1346578" grpId="0" animBg="1"/>
      <p:bldP spid="1346579" grpId="0" animBg="1"/>
      <p:bldP spid="1346580" grpId="0" animBg="1"/>
      <p:bldP spid="1346582" grpId="0" animBg="1"/>
      <p:bldP spid="1346583" grpId="0" animBg="1"/>
      <p:bldP spid="1346585" grpId="0" animBg="1"/>
      <p:bldP spid="1346586" grpId="0" animBg="1"/>
      <p:bldP spid="1346588" grpId="0" animBg="1"/>
      <p:bldP spid="1346589" grpId="0" animBg="1"/>
      <p:bldP spid="1346591" grpId="0" animBg="1"/>
      <p:bldP spid="1346592" grpId="0" animBg="1"/>
      <p:bldP spid="1346594" grpId="0" animBg="1"/>
      <p:bldP spid="1346596" grpId="0" animBg="1"/>
      <p:bldP spid="1346597" grpId="0" animBg="1"/>
      <p:bldP spid="1346598" grpId="0" animBg="1"/>
      <p:bldP spid="1346599" grpId="0" animBg="1"/>
      <p:bldP spid="1346600" grpId="0" animBg="1"/>
      <p:bldP spid="134660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808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Στοιχεία αρχιτεκτονικής σχεδίασης</a:t>
            </a:r>
            <a:r>
              <a:rPr lang="en-US" smtClean="0"/>
              <a:t> (</a:t>
            </a:r>
            <a:r>
              <a:rPr lang="el-GR" smtClean="0"/>
              <a:t>4</a:t>
            </a:r>
            <a:r>
              <a:rPr lang="en-US" smtClean="0"/>
              <a:t>/</a:t>
            </a:r>
            <a:r>
              <a:rPr lang="el-GR" smtClean="0"/>
              <a:t>7</a:t>
            </a:r>
            <a:r>
              <a:rPr lang="en-US" smtClean="0"/>
              <a:t>)</a:t>
            </a:r>
            <a:endParaRPr lang="en-GB" smtClean="0"/>
          </a:p>
        </p:txBody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sz="2000" dirty="0" smtClean="0"/>
              <a:t>Στην </a:t>
            </a:r>
            <a:r>
              <a:rPr lang="el-GR" sz="2000" b="1" i="1" dirty="0" smtClean="0"/>
              <a:t>υλοποίηση σε κάποιο αρχιτεκτονικό τμήμα</a:t>
            </a:r>
            <a:r>
              <a:rPr lang="el-GR" sz="2000" dirty="0" smtClean="0"/>
              <a:t> είναι σύνηθες να γίνεται χρήση </a:t>
            </a:r>
            <a:r>
              <a:rPr lang="en-US" sz="2000" dirty="0" smtClean="0"/>
              <a:t>APIs</a:t>
            </a:r>
            <a:r>
              <a:rPr lang="el-GR" sz="2000" dirty="0" smtClean="0"/>
              <a:t> που παρέχονται από άλλα τμήματα</a:t>
            </a:r>
            <a:r>
              <a:rPr lang="en-US" sz="2000" dirty="0" smtClean="0"/>
              <a:t>:</a:t>
            </a:r>
          </a:p>
          <a:p>
            <a:pPr lvl="1">
              <a:defRPr/>
            </a:pPr>
            <a:r>
              <a:rPr lang="el-GR" sz="1800" dirty="0" smtClean="0"/>
              <a:t>π.χ., κλήση συναρτήσεων, χρήση κλάσεων, τύπων δεδομένων,  σταθερών, κλπ</a:t>
            </a:r>
            <a:r>
              <a:rPr lang="en-US" sz="1800" dirty="0" smtClean="0"/>
              <a:t>.</a:t>
            </a:r>
            <a:endParaRPr lang="el-GR" sz="1800" dirty="0" smtClean="0"/>
          </a:p>
          <a:p>
            <a:pPr>
              <a:defRPr/>
            </a:pPr>
            <a:r>
              <a:rPr lang="el-GR" sz="2000" dirty="0" smtClean="0"/>
              <a:t>Κάθε τέτοια χρήση ορίζει μία </a:t>
            </a:r>
            <a:r>
              <a:rPr lang="el-GR" sz="2000" b="1" i="1" dirty="0" smtClean="0"/>
              <a:t>σχέση εξάρτησης </a:t>
            </a:r>
            <a:r>
              <a:rPr lang="el-GR" sz="2000" dirty="0" smtClean="0"/>
              <a:t>του τμήματος που χρησιμοποιεί το </a:t>
            </a:r>
            <a:r>
              <a:rPr lang="en-US" sz="2000" dirty="0" smtClean="0"/>
              <a:t>API</a:t>
            </a:r>
            <a:r>
              <a:rPr lang="el-GR" sz="2000" dirty="0" smtClean="0"/>
              <a:t> – </a:t>
            </a:r>
            <a:r>
              <a:rPr lang="en-US" sz="2000" dirty="0" smtClean="0"/>
              <a:t>client</a:t>
            </a:r>
            <a:r>
              <a:rPr lang="el-GR" sz="2000" dirty="0" smtClean="0"/>
              <a:t> -</a:t>
            </a:r>
            <a:r>
              <a:rPr lang="en-US" sz="2000" dirty="0" smtClean="0"/>
              <a:t> </a:t>
            </a:r>
            <a:r>
              <a:rPr lang="el-GR" sz="2000" dirty="0" smtClean="0"/>
              <a:t>και του τμήματος που το παρέχει - </a:t>
            </a:r>
            <a:r>
              <a:rPr lang="en-US" sz="2000" dirty="0" smtClean="0"/>
              <a:t>supplier</a:t>
            </a:r>
            <a:r>
              <a:rPr lang="el-GR" sz="2000" dirty="0" smtClean="0"/>
              <a:t>.</a:t>
            </a:r>
          </a:p>
          <a:p>
            <a:pPr>
              <a:defRPr/>
            </a:pPr>
            <a:r>
              <a:rPr lang="el-GR" sz="2000" dirty="0" smtClean="0"/>
              <a:t>Στόχος μας είναι τα στοιχεία που χρησιμοποιούνται και οδηγούν σε εξαρτήσεις να αντέχουν όσο το δυνατόν περισσότερο σε αλλαγές του </a:t>
            </a:r>
            <a:r>
              <a:rPr lang="en-US" sz="2000" dirty="0" smtClean="0"/>
              <a:t>supplier. </a:t>
            </a:r>
            <a:r>
              <a:rPr lang="el-GR" sz="2000" dirty="0" smtClean="0"/>
              <a:t>Αυτό επιτυγχάνεται με τεχνικές αφαίρεσης.</a:t>
            </a:r>
            <a:endParaRPr lang="en-GB" sz="2000" dirty="0" smtClean="0"/>
          </a:p>
        </p:txBody>
      </p:sp>
      <p:grpSp>
        <p:nvGrpSpPr>
          <p:cNvPr id="2" name="Ομάδα 1"/>
          <p:cNvGrpSpPr/>
          <p:nvPr/>
        </p:nvGrpSpPr>
        <p:grpSpPr>
          <a:xfrm>
            <a:off x="1895475" y="5316538"/>
            <a:ext cx="4800600" cy="728662"/>
            <a:chOff x="1895475" y="5316538"/>
            <a:chExt cx="4800600" cy="728662"/>
          </a:xfrm>
        </p:grpSpPr>
        <p:grpSp>
          <p:nvGrpSpPr>
            <p:cNvPr id="80903" name="Group 9"/>
            <p:cNvGrpSpPr>
              <a:grpSpLocks/>
            </p:cNvGrpSpPr>
            <p:nvPr/>
          </p:nvGrpSpPr>
          <p:grpSpPr bwMode="auto">
            <a:xfrm>
              <a:off x="1895475" y="5359400"/>
              <a:ext cx="4800600" cy="685800"/>
              <a:chOff x="920" y="3328"/>
              <a:chExt cx="3024" cy="432"/>
            </a:xfrm>
          </p:grpSpPr>
          <p:sp>
            <p:nvSpPr>
              <p:cNvPr id="80905" name="AutoShape 5"/>
              <p:cNvSpPr>
                <a:spLocks noChangeArrowheads="1"/>
              </p:cNvSpPr>
              <p:nvPr/>
            </p:nvSpPr>
            <p:spPr bwMode="auto">
              <a:xfrm>
                <a:off x="920" y="3328"/>
                <a:ext cx="1104" cy="43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l-GR" sz="1800" dirty="0" err="1"/>
                  <a:t>Υποτμήμα</a:t>
                </a:r>
                <a:r>
                  <a:rPr lang="el-GR" sz="1800" dirty="0"/>
                  <a:t> Α</a:t>
                </a:r>
              </a:p>
              <a:p>
                <a:pPr algn="ctr" defTabSz="762000"/>
                <a:r>
                  <a:rPr lang="el-GR" sz="1800" dirty="0"/>
                  <a:t>(</a:t>
                </a:r>
                <a:r>
                  <a:rPr lang="en-US" sz="1800" i="1" dirty="0"/>
                  <a:t>client</a:t>
                </a:r>
                <a:r>
                  <a:rPr lang="en-US" sz="1800" dirty="0"/>
                  <a:t>)</a:t>
                </a:r>
                <a:endParaRPr lang="en-GB" sz="1800" dirty="0"/>
              </a:p>
            </p:txBody>
          </p:sp>
          <p:sp>
            <p:nvSpPr>
              <p:cNvPr id="1308679" name="AutoShape 7"/>
              <p:cNvSpPr>
                <a:spLocks noChangeArrowheads="1"/>
              </p:cNvSpPr>
              <p:nvPr/>
            </p:nvSpPr>
            <p:spPr bwMode="auto">
              <a:xfrm>
                <a:off x="2840" y="3328"/>
                <a:ext cx="1104" cy="43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algn="ctr" defTabSz="762000">
                  <a:defRPr/>
                </a:pPr>
                <a:r>
                  <a:rPr lang="el-GR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Υποτμήμα </a:t>
                </a: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  <a:endParaRPr lang="el-GR" sz="1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ctr" defTabSz="762000">
                  <a:defRPr/>
                </a:pPr>
                <a:r>
                  <a:rPr lang="el-GR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</a:t>
                </a:r>
                <a:r>
                  <a:rPr lang="en-US" sz="1800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supplier</a:t>
                </a: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)</a:t>
                </a:r>
                <a:endParaRPr lang="en-GB" sz="1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cxnSp>
            <p:nvCxnSpPr>
              <p:cNvPr id="80907" name="AutoShape 8"/>
              <p:cNvCxnSpPr>
                <a:cxnSpLocks noChangeShapeType="1"/>
                <a:stCxn id="80905" idx="3"/>
                <a:endCxn id="1308679" idx="1"/>
              </p:cNvCxnSpPr>
              <p:nvPr/>
            </p:nvCxnSpPr>
            <p:spPr bwMode="auto">
              <a:xfrm>
                <a:off x="2024" y="3544"/>
                <a:ext cx="816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08682" name="Text Box 10"/>
            <p:cNvSpPr txBox="1">
              <a:spLocks noChangeArrowheads="1"/>
            </p:cNvSpPr>
            <p:nvPr/>
          </p:nvSpPr>
          <p:spPr bwMode="auto">
            <a:xfrm>
              <a:off x="3805238" y="5316538"/>
              <a:ext cx="9842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l-GR" sz="140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εξάρτηση</a:t>
              </a:r>
            </a:p>
          </p:txBody>
        </p:sp>
      </p:grp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35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1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0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0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0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0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0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0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0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0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0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867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819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4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Στοιχεία αρχιτεκτονικής σχεδίασης</a:t>
            </a:r>
            <a:r>
              <a:rPr lang="en-US" smtClean="0"/>
              <a:t> (</a:t>
            </a:r>
            <a:r>
              <a:rPr lang="el-GR" smtClean="0"/>
              <a:t>5</a:t>
            </a:r>
            <a:r>
              <a:rPr lang="en-US" smtClean="0"/>
              <a:t>/</a:t>
            </a:r>
            <a:r>
              <a:rPr lang="el-GR" smtClean="0"/>
              <a:t>7</a:t>
            </a:r>
            <a:r>
              <a:rPr lang="en-US" smtClean="0"/>
              <a:t>)</a:t>
            </a:r>
            <a:endParaRPr lang="el-GR" smtClean="0"/>
          </a:p>
        </p:txBody>
      </p:sp>
      <p:sp>
        <p:nvSpPr>
          <p:cNvPr id="134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sz="2400" dirty="0" smtClean="0"/>
              <a:t>Η διαδικασία της αρχιτεκτονικής σχεδίασης βασίζεται πάντοτε σε </a:t>
            </a:r>
            <a:r>
              <a:rPr lang="el-GR" sz="2400" b="1" i="1" dirty="0" smtClean="0">
                <a:solidFill>
                  <a:srgbClr val="336600"/>
                </a:solidFill>
              </a:rPr>
              <a:t>σενάρια λειτουργίας</a:t>
            </a:r>
            <a:r>
              <a:rPr lang="el-GR" sz="2400" b="1" i="1" dirty="0" smtClean="0"/>
              <a:t> </a:t>
            </a:r>
            <a:r>
              <a:rPr lang="el-GR" sz="2400" dirty="0" smtClean="0"/>
              <a:t>τα οποία γεννώνται από τις λειτουργικές απαιτήσεις</a:t>
            </a:r>
          </a:p>
          <a:p>
            <a:pPr lvl="1">
              <a:defRPr/>
            </a:pPr>
            <a:r>
              <a:rPr lang="el-GR" sz="2000" dirty="0" smtClean="0"/>
              <a:t>πρέπει </a:t>
            </a:r>
            <a:r>
              <a:rPr lang="el-GR" sz="2000" b="1" i="1" dirty="0" smtClean="0">
                <a:solidFill>
                  <a:srgbClr val="336600"/>
                </a:solidFill>
              </a:rPr>
              <a:t>να σκεφτείτε όσο περισσότερα σενάρια μπορείτε</a:t>
            </a:r>
            <a:r>
              <a:rPr lang="en-US" sz="2000" dirty="0" smtClean="0">
                <a:solidFill>
                  <a:srgbClr val="336600"/>
                </a:solidFill>
              </a:rPr>
              <a:t> </a:t>
            </a:r>
            <a:r>
              <a:rPr lang="el-GR" sz="2000" dirty="0" smtClean="0"/>
              <a:t>καθώς βάσει αυτών σχεδιάζεται αυξητικά η αρχιτεκτονική</a:t>
            </a:r>
          </a:p>
          <a:p>
            <a:pPr lvl="1">
              <a:defRPr/>
            </a:pPr>
            <a:r>
              <a:rPr lang="el-GR" sz="2000" b="1" i="1" dirty="0" smtClean="0">
                <a:solidFill>
                  <a:srgbClr val="336600"/>
                </a:solidFill>
              </a:rPr>
              <a:t>κάθε σενάριο δοκιμάζει την αντοχή της αρχιτεκτονικής</a:t>
            </a:r>
            <a:r>
              <a:rPr lang="el-GR" sz="2000" dirty="0" smtClean="0">
                <a:solidFill>
                  <a:srgbClr val="336600"/>
                </a:solidFill>
              </a:rPr>
              <a:t> </a:t>
            </a:r>
            <a:r>
              <a:rPr lang="el-GR" sz="2000" dirty="0" smtClean="0"/>
              <a:t>προσθέτοντας νέους ρόλους και εξαρτήσεις ή διασπώντας κάποιους ρόλους σε επιμέρους ρόλους </a:t>
            </a:r>
          </a:p>
          <a:p>
            <a:pPr lvl="1">
              <a:defRPr/>
            </a:pPr>
            <a:r>
              <a:rPr lang="el-GR" sz="2000" dirty="0" smtClean="0"/>
              <a:t>όταν τελειώνουμε με ένα σενάριο βελτιστοποιούμε προσεκτικά</a:t>
            </a:r>
          </a:p>
          <a:p>
            <a:pPr lvl="2">
              <a:defRPr/>
            </a:pPr>
            <a:r>
              <a:rPr lang="el-GR" sz="1800" dirty="0" smtClean="0"/>
              <a:t>όλα τα τμήματα αντιπροσωπεύουν όντως διακριτούς ρόλους ή το έχουμε παρακάνει </a:t>
            </a:r>
            <a:r>
              <a:rPr lang="en-US" sz="1800" dirty="0" smtClean="0"/>
              <a:t>- </a:t>
            </a:r>
            <a:r>
              <a:rPr lang="el-GR" sz="1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υπερβολικά πολλά τμήματα</a:t>
            </a:r>
            <a:endParaRPr lang="el-GR" sz="1800" dirty="0" smtClean="0">
              <a:solidFill>
                <a:srgbClr val="C00000"/>
              </a:solidFill>
            </a:endParaRPr>
          </a:p>
          <a:p>
            <a:pPr lvl="2">
              <a:defRPr/>
            </a:pPr>
            <a:r>
              <a:rPr lang="el-GR" sz="1800" dirty="0" smtClean="0"/>
              <a:t>μήπως κάποιος ρόλος είναι πολύ σύνθετος και πρέπει να αναλυθεί περισσότερο </a:t>
            </a:r>
            <a:r>
              <a:rPr lang="en-US" sz="1800" dirty="0" smtClean="0"/>
              <a:t>- </a:t>
            </a:r>
            <a:r>
              <a:rPr lang="el-GR" sz="1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υπερβολικά λίγα τμήματα</a:t>
            </a:r>
            <a:endParaRPr lang="el-GR" sz="1800" dirty="0" smtClean="0">
              <a:solidFill>
                <a:srgbClr val="C00000"/>
              </a:solidFill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36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94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4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4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4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4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4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4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4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4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4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4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4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4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4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4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4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8611" grpId="0" build="p" bldLvl="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829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Στοιχεία αρχιτεκτονικής σχεδίασης</a:t>
            </a:r>
            <a:r>
              <a:rPr lang="en-US" smtClean="0"/>
              <a:t> (</a:t>
            </a:r>
            <a:r>
              <a:rPr lang="el-GR" smtClean="0"/>
              <a:t>6</a:t>
            </a:r>
            <a:r>
              <a:rPr lang="en-US" smtClean="0"/>
              <a:t>/</a:t>
            </a:r>
            <a:r>
              <a:rPr lang="el-GR" smtClean="0"/>
              <a:t>7</a:t>
            </a:r>
            <a:r>
              <a:rPr lang="en-US" smtClean="0"/>
              <a:t>)</a:t>
            </a:r>
            <a:endParaRPr lang="en-GB" smtClean="0"/>
          </a:p>
        </p:txBody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l-GR" sz="1800" smtClean="0"/>
              <a:t>Κατά την ανάθεση λειτουργικών ρόλων και την αρχική σχεδίαση των σχέσεων χρήσης μεταξύ των τμημάτων θα πρέπει να εξασφαλίσετε ότι ο </a:t>
            </a:r>
            <a:r>
              <a:rPr lang="el-GR" sz="1800" i="1" smtClean="0"/>
              <a:t>γράφος που προκύπτει με την προηγούμενη σχέση εξάρτησης δεν περιέχει κύκλους</a:t>
            </a:r>
          </a:p>
          <a:p>
            <a:pPr lvl="1">
              <a:lnSpc>
                <a:spcPct val="90000"/>
              </a:lnSpc>
              <a:defRPr/>
            </a:pPr>
            <a:r>
              <a:rPr lang="el-GR" sz="1600" b="1" smtClean="0"/>
              <a:t>Εάν έχετε κύκλους, τότε πρέπει να τροποποιήσετε την οργάνωση, τον τεμαχισμό και την λειτουργική θεώρηση των τμημάτων</a:t>
            </a:r>
          </a:p>
          <a:p>
            <a:pPr>
              <a:lnSpc>
                <a:spcPct val="90000"/>
              </a:lnSpc>
              <a:defRPr/>
            </a:pPr>
            <a:r>
              <a:rPr lang="el-GR" sz="1800" smtClean="0"/>
              <a:t>Κατά την διαδικασία υλοποίησης δεν πρέπει να γίνεται παράβαση των σχέσεων εξάρτησης</a:t>
            </a:r>
          </a:p>
          <a:p>
            <a:pPr lvl="1">
              <a:lnSpc>
                <a:spcPct val="90000"/>
              </a:lnSpc>
              <a:defRPr/>
            </a:pPr>
            <a:r>
              <a:rPr lang="el-GR" sz="1600" smtClean="0"/>
              <a:t> </a:t>
            </a:r>
            <a:r>
              <a:rPr lang="el-GR" sz="1600" b="1" smtClean="0"/>
              <a:t>εάν κάτι τέτοιο είναι αναπόφευκτο, πρέπει να συγκρίνετε το κόστος  της αρχιτεκτονικής τροποποίησης με τον κίνδυνο κυκλικών εξαρτήσεων στην υλοποίηση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 b="1" i="1" smtClean="0"/>
              <a:t>code-change domino effect</a:t>
            </a:r>
          </a:p>
          <a:p>
            <a:pPr lvl="2">
              <a:lnSpc>
                <a:spcPct val="90000"/>
              </a:lnSpc>
              <a:defRPr/>
            </a:pPr>
            <a:r>
              <a:rPr lang="el-GR" sz="1400" b="1" smtClean="0"/>
              <a:t>πολύς χρόνος </a:t>
            </a:r>
            <a:r>
              <a:rPr lang="en-US" sz="1400" b="1" smtClean="0"/>
              <a:t>compilation </a:t>
            </a:r>
            <a:r>
              <a:rPr lang="el-GR" sz="1400" b="1" smtClean="0"/>
              <a:t>(για </a:t>
            </a:r>
            <a:r>
              <a:rPr lang="en-US" sz="1400" b="1" smtClean="0"/>
              <a:t>large scale systems)</a:t>
            </a:r>
          </a:p>
          <a:p>
            <a:pPr>
              <a:lnSpc>
                <a:spcPct val="90000"/>
              </a:lnSpc>
              <a:buFont typeface="Wingdings" pitchFamily="2" charset="2"/>
              <a:buChar char="è"/>
              <a:defRPr/>
            </a:pPr>
            <a:r>
              <a:rPr lang="el-GR" sz="1800" i="1" smtClean="0">
                <a:solidFill>
                  <a:srgbClr val="990000"/>
                </a:solidFill>
                <a:effectLst/>
              </a:rPr>
              <a:t>Προσοχή</a:t>
            </a:r>
            <a:r>
              <a:rPr lang="en-US" sz="1800" i="1" smtClean="0">
                <a:solidFill>
                  <a:srgbClr val="990000"/>
                </a:solidFill>
                <a:effectLst/>
              </a:rPr>
              <a:t>: </a:t>
            </a:r>
            <a:r>
              <a:rPr lang="el-GR" sz="1800" i="1" smtClean="0">
                <a:solidFill>
                  <a:srgbClr val="990000"/>
                </a:solidFill>
                <a:effectLst/>
              </a:rPr>
              <a:t>ο γράφος εξάρτησης τμημάτων και η αρχιτεκτονική συνδεσμολογία τμημάτων έχουν πολλά κοινά, αλλά δεν είναι το ίδιο πράγμα</a:t>
            </a:r>
            <a:r>
              <a:rPr lang="en-US" sz="1800" i="1" smtClean="0">
                <a:solidFill>
                  <a:srgbClr val="990000"/>
                </a:solidFill>
                <a:effectLst/>
              </a:rPr>
              <a:t>, </a:t>
            </a:r>
            <a:r>
              <a:rPr lang="el-GR" sz="1800" i="1" smtClean="0">
                <a:solidFill>
                  <a:srgbClr val="990000"/>
                </a:solidFill>
                <a:effectLst/>
              </a:rPr>
              <a:t>ενώ δεν έχουν καμία σχέση με τη συνδεσμολογία επικοινωνίας</a:t>
            </a:r>
            <a:endParaRPr lang="en-GB" sz="1800" i="1" smtClean="0">
              <a:solidFill>
                <a:srgbClr val="990000"/>
              </a:solidFill>
              <a:effectLst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37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7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0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0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0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0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699" grpId="0" build="p" bldLvl="3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839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31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Στοιχεία αρχιτεκτονικής σχεδίασης</a:t>
            </a:r>
            <a:r>
              <a:rPr lang="en-US" smtClean="0"/>
              <a:t> (</a:t>
            </a:r>
            <a:r>
              <a:rPr lang="el-GR" smtClean="0"/>
              <a:t>7</a:t>
            </a:r>
            <a:r>
              <a:rPr lang="en-US" smtClean="0"/>
              <a:t>/</a:t>
            </a:r>
            <a:r>
              <a:rPr lang="el-GR" smtClean="0"/>
              <a:t>7</a:t>
            </a:r>
            <a:r>
              <a:rPr lang="en-US" smtClean="0"/>
              <a:t>)</a:t>
            </a:r>
            <a:endParaRPr lang="en-GB" smtClean="0"/>
          </a:p>
        </p:txBody>
      </p:sp>
      <p:sp>
        <p:nvSpPr>
          <p:cNvPr id="13107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1630680"/>
          </a:xfrm>
        </p:spPr>
        <p:txBody>
          <a:bodyPr/>
          <a:lstStyle/>
          <a:p>
            <a:pPr>
              <a:defRPr/>
            </a:pPr>
            <a:r>
              <a:rPr lang="el-GR" sz="2000" dirty="0" smtClean="0"/>
              <a:t>Αντίστροφα, με την επιθεώρηση των σχέσεων κλήσεων εσωτερικά στα τμήματα μπορεί να προκύψει επιπλέον αρχιτεκτονικός τεμαχισμός</a:t>
            </a:r>
          </a:p>
          <a:p>
            <a:pPr lvl="1">
              <a:defRPr/>
            </a:pPr>
            <a:r>
              <a:rPr lang="el-GR" sz="1800" i="1" dirty="0" smtClean="0">
                <a:effectLst/>
              </a:rPr>
              <a:t>Οι ομαδοποιημένες εξαρτήσεις μίας κατεύθυνσης προμηνύουν πιθανά αρχιτεκτονικά σύνορα</a:t>
            </a:r>
            <a:endParaRPr lang="en-GB" sz="1800" i="1" dirty="0" smtClean="0">
              <a:effectLst/>
            </a:endParaRPr>
          </a:p>
        </p:txBody>
      </p:sp>
      <p:grpSp>
        <p:nvGrpSpPr>
          <p:cNvPr id="11" name="Ομάδα 10"/>
          <p:cNvGrpSpPr/>
          <p:nvPr/>
        </p:nvGrpSpPr>
        <p:grpSpPr>
          <a:xfrm>
            <a:off x="5372100" y="3708400"/>
            <a:ext cx="2451100" cy="1587500"/>
            <a:chOff x="5372100" y="3708400"/>
            <a:chExt cx="2451100" cy="1587500"/>
          </a:xfrm>
        </p:grpSpPr>
        <p:sp>
          <p:nvSpPr>
            <p:cNvPr id="1310750" name="AutoShape 30"/>
            <p:cNvSpPr>
              <a:spLocks noChangeArrowheads="1"/>
            </p:cNvSpPr>
            <p:nvPr/>
          </p:nvSpPr>
          <p:spPr bwMode="auto">
            <a:xfrm>
              <a:off x="5372100" y="3708400"/>
              <a:ext cx="2451100" cy="15875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0752" name="AutoShape 32"/>
            <p:cNvSpPr>
              <a:spLocks noChangeArrowheads="1"/>
            </p:cNvSpPr>
            <p:nvPr/>
          </p:nvSpPr>
          <p:spPr bwMode="auto">
            <a:xfrm>
              <a:off x="6924675" y="4565650"/>
              <a:ext cx="723900" cy="4953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>
                <a:defRPr/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endParaRPr lang="en-GB" sz="1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10753" name="AutoShape 33"/>
            <p:cNvSpPr>
              <a:spLocks noChangeArrowheads="1"/>
            </p:cNvSpPr>
            <p:nvPr/>
          </p:nvSpPr>
          <p:spPr bwMode="auto">
            <a:xfrm>
              <a:off x="6251575" y="3879850"/>
              <a:ext cx="723900" cy="4953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>
                <a:defRPr/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ABC</a:t>
              </a:r>
              <a:endParaRPr lang="en-GB" sz="1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10754" name="AutoShape 34"/>
            <p:cNvSpPr>
              <a:spLocks noChangeArrowheads="1"/>
            </p:cNvSpPr>
            <p:nvPr/>
          </p:nvSpPr>
          <p:spPr bwMode="auto">
            <a:xfrm>
              <a:off x="5603875" y="4578350"/>
              <a:ext cx="723900" cy="4953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>
                <a:defRPr/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endParaRPr lang="en-GB" sz="1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83991" name="AutoShape 38"/>
            <p:cNvCxnSpPr>
              <a:cxnSpLocks noChangeShapeType="1"/>
              <a:stCxn id="1310753" idx="1"/>
              <a:endCxn id="1310754" idx="0"/>
            </p:cNvCxnSpPr>
            <p:nvPr/>
          </p:nvCxnSpPr>
          <p:spPr bwMode="auto">
            <a:xfrm rot="10800000" flipV="1">
              <a:off x="5965825" y="4127500"/>
              <a:ext cx="271463" cy="436563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992" name="AutoShape 39"/>
            <p:cNvCxnSpPr>
              <a:cxnSpLocks noChangeShapeType="1"/>
              <a:stCxn id="1310753" idx="3"/>
              <a:endCxn id="1310752" idx="0"/>
            </p:cNvCxnSpPr>
            <p:nvPr/>
          </p:nvCxnSpPr>
          <p:spPr bwMode="auto">
            <a:xfrm>
              <a:off x="6989763" y="4127500"/>
              <a:ext cx="296862" cy="423863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3993" name="Text Box 42"/>
          <p:cNvSpPr txBox="1">
            <a:spLocks noChangeArrowheads="1"/>
          </p:cNvSpPr>
          <p:nvPr/>
        </p:nvSpPr>
        <p:spPr bwMode="auto">
          <a:xfrm>
            <a:off x="1228725" y="5445125"/>
            <a:ext cx="32369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1" dirty="0">
                <a:solidFill>
                  <a:srgbClr val="0000FF"/>
                </a:solidFill>
              </a:rPr>
              <a:t>Άτακτη οργάνωση του κώδικα</a:t>
            </a:r>
          </a:p>
          <a:p>
            <a:r>
              <a:rPr lang="el-GR" i="1" dirty="0">
                <a:solidFill>
                  <a:srgbClr val="0000FF"/>
                </a:solidFill>
              </a:rPr>
              <a:t>χωρίς τεμαχισμό σε ανεξάρτητα</a:t>
            </a:r>
          </a:p>
          <a:p>
            <a:r>
              <a:rPr lang="en-US" i="1" dirty="0">
                <a:solidFill>
                  <a:srgbClr val="0000FF"/>
                </a:solidFill>
              </a:rPr>
              <a:t>packages / projects</a:t>
            </a:r>
            <a:endParaRPr lang="en-GB" i="1" dirty="0">
              <a:solidFill>
                <a:srgbClr val="0000FF"/>
              </a:solidFill>
            </a:endParaRPr>
          </a:p>
        </p:txBody>
      </p:sp>
      <p:sp>
        <p:nvSpPr>
          <p:cNvPr id="83994" name="Text Box 43"/>
          <p:cNvSpPr txBox="1">
            <a:spLocks noChangeArrowheads="1"/>
          </p:cNvSpPr>
          <p:nvPr/>
        </p:nvSpPr>
        <p:spPr bwMode="auto">
          <a:xfrm>
            <a:off x="5091113" y="5394325"/>
            <a:ext cx="3251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1" dirty="0">
                <a:solidFill>
                  <a:srgbClr val="0000FF"/>
                </a:solidFill>
              </a:rPr>
              <a:t>Παγίωση </a:t>
            </a:r>
            <a:r>
              <a:rPr lang="en-US" i="1" dirty="0">
                <a:solidFill>
                  <a:srgbClr val="0000FF"/>
                </a:solidFill>
              </a:rPr>
              <a:t>micro-architecture </a:t>
            </a:r>
            <a:r>
              <a:rPr lang="el-GR" i="1" dirty="0">
                <a:solidFill>
                  <a:srgbClr val="0000FF"/>
                </a:solidFill>
              </a:rPr>
              <a:t>και</a:t>
            </a:r>
          </a:p>
          <a:p>
            <a:r>
              <a:rPr lang="el-GR" i="1" dirty="0">
                <a:solidFill>
                  <a:srgbClr val="0000FF"/>
                </a:solidFill>
              </a:rPr>
              <a:t>οργάνωση του κώδικα σε </a:t>
            </a:r>
          </a:p>
          <a:p>
            <a:r>
              <a:rPr lang="el-GR" i="1" dirty="0">
                <a:solidFill>
                  <a:srgbClr val="0000FF"/>
                </a:solidFill>
              </a:rPr>
              <a:t>ανεξάρτητα </a:t>
            </a:r>
            <a:r>
              <a:rPr lang="en-US" i="1" dirty="0">
                <a:solidFill>
                  <a:srgbClr val="0000FF"/>
                </a:solidFill>
              </a:rPr>
              <a:t>packages / projects</a:t>
            </a:r>
            <a:endParaRPr lang="en-GB" i="1" dirty="0">
              <a:solidFill>
                <a:srgbClr val="0000FF"/>
              </a:solidFill>
            </a:endParaRPr>
          </a:p>
        </p:txBody>
      </p:sp>
      <p:sp>
        <p:nvSpPr>
          <p:cNvPr id="1310765" name="AutoShape 45"/>
          <p:cNvSpPr>
            <a:spLocks noChangeArrowheads="1"/>
          </p:cNvSpPr>
          <p:nvPr/>
        </p:nvSpPr>
        <p:spPr bwMode="auto">
          <a:xfrm>
            <a:off x="4562475" y="4267200"/>
            <a:ext cx="714375" cy="438150"/>
          </a:xfrm>
          <a:prstGeom prst="rightArrow">
            <a:avLst>
              <a:gd name="adj1" fmla="val 50000"/>
              <a:gd name="adj2" fmla="val 40761"/>
            </a:avLst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Ομάδα 9"/>
          <p:cNvGrpSpPr/>
          <p:nvPr/>
        </p:nvGrpSpPr>
        <p:grpSpPr>
          <a:xfrm>
            <a:off x="1317625" y="3695700"/>
            <a:ext cx="3124200" cy="1651000"/>
            <a:chOff x="1317625" y="3695700"/>
            <a:chExt cx="3124200" cy="1651000"/>
          </a:xfrm>
        </p:grpSpPr>
        <p:sp>
          <p:nvSpPr>
            <p:cNvPr id="1310728" name="AutoShape 8"/>
            <p:cNvSpPr>
              <a:spLocks noChangeArrowheads="1"/>
            </p:cNvSpPr>
            <p:nvPr/>
          </p:nvSpPr>
          <p:spPr bwMode="auto">
            <a:xfrm>
              <a:off x="1317625" y="3695700"/>
              <a:ext cx="3124200" cy="1651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0729" name="AutoShape 9"/>
            <p:cNvSpPr>
              <a:spLocks noChangeArrowheads="1"/>
            </p:cNvSpPr>
            <p:nvPr/>
          </p:nvSpPr>
          <p:spPr bwMode="auto">
            <a:xfrm>
              <a:off x="1470025" y="4051300"/>
              <a:ext cx="723900" cy="4953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>
                <a:defRPr/>
              </a:pPr>
              <a:r>
                <a:rPr lang="el-GR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Α</a:t>
              </a:r>
              <a:endParaRPr lang="en-GB" sz="1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10730" name="AutoShape 10"/>
            <p:cNvSpPr>
              <a:spLocks noChangeArrowheads="1"/>
            </p:cNvSpPr>
            <p:nvPr/>
          </p:nvSpPr>
          <p:spPr bwMode="auto">
            <a:xfrm>
              <a:off x="3032125" y="4724400"/>
              <a:ext cx="723900" cy="4953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>
                <a:defRPr/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endParaRPr lang="en-GB" sz="1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10731" name="AutoShape 11"/>
            <p:cNvSpPr>
              <a:spLocks noChangeArrowheads="1"/>
            </p:cNvSpPr>
            <p:nvPr/>
          </p:nvSpPr>
          <p:spPr bwMode="auto">
            <a:xfrm>
              <a:off x="2524125" y="4064000"/>
              <a:ext cx="723900" cy="4953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>
                <a:defRPr/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lang="en-GB" sz="1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10732" name="AutoShape 12"/>
            <p:cNvSpPr>
              <a:spLocks noChangeArrowheads="1"/>
            </p:cNvSpPr>
            <p:nvPr/>
          </p:nvSpPr>
          <p:spPr bwMode="auto">
            <a:xfrm>
              <a:off x="2003425" y="4737100"/>
              <a:ext cx="723900" cy="4953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>
                <a:defRPr/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endParaRPr lang="en-GB" sz="1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10733" name="AutoShape 13"/>
            <p:cNvSpPr>
              <a:spLocks noChangeArrowheads="1"/>
            </p:cNvSpPr>
            <p:nvPr/>
          </p:nvSpPr>
          <p:spPr bwMode="auto">
            <a:xfrm>
              <a:off x="3476625" y="4064000"/>
              <a:ext cx="723900" cy="4953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>
                <a:defRPr/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endParaRPr lang="en-GB" sz="1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83981" name="AutoShape 14"/>
            <p:cNvCxnSpPr>
              <a:cxnSpLocks noChangeShapeType="1"/>
              <a:stCxn id="1310729" idx="0"/>
              <a:endCxn id="1310731" idx="0"/>
            </p:cNvCxnSpPr>
            <p:nvPr/>
          </p:nvCxnSpPr>
          <p:spPr bwMode="auto">
            <a:xfrm rot="5400000" flipV="1">
              <a:off x="2352675" y="3516313"/>
              <a:ext cx="12700" cy="1054100"/>
            </a:xfrm>
            <a:prstGeom prst="curvedConnector3">
              <a:avLst>
                <a:gd name="adj1" fmla="val -1147504"/>
              </a:avLst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982" name="AutoShape 16"/>
            <p:cNvCxnSpPr>
              <a:cxnSpLocks noChangeShapeType="1"/>
              <a:stCxn id="1310729" idx="2"/>
              <a:endCxn id="1310732" idx="1"/>
            </p:cNvCxnSpPr>
            <p:nvPr/>
          </p:nvCxnSpPr>
          <p:spPr bwMode="auto">
            <a:xfrm rot="16200000" flipH="1">
              <a:off x="1698625" y="4679950"/>
              <a:ext cx="438150" cy="17145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983" name="AutoShape 17"/>
            <p:cNvCxnSpPr>
              <a:cxnSpLocks noChangeShapeType="1"/>
              <a:stCxn id="1310731" idx="2"/>
              <a:endCxn id="1310732" idx="3"/>
            </p:cNvCxnSpPr>
            <p:nvPr/>
          </p:nvCxnSpPr>
          <p:spPr bwMode="auto">
            <a:xfrm rot="5400000">
              <a:off x="2593975" y="4692650"/>
              <a:ext cx="425450" cy="15875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984" name="AutoShape 19"/>
            <p:cNvCxnSpPr>
              <a:cxnSpLocks noChangeShapeType="1"/>
              <a:stCxn id="1310729" idx="2"/>
              <a:endCxn id="1310730" idx="0"/>
            </p:cNvCxnSpPr>
            <p:nvPr/>
          </p:nvCxnSpPr>
          <p:spPr bwMode="auto">
            <a:xfrm rot="16200000" flipH="1">
              <a:off x="2524125" y="3854450"/>
              <a:ext cx="177800" cy="1562100"/>
            </a:xfrm>
            <a:prstGeom prst="bentConnector3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985" name="AutoShape 20"/>
            <p:cNvCxnSpPr>
              <a:cxnSpLocks noChangeShapeType="1"/>
              <a:stCxn id="1310733" idx="2"/>
              <a:endCxn id="1310730" idx="3"/>
            </p:cNvCxnSpPr>
            <p:nvPr/>
          </p:nvCxnSpPr>
          <p:spPr bwMode="auto">
            <a:xfrm rot="5400000">
              <a:off x="3590925" y="4724400"/>
              <a:ext cx="412750" cy="8255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986" name="AutoShape 22"/>
            <p:cNvCxnSpPr>
              <a:cxnSpLocks noChangeShapeType="1"/>
              <a:stCxn id="1310731" idx="0"/>
              <a:endCxn id="1310733" idx="0"/>
            </p:cNvCxnSpPr>
            <p:nvPr/>
          </p:nvCxnSpPr>
          <p:spPr bwMode="auto">
            <a:xfrm rot="5400000" flipV="1">
              <a:off x="3361531" y="3574257"/>
              <a:ext cx="1587" cy="952500"/>
            </a:xfrm>
            <a:prstGeom prst="curvedConnector3">
              <a:avLst>
                <a:gd name="adj1" fmla="val -9178513"/>
              </a:avLst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14"/>
            <p:cNvCxnSpPr>
              <a:cxnSpLocks noChangeShapeType="1"/>
              <a:stCxn id="1310729" idx="0"/>
              <a:endCxn id="1310733" idx="0"/>
            </p:cNvCxnSpPr>
            <p:nvPr/>
          </p:nvCxnSpPr>
          <p:spPr bwMode="auto">
            <a:xfrm rot="16200000" flipH="1">
              <a:off x="2828925" y="3054350"/>
              <a:ext cx="12700" cy="2006600"/>
            </a:xfrm>
            <a:prstGeom prst="curvedConnector3">
              <a:avLst>
                <a:gd name="adj1" fmla="val -2400000"/>
              </a:avLst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6"/>
            <p:cNvCxnSpPr>
              <a:cxnSpLocks noChangeShapeType="1"/>
              <a:stCxn id="1310732" idx="0"/>
              <a:endCxn id="1310731" idx="1"/>
            </p:cNvCxnSpPr>
            <p:nvPr/>
          </p:nvCxnSpPr>
          <p:spPr bwMode="auto">
            <a:xfrm rot="5400000" flipH="1" flipV="1">
              <a:off x="2232025" y="4445000"/>
              <a:ext cx="425450" cy="15875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20"/>
            <p:cNvCxnSpPr>
              <a:cxnSpLocks noChangeShapeType="1"/>
              <a:stCxn id="1310730" idx="1"/>
              <a:endCxn id="1310729" idx="3"/>
            </p:cNvCxnSpPr>
            <p:nvPr/>
          </p:nvCxnSpPr>
          <p:spPr bwMode="auto">
            <a:xfrm rot="10800000">
              <a:off x="2193925" y="4298950"/>
              <a:ext cx="838200" cy="67310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38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16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1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1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1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1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26" grpId="0" build="p" bldLvl="2"/>
      <p:bldP spid="83993" grpId="0"/>
      <p:bldP spid="83994" grpId="0"/>
      <p:bldP spid="13107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9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Event-based</a:t>
            </a:r>
            <a:r>
              <a:rPr lang="en-US" smtClean="0"/>
              <a:t> architectures (2/8)</a:t>
            </a:r>
            <a:endParaRPr lang="en-GB" smtClean="0"/>
          </a:p>
        </p:txBody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5748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l-GR" sz="2400" smtClean="0"/>
              <a:t>Ορισμοί (1/2)</a:t>
            </a:r>
          </a:p>
          <a:p>
            <a:pPr lvl="1">
              <a:lnSpc>
                <a:spcPct val="90000"/>
              </a:lnSpc>
              <a:defRPr/>
            </a:pPr>
            <a:r>
              <a:rPr lang="el-GR" sz="2000" b="1" i="1" smtClean="0"/>
              <a:t>Ε</a:t>
            </a:r>
            <a:r>
              <a:rPr lang="en-US" sz="2000" b="1" i="1" smtClean="0"/>
              <a:t>vent</a:t>
            </a:r>
            <a:r>
              <a:rPr lang="en-US" sz="2000" smtClean="0"/>
              <a:t>. </a:t>
            </a:r>
            <a:r>
              <a:rPr kumimoji="0" lang="el-GR" sz="1800" smtClean="0"/>
              <a:t>Τυποποιημένη πληροφορία που παράγεται δυναμικά, δεν αποθηκεύεται από την πηγή, ενδιαφέρει αρκετούς αποδέκτες οι οποίοι είναι υπεύθυνοι για συγκεκριμένες ενέργειες</a:t>
            </a:r>
            <a:r>
              <a:rPr kumimoji="0" lang="en-US" sz="1800" smtClean="0"/>
              <a:t>, </a:t>
            </a:r>
            <a:r>
              <a:rPr kumimoji="0" lang="el-GR" sz="1800" smtClean="0"/>
              <a:t>και συνήθως δεν αποθηκεύεται ούτε από τους αποδέκτες. Π.χ.</a:t>
            </a:r>
          </a:p>
          <a:p>
            <a:pPr lvl="2">
              <a:lnSpc>
                <a:spcPct val="90000"/>
              </a:lnSpc>
              <a:defRPr/>
            </a:pPr>
            <a:r>
              <a:rPr kumimoji="0" lang="en-US" sz="1600" b="1" smtClean="0"/>
              <a:t>Key press</a:t>
            </a:r>
            <a:endParaRPr kumimoji="0" lang="en-US" sz="1600" smtClean="0"/>
          </a:p>
          <a:p>
            <a:pPr lvl="3">
              <a:lnSpc>
                <a:spcPct val="90000"/>
              </a:lnSpc>
              <a:defRPr/>
            </a:pPr>
            <a:r>
              <a:rPr kumimoji="0" lang="el-GR" sz="1600" smtClean="0"/>
              <a:t>αρχική πηγή ο </a:t>
            </a:r>
            <a:r>
              <a:rPr kumimoji="0" lang="en-US" sz="1600" smtClean="0"/>
              <a:t>device driver </a:t>
            </a:r>
            <a:r>
              <a:rPr kumimoji="0" lang="el-GR" sz="1600" smtClean="0"/>
              <a:t>του πληκτρολογίου, </a:t>
            </a:r>
            <a:endParaRPr kumimoji="0" lang="en-US" sz="1600" smtClean="0"/>
          </a:p>
          <a:p>
            <a:pPr lvl="3">
              <a:lnSpc>
                <a:spcPct val="90000"/>
              </a:lnSpc>
              <a:defRPr/>
            </a:pPr>
            <a:r>
              <a:rPr kumimoji="0" lang="el-GR" sz="1600" smtClean="0"/>
              <a:t>τελικός αποδέκτης η εκάστοτε εφαρμογή, </a:t>
            </a:r>
            <a:endParaRPr kumimoji="0" lang="en-US" sz="1600" smtClean="0"/>
          </a:p>
          <a:p>
            <a:pPr lvl="3">
              <a:lnSpc>
                <a:spcPct val="90000"/>
              </a:lnSpc>
              <a:defRPr/>
            </a:pPr>
            <a:r>
              <a:rPr kumimoji="0" lang="el-GR" sz="1600" smtClean="0"/>
              <a:t>τύπος δεδομένων</a:t>
            </a:r>
            <a:r>
              <a:rPr kumimoji="0" lang="en-US" sz="1600" smtClean="0"/>
              <a:t>:</a:t>
            </a:r>
            <a:r>
              <a:rPr kumimoji="0" lang="el-GR" sz="1600" smtClean="0"/>
              <a:t> </a:t>
            </a:r>
            <a:r>
              <a:rPr kumimoji="0" lang="en-US" sz="1600" smtClean="0"/>
              <a:t>{ </a:t>
            </a:r>
            <a:r>
              <a:rPr kumimoji="0" lang="en-US" sz="1600" b="1" smtClean="0">
                <a:latin typeface="Courier" pitchFamily="49" charset="0"/>
              </a:rPr>
              <a:t>unsigned keyCode;}</a:t>
            </a:r>
            <a:endParaRPr kumimoji="0" lang="el-GR" sz="1600" b="1" smtClean="0"/>
          </a:p>
          <a:p>
            <a:pPr lvl="2">
              <a:lnSpc>
                <a:spcPct val="90000"/>
              </a:lnSpc>
              <a:defRPr/>
            </a:pPr>
            <a:r>
              <a:rPr kumimoji="0" lang="en-GB" sz="1600" b="1" smtClean="0"/>
              <a:t>Mouse reposition</a:t>
            </a:r>
            <a:r>
              <a:rPr kumimoji="0" lang="en-US" sz="1600" b="1" smtClean="0"/>
              <a:t>g</a:t>
            </a:r>
            <a:endParaRPr kumimoji="0" lang="en-GB" sz="1600" b="1" smtClean="0"/>
          </a:p>
          <a:p>
            <a:pPr lvl="3">
              <a:lnSpc>
                <a:spcPct val="90000"/>
              </a:lnSpc>
              <a:defRPr/>
            </a:pPr>
            <a:r>
              <a:rPr kumimoji="0" lang="el-GR" sz="1600" smtClean="0"/>
              <a:t>Πηγή και αποδέκτης ομοίως</a:t>
            </a:r>
            <a:r>
              <a:rPr kumimoji="0" lang="en-US" sz="1600" smtClean="0"/>
              <a:t> </a:t>
            </a:r>
            <a:r>
              <a:rPr kumimoji="0" lang="el-GR" sz="1600" smtClean="0"/>
              <a:t>με το προηγούμενο</a:t>
            </a:r>
          </a:p>
          <a:p>
            <a:pPr lvl="3">
              <a:lnSpc>
                <a:spcPct val="90000"/>
              </a:lnSpc>
              <a:defRPr/>
            </a:pPr>
            <a:r>
              <a:rPr kumimoji="0" lang="el-GR" sz="1600" smtClean="0"/>
              <a:t>Τύπος δεδομένων</a:t>
            </a:r>
            <a:r>
              <a:rPr kumimoji="0" lang="en-US" sz="1600" smtClean="0"/>
              <a:t>: { </a:t>
            </a:r>
            <a:r>
              <a:rPr kumimoji="0" lang="en-US" sz="1600" b="1" smtClean="0">
                <a:latin typeface="Courier" pitchFamily="49" charset="0"/>
              </a:rPr>
              <a:t>unsigned x, y; }</a:t>
            </a:r>
            <a:endParaRPr kumimoji="0" lang="el-GR" sz="1600" b="1" smtClean="0">
              <a:latin typeface="Courier" pitchFamily="49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kumimoji="0" lang="en-GB" sz="1600" b="1" smtClean="0"/>
              <a:t>Motion detection</a:t>
            </a:r>
          </a:p>
          <a:p>
            <a:pPr lvl="3">
              <a:lnSpc>
                <a:spcPct val="90000"/>
              </a:lnSpc>
              <a:defRPr/>
            </a:pPr>
            <a:r>
              <a:rPr kumimoji="0" lang="el-GR" sz="1600" smtClean="0"/>
              <a:t>Αρχική πηγή </a:t>
            </a:r>
            <a:r>
              <a:rPr kumimoji="0" lang="en-US" sz="1600" smtClean="0"/>
              <a:t>device driver </a:t>
            </a:r>
            <a:r>
              <a:rPr kumimoji="0" lang="el-GR" sz="1600" smtClean="0"/>
              <a:t>του φωτοκύτταρου, αποδέκτης το σύστημα ασφαλείας</a:t>
            </a:r>
          </a:p>
          <a:p>
            <a:pPr lvl="3">
              <a:lnSpc>
                <a:spcPct val="90000"/>
              </a:lnSpc>
              <a:defRPr/>
            </a:pPr>
            <a:r>
              <a:rPr kumimoji="0" lang="el-GR" sz="1600" smtClean="0"/>
              <a:t>Τύπος δεδομένων</a:t>
            </a:r>
            <a:r>
              <a:rPr kumimoji="0" lang="en-US" sz="1600" smtClean="0"/>
              <a:t>:  {</a:t>
            </a:r>
            <a:r>
              <a:rPr kumimoji="0" lang="en-US" sz="1600" b="1" smtClean="0">
                <a:latin typeface="Courier" pitchFamily="49" charset="0"/>
              </a:rPr>
              <a:t>sensorid_t whichSensor; }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94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9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9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9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9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9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9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9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9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9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9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9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9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9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9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9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9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9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9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9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9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9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387" grpId="0" build="p" bldLvl="3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9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Event-based</a:t>
            </a:r>
            <a:r>
              <a:rPr lang="en-US" smtClean="0"/>
              <a:t> architectures (3/8)</a:t>
            </a:r>
            <a:endParaRPr lang="en-GB" smtClean="0"/>
          </a:p>
        </p:txBody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l-GR" sz="2000" dirty="0" smtClean="0"/>
              <a:t>Ορισμοί (2/2)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b="1" i="1" dirty="0" smtClean="0"/>
              <a:t>Event </a:t>
            </a:r>
            <a:r>
              <a:rPr lang="en-US" sz="1800" b="1" i="1" dirty="0" smtClean="0"/>
              <a:t>history</a:t>
            </a:r>
            <a:r>
              <a:rPr lang="en-US" sz="1800" dirty="0"/>
              <a:t>:</a:t>
            </a:r>
            <a:r>
              <a:rPr lang="en-US" sz="1800" dirty="0" smtClean="0"/>
              <a:t> </a:t>
            </a:r>
            <a:r>
              <a:rPr lang="el-GR" sz="1800" dirty="0" smtClean="0"/>
              <a:t>Η συσσώρευση των γεγονότων στον διανεμητή (</a:t>
            </a:r>
            <a:r>
              <a:rPr lang="en-US" sz="1800" dirty="0" smtClean="0"/>
              <a:t>list)</a:t>
            </a:r>
            <a:r>
              <a:rPr lang="el-GR" sz="1800" dirty="0" smtClean="0"/>
              <a:t>, με τη σειρά την οποία συμβαίνουν, με επιπλέον προσθήκη ετικετών χρόνου (</a:t>
            </a:r>
            <a:r>
              <a:rPr lang="en-US" sz="1800" dirty="0" smtClean="0"/>
              <a:t>timestamps)</a:t>
            </a:r>
            <a:r>
              <a:rPr lang="el-GR" sz="1800" dirty="0" smtClean="0"/>
              <a:t>.</a:t>
            </a:r>
          </a:p>
          <a:p>
            <a:pPr lvl="2">
              <a:lnSpc>
                <a:spcPct val="90000"/>
              </a:lnSpc>
              <a:defRPr/>
            </a:pPr>
            <a:r>
              <a:rPr lang="el-GR" sz="1600" dirty="0" smtClean="0"/>
              <a:t>Η κατασκευή του </a:t>
            </a:r>
            <a:r>
              <a:rPr lang="en-US" sz="1600" dirty="0" smtClean="0"/>
              <a:t>event history </a:t>
            </a:r>
            <a:r>
              <a:rPr lang="el-GR" sz="1600" dirty="0" smtClean="0"/>
              <a:t>δεν πρέπει να επηρεάζει την συμπεριφορά του διανεμητή - τα </a:t>
            </a:r>
            <a:r>
              <a:rPr lang="en-US" sz="1600" dirty="0" smtClean="0"/>
              <a:t>events </a:t>
            </a:r>
            <a:r>
              <a:rPr lang="el-GR" sz="1600" dirty="0" smtClean="0"/>
              <a:t>συνεχίζουν να διανέμονται κανονικά στους επεξεργαστές.</a:t>
            </a:r>
            <a:endParaRPr lang="en-US" sz="16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1800" b="1" i="1" dirty="0" smtClean="0"/>
              <a:t>Event </a:t>
            </a:r>
            <a:r>
              <a:rPr lang="en-US" sz="1800" b="1" i="1" dirty="0" smtClean="0"/>
              <a:t>playback</a:t>
            </a:r>
            <a:r>
              <a:rPr lang="en-US" sz="1800" dirty="0"/>
              <a:t>:</a:t>
            </a:r>
            <a:r>
              <a:rPr lang="en-US" sz="1800" dirty="0" smtClean="0"/>
              <a:t> </a:t>
            </a:r>
            <a:r>
              <a:rPr lang="el-GR" sz="1800" dirty="0" smtClean="0"/>
              <a:t>Η λειτουργία διανομής </a:t>
            </a:r>
            <a:r>
              <a:rPr lang="en-US" sz="1800" dirty="0" smtClean="0"/>
              <a:t>events </a:t>
            </a:r>
            <a:r>
              <a:rPr lang="el-GR" sz="1800" dirty="0" smtClean="0"/>
              <a:t>από τον διανεμητή κατά την οποία τα </a:t>
            </a:r>
            <a:r>
              <a:rPr lang="en-US" sz="1800" dirty="0" smtClean="0"/>
              <a:t>events </a:t>
            </a:r>
            <a:r>
              <a:rPr lang="el-GR" sz="1800" dirty="0" smtClean="0"/>
              <a:t>δεν λαμβάνονται </a:t>
            </a:r>
            <a:r>
              <a:rPr lang="en-US" sz="1800" i="1" dirty="0" smtClean="0"/>
              <a:t>in real time</a:t>
            </a:r>
            <a:r>
              <a:rPr lang="en-US" sz="1800" dirty="0" smtClean="0"/>
              <a:t> </a:t>
            </a:r>
            <a:r>
              <a:rPr lang="el-GR" sz="1800" dirty="0" smtClean="0"/>
              <a:t>από πραγματικές πηγές, αλλά από ένα εκάστοτε </a:t>
            </a:r>
            <a:r>
              <a:rPr lang="el-GR" sz="1800" dirty="0" smtClean="0"/>
              <a:t>εναποθηκευμένο </a:t>
            </a:r>
            <a:r>
              <a:rPr lang="en-US" sz="1800" dirty="0" smtClean="0"/>
              <a:t>event history</a:t>
            </a:r>
            <a:r>
              <a:rPr lang="el-GR" sz="1800" dirty="0" smtClean="0"/>
              <a:t> </a:t>
            </a:r>
          </a:p>
          <a:p>
            <a:pPr lvl="2">
              <a:lnSpc>
                <a:spcPct val="90000"/>
              </a:lnSpc>
              <a:defRPr/>
            </a:pPr>
            <a:r>
              <a:rPr lang="el-GR" sz="1600" dirty="0" smtClean="0"/>
              <a:t>με πλήρη εξομοίωση και του χρονισμού παραγωγής  - δηλαδή σεβόμαστε τα </a:t>
            </a:r>
            <a:r>
              <a:rPr lang="en-US" sz="1600" dirty="0" smtClean="0"/>
              <a:t>timestamps</a:t>
            </a:r>
          </a:p>
          <a:p>
            <a:pPr>
              <a:lnSpc>
                <a:spcPct val="90000"/>
              </a:lnSpc>
              <a:defRPr/>
            </a:pPr>
            <a:r>
              <a:rPr lang="el-GR" sz="2000" dirty="0" smtClean="0"/>
              <a:t>Η συνήθης χρήση των παραπάνω είναι σε περίπτωση αποτυχιών κυρίως σε κατανεμημένα συστήματα, ή για την αναπαραγωγή ενός </a:t>
            </a:r>
            <a:r>
              <a:rPr lang="en-US" sz="2000" dirty="0" smtClean="0"/>
              <a:t>execution sessions (</a:t>
            </a:r>
            <a:r>
              <a:rPr lang="el-GR" sz="2000" dirty="0" smtClean="0"/>
              <a:t>όσο ακριβής επιτρέπεται να είναι αυτή)</a:t>
            </a:r>
            <a:endParaRPr lang="en-US" sz="2000" dirty="0" smtClean="0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5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28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9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9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9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9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9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9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9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7411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Event-based</a:t>
            </a:r>
            <a:r>
              <a:rPr lang="en-US" smtClean="0"/>
              <a:t> architectures (4/8)</a:t>
            </a:r>
            <a:endParaRPr lang="en-GB" smtClean="0"/>
          </a:p>
        </p:txBody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l-GR" sz="2000" b="1" i="1" smtClean="0"/>
              <a:t>Ιδιότητες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smtClean="0"/>
              <a:t>To event model </a:t>
            </a:r>
            <a:r>
              <a:rPr lang="el-GR" sz="1800" smtClean="0"/>
              <a:t>λέγεται και </a:t>
            </a:r>
            <a:r>
              <a:rPr lang="en-US" sz="1800" smtClean="0"/>
              <a:t>callback model</a:t>
            </a:r>
          </a:p>
          <a:p>
            <a:pPr lvl="1">
              <a:lnSpc>
                <a:spcPct val="90000"/>
              </a:lnSpc>
              <a:defRPr/>
            </a:pPr>
            <a:r>
              <a:rPr lang="el-GR" sz="1800" smtClean="0"/>
              <a:t>Το τμήμα που δηλώνει ενδιαφέρον για </a:t>
            </a:r>
            <a:r>
              <a:rPr lang="en-US" sz="1800" smtClean="0"/>
              <a:t>events </a:t>
            </a:r>
            <a:r>
              <a:rPr lang="el-GR" sz="1800" smtClean="0"/>
              <a:t>δεν χρειάζεται να γνωρίζει πως και ποιος τα παράγει</a:t>
            </a:r>
          </a:p>
          <a:p>
            <a:pPr lvl="1">
              <a:lnSpc>
                <a:spcPct val="90000"/>
              </a:lnSpc>
              <a:defRPr/>
            </a:pPr>
            <a:r>
              <a:rPr lang="el-GR" sz="1800" smtClean="0"/>
              <a:t>Ο κεντρικός διανεμητής των </a:t>
            </a:r>
            <a:r>
              <a:rPr lang="en-US" sz="1800" smtClean="0"/>
              <a:t>events </a:t>
            </a:r>
            <a:r>
              <a:rPr lang="el-GR" sz="1800" smtClean="0"/>
              <a:t>δεν εξαρτάται από το ποιος θα τα επεξεργαστεί</a:t>
            </a:r>
          </a:p>
          <a:p>
            <a:pPr lvl="1">
              <a:lnSpc>
                <a:spcPct val="90000"/>
              </a:lnSpc>
              <a:defRPr/>
            </a:pPr>
            <a:r>
              <a:rPr lang="el-GR" sz="1800" smtClean="0"/>
              <a:t>Μπορούν να γίνουν επεκτάσεις τόσο στις κατηγορίες των </a:t>
            </a:r>
            <a:r>
              <a:rPr lang="en-US" sz="1800" smtClean="0"/>
              <a:t>events </a:t>
            </a:r>
            <a:r>
              <a:rPr lang="el-GR" sz="1800" smtClean="0"/>
              <a:t>όσο και στην επεξεργασία, με την εισαγωγή επιπλέον </a:t>
            </a:r>
            <a:r>
              <a:rPr lang="en-US" sz="1800" smtClean="0"/>
              <a:t>event processors</a:t>
            </a:r>
            <a:r>
              <a:rPr lang="el-GR" sz="1800" smtClean="0"/>
              <a:t>, χωρίς να επηρεάζονται οι υπόλοιποι</a:t>
            </a:r>
            <a:endParaRPr lang="en-US" sz="1800" smtClean="0"/>
          </a:p>
          <a:p>
            <a:pPr lvl="1">
              <a:lnSpc>
                <a:spcPct val="90000"/>
              </a:lnSpc>
              <a:defRPr/>
            </a:pPr>
            <a:r>
              <a:rPr lang="el-GR" sz="1800" smtClean="0"/>
              <a:t>Υποστηρίζεται πλήρως επαναχρησιμοποίηση των </a:t>
            </a:r>
            <a:r>
              <a:rPr lang="en-US" sz="1800" smtClean="0"/>
              <a:t>event processors</a:t>
            </a:r>
            <a:endParaRPr lang="el-GR" sz="1800" smtClean="0"/>
          </a:p>
          <a:p>
            <a:pPr lvl="1">
              <a:lnSpc>
                <a:spcPct val="90000"/>
              </a:lnSpc>
              <a:defRPr/>
            </a:pPr>
            <a:r>
              <a:rPr lang="el-GR" sz="1800" smtClean="0"/>
              <a:t>Μπορούμε να προσθέσουμε </a:t>
            </a:r>
            <a:r>
              <a:rPr lang="en-US" sz="1800" smtClean="0"/>
              <a:t>event processors on-the-fly (</a:t>
            </a:r>
            <a:r>
              <a:rPr lang="el-GR" sz="1800" smtClean="0"/>
              <a:t>κατά την διάρκεια λειτουργίας του συστήματος – </a:t>
            </a:r>
            <a:r>
              <a:rPr lang="en-US" sz="1800" smtClean="0"/>
              <a:t>in real time</a:t>
            </a:r>
            <a:r>
              <a:rPr lang="el-GR" sz="1800" smtClean="0"/>
              <a:t>)</a:t>
            </a:r>
            <a:endParaRPr lang="en-US" sz="1800" smtClean="0"/>
          </a:p>
          <a:p>
            <a:pPr lvl="1">
              <a:lnSpc>
                <a:spcPct val="90000"/>
              </a:lnSpc>
              <a:defRPr/>
            </a:pPr>
            <a:r>
              <a:rPr lang="el-GR" sz="1800" smtClean="0"/>
              <a:t>Η σειρά διανομής ενός </a:t>
            </a:r>
            <a:r>
              <a:rPr lang="en-US" sz="1800" smtClean="0"/>
              <a:t>event </a:t>
            </a:r>
            <a:r>
              <a:rPr lang="el-GR" sz="1800" smtClean="0"/>
              <a:t>είτε θεωρείται τυχαία, ή ορίζεται ως η σειρά εκδήλωσης ενδιαφέροντος από τους επεξεργαστές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è"/>
              <a:defRPr/>
            </a:pPr>
            <a:r>
              <a:rPr lang="el-GR" sz="1800" i="1" smtClean="0"/>
              <a:t>Πολλές φορές εφαρμόζεται και ως </a:t>
            </a:r>
            <a:r>
              <a:rPr lang="en-US" sz="1800" i="1" smtClean="0"/>
              <a:t>micro-architecture</a:t>
            </a:r>
            <a:endParaRPr lang="el-GR" sz="1800" i="1" smtClean="0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6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71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7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7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7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7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7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7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7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7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7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7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7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7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7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7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59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Event-based</a:t>
            </a:r>
            <a:r>
              <a:rPr lang="en-US" smtClean="0"/>
              <a:t> architectures (5/8)</a:t>
            </a:r>
            <a:endParaRPr lang="en-GB" smtClean="0"/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2514600" cy="609600"/>
          </a:xfrm>
        </p:spPr>
        <p:txBody>
          <a:bodyPr/>
          <a:lstStyle/>
          <a:p>
            <a:pPr>
              <a:defRPr/>
            </a:pPr>
            <a:r>
              <a:rPr lang="el-GR" i="1" smtClean="0"/>
              <a:t>Παράδειγμα</a:t>
            </a:r>
            <a:endParaRPr lang="en-GB" i="1" smtClean="0"/>
          </a:p>
        </p:txBody>
      </p:sp>
      <p:sp>
        <p:nvSpPr>
          <p:cNvPr id="52231" name="AutoShape 4"/>
          <p:cNvSpPr>
            <a:spLocks noChangeArrowheads="1"/>
          </p:cNvSpPr>
          <p:nvPr/>
        </p:nvSpPr>
        <p:spPr bwMode="auto">
          <a:xfrm>
            <a:off x="3898900" y="5283200"/>
            <a:ext cx="1219200" cy="838200"/>
          </a:xfrm>
          <a:prstGeom prst="can">
            <a:avLst>
              <a:gd name="adj" fmla="val 25000"/>
            </a:avLst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400">
                <a:solidFill>
                  <a:schemeClr val="bg1"/>
                </a:solidFill>
              </a:rPr>
              <a:t>mouse</a:t>
            </a:r>
          </a:p>
          <a:p>
            <a:pPr algn="ctr" defTabSz="762000"/>
            <a:r>
              <a:rPr lang="en-US" sz="1400">
                <a:solidFill>
                  <a:schemeClr val="bg1"/>
                </a:solidFill>
              </a:rPr>
              <a:t>event queue</a:t>
            </a:r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52232" name="AutoShape 6"/>
          <p:cNvSpPr>
            <a:spLocks noChangeArrowheads="1"/>
          </p:cNvSpPr>
          <p:nvPr/>
        </p:nvSpPr>
        <p:spPr bwMode="auto">
          <a:xfrm>
            <a:off x="5727700" y="5283200"/>
            <a:ext cx="1219200" cy="838200"/>
          </a:xfrm>
          <a:prstGeom prst="can">
            <a:avLst>
              <a:gd name="adj" fmla="val 25000"/>
            </a:avLst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solidFill>
                  <a:schemeClr val="bg1"/>
                </a:solidFill>
              </a:rPr>
              <a:t>keyboard</a:t>
            </a:r>
          </a:p>
          <a:p>
            <a:pPr defTabSz="762000"/>
            <a:r>
              <a:rPr lang="en-US" sz="1400">
                <a:solidFill>
                  <a:schemeClr val="bg1"/>
                </a:solidFill>
              </a:rPr>
              <a:t>event queue</a:t>
            </a:r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1274887" name="Rectangle 7"/>
          <p:cNvSpPr>
            <a:spLocks noChangeArrowheads="1"/>
          </p:cNvSpPr>
          <p:nvPr/>
        </p:nvSpPr>
        <p:spPr bwMode="auto">
          <a:xfrm>
            <a:off x="3975100" y="3911600"/>
            <a:ext cx="28956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defTabSz="762000">
              <a:defRPr/>
            </a:pP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defTabSz="762000">
              <a:defRPr/>
            </a:pPr>
            <a:r>
              <a:rPr lang="en-US" sz="1800" i="1">
                <a:effectLst>
                  <a:outerShdw blurRad="38100" dist="38100" dir="2700000" algn="tl">
                    <a:srgbClr val="C0C0C0"/>
                  </a:outerShdw>
                </a:effectLst>
              </a:rPr>
              <a:t>Windowing system</a:t>
            </a:r>
            <a:endParaRPr lang="en-GB" sz="18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74889" name="Rectangle 9"/>
          <p:cNvSpPr>
            <a:spLocks noChangeArrowheads="1"/>
          </p:cNvSpPr>
          <p:nvPr/>
        </p:nvSpPr>
        <p:spPr bwMode="auto">
          <a:xfrm>
            <a:off x="4356100" y="4140200"/>
            <a:ext cx="2133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>
              <a:defRPr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Event dispatcher</a:t>
            </a:r>
            <a:endParaRPr lang="en-GB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74890" name="Rectangle 10"/>
          <p:cNvSpPr>
            <a:spLocks noChangeArrowheads="1"/>
          </p:cNvSpPr>
          <p:nvPr/>
        </p:nvSpPr>
        <p:spPr bwMode="auto">
          <a:xfrm>
            <a:off x="2908300" y="2463800"/>
            <a:ext cx="2057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defTabSz="762000">
              <a:defRPr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</a:t>
            </a:r>
            <a:endParaRPr lang="en-GB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74891" name="Rectangle 11"/>
          <p:cNvSpPr>
            <a:spLocks noChangeArrowheads="1"/>
          </p:cNvSpPr>
          <p:nvPr/>
        </p:nvSpPr>
        <p:spPr bwMode="auto">
          <a:xfrm>
            <a:off x="5803900" y="2463800"/>
            <a:ext cx="2057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defTabSz="762000">
              <a:defRPr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</a:t>
            </a:r>
            <a:endParaRPr lang="en-GB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52237" name="AutoShape 12"/>
          <p:cNvCxnSpPr>
            <a:cxnSpLocks noChangeShapeType="1"/>
          </p:cNvCxnSpPr>
          <p:nvPr/>
        </p:nvCxnSpPr>
        <p:spPr bwMode="auto">
          <a:xfrm rot="16200000" flipH="1">
            <a:off x="3889375" y="2825750"/>
            <a:ext cx="1143000" cy="14859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8" name="AutoShape 13"/>
          <p:cNvCxnSpPr>
            <a:cxnSpLocks noChangeShapeType="1"/>
          </p:cNvCxnSpPr>
          <p:nvPr/>
        </p:nvCxnSpPr>
        <p:spPr bwMode="auto">
          <a:xfrm rot="5400000">
            <a:off x="5784850" y="2863850"/>
            <a:ext cx="1143000" cy="14097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9" name="AutoShape 14"/>
          <p:cNvCxnSpPr>
            <a:cxnSpLocks noChangeShapeType="1"/>
            <a:stCxn id="1274889" idx="1"/>
            <a:endCxn id="1274890" idx="1"/>
          </p:cNvCxnSpPr>
          <p:nvPr/>
        </p:nvCxnSpPr>
        <p:spPr bwMode="auto">
          <a:xfrm rot="10800000">
            <a:off x="2908300" y="2730500"/>
            <a:ext cx="1447800" cy="1600200"/>
          </a:xfrm>
          <a:prstGeom prst="bentConnector3">
            <a:avLst>
              <a:gd name="adj1" fmla="val 115792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0" name="AutoShape 15"/>
          <p:cNvCxnSpPr>
            <a:cxnSpLocks noChangeShapeType="1"/>
            <a:stCxn id="1274889" idx="3"/>
            <a:endCxn id="1274891" idx="3"/>
          </p:cNvCxnSpPr>
          <p:nvPr/>
        </p:nvCxnSpPr>
        <p:spPr bwMode="auto">
          <a:xfrm flipV="1">
            <a:off x="6489700" y="2730500"/>
            <a:ext cx="1371600" cy="1600200"/>
          </a:xfrm>
          <a:prstGeom prst="bentConnector3">
            <a:avLst>
              <a:gd name="adj1" fmla="val 11666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1" name="AutoShape 16"/>
          <p:cNvCxnSpPr>
            <a:cxnSpLocks noChangeShapeType="1"/>
          </p:cNvCxnSpPr>
          <p:nvPr/>
        </p:nvCxnSpPr>
        <p:spPr bwMode="auto">
          <a:xfrm rot="10800000" flipH="1">
            <a:off x="3898900" y="4425950"/>
            <a:ext cx="457200" cy="1371600"/>
          </a:xfrm>
          <a:prstGeom prst="bentConnector3">
            <a:avLst>
              <a:gd name="adj1" fmla="val -50000"/>
            </a:avLst>
          </a:prstGeom>
          <a:noFill/>
          <a:ln w="28575">
            <a:solidFill>
              <a:srgbClr val="339933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2" name="AutoShape 17"/>
          <p:cNvCxnSpPr>
            <a:cxnSpLocks noChangeShapeType="1"/>
          </p:cNvCxnSpPr>
          <p:nvPr/>
        </p:nvCxnSpPr>
        <p:spPr bwMode="auto">
          <a:xfrm flipH="1" flipV="1">
            <a:off x="6489700" y="4425950"/>
            <a:ext cx="457200" cy="1371600"/>
          </a:xfrm>
          <a:prstGeom prst="bentConnector3">
            <a:avLst>
              <a:gd name="adj1" fmla="val -50000"/>
            </a:avLst>
          </a:prstGeom>
          <a:noFill/>
          <a:ln w="28575">
            <a:solidFill>
              <a:schemeClr val="hlink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3" name="WordArt 19"/>
          <p:cNvSpPr>
            <a:spLocks noChangeArrowheads="1" noChangeShapeType="1" noTextEdit="1"/>
          </p:cNvSpPr>
          <p:nvPr/>
        </p:nvSpPr>
        <p:spPr bwMode="auto">
          <a:xfrm>
            <a:off x="3822700" y="1930400"/>
            <a:ext cx="3124200" cy="5334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r>
              <a:rPr lang="en-US" sz="24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 Black"/>
              </a:rPr>
              <a:t>windows architectures</a:t>
            </a:r>
            <a:endParaRPr lang="el-GR" sz="2400" kern="10">
              <a:ln w="9525">
                <a:solidFill>
                  <a:schemeClr val="tx1"/>
                </a:solidFill>
                <a:round/>
                <a:headEnd/>
                <a:tailEnd/>
              </a:ln>
              <a:solidFill>
                <a:srgbClr val="0000FF"/>
              </a:solidFill>
              <a:latin typeface="Arial Black"/>
            </a:endParaRPr>
          </a:p>
        </p:txBody>
      </p:sp>
      <p:sp>
        <p:nvSpPr>
          <p:cNvPr id="52244" name="Text Box 22"/>
          <p:cNvSpPr txBox="1">
            <a:spLocks noChangeArrowheads="1"/>
          </p:cNvSpPr>
          <p:nvPr/>
        </p:nvSpPr>
        <p:spPr bwMode="auto">
          <a:xfrm>
            <a:off x="7251700" y="4976813"/>
            <a:ext cx="971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i="1">
                <a:solidFill>
                  <a:schemeClr val="hlink"/>
                </a:solidFill>
              </a:rPr>
              <a:t>keyboard</a:t>
            </a:r>
          </a:p>
          <a:p>
            <a:r>
              <a:rPr lang="en-US" sz="1400" i="1">
                <a:solidFill>
                  <a:schemeClr val="hlink"/>
                </a:solidFill>
              </a:rPr>
              <a:t>events</a:t>
            </a:r>
            <a:endParaRPr lang="en-GB" sz="1400" i="1">
              <a:solidFill>
                <a:schemeClr val="hlink"/>
              </a:solidFill>
            </a:endParaRPr>
          </a:p>
        </p:txBody>
      </p:sp>
      <p:sp>
        <p:nvSpPr>
          <p:cNvPr id="52245" name="Text Box 23"/>
          <p:cNvSpPr txBox="1">
            <a:spLocks noChangeArrowheads="1"/>
          </p:cNvSpPr>
          <p:nvPr/>
        </p:nvSpPr>
        <p:spPr bwMode="auto">
          <a:xfrm>
            <a:off x="7394575" y="3513138"/>
            <a:ext cx="646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i="1"/>
              <a:t>event</a:t>
            </a:r>
            <a:endParaRPr lang="en-GB" sz="1400" i="1"/>
          </a:p>
        </p:txBody>
      </p:sp>
      <p:sp>
        <p:nvSpPr>
          <p:cNvPr id="52246" name="Text Box 24"/>
          <p:cNvSpPr txBox="1">
            <a:spLocks noChangeArrowheads="1"/>
          </p:cNvSpPr>
          <p:nvPr/>
        </p:nvSpPr>
        <p:spPr bwMode="auto">
          <a:xfrm>
            <a:off x="2828925" y="4891088"/>
            <a:ext cx="7556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i="1">
                <a:solidFill>
                  <a:srgbClr val="339933"/>
                </a:solidFill>
              </a:rPr>
              <a:t>mouse</a:t>
            </a:r>
          </a:p>
          <a:p>
            <a:r>
              <a:rPr lang="en-US" sz="1400" i="1">
                <a:solidFill>
                  <a:srgbClr val="339933"/>
                </a:solidFill>
              </a:rPr>
              <a:t>events</a:t>
            </a:r>
            <a:endParaRPr lang="en-GB" sz="1400" i="1">
              <a:solidFill>
                <a:srgbClr val="339933"/>
              </a:solidFill>
            </a:endParaRPr>
          </a:p>
        </p:txBody>
      </p:sp>
      <p:sp>
        <p:nvSpPr>
          <p:cNvPr id="52247" name="Text Box 28"/>
          <p:cNvSpPr txBox="1">
            <a:spLocks noChangeArrowheads="1"/>
          </p:cNvSpPr>
          <p:nvPr/>
        </p:nvSpPr>
        <p:spPr bwMode="auto">
          <a:xfrm>
            <a:off x="2695575" y="3487738"/>
            <a:ext cx="646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i="1"/>
              <a:t>event</a:t>
            </a:r>
            <a:endParaRPr lang="en-GB" sz="1400" i="1"/>
          </a:p>
        </p:txBody>
      </p:sp>
      <p:sp>
        <p:nvSpPr>
          <p:cNvPr id="52248" name="Text Box 30"/>
          <p:cNvSpPr txBox="1">
            <a:spLocks noChangeArrowheads="1"/>
          </p:cNvSpPr>
          <p:nvPr/>
        </p:nvSpPr>
        <p:spPr bwMode="auto">
          <a:xfrm>
            <a:off x="4560888" y="3081338"/>
            <a:ext cx="180498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i="1"/>
              <a:t>event </a:t>
            </a:r>
            <a:r>
              <a:rPr lang="en-GB" sz="1200" i="1"/>
              <a:t>interest (optional)</a:t>
            </a:r>
          </a:p>
        </p:txBody>
      </p:sp>
      <p:sp>
        <p:nvSpPr>
          <p:cNvPr id="1274911" name="Line 31"/>
          <p:cNvSpPr>
            <a:spLocks noChangeShapeType="1"/>
          </p:cNvSpPr>
          <p:nvPr/>
        </p:nvSpPr>
        <p:spPr bwMode="auto">
          <a:xfrm>
            <a:off x="5086350" y="2733675"/>
            <a:ext cx="609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7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68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Event-based</a:t>
            </a:r>
            <a:r>
              <a:rPr lang="en-US" smtClean="0"/>
              <a:t> architectures (6/8)</a:t>
            </a:r>
            <a:endParaRPr lang="en-GB" smtClean="0"/>
          </a:p>
        </p:txBody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9400"/>
            <a:ext cx="8305800" cy="558800"/>
          </a:xfrm>
        </p:spPr>
        <p:txBody>
          <a:bodyPr/>
          <a:lstStyle/>
          <a:p>
            <a:pPr>
              <a:defRPr/>
            </a:pPr>
            <a:r>
              <a:rPr lang="el-GR" i="1" smtClean="0"/>
              <a:t>Δομή κώδικα (1/2)</a:t>
            </a:r>
            <a:r>
              <a:rPr lang="en-US" i="1" smtClean="0"/>
              <a:t> – </a:t>
            </a:r>
            <a:r>
              <a:rPr lang="en-US" sz="2000" i="1" smtClean="0"/>
              <a:t>C style</a:t>
            </a:r>
            <a:endParaRPr lang="en-GB" sz="2000" i="1" smtClean="0"/>
          </a:p>
        </p:txBody>
      </p:sp>
      <p:graphicFrame>
        <p:nvGraphicFramePr>
          <p:cNvPr id="1298472" name="Group 40"/>
          <p:cNvGraphicFramePr>
            <a:graphicFrameLocks noGrp="1"/>
          </p:cNvGraphicFramePr>
          <p:nvPr/>
        </p:nvGraphicFramePr>
        <p:xfrm>
          <a:off x="927100" y="2133600"/>
          <a:ext cx="6858000" cy="2354263"/>
        </p:xfrm>
        <a:graphic>
          <a:graphicData uri="http://schemas.openxmlformats.org/drawingml/2006/table">
            <a:tbl>
              <a:tblPr/>
              <a:tblGrid>
                <a:gridCol w="6858000"/>
              </a:tblGrid>
              <a:tr h="335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Event data types			</a:t>
                      </a:r>
                      <a:r>
                        <a:rPr kumimoji="1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1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1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type,…,</a:t>
                      </a:r>
                      <a:r>
                        <a:rPr kumimoji="1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1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1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  <a:endParaRPr kumimoji="1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4" marB="460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Event-processor function-types</a:t>
                      </a:r>
                      <a:r>
                        <a:rPr kumimoji="1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1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1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1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type,…,</a:t>
                      </a:r>
                      <a:r>
                        <a:rPr kumimoji="1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1" lang="en-US" sz="16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1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  <a:endParaRPr kumimoji="1" lang="en-GB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4" marB="460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Event interest control	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1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add()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remove()</a:t>
                      </a:r>
                      <a:endParaRPr kumimoji="1" lang="en-GB" sz="18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4" marB="460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Event-processor lists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		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list,…,F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</a:t>
                      </a:r>
                      <a:endParaRPr kumimoji="1" lang="en-GB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4" marB="460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Event queues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			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queue,…,E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</a:t>
                      </a:r>
                      <a:endParaRPr kumimoji="1" lang="en-GB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4" marB="460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Event polling controller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		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polling(),…,E</a:t>
                      </a:r>
                      <a:r>
                        <a:rPr kumimoji="1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polling()</a:t>
                      </a:r>
                      <a:endParaRPr kumimoji="1" lang="en-GB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4" marB="460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Event dispatcher	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		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dispatch(), mainloop()</a:t>
                      </a:r>
                      <a:endParaRPr kumimoji="1" lang="en-GB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4" marB="460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8473" name="Rectangle 41"/>
          <p:cNvSpPr>
            <a:spLocks noChangeArrowheads="1"/>
          </p:cNvSpPr>
          <p:nvPr/>
        </p:nvSpPr>
        <p:spPr bwMode="auto">
          <a:xfrm>
            <a:off x="800100" y="4572000"/>
            <a:ext cx="78486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kumimoji="1" lang="el-GR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Στις </a:t>
            </a:r>
            <a:r>
              <a:rPr kumimoji="1" lang="en-US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event-based </a:t>
            </a:r>
            <a:r>
              <a:rPr kumimoji="1" lang="el-GR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αρχιτεκτονικές, αρχικά χτίζεται ο παραπάνω βασικός πυρήνας - </a:t>
            </a:r>
            <a:r>
              <a:rPr kumimoji="1" lang="en-US" sz="18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infrastructure</a:t>
            </a:r>
            <a:r>
              <a:rPr kumimoji="1" lang="el-GR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, και στη συνέχεια υλοποιείται το υπόλοιπο λογισμικό χρησιμοποιώντας αυτόν τον βασικό πυρήνα.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l-GR" b="0"/>
              <a:t>Δηλ. τους ανεξάρτητους επεξεργαστές των </a:t>
            </a:r>
            <a:r>
              <a:rPr kumimoji="1" lang="en-US" b="0"/>
              <a:t>events</a:t>
            </a:r>
            <a:r>
              <a:rPr kumimoji="1" lang="el-GR" b="0"/>
              <a:t>, οι οποίοι, ανάλογα με την πολυπλοκότητα του συστήματος, μπορεί στο σύνολό τους να αποτελούν πολλαπλάσια ποσότητα κώδικα συγκριτικά με τον ίδιο τον πυρήνα.</a:t>
            </a:r>
            <a:endParaRPr kumimoji="1" lang="en-GB" b="0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8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22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HY352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smtClean="0">
                <a:solidFill>
                  <a:schemeClr val="bg2"/>
                </a:solidFill>
              </a:rPr>
              <a:t>Α. Σαββίδης</a:t>
            </a: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Event-based</a:t>
            </a:r>
            <a:r>
              <a:rPr lang="en-US" smtClean="0"/>
              <a:t> architectures (</a:t>
            </a:r>
            <a:r>
              <a:rPr lang="el-GR" smtClean="0"/>
              <a:t>7</a:t>
            </a:r>
            <a:r>
              <a:rPr lang="en-US" smtClean="0"/>
              <a:t>/8)</a:t>
            </a:r>
            <a:endParaRPr lang="en-GB" smtClean="0"/>
          </a:p>
        </p:txBody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584200"/>
          </a:xfrm>
        </p:spPr>
        <p:txBody>
          <a:bodyPr/>
          <a:lstStyle/>
          <a:p>
            <a:pPr>
              <a:defRPr/>
            </a:pPr>
            <a:r>
              <a:rPr lang="el-GR" i="1" smtClean="0"/>
              <a:t>Δομή κώδικα (</a:t>
            </a:r>
            <a:r>
              <a:rPr lang="en-US" i="1" smtClean="0"/>
              <a:t>2</a:t>
            </a:r>
            <a:r>
              <a:rPr lang="el-GR" i="1" smtClean="0"/>
              <a:t>/2) – </a:t>
            </a:r>
            <a:r>
              <a:rPr lang="en-US" i="1" smtClean="0"/>
              <a:t>micro-architecture</a:t>
            </a:r>
            <a:endParaRPr lang="en-GB" smtClean="0"/>
          </a:p>
        </p:txBody>
      </p:sp>
      <p:sp>
        <p:nvSpPr>
          <p:cNvPr id="1299469" name="AutoShape 13"/>
          <p:cNvSpPr>
            <a:spLocks noChangeArrowheads="1"/>
          </p:cNvSpPr>
          <p:nvPr/>
        </p:nvSpPr>
        <p:spPr bwMode="auto">
          <a:xfrm>
            <a:off x="3086100" y="2489200"/>
            <a:ext cx="1397000" cy="393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kumimoji="1" lang="en-US" sz="1400" i="1"/>
              <a:t>add() / remove()</a:t>
            </a:r>
            <a:endParaRPr kumimoji="1" lang="en-GB" sz="1400" i="1"/>
          </a:p>
        </p:txBody>
      </p:sp>
      <p:sp>
        <p:nvSpPr>
          <p:cNvPr id="1299471" name="AutoShape 15"/>
          <p:cNvSpPr>
            <a:spLocks noChangeArrowheads="1"/>
          </p:cNvSpPr>
          <p:nvPr/>
        </p:nvSpPr>
        <p:spPr bwMode="auto">
          <a:xfrm>
            <a:off x="3187700" y="4406900"/>
            <a:ext cx="1066800" cy="393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kumimoji="1" lang="en-US" sz="1400" i="1"/>
              <a:t>dispatch()</a:t>
            </a:r>
            <a:endParaRPr kumimoji="1" lang="en-GB" sz="1400" i="1"/>
          </a:p>
        </p:txBody>
      </p:sp>
      <p:grpSp>
        <p:nvGrpSpPr>
          <p:cNvPr id="1299490" name="Group 34"/>
          <p:cNvGrpSpPr>
            <a:grpSpLocks/>
          </p:cNvGrpSpPr>
          <p:nvPr/>
        </p:nvGrpSpPr>
        <p:grpSpPr bwMode="auto">
          <a:xfrm>
            <a:off x="1549400" y="3568700"/>
            <a:ext cx="1638300" cy="444500"/>
            <a:chOff x="592" y="2640"/>
            <a:chExt cx="1032" cy="280"/>
          </a:xfrm>
        </p:grpSpPr>
        <p:sp>
          <p:nvSpPr>
            <p:cNvPr id="54317" name="AutoShape 10"/>
            <p:cNvSpPr>
              <a:spLocks noChangeArrowheads="1"/>
            </p:cNvSpPr>
            <p:nvPr/>
          </p:nvSpPr>
          <p:spPr bwMode="auto">
            <a:xfrm>
              <a:off x="1056" y="2640"/>
              <a:ext cx="568" cy="272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kumimoji="1" lang="en-US" sz="1400" i="1"/>
                <a:t>F</a:t>
              </a:r>
              <a:r>
                <a:rPr kumimoji="1" lang="en-US" sz="1400" i="1" baseline="-25000"/>
                <a:t>1</a:t>
              </a:r>
              <a:r>
                <a:rPr kumimoji="1" lang="en-US" sz="1400" i="1"/>
                <a:t>list</a:t>
              </a:r>
              <a:endParaRPr kumimoji="1" lang="en-GB" sz="1400" i="1"/>
            </a:p>
          </p:txBody>
        </p:sp>
        <p:sp>
          <p:nvSpPr>
            <p:cNvPr id="54318" name="AutoShape 24"/>
            <p:cNvSpPr>
              <a:spLocks noChangeArrowheads="1"/>
            </p:cNvSpPr>
            <p:nvPr/>
          </p:nvSpPr>
          <p:spPr bwMode="auto">
            <a:xfrm>
              <a:off x="592" y="2696"/>
              <a:ext cx="376" cy="224"/>
            </a:xfrm>
            <a:prstGeom prst="bracketPair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kumimoji="1" lang="en-US" sz="1200" b="0" i="1"/>
                <a:t>F</a:t>
              </a:r>
              <a:r>
                <a:rPr kumimoji="1" lang="en-US" sz="1200" b="0" i="1" baseline="-25000"/>
                <a:t>1</a:t>
              </a:r>
              <a:r>
                <a:rPr kumimoji="1" lang="en-US" sz="1400" b="0" i="1"/>
                <a:t>type</a:t>
              </a:r>
              <a:endParaRPr kumimoji="1" lang="en-GB" sz="1400" b="0" i="1"/>
            </a:p>
          </p:txBody>
        </p:sp>
        <p:cxnSp>
          <p:nvCxnSpPr>
            <p:cNvPr id="54319" name="AutoShape 26"/>
            <p:cNvCxnSpPr>
              <a:cxnSpLocks noChangeShapeType="1"/>
              <a:stCxn id="54317" idx="2"/>
              <a:endCxn id="54318" idx="3"/>
            </p:cNvCxnSpPr>
            <p:nvPr/>
          </p:nvCxnSpPr>
          <p:spPr bwMode="auto">
            <a:xfrm flipH="1" flipV="1">
              <a:off x="968" y="2808"/>
              <a:ext cx="8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99489" name="Group 33"/>
          <p:cNvGrpSpPr>
            <a:grpSpLocks/>
          </p:cNvGrpSpPr>
          <p:nvPr/>
        </p:nvGrpSpPr>
        <p:grpSpPr bwMode="auto">
          <a:xfrm>
            <a:off x="4279900" y="3552825"/>
            <a:ext cx="1727200" cy="444500"/>
            <a:chOff x="3200" y="2632"/>
            <a:chExt cx="1088" cy="280"/>
          </a:xfrm>
        </p:grpSpPr>
        <p:sp>
          <p:nvSpPr>
            <p:cNvPr id="54314" name="AutoShape 19"/>
            <p:cNvSpPr>
              <a:spLocks noChangeArrowheads="1"/>
            </p:cNvSpPr>
            <p:nvPr/>
          </p:nvSpPr>
          <p:spPr bwMode="auto">
            <a:xfrm>
              <a:off x="3200" y="2640"/>
              <a:ext cx="568" cy="272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kumimoji="1" lang="en-US" sz="1400" i="1"/>
                <a:t>F</a:t>
              </a:r>
              <a:r>
                <a:rPr kumimoji="1" lang="en-US" sz="1400" i="1" baseline="-25000"/>
                <a:t>n</a:t>
              </a:r>
              <a:r>
                <a:rPr kumimoji="1" lang="en-US" sz="1400" i="1"/>
                <a:t>list</a:t>
              </a:r>
              <a:endParaRPr kumimoji="1" lang="en-GB" sz="1400" i="1"/>
            </a:p>
          </p:txBody>
        </p:sp>
        <p:sp>
          <p:nvSpPr>
            <p:cNvPr id="54315" name="AutoShape 25"/>
            <p:cNvSpPr>
              <a:spLocks noChangeArrowheads="1"/>
            </p:cNvSpPr>
            <p:nvPr/>
          </p:nvSpPr>
          <p:spPr bwMode="auto">
            <a:xfrm>
              <a:off x="3912" y="2632"/>
              <a:ext cx="376" cy="224"/>
            </a:xfrm>
            <a:prstGeom prst="bracketPair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kumimoji="1" lang="en-US" sz="1200" b="0" i="1"/>
                <a:t>F</a:t>
              </a:r>
              <a:r>
                <a:rPr kumimoji="1" lang="en-US" sz="1200" b="0" i="1" baseline="-25000"/>
                <a:t>n</a:t>
              </a:r>
              <a:r>
                <a:rPr kumimoji="1" lang="en-US" sz="1400" b="0" i="1"/>
                <a:t>type</a:t>
              </a:r>
              <a:endParaRPr kumimoji="1" lang="en-GB" sz="1400" b="0" i="1"/>
            </a:p>
          </p:txBody>
        </p:sp>
        <p:cxnSp>
          <p:nvCxnSpPr>
            <p:cNvPr id="54316" name="AutoShape 27"/>
            <p:cNvCxnSpPr>
              <a:cxnSpLocks noChangeShapeType="1"/>
              <a:stCxn id="54314" idx="5"/>
              <a:endCxn id="54315" idx="1"/>
            </p:cNvCxnSpPr>
            <p:nvPr/>
          </p:nvCxnSpPr>
          <p:spPr bwMode="auto">
            <a:xfrm>
              <a:off x="3768" y="2742"/>
              <a:ext cx="144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99460" name="AutoShape 4"/>
          <p:cNvSpPr>
            <a:spLocks noChangeArrowheads="1"/>
          </p:cNvSpPr>
          <p:nvPr/>
        </p:nvSpPr>
        <p:spPr bwMode="auto">
          <a:xfrm>
            <a:off x="1066800" y="4914900"/>
            <a:ext cx="952500" cy="381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kumimoji="1" lang="en-US" sz="1400" i="1"/>
              <a:t>E</a:t>
            </a:r>
            <a:r>
              <a:rPr kumimoji="1" lang="en-US" sz="1400" i="1" baseline="-25000"/>
              <a:t>1</a:t>
            </a:r>
            <a:r>
              <a:rPr kumimoji="1" lang="en-US" sz="1400" i="1"/>
              <a:t>queue</a:t>
            </a:r>
            <a:endParaRPr kumimoji="1" lang="en-GB" sz="1400" i="1"/>
          </a:p>
        </p:txBody>
      </p:sp>
      <p:sp>
        <p:nvSpPr>
          <p:cNvPr id="1299463" name="AutoShape 7"/>
          <p:cNvSpPr>
            <a:spLocks noChangeArrowheads="1"/>
          </p:cNvSpPr>
          <p:nvPr/>
        </p:nvSpPr>
        <p:spPr bwMode="auto">
          <a:xfrm>
            <a:off x="2120900" y="5422900"/>
            <a:ext cx="1066800" cy="393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kumimoji="1" lang="en-US" sz="1400" i="1"/>
              <a:t>E</a:t>
            </a:r>
            <a:r>
              <a:rPr kumimoji="1" lang="en-US" sz="1400" i="1" baseline="-25000"/>
              <a:t>1</a:t>
            </a:r>
            <a:r>
              <a:rPr kumimoji="1" lang="en-US" sz="1400" i="1"/>
              <a:t>polling()</a:t>
            </a:r>
            <a:endParaRPr kumimoji="1" lang="en-GB" sz="1400" i="1"/>
          </a:p>
        </p:txBody>
      </p:sp>
      <p:cxnSp>
        <p:nvCxnSpPr>
          <p:cNvPr id="1299465" name="AutoShape 9"/>
          <p:cNvCxnSpPr>
            <a:cxnSpLocks noChangeShapeType="1"/>
            <a:stCxn id="1299463" idx="0"/>
            <a:endCxn id="1299460" idx="4"/>
          </p:cNvCxnSpPr>
          <p:nvPr/>
        </p:nvCxnSpPr>
        <p:spPr bwMode="auto">
          <a:xfrm flipH="1" flipV="1">
            <a:off x="2019300" y="5105400"/>
            <a:ext cx="635000" cy="317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9476" name="AutoShape 20"/>
          <p:cNvSpPr>
            <a:spLocks noChangeArrowheads="1"/>
          </p:cNvSpPr>
          <p:nvPr/>
        </p:nvSpPr>
        <p:spPr bwMode="auto">
          <a:xfrm>
            <a:off x="1244600" y="5473700"/>
            <a:ext cx="596900" cy="355600"/>
          </a:xfrm>
          <a:prstGeom prst="bracketPair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kumimoji="1" lang="en-US" sz="1200" b="0" i="1"/>
              <a:t>E</a:t>
            </a:r>
            <a:r>
              <a:rPr kumimoji="1" lang="en-US" sz="1200" b="0" i="1" baseline="-25000"/>
              <a:t>1</a:t>
            </a:r>
            <a:r>
              <a:rPr kumimoji="1" lang="en-US" sz="1400" b="0" i="1"/>
              <a:t>type</a:t>
            </a:r>
            <a:endParaRPr kumimoji="1" lang="en-GB" sz="1400" b="0" i="1"/>
          </a:p>
        </p:txBody>
      </p:sp>
      <p:cxnSp>
        <p:nvCxnSpPr>
          <p:cNvPr id="54287" name="AutoShape 29"/>
          <p:cNvCxnSpPr>
            <a:cxnSpLocks noChangeShapeType="1"/>
            <a:stCxn id="1299476" idx="0"/>
            <a:endCxn id="1299476" idx="0"/>
          </p:cNvCxnSpPr>
          <p:nvPr/>
        </p:nvCxnSpPr>
        <p:spPr bwMode="auto">
          <a:xfrm>
            <a:off x="1543050" y="5473700"/>
            <a:ext cx="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9486" name="AutoShape 30"/>
          <p:cNvCxnSpPr>
            <a:cxnSpLocks noChangeShapeType="1"/>
            <a:stCxn id="1299460" idx="3"/>
            <a:endCxn id="1299476" idx="0"/>
          </p:cNvCxnSpPr>
          <p:nvPr/>
        </p:nvCxnSpPr>
        <p:spPr bwMode="auto">
          <a:xfrm>
            <a:off x="1543050" y="5295900"/>
            <a:ext cx="0" cy="177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9497" name="AutoShape 41"/>
          <p:cNvCxnSpPr>
            <a:cxnSpLocks noChangeShapeType="1"/>
            <a:stCxn id="1299471" idx="1"/>
            <a:endCxn id="1299460" idx="1"/>
          </p:cNvCxnSpPr>
          <p:nvPr/>
        </p:nvCxnSpPr>
        <p:spPr bwMode="auto">
          <a:xfrm rot="10800000" flipV="1">
            <a:off x="1543050" y="4603750"/>
            <a:ext cx="1644650" cy="3111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9500" name="AutoShape 44"/>
          <p:cNvSpPr>
            <a:spLocks noChangeArrowheads="1"/>
          </p:cNvSpPr>
          <p:nvPr/>
        </p:nvSpPr>
        <p:spPr bwMode="auto">
          <a:xfrm>
            <a:off x="5422900" y="4826000"/>
            <a:ext cx="952500" cy="381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kumimoji="1" lang="en-US" sz="1400" i="1"/>
              <a:t>E</a:t>
            </a:r>
            <a:r>
              <a:rPr kumimoji="1" lang="en-US" sz="1400" i="1" baseline="-25000"/>
              <a:t>n</a:t>
            </a:r>
            <a:r>
              <a:rPr kumimoji="1" lang="en-US" sz="1400" i="1"/>
              <a:t>queue</a:t>
            </a:r>
            <a:endParaRPr kumimoji="1" lang="en-GB" sz="1400" i="1"/>
          </a:p>
        </p:txBody>
      </p:sp>
      <p:sp>
        <p:nvSpPr>
          <p:cNvPr id="1299501" name="AutoShape 45"/>
          <p:cNvSpPr>
            <a:spLocks noChangeArrowheads="1"/>
          </p:cNvSpPr>
          <p:nvPr/>
        </p:nvSpPr>
        <p:spPr bwMode="auto">
          <a:xfrm>
            <a:off x="4330700" y="5413375"/>
            <a:ext cx="1066800" cy="393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kumimoji="1" lang="en-US" sz="1400" i="1"/>
              <a:t>E</a:t>
            </a:r>
            <a:r>
              <a:rPr kumimoji="1" lang="en-US" sz="1400" i="1" baseline="-25000"/>
              <a:t>n</a:t>
            </a:r>
            <a:r>
              <a:rPr kumimoji="1" lang="en-US" sz="1400" i="1"/>
              <a:t>polling()</a:t>
            </a:r>
            <a:endParaRPr kumimoji="1" lang="en-GB" sz="1400" i="1"/>
          </a:p>
        </p:txBody>
      </p:sp>
      <p:cxnSp>
        <p:nvCxnSpPr>
          <p:cNvPr id="1299502" name="AutoShape 46"/>
          <p:cNvCxnSpPr>
            <a:cxnSpLocks noChangeShapeType="1"/>
            <a:stCxn id="1299501" idx="0"/>
            <a:endCxn id="1299500" idx="2"/>
          </p:cNvCxnSpPr>
          <p:nvPr/>
        </p:nvCxnSpPr>
        <p:spPr bwMode="auto">
          <a:xfrm flipV="1">
            <a:off x="4864100" y="5016500"/>
            <a:ext cx="558800" cy="396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9503" name="AutoShape 47"/>
          <p:cNvSpPr>
            <a:spLocks noChangeArrowheads="1"/>
          </p:cNvSpPr>
          <p:nvPr/>
        </p:nvSpPr>
        <p:spPr bwMode="auto">
          <a:xfrm>
            <a:off x="5600700" y="5384800"/>
            <a:ext cx="596900" cy="355600"/>
          </a:xfrm>
          <a:prstGeom prst="bracketPair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kumimoji="1" lang="en-US" sz="1200" b="0" i="1"/>
              <a:t>E</a:t>
            </a:r>
            <a:r>
              <a:rPr kumimoji="1" lang="en-US" sz="1200" b="0" i="1" baseline="-25000"/>
              <a:t>n</a:t>
            </a:r>
            <a:r>
              <a:rPr kumimoji="1" lang="en-US" sz="1400" b="0" i="1"/>
              <a:t>type</a:t>
            </a:r>
            <a:endParaRPr kumimoji="1" lang="en-GB" sz="1400" b="0" i="1"/>
          </a:p>
        </p:txBody>
      </p:sp>
      <p:cxnSp>
        <p:nvCxnSpPr>
          <p:cNvPr id="54294" name="AutoShape 48"/>
          <p:cNvCxnSpPr>
            <a:cxnSpLocks noChangeShapeType="1"/>
            <a:stCxn id="1299503" idx="0"/>
            <a:endCxn id="1299503" idx="0"/>
          </p:cNvCxnSpPr>
          <p:nvPr/>
        </p:nvCxnSpPr>
        <p:spPr bwMode="auto">
          <a:xfrm>
            <a:off x="5899150" y="5384800"/>
            <a:ext cx="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9505" name="AutoShape 49"/>
          <p:cNvCxnSpPr>
            <a:cxnSpLocks noChangeShapeType="1"/>
            <a:stCxn id="1299500" idx="3"/>
            <a:endCxn id="1299503" idx="0"/>
          </p:cNvCxnSpPr>
          <p:nvPr/>
        </p:nvCxnSpPr>
        <p:spPr bwMode="auto">
          <a:xfrm>
            <a:off x="5899150" y="5207000"/>
            <a:ext cx="0" cy="177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9506" name="AutoShape 50"/>
          <p:cNvCxnSpPr>
            <a:cxnSpLocks noChangeShapeType="1"/>
            <a:stCxn id="1299471" idx="3"/>
            <a:endCxn id="1299500" idx="1"/>
          </p:cNvCxnSpPr>
          <p:nvPr/>
        </p:nvCxnSpPr>
        <p:spPr bwMode="auto">
          <a:xfrm>
            <a:off x="4254500" y="4603750"/>
            <a:ext cx="1644650" cy="2222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9508" name="AutoShape 52"/>
          <p:cNvCxnSpPr>
            <a:cxnSpLocks noChangeShapeType="1"/>
            <a:stCxn id="1299471" idx="0"/>
            <a:endCxn id="54317" idx="3"/>
          </p:cNvCxnSpPr>
          <p:nvPr/>
        </p:nvCxnSpPr>
        <p:spPr bwMode="auto">
          <a:xfrm rot="5400000" flipH="1">
            <a:off x="2998788" y="3684587"/>
            <a:ext cx="406400" cy="10382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9509" name="AutoShape 53"/>
          <p:cNvCxnSpPr>
            <a:cxnSpLocks noChangeShapeType="1"/>
            <a:stCxn id="1299471" idx="0"/>
            <a:endCxn id="54314" idx="3"/>
          </p:cNvCxnSpPr>
          <p:nvPr/>
        </p:nvCxnSpPr>
        <p:spPr bwMode="auto">
          <a:xfrm rot="-5400000">
            <a:off x="3994150" y="3724275"/>
            <a:ext cx="409575" cy="9556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9510" name="Line 54"/>
          <p:cNvSpPr>
            <a:spLocks noChangeShapeType="1"/>
          </p:cNvSpPr>
          <p:nvPr/>
        </p:nvSpPr>
        <p:spPr bwMode="auto">
          <a:xfrm>
            <a:off x="3454400" y="5588000"/>
            <a:ext cx="6604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9511" name="Line 55"/>
          <p:cNvSpPr>
            <a:spLocks noChangeShapeType="1"/>
          </p:cNvSpPr>
          <p:nvPr/>
        </p:nvSpPr>
        <p:spPr bwMode="auto">
          <a:xfrm>
            <a:off x="3416300" y="3771900"/>
            <a:ext cx="6604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99516" name="AutoShape 60"/>
          <p:cNvCxnSpPr>
            <a:cxnSpLocks noChangeShapeType="1"/>
            <a:stCxn id="1299471" idx="2"/>
            <a:endCxn id="1299501" idx="0"/>
          </p:cNvCxnSpPr>
          <p:nvPr/>
        </p:nvCxnSpPr>
        <p:spPr bwMode="auto">
          <a:xfrm rot="16200000" flipH="1">
            <a:off x="3986212" y="4535488"/>
            <a:ext cx="612775" cy="11430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9517" name="AutoShape 61"/>
          <p:cNvCxnSpPr>
            <a:cxnSpLocks noChangeShapeType="1"/>
            <a:stCxn id="1299471" idx="2"/>
            <a:endCxn id="1299463" idx="0"/>
          </p:cNvCxnSpPr>
          <p:nvPr/>
        </p:nvCxnSpPr>
        <p:spPr bwMode="auto">
          <a:xfrm rot="5400000">
            <a:off x="2876550" y="4578350"/>
            <a:ext cx="622300" cy="10668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9518" name="AutoShape 62"/>
          <p:cNvCxnSpPr>
            <a:cxnSpLocks noChangeShapeType="1"/>
            <a:stCxn id="1299469" idx="2"/>
            <a:endCxn id="54317" idx="0"/>
          </p:cNvCxnSpPr>
          <p:nvPr/>
        </p:nvCxnSpPr>
        <p:spPr bwMode="auto">
          <a:xfrm rot="5400000">
            <a:off x="2944813" y="2728912"/>
            <a:ext cx="685800" cy="9937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9519" name="AutoShape 63"/>
          <p:cNvCxnSpPr>
            <a:cxnSpLocks noChangeShapeType="1"/>
            <a:stCxn id="1299469" idx="2"/>
            <a:endCxn id="54314" idx="0"/>
          </p:cNvCxnSpPr>
          <p:nvPr/>
        </p:nvCxnSpPr>
        <p:spPr bwMode="auto">
          <a:xfrm rot="16200000" flipH="1">
            <a:off x="3943350" y="2724150"/>
            <a:ext cx="682625" cy="10001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9521" name="Line 65"/>
          <p:cNvSpPr>
            <a:spLocks noChangeShapeType="1"/>
          </p:cNvSpPr>
          <p:nvPr/>
        </p:nvSpPr>
        <p:spPr bwMode="auto">
          <a:xfrm>
            <a:off x="1282700" y="3057525"/>
            <a:ext cx="5092700" cy="0"/>
          </a:xfrm>
          <a:prstGeom prst="line">
            <a:avLst/>
          </a:prstGeom>
          <a:noFill/>
          <a:ln w="38100" cap="rnd">
            <a:solidFill>
              <a:srgbClr val="3399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9522" name="Text Box 66"/>
          <p:cNvSpPr txBox="1">
            <a:spLocks noChangeArrowheads="1"/>
          </p:cNvSpPr>
          <p:nvPr/>
        </p:nvSpPr>
        <p:spPr bwMode="auto">
          <a:xfrm>
            <a:off x="6459538" y="3468688"/>
            <a:ext cx="1525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l-GR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οι λίστες με τους </a:t>
            </a:r>
            <a:r>
              <a:rPr lang="en-US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event processors</a:t>
            </a:r>
            <a:endParaRPr lang="en-GB" sz="12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99523" name="Text Box 67"/>
          <p:cNvSpPr txBox="1">
            <a:spLocks noChangeArrowheads="1"/>
          </p:cNvSpPr>
          <p:nvPr/>
        </p:nvSpPr>
        <p:spPr bwMode="auto">
          <a:xfrm>
            <a:off x="6192838" y="2354263"/>
            <a:ext cx="203993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l-GR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το βασικό </a:t>
            </a:r>
            <a:r>
              <a:rPr lang="en-US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API </a:t>
            </a:r>
            <a:r>
              <a:rPr lang="el-GR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δυναμικής καταχώρησης </a:t>
            </a:r>
            <a:r>
              <a:rPr lang="en-US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event processors</a:t>
            </a:r>
            <a:endParaRPr lang="en-GB" sz="12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99524" name="Text Box 68"/>
          <p:cNvSpPr txBox="1">
            <a:spLocks noChangeArrowheads="1"/>
          </p:cNvSpPr>
          <p:nvPr/>
        </p:nvSpPr>
        <p:spPr bwMode="auto">
          <a:xfrm>
            <a:off x="6392863" y="5392738"/>
            <a:ext cx="17256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l-GR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ο χαμηλού επιπέδου μηχανισμός για </a:t>
            </a:r>
            <a:r>
              <a:rPr lang="en-US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polling</a:t>
            </a:r>
            <a:endParaRPr lang="en-GB" sz="1200" dirty="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99525" name="Text Box 69"/>
          <p:cNvSpPr txBox="1">
            <a:spLocks noChangeArrowheads="1"/>
          </p:cNvSpPr>
          <p:nvPr/>
        </p:nvSpPr>
        <p:spPr bwMode="auto">
          <a:xfrm>
            <a:off x="6450013" y="5021263"/>
            <a:ext cx="173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l-GR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οι ουρές με τα </a:t>
            </a:r>
            <a:r>
              <a:rPr lang="en-US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events</a:t>
            </a:r>
            <a:endParaRPr lang="en-GB" sz="1200" dirty="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99526" name="Text Box 70"/>
          <p:cNvSpPr txBox="1">
            <a:spLocks noChangeArrowheads="1"/>
          </p:cNvSpPr>
          <p:nvPr/>
        </p:nvSpPr>
        <p:spPr bwMode="auto">
          <a:xfrm>
            <a:off x="6326188" y="4135438"/>
            <a:ext cx="21256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l-GR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ο κεντρικός </a:t>
            </a:r>
            <a:r>
              <a:rPr lang="en-US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dispatcher </a:t>
            </a:r>
            <a:r>
              <a:rPr lang="el-GR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που καλεί για κάθε νέο </a:t>
            </a:r>
            <a:r>
              <a:rPr lang="en-US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event </a:t>
            </a:r>
            <a:r>
              <a:rPr lang="el-GR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τους αντίστοιχους </a:t>
            </a:r>
            <a:r>
              <a:rPr lang="en-US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processors</a:t>
            </a:r>
            <a:r>
              <a:rPr lang="el-GR" sz="12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endParaRPr lang="en-GB" sz="120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99527" name="Text Box 71"/>
          <p:cNvSpPr txBox="1">
            <a:spLocks noChangeArrowheads="1"/>
          </p:cNvSpPr>
          <p:nvPr/>
        </p:nvSpPr>
        <p:spPr bwMode="auto">
          <a:xfrm>
            <a:off x="180975" y="2389188"/>
            <a:ext cx="1435100" cy="6397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l-GR" sz="12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Που είναι ο κώδικας των </a:t>
            </a:r>
            <a:r>
              <a:rPr lang="en-US" sz="12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clients;</a:t>
            </a:r>
            <a:r>
              <a:rPr lang="el-GR" sz="12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endParaRPr lang="en-GB" sz="1200" i="1" smtClean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99528" name="Line 72"/>
          <p:cNvSpPr>
            <a:spLocks noChangeShapeType="1"/>
          </p:cNvSpPr>
          <p:nvPr/>
        </p:nvSpPr>
        <p:spPr bwMode="auto">
          <a:xfrm>
            <a:off x="1200150" y="3000375"/>
            <a:ext cx="1162050" cy="619125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9529" name="Line 73"/>
          <p:cNvSpPr>
            <a:spLocks noChangeShapeType="1"/>
          </p:cNvSpPr>
          <p:nvPr/>
        </p:nvSpPr>
        <p:spPr bwMode="auto">
          <a:xfrm>
            <a:off x="1190625" y="3000375"/>
            <a:ext cx="3105150" cy="619125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9</a:t>
            </a:fld>
            <a:r>
              <a:rPr lang="el-GR" smtClean="0"/>
              <a:t> / </a:t>
            </a:r>
            <a:r>
              <a:rPr lang="en-US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97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99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9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9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99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99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9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99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9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99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99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9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9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9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9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99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99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9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99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99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9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99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99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9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29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9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9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9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99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99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9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99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99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9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29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29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29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29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29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99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99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9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99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99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9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99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99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9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129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129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299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99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9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129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129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99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299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9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299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99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9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299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299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9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99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99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9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299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299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9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129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129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9469" grpId="0" animBg="1"/>
      <p:bldP spid="1299471" grpId="0" animBg="1"/>
      <p:bldP spid="1299460" grpId="0" animBg="1"/>
      <p:bldP spid="1299463" grpId="0" animBg="1"/>
      <p:bldP spid="1299476" grpId="0" animBg="1"/>
      <p:bldP spid="1299500" grpId="0" animBg="1"/>
      <p:bldP spid="1299501" grpId="0" animBg="1"/>
      <p:bldP spid="1299503" grpId="0" animBg="1"/>
      <p:bldP spid="1299522" grpId="0"/>
      <p:bldP spid="1299523" grpId="0"/>
      <p:bldP spid="1299524" grpId="0"/>
      <p:bldP spid="1299525" grpId="0"/>
      <p:bldP spid="1299526" grpId="0"/>
      <p:bldP spid="1299527" grpId="0" animBg="1"/>
    </p:bldLst>
  </p:timing>
</p:sld>
</file>

<file path=ppt/theme/theme1.xml><?xml version="1.0" encoding="utf-8"?>
<a:theme xmlns:a="http://schemas.openxmlformats.org/drawingml/2006/main" name="CSUN 99">
  <a:themeElements>
    <a:clrScheme name="CSUN 99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SUN 9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SUN 99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6692</TotalTime>
  <Words>3253</Words>
  <Application>Microsoft Office PowerPoint</Application>
  <PresentationFormat>On-screen Show (4:3)</PresentationFormat>
  <Paragraphs>609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Arial Black</vt:lpstr>
      <vt:lpstr>Bodoni MT</vt:lpstr>
      <vt:lpstr>Calibri</vt:lpstr>
      <vt:lpstr>Consolas</vt:lpstr>
      <vt:lpstr>Courier</vt:lpstr>
      <vt:lpstr>Courier New</vt:lpstr>
      <vt:lpstr>Symbol</vt:lpstr>
      <vt:lpstr>Times New Roman</vt:lpstr>
      <vt:lpstr>Wingdings</vt:lpstr>
      <vt:lpstr>CSUN 99</vt:lpstr>
      <vt:lpstr>PowerPoint Presentation</vt:lpstr>
      <vt:lpstr>ΕΝΟΤΗΤΑ 2</vt:lpstr>
      <vt:lpstr>Event-based architectures (1/8)</vt:lpstr>
      <vt:lpstr>Event-based architectures (2/8)</vt:lpstr>
      <vt:lpstr>Event-based architectures (3/8)</vt:lpstr>
      <vt:lpstr>Event-based architectures (4/8)</vt:lpstr>
      <vt:lpstr>Event-based architectures (5/8)</vt:lpstr>
      <vt:lpstr>Event-based architectures (6/8)</vt:lpstr>
      <vt:lpstr>Event-based architectures (7/8)</vt:lpstr>
      <vt:lpstr>Event-based architectures (8/8)</vt:lpstr>
      <vt:lpstr>Agent-based architectures (1/7)</vt:lpstr>
      <vt:lpstr>Agent-based architectures (2/7)</vt:lpstr>
      <vt:lpstr>Agent-based architectures (3/7)</vt:lpstr>
      <vt:lpstr>Agent-based architectures (4/7)</vt:lpstr>
      <vt:lpstr>Agent-based architectures (5/7)</vt:lpstr>
      <vt:lpstr>Agent-based architectures (6/7)</vt:lpstr>
      <vt:lpstr>Agent-based architectures (7/7)</vt:lpstr>
      <vt:lpstr>Component architectures (1/4)</vt:lpstr>
      <vt:lpstr>Component architectures (2/4)</vt:lpstr>
      <vt:lpstr>Component architectures (3/4)</vt:lpstr>
      <vt:lpstr>Component architectures (4/4)</vt:lpstr>
      <vt:lpstr>Plug-in architecture (1/9)</vt:lpstr>
      <vt:lpstr>Plug-in architecture (2/9)</vt:lpstr>
      <vt:lpstr>Plug-in architecture (3/9)</vt:lpstr>
      <vt:lpstr>Plug-in architecture (4/9)</vt:lpstr>
      <vt:lpstr>Plug-in architecture (5/9)</vt:lpstr>
      <vt:lpstr>Plug-in architecture (6/9)</vt:lpstr>
      <vt:lpstr>Plug-in architecture (7/9)</vt:lpstr>
      <vt:lpstr>Plug-in architecture (8/9)</vt:lpstr>
      <vt:lpstr>Plug-in architecture (9/9)</vt:lpstr>
      <vt:lpstr>Περιεχόμενα</vt:lpstr>
      <vt:lpstr>Στοιχεία αρχιτεκτονικής σχεδίασης (1/7)</vt:lpstr>
      <vt:lpstr>Στοιχεία αρχιτεκτονικής σχεδίασης (2/7)</vt:lpstr>
      <vt:lpstr>Στοιχεία αρχιτεκτονικής σχεδίασης (3/7)</vt:lpstr>
      <vt:lpstr>Στοιχεία αρχιτεκτονικής σχεδίασης (4/7)</vt:lpstr>
      <vt:lpstr>Στοιχεία αρχιτεκτονικής σχεδίασης (5/7)</vt:lpstr>
      <vt:lpstr>Στοιχεία αρχιτεκτονικής σχεδίασης (6/7)</vt:lpstr>
      <vt:lpstr>Στοιχεία αρχιτεκτονικής σχεδίασης (7/7)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&amp; AT Lab @ ICS-FORTH</dc:title>
  <dc:creator>Σαββίδης Αντώνης</dc:creator>
  <cp:lastModifiedBy>Σαββίδης Αντώνης</cp:lastModifiedBy>
  <cp:revision>1781</cp:revision>
  <cp:lastPrinted>1999-09-20T12:01:02Z</cp:lastPrinted>
  <dcterms:created xsi:type="dcterms:W3CDTF">1995-06-17T23:31:02Z</dcterms:created>
  <dcterms:modified xsi:type="dcterms:W3CDTF">2014-10-07T08:51:55Z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Z:\Projects\_Presentations\1999\Ellis lecture\html vesrion optimised for 1024x768</vt:lpwstr>
  </property>
</Properties>
</file>