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98" r:id="rId33"/>
    <p:sldId id="299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</p:sldIdLst>
  <p:sldSz cx="9144000" cy="6858000" type="screen4x3"/>
  <p:notesSz cx="6797675" cy="992663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  <a:srgbClr val="0066FF"/>
    <a:srgbClr val="B3DEFF"/>
    <a:srgbClr val="CCFFFF"/>
    <a:srgbClr val="663300"/>
    <a:srgbClr val="D0EBB3"/>
    <a:srgbClr val="92D050"/>
    <a:srgbClr val="F8F8F8"/>
    <a:srgbClr val="99FFCC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9881" autoAdjust="0"/>
  </p:normalViewPr>
  <p:slideViewPr>
    <p:cSldViewPr snapToGrid="0">
      <p:cViewPr varScale="1">
        <p:scale>
          <a:sx n="132" d="100"/>
          <a:sy n="132" d="100"/>
        </p:scale>
        <p:origin x="1134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5340"/>
    </p:cViewPr>
  </p:sorterViewPr>
  <p:notesViewPr>
    <p:cSldViewPr snapToGrid="0">
      <p:cViewPr>
        <p:scale>
          <a:sx n="50" d="100"/>
          <a:sy n="50" d="100"/>
        </p:scale>
        <p:origin x="3786" y="142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2.xml"/><Relationship Id="rId2" Type="http://schemas.openxmlformats.org/officeDocument/2006/relationships/slide" Target="slides/slide41.xml"/><Relationship Id="rId1" Type="http://schemas.openxmlformats.org/officeDocument/2006/relationships/slide" Target="slides/slide40.xml"/><Relationship Id="rId5" Type="http://schemas.openxmlformats.org/officeDocument/2006/relationships/slide" Target="slides/slide44.xml"/><Relationship Id="rId4" Type="http://schemas.openxmlformats.org/officeDocument/2006/relationships/slide" Target="slides/slide4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0163" y="0"/>
            <a:ext cx="2919412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91650"/>
            <a:ext cx="2919413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0163" y="9391650"/>
            <a:ext cx="2919412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A466AD00-175F-4672-9B56-EB83F0B4861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3126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0163" y="0"/>
            <a:ext cx="2919412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195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3925" y="763588"/>
            <a:ext cx="4989513" cy="37417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5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733925"/>
            <a:ext cx="4992687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95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91650"/>
            <a:ext cx="2919413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b" anchorCtr="0" compatLnSpc="1">
            <a:prstTxWarp prst="textNoShape">
              <a:avLst/>
            </a:prstTxWarp>
          </a:bodyPr>
          <a:lstStyle>
            <a:lvl1pPr defTabSz="919163">
              <a:defRPr sz="1000" b="0">
                <a:effectLst/>
                <a:latin typeface="Times New Roman" pitchFamily="18" charset="0"/>
              </a:defRPr>
            </a:lvl1pPr>
          </a:lstStyle>
          <a:p>
            <a:endParaRPr lang="el-GR"/>
          </a:p>
        </p:txBody>
      </p:sp>
      <p:sp>
        <p:nvSpPr>
          <p:cNvPr id="195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0163" y="9391650"/>
            <a:ext cx="2919412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b" anchorCtr="0" compatLnSpc="1">
            <a:prstTxWarp prst="textNoShape">
              <a:avLst/>
            </a:prstTxWarp>
          </a:bodyPr>
          <a:lstStyle>
            <a:lvl1pPr algn="r" defTabSz="919163">
              <a:defRPr sz="1000" b="0">
                <a:effectLst/>
                <a:latin typeface="Times New Roman" pitchFamily="18" charset="0"/>
              </a:defRPr>
            </a:lvl1pPr>
          </a:lstStyle>
          <a:p>
            <a:fld id="{CCD9B540-95C5-447F-8740-C3F257C1B96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750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10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285750" indent="-95250" algn="l" rtl="0" eaLnBrk="0" fontAlgn="base" hangingPunct="0">
      <a:spcBef>
        <a:spcPct val="1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571500" indent="-95250" algn="l" rtl="0" eaLnBrk="0" fontAlgn="base" hangingPunct="0">
      <a:spcBef>
        <a:spcPct val="10000"/>
      </a:spcBef>
      <a:spcAft>
        <a:spcPct val="0"/>
      </a:spcAft>
      <a:buChar char="–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857250" indent="-95250" algn="l" rtl="0" eaLnBrk="0" fontAlgn="base" hangingPunct="0">
      <a:spcBef>
        <a:spcPct val="0"/>
      </a:spcBef>
      <a:spcAft>
        <a:spcPct val="0"/>
      </a:spcAft>
      <a:buSzPct val="65000"/>
      <a:buFont typeface="Wingdings" pitchFamily="2" charset="2"/>
      <a:buChar char="ð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76CE68-E469-48B5-8375-F371E98F85E4}" type="slidenum">
              <a:rPr lang="en-GB"/>
              <a:pPr/>
              <a:t>1</a:t>
            </a:fld>
            <a:endParaRPr lang="en-GB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71368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9B540-95C5-447F-8740-C3F257C1B968}" type="slidenum">
              <a:rPr lang="en-GB" smtClean="0"/>
              <a:pPr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978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8944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 b="0">
                <a:solidFill>
                  <a:srgbClr val="5E574E"/>
                </a:solidFill>
              </a:defRPr>
            </a:lvl1pPr>
          </a:lstStyle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8944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 b="0">
                <a:solidFill>
                  <a:srgbClr val="5E574E"/>
                </a:solidFill>
              </a:defRPr>
            </a:lvl1pPr>
          </a:lstStyle>
          <a:p>
            <a:r>
              <a:rPr lang="el-GR" smtClean="0"/>
              <a:t>Α. Σαββίδης</a:t>
            </a:r>
            <a:endParaRPr lang="en-US"/>
          </a:p>
        </p:txBody>
      </p:sp>
      <p:sp>
        <p:nvSpPr>
          <p:cNvPr id="18944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 b="0">
                <a:solidFill>
                  <a:srgbClr val="5E574E"/>
                </a:solidFill>
              </a:defRPr>
            </a:lvl1pPr>
          </a:lstStyle>
          <a:p>
            <a:fld id="{6F5C27E8-D9DC-47B2-9750-229DD4554C58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89447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1800" y="6305550"/>
            <a:ext cx="2006600" cy="457200"/>
          </a:xfrm>
        </p:spPr>
        <p:txBody>
          <a:bodyPr/>
          <a:lstStyle>
            <a:lvl1pPr>
              <a:defRPr>
                <a:solidFill>
                  <a:srgbClr val="663300"/>
                </a:solidFill>
                <a:latin typeface="Calibri" panose="020F0502020204030204" pitchFamily="34" charset="0"/>
              </a:defRPr>
            </a:lvl1pPr>
          </a:lstStyle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05550"/>
            <a:ext cx="2895600" cy="457200"/>
          </a:xfrm>
        </p:spPr>
        <p:txBody>
          <a:bodyPr/>
          <a:lstStyle>
            <a:lvl1pPr>
              <a:defRPr>
                <a:solidFill>
                  <a:srgbClr val="663300"/>
                </a:solidFill>
                <a:latin typeface="Calibri" panose="020F0502020204030204" pitchFamily="34" charset="0"/>
              </a:defRPr>
            </a:lvl1pPr>
          </a:lstStyle>
          <a:p>
            <a:r>
              <a:rPr lang="el-GR" smtClean="0"/>
              <a:t>Α. Σαββίδης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305550"/>
            <a:ext cx="1905000" cy="457200"/>
          </a:xfrm>
        </p:spPr>
        <p:txBody>
          <a:bodyPr/>
          <a:lstStyle>
            <a:lvl1pPr>
              <a:defRPr>
                <a:solidFill>
                  <a:srgbClr val="6633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Slide </a:t>
            </a:r>
            <a:fld id="{BF01AC56-B339-4B98-BEBC-50244C3E7CE0}" type="slidenum">
              <a:rPr lang="en-US" smtClean="0"/>
              <a:pPr/>
              <a:t>‹#›</a:t>
            </a:fld>
            <a:r>
              <a:rPr lang="el-GR" dirty="0" smtClean="0"/>
              <a:t> / 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2241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</a:t>
            </a:r>
            <a:fld id="{A52ABF59-A65A-4B38-B810-23BBEFB3FD44}" type="slidenum">
              <a:rPr lang="en-US" smtClean="0"/>
              <a:pPr/>
              <a:t>‹#›</a:t>
            </a:fld>
            <a:r>
              <a:rPr lang="el-GR" dirty="0" smtClean="0"/>
              <a:t> /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3209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8153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52600"/>
            <a:ext cx="8305800" cy="4419600"/>
          </a:xfrm>
        </p:spPr>
        <p:txBody>
          <a:bodyPr/>
          <a:lstStyle/>
          <a:p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1800" y="6248400"/>
            <a:ext cx="2006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</a:t>
            </a:r>
            <a:fld id="{CBC44EE8-3EBC-46E5-A5E5-54252A3A27D4}" type="slidenum">
              <a:rPr lang="en-US" smtClean="0"/>
              <a:pPr/>
              <a:t>‹#›</a:t>
            </a:fld>
            <a:r>
              <a:rPr lang="el-GR" dirty="0" smtClean="0"/>
              <a:t> / 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767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8153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884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526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48400"/>
            <a:ext cx="200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effectLst/>
              </a:defRPr>
            </a:lvl1pPr>
          </a:lstStyle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8842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effectLst/>
              </a:defRPr>
            </a:lvl1pPr>
          </a:lstStyle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8842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dirty="0" smtClean="0"/>
              <a:t>Slide </a:t>
            </a:r>
            <a:fld id="{6B8989D9-9E43-41D6-A6B1-695D54D65C86}" type="slidenum">
              <a:rPr lang="en-US" smtClean="0"/>
              <a:pPr/>
              <a:t>‹#›</a:t>
            </a:fld>
            <a:r>
              <a:rPr lang="el-GR" dirty="0" smtClean="0"/>
              <a:t> / 30</a:t>
            </a:r>
            <a:endParaRPr lang="en-US" dirty="0"/>
          </a:p>
        </p:txBody>
      </p:sp>
      <p:pic>
        <p:nvPicPr>
          <p:cNvPr id="188424" name="Picture 8" descr="paint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" y="1162050"/>
            <a:ext cx="901446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8425" name="Picture 9" descr="paint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2" y="6324600"/>
            <a:ext cx="8541488" cy="158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532" y="-1637"/>
            <a:ext cx="607859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onsolas" panose="020B0609020204030204" pitchFamily="49" charset="0"/>
              </a:rPr>
              <a:t>CSD</a:t>
            </a:r>
            <a:endParaRPr lang="el-GR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8" r:id="rId3"/>
    <p:sldLayoutId id="2147483659" r:id="rId4"/>
  </p:sldLayoutIdLst>
  <p:transition/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kumimoji="1"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kumimoji="1"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itchFamily="2" charset="2"/>
        <a:buChar char="w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9" name="Rectangle 4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76200"/>
            <a:ext cx="8534400" cy="381000"/>
          </a:xfrm>
        </p:spPr>
        <p:txBody>
          <a:bodyPr/>
          <a:lstStyle/>
          <a:p>
            <a:pPr algn="ctr"/>
            <a:r>
              <a:rPr lang="el-GR" sz="1800" b="1">
                <a:latin typeface="Arial" charset="0"/>
              </a:rPr>
              <a:t>HY352 : </a:t>
            </a:r>
            <a:r>
              <a:rPr lang="el-GR" sz="2000" b="1">
                <a:latin typeface="Arial" charset="0"/>
              </a:rPr>
              <a:t>ΤΕΧΝΟΛΟΓΙΑ ΛΟΓΙΣΜΙΚΟΥ</a:t>
            </a:r>
          </a:p>
        </p:txBody>
      </p:sp>
      <p:sp>
        <p:nvSpPr>
          <p:cNvPr id="4142" name="Rectangle 46"/>
          <p:cNvSpPr>
            <a:spLocks noChangeArrowheads="1"/>
          </p:cNvSpPr>
          <p:nvPr/>
        </p:nvSpPr>
        <p:spPr bwMode="auto">
          <a:xfrm>
            <a:off x="381000" y="5334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kumimoji="1" lang="el-GR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4153" name="Picture 57" descr="pe02002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286000"/>
            <a:ext cx="34258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55" name="Rectangle 59"/>
          <p:cNvSpPr>
            <a:spLocks noChangeArrowheads="1"/>
          </p:cNvSpPr>
          <p:nvPr/>
        </p:nvSpPr>
        <p:spPr bwMode="auto">
          <a:xfrm>
            <a:off x="304800" y="685800"/>
            <a:ext cx="853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l-GR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ΠΑΝΕΠΙΣΤΗΜΙΟ ΚΡΗΤΗΣ, 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l-GR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ΣΧΟΛΗ ΘΕΤΙΚΩΝ ΕΠΙΣΤΗΜΩΝ,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l-GR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ΤΜΗΜΑ ΕΠΙΣΤΗΜΗΣ ΥΠΟΛΟΓΙΣΤΩΝ</a:t>
            </a:r>
          </a:p>
        </p:txBody>
      </p:sp>
      <p:sp>
        <p:nvSpPr>
          <p:cNvPr id="4156" name="Rectangle 60"/>
          <p:cNvSpPr>
            <a:spLocks noChangeArrowheads="1"/>
          </p:cNvSpPr>
          <p:nvPr/>
        </p:nvSpPr>
        <p:spPr bwMode="auto">
          <a:xfrm>
            <a:off x="381000" y="5867400"/>
            <a:ext cx="853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l-GR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ΔΙΔΑΣΚΩΝ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l-GR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Αντώνιος Σαββίδης</a:t>
            </a:r>
            <a:endParaRPr kumimoji="1" lang="el-GR" sz="1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29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Μοντελοποίηση δεδομένων (2/2)</a:t>
            </a:r>
            <a:endParaRPr lang="en-GB"/>
          </a:p>
        </p:txBody>
      </p:sp>
      <p:sp>
        <p:nvSpPr>
          <p:cNvPr id="129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i="1"/>
              <a:t>Entity / Relationship diagrams</a:t>
            </a:r>
            <a:r>
              <a:rPr lang="en-US" sz="2400"/>
              <a:t> (E/R diagrams) – </a:t>
            </a:r>
            <a:r>
              <a:rPr lang="el-GR" sz="2400"/>
              <a:t>διαγράμματα οντοτήτων / σχέσεων</a:t>
            </a:r>
            <a:endParaRPr lang="en-US" sz="2400"/>
          </a:p>
          <a:p>
            <a:pPr lvl="1"/>
            <a:r>
              <a:rPr lang="el-GR" sz="2000"/>
              <a:t>Ένα σχεσιακό / </a:t>
            </a:r>
            <a:r>
              <a:rPr lang="en-US" sz="2000"/>
              <a:t>relational </a:t>
            </a:r>
            <a:r>
              <a:rPr lang="el-GR" sz="2000"/>
              <a:t>μοντέλο, που συνήθως χρησιμοποιείται στην σχεδίαση σχεσιακών βάσεων δεδομένων</a:t>
            </a:r>
            <a:r>
              <a:rPr lang="en-US" sz="2000"/>
              <a:t>.</a:t>
            </a:r>
          </a:p>
          <a:p>
            <a:r>
              <a:rPr lang="en-US" sz="2400" b="1" i="1"/>
              <a:t>Object hierarchies</a:t>
            </a:r>
            <a:r>
              <a:rPr lang="en-US" sz="2400"/>
              <a:t> (</a:t>
            </a:r>
            <a:r>
              <a:rPr lang="en-US" sz="2400" i="1">
                <a:effectLst/>
              </a:rPr>
              <a:t>isa</a:t>
            </a:r>
            <a:r>
              <a:rPr lang="en-US" sz="2400"/>
              <a:t> / </a:t>
            </a:r>
            <a:r>
              <a:rPr lang="en-US" sz="2400" i="1">
                <a:effectLst/>
              </a:rPr>
              <a:t>partof</a:t>
            </a:r>
            <a:r>
              <a:rPr lang="en-US" sz="2400"/>
              <a:t> hierarchies)</a:t>
            </a:r>
            <a:r>
              <a:rPr lang="el-GR" sz="2400"/>
              <a:t> – ιεραρχίες αντικειμένων</a:t>
            </a:r>
            <a:endParaRPr lang="en-US" sz="2400"/>
          </a:p>
          <a:p>
            <a:pPr lvl="1"/>
            <a:r>
              <a:rPr lang="el-GR" sz="2000"/>
              <a:t>Μία απλοποιημένη μορφή οντοκεντρικής σχεδίασης η οποία επικεντρώνεται στη γρήγορη εξαγωγή δομικών και οργανωτικών χαρακτηριστικών των διαφόρων λογισμικών τμημάτων.</a:t>
            </a:r>
          </a:p>
          <a:p>
            <a:pPr lvl="2"/>
            <a:r>
              <a:rPr lang="el-GR" sz="1800"/>
              <a:t>Αντιμετωπίζοντας όλες τις προγραμματιστικές δομές (δεδομένα και λειτουργίες) ως δομικούς τύπους, εφαρμόζει μοντελοποίηση, που φαινομενικά ταιριάζει σε δεδομένα,  πάνω σε λειτουργικές δομές</a:t>
            </a:r>
            <a:endParaRPr lang="en-GB" sz="1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10</a:t>
            </a:fld>
            <a:r>
              <a:rPr lang="el-GR" smtClean="0"/>
              <a:t> / 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5498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9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9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9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9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9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9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9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9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9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9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5363" grpId="0" build="p" bldLvl="3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33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E/R diagrams</a:t>
            </a:r>
            <a:r>
              <a:rPr lang="el-GR"/>
              <a:t> (1/</a:t>
            </a:r>
            <a:r>
              <a:rPr lang="en-US"/>
              <a:t>5</a:t>
            </a:r>
            <a:r>
              <a:rPr lang="el-GR"/>
              <a:t>)</a:t>
            </a:r>
            <a:endParaRPr lang="en-GB"/>
          </a:p>
        </p:txBody>
      </p:sp>
      <p:sp>
        <p:nvSpPr>
          <p:cNvPr id="133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/>
              <a:t>Μία από τις παλαιότερες, αλλά επικρατέστερες μεθόδους μοντελοποίησης δεδομένων που βασίζεται στον καθορισμό των οντοτήτων καθώς και των μεταξύ τους σχέσεων.</a:t>
            </a:r>
          </a:p>
          <a:p>
            <a:pPr lvl="1"/>
            <a:r>
              <a:rPr lang="el-GR"/>
              <a:t>Συνήθως αναφερόμαστε σε σχέσεις τις οποίες το λογισμικό ενδιαφέρεται να τις καταγράψει και να τις αποθηκεύσει με κάποιο τρόπο</a:t>
            </a:r>
          </a:p>
          <a:p>
            <a:pPr lvl="2"/>
            <a:r>
              <a:rPr lang="el-GR"/>
              <a:t>και όχι σε σχέσεις οι οποίες έχουν κάποια μικρή χρονική διάρκεια και κυρίως χαρακτηρίζονται ως γεγονότα </a:t>
            </a:r>
            <a:r>
              <a:rPr lang="en-US"/>
              <a:t>(events)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11</a:t>
            </a:fld>
            <a:r>
              <a:rPr lang="el-GR" smtClean="0"/>
              <a:t> / 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3446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3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3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3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3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251" grpId="0" build="p" bldLvl="3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4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grpSp>
        <p:nvGrpSpPr>
          <p:cNvPr id="1296431" name="Group 47"/>
          <p:cNvGrpSpPr>
            <a:grpSpLocks/>
          </p:cNvGrpSpPr>
          <p:nvPr/>
        </p:nvGrpSpPr>
        <p:grpSpPr bwMode="auto">
          <a:xfrm>
            <a:off x="5346700" y="1600200"/>
            <a:ext cx="2336800" cy="4483100"/>
            <a:chOff x="3320" y="1024"/>
            <a:chExt cx="1472" cy="2824"/>
          </a:xfrm>
        </p:grpSpPr>
        <p:sp>
          <p:nvSpPr>
            <p:cNvPr id="1296427" name="Rectangle 43"/>
            <p:cNvSpPr>
              <a:spLocks noChangeArrowheads="1"/>
            </p:cNvSpPr>
            <p:nvPr/>
          </p:nvSpPr>
          <p:spPr bwMode="auto">
            <a:xfrm>
              <a:off x="3320" y="1024"/>
              <a:ext cx="1464" cy="2824"/>
            </a:xfrm>
            <a:prstGeom prst="rect">
              <a:avLst/>
            </a:prstGeom>
            <a:solidFill>
              <a:schemeClr val="bg1"/>
            </a:solidFill>
            <a:ln w="12700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296428" name="Line 44"/>
            <p:cNvSpPr>
              <a:spLocks noChangeShapeType="1"/>
            </p:cNvSpPr>
            <p:nvPr/>
          </p:nvSpPr>
          <p:spPr bwMode="auto">
            <a:xfrm>
              <a:off x="3320" y="1520"/>
              <a:ext cx="1472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296429" name="Line 45"/>
            <p:cNvSpPr>
              <a:spLocks noChangeShapeType="1"/>
            </p:cNvSpPr>
            <p:nvPr/>
          </p:nvSpPr>
          <p:spPr bwMode="auto">
            <a:xfrm>
              <a:off x="3320" y="2368"/>
              <a:ext cx="1464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296430" name="Line 46"/>
            <p:cNvSpPr>
              <a:spLocks noChangeShapeType="1"/>
            </p:cNvSpPr>
            <p:nvPr/>
          </p:nvSpPr>
          <p:spPr bwMode="auto">
            <a:xfrm>
              <a:off x="3320" y="3080"/>
              <a:ext cx="1464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</p:grpSp>
      <p:sp>
        <p:nvSpPr>
          <p:cNvPr id="129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E/R diagrams</a:t>
            </a:r>
            <a:r>
              <a:rPr lang="el-GR"/>
              <a:t> (2/</a:t>
            </a:r>
            <a:r>
              <a:rPr lang="en-US"/>
              <a:t>5)</a:t>
            </a:r>
            <a:endParaRPr lang="en-GB"/>
          </a:p>
        </p:txBody>
      </p:sp>
      <p:sp>
        <p:nvSpPr>
          <p:cNvPr id="129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27200"/>
            <a:ext cx="4572000" cy="4419600"/>
          </a:xfrm>
        </p:spPr>
        <p:txBody>
          <a:bodyPr/>
          <a:lstStyle/>
          <a:p>
            <a:r>
              <a:rPr lang="en-US" i="1">
                <a:solidFill>
                  <a:srgbClr val="0000FF"/>
                </a:solidFill>
                <a:effectLst/>
              </a:rPr>
              <a:t>Entity types</a:t>
            </a:r>
            <a:r>
              <a:rPr lang="en-US"/>
              <a:t> }</a:t>
            </a:r>
            <a:endParaRPr lang="el-GR"/>
          </a:p>
          <a:p>
            <a:pPr lvl="1"/>
            <a:r>
              <a:rPr lang="el-GR"/>
              <a:t>τύποι οντοτήτων</a:t>
            </a:r>
            <a:endParaRPr lang="en-US"/>
          </a:p>
          <a:p>
            <a:r>
              <a:rPr lang="en-US" i="1">
                <a:solidFill>
                  <a:srgbClr val="0000FF"/>
                </a:solidFill>
                <a:effectLst/>
              </a:rPr>
              <a:t>Relationships</a:t>
            </a:r>
            <a:r>
              <a:rPr lang="en-US"/>
              <a:t> }</a:t>
            </a:r>
          </a:p>
          <a:p>
            <a:pPr lvl="1"/>
            <a:r>
              <a:rPr lang="el-GR"/>
              <a:t>Σχέσεις</a:t>
            </a:r>
            <a:endParaRPr lang="en-US"/>
          </a:p>
          <a:p>
            <a:r>
              <a:rPr lang="en-US" i="1">
                <a:solidFill>
                  <a:srgbClr val="0000FF"/>
                </a:solidFill>
                <a:effectLst/>
              </a:rPr>
              <a:t>Associative entity type</a:t>
            </a:r>
            <a:r>
              <a:rPr lang="en-US"/>
              <a:t> }</a:t>
            </a:r>
            <a:endParaRPr lang="el-GR"/>
          </a:p>
          <a:p>
            <a:pPr lvl="1"/>
            <a:r>
              <a:rPr lang="el-GR"/>
              <a:t>Συσχετιστική οντότητα</a:t>
            </a:r>
            <a:endParaRPr lang="en-US"/>
          </a:p>
          <a:p>
            <a:r>
              <a:rPr lang="en-US" i="1">
                <a:solidFill>
                  <a:srgbClr val="0000FF"/>
                </a:solidFill>
                <a:effectLst/>
              </a:rPr>
              <a:t>Supertype / subtype</a:t>
            </a:r>
            <a:r>
              <a:rPr lang="en-US"/>
              <a:t> }</a:t>
            </a:r>
            <a:endParaRPr lang="en-GB"/>
          </a:p>
        </p:txBody>
      </p:sp>
      <p:sp>
        <p:nvSpPr>
          <p:cNvPr id="1296390" name="Rectangle 6"/>
          <p:cNvSpPr>
            <a:spLocks noChangeArrowheads="1"/>
          </p:cNvSpPr>
          <p:nvPr/>
        </p:nvSpPr>
        <p:spPr bwMode="auto">
          <a:xfrm>
            <a:off x="6045200" y="1778000"/>
            <a:ext cx="711200" cy="406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grpSp>
        <p:nvGrpSpPr>
          <p:cNvPr id="1296393" name="Group 9"/>
          <p:cNvGrpSpPr>
            <a:grpSpLocks/>
          </p:cNvGrpSpPr>
          <p:nvPr/>
        </p:nvGrpSpPr>
        <p:grpSpPr bwMode="auto">
          <a:xfrm>
            <a:off x="5753100" y="2489200"/>
            <a:ext cx="1362075" cy="365125"/>
            <a:chOff x="3136" y="1648"/>
            <a:chExt cx="1464" cy="336"/>
          </a:xfrm>
        </p:grpSpPr>
        <p:sp>
          <p:nvSpPr>
            <p:cNvPr id="1296388" name="AutoShape 4"/>
            <p:cNvSpPr>
              <a:spLocks noChangeArrowheads="1"/>
            </p:cNvSpPr>
            <p:nvPr/>
          </p:nvSpPr>
          <p:spPr bwMode="auto">
            <a:xfrm>
              <a:off x="3536" y="1648"/>
              <a:ext cx="696" cy="336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cxnSp>
          <p:nvCxnSpPr>
            <p:cNvPr id="1296391" name="AutoShape 7"/>
            <p:cNvCxnSpPr>
              <a:cxnSpLocks noChangeShapeType="1"/>
              <a:stCxn id="1296388" idx="1"/>
            </p:cNvCxnSpPr>
            <p:nvPr/>
          </p:nvCxnSpPr>
          <p:spPr bwMode="auto">
            <a:xfrm flipH="1">
              <a:off x="3136" y="1816"/>
              <a:ext cx="4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96392" name="AutoShape 8"/>
            <p:cNvCxnSpPr>
              <a:cxnSpLocks noChangeShapeType="1"/>
              <a:endCxn id="1296388" idx="3"/>
            </p:cNvCxnSpPr>
            <p:nvPr/>
          </p:nvCxnSpPr>
          <p:spPr bwMode="auto">
            <a:xfrm flipH="1">
              <a:off x="4232" y="1816"/>
              <a:ext cx="368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96394" name="Line 10"/>
          <p:cNvSpPr>
            <a:spLocks noChangeShapeType="1"/>
          </p:cNvSpPr>
          <p:nvPr/>
        </p:nvSpPr>
        <p:spPr bwMode="auto">
          <a:xfrm>
            <a:off x="5789613" y="2970213"/>
            <a:ext cx="13065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grpSp>
        <p:nvGrpSpPr>
          <p:cNvPr id="1296398" name="Group 14"/>
          <p:cNvGrpSpPr>
            <a:grpSpLocks/>
          </p:cNvGrpSpPr>
          <p:nvPr/>
        </p:nvGrpSpPr>
        <p:grpSpPr bwMode="auto">
          <a:xfrm>
            <a:off x="5781675" y="3230563"/>
            <a:ext cx="1343025" cy="134937"/>
            <a:chOff x="3528" y="2136"/>
            <a:chExt cx="1160" cy="112"/>
          </a:xfrm>
        </p:grpSpPr>
        <p:sp>
          <p:nvSpPr>
            <p:cNvPr id="1296395" name="Line 11"/>
            <p:cNvSpPr>
              <a:spLocks noChangeShapeType="1"/>
            </p:cNvSpPr>
            <p:nvPr/>
          </p:nvSpPr>
          <p:spPr bwMode="auto">
            <a:xfrm>
              <a:off x="3584" y="2184"/>
              <a:ext cx="11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296396" name="Oval 12"/>
            <p:cNvSpPr>
              <a:spLocks noChangeArrowheads="1"/>
            </p:cNvSpPr>
            <p:nvPr/>
          </p:nvSpPr>
          <p:spPr bwMode="auto">
            <a:xfrm>
              <a:off x="3528" y="2136"/>
              <a:ext cx="96" cy="11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</p:grpSp>
      <p:sp>
        <p:nvSpPr>
          <p:cNvPr id="1296397" name="Text Box 13"/>
          <p:cNvSpPr txBox="1">
            <a:spLocks noChangeArrowheads="1"/>
          </p:cNvSpPr>
          <p:nvPr/>
        </p:nvSpPr>
        <p:spPr bwMode="auto">
          <a:xfrm>
            <a:off x="5802313" y="3030538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1</a:t>
            </a:r>
            <a:endParaRPr lang="en-GB" sz="140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1296399" name="Text Box 15"/>
          <p:cNvSpPr txBox="1">
            <a:spLocks noChangeArrowheads="1"/>
          </p:cNvSpPr>
          <p:nvPr/>
        </p:nvSpPr>
        <p:spPr bwMode="auto">
          <a:xfrm>
            <a:off x="6707188" y="3030538"/>
            <a:ext cx="3127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N</a:t>
            </a:r>
            <a:endParaRPr lang="en-GB" sz="140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grpSp>
        <p:nvGrpSpPr>
          <p:cNvPr id="1296403" name="Group 19"/>
          <p:cNvGrpSpPr>
            <a:grpSpLocks/>
          </p:cNvGrpSpPr>
          <p:nvPr/>
        </p:nvGrpSpPr>
        <p:grpSpPr bwMode="auto">
          <a:xfrm flipV="1">
            <a:off x="5789613" y="3557588"/>
            <a:ext cx="1316037" cy="42862"/>
            <a:chOff x="3496" y="2624"/>
            <a:chExt cx="1216" cy="0"/>
          </a:xfrm>
        </p:grpSpPr>
        <p:sp>
          <p:nvSpPr>
            <p:cNvPr id="1296401" name="Line 17"/>
            <p:cNvSpPr>
              <a:spLocks noChangeShapeType="1"/>
            </p:cNvSpPr>
            <p:nvPr/>
          </p:nvSpPr>
          <p:spPr bwMode="auto">
            <a:xfrm>
              <a:off x="3608" y="2624"/>
              <a:ext cx="11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296402" name="Line 18"/>
            <p:cNvSpPr>
              <a:spLocks noChangeShapeType="1"/>
            </p:cNvSpPr>
            <p:nvPr/>
          </p:nvSpPr>
          <p:spPr bwMode="auto">
            <a:xfrm>
              <a:off x="3496" y="2624"/>
              <a:ext cx="11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</p:grpSp>
      <p:grpSp>
        <p:nvGrpSpPr>
          <p:cNvPr id="1296411" name="Group 27"/>
          <p:cNvGrpSpPr>
            <a:grpSpLocks/>
          </p:cNvGrpSpPr>
          <p:nvPr/>
        </p:nvGrpSpPr>
        <p:grpSpPr bwMode="auto">
          <a:xfrm>
            <a:off x="5803900" y="3822700"/>
            <a:ext cx="1308100" cy="863600"/>
            <a:chOff x="3448" y="2896"/>
            <a:chExt cx="1176" cy="728"/>
          </a:xfrm>
        </p:grpSpPr>
        <p:grpSp>
          <p:nvGrpSpPr>
            <p:cNvPr id="1296405" name="Group 21"/>
            <p:cNvGrpSpPr>
              <a:grpSpLocks/>
            </p:cNvGrpSpPr>
            <p:nvPr/>
          </p:nvGrpSpPr>
          <p:grpSpPr bwMode="auto">
            <a:xfrm>
              <a:off x="3448" y="2896"/>
              <a:ext cx="1176" cy="304"/>
              <a:chOff x="3136" y="1648"/>
              <a:chExt cx="1464" cy="336"/>
            </a:xfrm>
          </p:grpSpPr>
          <p:sp>
            <p:nvSpPr>
              <p:cNvPr id="1296406" name="AutoShape 22"/>
              <p:cNvSpPr>
                <a:spLocks noChangeArrowheads="1"/>
              </p:cNvSpPr>
              <p:nvPr/>
            </p:nvSpPr>
            <p:spPr bwMode="auto">
              <a:xfrm>
                <a:off x="3536" y="1648"/>
                <a:ext cx="696" cy="336"/>
              </a:xfrm>
              <a:prstGeom prst="diamond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l-GR"/>
              </a:p>
            </p:txBody>
          </p:sp>
          <p:cxnSp>
            <p:nvCxnSpPr>
              <p:cNvPr id="1296407" name="AutoShape 23"/>
              <p:cNvCxnSpPr>
                <a:cxnSpLocks noChangeShapeType="1"/>
                <a:stCxn id="1296406" idx="1"/>
              </p:cNvCxnSpPr>
              <p:nvPr/>
            </p:nvCxnSpPr>
            <p:spPr bwMode="auto">
              <a:xfrm flipH="1">
                <a:off x="3136" y="1816"/>
                <a:ext cx="400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96408" name="AutoShape 24"/>
              <p:cNvCxnSpPr>
                <a:cxnSpLocks noChangeShapeType="1"/>
                <a:endCxn id="1296406" idx="3"/>
              </p:cNvCxnSpPr>
              <p:nvPr/>
            </p:nvCxnSpPr>
            <p:spPr bwMode="auto">
              <a:xfrm flipH="1">
                <a:off x="4232" y="1816"/>
                <a:ext cx="368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296409" name="Rectangle 25"/>
            <p:cNvSpPr>
              <a:spLocks noChangeArrowheads="1"/>
            </p:cNvSpPr>
            <p:nvPr/>
          </p:nvSpPr>
          <p:spPr bwMode="auto">
            <a:xfrm>
              <a:off x="3768" y="3400"/>
              <a:ext cx="560" cy="2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cxnSp>
          <p:nvCxnSpPr>
            <p:cNvPr id="1296410" name="AutoShape 26"/>
            <p:cNvCxnSpPr>
              <a:cxnSpLocks noChangeShapeType="1"/>
              <a:stCxn id="1296409" idx="0"/>
              <a:endCxn id="1296406" idx="2"/>
            </p:cNvCxnSpPr>
            <p:nvPr/>
          </p:nvCxnSpPr>
          <p:spPr bwMode="auto">
            <a:xfrm flipV="1">
              <a:off x="4048" y="3200"/>
              <a:ext cx="1" cy="2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296424" name="Group 40"/>
          <p:cNvGrpSpPr>
            <a:grpSpLocks/>
          </p:cNvGrpSpPr>
          <p:nvPr/>
        </p:nvGrpSpPr>
        <p:grpSpPr bwMode="auto">
          <a:xfrm>
            <a:off x="5803900" y="5067300"/>
            <a:ext cx="1320800" cy="800100"/>
            <a:chOff x="1376" y="2832"/>
            <a:chExt cx="824" cy="568"/>
          </a:xfrm>
        </p:grpSpPr>
        <p:grpSp>
          <p:nvGrpSpPr>
            <p:cNvPr id="1296413" name="Group 29"/>
            <p:cNvGrpSpPr>
              <a:grpSpLocks/>
            </p:cNvGrpSpPr>
            <p:nvPr/>
          </p:nvGrpSpPr>
          <p:grpSpPr bwMode="auto">
            <a:xfrm flipV="1">
              <a:off x="1376" y="3173"/>
              <a:ext cx="824" cy="227"/>
              <a:chOff x="3136" y="1648"/>
              <a:chExt cx="1464" cy="336"/>
            </a:xfrm>
          </p:grpSpPr>
          <p:sp>
            <p:nvSpPr>
              <p:cNvPr id="1296414" name="AutoShape 30"/>
              <p:cNvSpPr>
                <a:spLocks noChangeArrowheads="1"/>
              </p:cNvSpPr>
              <p:nvPr/>
            </p:nvSpPr>
            <p:spPr bwMode="auto">
              <a:xfrm>
                <a:off x="3536" y="1648"/>
                <a:ext cx="696" cy="336"/>
              </a:xfrm>
              <a:prstGeom prst="diamond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l-GR"/>
              </a:p>
            </p:txBody>
          </p:sp>
          <p:cxnSp>
            <p:nvCxnSpPr>
              <p:cNvPr id="1296415" name="AutoShape 31"/>
              <p:cNvCxnSpPr>
                <a:cxnSpLocks noChangeShapeType="1"/>
                <a:stCxn id="1296414" idx="1"/>
              </p:cNvCxnSpPr>
              <p:nvPr/>
            </p:nvCxnSpPr>
            <p:spPr bwMode="auto">
              <a:xfrm flipH="1">
                <a:off x="3136" y="1816"/>
                <a:ext cx="400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96416" name="AutoShape 32"/>
              <p:cNvCxnSpPr>
                <a:cxnSpLocks noChangeShapeType="1"/>
                <a:endCxn id="1296414" idx="3"/>
              </p:cNvCxnSpPr>
              <p:nvPr/>
            </p:nvCxnSpPr>
            <p:spPr bwMode="auto">
              <a:xfrm flipH="1">
                <a:off x="4232" y="1816"/>
                <a:ext cx="368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296417" name="Rectangle 33"/>
            <p:cNvSpPr>
              <a:spLocks noChangeArrowheads="1"/>
            </p:cNvSpPr>
            <p:nvPr/>
          </p:nvSpPr>
          <p:spPr bwMode="auto">
            <a:xfrm flipV="1">
              <a:off x="1608" y="2832"/>
              <a:ext cx="393" cy="16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296422" name="Line 38"/>
            <p:cNvSpPr>
              <a:spLocks noChangeShapeType="1"/>
            </p:cNvSpPr>
            <p:nvPr/>
          </p:nvSpPr>
          <p:spPr bwMode="auto">
            <a:xfrm flipV="1">
              <a:off x="1800" y="3000"/>
              <a:ext cx="0" cy="1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296423" name="Line 39"/>
            <p:cNvSpPr>
              <a:spLocks noChangeShapeType="1"/>
            </p:cNvSpPr>
            <p:nvPr/>
          </p:nvSpPr>
          <p:spPr bwMode="auto">
            <a:xfrm>
              <a:off x="1744" y="3088"/>
              <a:ext cx="1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</p:grpSp>
      <p:sp>
        <p:nvSpPr>
          <p:cNvPr id="1296432" name="Line 48"/>
          <p:cNvSpPr>
            <a:spLocks noChangeShapeType="1"/>
          </p:cNvSpPr>
          <p:nvPr/>
        </p:nvSpPr>
        <p:spPr bwMode="auto">
          <a:xfrm flipV="1">
            <a:off x="3111500" y="1930400"/>
            <a:ext cx="2222500" cy="1016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296433" name="Line 49"/>
          <p:cNvSpPr>
            <a:spLocks noChangeShapeType="1"/>
          </p:cNvSpPr>
          <p:nvPr/>
        </p:nvSpPr>
        <p:spPr bwMode="auto">
          <a:xfrm flipV="1">
            <a:off x="3302000" y="2857500"/>
            <a:ext cx="2032000" cy="1143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296434" name="Line 50"/>
          <p:cNvSpPr>
            <a:spLocks noChangeShapeType="1"/>
          </p:cNvSpPr>
          <p:nvPr/>
        </p:nvSpPr>
        <p:spPr bwMode="auto">
          <a:xfrm>
            <a:off x="4622800" y="3924300"/>
            <a:ext cx="711200" cy="1524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296435" name="Line 51"/>
          <p:cNvSpPr>
            <a:spLocks noChangeShapeType="1"/>
          </p:cNvSpPr>
          <p:nvPr/>
        </p:nvSpPr>
        <p:spPr bwMode="auto">
          <a:xfrm>
            <a:off x="4305300" y="4902200"/>
            <a:ext cx="1028700" cy="4953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296436" name="Text Box 52"/>
          <p:cNvSpPr txBox="1">
            <a:spLocks noChangeArrowheads="1"/>
          </p:cNvSpPr>
          <p:nvPr/>
        </p:nvSpPr>
        <p:spPr bwMode="auto">
          <a:xfrm>
            <a:off x="736600" y="5789613"/>
            <a:ext cx="1247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20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Σύμβολα</a:t>
            </a:r>
            <a:endParaRPr lang="en-GB" sz="2000" i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12</a:t>
            </a:fld>
            <a:r>
              <a:rPr lang="el-GR" smtClean="0"/>
              <a:t> / 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0895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29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E/R diagrams</a:t>
            </a:r>
            <a:r>
              <a:rPr lang="el-GR"/>
              <a:t> (3/</a:t>
            </a:r>
            <a:r>
              <a:rPr lang="en-US"/>
              <a:t>5</a:t>
            </a:r>
            <a:r>
              <a:rPr lang="el-GR"/>
              <a:t>)</a:t>
            </a:r>
            <a:endParaRPr lang="en-GB"/>
          </a:p>
        </p:txBody>
      </p:sp>
      <p:sp>
        <p:nvSpPr>
          <p:cNvPr id="1297412" name="Rectangle 4"/>
          <p:cNvSpPr>
            <a:spLocks noChangeArrowheads="1"/>
          </p:cNvSpPr>
          <p:nvPr/>
        </p:nvSpPr>
        <p:spPr bwMode="auto">
          <a:xfrm>
            <a:off x="1346200" y="1733550"/>
            <a:ext cx="1277938" cy="5857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r>
              <a:rPr lang="en-US" sz="1400">
                <a:effectLst/>
              </a:rPr>
              <a:t>CUSTOMER</a:t>
            </a:r>
            <a:endParaRPr lang="en-GB" sz="1400">
              <a:effectLst/>
            </a:endParaRPr>
          </a:p>
        </p:txBody>
      </p:sp>
      <p:sp>
        <p:nvSpPr>
          <p:cNvPr id="1297414" name="AutoShape 6"/>
          <p:cNvSpPr>
            <a:spLocks noChangeArrowheads="1"/>
          </p:cNvSpPr>
          <p:nvPr/>
        </p:nvSpPr>
        <p:spPr bwMode="auto">
          <a:xfrm>
            <a:off x="3060700" y="1676400"/>
            <a:ext cx="1576388" cy="711200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r>
              <a:rPr lang="en-US" sz="1400">
                <a:effectLst/>
              </a:rPr>
              <a:t>PURCHASES</a:t>
            </a:r>
            <a:endParaRPr lang="en-GB" sz="1400">
              <a:effectLst/>
            </a:endParaRPr>
          </a:p>
        </p:txBody>
      </p:sp>
      <p:sp>
        <p:nvSpPr>
          <p:cNvPr id="1297416" name="Rectangle 8"/>
          <p:cNvSpPr>
            <a:spLocks noChangeArrowheads="1"/>
          </p:cNvSpPr>
          <p:nvPr/>
        </p:nvSpPr>
        <p:spPr bwMode="auto">
          <a:xfrm>
            <a:off x="5148263" y="1744663"/>
            <a:ext cx="1277937" cy="5857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r>
              <a:rPr lang="en-US" sz="1400">
                <a:effectLst/>
              </a:rPr>
              <a:t>PRODUCT</a:t>
            </a:r>
            <a:endParaRPr lang="en-GB" sz="1400">
              <a:effectLst/>
            </a:endParaRPr>
          </a:p>
        </p:txBody>
      </p:sp>
      <p:cxnSp>
        <p:nvCxnSpPr>
          <p:cNvPr id="1297417" name="AutoShape 9"/>
          <p:cNvCxnSpPr>
            <a:cxnSpLocks noChangeShapeType="1"/>
            <a:stCxn id="1297412" idx="3"/>
            <a:endCxn id="1297414" idx="1"/>
          </p:cNvCxnSpPr>
          <p:nvPr/>
        </p:nvCxnSpPr>
        <p:spPr bwMode="auto">
          <a:xfrm>
            <a:off x="2624138" y="2025650"/>
            <a:ext cx="436562" cy="63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7418" name="AutoShape 10"/>
          <p:cNvCxnSpPr>
            <a:cxnSpLocks noChangeShapeType="1"/>
            <a:stCxn id="1297414" idx="3"/>
            <a:endCxn id="1297416" idx="1"/>
          </p:cNvCxnSpPr>
          <p:nvPr/>
        </p:nvCxnSpPr>
        <p:spPr bwMode="auto">
          <a:xfrm>
            <a:off x="4637088" y="2032000"/>
            <a:ext cx="511175" cy="63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97421" name="Rectangle 13"/>
          <p:cNvSpPr>
            <a:spLocks noChangeArrowheads="1"/>
          </p:cNvSpPr>
          <p:nvPr/>
        </p:nvSpPr>
        <p:spPr bwMode="auto">
          <a:xfrm>
            <a:off x="1346200" y="2965450"/>
            <a:ext cx="1277938" cy="5857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r>
              <a:rPr lang="en-US" sz="1400">
                <a:effectLst/>
              </a:rPr>
              <a:t>CUSTOMER</a:t>
            </a:r>
            <a:endParaRPr lang="en-GB" sz="1400">
              <a:effectLst/>
            </a:endParaRPr>
          </a:p>
        </p:txBody>
      </p:sp>
      <p:sp>
        <p:nvSpPr>
          <p:cNvPr id="1297423" name="Rectangle 15"/>
          <p:cNvSpPr>
            <a:spLocks noChangeArrowheads="1"/>
          </p:cNvSpPr>
          <p:nvPr/>
        </p:nvSpPr>
        <p:spPr bwMode="auto">
          <a:xfrm>
            <a:off x="5148263" y="2976563"/>
            <a:ext cx="1277937" cy="5857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r>
              <a:rPr lang="en-US" sz="1400">
                <a:effectLst/>
              </a:rPr>
              <a:t>PRODUCT</a:t>
            </a:r>
            <a:endParaRPr lang="en-GB" sz="1400">
              <a:effectLst/>
            </a:endParaRPr>
          </a:p>
        </p:txBody>
      </p:sp>
      <p:cxnSp>
        <p:nvCxnSpPr>
          <p:cNvPr id="1297426" name="AutoShape 18"/>
          <p:cNvCxnSpPr>
            <a:cxnSpLocks noChangeShapeType="1"/>
            <a:stCxn id="1297421" idx="3"/>
            <a:endCxn id="1297423" idx="1"/>
          </p:cNvCxnSpPr>
          <p:nvPr/>
        </p:nvCxnSpPr>
        <p:spPr bwMode="auto">
          <a:xfrm>
            <a:off x="2624138" y="3259138"/>
            <a:ext cx="2524125" cy="111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97427" name="Oval 19"/>
          <p:cNvSpPr>
            <a:spLocks noChangeArrowheads="1"/>
          </p:cNvSpPr>
          <p:nvPr/>
        </p:nvSpPr>
        <p:spPr bwMode="auto">
          <a:xfrm>
            <a:off x="2628900" y="3200400"/>
            <a:ext cx="1397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297428" name="Text Box 20"/>
          <p:cNvSpPr txBox="1">
            <a:spLocks noChangeArrowheads="1"/>
          </p:cNvSpPr>
          <p:nvPr/>
        </p:nvSpPr>
        <p:spPr bwMode="auto">
          <a:xfrm>
            <a:off x="2797175" y="29305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1</a:t>
            </a:r>
            <a:endParaRPr lang="en-GB" sz="160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1297429" name="Text Box 21"/>
          <p:cNvSpPr txBox="1">
            <a:spLocks noChangeArrowheads="1"/>
          </p:cNvSpPr>
          <p:nvPr/>
        </p:nvSpPr>
        <p:spPr bwMode="auto">
          <a:xfrm>
            <a:off x="4622800" y="2917825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N</a:t>
            </a:r>
            <a:endParaRPr lang="en-GB" sz="160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1297430" name="Rectangle 22"/>
          <p:cNvSpPr>
            <a:spLocks noChangeArrowheads="1"/>
          </p:cNvSpPr>
          <p:nvPr/>
        </p:nvSpPr>
        <p:spPr bwMode="auto">
          <a:xfrm>
            <a:off x="3248025" y="2971800"/>
            <a:ext cx="1303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n-US" sz="1400">
                <a:effectLst/>
              </a:rPr>
              <a:t>PURCHASES</a:t>
            </a:r>
            <a:endParaRPr lang="en-GB" sz="1400">
              <a:effectLst/>
            </a:endParaRPr>
          </a:p>
        </p:txBody>
      </p:sp>
      <p:sp>
        <p:nvSpPr>
          <p:cNvPr id="1297432" name="Rectangle 24"/>
          <p:cNvSpPr>
            <a:spLocks noChangeArrowheads="1"/>
          </p:cNvSpPr>
          <p:nvPr/>
        </p:nvSpPr>
        <p:spPr bwMode="auto">
          <a:xfrm>
            <a:off x="1358900" y="4197350"/>
            <a:ext cx="1277938" cy="5857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r>
              <a:rPr lang="en-US" sz="1400">
                <a:effectLst/>
              </a:rPr>
              <a:t>CUSTOMER</a:t>
            </a:r>
            <a:endParaRPr lang="en-GB" sz="1400">
              <a:effectLst/>
            </a:endParaRPr>
          </a:p>
        </p:txBody>
      </p:sp>
      <p:sp>
        <p:nvSpPr>
          <p:cNvPr id="1297433" name="AutoShape 25"/>
          <p:cNvSpPr>
            <a:spLocks noChangeArrowheads="1"/>
          </p:cNvSpPr>
          <p:nvPr/>
        </p:nvSpPr>
        <p:spPr bwMode="auto">
          <a:xfrm>
            <a:off x="3073400" y="4140200"/>
            <a:ext cx="1576388" cy="711200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endParaRPr lang="en-US" sz="1400">
              <a:effectLst/>
            </a:endParaRPr>
          </a:p>
        </p:txBody>
      </p:sp>
      <p:sp>
        <p:nvSpPr>
          <p:cNvPr id="1297434" name="Rectangle 26"/>
          <p:cNvSpPr>
            <a:spLocks noChangeArrowheads="1"/>
          </p:cNvSpPr>
          <p:nvPr/>
        </p:nvSpPr>
        <p:spPr bwMode="auto">
          <a:xfrm>
            <a:off x="5160963" y="4208463"/>
            <a:ext cx="1277937" cy="5857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r>
              <a:rPr lang="en-US" sz="1400">
                <a:effectLst/>
              </a:rPr>
              <a:t>PRODUCT</a:t>
            </a:r>
            <a:endParaRPr lang="en-GB" sz="1400">
              <a:effectLst/>
            </a:endParaRPr>
          </a:p>
        </p:txBody>
      </p:sp>
      <p:cxnSp>
        <p:nvCxnSpPr>
          <p:cNvPr id="1297435" name="AutoShape 27"/>
          <p:cNvCxnSpPr>
            <a:cxnSpLocks noChangeShapeType="1"/>
            <a:stCxn id="1297432" idx="3"/>
            <a:endCxn id="1297433" idx="1"/>
          </p:cNvCxnSpPr>
          <p:nvPr/>
        </p:nvCxnSpPr>
        <p:spPr bwMode="auto">
          <a:xfrm>
            <a:off x="2636838" y="4489450"/>
            <a:ext cx="436562" cy="63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7436" name="AutoShape 28"/>
          <p:cNvCxnSpPr>
            <a:cxnSpLocks noChangeShapeType="1"/>
            <a:stCxn id="1297433" idx="3"/>
            <a:endCxn id="1297434" idx="1"/>
          </p:cNvCxnSpPr>
          <p:nvPr/>
        </p:nvCxnSpPr>
        <p:spPr bwMode="auto">
          <a:xfrm>
            <a:off x="4649788" y="4495800"/>
            <a:ext cx="511175" cy="63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97437" name="Rectangle 29"/>
          <p:cNvSpPr>
            <a:spLocks noChangeArrowheads="1"/>
          </p:cNvSpPr>
          <p:nvPr/>
        </p:nvSpPr>
        <p:spPr bwMode="auto">
          <a:xfrm>
            <a:off x="3217863" y="5300663"/>
            <a:ext cx="1277937" cy="5857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r>
              <a:rPr lang="en-US" sz="1400">
                <a:effectLst/>
              </a:rPr>
              <a:t>PURCHASES</a:t>
            </a:r>
            <a:endParaRPr lang="en-GB" sz="1400">
              <a:effectLst/>
            </a:endParaRPr>
          </a:p>
        </p:txBody>
      </p:sp>
      <p:cxnSp>
        <p:nvCxnSpPr>
          <p:cNvPr id="1297438" name="AutoShape 30"/>
          <p:cNvCxnSpPr>
            <a:cxnSpLocks noChangeShapeType="1"/>
            <a:stCxn id="1297437" idx="0"/>
            <a:endCxn id="1297433" idx="2"/>
          </p:cNvCxnSpPr>
          <p:nvPr/>
        </p:nvCxnSpPr>
        <p:spPr bwMode="auto">
          <a:xfrm flipV="1">
            <a:off x="3857625" y="4851400"/>
            <a:ext cx="4763" cy="4492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97441" name="Text Box 33"/>
          <p:cNvSpPr txBox="1">
            <a:spLocks noChangeArrowheads="1"/>
          </p:cNvSpPr>
          <p:nvPr/>
        </p:nvSpPr>
        <p:spPr bwMode="auto">
          <a:xfrm>
            <a:off x="6664325" y="1763713"/>
            <a:ext cx="18415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l-GR" sz="1400">
                <a:solidFill>
                  <a:srgbClr val="0000FF"/>
                </a:solidFill>
                <a:effectLst/>
                <a:latin typeface="Arial" charset="0"/>
              </a:rPr>
              <a:t>απλές «</a:t>
            </a:r>
            <a:r>
              <a:rPr lang="en-US" sz="1400">
                <a:solidFill>
                  <a:srgbClr val="0000FF"/>
                </a:solidFill>
                <a:effectLst/>
                <a:latin typeface="Arial" charset="0"/>
              </a:rPr>
              <a:t>one to one</a:t>
            </a:r>
            <a:r>
              <a:rPr lang="el-GR" sz="1400">
                <a:solidFill>
                  <a:srgbClr val="0000FF"/>
                </a:solidFill>
                <a:effectLst/>
                <a:latin typeface="Arial" charset="0"/>
              </a:rPr>
              <a:t>»</a:t>
            </a:r>
          </a:p>
          <a:p>
            <a:r>
              <a:rPr lang="el-GR" sz="1400">
                <a:solidFill>
                  <a:srgbClr val="0000FF"/>
                </a:solidFill>
                <a:effectLst/>
                <a:latin typeface="Arial" charset="0"/>
              </a:rPr>
              <a:t>σχέσεις</a:t>
            </a:r>
            <a:endParaRPr lang="en-GB" sz="1400"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297442" name="Text Box 34"/>
          <p:cNvSpPr txBox="1">
            <a:spLocks noChangeArrowheads="1"/>
          </p:cNvSpPr>
          <p:nvPr/>
        </p:nvSpPr>
        <p:spPr bwMode="auto">
          <a:xfrm>
            <a:off x="6651625" y="2995613"/>
            <a:ext cx="142398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l-GR" sz="1400">
                <a:solidFill>
                  <a:srgbClr val="0000FF"/>
                </a:solidFill>
                <a:effectLst/>
                <a:latin typeface="Arial" charset="0"/>
              </a:rPr>
              <a:t>«</a:t>
            </a:r>
            <a:r>
              <a:rPr lang="en-US" sz="1400">
                <a:solidFill>
                  <a:srgbClr val="0000FF"/>
                </a:solidFill>
                <a:effectLst/>
                <a:latin typeface="Arial" charset="0"/>
              </a:rPr>
              <a:t>one to many</a:t>
            </a:r>
            <a:r>
              <a:rPr lang="el-GR" sz="1400">
                <a:solidFill>
                  <a:srgbClr val="0000FF"/>
                </a:solidFill>
                <a:effectLst/>
                <a:latin typeface="Arial" charset="0"/>
              </a:rPr>
              <a:t>»</a:t>
            </a:r>
            <a:endParaRPr lang="en-US" sz="1400">
              <a:solidFill>
                <a:srgbClr val="0000FF"/>
              </a:solidFill>
              <a:effectLst/>
              <a:latin typeface="Arial" charset="0"/>
            </a:endParaRPr>
          </a:p>
          <a:p>
            <a:r>
              <a:rPr lang="el-GR" sz="1400">
                <a:solidFill>
                  <a:srgbClr val="0000FF"/>
                </a:solidFill>
                <a:effectLst/>
                <a:latin typeface="Arial" charset="0"/>
              </a:rPr>
              <a:t>σχέσεις</a:t>
            </a:r>
            <a:endParaRPr lang="en-GB" sz="1400"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297443" name="Text Box 35"/>
          <p:cNvSpPr txBox="1">
            <a:spLocks noChangeArrowheads="1"/>
          </p:cNvSpPr>
          <p:nvPr/>
        </p:nvSpPr>
        <p:spPr bwMode="auto">
          <a:xfrm>
            <a:off x="6651625" y="4138613"/>
            <a:ext cx="1303338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l-GR" sz="1400">
                <a:solidFill>
                  <a:srgbClr val="0000FF"/>
                </a:solidFill>
                <a:effectLst/>
                <a:latin typeface="Arial" charset="0"/>
              </a:rPr>
              <a:t>σχέσεις με </a:t>
            </a:r>
          </a:p>
          <a:p>
            <a:r>
              <a:rPr lang="el-GR" sz="1400">
                <a:solidFill>
                  <a:srgbClr val="0000FF"/>
                </a:solidFill>
                <a:effectLst/>
                <a:latin typeface="Arial" charset="0"/>
              </a:rPr>
              <a:t>επιπλέον </a:t>
            </a:r>
          </a:p>
          <a:p>
            <a:r>
              <a:rPr lang="el-GR" sz="1400">
                <a:solidFill>
                  <a:srgbClr val="0000FF"/>
                </a:solidFill>
                <a:effectLst/>
                <a:latin typeface="Arial" charset="0"/>
              </a:rPr>
              <a:t>συσχετιστική</a:t>
            </a:r>
          </a:p>
          <a:p>
            <a:r>
              <a:rPr lang="el-GR" sz="1400">
                <a:solidFill>
                  <a:srgbClr val="0000FF"/>
                </a:solidFill>
                <a:effectLst/>
                <a:latin typeface="Arial" charset="0"/>
              </a:rPr>
              <a:t>πληροφορία</a:t>
            </a:r>
            <a:endParaRPr lang="en-GB" sz="1400"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297444" name="Text Box 36"/>
          <p:cNvSpPr txBox="1">
            <a:spLocks noChangeArrowheads="1"/>
          </p:cNvSpPr>
          <p:nvPr/>
        </p:nvSpPr>
        <p:spPr bwMode="auto">
          <a:xfrm>
            <a:off x="419100" y="5789613"/>
            <a:ext cx="1893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20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Παραδείγματα</a:t>
            </a:r>
            <a:endParaRPr lang="en-GB" sz="2000" i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13</a:t>
            </a:fld>
            <a:r>
              <a:rPr lang="el-GR" smtClean="0"/>
              <a:t> / 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668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29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E/R diagrams (4/5)</a:t>
            </a:r>
            <a:endParaRPr lang="en-GB"/>
          </a:p>
        </p:txBody>
      </p:sp>
      <p:grpSp>
        <p:nvGrpSpPr>
          <p:cNvPr id="1298446" name="Group 14"/>
          <p:cNvGrpSpPr>
            <a:grpSpLocks/>
          </p:cNvGrpSpPr>
          <p:nvPr/>
        </p:nvGrpSpPr>
        <p:grpSpPr bwMode="auto">
          <a:xfrm>
            <a:off x="228600" y="1985963"/>
            <a:ext cx="4114800" cy="2198687"/>
            <a:chOff x="360" y="1339"/>
            <a:chExt cx="3248" cy="1681"/>
          </a:xfrm>
        </p:grpSpPr>
        <p:sp>
          <p:nvSpPr>
            <p:cNvPr id="1298437" name="Rectangle 5"/>
            <p:cNvSpPr>
              <a:spLocks noChangeArrowheads="1"/>
            </p:cNvSpPr>
            <p:nvPr/>
          </p:nvSpPr>
          <p:spPr bwMode="auto">
            <a:xfrm>
              <a:off x="360" y="2644"/>
              <a:ext cx="805" cy="36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defTabSz="762000"/>
              <a:r>
                <a:rPr lang="en-US" sz="1200">
                  <a:effectLst/>
                </a:rPr>
                <a:t>DIRECTOR</a:t>
              </a:r>
              <a:endParaRPr lang="en-GB" sz="1200">
                <a:effectLst/>
              </a:endParaRPr>
            </a:p>
          </p:txBody>
        </p:sp>
        <p:sp>
          <p:nvSpPr>
            <p:cNvPr id="1298438" name="AutoShape 6"/>
            <p:cNvSpPr>
              <a:spLocks noChangeArrowheads="1"/>
            </p:cNvSpPr>
            <p:nvPr/>
          </p:nvSpPr>
          <p:spPr bwMode="auto">
            <a:xfrm>
              <a:off x="1464" y="2112"/>
              <a:ext cx="993" cy="448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defTabSz="762000"/>
              <a:endParaRPr lang="en-US" sz="1200">
                <a:effectLst/>
              </a:endParaRPr>
            </a:p>
          </p:txBody>
        </p:sp>
        <p:sp>
          <p:nvSpPr>
            <p:cNvPr id="1298439" name="Rectangle 7"/>
            <p:cNvSpPr>
              <a:spLocks noChangeArrowheads="1"/>
            </p:cNvSpPr>
            <p:nvPr/>
          </p:nvSpPr>
          <p:spPr bwMode="auto">
            <a:xfrm>
              <a:off x="2803" y="2651"/>
              <a:ext cx="805" cy="36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defTabSz="762000"/>
              <a:r>
                <a:rPr lang="en-US" sz="1200">
                  <a:effectLst/>
                </a:rPr>
                <a:t>SECRETARY</a:t>
              </a:r>
              <a:endParaRPr lang="en-GB" sz="1200">
                <a:effectLst/>
              </a:endParaRPr>
            </a:p>
          </p:txBody>
        </p:sp>
        <p:cxnSp>
          <p:nvCxnSpPr>
            <p:cNvPr id="1298440" name="AutoShape 8"/>
            <p:cNvCxnSpPr>
              <a:cxnSpLocks noChangeShapeType="1"/>
              <a:stCxn id="1298437" idx="3"/>
              <a:endCxn id="1298438" idx="1"/>
            </p:cNvCxnSpPr>
            <p:nvPr/>
          </p:nvCxnSpPr>
          <p:spPr bwMode="auto">
            <a:xfrm flipV="1">
              <a:off x="1165" y="2336"/>
              <a:ext cx="299" cy="49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98441" name="AutoShape 9"/>
            <p:cNvCxnSpPr>
              <a:cxnSpLocks noChangeShapeType="1"/>
              <a:stCxn id="1298438" idx="3"/>
              <a:endCxn id="1298439" idx="1"/>
            </p:cNvCxnSpPr>
            <p:nvPr/>
          </p:nvCxnSpPr>
          <p:spPr bwMode="auto">
            <a:xfrm>
              <a:off x="2457" y="2336"/>
              <a:ext cx="346" cy="5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98442" name="Rectangle 10"/>
            <p:cNvSpPr>
              <a:spLocks noChangeArrowheads="1"/>
            </p:cNvSpPr>
            <p:nvPr/>
          </p:nvSpPr>
          <p:spPr bwMode="auto">
            <a:xfrm>
              <a:off x="1555" y="1339"/>
              <a:ext cx="805" cy="36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defTabSz="762000"/>
              <a:r>
                <a:rPr lang="en-US" sz="1200">
                  <a:effectLst/>
                </a:rPr>
                <a:t>EMPLOYEE</a:t>
              </a:r>
              <a:endParaRPr lang="en-GB" sz="1200">
                <a:effectLst/>
              </a:endParaRPr>
            </a:p>
          </p:txBody>
        </p:sp>
        <p:cxnSp>
          <p:nvCxnSpPr>
            <p:cNvPr id="1298444" name="AutoShape 12"/>
            <p:cNvCxnSpPr>
              <a:cxnSpLocks noChangeShapeType="1"/>
              <a:stCxn id="1298442" idx="2"/>
              <a:endCxn id="1298438" idx="0"/>
            </p:cNvCxnSpPr>
            <p:nvPr/>
          </p:nvCxnSpPr>
          <p:spPr bwMode="auto">
            <a:xfrm>
              <a:off x="1958" y="1708"/>
              <a:ext cx="3" cy="40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98445" name="Line 13"/>
            <p:cNvSpPr>
              <a:spLocks noChangeShapeType="1"/>
            </p:cNvSpPr>
            <p:nvPr/>
          </p:nvSpPr>
          <p:spPr bwMode="auto">
            <a:xfrm>
              <a:off x="1864" y="1896"/>
              <a:ext cx="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</p:grpSp>
      <p:sp>
        <p:nvSpPr>
          <p:cNvPr id="1298465" name="Text Box 33"/>
          <p:cNvSpPr txBox="1">
            <a:spLocks noChangeArrowheads="1"/>
          </p:cNvSpPr>
          <p:nvPr/>
        </p:nvSpPr>
        <p:spPr bwMode="auto">
          <a:xfrm>
            <a:off x="3044379" y="1674813"/>
            <a:ext cx="2718693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400" dirty="0">
                <a:solidFill>
                  <a:srgbClr val="0000FF"/>
                </a:solidFill>
                <a:effectLst/>
                <a:latin typeface="Arial" charset="0"/>
              </a:rPr>
              <a:t>σχέσεις κληρονομικότητας</a:t>
            </a:r>
            <a:r>
              <a:rPr lang="en-US" sz="1400" dirty="0">
                <a:solidFill>
                  <a:srgbClr val="0000FF"/>
                </a:solidFill>
                <a:effectLst/>
                <a:latin typeface="Arial" charset="0"/>
              </a:rPr>
              <a:t> </a:t>
            </a:r>
            <a:r>
              <a:rPr lang="el-GR" sz="1400" dirty="0">
                <a:solidFill>
                  <a:srgbClr val="0000FF"/>
                </a:solidFill>
                <a:effectLst/>
                <a:latin typeface="Arial" charset="0"/>
              </a:rPr>
              <a:t>–</a:t>
            </a:r>
          </a:p>
          <a:p>
            <a:pPr algn="ctr"/>
            <a:r>
              <a:rPr lang="en-US" sz="1400" i="1" dirty="0">
                <a:solidFill>
                  <a:srgbClr val="0000FF"/>
                </a:solidFill>
                <a:effectLst/>
                <a:latin typeface="Arial" charset="0"/>
              </a:rPr>
              <a:t>inheritance relationships </a:t>
            </a:r>
            <a:r>
              <a:rPr lang="en-US" sz="1400" dirty="0">
                <a:solidFill>
                  <a:srgbClr val="0000FF"/>
                </a:solidFill>
                <a:effectLst/>
                <a:latin typeface="Arial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effectLst/>
                <a:latin typeface="Arial" charset="0"/>
              </a:rPr>
              <a:t>isa</a:t>
            </a:r>
            <a:r>
              <a:rPr lang="en-US" sz="1400" dirty="0">
                <a:solidFill>
                  <a:srgbClr val="0000FF"/>
                </a:solidFill>
                <a:effectLst/>
                <a:latin typeface="Arial" charset="0"/>
              </a:rPr>
              <a:t>)</a:t>
            </a:r>
            <a:endParaRPr lang="en-GB" sz="1400" dirty="0"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298466" name="Text Box 34"/>
          <p:cNvSpPr txBox="1">
            <a:spLocks noChangeArrowheads="1"/>
          </p:cNvSpPr>
          <p:nvPr/>
        </p:nvSpPr>
        <p:spPr bwMode="auto">
          <a:xfrm>
            <a:off x="5946907" y="3833813"/>
            <a:ext cx="2631811" cy="95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400">
                <a:solidFill>
                  <a:srgbClr val="0000FF"/>
                </a:solidFill>
                <a:effectLst/>
                <a:latin typeface="Arial" charset="0"/>
              </a:rPr>
              <a:t>σχέσεις ενσωμάτωσης –</a:t>
            </a:r>
          </a:p>
          <a:p>
            <a:pPr algn="ctr"/>
            <a:r>
              <a:rPr lang="en-US" sz="1400" i="1">
                <a:solidFill>
                  <a:srgbClr val="0000FF"/>
                </a:solidFill>
                <a:effectLst/>
                <a:latin typeface="Arial" charset="0"/>
              </a:rPr>
              <a:t>containment relationships</a:t>
            </a:r>
            <a:r>
              <a:rPr lang="en-US" sz="1400">
                <a:solidFill>
                  <a:srgbClr val="0000FF"/>
                </a:solidFill>
                <a:effectLst/>
                <a:latin typeface="Arial" charset="0"/>
              </a:rPr>
              <a:t> </a:t>
            </a:r>
          </a:p>
          <a:p>
            <a:pPr algn="ctr"/>
            <a:r>
              <a:rPr lang="en-US" sz="1400">
                <a:solidFill>
                  <a:srgbClr val="0000FF"/>
                </a:solidFill>
                <a:effectLst/>
                <a:latin typeface="Arial" charset="0"/>
              </a:rPr>
              <a:t>(</a:t>
            </a:r>
            <a:r>
              <a:rPr lang="el-GR" sz="1400">
                <a:solidFill>
                  <a:srgbClr val="0000FF"/>
                </a:solidFill>
                <a:effectLst/>
                <a:latin typeface="Arial" charset="0"/>
              </a:rPr>
              <a:t>ουσιαστικά </a:t>
            </a:r>
            <a:r>
              <a:rPr lang="en-US" sz="1400" i="1">
                <a:solidFill>
                  <a:srgbClr val="0000FF"/>
                </a:solidFill>
                <a:effectLst/>
                <a:latin typeface="Arial" charset="0"/>
              </a:rPr>
              <a:t>partof</a:t>
            </a:r>
            <a:r>
              <a:rPr lang="en-US" sz="1400">
                <a:solidFill>
                  <a:srgbClr val="0000FF"/>
                </a:solidFill>
                <a:effectLst/>
                <a:latin typeface="Arial" charset="0"/>
              </a:rPr>
              <a:t>, </a:t>
            </a:r>
            <a:r>
              <a:rPr lang="el-GR" sz="1400">
                <a:solidFill>
                  <a:srgbClr val="0000FF"/>
                </a:solidFill>
                <a:effectLst/>
                <a:latin typeface="Arial" charset="0"/>
              </a:rPr>
              <a:t>αλλά στα</a:t>
            </a:r>
          </a:p>
          <a:p>
            <a:pPr algn="ctr"/>
            <a:r>
              <a:rPr lang="en-US" sz="1400">
                <a:solidFill>
                  <a:srgbClr val="0000FF"/>
                </a:solidFill>
                <a:effectLst/>
                <a:latin typeface="Arial" charset="0"/>
              </a:rPr>
              <a:t>ERD </a:t>
            </a:r>
            <a:r>
              <a:rPr lang="el-GR" sz="1400">
                <a:solidFill>
                  <a:srgbClr val="0000FF"/>
                </a:solidFill>
                <a:effectLst/>
                <a:latin typeface="Arial" charset="0"/>
              </a:rPr>
              <a:t>λέγεται </a:t>
            </a:r>
            <a:r>
              <a:rPr lang="en-US" sz="1400" i="1">
                <a:solidFill>
                  <a:srgbClr val="0000FF"/>
                </a:solidFill>
                <a:effectLst/>
                <a:latin typeface="Arial" charset="0"/>
              </a:rPr>
              <a:t>parentof</a:t>
            </a:r>
            <a:r>
              <a:rPr lang="en-US" sz="1400">
                <a:solidFill>
                  <a:srgbClr val="0000FF"/>
                </a:solidFill>
                <a:effectLst/>
                <a:latin typeface="Arial" charset="0"/>
              </a:rPr>
              <a:t>)</a:t>
            </a:r>
            <a:endParaRPr lang="en-GB" sz="1400">
              <a:solidFill>
                <a:srgbClr val="0000FF"/>
              </a:solidFill>
              <a:effectLst/>
              <a:latin typeface="Arial" charset="0"/>
            </a:endParaRPr>
          </a:p>
        </p:txBody>
      </p:sp>
      <p:grpSp>
        <p:nvGrpSpPr>
          <p:cNvPr id="1298468" name="Group 36"/>
          <p:cNvGrpSpPr>
            <a:grpSpLocks/>
          </p:cNvGrpSpPr>
          <p:nvPr/>
        </p:nvGrpSpPr>
        <p:grpSpPr bwMode="auto">
          <a:xfrm>
            <a:off x="4662488" y="2849563"/>
            <a:ext cx="1257300" cy="2900362"/>
            <a:chOff x="3937" y="1307"/>
            <a:chExt cx="792" cy="1827"/>
          </a:xfrm>
        </p:grpSpPr>
        <p:sp>
          <p:nvSpPr>
            <p:cNvPr id="1298457" name="Rectangle 25"/>
            <p:cNvSpPr>
              <a:spLocks noChangeArrowheads="1"/>
            </p:cNvSpPr>
            <p:nvPr/>
          </p:nvSpPr>
          <p:spPr bwMode="auto">
            <a:xfrm>
              <a:off x="4024" y="2830"/>
              <a:ext cx="642" cy="3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defTabSz="762000"/>
              <a:r>
                <a:rPr lang="en-US" sz="1200">
                  <a:effectLst/>
                </a:rPr>
                <a:t>ADDRESS</a:t>
              </a:r>
              <a:endParaRPr lang="en-GB" sz="1200">
                <a:effectLst/>
              </a:endParaRPr>
            </a:p>
          </p:txBody>
        </p:sp>
        <p:sp>
          <p:nvSpPr>
            <p:cNvPr id="1298458" name="AutoShape 26"/>
            <p:cNvSpPr>
              <a:spLocks noChangeArrowheads="1"/>
            </p:cNvSpPr>
            <p:nvPr/>
          </p:nvSpPr>
          <p:spPr bwMode="auto">
            <a:xfrm>
              <a:off x="3937" y="2016"/>
              <a:ext cx="792" cy="369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defTabSz="762000"/>
              <a:endParaRPr lang="en-US" sz="1200">
                <a:effectLst/>
              </a:endParaRPr>
            </a:p>
          </p:txBody>
        </p:sp>
        <p:cxnSp>
          <p:nvCxnSpPr>
            <p:cNvPr id="1298460" name="AutoShape 28"/>
            <p:cNvCxnSpPr>
              <a:cxnSpLocks noChangeShapeType="1"/>
              <a:stCxn id="1298457" idx="0"/>
              <a:endCxn id="1298458" idx="2"/>
            </p:cNvCxnSpPr>
            <p:nvPr/>
          </p:nvCxnSpPr>
          <p:spPr bwMode="auto">
            <a:xfrm flipH="1" flipV="1">
              <a:off x="4333" y="2385"/>
              <a:ext cx="12" cy="44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98462" name="Rectangle 30"/>
            <p:cNvSpPr>
              <a:spLocks noChangeArrowheads="1"/>
            </p:cNvSpPr>
            <p:nvPr/>
          </p:nvSpPr>
          <p:spPr bwMode="auto">
            <a:xfrm>
              <a:off x="4018" y="1307"/>
              <a:ext cx="642" cy="3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defTabSz="762000"/>
              <a:r>
                <a:rPr lang="en-US" sz="1200">
                  <a:effectLst/>
                </a:rPr>
                <a:t>EMPLOYEE</a:t>
              </a:r>
              <a:endParaRPr lang="en-GB" sz="1200">
                <a:effectLst/>
              </a:endParaRPr>
            </a:p>
          </p:txBody>
        </p:sp>
        <p:cxnSp>
          <p:nvCxnSpPr>
            <p:cNvPr id="1298463" name="AutoShape 31"/>
            <p:cNvCxnSpPr>
              <a:cxnSpLocks noChangeShapeType="1"/>
              <a:stCxn id="1298462" idx="2"/>
              <a:endCxn id="1298458" idx="0"/>
            </p:cNvCxnSpPr>
            <p:nvPr/>
          </p:nvCxnSpPr>
          <p:spPr bwMode="auto">
            <a:xfrm flipH="1">
              <a:off x="4333" y="1611"/>
              <a:ext cx="6" cy="40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98467" name="Text Box 35"/>
            <p:cNvSpPr txBox="1">
              <a:spLocks noChangeArrowheads="1"/>
            </p:cNvSpPr>
            <p:nvPr/>
          </p:nvSpPr>
          <p:spPr bwMode="auto">
            <a:xfrm>
              <a:off x="4026" y="2101"/>
              <a:ext cx="63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200">
                  <a:effectLst/>
                  <a:latin typeface="Arial" charset="0"/>
                </a:rPr>
                <a:t>is parent of</a:t>
              </a:r>
              <a:endParaRPr lang="en-GB" sz="1200">
                <a:effectLst/>
                <a:latin typeface="Arial" charset="0"/>
              </a:endParaRPr>
            </a:p>
          </p:txBody>
        </p:sp>
      </p:grpSp>
      <p:sp>
        <p:nvSpPr>
          <p:cNvPr id="1298470" name="Text Box 38"/>
          <p:cNvSpPr txBox="1">
            <a:spLocks noChangeArrowheads="1"/>
          </p:cNvSpPr>
          <p:nvPr/>
        </p:nvSpPr>
        <p:spPr bwMode="auto">
          <a:xfrm>
            <a:off x="419100" y="5789613"/>
            <a:ext cx="1893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20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Παραδείγματα</a:t>
            </a:r>
            <a:endParaRPr lang="en-GB" sz="2000" i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1298471" name="Text Box 39"/>
          <p:cNvSpPr txBox="1">
            <a:spLocks noChangeArrowheads="1"/>
          </p:cNvSpPr>
          <p:nvPr/>
        </p:nvSpPr>
        <p:spPr bwMode="auto">
          <a:xfrm>
            <a:off x="1701800" y="1544638"/>
            <a:ext cx="1123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2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Κληροδότης,</a:t>
            </a:r>
          </a:p>
          <a:p>
            <a:pPr algn="ctr"/>
            <a:r>
              <a:rPr lang="en-US" sz="12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Supertype</a:t>
            </a:r>
            <a:endParaRPr lang="en-GB" sz="1200" i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1298472" name="Text Box 40"/>
          <p:cNvSpPr txBox="1">
            <a:spLocks noChangeArrowheads="1"/>
          </p:cNvSpPr>
          <p:nvPr/>
        </p:nvSpPr>
        <p:spPr bwMode="auto">
          <a:xfrm>
            <a:off x="204788" y="4186238"/>
            <a:ext cx="1144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2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Κληρονόμος,</a:t>
            </a:r>
          </a:p>
          <a:p>
            <a:pPr algn="ctr"/>
            <a:r>
              <a:rPr lang="en-US" sz="12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Subtype</a:t>
            </a:r>
            <a:endParaRPr lang="en-GB" sz="1200" i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1298473" name="Text Box 41"/>
          <p:cNvSpPr txBox="1">
            <a:spLocks noChangeArrowheads="1"/>
          </p:cNvSpPr>
          <p:nvPr/>
        </p:nvSpPr>
        <p:spPr bwMode="auto">
          <a:xfrm>
            <a:off x="3290888" y="4198938"/>
            <a:ext cx="1144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2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Κληρονόμος,</a:t>
            </a:r>
          </a:p>
          <a:p>
            <a:pPr algn="ctr"/>
            <a:r>
              <a:rPr lang="en-US" sz="12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Subtype</a:t>
            </a:r>
            <a:endParaRPr lang="en-GB" sz="1200" i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1298474" name="Text Box 42"/>
          <p:cNvSpPr txBox="1">
            <a:spLocks noChangeArrowheads="1"/>
          </p:cNvSpPr>
          <p:nvPr/>
        </p:nvSpPr>
        <p:spPr bwMode="auto">
          <a:xfrm>
            <a:off x="4829175" y="2420938"/>
            <a:ext cx="915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2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Περιέχων,</a:t>
            </a:r>
          </a:p>
          <a:p>
            <a:pPr algn="ctr"/>
            <a:r>
              <a:rPr lang="en-US" sz="12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Container</a:t>
            </a:r>
            <a:endParaRPr lang="en-GB" sz="1200" i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1298475" name="Text Box 43"/>
          <p:cNvSpPr txBox="1">
            <a:spLocks noChangeArrowheads="1"/>
          </p:cNvSpPr>
          <p:nvPr/>
        </p:nvSpPr>
        <p:spPr bwMode="auto">
          <a:xfrm>
            <a:off x="4768850" y="5773738"/>
            <a:ext cx="1141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2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Περιεχόμενο,</a:t>
            </a:r>
          </a:p>
          <a:p>
            <a:pPr algn="ctr"/>
            <a:r>
              <a:rPr lang="en-US" sz="12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Contained</a:t>
            </a:r>
            <a:endParaRPr lang="en-GB" sz="1200" i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14</a:t>
            </a:fld>
            <a:r>
              <a:rPr lang="el-GR" smtClean="0"/>
              <a:t> / 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9320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29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E/R diagrams (5/5)</a:t>
            </a:r>
            <a:endParaRPr lang="en-GB"/>
          </a:p>
        </p:txBody>
      </p:sp>
      <p:graphicFrame>
        <p:nvGraphicFramePr>
          <p:cNvPr id="1299520" name="Group 64"/>
          <p:cNvGraphicFramePr>
            <a:graphicFrameLocks noGrp="1"/>
          </p:cNvGraphicFramePr>
          <p:nvPr/>
        </p:nvGraphicFramePr>
        <p:xfrm>
          <a:off x="1219200" y="1574800"/>
          <a:ext cx="6934200" cy="4694556"/>
        </p:xfrm>
        <a:graphic>
          <a:graphicData uri="http://schemas.openxmlformats.org/drawingml/2006/table">
            <a:tbl>
              <a:tblPr/>
              <a:tblGrid>
                <a:gridCol w="6934200"/>
              </a:tblGrid>
              <a:tr h="3313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class </a:t>
                      </a: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Product_E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{...};	</a:t>
                      </a:r>
                      <a:r>
                        <a:rPr kumimoji="1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sym typeface="Wingdings" pitchFamily="2" charset="2"/>
                        </a:rPr>
                        <a:t></a:t>
                      </a:r>
                      <a:r>
                        <a:rPr kumimoji="1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Entity</a:t>
                      </a:r>
                      <a:endParaRPr kumimoji="1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class </a:t>
                      </a: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Customer_E</a:t>
                      </a:r>
                      <a:r>
                        <a:rPr kumimoji="1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{...}; 	</a:t>
                      </a:r>
                      <a:r>
                        <a:rPr kumimoji="1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sym typeface="Wingdings" pitchFamily="2" charset="2"/>
                        </a:rPr>
                        <a:t></a:t>
                      </a:r>
                      <a:r>
                        <a:rPr kumimoji="1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Entity</a:t>
                      </a:r>
                      <a:endParaRPr kumimoji="1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class </a:t>
                      </a: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Purchases_R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{ 	</a:t>
                      </a:r>
                      <a:r>
                        <a:rPr kumimoji="1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sym typeface="Wingdings" pitchFamily="2" charset="2"/>
                        </a:rPr>
                        <a:t></a:t>
                      </a:r>
                      <a:r>
                        <a:rPr kumimoji="1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Associative entity</a:t>
                      </a: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private:</a:t>
                      </a: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Customer_E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* 	customer;</a:t>
                      </a: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Product_E* </a:t>
                      </a:r>
                      <a:r>
                        <a:rPr kumimoji="1" lang="el-G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	products;</a:t>
                      </a: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Date</a:t>
                      </a:r>
                      <a:r>
                        <a:rPr kumimoji="1" lang="el-G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_Ε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*	date;</a:t>
                      </a: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unsigned	totalProducts;</a:t>
                      </a: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...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class </a:t>
                      </a: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Address_E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{...};	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sym typeface="Wingdings" pitchFamily="2" charset="2"/>
                        </a:rPr>
                        <a:t> </a:t>
                      </a:r>
                      <a:r>
                        <a:rPr kumimoji="1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sym typeface="Wingdings" pitchFamily="2" charset="2"/>
                        </a:rPr>
                        <a:t>Entity</a:t>
                      </a:r>
                      <a:endParaRPr kumimoji="1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class </a:t>
                      </a: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Employee_E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{ 	</a:t>
                      </a:r>
                      <a:r>
                        <a:rPr kumimoji="1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sym typeface="Wingdings" pitchFamily="2" charset="2"/>
                        </a:rPr>
                        <a:t> Supertype and Container</a:t>
                      </a:r>
                      <a:endParaRPr kumimoji="1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private:</a:t>
                      </a: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Address</a:t>
                      </a:r>
                      <a:r>
                        <a:rPr kumimoji="1" lang="el-G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_Ε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address; 	</a:t>
                      </a:r>
                      <a:r>
                        <a:rPr kumimoji="1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sym typeface="Wingdings" pitchFamily="2" charset="2"/>
                        </a:rPr>
                        <a:t> Contained</a:t>
                      </a:r>
                      <a:endParaRPr kumimoji="1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...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class </a:t>
                      </a: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Director_E</a:t>
                      </a:r>
                      <a:r>
                        <a:rPr kumimoji="1" lang="el-G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	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: public </a:t>
                      </a: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Employee_E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{...};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class </a:t>
                      </a: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Secretary_E</a:t>
                      </a:r>
                      <a:r>
                        <a:rPr kumimoji="1" lang="el-G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	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: public </a:t>
                      </a: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Employee_E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{...};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99490" name="Text Box 34"/>
          <p:cNvSpPr txBox="1">
            <a:spLocks noChangeArrowheads="1"/>
          </p:cNvSpPr>
          <p:nvPr/>
        </p:nvSpPr>
        <p:spPr bwMode="auto">
          <a:xfrm>
            <a:off x="5873750" y="3109913"/>
            <a:ext cx="3016250" cy="9715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400" b="0">
                <a:effectLst/>
                <a:latin typeface="Arial" charset="0"/>
              </a:rPr>
              <a:t>Βοηθά στην οπτική απεικόνιση των</a:t>
            </a:r>
          </a:p>
          <a:p>
            <a:pPr algn="ctr"/>
            <a:r>
              <a:rPr lang="el-GR" sz="1400" b="0">
                <a:effectLst/>
                <a:latin typeface="Arial" charset="0"/>
              </a:rPr>
              <a:t>τύπων δεδομένων οι οποίοι έπειτα</a:t>
            </a:r>
          </a:p>
          <a:p>
            <a:pPr algn="ctr"/>
            <a:r>
              <a:rPr lang="el-GR" sz="1400" b="0">
                <a:effectLst/>
                <a:latin typeface="Arial" charset="0"/>
              </a:rPr>
              <a:t>μετατρέπονται σε δομές δεδομένων</a:t>
            </a:r>
          </a:p>
          <a:p>
            <a:pPr algn="ctr"/>
            <a:r>
              <a:rPr lang="el-GR" sz="1400" b="0">
                <a:effectLst/>
                <a:latin typeface="Arial" charset="0"/>
              </a:rPr>
              <a:t>στη γλώσσα </a:t>
            </a:r>
            <a:r>
              <a:rPr lang="en-US" sz="1400" b="0">
                <a:effectLst/>
                <a:latin typeface="Arial" charset="0"/>
              </a:rPr>
              <a:t>C++</a:t>
            </a:r>
            <a:endParaRPr lang="en-GB" sz="1400" b="0">
              <a:effectLst/>
              <a:latin typeface="Arial" charset="0"/>
            </a:endParaRPr>
          </a:p>
        </p:txBody>
      </p:sp>
      <p:sp>
        <p:nvSpPr>
          <p:cNvPr id="1299492" name="Text Box 36"/>
          <p:cNvSpPr txBox="1">
            <a:spLocks noChangeArrowheads="1"/>
          </p:cNvSpPr>
          <p:nvPr/>
        </p:nvSpPr>
        <p:spPr bwMode="auto">
          <a:xfrm rot="-5400000">
            <a:off x="-455612" y="3770313"/>
            <a:ext cx="2816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20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Επιρροή στον κώδικα</a:t>
            </a:r>
            <a:endParaRPr lang="en-GB" sz="2000" i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grpSp>
        <p:nvGrpSpPr>
          <p:cNvPr id="1299526" name="Group 70"/>
          <p:cNvGrpSpPr>
            <a:grpSpLocks/>
          </p:cNvGrpSpPr>
          <p:nvPr/>
        </p:nvGrpSpPr>
        <p:grpSpPr bwMode="auto">
          <a:xfrm>
            <a:off x="6705600" y="5457825"/>
            <a:ext cx="1800225" cy="704850"/>
            <a:chOff x="4230" y="3510"/>
            <a:chExt cx="1134" cy="444"/>
          </a:xfrm>
        </p:grpSpPr>
        <p:sp>
          <p:nvSpPr>
            <p:cNvPr id="1299522" name="AutoShape 66"/>
            <p:cNvSpPr>
              <a:spLocks noChangeArrowheads="1"/>
            </p:cNvSpPr>
            <p:nvPr/>
          </p:nvSpPr>
          <p:spPr bwMode="auto">
            <a:xfrm>
              <a:off x="4230" y="3510"/>
              <a:ext cx="1134" cy="444"/>
            </a:xfrm>
            <a:prstGeom prst="horizontalScroll">
              <a:avLst>
                <a:gd name="adj" fmla="val 12500"/>
              </a:avLst>
            </a:prstGeom>
            <a:solidFill>
              <a:srgbClr val="008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l-GR"/>
            </a:p>
          </p:txBody>
        </p:sp>
        <p:sp>
          <p:nvSpPr>
            <p:cNvPr id="1299525" name="Rectangle 69"/>
            <p:cNvSpPr>
              <a:spLocks noChangeArrowheads="1"/>
            </p:cNvSpPr>
            <p:nvPr/>
          </p:nvSpPr>
          <p:spPr bwMode="auto">
            <a:xfrm>
              <a:off x="4323" y="3593"/>
              <a:ext cx="996" cy="291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l-GR" sz="1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Κυρίως για βάσεις δεδομένων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15</a:t>
            </a:fld>
            <a:r>
              <a:rPr lang="el-GR" smtClean="0"/>
              <a:t> / 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1311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32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 diagrams (1/</a:t>
            </a:r>
            <a:r>
              <a:rPr lang="el-GR"/>
              <a:t>10</a:t>
            </a:r>
            <a:r>
              <a:rPr lang="en-US"/>
              <a:t>)</a:t>
            </a:r>
          </a:p>
        </p:txBody>
      </p:sp>
      <p:sp>
        <p:nvSpPr>
          <p:cNvPr id="132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l-GR" sz="2400" dirty="0" smtClean="0"/>
              <a:t>Αναπαριστούν </a:t>
            </a:r>
            <a:r>
              <a:rPr lang="el-GR" sz="2400" dirty="0"/>
              <a:t>την ιεραρχία κληρονομικότητας και την εσωτερική διάρθρωση </a:t>
            </a:r>
            <a:r>
              <a:rPr lang="el-GR" sz="2400" dirty="0" smtClean="0"/>
              <a:t>δομών δεδομένων</a:t>
            </a:r>
            <a:endParaRPr lang="el-GR" sz="2400" dirty="0"/>
          </a:p>
          <a:p>
            <a:pPr>
              <a:lnSpc>
                <a:spcPct val="90000"/>
              </a:lnSpc>
            </a:pPr>
            <a:r>
              <a:rPr lang="el-GR" sz="2400" dirty="0" smtClean="0"/>
              <a:t>Μπορεί </a:t>
            </a:r>
            <a:r>
              <a:rPr lang="el-GR" sz="2400" dirty="0"/>
              <a:t>να χρησιμοποιηθεί και για δομική σχεδίαση όταν δεν επικεντρώνεται </a:t>
            </a:r>
            <a:r>
              <a:rPr lang="el-GR" sz="2400" dirty="0" smtClean="0"/>
              <a:t>σε δομές </a:t>
            </a:r>
            <a:r>
              <a:rPr lang="el-GR" sz="2400" dirty="0"/>
              <a:t>δεδομένων αλλά σε λειτουργικές </a:t>
            </a:r>
            <a:r>
              <a:rPr lang="el-GR" sz="2400" dirty="0" smtClean="0"/>
              <a:t>οντότητες</a:t>
            </a:r>
          </a:p>
          <a:p>
            <a:pPr lvl="1">
              <a:lnSpc>
                <a:spcPct val="90000"/>
              </a:lnSpc>
            </a:pPr>
            <a:r>
              <a:rPr lang="el-GR" sz="2000" b="1" i="1" dirty="0" smtClean="0"/>
              <a:t>Μπορείτε να θεωρείτε ως τέτοια οντότητα ένα </a:t>
            </a:r>
            <a:r>
              <a:rPr lang="en-US" sz="2000" b="1" i="1" dirty="0" smtClean="0"/>
              <a:t>object </a:t>
            </a:r>
            <a:r>
              <a:rPr lang="el-GR" sz="2000" b="1" i="1" dirty="0" smtClean="0"/>
              <a:t>ή </a:t>
            </a:r>
            <a:r>
              <a:rPr lang="en-US" sz="2000" b="1" i="1" dirty="0" smtClean="0"/>
              <a:t>component</a:t>
            </a:r>
            <a:endParaRPr lang="el-GR" sz="2000" b="1" i="1" dirty="0" smtClean="0"/>
          </a:p>
          <a:p>
            <a:pPr>
              <a:lnSpc>
                <a:spcPct val="90000"/>
              </a:lnSpc>
            </a:pPr>
            <a:r>
              <a:rPr lang="el-GR" sz="2800" dirty="0" smtClean="0"/>
              <a:t>Ορίζονται </a:t>
            </a:r>
            <a:r>
              <a:rPr lang="el-GR" sz="2800" dirty="0"/>
              <a:t>δύο </a:t>
            </a:r>
            <a:r>
              <a:rPr lang="el-GR" sz="2800" dirty="0" smtClean="0"/>
              <a:t>σχέσεις </a:t>
            </a:r>
            <a:r>
              <a:rPr lang="el-GR" sz="2800" dirty="0"/>
              <a:t>παρόμοιες με τα διαγράμματα οντοτήτων σχέσεων</a:t>
            </a:r>
            <a:r>
              <a:rPr lang="en-US" sz="28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000" b="1" i="1" dirty="0" err="1"/>
              <a:t>isa</a:t>
            </a:r>
            <a:r>
              <a:rPr lang="en-US" sz="2000" dirty="0"/>
              <a:t> </a:t>
            </a:r>
            <a:r>
              <a:rPr lang="el-GR" sz="2000" dirty="0"/>
              <a:t>σχέσεις δηλαδή </a:t>
            </a:r>
            <a:r>
              <a:rPr lang="en-US" sz="2000" dirty="0"/>
              <a:t>“is a”</a:t>
            </a:r>
            <a:r>
              <a:rPr lang="el-GR" sz="2000" dirty="0"/>
              <a:t> (κληρονομικότητα)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b="1" i="1" dirty="0"/>
              <a:t>part-of</a:t>
            </a:r>
            <a:r>
              <a:rPr lang="en-US" sz="2000" dirty="0"/>
              <a:t> </a:t>
            </a:r>
            <a:r>
              <a:rPr lang="el-GR" sz="2000" dirty="0"/>
              <a:t>σχέσεις </a:t>
            </a:r>
            <a:r>
              <a:rPr lang="en-US" sz="2000" dirty="0"/>
              <a:t>(</a:t>
            </a:r>
            <a:r>
              <a:rPr lang="el-GR" sz="2000" dirty="0"/>
              <a:t>σύνθετα χαρακτηριστικά ή λειτουργικός τεμαχισμός)</a:t>
            </a:r>
            <a:r>
              <a:rPr lang="en-US" sz="2000" dirty="0"/>
              <a:t>.</a:t>
            </a:r>
          </a:p>
        </p:txBody>
      </p:sp>
      <p:grpSp>
        <p:nvGrpSpPr>
          <p:cNvPr id="1324041" name="Group 9"/>
          <p:cNvGrpSpPr>
            <a:grpSpLocks/>
          </p:cNvGrpSpPr>
          <p:nvPr/>
        </p:nvGrpSpPr>
        <p:grpSpPr bwMode="auto">
          <a:xfrm>
            <a:off x="6505575" y="5591175"/>
            <a:ext cx="1800225" cy="704850"/>
            <a:chOff x="4098" y="3522"/>
            <a:chExt cx="1134" cy="444"/>
          </a:xfrm>
        </p:grpSpPr>
        <p:sp>
          <p:nvSpPr>
            <p:cNvPr id="1324037" name="AutoShape 5"/>
            <p:cNvSpPr>
              <a:spLocks noChangeArrowheads="1"/>
            </p:cNvSpPr>
            <p:nvPr/>
          </p:nvSpPr>
          <p:spPr bwMode="auto">
            <a:xfrm>
              <a:off x="4098" y="3522"/>
              <a:ext cx="1134" cy="444"/>
            </a:xfrm>
            <a:prstGeom prst="horizontalScroll">
              <a:avLst>
                <a:gd name="adj" fmla="val 12500"/>
              </a:avLst>
            </a:prstGeom>
            <a:solidFill>
              <a:srgbClr val="008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324040" name="Rectangle 8"/>
            <p:cNvSpPr>
              <a:spLocks noChangeArrowheads="1"/>
            </p:cNvSpPr>
            <p:nvPr/>
          </p:nvSpPr>
          <p:spPr bwMode="auto">
            <a:xfrm>
              <a:off x="4191" y="3581"/>
              <a:ext cx="996" cy="288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l-GR" sz="1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Χρησιμοποιείται στην πράξη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16</a:t>
            </a:fld>
            <a:r>
              <a:rPr lang="el-GR" smtClean="0"/>
              <a:t> / 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6537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2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2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2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2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2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2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2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2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2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2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4035" grpId="0" build="p" bldLvl="3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33427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 diagrams</a:t>
            </a:r>
            <a:r>
              <a:rPr lang="el-GR"/>
              <a:t> (2/10</a:t>
            </a:r>
            <a:r>
              <a:rPr lang="en-US"/>
              <a:t>)</a:t>
            </a:r>
            <a:endParaRPr lang="en-GB"/>
          </a:p>
        </p:txBody>
      </p:sp>
      <p:sp>
        <p:nvSpPr>
          <p:cNvPr id="133428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533400" y="1727200"/>
            <a:ext cx="4572000" cy="3060700"/>
          </a:xfrm>
        </p:spPr>
        <p:txBody>
          <a:bodyPr/>
          <a:lstStyle/>
          <a:p>
            <a:r>
              <a:rPr lang="en-US" i="1">
                <a:solidFill>
                  <a:srgbClr val="0000FF"/>
                </a:solidFill>
                <a:effectLst/>
              </a:rPr>
              <a:t>Object types</a:t>
            </a:r>
            <a:r>
              <a:rPr lang="en-US"/>
              <a:t> }</a:t>
            </a:r>
            <a:endParaRPr lang="el-GR"/>
          </a:p>
          <a:p>
            <a:pPr lvl="1"/>
            <a:r>
              <a:rPr lang="el-GR"/>
              <a:t>τύποι αντικειμένου</a:t>
            </a:r>
            <a:endParaRPr lang="en-US"/>
          </a:p>
          <a:p>
            <a:r>
              <a:rPr lang="en-US" i="1">
                <a:solidFill>
                  <a:srgbClr val="0000FF"/>
                </a:solidFill>
                <a:effectLst/>
              </a:rPr>
              <a:t>Inheritance - isa</a:t>
            </a:r>
            <a:r>
              <a:rPr lang="en-US"/>
              <a:t> }</a:t>
            </a:r>
          </a:p>
          <a:p>
            <a:pPr lvl="1"/>
            <a:r>
              <a:rPr lang="el-GR"/>
              <a:t>Κληρονομικότητα</a:t>
            </a:r>
            <a:endParaRPr lang="en-US"/>
          </a:p>
          <a:p>
            <a:r>
              <a:rPr lang="en-US" i="1">
                <a:solidFill>
                  <a:srgbClr val="0000FF"/>
                </a:solidFill>
                <a:effectLst/>
              </a:rPr>
              <a:t>Containment – partof</a:t>
            </a:r>
            <a:r>
              <a:rPr lang="el-GR" i="1">
                <a:solidFill>
                  <a:srgbClr val="0000FF"/>
                </a:solidFill>
                <a:effectLst/>
              </a:rPr>
              <a:t> </a:t>
            </a:r>
            <a:r>
              <a:rPr lang="en-US"/>
              <a:t>}</a:t>
            </a:r>
            <a:endParaRPr lang="el-GR"/>
          </a:p>
          <a:p>
            <a:pPr lvl="1"/>
            <a:r>
              <a:rPr lang="el-GR"/>
              <a:t>Ενσωμάτωση</a:t>
            </a:r>
            <a:endParaRPr lang="en-US"/>
          </a:p>
        </p:txBody>
      </p:sp>
      <p:sp>
        <p:nvSpPr>
          <p:cNvPr id="1334310" name="Line 38"/>
          <p:cNvSpPr>
            <a:spLocks noChangeShapeType="1"/>
          </p:cNvSpPr>
          <p:nvPr/>
        </p:nvSpPr>
        <p:spPr bwMode="auto">
          <a:xfrm>
            <a:off x="3111500" y="2032000"/>
            <a:ext cx="2362200" cy="2794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334311" name="Line 39"/>
          <p:cNvSpPr>
            <a:spLocks noChangeShapeType="1"/>
          </p:cNvSpPr>
          <p:nvPr/>
        </p:nvSpPr>
        <p:spPr bwMode="auto">
          <a:xfrm>
            <a:off x="3670300" y="2984500"/>
            <a:ext cx="1803400" cy="1778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334312" name="Line 40"/>
          <p:cNvSpPr>
            <a:spLocks noChangeShapeType="1"/>
          </p:cNvSpPr>
          <p:nvPr/>
        </p:nvSpPr>
        <p:spPr bwMode="auto">
          <a:xfrm>
            <a:off x="4495800" y="3924300"/>
            <a:ext cx="1041400" cy="2159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334314" name="Text Box 42"/>
          <p:cNvSpPr txBox="1">
            <a:spLocks noChangeArrowheads="1"/>
          </p:cNvSpPr>
          <p:nvPr/>
        </p:nvSpPr>
        <p:spPr bwMode="auto">
          <a:xfrm>
            <a:off x="736600" y="5789613"/>
            <a:ext cx="1247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20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Σύμβολα</a:t>
            </a:r>
            <a:endParaRPr lang="en-GB" sz="2000" i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grpSp>
        <p:nvGrpSpPr>
          <p:cNvPr id="1334322" name="Group 50"/>
          <p:cNvGrpSpPr>
            <a:grpSpLocks/>
          </p:cNvGrpSpPr>
          <p:nvPr/>
        </p:nvGrpSpPr>
        <p:grpSpPr bwMode="auto">
          <a:xfrm>
            <a:off x="5499100" y="1930400"/>
            <a:ext cx="2336800" cy="2743200"/>
            <a:chOff x="3368" y="1008"/>
            <a:chExt cx="1472" cy="1728"/>
          </a:xfrm>
        </p:grpSpPr>
        <p:sp>
          <p:nvSpPr>
            <p:cNvPr id="1334275" name="Rectangle 3"/>
            <p:cNvSpPr>
              <a:spLocks noChangeArrowheads="1"/>
            </p:cNvSpPr>
            <p:nvPr/>
          </p:nvSpPr>
          <p:spPr bwMode="auto">
            <a:xfrm>
              <a:off x="3368" y="1008"/>
              <a:ext cx="1464" cy="1728"/>
            </a:xfrm>
            <a:prstGeom prst="rect">
              <a:avLst/>
            </a:prstGeom>
            <a:solidFill>
              <a:schemeClr val="bg1"/>
            </a:solidFill>
            <a:ln w="12700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defTabSz="762000"/>
              <a:endParaRPr lang="el-GR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334276" name="Line 4"/>
            <p:cNvSpPr>
              <a:spLocks noChangeShapeType="1"/>
            </p:cNvSpPr>
            <p:nvPr/>
          </p:nvSpPr>
          <p:spPr bwMode="auto">
            <a:xfrm>
              <a:off x="3368" y="1504"/>
              <a:ext cx="1472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334277" name="Line 5"/>
            <p:cNvSpPr>
              <a:spLocks noChangeShapeType="1"/>
            </p:cNvSpPr>
            <p:nvPr/>
          </p:nvSpPr>
          <p:spPr bwMode="auto">
            <a:xfrm>
              <a:off x="3376" y="2080"/>
              <a:ext cx="1464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334290" name="Text Box 18"/>
            <p:cNvSpPr txBox="1">
              <a:spLocks noChangeArrowheads="1"/>
            </p:cNvSpPr>
            <p:nvPr/>
          </p:nvSpPr>
          <p:spPr bwMode="auto">
            <a:xfrm>
              <a:off x="3686" y="1909"/>
              <a:ext cx="1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endParaRPr lang="el-GR" sz="1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endParaRPr>
            </a:p>
          </p:txBody>
        </p:sp>
        <p:sp>
          <p:nvSpPr>
            <p:cNvPr id="1334315" name="Oval 43"/>
            <p:cNvSpPr>
              <a:spLocks noChangeArrowheads="1"/>
            </p:cNvSpPr>
            <p:nvPr/>
          </p:nvSpPr>
          <p:spPr bwMode="auto">
            <a:xfrm>
              <a:off x="3752" y="1112"/>
              <a:ext cx="728" cy="2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grpSp>
          <p:nvGrpSpPr>
            <p:cNvPr id="1334318" name="Group 46"/>
            <p:cNvGrpSpPr>
              <a:grpSpLocks/>
            </p:cNvGrpSpPr>
            <p:nvPr/>
          </p:nvGrpSpPr>
          <p:grpSpPr bwMode="auto">
            <a:xfrm>
              <a:off x="3663" y="1735"/>
              <a:ext cx="823" cy="231"/>
              <a:chOff x="3663" y="1807"/>
              <a:chExt cx="823" cy="231"/>
            </a:xfrm>
          </p:grpSpPr>
          <p:sp>
            <p:nvSpPr>
              <p:cNvPr id="1334286" name="Line 14"/>
              <p:cNvSpPr>
                <a:spLocks noChangeShapeType="1"/>
              </p:cNvSpPr>
              <p:nvPr/>
            </p:nvSpPr>
            <p:spPr bwMode="auto">
              <a:xfrm>
                <a:off x="3663" y="1823"/>
                <a:ext cx="82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l-GR"/>
              </a:p>
            </p:txBody>
          </p:sp>
          <p:sp>
            <p:nvSpPr>
              <p:cNvPr id="1334317" name="Text Box 45"/>
              <p:cNvSpPr txBox="1">
                <a:spLocks noChangeArrowheads="1"/>
              </p:cNvSpPr>
              <p:nvPr/>
            </p:nvSpPr>
            <p:spPr bwMode="auto">
              <a:xfrm>
                <a:off x="3930" y="1807"/>
                <a:ext cx="3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algn="l" defTabSz="7620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571500" algn="l" defTabSz="7620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algn="l" defTabSz="7620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714500" algn="l" defTabSz="7620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286000" algn="l" defTabSz="7620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7432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32004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657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41148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 sz="180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charset="0"/>
                  </a:rPr>
                  <a:t>isa</a:t>
                </a:r>
                <a:endParaRPr lang="en-GB"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endParaRPr>
              </a:p>
            </p:txBody>
          </p:sp>
        </p:grpSp>
        <p:grpSp>
          <p:nvGrpSpPr>
            <p:cNvPr id="1334319" name="Group 47"/>
            <p:cNvGrpSpPr>
              <a:grpSpLocks/>
            </p:cNvGrpSpPr>
            <p:nvPr/>
          </p:nvGrpSpPr>
          <p:grpSpPr bwMode="auto">
            <a:xfrm>
              <a:off x="3679" y="2343"/>
              <a:ext cx="823" cy="231"/>
              <a:chOff x="3663" y="1807"/>
              <a:chExt cx="823" cy="231"/>
            </a:xfrm>
          </p:grpSpPr>
          <p:sp>
            <p:nvSpPr>
              <p:cNvPr id="1334320" name="Line 48"/>
              <p:cNvSpPr>
                <a:spLocks noChangeShapeType="1"/>
              </p:cNvSpPr>
              <p:nvPr/>
            </p:nvSpPr>
            <p:spPr bwMode="auto">
              <a:xfrm>
                <a:off x="3663" y="1823"/>
                <a:ext cx="82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l-GR"/>
              </a:p>
            </p:txBody>
          </p:sp>
          <p:sp>
            <p:nvSpPr>
              <p:cNvPr id="1334321" name="Text Box 49"/>
              <p:cNvSpPr txBox="1">
                <a:spLocks noChangeArrowheads="1"/>
              </p:cNvSpPr>
              <p:nvPr/>
            </p:nvSpPr>
            <p:spPr bwMode="auto">
              <a:xfrm>
                <a:off x="3802" y="1807"/>
                <a:ext cx="57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algn="l" defTabSz="7620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571500" algn="l" defTabSz="7620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algn="l" defTabSz="7620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714500" algn="l" defTabSz="7620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286000" algn="l" defTabSz="7620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7432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32004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657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41148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 sz="180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charset="0"/>
                  </a:rPr>
                  <a:t>part-of</a:t>
                </a:r>
                <a:endParaRPr lang="en-GB"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endParaRPr>
              </a:p>
            </p:txBody>
          </p: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17</a:t>
            </a:fld>
            <a:r>
              <a:rPr lang="el-GR" smtClean="0"/>
              <a:t> / 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2809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3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30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 diagrams (3/</a:t>
            </a:r>
            <a:r>
              <a:rPr lang="el-GR"/>
              <a:t>10</a:t>
            </a:r>
            <a:r>
              <a:rPr lang="en-US"/>
              <a:t>)</a:t>
            </a:r>
            <a:endParaRPr lang="en-GB"/>
          </a:p>
        </p:txBody>
      </p:sp>
      <p:sp>
        <p:nvSpPr>
          <p:cNvPr id="1300484" name="Oval 4"/>
          <p:cNvSpPr>
            <a:spLocks noChangeArrowheads="1"/>
          </p:cNvSpPr>
          <p:nvPr/>
        </p:nvSpPr>
        <p:spPr bwMode="auto">
          <a:xfrm>
            <a:off x="3467100" y="1676400"/>
            <a:ext cx="1524000" cy="5461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defTabSz="762000"/>
            <a:r>
              <a:rPr lang="en-US" sz="1600">
                <a:effectLst/>
              </a:rPr>
              <a:t>Automobile</a:t>
            </a:r>
            <a:endParaRPr lang="en-GB" sz="1600">
              <a:effectLst/>
            </a:endParaRPr>
          </a:p>
        </p:txBody>
      </p:sp>
      <p:sp>
        <p:nvSpPr>
          <p:cNvPr id="1300486" name="Oval 6"/>
          <p:cNvSpPr>
            <a:spLocks noChangeArrowheads="1"/>
          </p:cNvSpPr>
          <p:nvPr/>
        </p:nvSpPr>
        <p:spPr bwMode="auto">
          <a:xfrm>
            <a:off x="990600" y="2120900"/>
            <a:ext cx="1524000" cy="5461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defTabSz="762000"/>
            <a:r>
              <a:rPr lang="en-US" sz="1600">
                <a:effectLst/>
              </a:rPr>
              <a:t>Track</a:t>
            </a:r>
            <a:endParaRPr lang="en-GB" sz="1600">
              <a:effectLst/>
            </a:endParaRPr>
          </a:p>
        </p:txBody>
      </p:sp>
      <p:sp>
        <p:nvSpPr>
          <p:cNvPr id="1300487" name="Oval 7"/>
          <p:cNvSpPr>
            <a:spLocks noChangeArrowheads="1"/>
          </p:cNvSpPr>
          <p:nvPr/>
        </p:nvSpPr>
        <p:spPr bwMode="auto">
          <a:xfrm>
            <a:off x="1625600" y="2806700"/>
            <a:ext cx="1257300" cy="469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defTabSz="762000"/>
            <a:r>
              <a:rPr lang="en-US" sz="1600">
                <a:effectLst/>
              </a:rPr>
              <a:t>Bus</a:t>
            </a:r>
            <a:endParaRPr lang="en-GB" sz="1600">
              <a:effectLst/>
            </a:endParaRPr>
          </a:p>
        </p:txBody>
      </p:sp>
      <p:sp>
        <p:nvSpPr>
          <p:cNvPr id="1300488" name="Oval 8"/>
          <p:cNvSpPr>
            <a:spLocks noChangeArrowheads="1"/>
          </p:cNvSpPr>
          <p:nvPr/>
        </p:nvSpPr>
        <p:spPr bwMode="auto">
          <a:xfrm>
            <a:off x="3505200" y="3098800"/>
            <a:ext cx="1981200" cy="609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defTabSz="762000"/>
            <a:r>
              <a:rPr lang="en-US" sz="1600">
                <a:effectLst/>
              </a:rPr>
              <a:t>Passenger Car</a:t>
            </a:r>
            <a:endParaRPr lang="en-GB" sz="1600">
              <a:effectLst/>
            </a:endParaRPr>
          </a:p>
        </p:txBody>
      </p:sp>
      <p:sp>
        <p:nvSpPr>
          <p:cNvPr id="1300490" name="Oval 10"/>
          <p:cNvSpPr>
            <a:spLocks noChangeArrowheads="1"/>
          </p:cNvSpPr>
          <p:nvPr/>
        </p:nvSpPr>
        <p:spPr bwMode="auto">
          <a:xfrm>
            <a:off x="5676900" y="2374900"/>
            <a:ext cx="1981200" cy="609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defTabSz="762000"/>
            <a:r>
              <a:rPr lang="en-US" sz="1600">
                <a:effectLst/>
              </a:rPr>
              <a:t>Sports Cars</a:t>
            </a:r>
            <a:endParaRPr lang="en-GB" sz="1600">
              <a:effectLst/>
            </a:endParaRPr>
          </a:p>
        </p:txBody>
      </p:sp>
      <p:sp>
        <p:nvSpPr>
          <p:cNvPr id="1300491" name="Oval 11"/>
          <p:cNvSpPr>
            <a:spLocks noChangeArrowheads="1"/>
          </p:cNvSpPr>
          <p:nvPr/>
        </p:nvSpPr>
        <p:spPr bwMode="auto">
          <a:xfrm>
            <a:off x="609600" y="3924300"/>
            <a:ext cx="1981200" cy="609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defTabSz="762000"/>
            <a:r>
              <a:rPr lang="en-US" sz="1600">
                <a:effectLst/>
              </a:rPr>
              <a:t>Station Wagon</a:t>
            </a:r>
            <a:endParaRPr lang="en-GB" sz="1600">
              <a:effectLst/>
            </a:endParaRPr>
          </a:p>
        </p:txBody>
      </p:sp>
      <p:sp>
        <p:nvSpPr>
          <p:cNvPr id="1300493" name="Oval 13"/>
          <p:cNvSpPr>
            <a:spLocks noChangeArrowheads="1"/>
          </p:cNvSpPr>
          <p:nvPr/>
        </p:nvSpPr>
        <p:spPr bwMode="auto">
          <a:xfrm>
            <a:off x="2019300" y="4508500"/>
            <a:ext cx="1981200" cy="609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defTabSz="762000"/>
            <a:r>
              <a:rPr lang="en-US" sz="1600">
                <a:effectLst/>
              </a:rPr>
              <a:t>Convertible</a:t>
            </a:r>
            <a:endParaRPr lang="en-GB" sz="1600">
              <a:effectLst/>
            </a:endParaRPr>
          </a:p>
        </p:txBody>
      </p:sp>
      <p:sp>
        <p:nvSpPr>
          <p:cNvPr id="1300494" name="Oval 14"/>
          <p:cNvSpPr>
            <a:spLocks noChangeArrowheads="1"/>
          </p:cNvSpPr>
          <p:nvPr/>
        </p:nvSpPr>
        <p:spPr bwMode="auto">
          <a:xfrm>
            <a:off x="3822700" y="5029200"/>
            <a:ext cx="1981200" cy="609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defTabSz="762000"/>
            <a:r>
              <a:rPr lang="en-US" sz="1600">
                <a:effectLst/>
              </a:rPr>
              <a:t>Sedan</a:t>
            </a:r>
            <a:endParaRPr lang="en-GB" sz="1600">
              <a:effectLst/>
            </a:endParaRPr>
          </a:p>
        </p:txBody>
      </p:sp>
      <p:sp>
        <p:nvSpPr>
          <p:cNvPr id="1300495" name="Oval 15"/>
          <p:cNvSpPr>
            <a:spLocks noChangeArrowheads="1"/>
          </p:cNvSpPr>
          <p:nvPr/>
        </p:nvSpPr>
        <p:spPr bwMode="auto">
          <a:xfrm>
            <a:off x="5664200" y="3632200"/>
            <a:ext cx="1282700" cy="5207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defTabSz="762000"/>
            <a:r>
              <a:rPr lang="en-US" sz="1600">
                <a:effectLst/>
              </a:rPr>
              <a:t>F1</a:t>
            </a:r>
            <a:endParaRPr lang="en-GB" sz="1600">
              <a:effectLst/>
            </a:endParaRPr>
          </a:p>
        </p:txBody>
      </p:sp>
      <p:sp>
        <p:nvSpPr>
          <p:cNvPr id="1300496" name="Oval 16"/>
          <p:cNvSpPr>
            <a:spLocks noChangeArrowheads="1"/>
          </p:cNvSpPr>
          <p:nvPr/>
        </p:nvSpPr>
        <p:spPr bwMode="auto">
          <a:xfrm>
            <a:off x="6057900" y="4508500"/>
            <a:ext cx="1282700" cy="5207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defTabSz="762000"/>
            <a:r>
              <a:rPr lang="en-US" sz="1600">
                <a:effectLst/>
              </a:rPr>
              <a:t>F2</a:t>
            </a:r>
            <a:endParaRPr lang="en-GB" sz="1600">
              <a:effectLst/>
            </a:endParaRPr>
          </a:p>
        </p:txBody>
      </p:sp>
      <p:sp>
        <p:nvSpPr>
          <p:cNvPr id="1300497" name="Oval 17"/>
          <p:cNvSpPr>
            <a:spLocks noChangeArrowheads="1"/>
          </p:cNvSpPr>
          <p:nvPr/>
        </p:nvSpPr>
        <p:spPr bwMode="auto">
          <a:xfrm>
            <a:off x="7035800" y="5181600"/>
            <a:ext cx="1282700" cy="5207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defTabSz="762000"/>
            <a:r>
              <a:rPr lang="en-US" sz="1600">
                <a:effectLst/>
              </a:rPr>
              <a:t>WRC</a:t>
            </a:r>
            <a:endParaRPr lang="en-GB" sz="1600">
              <a:effectLst/>
            </a:endParaRPr>
          </a:p>
        </p:txBody>
      </p:sp>
      <p:cxnSp>
        <p:nvCxnSpPr>
          <p:cNvPr id="1300498" name="AutoShape 18"/>
          <p:cNvCxnSpPr>
            <a:cxnSpLocks noChangeShapeType="1"/>
            <a:stCxn id="1300484" idx="4"/>
            <a:endCxn id="1300486" idx="6"/>
          </p:cNvCxnSpPr>
          <p:nvPr/>
        </p:nvCxnSpPr>
        <p:spPr bwMode="auto">
          <a:xfrm rot="5400000">
            <a:off x="3286125" y="1450975"/>
            <a:ext cx="171450" cy="1714500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00499" name="AutoShape 19"/>
          <p:cNvCxnSpPr>
            <a:cxnSpLocks noChangeShapeType="1"/>
            <a:stCxn id="1300484" idx="4"/>
            <a:endCxn id="1300487" idx="6"/>
          </p:cNvCxnSpPr>
          <p:nvPr/>
        </p:nvCxnSpPr>
        <p:spPr bwMode="auto">
          <a:xfrm rot="5400000">
            <a:off x="3146425" y="1958975"/>
            <a:ext cx="819150" cy="1346200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00500" name="AutoShape 20"/>
          <p:cNvCxnSpPr>
            <a:cxnSpLocks noChangeShapeType="1"/>
            <a:stCxn id="1300484" idx="4"/>
            <a:endCxn id="1300488" idx="0"/>
          </p:cNvCxnSpPr>
          <p:nvPr/>
        </p:nvCxnSpPr>
        <p:spPr bwMode="auto">
          <a:xfrm rot="16200000" flipH="1">
            <a:off x="3924300" y="2527300"/>
            <a:ext cx="876300" cy="2667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00501" name="AutoShape 21"/>
          <p:cNvCxnSpPr>
            <a:cxnSpLocks noChangeShapeType="1"/>
            <a:stCxn id="1300488" idx="4"/>
            <a:endCxn id="1300491" idx="6"/>
          </p:cNvCxnSpPr>
          <p:nvPr/>
        </p:nvCxnSpPr>
        <p:spPr bwMode="auto">
          <a:xfrm rot="5400000">
            <a:off x="3282950" y="3016250"/>
            <a:ext cx="520700" cy="1905000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00502" name="AutoShape 22"/>
          <p:cNvCxnSpPr>
            <a:cxnSpLocks noChangeShapeType="1"/>
            <a:stCxn id="1300488" idx="4"/>
            <a:endCxn id="1300493" idx="6"/>
          </p:cNvCxnSpPr>
          <p:nvPr/>
        </p:nvCxnSpPr>
        <p:spPr bwMode="auto">
          <a:xfrm rot="5400000">
            <a:off x="3695700" y="4013200"/>
            <a:ext cx="1104900" cy="495300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00503" name="AutoShape 23"/>
          <p:cNvCxnSpPr>
            <a:cxnSpLocks noChangeShapeType="1"/>
            <a:stCxn id="1300488" idx="4"/>
            <a:endCxn id="1300494" idx="0"/>
          </p:cNvCxnSpPr>
          <p:nvPr/>
        </p:nvCxnSpPr>
        <p:spPr bwMode="auto">
          <a:xfrm rot="16200000" flipH="1">
            <a:off x="3994150" y="4210050"/>
            <a:ext cx="1320800" cy="3175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00504" name="AutoShape 24"/>
          <p:cNvCxnSpPr>
            <a:cxnSpLocks noChangeShapeType="1"/>
            <a:stCxn id="1300484" idx="4"/>
            <a:endCxn id="1300490" idx="1"/>
          </p:cNvCxnSpPr>
          <p:nvPr/>
        </p:nvCxnSpPr>
        <p:spPr bwMode="auto">
          <a:xfrm rot="16200000" flipH="1">
            <a:off x="4977607" y="1473993"/>
            <a:ext cx="241300" cy="1738313"/>
          </a:xfrm>
          <a:prstGeom prst="curvedConnector3">
            <a:avLst>
              <a:gd name="adj1" fmla="val 31579"/>
            </a:avLst>
          </a:prstGeom>
          <a:noFill/>
          <a:ln w="28575">
            <a:solidFill>
              <a:schemeClr val="tx1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00505" name="AutoShape 25"/>
          <p:cNvCxnSpPr>
            <a:cxnSpLocks noChangeShapeType="1"/>
            <a:stCxn id="1300490" idx="5"/>
            <a:endCxn id="1300495" idx="0"/>
          </p:cNvCxnSpPr>
          <p:nvPr/>
        </p:nvCxnSpPr>
        <p:spPr bwMode="auto">
          <a:xfrm rot="5400000">
            <a:off x="6468269" y="2732881"/>
            <a:ext cx="736600" cy="1062038"/>
          </a:xfrm>
          <a:prstGeom prst="curvedConnector3">
            <a:avLst>
              <a:gd name="adj1" fmla="val 56032"/>
            </a:avLst>
          </a:prstGeom>
          <a:noFill/>
          <a:ln w="28575">
            <a:solidFill>
              <a:schemeClr val="tx1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00506" name="AutoShape 26"/>
          <p:cNvCxnSpPr>
            <a:cxnSpLocks noChangeShapeType="1"/>
            <a:stCxn id="1300490" idx="5"/>
            <a:endCxn id="1300496" idx="7"/>
          </p:cNvCxnSpPr>
          <p:nvPr/>
        </p:nvCxnSpPr>
        <p:spPr bwMode="auto">
          <a:xfrm rot="5400000">
            <a:off x="6415882" y="3632993"/>
            <a:ext cx="1689100" cy="214313"/>
          </a:xfrm>
          <a:prstGeom prst="curvedConnector3">
            <a:avLst>
              <a:gd name="adj1" fmla="val 50375"/>
            </a:avLst>
          </a:prstGeom>
          <a:noFill/>
          <a:ln w="28575">
            <a:solidFill>
              <a:schemeClr val="tx1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00507" name="AutoShape 27"/>
          <p:cNvCxnSpPr>
            <a:cxnSpLocks noChangeShapeType="1"/>
            <a:stCxn id="1300490" idx="5"/>
            <a:endCxn id="1300497" idx="7"/>
          </p:cNvCxnSpPr>
          <p:nvPr/>
        </p:nvCxnSpPr>
        <p:spPr bwMode="auto">
          <a:xfrm rot="16200000" flipH="1">
            <a:off x="6568282" y="3694906"/>
            <a:ext cx="2362200" cy="763587"/>
          </a:xfrm>
          <a:prstGeom prst="curvedConnector3">
            <a:avLst>
              <a:gd name="adj1" fmla="val 50269"/>
            </a:avLst>
          </a:prstGeom>
          <a:noFill/>
          <a:ln w="28575">
            <a:solidFill>
              <a:schemeClr val="tx1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0508" name="Text Box 28"/>
          <p:cNvSpPr txBox="1">
            <a:spLocks noChangeArrowheads="1"/>
          </p:cNvSpPr>
          <p:nvPr/>
        </p:nvSpPr>
        <p:spPr bwMode="auto">
          <a:xfrm>
            <a:off x="3092450" y="2193925"/>
            <a:ext cx="442913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600" b="0">
                <a:effectLst/>
                <a:latin typeface="Arial" charset="0"/>
              </a:rPr>
              <a:t>isa</a:t>
            </a:r>
            <a:endParaRPr lang="en-GB" sz="1600" b="0">
              <a:effectLst/>
              <a:latin typeface="Arial" charset="0"/>
            </a:endParaRPr>
          </a:p>
        </p:txBody>
      </p:sp>
      <p:sp>
        <p:nvSpPr>
          <p:cNvPr id="1300509" name="Text Box 29"/>
          <p:cNvSpPr txBox="1">
            <a:spLocks noChangeArrowheads="1"/>
          </p:cNvSpPr>
          <p:nvPr/>
        </p:nvSpPr>
        <p:spPr bwMode="auto">
          <a:xfrm>
            <a:off x="3536950" y="2613025"/>
            <a:ext cx="442913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600" b="0">
                <a:effectLst/>
                <a:latin typeface="Arial" charset="0"/>
              </a:rPr>
              <a:t>isa</a:t>
            </a:r>
            <a:endParaRPr lang="en-GB" sz="1600" b="0">
              <a:effectLst/>
              <a:latin typeface="Arial" charset="0"/>
            </a:endParaRPr>
          </a:p>
        </p:txBody>
      </p:sp>
      <p:sp>
        <p:nvSpPr>
          <p:cNvPr id="1300510" name="Text Box 30"/>
          <p:cNvSpPr txBox="1">
            <a:spLocks noChangeArrowheads="1"/>
          </p:cNvSpPr>
          <p:nvPr/>
        </p:nvSpPr>
        <p:spPr bwMode="auto">
          <a:xfrm>
            <a:off x="4197350" y="2549525"/>
            <a:ext cx="442913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600" b="0">
                <a:effectLst/>
                <a:latin typeface="Arial" charset="0"/>
              </a:rPr>
              <a:t>isa</a:t>
            </a:r>
            <a:endParaRPr lang="en-GB" sz="1600" b="0">
              <a:effectLst/>
              <a:latin typeface="Arial" charset="0"/>
            </a:endParaRPr>
          </a:p>
        </p:txBody>
      </p:sp>
      <p:sp>
        <p:nvSpPr>
          <p:cNvPr id="1300511" name="Text Box 31"/>
          <p:cNvSpPr txBox="1">
            <a:spLocks noChangeArrowheads="1"/>
          </p:cNvSpPr>
          <p:nvPr/>
        </p:nvSpPr>
        <p:spPr bwMode="auto">
          <a:xfrm>
            <a:off x="6365875" y="3148013"/>
            <a:ext cx="50165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600" b="0">
                <a:effectLst/>
                <a:latin typeface="Arial" charset="0"/>
              </a:rPr>
              <a:t>isa</a:t>
            </a:r>
            <a:endParaRPr lang="en-GB" sz="1600" b="0">
              <a:effectLst/>
              <a:latin typeface="Arial" charset="0"/>
            </a:endParaRPr>
          </a:p>
        </p:txBody>
      </p:sp>
      <p:sp>
        <p:nvSpPr>
          <p:cNvPr id="1300512" name="Text Box 32"/>
          <p:cNvSpPr txBox="1">
            <a:spLocks noChangeArrowheads="1"/>
          </p:cNvSpPr>
          <p:nvPr/>
        </p:nvSpPr>
        <p:spPr bwMode="auto">
          <a:xfrm>
            <a:off x="4984750" y="2130425"/>
            <a:ext cx="442913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600" b="0">
                <a:effectLst/>
                <a:latin typeface="Arial" charset="0"/>
              </a:rPr>
              <a:t>isa</a:t>
            </a:r>
            <a:endParaRPr lang="en-GB" sz="1600" b="0">
              <a:effectLst/>
              <a:latin typeface="Arial" charset="0"/>
            </a:endParaRPr>
          </a:p>
        </p:txBody>
      </p:sp>
      <p:sp>
        <p:nvSpPr>
          <p:cNvPr id="1300513" name="Text Box 33"/>
          <p:cNvSpPr txBox="1">
            <a:spLocks noChangeArrowheads="1"/>
          </p:cNvSpPr>
          <p:nvPr/>
        </p:nvSpPr>
        <p:spPr bwMode="auto">
          <a:xfrm>
            <a:off x="7080250" y="3908425"/>
            <a:ext cx="442913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600" b="0">
                <a:effectLst/>
                <a:latin typeface="Arial" charset="0"/>
              </a:rPr>
              <a:t>isa</a:t>
            </a:r>
            <a:endParaRPr lang="en-GB" sz="1600" b="0">
              <a:effectLst/>
              <a:latin typeface="Arial" charset="0"/>
            </a:endParaRPr>
          </a:p>
        </p:txBody>
      </p:sp>
      <p:sp>
        <p:nvSpPr>
          <p:cNvPr id="1300514" name="Text Box 34"/>
          <p:cNvSpPr txBox="1">
            <a:spLocks noChangeArrowheads="1"/>
          </p:cNvSpPr>
          <p:nvPr/>
        </p:nvSpPr>
        <p:spPr bwMode="auto">
          <a:xfrm>
            <a:off x="7753350" y="4302125"/>
            <a:ext cx="442913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600" b="0">
                <a:effectLst/>
                <a:latin typeface="Arial" charset="0"/>
              </a:rPr>
              <a:t>isa</a:t>
            </a:r>
            <a:endParaRPr lang="en-GB" sz="1600" b="0">
              <a:effectLst/>
              <a:latin typeface="Arial" charset="0"/>
            </a:endParaRPr>
          </a:p>
        </p:txBody>
      </p:sp>
      <p:sp>
        <p:nvSpPr>
          <p:cNvPr id="1300515" name="Text Box 35"/>
          <p:cNvSpPr txBox="1">
            <a:spLocks noChangeArrowheads="1"/>
          </p:cNvSpPr>
          <p:nvPr/>
        </p:nvSpPr>
        <p:spPr bwMode="auto">
          <a:xfrm>
            <a:off x="4552950" y="4479925"/>
            <a:ext cx="442913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600" b="0">
                <a:effectLst/>
                <a:latin typeface="Arial" charset="0"/>
              </a:rPr>
              <a:t>isa</a:t>
            </a:r>
            <a:endParaRPr lang="en-GB" sz="1600" b="0">
              <a:effectLst/>
              <a:latin typeface="Arial" charset="0"/>
            </a:endParaRPr>
          </a:p>
        </p:txBody>
      </p:sp>
      <p:sp>
        <p:nvSpPr>
          <p:cNvPr id="1300516" name="Text Box 36"/>
          <p:cNvSpPr txBox="1">
            <a:spLocks noChangeArrowheads="1"/>
          </p:cNvSpPr>
          <p:nvPr/>
        </p:nvSpPr>
        <p:spPr bwMode="auto">
          <a:xfrm>
            <a:off x="4044950" y="4289425"/>
            <a:ext cx="442913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600" b="0">
                <a:effectLst/>
                <a:latin typeface="Arial" charset="0"/>
              </a:rPr>
              <a:t>isa</a:t>
            </a:r>
            <a:endParaRPr lang="en-GB" sz="1600" b="0">
              <a:effectLst/>
              <a:latin typeface="Arial" charset="0"/>
            </a:endParaRPr>
          </a:p>
        </p:txBody>
      </p:sp>
      <p:sp>
        <p:nvSpPr>
          <p:cNvPr id="1300517" name="Text Box 37"/>
          <p:cNvSpPr txBox="1">
            <a:spLocks noChangeArrowheads="1"/>
          </p:cNvSpPr>
          <p:nvPr/>
        </p:nvSpPr>
        <p:spPr bwMode="auto">
          <a:xfrm>
            <a:off x="3359150" y="3908425"/>
            <a:ext cx="442913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600" b="0">
                <a:effectLst/>
                <a:latin typeface="Arial" charset="0"/>
              </a:rPr>
              <a:t>isa</a:t>
            </a:r>
            <a:endParaRPr lang="en-GB" sz="1600" b="0">
              <a:effectLst/>
              <a:latin typeface="Arial" charset="0"/>
            </a:endParaRPr>
          </a:p>
        </p:txBody>
      </p:sp>
      <p:sp>
        <p:nvSpPr>
          <p:cNvPr id="1300518" name="Text Box 38"/>
          <p:cNvSpPr txBox="1">
            <a:spLocks noChangeArrowheads="1"/>
          </p:cNvSpPr>
          <p:nvPr/>
        </p:nvSpPr>
        <p:spPr bwMode="auto">
          <a:xfrm>
            <a:off x="419100" y="5789613"/>
            <a:ext cx="1893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20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Παραδείγματα</a:t>
            </a:r>
            <a:endParaRPr lang="en-GB" sz="2000" i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18</a:t>
            </a:fld>
            <a:r>
              <a:rPr lang="el-GR" smtClean="0"/>
              <a:t> / 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1185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30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 diagrams (4/</a:t>
            </a:r>
            <a:r>
              <a:rPr lang="el-GR"/>
              <a:t>10</a:t>
            </a:r>
            <a:r>
              <a:rPr lang="en-US"/>
              <a:t>)</a:t>
            </a:r>
            <a:endParaRPr lang="en-GB"/>
          </a:p>
        </p:txBody>
      </p:sp>
      <p:sp>
        <p:nvSpPr>
          <p:cNvPr id="1301508" name="Oval 4"/>
          <p:cNvSpPr>
            <a:spLocks noChangeArrowheads="1"/>
          </p:cNvSpPr>
          <p:nvPr/>
        </p:nvSpPr>
        <p:spPr bwMode="auto">
          <a:xfrm>
            <a:off x="2501900" y="2413000"/>
            <a:ext cx="1600200" cy="622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defTabSz="762000"/>
            <a:r>
              <a:rPr lang="en-US">
                <a:effectLst/>
              </a:rPr>
              <a:t>Wheels</a:t>
            </a:r>
            <a:endParaRPr lang="en-GB">
              <a:effectLst/>
            </a:endParaRPr>
          </a:p>
        </p:txBody>
      </p:sp>
      <p:sp>
        <p:nvSpPr>
          <p:cNvPr id="1301511" name="Oval 7"/>
          <p:cNvSpPr>
            <a:spLocks noChangeArrowheads="1"/>
          </p:cNvSpPr>
          <p:nvPr/>
        </p:nvSpPr>
        <p:spPr bwMode="auto">
          <a:xfrm>
            <a:off x="2501900" y="1689100"/>
            <a:ext cx="1511300" cy="558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defTabSz="762000"/>
            <a:r>
              <a:rPr lang="en-US">
                <a:effectLst/>
              </a:rPr>
              <a:t>Engine</a:t>
            </a:r>
            <a:endParaRPr lang="en-GB">
              <a:effectLst/>
            </a:endParaRPr>
          </a:p>
        </p:txBody>
      </p:sp>
      <p:sp>
        <p:nvSpPr>
          <p:cNvPr id="1301512" name="Oval 8"/>
          <p:cNvSpPr>
            <a:spLocks noChangeArrowheads="1"/>
          </p:cNvSpPr>
          <p:nvPr/>
        </p:nvSpPr>
        <p:spPr bwMode="auto">
          <a:xfrm>
            <a:off x="2501900" y="3251200"/>
            <a:ext cx="1625600" cy="5207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defTabSz="762000"/>
            <a:r>
              <a:rPr lang="en-US">
                <a:effectLst/>
              </a:rPr>
              <a:t>Breaks</a:t>
            </a:r>
            <a:endParaRPr lang="en-GB">
              <a:effectLst/>
            </a:endParaRPr>
          </a:p>
        </p:txBody>
      </p:sp>
      <p:sp>
        <p:nvSpPr>
          <p:cNvPr id="1301513" name="Oval 9"/>
          <p:cNvSpPr>
            <a:spLocks noChangeArrowheads="1"/>
          </p:cNvSpPr>
          <p:nvPr/>
        </p:nvSpPr>
        <p:spPr bwMode="auto">
          <a:xfrm>
            <a:off x="2501900" y="3962400"/>
            <a:ext cx="1625600" cy="5207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defTabSz="762000"/>
            <a:r>
              <a:rPr lang="en-US">
                <a:effectLst/>
              </a:rPr>
              <a:t>Suspension</a:t>
            </a:r>
            <a:endParaRPr lang="en-GB">
              <a:effectLst/>
            </a:endParaRPr>
          </a:p>
        </p:txBody>
      </p:sp>
      <p:sp>
        <p:nvSpPr>
          <p:cNvPr id="1301514" name="Oval 10"/>
          <p:cNvSpPr>
            <a:spLocks noChangeArrowheads="1"/>
          </p:cNvSpPr>
          <p:nvPr/>
        </p:nvSpPr>
        <p:spPr bwMode="auto">
          <a:xfrm>
            <a:off x="2501900" y="4622800"/>
            <a:ext cx="1625600" cy="5207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defTabSz="762000"/>
            <a:r>
              <a:rPr lang="en-US">
                <a:effectLst/>
              </a:rPr>
              <a:t>Seats</a:t>
            </a:r>
            <a:endParaRPr lang="en-GB">
              <a:effectLst/>
            </a:endParaRPr>
          </a:p>
        </p:txBody>
      </p:sp>
      <p:sp>
        <p:nvSpPr>
          <p:cNvPr id="1301515" name="Oval 11"/>
          <p:cNvSpPr>
            <a:spLocks noChangeArrowheads="1"/>
          </p:cNvSpPr>
          <p:nvPr/>
        </p:nvSpPr>
        <p:spPr bwMode="auto">
          <a:xfrm>
            <a:off x="2501900" y="5384800"/>
            <a:ext cx="1625600" cy="5207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defTabSz="762000"/>
            <a:r>
              <a:rPr lang="en-US">
                <a:effectLst/>
              </a:rPr>
              <a:t>Trunk</a:t>
            </a:r>
            <a:endParaRPr lang="en-GB">
              <a:effectLst/>
            </a:endParaRPr>
          </a:p>
        </p:txBody>
      </p:sp>
      <p:sp>
        <p:nvSpPr>
          <p:cNvPr id="1301516" name="Oval 12"/>
          <p:cNvSpPr>
            <a:spLocks noChangeArrowheads="1"/>
          </p:cNvSpPr>
          <p:nvPr/>
        </p:nvSpPr>
        <p:spPr bwMode="auto">
          <a:xfrm>
            <a:off x="6375400" y="3232150"/>
            <a:ext cx="1511300" cy="558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defTabSz="762000"/>
            <a:r>
              <a:rPr lang="en-US">
                <a:effectLst/>
              </a:rPr>
              <a:t>Automobile</a:t>
            </a:r>
            <a:endParaRPr lang="en-GB">
              <a:effectLst/>
            </a:endParaRPr>
          </a:p>
        </p:txBody>
      </p:sp>
      <p:cxnSp>
        <p:nvCxnSpPr>
          <p:cNvPr id="1301517" name="AutoShape 13"/>
          <p:cNvCxnSpPr>
            <a:cxnSpLocks noChangeShapeType="1"/>
            <a:stCxn id="1301516" idx="2"/>
            <a:endCxn id="1301511" idx="6"/>
          </p:cNvCxnSpPr>
          <p:nvPr/>
        </p:nvCxnSpPr>
        <p:spPr bwMode="auto">
          <a:xfrm rot="10800000">
            <a:off x="4013200" y="1968500"/>
            <a:ext cx="2362200" cy="154305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01518" name="AutoShape 14"/>
          <p:cNvCxnSpPr>
            <a:cxnSpLocks noChangeShapeType="1"/>
            <a:stCxn id="1301516" idx="2"/>
            <a:endCxn id="1301508" idx="6"/>
          </p:cNvCxnSpPr>
          <p:nvPr/>
        </p:nvCxnSpPr>
        <p:spPr bwMode="auto">
          <a:xfrm rot="10800000">
            <a:off x="4102100" y="2724150"/>
            <a:ext cx="2273300" cy="7874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01519" name="AutoShape 15"/>
          <p:cNvCxnSpPr>
            <a:cxnSpLocks noChangeShapeType="1"/>
            <a:stCxn id="1301516" idx="2"/>
            <a:endCxn id="1301512" idx="6"/>
          </p:cNvCxnSpPr>
          <p:nvPr/>
        </p:nvCxnSpPr>
        <p:spPr bwMode="auto">
          <a:xfrm rot="10800000">
            <a:off x="4127500" y="3511550"/>
            <a:ext cx="22479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01520" name="AutoShape 16"/>
          <p:cNvCxnSpPr>
            <a:cxnSpLocks noChangeShapeType="1"/>
            <a:stCxn id="1301516" idx="2"/>
            <a:endCxn id="1301513" idx="6"/>
          </p:cNvCxnSpPr>
          <p:nvPr/>
        </p:nvCxnSpPr>
        <p:spPr bwMode="auto">
          <a:xfrm rot="10800000" flipV="1">
            <a:off x="4127500" y="3511550"/>
            <a:ext cx="2247900" cy="7112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01521" name="AutoShape 17"/>
          <p:cNvCxnSpPr>
            <a:cxnSpLocks noChangeShapeType="1"/>
            <a:stCxn id="1301516" idx="2"/>
            <a:endCxn id="1301514" idx="6"/>
          </p:cNvCxnSpPr>
          <p:nvPr/>
        </p:nvCxnSpPr>
        <p:spPr bwMode="auto">
          <a:xfrm rot="10800000" flipV="1">
            <a:off x="4127500" y="3511550"/>
            <a:ext cx="2247900" cy="13716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01522" name="AutoShape 18"/>
          <p:cNvCxnSpPr>
            <a:cxnSpLocks noChangeShapeType="1"/>
            <a:stCxn id="1301516" idx="2"/>
            <a:endCxn id="1301515" idx="6"/>
          </p:cNvCxnSpPr>
          <p:nvPr/>
        </p:nvCxnSpPr>
        <p:spPr bwMode="auto">
          <a:xfrm rot="10800000" flipV="1">
            <a:off x="4127500" y="3511550"/>
            <a:ext cx="2247900" cy="21336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1523" name="Text Box 19"/>
          <p:cNvSpPr txBox="1">
            <a:spLocks noChangeArrowheads="1"/>
          </p:cNvSpPr>
          <p:nvPr/>
        </p:nvSpPr>
        <p:spPr bwMode="auto">
          <a:xfrm>
            <a:off x="4284663" y="3336925"/>
            <a:ext cx="828675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600">
                <a:effectLst/>
                <a:latin typeface="Arial" charset="0"/>
              </a:rPr>
              <a:t>part-of</a:t>
            </a:r>
            <a:endParaRPr lang="en-GB" sz="1600">
              <a:effectLst/>
              <a:latin typeface="Arial" charset="0"/>
            </a:endParaRPr>
          </a:p>
        </p:txBody>
      </p:sp>
      <p:sp>
        <p:nvSpPr>
          <p:cNvPr id="1301524" name="Text Box 20"/>
          <p:cNvSpPr txBox="1">
            <a:spLocks noChangeArrowheads="1"/>
          </p:cNvSpPr>
          <p:nvPr/>
        </p:nvSpPr>
        <p:spPr bwMode="auto">
          <a:xfrm>
            <a:off x="4284663" y="1939925"/>
            <a:ext cx="828675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600">
                <a:effectLst/>
                <a:latin typeface="Arial" charset="0"/>
              </a:rPr>
              <a:t>part-of</a:t>
            </a:r>
            <a:endParaRPr lang="en-GB" sz="1600">
              <a:effectLst/>
              <a:latin typeface="Arial" charset="0"/>
            </a:endParaRPr>
          </a:p>
        </p:txBody>
      </p:sp>
      <p:sp>
        <p:nvSpPr>
          <p:cNvPr id="1301525" name="Text Box 21"/>
          <p:cNvSpPr txBox="1">
            <a:spLocks noChangeArrowheads="1"/>
          </p:cNvSpPr>
          <p:nvPr/>
        </p:nvSpPr>
        <p:spPr bwMode="auto">
          <a:xfrm>
            <a:off x="4284663" y="2663825"/>
            <a:ext cx="828675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600">
                <a:effectLst/>
                <a:latin typeface="Arial" charset="0"/>
              </a:rPr>
              <a:t>part-of</a:t>
            </a:r>
            <a:endParaRPr lang="en-GB" sz="1600">
              <a:effectLst/>
              <a:latin typeface="Arial" charset="0"/>
            </a:endParaRPr>
          </a:p>
        </p:txBody>
      </p:sp>
      <p:sp>
        <p:nvSpPr>
          <p:cNvPr id="1301526" name="Text Box 22"/>
          <p:cNvSpPr txBox="1">
            <a:spLocks noChangeArrowheads="1"/>
          </p:cNvSpPr>
          <p:nvPr/>
        </p:nvSpPr>
        <p:spPr bwMode="auto">
          <a:xfrm>
            <a:off x="4284663" y="3971925"/>
            <a:ext cx="828675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600">
                <a:effectLst/>
                <a:latin typeface="Arial" charset="0"/>
              </a:rPr>
              <a:t>part-of</a:t>
            </a:r>
            <a:endParaRPr lang="en-GB" sz="1600">
              <a:effectLst/>
              <a:latin typeface="Arial" charset="0"/>
            </a:endParaRPr>
          </a:p>
        </p:txBody>
      </p:sp>
      <p:sp>
        <p:nvSpPr>
          <p:cNvPr id="1301527" name="Text Box 23"/>
          <p:cNvSpPr txBox="1">
            <a:spLocks noChangeArrowheads="1"/>
          </p:cNvSpPr>
          <p:nvPr/>
        </p:nvSpPr>
        <p:spPr bwMode="auto">
          <a:xfrm>
            <a:off x="4284663" y="5165725"/>
            <a:ext cx="828675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600">
                <a:effectLst/>
                <a:latin typeface="Arial" charset="0"/>
              </a:rPr>
              <a:t>part-of</a:t>
            </a:r>
            <a:endParaRPr lang="en-GB" sz="1600">
              <a:effectLst/>
              <a:latin typeface="Arial" charset="0"/>
            </a:endParaRPr>
          </a:p>
        </p:txBody>
      </p:sp>
      <p:sp>
        <p:nvSpPr>
          <p:cNvPr id="1301528" name="Text Box 24"/>
          <p:cNvSpPr txBox="1">
            <a:spLocks noChangeArrowheads="1"/>
          </p:cNvSpPr>
          <p:nvPr/>
        </p:nvSpPr>
        <p:spPr bwMode="auto">
          <a:xfrm>
            <a:off x="4284663" y="4568825"/>
            <a:ext cx="828675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600">
                <a:effectLst/>
                <a:latin typeface="Arial" charset="0"/>
              </a:rPr>
              <a:t>part-of</a:t>
            </a:r>
            <a:endParaRPr lang="en-GB" sz="1600">
              <a:effectLst/>
              <a:latin typeface="Arial" charset="0"/>
            </a:endParaRPr>
          </a:p>
        </p:txBody>
      </p:sp>
      <p:sp>
        <p:nvSpPr>
          <p:cNvPr id="1301529" name="Text Box 25"/>
          <p:cNvSpPr txBox="1">
            <a:spLocks noChangeArrowheads="1"/>
          </p:cNvSpPr>
          <p:nvPr/>
        </p:nvSpPr>
        <p:spPr bwMode="auto">
          <a:xfrm>
            <a:off x="419100" y="5789613"/>
            <a:ext cx="1893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20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Παραδείγματα</a:t>
            </a:r>
            <a:endParaRPr lang="en-GB" sz="2000" i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19</a:t>
            </a:fld>
            <a:r>
              <a:rPr lang="el-GR" smtClean="0"/>
              <a:t> / 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7963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33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6477000" cy="914400"/>
          </a:xfrm>
        </p:spPr>
        <p:txBody>
          <a:bodyPr/>
          <a:lstStyle/>
          <a:p>
            <a:pPr algn="ctr"/>
            <a:r>
              <a:rPr lang="el-GR"/>
              <a:t>ΕΝΟΤΗΤΑ </a:t>
            </a:r>
            <a:r>
              <a:rPr lang="en-US"/>
              <a:t>3</a:t>
            </a:r>
            <a:endParaRPr lang="en-GB"/>
          </a:p>
        </p:txBody>
      </p:sp>
      <p:sp>
        <p:nvSpPr>
          <p:cNvPr id="133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1651000"/>
            <a:ext cx="8305800" cy="1676400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l-GR" b="1" i="1"/>
              <a:t>ΣΧΕΔΙΑΣΤΙΚΕΣ ΠΡΟΟΠΤΙΚΕΣ ΚΑΙ </a:t>
            </a:r>
            <a:endParaRPr lang="en-US" b="1" i="1"/>
          </a:p>
          <a:p>
            <a:pPr algn="ctr">
              <a:buFont typeface="Wingdings" pitchFamily="2" charset="2"/>
              <a:buNone/>
            </a:pPr>
            <a:r>
              <a:rPr lang="el-GR" b="1" i="1"/>
              <a:t>ΔΟΜΗΜΕΝΟΣ ΠΡΟΓΡΑΜΜΑΤΙΣΜΟΣ</a:t>
            </a:r>
          </a:p>
          <a:p>
            <a:pPr algn="ctr">
              <a:buFont typeface="Wingdings" pitchFamily="2" charset="2"/>
              <a:buNone/>
            </a:pPr>
            <a:r>
              <a:rPr lang="el-GR" sz="2000" b="1" i="1"/>
              <a:t>Αριθμός διαλέξεων </a:t>
            </a:r>
            <a:r>
              <a:rPr lang="en-US" sz="2000" b="1" i="1"/>
              <a:t>2</a:t>
            </a:r>
            <a:r>
              <a:rPr lang="el-GR" sz="2000" b="1" i="1"/>
              <a:t> – Διάλεξη </a:t>
            </a:r>
            <a:r>
              <a:rPr lang="en-US" sz="2000" b="1" i="1"/>
              <a:t>1</a:t>
            </a:r>
            <a:r>
              <a:rPr lang="el-GR" sz="2000" b="1" i="1"/>
              <a:t>η</a:t>
            </a:r>
            <a:endParaRPr lang="en-GB" sz="2000" b="1" i="1"/>
          </a:p>
        </p:txBody>
      </p:sp>
      <p:pic>
        <p:nvPicPr>
          <p:cNvPr id="1331204" name="Picture 4" descr="bd05515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276600"/>
            <a:ext cx="2693988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</a:t>
            </a:fld>
            <a:r>
              <a:rPr lang="el-GR" smtClean="0"/>
              <a:t> / 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48974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30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 diagrams (5/</a:t>
            </a:r>
            <a:r>
              <a:rPr lang="el-GR"/>
              <a:t>10</a:t>
            </a:r>
            <a:r>
              <a:rPr lang="en-US"/>
              <a:t>)</a:t>
            </a:r>
            <a:endParaRPr lang="en-GB"/>
          </a:p>
        </p:txBody>
      </p:sp>
      <p:sp>
        <p:nvSpPr>
          <p:cNvPr id="130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l-GR" sz="2000" dirty="0" smtClean="0"/>
              <a:t>Απλή τεχνική αντικειμενοστραφούς ανάλυσης χωρίς ιδιαίτερη έμφαση στην εξαντλητική ανάλυση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l-GR" sz="2000" dirty="0" smtClean="0"/>
              <a:t>Επιτρέπει </a:t>
            </a:r>
            <a:r>
              <a:rPr lang="el-GR" sz="2000" dirty="0"/>
              <a:t>την </a:t>
            </a:r>
            <a:r>
              <a:rPr lang="el-GR" sz="2000" i="1" dirty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γρήγορη εξαγωγή των δομικών χαρακτηριστικών</a:t>
            </a:r>
            <a:r>
              <a:rPr lang="el-GR" sz="2000" dirty="0"/>
              <a:t>, τα οποία μπορούν έπειτα αμέσως να μεταφραστούν σε ένα σχήμα ιεραρχίας η οργάνωσης κλάσεων στον κώδικα</a:t>
            </a:r>
          </a:p>
          <a:p>
            <a:pPr>
              <a:lnSpc>
                <a:spcPct val="80000"/>
              </a:lnSpc>
            </a:pPr>
            <a:r>
              <a:rPr lang="el-GR" sz="2000" dirty="0"/>
              <a:t>Σε πολλές περιπτώσεις η ίδια τεχνική εφαρμόζεται για την ιεραρχική  ανάλυση λειτουργικών τμημάτων – </a:t>
            </a:r>
            <a:r>
              <a:rPr lang="en-US" sz="2000" i="1" dirty="0"/>
              <a:t>structural decomposition</a:t>
            </a:r>
            <a:r>
              <a:rPr lang="el-GR" sz="2000" dirty="0"/>
              <a:t>, ή για την σχεδίασης ιεραρχίας κληρονομικότητας</a:t>
            </a:r>
            <a:r>
              <a:rPr lang="en-US" sz="2000" dirty="0"/>
              <a:t> </a:t>
            </a:r>
            <a:r>
              <a:rPr lang="el-GR" sz="2000" dirty="0"/>
              <a:t>λειτουργικών τμημάτων </a:t>
            </a:r>
            <a:r>
              <a:rPr lang="en-US" sz="2000" dirty="0"/>
              <a:t>–</a:t>
            </a:r>
            <a:r>
              <a:rPr lang="en-US" sz="2000" i="1" dirty="0"/>
              <a:t>inheritance</a:t>
            </a:r>
            <a:endParaRPr lang="en-US" sz="2000" dirty="0"/>
          </a:p>
          <a:p>
            <a:pPr lvl="1">
              <a:lnSpc>
                <a:spcPct val="80000"/>
              </a:lnSpc>
              <a:buFont typeface="Wingdings" pitchFamily="2" charset="2"/>
              <a:buChar char="è"/>
            </a:pPr>
            <a:r>
              <a:rPr lang="el-GR" sz="1800" dirty="0"/>
              <a:t>Εφόσον υπάρχουν πιο ώριμες σχεδιαστικές μέθοδοι ειδικά </a:t>
            </a:r>
            <a:r>
              <a:rPr lang="en-US" sz="1800" dirty="0"/>
              <a:t> </a:t>
            </a:r>
            <a:r>
              <a:rPr lang="el-GR" sz="1800" dirty="0"/>
              <a:t>για την λειτουργική σχεδίαση – </a:t>
            </a:r>
            <a:r>
              <a:rPr lang="en-US" sz="1800" i="1" dirty="0"/>
              <a:t>functional design</a:t>
            </a:r>
            <a:r>
              <a:rPr lang="en-US" sz="1800" dirty="0"/>
              <a:t>, </a:t>
            </a:r>
            <a:r>
              <a:rPr lang="el-GR" sz="1800" dirty="0"/>
              <a:t>προτείνεται να εφαρμόζονται αυτές στην πράξη για σχετικά πολύπλοκες αλγοριθμικά λειτουργίες</a:t>
            </a:r>
            <a:r>
              <a:rPr lang="en-US" sz="1800" dirty="0"/>
              <a:t>, </a:t>
            </a:r>
            <a:r>
              <a:rPr lang="el-GR" sz="1800" dirty="0"/>
              <a:t>παρά τα διαγράμματα αντικειμένων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è"/>
            </a:pPr>
            <a:r>
              <a:rPr lang="el-GR" sz="1800" b="1" i="1" dirty="0"/>
              <a:t>Για λεπτομερή σχεδίαση κλάσεων συνιστάται να τη χρησιμοποιείτε σε συνδυασμό με τη μέθοδο γρήγορης σχεδίασης των </a:t>
            </a:r>
            <a:r>
              <a:rPr lang="en-US" sz="1800" b="1" i="1" dirty="0"/>
              <a:t>CRC cards</a:t>
            </a:r>
            <a:endParaRPr lang="en-GB" sz="1800" b="1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20</a:t>
            </a:fld>
            <a:r>
              <a:rPr lang="el-GR" smtClean="0"/>
              <a:t> / 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0424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0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0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0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0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0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0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0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0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0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0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2531" grpId="0" build="p" bldLvl="3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30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 diagrams (6/</a:t>
            </a:r>
            <a:r>
              <a:rPr lang="el-GR"/>
              <a:t>10</a:t>
            </a:r>
            <a:r>
              <a:rPr lang="en-US"/>
              <a:t>)</a:t>
            </a:r>
            <a:endParaRPr lang="en-GB"/>
          </a:p>
        </p:txBody>
      </p:sp>
      <p:sp>
        <p:nvSpPr>
          <p:cNvPr id="130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2400"/>
              <a:t>Άλλο παράδειγμα</a:t>
            </a:r>
            <a:r>
              <a:rPr lang="en-US" sz="2400"/>
              <a:t> </a:t>
            </a:r>
            <a:r>
              <a:rPr lang="el-GR" sz="2400"/>
              <a:t>για ιεραρχική ανάλυση κώδικα με επαγωγή λειτουργικών τμημάτων και μεταξύ των σχέσεων</a:t>
            </a:r>
            <a:endParaRPr lang="en-GB" sz="2000" i="1"/>
          </a:p>
        </p:txBody>
      </p:sp>
      <p:sp>
        <p:nvSpPr>
          <p:cNvPr id="1307652" name="Oval 4"/>
          <p:cNvSpPr>
            <a:spLocks noChangeArrowheads="1"/>
          </p:cNvSpPr>
          <p:nvPr/>
        </p:nvSpPr>
        <p:spPr bwMode="auto">
          <a:xfrm>
            <a:off x="1100138" y="3865109"/>
            <a:ext cx="3213100" cy="573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defTabSz="762000"/>
            <a:r>
              <a:rPr lang="en-US" sz="1600">
                <a:effectLst/>
              </a:rPr>
              <a:t>Syntax analyzer</a:t>
            </a:r>
            <a:endParaRPr lang="en-GB" sz="1600">
              <a:effectLst/>
            </a:endParaRPr>
          </a:p>
        </p:txBody>
      </p:sp>
      <p:sp>
        <p:nvSpPr>
          <p:cNvPr id="1307653" name="Oval 5"/>
          <p:cNvSpPr>
            <a:spLocks noChangeArrowheads="1"/>
          </p:cNvSpPr>
          <p:nvPr/>
        </p:nvSpPr>
        <p:spPr bwMode="auto">
          <a:xfrm>
            <a:off x="1100138" y="3111046"/>
            <a:ext cx="3030537" cy="5143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defTabSz="762000"/>
            <a:r>
              <a:rPr lang="en-US" sz="1600">
                <a:effectLst/>
              </a:rPr>
              <a:t>Lexical analyzer</a:t>
            </a:r>
            <a:endParaRPr lang="en-GB" sz="1600">
              <a:effectLst/>
            </a:endParaRPr>
          </a:p>
        </p:txBody>
      </p:sp>
      <p:sp>
        <p:nvSpPr>
          <p:cNvPr id="1307654" name="Oval 6"/>
          <p:cNvSpPr>
            <a:spLocks noChangeArrowheads="1"/>
          </p:cNvSpPr>
          <p:nvPr/>
        </p:nvSpPr>
        <p:spPr bwMode="auto">
          <a:xfrm>
            <a:off x="1100138" y="4674734"/>
            <a:ext cx="3263900" cy="4778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defTabSz="762000"/>
            <a:r>
              <a:rPr lang="en-US" sz="1600">
                <a:effectLst/>
              </a:rPr>
              <a:t>Intermediate Code Generator</a:t>
            </a:r>
            <a:endParaRPr lang="en-GB" sz="1600">
              <a:effectLst/>
            </a:endParaRPr>
          </a:p>
        </p:txBody>
      </p:sp>
      <p:sp>
        <p:nvSpPr>
          <p:cNvPr id="1307655" name="Oval 7"/>
          <p:cNvSpPr>
            <a:spLocks noChangeArrowheads="1"/>
          </p:cNvSpPr>
          <p:nvPr/>
        </p:nvSpPr>
        <p:spPr bwMode="auto">
          <a:xfrm>
            <a:off x="1100138" y="5441496"/>
            <a:ext cx="3263900" cy="4794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defTabSz="762000"/>
            <a:r>
              <a:rPr lang="en-US" sz="1600">
                <a:effectLst/>
              </a:rPr>
              <a:t>Target Code Generator</a:t>
            </a:r>
            <a:endParaRPr lang="en-GB" sz="1600">
              <a:effectLst/>
            </a:endParaRPr>
          </a:p>
        </p:txBody>
      </p:sp>
      <p:sp>
        <p:nvSpPr>
          <p:cNvPr id="1307658" name="Oval 10"/>
          <p:cNvSpPr>
            <a:spLocks noChangeArrowheads="1"/>
          </p:cNvSpPr>
          <p:nvPr/>
        </p:nvSpPr>
        <p:spPr bwMode="auto">
          <a:xfrm>
            <a:off x="6361113" y="4219575"/>
            <a:ext cx="1239837" cy="512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defTabSz="762000"/>
            <a:r>
              <a:rPr lang="en-US" sz="1600">
                <a:effectLst/>
              </a:rPr>
              <a:t>Compiler</a:t>
            </a:r>
            <a:endParaRPr lang="en-GB" sz="1600">
              <a:effectLst/>
            </a:endParaRPr>
          </a:p>
        </p:txBody>
      </p:sp>
      <p:cxnSp>
        <p:nvCxnSpPr>
          <p:cNvPr id="1307659" name="AutoShape 11"/>
          <p:cNvCxnSpPr>
            <a:cxnSpLocks noChangeShapeType="1"/>
            <a:stCxn id="1307658" idx="2"/>
            <a:endCxn id="1307653" idx="6"/>
          </p:cNvCxnSpPr>
          <p:nvPr/>
        </p:nvCxnSpPr>
        <p:spPr bwMode="auto">
          <a:xfrm rot="10800000">
            <a:off x="4130675" y="3368221"/>
            <a:ext cx="2230438" cy="1107736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07660" name="AutoShape 12"/>
          <p:cNvCxnSpPr>
            <a:cxnSpLocks noChangeShapeType="1"/>
            <a:stCxn id="1307658" idx="2"/>
            <a:endCxn id="1307652" idx="6"/>
          </p:cNvCxnSpPr>
          <p:nvPr/>
        </p:nvCxnSpPr>
        <p:spPr bwMode="auto">
          <a:xfrm rot="10800000">
            <a:off x="4313239" y="4151653"/>
            <a:ext cx="2047875" cy="324304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07661" name="AutoShape 13"/>
          <p:cNvCxnSpPr>
            <a:cxnSpLocks noChangeShapeType="1"/>
            <a:stCxn id="1307658" idx="2"/>
            <a:endCxn id="1307654" idx="6"/>
          </p:cNvCxnSpPr>
          <p:nvPr/>
        </p:nvCxnSpPr>
        <p:spPr bwMode="auto">
          <a:xfrm rot="10800000" flipV="1">
            <a:off x="4364039" y="4475957"/>
            <a:ext cx="1997075" cy="437696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07662" name="AutoShape 14"/>
          <p:cNvCxnSpPr>
            <a:cxnSpLocks noChangeShapeType="1"/>
            <a:stCxn id="1307658" idx="2"/>
            <a:endCxn id="1307655" idx="6"/>
          </p:cNvCxnSpPr>
          <p:nvPr/>
        </p:nvCxnSpPr>
        <p:spPr bwMode="auto">
          <a:xfrm rot="10800000" flipV="1">
            <a:off x="4364039" y="4475957"/>
            <a:ext cx="1997075" cy="1205252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7665" name="Text Box 17"/>
          <p:cNvSpPr txBox="1">
            <a:spLocks noChangeArrowheads="1"/>
          </p:cNvSpPr>
          <p:nvPr/>
        </p:nvSpPr>
        <p:spPr bwMode="auto">
          <a:xfrm>
            <a:off x="4487402" y="4684713"/>
            <a:ext cx="839341" cy="2776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200">
                <a:effectLst/>
                <a:latin typeface="Arial" charset="0"/>
              </a:rPr>
              <a:t>part-of</a:t>
            </a:r>
            <a:endParaRPr lang="en-GB" sz="1200">
              <a:effectLst/>
              <a:latin typeface="Arial" charset="0"/>
            </a:endParaRPr>
          </a:p>
        </p:txBody>
      </p:sp>
      <p:sp>
        <p:nvSpPr>
          <p:cNvPr id="1307666" name="Text Box 18"/>
          <p:cNvSpPr txBox="1">
            <a:spLocks noChangeArrowheads="1"/>
          </p:cNvSpPr>
          <p:nvPr/>
        </p:nvSpPr>
        <p:spPr bwMode="auto">
          <a:xfrm>
            <a:off x="4487402" y="3422650"/>
            <a:ext cx="839341" cy="2776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200">
                <a:effectLst/>
                <a:latin typeface="Arial" charset="0"/>
              </a:rPr>
              <a:t>part-of</a:t>
            </a:r>
            <a:endParaRPr lang="en-GB" sz="1200">
              <a:effectLst/>
              <a:latin typeface="Arial" charset="0"/>
            </a:endParaRPr>
          </a:p>
        </p:txBody>
      </p:sp>
      <p:sp>
        <p:nvSpPr>
          <p:cNvPr id="1307667" name="Text Box 19"/>
          <p:cNvSpPr txBox="1">
            <a:spLocks noChangeArrowheads="1"/>
          </p:cNvSpPr>
          <p:nvPr/>
        </p:nvSpPr>
        <p:spPr bwMode="auto">
          <a:xfrm>
            <a:off x="4487402" y="4040188"/>
            <a:ext cx="839341" cy="2776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200">
                <a:effectLst/>
                <a:latin typeface="Arial" charset="0"/>
              </a:rPr>
              <a:t>part-of</a:t>
            </a:r>
            <a:endParaRPr lang="en-GB" sz="1200">
              <a:effectLst/>
              <a:latin typeface="Arial" charset="0"/>
            </a:endParaRPr>
          </a:p>
        </p:txBody>
      </p:sp>
      <p:sp>
        <p:nvSpPr>
          <p:cNvPr id="1307668" name="Text Box 20"/>
          <p:cNvSpPr txBox="1">
            <a:spLocks noChangeArrowheads="1"/>
          </p:cNvSpPr>
          <p:nvPr/>
        </p:nvSpPr>
        <p:spPr bwMode="auto">
          <a:xfrm>
            <a:off x="4491038" y="5267325"/>
            <a:ext cx="831222" cy="2776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200">
                <a:effectLst/>
                <a:latin typeface="Arial" charset="0"/>
              </a:rPr>
              <a:t>part-of</a:t>
            </a:r>
            <a:endParaRPr lang="en-GB" sz="1200">
              <a:effectLst/>
              <a:latin typeface="Arial" charset="0"/>
            </a:endParaRPr>
          </a:p>
        </p:txBody>
      </p:sp>
      <p:sp>
        <p:nvSpPr>
          <p:cNvPr id="1307674" name="Text Box 26"/>
          <p:cNvSpPr txBox="1">
            <a:spLocks noChangeArrowheads="1"/>
          </p:cNvSpPr>
          <p:nvPr/>
        </p:nvSpPr>
        <p:spPr bwMode="auto">
          <a:xfrm>
            <a:off x="5934075" y="5199063"/>
            <a:ext cx="2689225" cy="94297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Προφανώς οι σχέσεις </a:t>
            </a:r>
            <a:r>
              <a:rPr lang="en-US" sz="1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ISA </a:t>
            </a:r>
            <a:r>
              <a:rPr lang="el-GR" sz="1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και </a:t>
            </a:r>
            <a:r>
              <a:rPr lang="en-US" sz="1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PART OF </a:t>
            </a:r>
            <a:r>
              <a:rPr lang="el-GR" sz="1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μπορούν να αναφέρονται και μέσω των </a:t>
            </a:r>
            <a:r>
              <a:rPr lang="en-US" sz="1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CRC cards</a:t>
            </a:r>
            <a:endParaRPr lang="en-GB" sz="140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21</a:t>
            </a:fld>
            <a:r>
              <a:rPr lang="el-GR" smtClean="0"/>
              <a:t> / 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6015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30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 diagrams (7/</a:t>
            </a:r>
            <a:r>
              <a:rPr lang="el-GR"/>
              <a:t>10</a:t>
            </a:r>
            <a:r>
              <a:rPr lang="en-US"/>
              <a:t>)</a:t>
            </a:r>
            <a:endParaRPr lang="en-GB"/>
          </a:p>
        </p:txBody>
      </p:sp>
      <p:graphicFrame>
        <p:nvGraphicFramePr>
          <p:cNvPr id="1303578" name="Group 26"/>
          <p:cNvGraphicFramePr>
            <a:graphicFrameLocks noGrp="1"/>
          </p:cNvGraphicFramePr>
          <p:nvPr/>
        </p:nvGraphicFramePr>
        <p:xfrm>
          <a:off x="1270000" y="1511300"/>
          <a:ext cx="6654800" cy="4694556"/>
        </p:xfrm>
        <a:graphic>
          <a:graphicData uri="http://schemas.openxmlformats.org/drawingml/2006/table">
            <a:tbl>
              <a:tblPr/>
              <a:tblGrid>
                <a:gridCol w="6654800"/>
              </a:tblGrid>
              <a:tr h="4000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class 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TokenList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{...};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class </a:t>
                      </a: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LexicalAnalyser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{</a:t>
                      </a: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public:  TokenList*   </a:t>
                      </a: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</a:rPr>
                        <a:t>Analyse</a:t>
                      </a: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(const char* file);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class 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ParseTree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{...};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class 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SymbolTable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{...};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class </a:t>
                      </a: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SyntaxAnalyser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{</a:t>
                      </a: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public: </a:t>
                      </a:r>
                      <a:r>
                        <a:rPr kumimoji="1" lang="el-G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	</a:t>
                      </a: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ParseTree*   </a:t>
                      </a: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</a:rPr>
                        <a:t>Parse</a:t>
                      </a: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(TokenList*);</a:t>
                      </a:r>
                      <a:endParaRPr kumimoji="1" lang="el-G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		</a:t>
                      </a: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SymbolTable* </a:t>
                      </a: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</a:rPr>
                        <a:t>Symbols</a:t>
                      </a: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(void);</a:t>
                      </a: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class 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ByteCode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{...};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class </a:t>
                      </a: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IntermediateCodeGenerator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{</a:t>
                      </a: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public: ByteCode* </a:t>
                      </a: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</a:rPr>
                        <a:t>Generate</a:t>
                      </a: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(ParseTree*, SymbolTable*);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class 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TargetCode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{...};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class </a:t>
                      </a: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TargetCodeGenerator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{</a:t>
                      </a: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public: TargetCode* </a:t>
                      </a: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</a:rPr>
                        <a:t>Generate</a:t>
                      </a: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(ByteCode*, SymbolTable*);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03570" name="Text Box 18"/>
          <p:cNvSpPr txBox="1">
            <a:spLocks noChangeArrowheads="1"/>
          </p:cNvSpPr>
          <p:nvPr/>
        </p:nvSpPr>
        <p:spPr bwMode="auto">
          <a:xfrm>
            <a:off x="6499225" y="3046413"/>
            <a:ext cx="2274888" cy="12160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200" b="0">
                <a:effectLst/>
                <a:latin typeface="Arial" charset="0"/>
              </a:rPr>
              <a:t>Ανάλογα με τη δυνατότητα να</a:t>
            </a:r>
          </a:p>
          <a:p>
            <a:pPr algn="ctr"/>
            <a:r>
              <a:rPr lang="el-GR" sz="1200" b="0">
                <a:effectLst/>
                <a:latin typeface="Arial" charset="0"/>
              </a:rPr>
              <a:t>εφαρμόσουμε λειτουργική</a:t>
            </a:r>
          </a:p>
          <a:p>
            <a:pPr algn="ctr"/>
            <a:r>
              <a:rPr lang="el-GR" sz="1200" b="0">
                <a:effectLst/>
                <a:latin typeface="Arial" charset="0"/>
              </a:rPr>
              <a:t>ανάλυση της αρχιτεκτονικής με αυτή τη μέθοδο, καλός</a:t>
            </a:r>
          </a:p>
          <a:p>
            <a:pPr algn="ctr"/>
            <a:r>
              <a:rPr lang="el-GR" sz="1200" b="0">
                <a:effectLst/>
                <a:latin typeface="Arial" charset="0"/>
              </a:rPr>
              <a:t>τεμαχισμός</a:t>
            </a:r>
            <a:r>
              <a:rPr lang="en-US" sz="1200" b="0">
                <a:effectLst/>
                <a:latin typeface="Arial" charset="0"/>
              </a:rPr>
              <a:t> </a:t>
            </a:r>
            <a:r>
              <a:rPr lang="el-GR" sz="1200" b="0">
                <a:effectLst/>
                <a:latin typeface="Arial" charset="0"/>
              </a:rPr>
              <a:t>σε τμήματα</a:t>
            </a:r>
          </a:p>
          <a:p>
            <a:pPr algn="ctr"/>
            <a:r>
              <a:rPr lang="el-GR" sz="1200" b="0">
                <a:effectLst/>
                <a:latin typeface="Arial" charset="0"/>
              </a:rPr>
              <a:t>μπορεί </a:t>
            </a:r>
            <a:r>
              <a:rPr lang="en-US" sz="1200" b="0">
                <a:effectLst/>
                <a:latin typeface="Arial" charset="0"/>
              </a:rPr>
              <a:t> </a:t>
            </a:r>
            <a:r>
              <a:rPr lang="el-GR" sz="1200" b="0">
                <a:effectLst/>
                <a:latin typeface="Arial" charset="0"/>
              </a:rPr>
              <a:t>επιτευχθεί</a:t>
            </a:r>
            <a:endParaRPr lang="en-GB" sz="1200" b="0">
              <a:effectLst/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22</a:t>
            </a:fld>
            <a:r>
              <a:rPr lang="el-GR" smtClean="0"/>
              <a:t> / 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6900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30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 diagrams (8/</a:t>
            </a:r>
            <a:r>
              <a:rPr lang="el-GR"/>
              <a:t>10</a:t>
            </a:r>
            <a:r>
              <a:rPr lang="en-US"/>
              <a:t>)</a:t>
            </a:r>
            <a:endParaRPr lang="en-GB"/>
          </a:p>
        </p:txBody>
      </p:sp>
      <p:graphicFrame>
        <p:nvGraphicFramePr>
          <p:cNvPr id="1304614" name="Group 38"/>
          <p:cNvGraphicFramePr>
            <a:graphicFrameLocks noGrp="1"/>
          </p:cNvGraphicFramePr>
          <p:nvPr/>
        </p:nvGraphicFramePr>
        <p:xfrm>
          <a:off x="885825" y="1581150"/>
          <a:ext cx="7874000" cy="4731132"/>
        </p:xfrm>
        <a:graphic>
          <a:graphicData uri="http://schemas.openxmlformats.org/drawingml/2006/table">
            <a:tbl>
              <a:tblPr/>
              <a:tblGrid>
                <a:gridCol w="7874000"/>
              </a:tblGrid>
              <a:tr h="406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class </a:t>
                      </a: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Compiler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{</a:t>
                      </a: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private:</a:t>
                      </a: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LexicalAnalyser              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lexAnalyser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;</a:t>
                      </a: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SyntaxAnalyser               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syntaxAnalyser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;</a:t>
                      </a: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IntermediateCodeGenerator    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icodeGenerator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;</a:t>
                      </a: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TargetCodeGenerator          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tcodeGenerator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;</a:t>
                      </a: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public:</a:t>
                      </a: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TargetCode* </a:t>
                      </a: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</a:rPr>
                        <a:t>Compile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(const char* file) {</a:t>
                      </a: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return</a:t>
                      </a: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</a:p>
                    <a:p>
                      <a:pPr marL="914400" marR="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tcodeGenerator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.</a:t>
                      </a: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</a:rPr>
                        <a:t>Generate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</a:t>
                      </a:r>
                    </a:p>
                    <a:p>
                      <a:pPr marL="914400" marR="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icodeGenerator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.</a:t>
                      </a: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</a:rPr>
                        <a:t>Generate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</a:t>
                      </a:r>
                    </a:p>
                    <a:p>
                      <a:pPr marL="914400" marR="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syntaxAnalyser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.</a:t>
                      </a: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</a:rPr>
                        <a:t>Parse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lexAnalyser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.</a:t>
                      </a: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</a:rPr>
                        <a:t>Analyse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(file)),</a:t>
                      </a: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	      syntaxAnalyser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.</a:t>
                      </a: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</a:rPr>
                        <a:t>Symbols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()</a:t>
                      </a: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 ),</a:t>
                      </a: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 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syntaxAnalyser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.</a:t>
                      </a: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</a:rPr>
                        <a:t>Symbols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()</a:t>
                      </a: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);</a:t>
                      </a: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};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04596" name="Text Box 20"/>
          <p:cNvSpPr txBox="1">
            <a:spLocks noChangeArrowheads="1"/>
          </p:cNvSpPr>
          <p:nvPr/>
        </p:nvSpPr>
        <p:spPr bwMode="auto">
          <a:xfrm>
            <a:off x="6775450" y="1941513"/>
            <a:ext cx="2185988" cy="8509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200" b="0">
                <a:effectLst/>
                <a:latin typeface="Arial" charset="0"/>
              </a:rPr>
              <a:t>Ο κώδικας έχει απλοποιηθεί</a:t>
            </a:r>
          </a:p>
          <a:p>
            <a:pPr algn="ctr"/>
            <a:r>
              <a:rPr lang="el-GR" sz="1200" b="0">
                <a:effectLst/>
                <a:latin typeface="Arial" charset="0"/>
              </a:rPr>
              <a:t>με το να μη συμπεριλαμβάνει</a:t>
            </a:r>
          </a:p>
          <a:p>
            <a:pPr algn="ctr"/>
            <a:r>
              <a:rPr lang="el-GR" sz="1200" b="0">
                <a:effectLst/>
                <a:latin typeface="Arial" charset="0"/>
              </a:rPr>
              <a:t>απελευθέρωση της μνήμης</a:t>
            </a:r>
          </a:p>
          <a:p>
            <a:pPr algn="ctr"/>
            <a:r>
              <a:rPr lang="el-GR" sz="1200" b="0">
                <a:effectLst/>
                <a:latin typeface="Arial" charset="0"/>
              </a:rPr>
              <a:t>μετά το </a:t>
            </a:r>
            <a:r>
              <a:rPr lang="en-US" sz="1200" b="0">
                <a:effectLst/>
                <a:latin typeface="Arial" charset="0"/>
              </a:rPr>
              <a:t>compilation</a:t>
            </a:r>
            <a:endParaRPr lang="en-GB" sz="1200" b="0">
              <a:effectLst/>
              <a:latin typeface="Arial" charset="0"/>
            </a:endParaRPr>
          </a:p>
        </p:txBody>
      </p:sp>
      <p:sp>
        <p:nvSpPr>
          <p:cNvPr id="1304615" name="Text Box 39"/>
          <p:cNvSpPr txBox="1">
            <a:spLocks noChangeArrowheads="1"/>
          </p:cNvSpPr>
          <p:nvPr/>
        </p:nvSpPr>
        <p:spPr bwMode="auto">
          <a:xfrm>
            <a:off x="6056313" y="3100388"/>
            <a:ext cx="2935287" cy="10334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200" b="0">
                <a:effectLst/>
                <a:latin typeface="Arial" charset="0"/>
              </a:rPr>
              <a:t>Αυτό που γίνεται προφανές είναι ότι η ροή ελέγχου της ακολουθιακής αρχιτεκτονικής όταν υλοποιείται σε ένα πρόγραμμα μπορεί να σημαίνει και αντίστροφη φορά κλήσης.</a:t>
            </a:r>
            <a:endParaRPr lang="en-GB" sz="1200" b="0">
              <a:effectLst/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23</a:t>
            </a:fld>
            <a:r>
              <a:rPr lang="el-GR" smtClean="0"/>
              <a:t> / 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4389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33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 diagrams (</a:t>
            </a:r>
            <a:r>
              <a:rPr lang="el-GR"/>
              <a:t>9</a:t>
            </a:r>
            <a:r>
              <a:rPr lang="en-US"/>
              <a:t>/</a:t>
            </a:r>
            <a:r>
              <a:rPr lang="el-GR"/>
              <a:t>10</a:t>
            </a:r>
            <a:r>
              <a:rPr lang="en-US"/>
              <a:t>)</a:t>
            </a:r>
            <a:endParaRPr lang="el-GR"/>
          </a:p>
        </p:txBody>
      </p:sp>
      <p:graphicFrame>
        <p:nvGraphicFramePr>
          <p:cNvPr id="1339412" name="Group 20"/>
          <p:cNvGraphicFramePr>
            <a:graphicFrameLocks noGrp="1"/>
          </p:cNvGraphicFramePr>
          <p:nvPr>
            <p:ph idx="1"/>
          </p:nvPr>
        </p:nvGraphicFramePr>
        <p:xfrm>
          <a:off x="457200" y="1619250"/>
          <a:ext cx="8305800" cy="4584828"/>
        </p:xfrm>
        <a:graphic>
          <a:graphicData uri="http://schemas.openxmlformats.org/drawingml/2006/table">
            <a:tbl>
              <a:tblPr/>
              <a:tblGrid>
                <a:gridCol w="8305800"/>
              </a:tblGrid>
              <a:tr h="406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class </a:t>
                      </a: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Compiler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{</a:t>
                      </a: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private:</a:t>
                      </a: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LexicalAnalyser              	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lexAnalyser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;</a:t>
                      </a: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SyntaxAnalyser               	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syntaxAnalyser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;</a:t>
                      </a: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IntermediateCodeGenerator    	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icodeGenerator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;</a:t>
                      </a: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TargetCodeGenerator          	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tcodeGenerator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;</a:t>
                      </a: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SymbolTable			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symbols;</a:t>
                      </a: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public:</a:t>
                      </a: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TargetCode* </a:t>
                      </a: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</a:rPr>
                        <a:t>Compile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(const char* file) {</a:t>
                      </a: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return</a:t>
                      </a: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endParaRPr kumimoji="1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	</a:t>
                      </a: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TokenList* t =</a:t>
                      </a:r>
                      <a:r>
                        <a:rPr kumimoji="1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	</a:t>
                      </a: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lexAnalyser</a:t>
                      </a: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.</a:t>
                      </a:r>
                      <a:r>
                        <a:rPr kumimoji="1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</a:rPr>
                        <a:t>Analyse</a:t>
                      </a: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(file);</a:t>
                      </a: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	ParseTree* p =</a:t>
                      </a:r>
                      <a:r>
                        <a:rPr kumimoji="1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	</a:t>
                      </a: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syntaxAnalyser</a:t>
                      </a: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.</a:t>
                      </a:r>
                      <a:r>
                        <a:rPr kumimoji="1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</a:rPr>
                        <a:t>Parse</a:t>
                      </a: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(t);</a:t>
                      </a: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	ByteCode*  b =</a:t>
                      </a:r>
                      <a:r>
                        <a:rPr kumimoji="1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	</a:t>
                      </a: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icodeGenerator</a:t>
                      </a: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.</a:t>
                      </a:r>
                      <a:r>
                        <a:rPr kumimoji="1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</a:rPr>
                        <a:t>Generate</a:t>
                      </a: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(p, &amp;symbols);</a:t>
                      </a:r>
                    </a:p>
                    <a:p>
                      <a:pPr marL="914400" marR="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TargetCode*  c =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1" lang="el-G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	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tcodeGenerator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.</a:t>
                      </a: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</a:rPr>
                        <a:t>Generate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(b, &amp;symbols);</a:t>
                      </a:r>
                    </a:p>
                    <a:p>
                      <a:pPr marL="914400" marR="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delete t; delete p; delete b; return c;</a:t>
                      </a: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};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39413" name="Text Box 21"/>
          <p:cNvSpPr txBox="1">
            <a:spLocks noChangeArrowheads="1"/>
          </p:cNvSpPr>
          <p:nvPr/>
        </p:nvSpPr>
        <p:spPr bwMode="auto">
          <a:xfrm>
            <a:off x="6199188" y="2662238"/>
            <a:ext cx="2659062" cy="8509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200" b="0">
                <a:effectLst/>
                <a:latin typeface="Arial" charset="0"/>
              </a:rPr>
              <a:t>Αλλά μπορούμε να υλοποιήσουμε και τη ροή ελέγχου ούτως ώστε να είναι «σύννομη» αυτής που αποτυπώνει η αρχιτεκτονική μας.</a:t>
            </a:r>
            <a:endParaRPr lang="en-GB" sz="1200" b="0">
              <a:effectLst/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CBC44EE8-3EBC-46E5-A5E5-54252A3A27D4}" type="slidenum">
              <a:rPr lang="en-US" smtClean="0"/>
              <a:pPr/>
              <a:t>24</a:t>
            </a:fld>
            <a:r>
              <a:rPr lang="el-GR" smtClean="0"/>
              <a:t> / 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901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33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 diagrams (</a:t>
            </a:r>
            <a:r>
              <a:rPr lang="el-GR"/>
              <a:t>10</a:t>
            </a:r>
            <a:r>
              <a:rPr lang="en-US"/>
              <a:t>/</a:t>
            </a:r>
            <a:r>
              <a:rPr lang="el-GR"/>
              <a:t>10</a:t>
            </a:r>
            <a:r>
              <a:rPr lang="en-US"/>
              <a:t>)</a:t>
            </a:r>
            <a:endParaRPr lang="en-GB"/>
          </a:p>
        </p:txBody>
      </p:sp>
      <p:grpSp>
        <p:nvGrpSpPr>
          <p:cNvPr id="1335322" name="Group 26"/>
          <p:cNvGrpSpPr>
            <a:grpSpLocks/>
          </p:cNvGrpSpPr>
          <p:nvPr/>
        </p:nvGrpSpPr>
        <p:grpSpPr bwMode="auto">
          <a:xfrm>
            <a:off x="2374900" y="1943100"/>
            <a:ext cx="4318000" cy="3543300"/>
            <a:chOff x="1480" y="1192"/>
            <a:chExt cx="2720" cy="2232"/>
          </a:xfrm>
        </p:grpSpPr>
        <p:sp>
          <p:nvSpPr>
            <p:cNvPr id="1335300" name="AutoShape 4"/>
            <p:cNvSpPr>
              <a:spLocks noChangeArrowheads="1"/>
            </p:cNvSpPr>
            <p:nvPr/>
          </p:nvSpPr>
          <p:spPr bwMode="auto">
            <a:xfrm>
              <a:off x="1480" y="1192"/>
              <a:ext cx="1008" cy="34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defTabSz="762000"/>
              <a:r>
                <a:rPr lang="en-US" sz="1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Lexical</a:t>
              </a:r>
            </a:p>
            <a:p>
              <a:pPr defTabSz="762000"/>
              <a:r>
                <a:rPr lang="en-US" sz="1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analyzer</a:t>
              </a:r>
              <a:endParaRPr lang="en-GB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335302" name="AutoShape 6"/>
            <p:cNvSpPr>
              <a:spLocks noChangeArrowheads="1"/>
            </p:cNvSpPr>
            <p:nvPr/>
          </p:nvSpPr>
          <p:spPr bwMode="auto">
            <a:xfrm>
              <a:off x="1480" y="1776"/>
              <a:ext cx="1008" cy="34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defTabSz="762000"/>
              <a:r>
                <a:rPr lang="en-US" sz="1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Syntax</a:t>
              </a:r>
            </a:p>
            <a:p>
              <a:pPr defTabSz="762000"/>
              <a:r>
                <a:rPr lang="en-US" sz="1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analyzer</a:t>
              </a:r>
              <a:endParaRPr lang="en-GB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335303" name="AutoShape 7"/>
            <p:cNvSpPr>
              <a:spLocks noChangeArrowheads="1"/>
            </p:cNvSpPr>
            <p:nvPr/>
          </p:nvSpPr>
          <p:spPr bwMode="auto">
            <a:xfrm>
              <a:off x="1488" y="2296"/>
              <a:ext cx="1008" cy="34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defTabSz="762000"/>
              <a:r>
                <a:rPr lang="en-US" sz="1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Intermediate code</a:t>
              </a:r>
            </a:p>
            <a:p>
              <a:pPr defTabSz="762000"/>
              <a:r>
                <a:rPr lang="en-US" sz="1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generator</a:t>
              </a:r>
              <a:endParaRPr lang="en-GB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335304" name="AutoShape 8"/>
            <p:cNvSpPr>
              <a:spLocks noChangeArrowheads="1"/>
            </p:cNvSpPr>
            <p:nvPr/>
          </p:nvSpPr>
          <p:spPr bwMode="auto">
            <a:xfrm>
              <a:off x="1480" y="2816"/>
              <a:ext cx="1008" cy="34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defTabSz="762000"/>
              <a:r>
                <a:rPr lang="en-US" sz="1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Target code</a:t>
              </a:r>
            </a:p>
            <a:p>
              <a:pPr defTabSz="762000"/>
              <a:r>
                <a:rPr lang="en-US" sz="1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generator</a:t>
              </a:r>
              <a:endParaRPr lang="en-GB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335305" name="AutoShape 9"/>
            <p:cNvSpPr>
              <a:spLocks noChangeArrowheads="1"/>
            </p:cNvSpPr>
            <p:nvPr/>
          </p:nvSpPr>
          <p:spPr bwMode="auto">
            <a:xfrm>
              <a:off x="2744" y="1440"/>
              <a:ext cx="544" cy="264"/>
            </a:xfrm>
            <a:prstGeom prst="can">
              <a:avLst>
                <a:gd name="adj" fmla="val 25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defTabSz="762000"/>
              <a:r>
                <a:rPr lang="en-US" sz="1400" b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token list</a:t>
              </a:r>
              <a:endParaRPr lang="en-GB" sz="1400" b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335307" name="AutoShape 11"/>
            <p:cNvSpPr>
              <a:spLocks noChangeArrowheads="1"/>
            </p:cNvSpPr>
            <p:nvPr/>
          </p:nvSpPr>
          <p:spPr bwMode="auto">
            <a:xfrm>
              <a:off x="2728" y="2016"/>
              <a:ext cx="632" cy="264"/>
            </a:xfrm>
            <a:prstGeom prst="can">
              <a:avLst>
                <a:gd name="adj" fmla="val 25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defTabSz="762000"/>
              <a:r>
                <a:rPr lang="en-US" sz="1400" b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parse tree</a:t>
              </a:r>
              <a:endParaRPr lang="en-GB" sz="1400" b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335308" name="AutoShape 12"/>
            <p:cNvSpPr>
              <a:spLocks noChangeArrowheads="1"/>
            </p:cNvSpPr>
            <p:nvPr/>
          </p:nvSpPr>
          <p:spPr bwMode="auto">
            <a:xfrm>
              <a:off x="3496" y="1992"/>
              <a:ext cx="704" cy="264"/>
            </a:xfrm>
            <a:prstGeom prst="can">
              <a:avLst>
                <a:gd name="adj" fmla="val 25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defTabSz="762000"/>
              <a:r>
                <a:rPr lang="en-US" sz="1400" b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symbol table</a:t>
              </a:r>
              <a:endParaRPr lang="en-GB" sz="1400" b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335309" name="AutoShape 13"/>
            <p:cNvSpPr>
              <a:spLocks noChangeArrowheads="1"/>
            </p:cNvSpPr>
            <p:nvPr/>
          </p:nvSpPr>
          <p:spPr bwMode="auto">
            <a:xfrm>
              <a:off x="2728" y="2560"/>
              <a:ext cx="632" cy="264"/>
            </a:xfrm>
            <a:prstGeom prst="can">
              <a:avLst>
                <a:gd name="adj" fmla="val 25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defTabSz="762000"/>
              <a:r>
                <a:rPr lang="en-US" sz="1400" b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byte code</a:t>
              </a:r>
              <a:endParaRPr lang="en-GB" sz="1400" b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335310" name="AutoShape 14"/>
            <p:cNvSpPr>
              <a:spLocks noChangeArrowheads="1"/>
            </p:cNvSpPr>
            <p:nvPr/>
          </p:nvSpPr>
          <p:spPr bwMode="auto">
            <a:xfrm>
              <a:off x="2760" y="3160"/>
              <a:ext cx="632" cy="264"/>
            </a:xfrm>
            <a:prstGeom prst="can">
              <a:avLst>
                <a:gd name="adj" fmla="val 25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defTabSz="762000"/>
              <a:r>
                <a:rPr lang="en-US" sz="1400" b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target code</a:t>
              </a:r>
              <a:endParaRPr lang="en-GB" sz="1400" b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cxnSp>
          <p:nvCxnSpPr>
            <p:cNvPr id="1335311" name="AutoShape 15"/>
            <p:cNvCxnSpPr>
              <a:cxnSpLocks noChangeShapeType="1"/>
              <a:stCxn id="1335300" idx="3"/>
              <a:endCxn id="1335305" idx="1"/>
            </p:cNvCxnSpPr>
            <p:nvPr/>
          </p:nvCxnSpPr>
          <p:spPr bwMode="auto">
            <a:xfrm>
              <a:off x="2497" y="1364"/>
              <a:ext cx="519" cy="76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5312" name="AutoShape 16"/>
            <p:cNvCxnSpPr>
              <a:cxnSpLocks noChangeShapeType="1"/>
              <a:stCxn id="1335305" idx="2"/>
              <a:endCxn id="1335302" idx="0"/>
            </p:cNvCxnSpPr>
            <p:nvPr/>
          </p:nvCxnSpPr>
          <p:spPr bwMode="auto">
            <a:xfrm rot="10800000" flipV="1">
              <a:off x="1984" y="1572"/>
              <a:ext cx="760" cy="195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5313" name="AutoShape 17"/>
            <p:cNvCxnSpPr>
              <a:cxnSpLocks noChangeShapeType="1"/>
              <a:stCxn id="1335302" idx="3"/>
              <a:endCxn id="1335307" idx="1"/>
            </p:cNvCxnSpPr>
            <p:nvPr/>
          </p:nvCxnSpPr>
          <p:spPr bwMode="auto">
            <a:xfrm>
              <a:off x="2497" y="1948"/>
              <a:ext cx="547" cy="68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5314" name="AutoShape 18"/>
            <p:cNvCxnSpPr>
              <a:cxnSpLocks noChangeShapeType="1"/>
              <a:stCxn id="1335302" idx="3"/>
              <a:endCxn id="1335308" idx="1"/>
            </p:cNvCxnSpPr>
            <p:nvPr/>
          </p:nvCxnSpPr>
          <p:spPr bwMode="auto">
            <a:xfrm>
              <a:off x="2497" y="1948"/>
              <a:ext cx="1351" cy="44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5315" name="AutoShape 19"/>
            <p:cNvCxnSpPr>
              <a:cxnSpLocks noChangeShapeType="1"/>
              <a:stCxn id="1335307" idx="2"/>
              <a:endCxn id="1335303" idx="0"/>
            </p:cNvCxnSpPr>
            <p:nvPr/>
          </p:nvCxnSpPr>
          <p:spPr bwMode="auto">
            <a:xfrm rot="10800000" flipV="1">
              <a:off x="1992" y="2148"/>
              <a:ext cx="736" cy="139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5316" name="AutoShape 20"/>
            <p:cNvCxnSpPr>
              <a:cxnSpLocks noChangeShapeType="1"/>
              <a:stCxn id="1335308" idx="3"/>
              <a:endCxn id="1335303" idx="3"/>
            </p:cNvCxnSpPr>
            <p:nvPr/>
          </p:nvCxnSpPr>
          <p:spPr bwMode="auto">
            <a:xfrm rot="5400000">
              <a:off x="3071" y="1690"/>
              <a:ext cx="212" cy="1343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5317" name="AutoShape 21"/>
            <p:cNvCxnSpPr>
              <a:cxnSpLocks noChangeShapeType="1"/>
              <a:stCxn id="1335303" idx="3"/>
              <a:endCxn id="1335309" idx="1"/>
            </p:cNvCxnSpPr>
            <p:nvPr/>
          </p:nvCxnSpPr>
          <p:spPr bwMode="auto">
            <a:xfrm>
              <a:off x="2505" y="2468"/>
              <a:ext cx="539" cy="92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5318" name="AutoShape 22"/>
            <p:cNvCxnSpPr>
              <a:cxnSpLocks noChangeShapeType="1"/>
              <a:stCxn id="1335309" idx="2"/>
              <a:endCxn id="1335304" idx="0"/>
            </p:cNvCxnSpPr>
            <p:nvPr/>
          </p:nvCxnSpPr>
          <p:spPr bwMode="auto">
            <a:xfrm rot="10800000" flipV="1">
              <a:off x="1984" y="2692"/>
              <a:ext cx="744" cy="115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5319" name="AutoShape 23"/>
            <p:cNvCxnSpPr>
              <a:cxnSpLocks noChangeShapeType="1"/>
              <a:stCxn id="1335308" idx="3"/>
              <a:endCxn id="1335304" idx="3"/>
            </p:cNvCxnSpPr>
            <p:nvPr/>
          </p:nvCxnSpPr>
          <p:spPr bwMode="auto">
            <a:xfrm rot="5400000">
              <a:off x="2807" y="1946"/>
              <a:ext cx="732" cy="1351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5320" name="AutoShape 24"/>
            <p:cNvCxnSpPr>
              <a:cxnSpLocks noChangeShapeType="1"/>
              <a:stCxn id="1335304" idx="3"/>
              <a:endCxn id="1335310" idx="1"/>
            </p:cNvCxnSpPr>
            <p:nvPr/>
          </p:nvCxnSpPr>
          <p:spPr bwMode="auto">
            <a:xfrm>
              <a:off x="2497" y="2988"/>
              <a:ext cx="579" cy="172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335323" name="Text Box 27"/>
          <p:cNvSpPr txBox="1">
            <a:spLocks noChangeArrowheads="1"/>
          </p:cNvSpPr>
          <p:nvPr/>
        </p:nvSpPr>
        <p:spPr bwMode="auto">
          <a:xfrm>
            <a:off x="741363" y="5903913"/>
            <a:ext cx="6396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8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…</a:t>
            </a:r>
            <a:r>
              <a:rPr lang="el-GR" sz="18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και εξειδικεύεται η </a:t>
            </a:r>
            <a:r>
              <a:rPr lang="en-US" sz="18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sequential architecture</a:t>
            </a:r>
            <a:r>
              <a:rPr lang="el-GR" sz="18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του </a:t>
            </a:r>
            <a:r>
              <a:rPr lang="en-US" sz="18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compiler</a:t>
            </a:r>
            <a:endParaRPr lang="en-GB" sz="1800" i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25</a:t>
            </a:fld>
            <a:r>
              <a:rPr lang="el-GR" smtClean="0"/>
              <a:t> / 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1717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30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Δομική σχεδίαση (1/2)</a:t>
            </a:r>
            <a:endParaRPr lang="en-GB"/>
          </a:p>
        </p:txBody>
      </p:sp>
      <p:sp>
        <p:nvSpPr>
          <p:cNvPr id="130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2400"/>
              <a:t>Διαπραγματεύεται μοντέλα για την </a:t>
            </a:r>
            <a:r>
              <a:rPr lang="el-GR" sz="2400" b="1" i="1"/>
              <a:t>ανάλυση των λειτουργιών</a:t>
            </a:r>
            <a:r>
              <a:rPr lang="el-GR" sz="2400"/>
              <a:t> (κυρίως των συναρτήσεων) ως προς την διάρθρωση τους σε επιμέρους λειτουργίες – </a:t>
            </a:r>
            <a:r>
              <a:rPr lang="en-US" sz="2400" i="1"/>
              <a:t>functional</a:t>
            </a:r>
            <a:r>
              <a:rPr lang="el-GR" sz="2400" i="1"/>
              <a:t> </a:t>
            </a:r>
            <a:r>
              <a:rPr lang="en-US" sz="2400" i="1"/>
              <a:t>decomposition</a:t>
            </a:r>
            <a:r>
              <a:rPr lang="en-US" sz="2400"/>
              <a:t>.</a:t>
            </a:r>
          </a:p>
          <a:p>
            <a:r>
              <a:rPr lang="el-GR" sz="2400"/>
              <a:t>Ως αποτέλεσμα, αυτά τα μοντέλα πετυχαίνουν την </a:t>
            </a:r>
            <a:r>
              <a:rPr lang="el-GR" sz="2400" b="1" i="1"/>
              <a:t>αναπαράσταση κυρίως των στατικών χαρακτηριστικών</a:t>
            </a:r>
            <a:r>
              <a:rPr lang="el-GR" sz="2400"/>
              <a:t> του συστήματος, που έχουν σχέση με την δομή και τις εξαρτήσεις του κώδικα</a:t>
            </a:r>
            <a:r>
              <a:rPr lang="en-US" sz="2400"/>
              <a:t>, </a:t>
            </a:r>
            <a:r>
              <a:rPr lang="el-GR" sz="2400"/>
              <a:t>παρά με τη δυναμική συμπεριφορά του συστήματος και τη ροή ελέγχου</a:t>
            </a:r>
            <a:r>
              <a:rPr lang="en-US" sz="2400"/>
              <a:t>.</a:t>
            </a:r>
            <a:endParaRPr lang="en-GB" sz="24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26</a:t>
            </a:fld>
            <a:r>
              <a:rPr lang="el-GR" smtClean="0"/>
              <a:t> / 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4973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0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0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0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0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5603" grpId="0" build="p" bldLvl="3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30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Δομική σχεδίαση (2/2)</a:t>
            </a:r>
            <a:endParaRPr lang="en-GB"/>
          </a:p>
        </p:txBody>
      </p:sp>
      <p:sp>
        <p:nvSpPr>
          <p:cNvPr id="130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675" y="1638300"/>
            <a:ext cx="83058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b="1" i="1"/>
              <a:t>Structured Charts</a:t>
            </a:r>
            <a:endParaRPr lang="en-US" sz="2000"/>
          </a:p>
          <a:p>
            <a:pPr lvl="1">
              <a:lnSpc>
                <a:spcPct val="90000"/>
              </a:lnSpc>
            </a:pPr>
            <a:r>
              <a:rPr lang="el-GR" sz="1800"/>
              <a:t>Γραφική αναπαράσταση</a:t>
            </a:r>
            <a:r>
              <a:rPr lang="en-US" sz="1800"/>
              <a:t> </a:t>
            </a:r>
            <a:r>
              <a:rPr lang="el-GR" sz="1800"/>
              <a:t>της </a:t>
            </a:r>
            <a:r>
              <a:rPr lang="el-GR" sz="1800" b="1" i="1">
                <a:effectLst/>
              </a:rPr>
              <a:t>ιεραρχικής κατάτμησης</a:t>
            </a:r>
            <a:r>
              <a:rPr lang="el-GR" sz="1800"/>
              <a:t> (</a:t>
            </a:r>
            <a:r>
              <a:rPr lang="en-US" sz="1800">
                <a:effectLst/>
              </a:rPr>
              <a:t>hierarchical decomposition</a:t>
            </a:r>
            <a:r>
              <a:rPr lang="el-GR" sz="1800">
                <a:effectLst/>
              </a:rPr>
              <a:t>)</a:t>
            </a:r>
            <a:r>
              <a:rPr lang="en-US" sz="1800"/>
              <a:t> </a:t>
            </a:r>
            <a:r>
              <a:rPr lang="el-GR" sz="1800"/>
              <a:t>των λειτουργιών (…τμημάτων</a:t>
            </a:r>
            <a:r>
              <a:rPr lang="en-US" sz="1800"/>
              <a:t>;</a:t>
            </a:r>
            <a:r>
              <a:rPr lang="el-GR" sz="1800"/>
              <a:t>) του προγράμματος</a:t>
            </a:r>
            <a:r>
              <a:rPr lang="en-US" sz="1800"/>
              <a:t>.</a:t>
            </a:r>
          </a:p>
          <a:p>
            <a:pPr lvl="1">
              <a:lnSpc>
                <a:spcPct val="90000"/>
              </a:lnSpc>
            </a:pPr>
            <a:r>
              <a:rPr lang="en-US" sz="1800">
                <a:effectLst/>
              </a:rPr>
              <a:t>H </a:t>
            </a:r>
            <a:r>
              <a:rPr lang="el-GR" sz="1800" b="1" i="1">
                <a:effectLst/>
              </a:rPr>
              <a:t>ροή δεδομένων</a:t>
            </a:r>
            <a:r>
              <a:rPr lang="el-GR" sz="1800">
                <a:effectLst/>
              </a:rPr>
              <a:t> (</a:t>
            </a:r>
            <a:r>
              <a:rPr lang="en-US" sz="1800">
                <a:effectLst/>
              </a:rPr>
              <a:t>data flow)</a:t>
            </a:r>
            <a:r>
              <a:rPr lang="el-GR" sz="1800">
                <a:effectLst/>
              </a:rPr>
              <a:t> δεν αναλύεται ιδιαίτερα</a:t>
            </a:r>
            <a:r>
              <a:rPr lang="en-US" sz="1800"/>
              <a:t>,</a:t>
            </a:r>
            <a:r>
              <a:rPr lang="el-GR" sz="1800"/>
              <a:t> ενώ η </a:t>
            </a:r>
            <a:r>
              <a:rPr lang="el-GR" sz="1800" b="1" i="1">
                <a:effectLst/>
              </a:rPr>
              <a:t>ροή ελέγχου</a:t>
            </a:r>
            <a:r>
              <a:rPr lang="el-GR" sz="1800"/>
              <a:t> (</a:t>
            </a:r>
            <a:r>
              <a:rPr lang="en-US" sz="1800">
                <a:effectLst/>
              </a:rPr>
              <a:t>control flow</a:t>
            </a:r>
            <a:r>
              <a:rPr lang="el-GR" sz="1800">
                <a:effectLst/>
              </a:rPr>
              <a:t>)</a:t>
            </a:r>
            <a:r>
              <a:rPr lang="en-US" sz="1800"/>
              <a:t> </a:t>
            </a:r>
            <a:r>
              <a:rPr lang="el-GR" sz="1800"/>
              <a:t>μερικώς αναπαρίσταται με έμφαση στην αλληλουχία βημάτων εκτέλεσης (</a:t>
            </a:r>
            <a:r>
              <a:rPr lang="en-US" sz="1800"/>
              <a:t>execution sequencing</a:t>
            </a:r>
            <a:r>
              <a:rPr lang="el-GR" sz="1800"/>
              <a:t>).</a:t>
            </a:r>
            <a:endParaRPr lang="en-US" sz="1800"/>
          </a:p>
          <a:p>
            <a:pPr>
              <a:lnSpc>
                <a:spcPct val="90000"/>
              </a:lnSpc>
            </a:pPr>
            <a:r>
              <a:rPr lang="en-US" sz="2000" b="1" i="1"/>
              <a:t>Dependency Graphs</a:t>
            </a:r>
          </a:p>
          <a:p>
            <a:pPr lvl="1">
              <a:lnSpc>
                <a:spcPct val="90000"/>
              </a:lnSpc>
            </a:pPr>
            <a:r>
              <a:rPr lang="el-GR" sz="1800"/>
              <a:t>Παρουσιάζουν τις </a:t>
            </a:r>
            <a:r>
              <a:rPr lang="el-GR" sz="1800" b="1" i="1"/>
              <a:t>σχέσεις ελέγχου</a:t>
            </a:r>
            <a:r>
              <a:rPr lang="el-GR" sz="1800"/>
              <a:t> (</a:t>
            </a:r>
            <a:r>
              <a:rPr lang="en-US" sz="1800">
                <a:effectLst/>
              </a:rPr>
              <a:t>control links)</a:t>
            </a:r>
            <a:r>
              <a:rPr lang="en-US" sz="1800"/>
              <a:t> </a:t>
            </a:r>
            <a:r>
              <a:rPr lang="el-GR" sz="1800"/>
              <a:t>μεταξύ των λειτουργικών τμημάτων</a:t>
            </a:r>
            <a:r>
              <a:rPr lang="en-US" sz="1800"/>
              <a:t>, </a:t>
            </a:r>
            <a:r>
              <a:rPr lang="el-GR" sz="1800"/>
              <a:t>ενσωματώνοντας επίσης πληροφορία για τα χρησιμοποιούμενα δεδομένα</a:t>
            </a:r>
            <a:r>
              <a:rPr lang="en-US" sz="1800"/>
              <a:t>.</a:t>
            </a:r>
            <a:endParaRPr lang="el-GR" sz="1800"/>
          </a:p>
          <a:p>
            <a:pPr lvl="2">
              <a:lnSpc>
                <a:spcPct val="90000"/>
              </a:lnSpc>
            </a:pPr>
            <a:r>
              <a:rPr lang="el-GR" sz="1600"/>
              <a:t>Οι σχέσεις είναι τύπου</a:t>
            </a:r>
            <a:r>
              <a:rPr lang="en-US" sz="1600"/>
              <a:t>: (</a:t>
            </a:r>
            <a:r>
              <a:rPr lang="el-GR" sz="1600"/>
              <a:t>α) </a:t>
            </a:r>
            <a:r>
              <a:rPr lang="en-US" sz="1600">
                <a:effectLst/>
              </a:rPr>
              <a:t>call</a:t>
            </a:r>
            <a:r>
              <a:rPr lang="en-US" sz="1600"/>
              <a:t> </a:t>
            </a:r>
            <a:r>
              <a:rPr lang="el-GR" sz="1600"/>
              <a:t>για τις συναρτήσεις,(β) και </a:t>
            </a:r>
            <a:r>
              <a:rPr lang="en-US" sz="1600">
                <a:effectLst/>
              </a:rPr>
              <a:t>read / write</a:t>
            </a:r>
            <a:r>
              <a:rPr lang="en-US" sz="1600"/>
              <a:t> </a:t>
            </a:r>
            <a:r>
              <a:rPr lang="el-GR" sz="1600"/>
              <a:t>για τα δεδομένα.</a:t>
            </a:r>
            <a:endParaRPr lang="en-US" sz="1600"/>
          </a:p>
          <a:p>
            <a:pPr>
              <a:lnSpc>
                <a:spcPct val="90000"/>
              </a:lnSpc>
            </a:pPr>
            <a:r>
              <a:rPr lang="en-GB" sz="2000" b="1" i="1"/>
              <a:t>CRC Cards</a:t>
            </a:r>
          </a:p>
          <a:p>
            <a:pPr lvl="1">
              <a:lnSpc>
                <a:spcPct val="90000"/>
              </a:lnSpc>
            </a:pPr>
            <a:r>
              <a:rPr lang="el-GR" sz="1800"/>
              <a:t>Αποτυπώνουν γρήγορα και ευέλικτα αρχιτεκτονικό τεμαχισμό σε οποιοδήποτε επίπεδο (</a:t>
            </a:r>
            <a:r>
              <a:rPr lang="en-US" sz="1800"/>
              <a:t>macro / micro / … / code). </a:t>
            </a:r>
            <a:r>
              <a:rPr lang="el-GR" sz="1800"/>
              <a:t>Στέκονται ένα επίπεδο υψηλότερα από τα δύο παραπάνω. Εφαρμόζονται και σε συνδυασμό με </a:t>
            </a:r>
            <a:r>
              <a:rPr lang="en-US" sz="1800"/>
              <a:t>object diagrams</a:t>
            </a:r>
            <a:endParaRPr lang="en-GB" sz="1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27</a:t>
            </a:fld>
            <a:r>
              <a:rPr lang="el-GR" smtClean="0"/>
              <a:t> / 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5273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0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0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0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0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0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0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0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0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0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0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0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0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0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0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0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0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6627" grpId="0" build="p" bldLvl="3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30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Charts (</a:t>
            </a:r>
            <a:r>
              <a:rPr lang="en-US" dirty="0" smtClean="0"/>
              <a:t>1/</a:t>
            </a:r>
            <a:r>
              <a:rPr lang="el-GR" dirty="0" smtClean="0"/>
              <a:t>6</a:t>
            </a:r>
            <a:r>
              <a:rPr lang="en-US" dirty="0" smtClean="0"/>
              <a:t>)</a:t>
            </a:r>
            <a:endParaRPr lang="en-GB" dirty="0"/>
          </a:p>
        </p:txBody>
      </p:sp>
      <p:sp>
        <p:nvSpPr>
          <p:cNvPr id="130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4064000" cy="4419600"/>
          </a:xfrm>
        </p:spPr>
        <p:txBody>
          <a:bodyPr/>
          <a:lstStyle/>
          <a:p>
            <a:r>
              <a:rPr lang="en-US" sz="2400" i="1">
                <a:solidFill>
                  <a:srgbClr val="0000FF"/>
                </a:solidFill>
                <a:effectLst/>
              </a:rPr>
              <a:t>Functional unit</a:t>
            </a:r>
            <a:r>
              <a:rPr lang="en-US" sz="2400"/>
              <a:t> }</a:t>
            </a:r>
            <a:endParaRPr lang="el-GR" sz="2400"/>
          </a:p>
          <a:p>
            <a:pPr lvl="1"/>
            <a:r>
              <a:rPr lang="el-GR" sz="2000"/>
              <a:t>Λειτουργικό τμήμα </a:t>
            </a:r>
            <a:endParaRPr lang="en-US" sz="2000"/>
          </a:p>
          <a:p>
            <a:r>
              <a:rPr lang="en-US" sz="2400">
                <a:solidFill>
                  <a:srgbClr val="0000FF"/>
                </a:solidFill>
                <a:effectLst/>
              </a:rPr>
              <a:t>Decomposition</a:t>
            </a:r>
            <a:r>
              <a:rPr lang="en-US" sz="2400"/>
              <a:t> }</a:t>
            </a:r>
            <a:endParaRPr lang="el-GR" sz="2400"/>
          </a:p>
          <a:p>
            <a:pPr lvl="1"/>
            <a:r>
              <a:rPr lang="el-GR" sz="2000"/>
              <a:t>Κατάτμηση</a:t>
            </a:r>
            <a:endParaRPr lang="en-US" sz="2000"/>
          </a:p>
          <a:p>
            <a:r>
              <a:rPr lang="en-US" sz="2400" i="1">
                <a:solidFill>
                  <a:srgbClr val="0000FF"/>
                </a:solidFill>
                <a:effectLst/>
              </a:rPr>
              <a:t>Data item</a:t>
            </a:r>
            <a:r>
              <a:rPr lang="en-US" sz="2400"/>
              <a:t> }</a:t>
            </a:r>
            <a:endParaRPr lang="el-GR" sz="2400"/>
          </a:p>
          <a:p>
            <a:pPr lvl="1"/>
            <a:r>
              <a:rPr lang="el-GR" sz="2000"/>
              <a:t>Δεδομένα</a:t>
            </a:r>
            <a:endParaRPr lang="en-US" sz="2000"/>
          </a:p>
          <a:p>
            <a:r>
              <a:rPr lang="en-US" sz="2400" i="1">
                <a:solidFill>
                  <a:srgbClr val="0000FF"/>
                </a:solidFill>
                <a:effectLst/>
              </a:rPr>
              <a:t>Input / Output</a:t>
            </a:r>
            <a:r>
              <a:rPr lang="en-US" sz="2400"/>
              <a:t> }</a:t>
            </a:r>
            <a:endParaRPr lang="el-GR" sz="2400"/>
          </a:p>
          <a:p>
            <a:pPr lvl="1"/>
            <a:r>
              <a:rPr lang="el-GR" sz="2000"/>
              <a:t>Είσοδος / έξοδος</a:t>
            </a:r>
            <a:endParaRPr lang="en-US" sz="2000"/>
          </a:p>
          <a:p>
            <a:r>
              <a:rPr lang="en-US" sz="2400" i="1">
                <a:solidFill>
                  <a:srgbClr val="0000FF"/>
                </a:solidFill>
                <a:effectLst/>
              </a:rPr>
              <a:t>Control / data flow</a:t>
            </a:r>
            <a:r>
              <a:rPr lang="en-US" sz="2400"/>
              <a:t> }</a:t>
            </a:r>
            <a:endParaRPr lang="el-GR" sz="2400"/>
          </a:p>
          <a:p>
            <a:pPr lvl="1"/>
            <a:r>
              <a:rPr lang="el-GR" sz="2000"/>
              <a:t>Ροή ελέγχου / δεδομένων</a:t>
            </a:r>
            <a:endParaRPr lang="en-GB" sz="2000"/>
          </a:p>
        </p:txBody>
      </p:sp>
      <p:grpSp>
        <p:nvGrpSpPr>
          <p:cNvPr id="1308697" name="Group 25"/>
          <p:cNvGrpSpPr>
            <a:grpSpLocks/>
          </p:cNvGrpSpPr>
          <p:nvPr/>
        </p:nvGrpSpPr>
        <p:grpSpPr bwMode="auto">
          <a:xfrm>
            <a:off x="4864100" y="1905000"/>
            <a:ext cx="2159000" cy="4089400"/>
            <a:chOff x="3016" y="1000"/>
            <a:chExt cx="1360" cy="2576"/>
          </a:xfrm>
        </p:grpSpPr>
        <p:sp>
          <p:nvSpPr>
            <p:cNvPr id="1308685" name="Rectangle 13"/>
            <p:cNvSpPr>
              <a:spLocks noChangeArrowheads="1"/>
            </p:cNvSpPr>
            <p:nvPr/>
          </p:nvSpPr>
          <p:spPr bwMode="auto">
            <a:xfrm>
              <a:off x="3016" y="1000"/>
              <a:ext cx="1344" cy="2576"/>
            </a:xfrm>
            <a:prstGeom prst="rect">
              <a:avLst/>
            </a:prstGeom>
            <a:solidFill>
              <a:schemeClr val="bg1"/>
            </a:solidFill>
            <a:ln w="12700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308676" name="Rectangle 4"/>
            <p:cNvSpPr>
              <a:spLocks noChangeArrowheads="1"/>
            </p:cNvSpPr>
            <p:nvPr/>
          </p:nvSpPr>
          <p:spPr bwMode="auto">
            <a:xfrm>
              <a:off x="3344" y="1128"/>
              <a:ext cx="600" cy="30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grpSp>
          <p:nvGrpSpPr>
            <p:cNvPr id="1308687" name="Group 15"/>
            <p:cNvGrpSpPr>
              <a:grpSpLocks/>
            </p:cNvGrpSpPr>
            <p:nvPr/>
          </p:nvGrpSpPr>
          <p:grpSpPr bwMode="auto">
            <a:xfrm>
              <a:off x="3400" y="1640"/>
              <a:ext cx="424" cy="256"/>
              <a:chOff x="3400" y="1640"/>
              <a:chExt cx="424" cy="256"/>
            </a:xfrm>
          </p:grpSpPr>
          <p:sp>
            <p:nvSpPr>
              <p:cNvPr id="1308677" name="Line 5"/>
              <p:cNvSpPr>
                <a:spLocks noChangeShapeType="1"/>
              </p:cNvSpPr>
              <p:nvPr/>
            </p:nvSpPr>
            <p:spPr bwMode="auto">
              <a:xfrm flipH="1">
                <a:off x="3400" y="1640"/>
                <a:ext cx="224" cy="2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l-GR"/>
              </a:p>
            </p:txBody>
          </p:sp>
          <p:sp>
            <p:nvSpPr>
              <p:cNvPr id="1308678" name="Line 6"/>
              <p:cNvSpPr>
                <a:spLocks noChangeShapeType="1"/>
              </p:cNvSpPr>
              <p:nvPr/>
            </p:nvSpPr>
            <p:spPr bwMode="auto">
              <a:xfrm>
                <a:off x="3624" y="1640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l-GR"/>
              </a:p>
            </p:txBody>
          </p:sp>
          <p:sp>
            <p:nvSpPr>
              <p:cNvPr id="1308679" name="Line 7"/>
              <p:cNvSpPr>
                <a:spLocks noChangeShapeType="1"/>
              </p:cNvSpPr>
              <p:nvPr/>
            </p:nvSpPr>
            <p:spPr bwMode="auto">
              <a:xfrm>
                <a:off x="3624" y="1640"/>
                <a:ext cx="20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l-GR"/>
              </a:p>
            </p:txBody>
          </p:sp>
        </p:grpSp>
        <p:sp>
          <p:nvSpPr>
            <p:cNvPr id="1308680" name="AutoShape 8"/>
            <p:cNvSpPr>
              <a:spLocks noChangeArrowheads="1"/>
            </p:cNvSpPr>
            <p:nvPr/>
          </p:nvSpPr>
          <p:spPr bwMode="auto">
            <a:xfrm>
              <a:off x="3384" y="2064"/>
              <a:ext cx="472" cy="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308681" name="Oval 9"/>
            <p:cNvSpPr>
              <a:spLocks noChangeArrowheads="1"/>
            </p:cNvSpPr>
            <p:nvPr/>
          </p:nvSpPr>
          <p:spPr bwMode="auto">
            <a:xfrm>
              <a:off x="3464" y="2640"/>
              <a:ext cx="296" cy="30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308683" name="Line 11"/>
            <p:cNvSpPr>
              <a:spLocks noChangeShapeType="1"/>
            </p:cNvSpPr>
            <p:nvPr/>
          </p:nvSpPr>
          <p:spPr bwMode="auto">
            <a:xfrm>
              <a:off x="3544" y="3104"/>
              <a:ext cx="0" cy="3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308684" name="Line 12"/>
            <p:cNvSpPr>
              <a:spLocks noChangeShapeType="1"/>
            </p:cNvSpPr>
            <p:nvPr/>
          </p:nvSpPr>
          <p:spPr bwMode="auto">
            <a:xfrm flipV="1">
              <a:off x="3696" y="3088"/>
              <a:ext cx="0" cy="3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308686" name="Line 14"/>
            <p:cNvSpPr>
              <a:spLocks noChangeShapeType="1"/>
            </p:cNvSpPr>
            <p:nvPr/>
          </p:nvSpPr>
          <p:spPr bwMode="auto">
            <a:xfrm>
              <a:off x="3024" y="1512"/>
              <a:ext cx="1336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308688" name="Line 16"/>
            <p:cNvSpPr>
              <a:spLocks noChangeShapeType="1"/>
            </p:cNvSpPr>
            <p:nvPr/>
          </p:nvSpPr>
          <p:spPr bwMode="auto">
            <a:xfrm>
              <a:off x="3024" y="1976"/>
              <a:ext cx="1336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308689" name="Line 17"/>
            <p:cNvSpPr>
              <a:spLocks noChangeShapeType="1"/>
            </p:cNvSpPr>
            <p:nvPr/>
          </p:nvSpPr>
          <p:spPr bwMode="auto">
            <a:xfrm>
              <a:off x="3032" y="2536"/>
              <a:ext cx="1336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308690" name="Line 18"/>
            <p:cNvSpPr>
              <a:spLocks noChangeShapeType="1"/>
            </p:cNvSpPr>
            <p:nvPr/>
          </p:nvSpPr>
          <p:spPr bwMode="auto">
            <a:xfrm>
              <a:off x="3040" y="3016"/>
              <a:ext cx="1336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</p:grpSp>
      <p:sp>
        <p:nvSpPr>
          <p:cNvPr id="1308691" name="Line 19"/>
          <p:cNvSpPr>
            <a:spLocks noChangeShapeType="1"/>
          </p:cNvSpPr>
          <p:nvPr/>
        </p:nvSpPr>
        <p:spPr bwMode="auto">
          <a:xfrm>
            <a:off x="3048000" y="1993900"/>
            <a:ext cx="1828800" cy="3048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308692" name="Line 20"/>
          <p:cNvSpPr>
            <a:spLocks noChangeShapeType="1"/>
          </p:cNvSpPr>
          <p:nvPr/>
        </p:nvSpPr>
        <p:spPr bwMode="auto">
          <a:xfrm>
            <a:off x="3060700" y="2832100"/>
            <a:ext cx="1828800" cy="2032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308693" name="Line 21"/>
          <p:cNvSpPr>
            <a:spLocks noChangeShapeType="1"/>
          </p:cNvSpPr>
          <p:nvPr/>
        </p:nvSpPr>
        <p:spPr bwMode="auto">
          <a:xfrm>
            <a:off x="2349500" y="3632200"/>
            <a:ext cx="2501900" cy="1905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308694" name="Line 22"/>
          <p:cNvSpPr>
            <a:spLocks noChangeShapeType="1"/>
          </p:cNvSpPr>
          <p:nvPr/>
        </p:nvSpPr>
        <p:spPr bwMode="auto">
          <a:xfrm>
            <a:off x="2882900" y="4406900"/>
            <a:ext cx="1981200" cy="2667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308695" name="Line 23"/>
          <p:cNvSpPr>
            <a:spLocks noChangeShapeType="1"/>
          </p:cNvSpPr>
          <p:nvPr/>
        </p:nvSpPr>
        <p:spPr bwMode="auto">
          <a:xfrm>
            <a:off x="3492500" y="5219700"/>
            <a:ext cx="1358900" cy="3048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308696" name="Text Box 24"/>
          <p:cNvSpPr txBox="1">
            <a:spLocks noChangeArrowheads="1"/>
          </p:cNvSpPr>
          <p:nvPr/>
        </p:nvSpPr>
        <p:spPr bwMode="auto">
          <a:xfrm>
            <a:off x="698500" y="5954713"/>
            <a:ext cx="1247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20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Σύμβολα</a:t>
            </a:r>
            <a:endParaRPr lang="en-GB" sz="2000" i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28</a:t>
            </a:fld>
            <a:r>
              <a:rPr lang="el-GR" smtClean="0"/>
              <a:t> / 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2404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4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30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Charts (</a:t>
            </a:r>
            <a:r>
              <a:rPr lang="en-US" dirty="0" smtClean="0"/>
              <a:t>2/</a:t>
            </a:r>
            <a:r>
              <a:rPr lang="el-GR" dirty="0" smtClean="0"/>
              <a:t>6</a:t>
            </a:r>
            <a:r>
              <a:rPr lang="en-US" dirty="0" smtClean="0"/>
              <a:t>)</a:t>
            </a:r>
            <a:endParaRPr lang="en-GB" dirty="0"/>
          </a:p>
        </p:txBody>
      </p:sp>
      <p:sp>
        <p:nvSpPr>
          <p:cNvPr id="1309700" name="Rectangle 4"/>
          <p:cNvSpPr>
            <a:spLocks noChangeArrowheads="1"/>
          </p:cNvSpPr>
          <p:nvPr/>
        </p:nvSpPr>
        <p:spPr bwMode="auto">
          <a:xfrm>
            <a:off x="3390900" y="1689100"/>
            <a:ext cx="1828800" cy="7239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/>
            <a:r>
              <a:rPr lang="en-US" sz="1400" dirty="0">
                <a:effectLst/>
              </a:rPr>
              <a:t>Agent</a:t>
            </a:r>
          </a:p>
          <a:p>
            <a:pPr algn="ctr" defTabSz="762000"/>
            <a:r>
              <a:rPr lang="en-US" sz="1400" dirty="0">
                <a:effectLst/>
              </a:rPr>
              <a:t>work completion</a:t>
            </a:r>
          </a:p>
          <a:p>
            <a:pPr algn="ctr" defTabSz="762000"/>
            <a:r>
              <a:rPr lang="en-US" sz="1400" dirty="0">
                <a:effectLst/>
              </a:rPr>
              <a:t>logic</a:t>
            </a:r>
            <a:endParaRPr lang="en-GB" sz="1400" dirty="0">
              <a:effectLst/>
            </a:endParaRPr>
          </a:p>
        </p:txBody>
      </p:sp>
      <p:sp>
        <p:nvSpPr>
          <p:cNvPr id="1309702" name="Rectangle 6"/>
          <p:cNvSpPr>
            <a:spLocks noChangeArrowheads="1"/>
          </p:cNvSpPr>
          <p:nvPr/>
        </p:nvSpPr>
        <p:spPr bwMode="auto">
          <a:xfrm>
            <a:off x="558800" y="3340100"/>
            <a:ext cx="1841500" cy="698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/>
            <a:r>
              <a:rPr lang="en-US" sz="1400" dirty="0">
                <a:effectLst/>
              </a:rPr>
              <a:t>Identify remaining</a:t>
            </a:r>
          </a:p>
          <a:p>
            <a:pPr algn="ctr" defTabSz="762000"/>
            <a:r>
              <a:rPr lang="en-US" sz="1400" dirty="0">
                <a:effectLst/>
              </a:rPr>
              <a:t>work to be done</a:t>
            </a:r>
            <a:endParaRPr lang="en-GB" sz="1400" dirty="0">
              <a:effectLst/>
            </a:endParaRPr>
          </a:p>
        </p:txBody>
      </p:sp>
      <p:sp>
        <p:nvSpPr>
          <p:cNvPr id="1309707" name="Rectangle 11"/>
          <p:cNvSpPr>
            <a:spLocks noChangeArrowheads="1"/>
          </p:cNvSpPr>
          <p:nvPr/>
        </p:nvSpPr>
        <p:spPr bwMode="auto">
          <a:xfrm>
            <a:off x="2768600" y="3365500"/>
            <a:ext cx="1841500" cy="698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/>
            <a:r>
              <a:rPr lang="en-US" sz="1400">
                <a:effectLst/>
              </a:rPr>
              <a:t>Get agent per </a:t>
            </a:r>
          </a:p>
          <a:p>
            <a:pPr algn="ctr" defTabSz="762000"/>
            <a:r>
              <a:rPr lang="en-US" sz="1400">
                <a:effectLst/>
              </a:rPr>
              <a:t>work unit</a:t>
            </a:r>
            <a:endParaRPr lang="en-GB" sz="1400">
              <a:effectLst/>
            </a:endParaRPr>
          </a:p>
        </p:txBody>
      </p:sp>
      <p:sp>
        <p:nvSpPr>
          <p:cNvPr id="1309708" name="Rectangle 12"/>
          <p:cNvSpPr>
            <a:spLocks noChangeArrowheads="1"/>
          </p:cNvSpPr>
          <p:nvPr/>
        </p:nvSpPr>
        <p:spPr bwMode="auto">
          <a:xfrm>
            <a:off x="1115209" y="4777242"/>
            <a:ext cx="1841500" cy="698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/>
            <a:r>
              <a:rPr lang="en-US" sz="1400" dirty="0">
                <a:effectLst/>
              </a:rPr>
              <a:t>Find an agent</a:t>
            </a:r>
          </a:p>
          <a:p>
            <a:pPr algn="ctr" defTabSz="762000"/>
            <a:r>
              <a:rPr lang="en-US" sz="1400" dirty="0">
                <a:effectLst/>
              </a:rPr>
              <a:t>that can perform</a:t>
            </a:r>
          </a:p>
          <a:p>
            <a:pPr algn="ctr" defTabSz="762000"/>
            <a:r>
              <a:rPr lang="en-US" sz="1400" dirty="0">
                <a:effectLst/>
              </a:rPr>
              <a:t>this job</a:t>
            </a:r>
            <a:endParaRPr lang="en-GB" sz="1400" dirty="0">
              <a:effectLst/>
            </a:endParaRPr>
          </a:p>
        </p:txBody>
      </p:sp>
      <p:sp>
        <p:nvSpPr>
          <p:cNvPr id="1309709" name="Rectangle 13"/>
          <p:cNvSpPr>
            <a:spLocks noChangeArrowheads="1"/>
          </p:cNvSpPr>
          <p:nvPr/>
        </p:nvSpPr>
        <p:spPr bwMode="auto">
          <a:xfrm>
            <a:off x="2921000" y="5540828"/>
            <a:ext cx="1841500" cy="698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/>
            <a:r>
              <a:rPr lang="en-US" sz="1400">
                <a:effectLst/>
              </a:rPr>
              <a:t>Connect and</a:t>
            </a:r>
          </a:p>
          <a:p>
            <a:pPr algn="ctr" defTabSz="762000"/>
            <a:r>
              <a:rPr lang="en-US" sz="1400">
                <a:effectLst/>
              </a:rPr>
              <a:t>control to this agent</a:t>
            </a:r>
            <a:endParaRPr lang="en-GB" sz="1400">
              <a:effectLst/>
            </a:endParaRPr>
          </a:p>
        </p:txBody>
      </p:sp>
      <p:sp>
        <p:nvSpPr>
          <p:cNvPr id="1309710" name="Rectangle 14"/>
          <p:cNvSpPr>
            <a:spLocks noChangeArrowheads="1"/>
          </p:cNvSpPr>
          <p:nvPr/>
        </p:nvSpPr>
        <p:spPr bwMode="auto">
          <a:xfrm>
            <a:off x="5003800" y="2844800"/>
            <a:ext cx="1841500" cy="698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/>
            <a:r>
              <a:rPr lang="en-US" sz="1400">
                <a:effectLst/>
              </a:rPr>
              <a:t>Continuously check</a:t>
            </a:r>
          </a:p>
          <a:p>
            <a:pPr algn="ctr" defTabSz="762000"/>
            <a:r>
              <a:rPr lang="en-US" sz="1400">
                <a:effectLst/>
              </a:rPr>
              <a:t>each agent till</a:t>
            </a:r>
          </a:p>
          <a:p>
            <a:pPr algn="ctr" defTabSz="762000"/>
            <a:r>
              <a:rPr lang="en-US" sz="1400">
                <a:effectLst/>
              </a:rPr>
              <a:t>work done</a:t>
            </a:r>
            <a:endParaRPr lang="en-GB" sz="1400">
              <a:effectLst/>
            </a:endParaRPr>
          </a:p>
        </p:txBody>
      </p:sp>
      <p:sp>
        <p:nvSpPr>
          <p:cNvPr id="1309711" name="Rectangle 15"/>
          <p:cNvSpPr>
            <a:spLocks noChangeArrowheads="1"/>
          </p:cNvSpPr>
          <p:nvPr/>
        </p:nvSpPr>
        <p:spPr bwMode="auto">
          <a:xfrm>
            <a:off x="4394200" y="4241800"/>
            <a:ext cx="1841500" cy="698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/>
            <a:r>
              <a:rPr lang="en-US" sz="1400">
                <a:effectLst/>
              </a:rPr>
              <a:t>Collect amount</a:t>
            </a:r>
          </a:p>
          <a:p>
            <a:pPr algn="ctr" defTabSz="762000"/>
            <a:r>
              <a:rPr lang="en-US" sz="1400">
                <a:effectLst/>
              </a:rPr>
              <a:t>of work done</a:t>
            </a:r>
            <a:endParaRPr lang="en-GB" sz="1400">
              <a:effectLst/>
            </a:endParaRPr>
          </a:p>
        </p:txBody>
      </p:sp>
      <p:sp>
        <p:nvSpPr>
          <p:cNvPr id="1309712" name="Rectangle 16"/>
          <p:cNvSpPr>
            <a:spLocks noChangeArrowheads="1"/>
          </p:cNvSpPr>
          <p:nvPr/>
        </p:nvSpPr>
        <p:spPr bwMode="auto">
          <a:xfrm>
            <a:off x="7073900" y="4165600"/>
            <a:ext cx="1841500" cy="698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/>
            <a:r>
              <a:rPr lang="en-US" sz="1400">
                <a:effectLst/>
              </a:rPr>
              <a:t>Release</a:t>
            </a:r>
          </a:p>
          <a:p>
            <a:pPr algn="ctr" defTabSz="762000"/>
            <a:r>
              <a:rPr lang="en-US" sz="1400">
                <a:effectLst/>
              </a:rPr>
              <a:t>when finished</a:t>
            </a:r>
            <a:endParaRPr lang="en-GB" sz="1400">
              <a:effectLst/>
            </a:endParaRPr>
          </a:p>
        </p:txBody>
      </p:sp>
      <p:sp>
        <p:nvSpPr>
          <p:cNvPr id="1309721" name="Rectangle 25"/>
          <p:cNvSpPr>
            <a:spLocks noChangeArrowheads="1"/>
          </p:cNvSpPr>
          <p:nvPr/>
        </p:nvSpPr>
        <p:spPr bwMode="auto">
          <a:xfrm>
            <a:off x="6197600" y="5168900"/>
            <a:ext cx="1841500" cy="698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/>
            <a:r>
              <a:rPr lang="en-US" sz="1400">
                <a:effectLst/>
              </a:rPr>
              <a:t>Add work results</a:t>
            </a:r>
          </a:p>
          <a:p>
            <a:pPr algn="ctr" defTabSz="762000"/>
            <a:r>
              <a:rPr lang="en-US" sz="1400">
                <a:effectLst/>
              </a:rPr>
              <a:t>to work product</a:t>
            </a:r>
            <a:endParaRPr lang="en-GB" sz="1400">
              <a:effectLst/>
            </a:endParaRPr>
          </a:p>
        </p:txBody>
      </p:sp>
      <p:grpSp>
        <p:nvGrpSpPr>
          <p:cNvPr id="14" name="Ομάδα 13"/>
          <p:cNvGrpSpPr/>
          <p:nvPr/>
        </p:nvGrpSpPr>
        <p:grpSpPr>
          <a:xfrm>
            <a:off x="5924550" y="3557588"/>
            <a:ext cx="1193800" cy="1597025"/>
            <a:chOff x="5924550" y="3557588"/>
            <a:chExt cx="1193800" cy="1597025"/>
          </a:xfrm>
        </p:grpSpPr>
        <p:cxnSp>
          <p:nvCxnSpPr>
            <p:cNvPr id="1309723" name="AutoShape 27"/>
            <p:cNvCxnSpPr>
              <a:cxnSpLocks noChangeShapeType="1"/>
              <a:stCxn id="1309710" idx="2"/>
              <a:endCxn id="1309721" idx="0"/>
            </p:cNvCxnSpPr>
            <p:nvPr/>
          </p:nvCxnSpPr>
          <p:spPr bwMode="auto">
            <a:xfrm>
              <a:off x="5924550" y="3557588"/>
              <a:ext cx="1193800" cy="1597025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09734" name="Line 38"/>
            <p:cNvSpPr>
              <a:spLocks noChangeShapeType="1"/>
            </p:cNvSpPr>
            <p:nvPr/>
          </p:nvSpPr>
          <p:spPr bwMode="auto">
            <a:xfrm>
              <a:off x="6324600" y="4343400"/>
              <a:ext cx="3937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309735" name="Line 39"/>
            <p:cNvSpPr>
              <a:spLocks noChangeShapeType="1"/>
            </p:cNvSpPr>
            <p:nvPr/>
          </p:nvSpPr>
          <p:spPr bwMode="auto">
            <a:xfrm flipH="1" flipV="1">
              <a:off x="6616700" y="4203700"/>
              <a:ext cx="330200" cy="4191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</p:grpSp>
      <p:grpSp>
        <p:nvGrpSpPr>
          <p:cNvPr id="11" name="Ομάδα 10"/>
          <p:cNvGrpSpPr/>
          <p:nvPr/>
        </p:nvGrpSpPr>
        <p:grpSpPr>
          <a:xfrm>
            <a:off x="4305300" y="2427288"/>
            <a:ext cx="1619250" cy="403225"/>
            <a:chOff x="4305300" y="2427288"/>
            <a:chExt cx="1619250" cy="403225"/>
          </a:xfrm>
        </p:grpSpPr>
        <p:cxnSp>
          <p:nvCxnSpPr>
            <p:cNvPr id="1309716" name="AutoShape 20"/>
            <p:cNvCxnSpPr>
              <a:cxnSpLocks noChangeShapeType="1"/>
              <a:stCxn id="1309710" idx="0"/>
              <a:endCxn id="1309700" idx="2"/>
            </p:cNvCxnSpPr>
            <p:nvPr/>
          </p:nvCxnSpPr>
          <p:spPr bwMode="auto">
            <a:xfrm flipH="1" flipV="1">
              <a:off x="4305300" y="2427288"/>
              <a:ext cx="1619250" cy="403225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09731" name="Line 35"/>
            <p:cNvSpPr>
              <a:spLocks noChangeShapeType="1"/>
            </p:cNvSpPr>
            <p:nvPr/>
          </p:nvSpPr>
          <p:spPr bwMode="auto">
            <a:xfrm>
              <a:off x="4546600" y="2616200"/>
              <a:ext cx="469900" cy="127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309738" name="Line 42"/>
            <p:cNvSpPr>
              <a:spLocks noChangeShapeType="1"/>
            </p:cNvSpPr>
            <p:nvPr/>
          </p:nvSpPr>
          <p:spPr bwMode="auto">
            <a:xfrm flipH="1" flipV="1">
              <a:off x="5194300" y="2501900"/>
              <a:ext cx="495300" cy="152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</p:grpSp>
      <p:grpSp>
        <p:nvGrpSpPr>
          <p:cNvPr id="9" name="Ομάδα 8"/>
          <p:cNvGrpSpPr/>
          <p:nvPr/>
        </p:nvGrpSpPr>
        <p:grpSpPr>
          <a:xfrm>
            <a:off x="1479550" y="2427288"/>
            <a:ext cx="2825750" cy="911225"/>
            <a:chOff x="1479550" y="2427288"/>
            <a:chExt cx="2825750" cy="911225"/>
          </a:xfrm>
        </p:grpSpPr>
        <p:cxnSp>
          <p:nvCxnSpPr>
            <p:cNvPr id="1309714" name="AutoShape 18"/>
            <p:cNvCxnSpPr>
              <a:cxnSpLocks noChangeShapeType="1"/>
              <a:stCxn id="1309700" idx="2"/>
              <a:endCxn id="1309702" idx="0"/>
            </p:cNvCxnSpPr>
            <p:nvPr/>
          </p:nvCxnSpPr>
          <p:spPr bwMode="auto">
            <a:xfrm flipH="1">
              <a:off x="1479550" y="2427288"/>
              <a:ext cx="2825750" cy="898525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" name="Ομάδα 6"/>
            <p:cNvGrpSpPr/>
            <p:nvPr/>
          </p:nvGrpSpPr>
          <p:grpSpPr>
            <a:xfrm>
              <a:off x="2286000" y="2641600"/>
              <a:ext cx="990600" cy="696913"/>
              <a:chOff x="2286000" y="2641600"/>
              <a:chExt cx="990600" cy="696913"/>
            </a:xfrm>
          </p:grpSpPr>
          <p:sp>
            <p:nvSpPr>
              <p:cNvPr id="1309724" name="Line 28"/>
              <p:cNvSpPr>
                <a:spLocks noChangeShapeType="1"/>
              </p:cNvSpPr>
              <p:nvPr/>
            </p:nvSpPr>
            <p:spPr bwMode="auto">
              <a:xfrm flipH="1">
                <a:off x="2286000" y="2641600"/>
                <a:ext cx="863600" cy="2921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l-GR"/>
              </a:p>
            </p:txBody>
          </p:sp>
          <p:sp>
            <p:nvSpPr>
              <p:cNvPr id="1309725" name="Line 29"/>
              <p:cNvSpPr>
                <a:spLocks noChangeShapeType="1"/>
              </p:cNvSpPr>
              <p:nvPr/>
            </p:nvSpPr>
            <p:spPr bwMode="auto">
              <a:xfrm flipV="1">
                <a:off x="2413000" y="2895600"/>
                <a:ext cx="863600" cy="2921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l-GR"/>
              </a:p>
            </p:txBody>
          </p:sp>
          <p:sp>
            <p:nvSpPr>
              <p:cNvPr id="1309741" name="Text Box 45"/>
              <p:cNvSpPr txBox="1">
                <a:spLocks noChangeArrowheads="1"/>
              </p:cNvSpPr>
              <p:nvPr/>
            </p:nvSpPr>
            <p:spPr bwMode="auto">
              <a:xfrm rot="20666245">
                <a:off x="2547938" y="3033713"/>
                <a:ext cx="598488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algn="l" defTabSz="7620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571500" algn="l" defTabSz="7620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algn="l" defTabSz="7620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714500" algn="l" defTabSz="7620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286000" algn="l" defTabSz="7620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7432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32004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657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41148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 sz="1400">
                    <a:solidFill>
                      <a:srgbClr val="339933"/>
                    </a:solidFill>
                    <a:effectLst/>
                    <a:latin typeface="Arial" charset="0"/>
                  </a:rPr>
                  <a:t>work</a:t>
                </a:r>
                <a:endParaRPr lang="en-GB" sz="1400">
                  <a:solidFill>
                    <a:srgbClr val="339933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6" name="Ομάδα 5"/>
          <p:cNvGrpSpPr/>
          <p:nvPr/>
        </p:nvGrpSpPr>
        <p:grpSpPr>
          <a:xfrm>
            <a:off x="2035959" y="4064000"/>
            <a:ext cx="1653391" cy="713242"/>
            <a:chOff x="2035959" y="4064000"/>
            <a:chExt cx="1653391" cy="713242"/>
          </a:xfrm>
        </p:grpSpPr>
        <p:cxnSp>
          <p:nvCxnSpPr>
            <p:cNvPr id="1309717" name="AutoShape 21"/>
            <p:cNvCxnSpPr>
              <a:cxnSpLocks noChangeShapeType="1"/>
              <a:stCxn id="1309708" idx="0"/>
              <a:endCxn id="1309707" idx="2"/>
            </p:cNvCxnSpPr>
            <p:nvPr/>
          </p:nvCxnSpPr>
          <p:spPr bwMode="auto">
            <a:xfrm flipV="1">
              <a:off x="2035959" y="4064000"/>
              <a:ext cx="1653391" cy="71324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4" name="Ομάδα 3"/>
            <p:cNvGrpSpPr/>
            <p:nvPr/>
          </p:nvGrpSpPr>
          <p:grpSpPr>
            <a:xfrm>
              <a:off x="2387600" y="4087813"/>
              <a:ext cx="660400" cy="433387"/>
              <a:chOff x="2387600" y="4087813"/>
              <a:chExt cx="660400" cy="433387"/>
            </a:xfrm>
          </p:grpSpPr>
          <p:sp>
            <p:nvSpPr>
              <p:cNvPr id="1309727" name="Line 31"/>
              <p:cNvSpPr>
                <a:spLocks noChangeShapeType="1"/>
              </p:cNvSpPr>
              <p:nvPr/>
            </p:nvSpPr>
            <p:spPr bwMode="auto">
              <a:xfrm flipH="1">
                <a:off x="2387600" y="4241800"/>
                <a:ext cx="660400" cy="2794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l-GR"/>
              </a:p>
            </p:txBody>
          </p:sp>
          <p:sp>
            <p:nvSpPr>
              <p:cNvPr id="1309740" name="Text Box 44"/>
              <p:cNvSpPr txBox="1">
                <a:spLocks noChangeArrowheads="1"/>
              </p:cNvSpPr>
              <p:nvPr/>
            </p:nvSpPr>
            <p:spPr bwMode="auto">
              <a:xfrm rot="20466920">
                <a:off x="2401888" y="4087813"/>
                <a:ext cx="5080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algn="l" defTabSz="7620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571500" algn="l" defTabSz="7620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algn="l" defTabSz="7620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714500" algn="l" defTabSz="7620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286000" algn="l" defTabSz="7620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7432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32004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657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41148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 sz="1400" dirty="0">
                    <a:solidFill>
                      <a:srgbClr val="339933"/>
                    </a:solidFill>
                    <a:effectLst/>
                    <a:latin typeface="Arial" charset="0"/>
                  </a:rPr>
                  <a:t>unit</a:t>
                </a:r>
                <a:endParaRPr lang="en-GB" sz="1400" dirty="0">
                  <a:solidFill>
                    <a:srgbClr val="339933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5" name="Ομάδα 4"/>
            <p:cNvGrpSpPr/>
            <p:nvPr/>
          </p:nvGrpSpPr>
          <p:grpSpPr>
            <a:xfrm>
              <a:off x="2705100" y="4370070"/>
              <a:ext cx="643380" cy="392429"/>
              <a:chOff x="2705100" y="4370070"/>
              <a:chExt cx="643380" cy="392429"/>
            </a:xfrm>
          </p:grpSpPr>
          <p:sp>
            <p:nvSpPr>
              <p:cNvPr id="1309728" name="Line 32"/>
              <p:cNvSpPr>
                <a:spLocks noChangeShapeType="1"/>
              </p:cNvSpPr>
              <p:nvPr/>
            </p:nvSpPr>
            <p:spPr bwMode="auto">
              <a:xfrm flipV="1">
                <a:off x="2705100" y="4370070"/>
                <a:ext cx="609600" cy="2413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l-GR"/>
              </a:p>
            </p:txBody>
          </p:sp>
          <p:sp>
            <p:nvSpPr>
              <p:cNvPr id="1309742" name="Text Box 46"/>
              <p:cNvSpPr txBox="1">
                <a:spLocks noChangeArrowheads="1"/>
              </p:cNvSpPr>
              <p:nvPr/>
            </p:nvSpPr>
            <p:spPr bwMode="auto">
              <a:xfrm rot="20537312">
                <a:off x="2780155" y="4457699"/>
                <a:ext cx="568325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algn="l" defTabSz="7620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571500" algn="l" defTabSz="7620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algn="l" defTabSz="7620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714500" algn="l" defTabSz="7620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286000" algn="l" defTabSz="7620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7432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32004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657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41148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 sz="1400">
                    <a:solidFill>
                      <a:srgbClr val="339933"/>
                    </a:solidFill>
                    <a:effectLst/>
                    <a:latin typeface="Arial" charset="0"/>
                  </a:rPr>
                  <a:t>addr</a:t>
                </a:r>
                <a:endParaRPr lang="en-GB" sz="1400">
                  <a:solidFill>
                    <a:srgbClr val="339933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12" name="Ομάδα 11"/>
          <p:cNvGrpSpPr/>
          <p:nvPr/>
        </p:nvGrpSpPr>
        <p:grpSpPr>
          <a:xfrm>
            <a:off x="3336926" y="4064000"/>
            <a:ext cx="853281" cy="1476828"/>
            <a:chOff x="3336926" y="4064000"/>
            <a:chExt cx="853281" cy="1476828"/>
          </a:xfrm>
        </p:grpSpPr>
        <p:cxnSp>
          <p:nvCxnSpPr>
            <p:cNvPr id="1309718" name="AutoShape 22"/>
            <p:cNvCxnSpPr>
              <a:cxnSpLocks noChangeShapeType="1"/>
              <a:stCxn id="1309709" idx="0"/>
              <a:endCxn id="1309707" idx="2"/>
            </p:cNvCxnSpPr>
            <p:nvPr/>
          </p:nvCxnSpPr>
          <p:spPr bwMode="auto">
            <a:xfrm flipH="1" flipV="1">
              <a:off x="3689350" y="4064000"/>
              <a:ext cx="152400" cy="1476828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09729" name="Line 33"/>
            <p:cNvSpPr>
              <a:spLocks noChangeShapeType="1"/>
            </p:cNvSpPr>
            <p:nvPr/>
          </p:nvSpPr>
          <p:spPr bwMode="auto">
            <a:xfrm>
              <a:off x="3606800" y="4597400"/>
              <a:ext cx="63500" cy="635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309730" name="Line 34"/>
            <p:cNvSpPr>
              <a:spLocks noChangeShapeType="1"/>
            </p:cNvSpPr>
            <p:nvPr/>
          </p:nvSpPr>
          <p:spPr bwMode="auto">
            <a:xfrm flipH="1" flipV="1">
              <a:off x="3886200" y="4648200"/>
              <a:ext cx="50800" cy="558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309744" name="Text Box 48"/>
            <p:cNvSpPr txBox="1">
              <a:spLocks noChangeArrowheads="1"/>
            </p:cNvSpPr>
            <p:nvPr/>
          </p:nvSpPr>
          <p:spPr bwMode="auto">
            <a:xfrm rot="16027697">
              <a:off x="3792538" y="4860925"/>
              <a:ext cx="488950" cy="306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400">
                  <a:solidFill>
                    <a:srgbClr val="339933"/>
                  </a:solidFill>
                  <a:effectLst/>
                  <a:latin typeface="Arial" charset="0"/>
                </a:rPr>
                <a:t>link</a:t>
              </a:r>
              <a:endParaRPr lang="en-GB" sz="1400">
                <a:solidFill>
                  <a:srgbClr val="339933"/>
                </a:solidFill>
                <a:effectLst/>
                <a:latin typeface="Arial" charset="0"/>
              </a:endParaRPr>
            </a:p>
          </p:txBody>
        </p:sp>
        <p:sp>
          <p:nvSpPr>
            <p:cNvPr id="1309745" name="Text Box 49"/>
            <p:cNvSpPr txBox="1">
              <a:spLocks noChangeArrowheads="1"/>
            </p:cNvSpPr>
            <p:nvPr/>
          </p:nvSpPr>
          <p:spPr bwMode="auto">
            <a:xfrm rot="16268726">
              <a:off x="3205163" y="4760913"/>
              <a:ext cx="5683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400" dirty="0" err="1">
                  <a:solidFill>
                    <a:srgbClr val="339933"/>
                  </a:solidFill>
                  <a:effectLst/>
                  <a:latin typeface="Arial" charset="0"/>
                </a:rPr>
                <a:t>addr</a:t>
              </a:r>
              <a:endParaRPr lang="en-GB" sz="1400" dirty="0">
                <a:solidFill>
                  <a:srgbClr val="339933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3" name="Ομάδα 12"/>
          <p:cNvGrpSpPr/>
          <p:nvPr/>
        </p:nvGrpSpPr>
        <p:grpSpPr>
          <a:xfrm>
            <a:off x="5314950" y="3557588"/>
            <a:ext cx="647701" cy="776287"/>
            <a:chOff x="5314950" y="3557588"/>
            <a:chExt cx="647701" cy="776287"/>
          </a:xfrm>
        </p:grpSpPr>
        <p:cxnSp>
          <p:nvCxnSpPr>
            <p:cNvPr id="1309719" name="AutoShape 23"/>
            <p:cNvCxnSpPr>
              <a:cxnSpLocks noChangeShapeType="1"/>
              <a:stCxn id="1309710" idx="2"/>
              <a:endCxn id="1309711" idx="0"/>
            </p:cNvCxnSpPr>
            <p:nvPr/>
          </p:nvCxnSpPr>
          <p:spPr bwMode="auto">
            <a:xfrm flipH="1">
              <a:off x="5314950" y="3557588"/>
              <a:ext cx="609600" cy="669925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09732" name="Line 36"/>
            <p:cNvSpPr>
              <a:spLocks noChangeShapeType="1"/>
            </p:cNvSpPr>
            <p:nvPr/>
          </p:nvSpPr>
          <p:spPr bwMode="auto">
            <a:xfrm flipH="1">
              <a:off x="5359400" y="3632200"/>
              <a:ext cx="292100" cy="330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309746" name="Text Box 50"/>
            <p:cNvSpPr txBox="1">
              <a:spLocks noChangeArrowheads="1"/>
            </p:cNvSpPr>
            <p:nvPr/>
          </p:nvSpPr>
          <p:spPr bwMode="auto">
            <a:xfrm rot="18699114">
              <a:off x="5507038" y="3878263"/>
              <a:ext cx="6064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400">
                  <a:solidFill>
                    <a:srgbClr val="339933"/>
                  </a:solidFill>
                  <a:effectLst/>
                  <a:latin typeface="Arial" charset="0"/>
                </a:rPr>
                <a:t>done</a:t>
              </a:r>
              <a:endParaRPr lang="en-GB" sz="1400">
                <a:solidFill>
                  <a:srgbClr val="339933"/>
                </a:solidFill>
                <a:effectLst/>
                <a:latin typeface="Arial" charset="0"/>
              </a:endParaRPr>
            </a:p>
          </p:txBody>
        </p:sp>
        <p:sp>
          <p:nvSpPr>
            <p:cNvPr id="1309747" name="Line 51"/>
            <p:cNvSpPr>
              <a:spLocks noChangeShapeType="1"/>
            </p:cNvSpPr>
            <p:nvPr/>
          </p:nvSpPr>
          <p:spPr bwMode="auto">
            <a:xfrm flipV="1">
              <a:off x="5588000" y="3708400"/>
              <a:ext cx="355600" cy="4191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</p:grpSp>
      <p:grpSp>
        <p:nvGrpSpPr>
          <p:cNvPr id="16" name="Ομάδα 15"/>
          <p:cNvGrpSpPr/>
          <p:nvPr/>
        </p:nvGrpSpPr>
        <p:grpSpPr>
          <a:xfrm>
            <a:off x="5924550" y="3557588"/>
            <a:ext cx="2070100" cy="606425"/>
            <a:chOff x="5924550" y="3557588"/>
            <a:chExt cx="2070100" cy="606425"/>
          </a:xfrm>
        </p:grpSpPr>
        <p:sp>
          <p:nvSpPr>
            <p:cNvPr id="1309736" name="Line 40"/>
            <p:cNvSpPr>
              <a:spLocks noChangeShapeType="1"/>
            </p:cNvSpPr>
            <p:nvPr/>
          </p:nvSpPr>
          <p:spPr bwMode="auto">
            <a:xfrm>
              <a:off x="6578600" y="3848100"/>
              <a:ext cx="520700" cy="1651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grpSp>
          <p:nvGrpSpPr>
            <p:cNvPr id="15" name="Ομάδα 14"/>
            <p:cNvGrpSpPr/>
            <p:nvPr/>
          </p:nvGrpSpPr>
          <p:grpSpPr>
            <a:xfrm>
              <a:off x="5924550" y="3557588"/>
              <a:ext cx="2070100" cy="606425"/>
              <a:chOff x="5924550" y="3557588"/>
              <a:chExt cx="2070100" cy="606425"/>
            </a:xfrm>
          </p:grpSpPr>
          <p:cxnSp>
            <p:nvCxnSpPr>
              <p:cNvPr id="1309720" name="AutoShape 24"/>
              <p:cNvCxnSpPr>
                <a:cxnSpLocks noChangeShapeType="1"/>
                <a:stCxn id="1309710" idx="2"/>
                <a:endCxn id="1309712" idx="0"/>
              </p:cNvCxnSpPr>
              <p:nvPr/>
            </p:nvCxnSpPr>
            <p:spPr bwMode="auto">
              <a:xfrm>
                <a:off x="5924550" y="3557588"/>
                <a:ext cx="2070100" cy="593725"/>
              </a:xfrm>
              <a:prstGeom prst="straightConnector1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309737" name="Line 41"/>
              <p:cNvSpPr>
                <a:spLocks noChangeShapeType="1"/>
              </p:cNvSpPr>
              <p:nvPr/>
            </p:nvSpPr>
            <p:spPr bwMode="auto">
              <a:xfrm flipH="1" flipV="1">
                <a:off x="6819900" y="3644900"/>
                <a:ext cx="431800" cy="127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l-GR"/>
              </a:p>
            </p:txBody>
          </p:sp>
          <p:sp>
            <p:nvSpPr>
              <p:cNvPr id="1309748" name="Text Box 52"/>
              <p:cNvSpPr txBox="1">
                <a:spLocks noChangeArrowheads="1"/>
              </p:cNvSpPr>
              <p:nvPr/>
            </p:nvSpPr>
            <p:spPr bwMode="auto">
              <a:xfrm rot="1037682">
                <a:off x="6469063" y="3859213"/>
                <a:ext cx="48895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algn="l" defTabSz="7620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571500" algn="l" defTabSz="7620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algn="l" defTabSz="7620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714500" algn="l" defTabSz="7620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286000" algn="l" defTabSz="7620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7432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32004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657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41148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 sz="1400" dirty="0">
                    <a:solidFill>
                      <a:srgbClr val="339933"/>
                    </a:solidFill>
                    <a:effectLst/>
                    <a:latin typeface="Arial" charset="0"/>
                  </a:rPr>
                  <a:t>link</a:t>
                </a:r>
                <a:endParaRPr lang="en-GB" sz="1400" dirty="0">
                  <a:solidFill>
                    <a:srgbClr val="339933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8" name="Ομάδα 7"/>
          <p:cNvGrpSpPr/>
          <p:nvPr/>
        </p:nvGrpSpPr>
        <p:grpSpPr>
          <a:xfrm>
            <a:off x="3594083" y="2427288"/>
            <a:ext cx="733443" cy="930274"/>
            <a:chOff x="3594083" y="2427288"/>
            <a:chExt cx="733443" cy="930274"/>
          </a:xfrm>
        </p:grpSpPr>
        <p:cxnSp>
          <p:nvCxnSpPr>
            <p:cNvPr id="1309715" name="AutoShape 19"/>
            <p:cNvCxnSpPr>
              <a:cxnSpLocks noChangeShapeType="1"/>
              <a:stCxn id="1309700" idx="2"/>
              <a:endCxn id="1309707" idx="0"/>
            </p:cNvCxnSpPr>
            <p:nvPr/>
          </p:nvCxnSpPr>
          <p:spPr bwMode="auto">
            <a:xfrm flipH="1">
              <a:off x="3689350" y="2427288"/>
              <a:ext cx="615950" cy="923925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09726" name="Line 30"/>
            <p:cNvSpPr>
              <a:spLocks noChangeShapeType="1"/>
            </p:cNvSpPr>
            <p:nvPr/>
          </p:nvSpPr>
          <p:spPr bwMode="auto">
            <a:xfrm flipH="1">
              <a:off x="3661551" y="2720325"/>
              <a:ext cx="330200" cy="508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309749" name="Text Box 53"/>
            <p:cNvSpPr txBox="1">
              <a:spLocks noChangeArrowheads="1"/>
            </p:cNvSpPr>
            <p:nvPr/>
          </p:nvSpPr>
          <p:spPr bwMode="auto">
            <a:xfrm rot="18030797">
              <a:off x="3881438" y="2911475"/>
              <a:ext cx="58737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400">
                  <a:solidFill>
                    <a:srgbClr val="339933"/>
                  </a:solidFill>
                  <a:effectLst/>
                  <a:latin typeface="Arial" charset="0"/>
                </a:rPr>
                <a:t>links</a:t>
              </a:r>
              <a:endParaRPr lang="en-GB" sz="1400">
                <a:solidFill>
                  <a:srgbClr val="339933"/>
                </a:solidFill>
                <a:effectLst/>
                <a:latin typeface="Arial" charset="0"/>
              </a:endParaRPr>
            </a:p>
          </p:txBody>
        </p:sp>
        <p:sp>
          <p:nvSpPr>
            <p:cNvPr id="1309750" name="Line 54"/>
            <p:cNvSpPr>
              <a:spLocks noChangeShapeType="1"/>
            </p:cNvSpPr>
            <p:nvPr/>
          </p:nvSpPr>
          <p:spPr bwMode="auto">
            <a:xfrm flipV="1">
              <a:off x="3937000" y="2705100"/>
              <a:ext cx="304800" cy="5207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309751" name="Text Box 55"/>
            <p:cNvSpPr txBox="1">
              <a:spLocks noChangeArrowheads="1"/>
            </p:cNvSpPr>
            <p:nvPr/>
          </p:nvSpPr>
          <p:spPr bwMode="auto">
            <a:xfrm rot="18174614">
              <a:off x="3447239" y="2701275"/>
              <a:ext cx="598488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400">
                  <a:solidFill>
                    <a:srgbClr val="339933"/>
                  </a:solidFill>
                  <a:effectLst/>
                  <a:latin typeface="Arial" charset="0"/>
                </a:rPr>
                <a:t>work</a:t>
              </a:r>
              <a:endParaRPr lang="en-GB" sz="1400">
                <a:solidFill>
                  <a:srgbClr val="339933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309752" name="Text Box 56"/>
          <p:cNvSpPr txBox="1">
            <a:spLocks noChangeArrowheads="1"/>
          </p:cNvSpPr>
          <p:nvPr/>
        </p:nvSpPr>
        <p:spPr bwMode="auto">
          <a:xfrm>
            <a:off x="512763" y="5954713"/>
            <a:ext cx="16335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20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Παράδειγμα</a:t>
            </a:r>
            <a:endParaRPr lang="en-GB" sz="2000" i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29</a:t>
            </a:fld>
            <a:r>
              <a:rPr lang="el-GR" smtClean="0"/>
              <a:t> / 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4075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0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30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30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30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30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30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30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30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130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9700" grpId="0" animBg="1"/>
      <p:bldP spid="1309702" grpId="0" animBg="1"/>
      <p:bldP spid="1309707" grpId="0" animBg="1"/>
      <p:bldP spid="1309708" grpId="0" animBg="1"/>
      <p:bldP spid="1309709" grpId="0" animBg="1"/>
      <p:bldP spid="1309710" grpId="0" animBg="1"/>
      <p:bldP spid="1309711" grpId="0" animBg="1"/>
      <p:bldP spid="1309712" grpId="0" animBg="1"/>
      <p:bldP spid="13097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252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Περιεχόμενα</a:t>
            </a:r>
            <a:endParaRPr lang="en-GB"/>
          </a:p>
        </p:txBody>
      </p:sp>
      <p:sp>
        <p:nvSpPr>
          <p:cNvPr id="1252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/>
              <a:t>Σχεδίαση λογισμικού</a:t>
            </a:r>
            <a:r>
              <a:rPr lang="en-US"/>
              <a:t>: </a:t>
            </a:r>
            <a:r>
              <a:rPr lang="el-GR"/>
              <a:t>αρχές</a:t>
            </a:r>
            <a:r>
              <a:rPr lang="en-US"/>
              <a:t> </a:t>
            </a:r>
            <a:r>
              <a:rPr lang="el-GR"/>
              <a:t>και μέθοδοι</a:t>
            </a:r>
          </a:p>
          <a:p>
            <a:pPr lvl="1"/>
            <a:r>
              <a:rPr lang="el-GR"/>
              <a:t>Αρχές σχεδίασης λογισμικού (σύντομη εισαγωγή)</a:t>
            </a:r>
          </a:p>
          <a:p>
            <a:pPr lvl="1"/>
            <a:r>
              <a:rPr lang="el-GR"/>
              <a:t>Σχεδιαστικές προοπτικές</a:t>
            </a:r>
          </a:p>
          <a:p>
            <a:pPr lvl="2"/>
            <a:r>
              <a:rPr lang="en-US"/>
              <a:t>Data modeling – </a:t>
            </a:r>
            <a:r>
              <a:rPr lang="el-GR" i="1"/>
              <a:t>μοντελοποίηση δεδομένων</a:t>
            </a:r>
          </a:p>
          <a:p>
            <a:pPr lvl="2"/>
            <a:r>
              <a:rPr lang="en-US"/>
              <a:t>Structural design – </a:t>
            </a:r>
            <a:r>
              <a:rPr lang="el-GR" i="1"/>
              <a:t>δομική σχεδίαση</a:t>
            </a:r>
          </a:p>
          <a:p>
            <a:pPr lvl="2"/>
            <a:r>
              <a:rPr lang="en-US"/>
              <a:t>Functional design – </a:t>
            </a:r>
            <a:r>
              <a:rPr lang="el-GR" i="1"/>
              <a:t>λειτουργική σχεδίαση</a:t>
            </a:r>
          </a:p>
          <a:p>
            <a:pPr lvl="2"/>
            <a:r>
              <a:rPr lang="en-US"/>
              <a:t>Behavioral analysis – </a:t>
            </a:r>
            <a:r>
              <a:rPr lang="el-GR" i="1"/>
              <a:t>συμπεριφεριολογική ανάλυση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3</a:t>
            </a:fld>
            <a:r>
              <a:rPr lang="el-GR" smtClean="0"/>
              <a:t> / 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3053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52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52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52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52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52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52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52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52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52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52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52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52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52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52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2355" grpId="0" build="p" bldLvl="3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31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Charts (</a:t>
            </a:r>
            <a:r>
              <a:rPr lang="en-US" dirty="0" smtClean="0"/>
              <a:t>3/</a:t>
            </a:r>
            <a:r>
              <a:rPr lang="el-GR" dirty="0" smtClean="0"/>
              <a:t>6</a:t>
            </a:r>
            <a:r>
              <a:rPr lang="en-US" dirty="0" smtClean="0"/>
              <a:t>)</a:t>
            </a:r>
            <a:endParaRPr lang="en-GB" dirty="0"/>
          </a:p>
        </p:txBody>
      </p:sp>
      <p:sp>
        <p:nvSpPr>
          <p:cNvPr id="131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05800" cy="43815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l-GR" sz="2400" i="1" dirty="0">
                <a:effectLst/>
              </a:rPr>
              <a:t>Πότε εφαρμόζονται</a:t>
            </a:r>
          </a:p>
          <a:p>
            <a:pPr lvl="1">
              <a:lnSpc>
                <a:spcPct val="90000"/>
              </a:lnSpc>
            </a:pPr>
            <a:r>
              <a:rPr lang="el-GR" sz="2000" dirty="0">
                <a:effectLst/>
              </a:rPr>
              <a:t>Η ροή ελέγχου / δεδομένων εξάγεται διαβάζοντας το διάγραμμα, </a:t>
            </a:r>
            <a:r>
              <a:rPr lang="el-GR" sz="2000" dirty="0"/>
              <a:t>το οποίο είναι δέντρο,</a:t>
            </a:r>
            <a:r>
              <a:rPr lang="en-US" sz="2000" dirty="0"/>
              <a:t> </a:t>
            </a:r>
            <a:r>
              <a:rPr lang="el-GR" sz="2000" dirty="0">
                <a:effectLst/>
              </a:rPr>
              <a:t>με </a:t>
            </a:r>
            <a:r>
              <a:rPr lang="en-US" sz="2000" dirty="0">
                <a:effectLst/>
              </a:rPr>
              <a:t>depth-first </a:t>
            </a:r>
            <a:r>
              <a:rPr lang="el-GR" sz="2000" dirty="0" smtClean="0">
                <a:effectLst/>
              </a:rPr>
              <a:t>σάρωση</a:t>
            </a:r>
            <a:endParaRPr lang="el-GR" sz="2000" dirty="0"/>
          </a:p>
          <a:p>
            <a:pPr lvl="1">
              <a:lnSpc>
                <a:spcPct val="90000"/>
              </a:lnSpc>
            </a:pPr>
            <a:r>
              <a:rPr lang="el-GR" sz="2000" dirty="0"/>
              <a:t>Εκτός της λειτουργικής κατάτμησης</a:t>
            </a:r>
            <a:r>
              <a:rPr lang="en-US" sz="2000" dirty="0"/>
              <a:t>, </a:t>
            </a:r>
            <a:r>
              <a:rPr lang="el-GR" sz="2000" i="1" dirty="0">
                <a:effectLst/>
              </a:rPr>
              <a:t>λογική ελέγχου </a:t>
            </a:r>
            <a:r>
              <a:rPr lang="el-GR" sz="2000" dirty="0">
                <a:effectLst/>
              </a:rPr>
              <a:t>δεν αναπαρίσταται</a:t>
            </a:r>
            <a:r>
              <a:rPr lang="el-GR" sz="2000" i="1" dirty="0">
                <a:effectLst/>
              </a:rPr>
              <a:t> </a:t>
            </a:r>
            <a:r>
              <a:rPr lang="en-US" sz="2000" dirty="0"/>
              <a:t>(</a:t>
            </a:r>
            <a:r>
              <a:rPr lang="el-GR" sz="2000" dirty="0"/>
              <a:t>π.χ.</a:t>
            </a:r>
            <a:r>
              <a:rPr lang="en-US" sz="2000" dirty="0"/>
              <a:t> loops, branches</a:t>
            </a:r>
            <a:r>
              <a:rPr lang="en-US" sz="2000" dirty="0" smtClean="0"/>
              <a:t>)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l-GR" sz="2000" dirty="0"/>
              <a:t>Το βάρος δίνεται στις </a:t>
            </a:r>
            <a:r>
              <a:rPr lang="el-GR" sz="2000" i="1" dirty="0">
                <a:effectLst/>
              </a:rPr>
              <a:t>λειτουργίες </a:t>
            </a:r>
            <a:r>
              <a:rPr lang="en-US" sz="2000" i="1" dirty="0">
                <a:effectLst/>
              </a:rPr>
              <a:t>(how)</a:t>
            </a:r>
            <a:r>
              <a:rPr lang="en-US" sz="2000" dirty="0"/>
              <a:t>, </a:t>
            </a:r>
            <a:r>
              <a:rPr lang="el-GR" sz="2000" dirty="0"/>
              <a:t>παρά στα αντικείμενα</a:t>
            </a:r>
            <a:r>
              <a:rPr lang="en-US" sz="2000" dirty="0"/>
              <a:t> (</a:t>
            </a:r>
            <a:r>
              <a:rPr lang="en-US" sz="2000" i="1" dirty="0"/>
              <a:t>what</a:t>
            </a:r>
            <a:r>
              <a:rPr lang="en-US" sz="2000" dirty="0"/>
              <a:t>). </a:t>
            </a:r>
            <a:r>
              <a:rPr lang="el-GR" sz="2000" dirty="0"/>
              <a:t>Για το λόγο αυτό η τεχνική χαρακτηρίζεται ως </a:t>
            </a:r>
            <a:r>
              <a:rPr lang="en-US" sz="2000" dirty="0" smtClean="0"/>
              <a:t>procedure-oriented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l-GR" sz="2000" dirty="0"/>
              <a:t>Είναι μία από τις κλασικές τεχνικές δομημένης σχεδίασης (</a:t>
            </a:r>
            <a:r>
              <a:rPr lang="en-US" sz="2000" i="1" dirty="0">
                <a:effectLst/>
              </a:rPr>
              <a:t>structured design</a:t>
            </a:r>
            <a:r>
              <a:rPr lang="el-GR" sz="2000" i="1" dirty="0">
                <a:effectLst/>
              </a:rPr>
              <a:t>)</a:t>
            </a:r>
            <a:r>
              <a:rPr lang="en-US" sz="2000" dirty="0"/>
              <a:t>, </a:t>
            </a:r>
            <a:r>
              <a:rPr lang="el-GR" sz="2000" dirty="0"/>
              <a:t>η οποία εφαρμόζει σταδιακή εξειδίκευση</a:t>
            </a:r>
            <a:r>
              <a:rPr lang="en-US" sz="2000" dirty="0"/>
              <a:t> </a:t>
            </a:r>
            <a:r>
              <a:rPr lang="el-GR" sz="2000" dirty="0"/>
              <a:t>(</a:t>
            </a:r>
            <a:r>
              <a:rPr lang="en-US" sz="2000" i="1" dirty="0">
                <a:effectLst/>
              </a:rPr>
              <a:t>step-wise refinement</a:t>
            </a:r>
            <a:r>
              <a:rPr lang="el-GR" sz="2000" i="1" dirty="0" smtClean="0">
                <a:effectLst/>
              </a:rPr>
              <a:t>)</a:t>
            </a:r>
            <a:r>
              <a:rPr lang="el-GR" sz="2000" dirty="0" smtClean="0"/>
              <a:t>.</a:t>
            </a:r>
            <a:endParaRPr lang="el-GR" sz="2000" dirty="0"/>
          </a:p>
          <a:p>
            <a:pPr lvl="2">
              <a:lnSpc>
                <a:spcPct val="90000"/>
              </a:lnSpc>
            </a:pPr>
            <a:r>
              <a:rPr lang="el-GR" sz="1800" dirty="0"/>
              <a:t>Είναι κατάλληλη για τον κατακερματισμό των διαφόρων τμημάτων σε ανεξάρτητα τεμάχια (</a:t>
            </a:r>
            <a:r>
              <a:rPr lang="en-US" sz="1800" dirty="0"/>
              <a:t>black boxes), </a:t>
            </a:r>
            <a:r>
              <a:rPr lang="el-GR" sz="1800" dirty="0"/>
              <a:t>τα οποία και δίνονται σε διαφορετικούς προγραμματιστές για </a:t>
            </a:r>
            <a:r>
              <a:rPr lang="el-GR" sz="1800" dirty="0" smtClean="0"/>
              <a:t>υλοποίηση</a:t>
            </a:r>
            <a:endParaRPr lang="en-GB" sz="1800" dirty="0"/>
          </a:p>
        </p:txBody>
      </p:sp>
      <p:grpSp>
        <p:nvGrpSpPr>
          <p:cNvPr id="1310736" name="Group 16"/>
          <p:cNvGrpSpPr>
            <a:grpSpLocks/>
          </p:cNvGrpSpPr>
          <p:nvPr/>
        </p:nvGrpSpPr>
        <p:grpSpPr bwMode="auto">
          <a:xfrm>
            <a:off x="6619875" y="5581650"/>
            <a:ext cx="2266950" cy="884238"/>
            <a:chOff x="2424" y="840"/>
            <a:chExt cx="1134" cy="372"/>
          </a:xfrm>
        </p:grpSpPr>
        <p:sp>
          <p:nvSpPr>
            <p:cNvPr id="1310735" name="AutoShape 15"/>
            <p:cNvSpPr>
              <a:spLocks noChangeArrowheads="1"/>
            </p:cNvSpPr>
            <p:nvPr/>
          </p:nvSpPr>
          <p:spPr bwMode="auto">
            <a:xfrm>
              <a:off x="2424" y="840"/>
              <a:ext cx="1134" cy="372"/>
            </a:xfrm>
            <a:prstGeom prst="horizontalScroll">
              <a:avLst>
                <a:gd name="adj" fmla="val 125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l-GR"/>
            </a:p>
          </p:txBody>
        </p:sp>
        <p:grpSp>
          <p:nvGrpSpPr>
            <p:cNvPr id="1310734" name="Group 14"/>
            <p:cNvGrpSpPr>
              <a:grpSpLocks/>
            </p:cNvGrpSpPr>
            <p:nvPr/>
          </p:nvGrpSpPr>
          <p:grpSpPr bwMode="auto">
            <a:xfrm>
              <a:off x="2517" y="887"/>
              <a:ext cx="996" cy="288"/>
              <a:chOff x="4407" y="857"/>
              <a:chExt cx="996" cy="288"/>
            </a:xfrm>
          </p:grpSpPr>
          <p:sp>
            <p:nvSpPr>
              <p:cNvPr id="1310731" name="Text Box 11"/>
              <p:cNvSpPr txBox="1">
                <a:spLocks noChangeArrowheads="1"/>
              </p:cNvSpPr>
              <p:nvPr/>
            </p:nvSpPr>
            <p:spPr bwMode="auto">
              <a:xfrm>
                <a:off x="4443" y="989"/>
                <a:ext cx="93" cy="1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algn="l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571500" algn="l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algn="l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714500" algn="l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286000" algn="l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4114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endParaRPr lang="el-GR"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310733" name="Rectangle 13"/>
              <p:cNvSpPr>
                <a:spLocks noChangeArrowheads="1"/>
              </p:cNvSpPr>
              <p:nvPr/>
            </p:nvSpPr>
            <p:spPr bwMode="auto">
              <a:xfrm>
                <a:off x="4407" y="857"/>
                <a:ext cx="996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/>
                <a:r>
                  <a:rPr lang="el-GR" sz="120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Χρησιμοποιείται στην πράξη, αλλά πιο «χαλαρά»</a:t>
                </a:r>
              </a:p>
            </p:txBody>
          </p: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30</a:t>
            </a:fld>
            <a:r>
              <a:rPr lang="el-GR" smtClean="0"/>
              <a:t> / 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8836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1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1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1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1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1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1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1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1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1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1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1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1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23" grpId="0" build="p" bldLvl="2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31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Charts (</a:t>
            </a:r>
            <a:r>
              <a:rPr lang="en-US" dirty="0" smtClean="0"/>
              <a:t>4/</a:t>
            </a:r>
            <a:r>
              <a:rPr lang="el-GR" dirty="0" smtClean="0"/>
              <a:t>6</a:t>
            </a:r>
            <a:r>
              <a:rPr lang="en-US" dirty="0" smtClean="0"/>
              <a:t>)</a:t>
            </a:r>
            <a:endParaRPr lang="en-GB" dirty="0"/>
          </a:p>
        </p:txBody>
      </p:sp>
      <p:graphicFrame>
        <p:nvGraphicFramePr>
          <p:cNvPr id="1311760" name="Group 16"/>
          <p:cNvGraphicFramePr>
            <a:graphicFrameLocks noGrp="1"/>
          </p:cNvGraphicFramePr>
          <p:nvPr>
            <p:extLst/>
          </p:nvPr>
        </p:nvGraphicFramePr>
        <p:xfrm>
          <a:off x="622300" y="1511300"/>
          <a:ext cx="7785100" cy="4401948"/>
        </p:xfrm>
        <a:graphic>
          <a:graphicData uri="http://schemas.openxmlformats.org/drawingml/2006/table">
            <a:tbl>
              <a:tblPr/>
              <a:tblGrid>
                <a:gridCol w="7785100"/>
              </a:tblGrid>
              <a:tr h="415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void </a:t>
                      </a:r>
                      <a:r>
                        <a:rPr kumimoji="1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agent_work_completion_logic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(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</a:rPr>
                        <a:t>Agent* agent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</a:rPr>
                        <a:t>Work*  work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= </a:t>
                      </a:r>
                      <a:r>
                        <a:rPr kumimoji="1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identify_remaining_work_to_be_done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</a:rPr>
                        <a:t>agent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</a:rPr>
                        <a:t>Links* links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= </a:t>
                      </a:r>
                      <a:r>
                        <a:rPr kumimoji="1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grant_agent_per_work_unit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</a:rPr>
                        <a:t>agent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, 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</a:rPr>
                        <a:t>work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</a:t>
                      </a:r>
                      <a:r>
                        <a:rPr kumimoji="1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continuously_check_each_agent_till_work_done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</a:rPr>
                        <a:t>links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Links* </a:t>
                      </a:r>
                      <a:r>
                        <a:rPr kumimoji="1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get_agent_per_work_unit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(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</a:rPr>
                        <a:t>Work* work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</a:rPr>
                        <a:t>Links* links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= </a:t>
                      </a:r>
                      <a:r>
                        <a:rPr kumimoji="1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</a:rPr>
                        <a:t>create_agent_connection_links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</a:rPr>
                        <a:t>Unit*  unit  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=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1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</a:rPr>
                        <a:t>get_first_work_unit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</a:rPr>
                        <a:t>(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</a:rPr>
                        <a:t>work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</a:rPr>
                        <a:t>while (unit)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</a:rPr>
                        <a:t>Agent* agent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= </a:t>
                      </a:r>
                      <a:r>
                        <a:rPr kumimoji="1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find_an_agent_that_can_perform_this_job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</a:rPr>
                        <a:t>unit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</a:rPr>
                        <a:t>Link*  link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= </a:t>
                      </a:r>
                      <a:r>
                        <a:rPr kumimoji="1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connect_and_control_this_agent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</a:rPr>
                        <a:t>agent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);</a:t>
                      </a:r>
                      <a:endParaRPr kumimoji="1" lang="el-G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</a:t>
                      </a:r>
                      <a:r>
                        <a:rPr kumimoji="1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add_to_agent_links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</a:rPr>
                        <a:t>links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, 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</a:rPr>
                        <a:t>link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</a:rPr>
                        <a:t>     unit = </a:t>
                      </a:r>
                      <a:r>
                        <a:rPr kumimoji="1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</a:rPr>
                        <a:t>get_next_work_unit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</a:rPr>
                        <a:t>(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</a:rPr>
                        <a:t>work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</a:rPr>
                        <a:t>, unit);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</a:rPr>
                        <a:t> 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Courier New" pitchFamily="49" charset="0"/>
                        </a:rPr>
                        <a:t>  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return 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</a:rPr>
                        <a:t>links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</a:t>
                      </a:r>
                      <a:endParaRPr kumimoji="1" lang="en-GB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11755" name="Text Box 11"/>
          <p:cNvSpPr txBox="1">
            <a:spLocks noChangeArrowheads="1"/>
          </p:cNvSpPr>
          <p:nvPr/>
        </p:nvSpPr>
        <p:spPr bwMode="auto">
          <a:xfrm>
            <a:off x="5959929" y="2594656"/>
            <a:ext cx="3009900" cy="1385637"/>
          </a:xfrm>
          <a:prstGeom prst="rect">
            <a:avLst/>
          </a:prstGeom>
          <a:solidFill>
            <a:srgbClr val="B3DEFF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sz="1200" b="0" dirty="0">
                <a:effectLst/>
                <a:latin typeface="Arial" charset="0"/>
              </a:rPr>
              <a:t>Μόνο συναρτήσεις εξάγονται, ενώ λεπτομερής λογική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sz="1200" b="0" dirty="0">
                <a:effectLst/>
                <a:latin typeface="Arial" charset="0"/>
              </a:rPr>
              <a:t>ελέγχου δεν </a:t>
            </a:r>
            <a:r>
              <a:rPr lang="el-GR" sz="1200" b="0" dirty="0" smtClean="0">
                <a:effectLst/>
                <a:latin typeface="Arial" charset="0"/>
              </a:rPr>
              <a:t>αναπαρίσταται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sz="1200" b="0" dirty="0" smtClean="0">
                <a:effectLst/>
                <a:latin typeface="Arial" charset="0"/>
              </a:rPr>
              <a:t>Καλή </a:t>
            </a:r>
            <a:r>
              <a:rPr lang="el-GR" sz="1200" b="0" dirty="0">
                <a:effectLst/>
                <a:latin typeface="Arial" charset="0"/>
              </a:rPr>
              <a:t>κατάτμηση σε συναρτήσεις (</a:t>
            </a:r>
            <a:r>
              <a:rPr lang="en-US" sz="1200" b="0" dirty="0">
                <a:effectLst/>
                <a:latin typeface="Arial" charset="0"/>
              </a:rPr>
              <a:t>procedural analysis</a:t>
            </a:r>
            <a:r>
              <a:rPr lang="el-GR" sz="1200" b="0" dirty="0">
                <a:effectLst/>
                <a:latin typeface="Arial" charset="0"/>
              </a:rPr>
              <a:t>) </a:t>
            </a:r>
            <a:r>
              <a:rPr lang="el-GR" sz="1200" b="0" dirty="0" smtClean="0">
                <a:effectLst/>
                <a:latin typeface="Arial" charset="0"/>
              </a:rPr>
              <a:t>παράγεται</a:t>
            </a:r>
            <a:endParaRPr lang="el-GR" sz="1200" b="0" dirty="0">
              <a:effectLst/>
              <a:latin typeface="Arial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sz="1200" i="1" dirty="0" smtClean="0">
                <a:effectLst/>
                <a:latin typeface="Arial" charset="0"/>
              </a:rPr>
              <a:t>Αυτή η τακτική είναι επί της ουσίας δομημένος προγραμματισμός</a:t>
            </a:r>
            <a:endParaRPr lang="en-GB" sz="1200" i="1" dirty="0">
              <a:effectLst/>
              <a:latin typeface="Arial" charset="0"/>
            </a:endParaRPr>
          </a:p>
        </p:txBody>
      </p:sp>
      <p:sp>
        <p:nvSpPr>
          <p:cNvPr id="1311756" name="Text Box 12"/>
          <p:cNvSpPr txBox="1">
            <a:spLocks noChangeArrowheads="1"/>
          </p:cNvSpPr>
          <p:nvPr/>
        </p:nvSpPr>
        <p:spPr bwMode="auto">
          <a:xfrm>
            <a:off x="663575" y="5954713"/>
            <a:ext cx="2816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20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Επιρροή στον κώδικα</a:t>
            </a:r>
            <a:endParaRPr lang="en-GB" sz="2000" i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31</a:t>
            </a:fld>
            <a:r>
              <a:rPr lang="el-GR" smtClean="0"/>
              <a:t> / 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1772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1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175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31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Charts </a:t>
            </a:r>
            <a:r>
              <a:rPr lang="en-US" dirty="0" smtClean="0"/>
              <a:t>(</a:t>
            </a:r>
            <a:r>
              <a:rPr lang="el-GR" dirty="0" smtClean="0"/>
              <a:t>5</a:t>
            </a:r>
            <a:r>
              <a:rPr lang="en-US" dirty="0" smtClean="0"/>
              <a:t>/</a:t>
            </a:r>
            <a:r>
              <a:rPr lang="el-GR" dirty="0" smtClean="0"/>
              <a:t>6</a:t>
            </a:r>
            <a:r>
              <a:rPr lang="en-US" dirty="0" smtClean="0"/>
              <a:t>)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039750" y="1792513"/>
            <a:ext cx="4785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err="1" smtClean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μία_λειτουργία_από_την_ανάλυση_απαιτήσεων</a:t>
            </a:r>
            <a:endParaRPr lang="el-GR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60334" y="1792513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l-GR" i="1" dirty="0" err="1" smtClean="0">
                <a:solidFill>
                  <a:srgbClr val="33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με_κάποια_είσοδο</a:t>
            </a:r>
            <a:r>
              <a:rPr lang="el-GR" dirty="0" smtClean="0">
                <a:solidFill>
                  <a:srgbClr val="33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l-GR" dirty="0">
              <a:solidFill>
                <a:srgbClr val="33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1792513"/>
            <a:ext cx="21804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και_κάποια_έξοδο</a:t>
            </a:r>
            <a:r>
              <a:rPr lang="el-GR" i="1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</a:t>
            </a:r>
            <a:endParaRPr lang="el-GR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733310" y="1669402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l-GR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0414" y="2255718"/>
            <a:ext cx="1836550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1200" b="0" dirty="0" smtClean="0">
                <a:effectLst/>
              </a:rPr>
              <a:t>Εξειδικεύουμε σταδιακά τη λειτουργία σε κάποια επιμέρους βήματα προσέχοντας να επιλέγουμε λογικές ενότητες ή υπολειτουργίες και προσδιορίζοντας μία αλληλουχία που αποτυπώνει έναν αρχικό αλγόριθμο</a:t>
            </a:r>
            <a:endParaRPr lang="el-GR" sz="1200" b="0" dirty="0">
              <a:effectLst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80405" y="4800354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l-GR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54441" y="2131067"/>
            <a:ext cx="1867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err="1" smtClean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κάνε_πρώτα_αυτό</a:t>
            </a:r>
            <a:endParaRPr lang="el-GR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54441" y="2453537"/>
            <a:ext cx="3438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l-GR" dirty="0" err="1" smtClean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κάποια_συνθήκη_ισχύει</a:t>
            </a:r>
            <a:r>
              <a:rPr lang="el-GR" dirty="0" smtClean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33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endParaRPr lang="el-GR" dirty="0" smtClean="0">
              <a:solidFill>
                <a:srgbClr val="33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27299" y="2715567"/>
            <a:ext cx="2989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err="1" smtClean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προχώρα_σε_αυτά_τα_βήματα</a:t>
            </a:r>
            <a:endParaRPr lang="el-GR" dirty="0" smtClean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27299" y="3238099"/>
            <a:ext cx="3775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err="1" smtClean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προχώρα_σε_διαφορετικά_τα_βήματα</a:t>
            </a:r>
            <a:endParaRPr lang="el-GR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54441" y="2978993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el-GR" dirty="0" smtClean="0">
              <a:solidFill>
                <a:srgbClr val="33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54441" y="3591354"/>
            <a:ext cx="1980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err="1" smtClean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συνέχισε_με_αυτό</a:t>
            </a:r>
            <a:endParaRPr lang="el-GR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54441" y="4014817"/>
            <a:ext cx="4112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 smtClean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l-GR" dirty="0" err="1" smtClean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κάποια_άλλη_συνθήκη_ισχύει</a:t>
            </a:r>
            <a:r>
              <a:rPr lang="el-GR" dirty="0" smtClean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33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endParaRPr lang="el-GR" dirty="0" smtClean="0">
              <a:solidFill>
                <a:srgbClr val="33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427299" y="4303656"/>
            <a:ext cx="2765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err="1" smtClean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εκτέλεσε_αυτά_τα_βήματα</a:t>
            </a:r>
            <a:endParaRPr lang="el-GR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54441" y="4670525"/>
            <a:ext cx="4336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l-GR" dirty="0" err="1" smtClean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υπολόγισε_το_τελικο_αποτέλεσμα</a:t>
            </a:r>
            <a:endParaRPr lang="el-GR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113314" y="2173831"/>
            <a:ext cx="1808945" cy="279705"/>
          </a:xfrm>
          <a:prstGeom prst="rect">
            <a:avLst/>
          </a:prstGeom>
          <a:noFill/>
          <a:ln w="12700" cap="flat" cmpd="sng" algn="ctr">
            <a:solidFill>
              <a:schemeClr val="accent6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3506050" y="2770690"/>
            <a:ext cx="2837600" cy="279705"/>
          </a:xfrm>
          <a:prstGeom prst="rect">
            <a:avLst/>
          </a:prstGeom>
          <a:noFill/>
          <a:ln w="12700" cap="flat" cmpd="sng" algn="ctr">
            <a:solidFill>
              <a:schemeClr val="accent6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469774" y="3279073"/>
            <a:ext cx="3696689" cy="279705"/>
          </a:xfrm>
          <a:prstGeom prst="rect">
            <a:avLst/>
          </a:prstGeom>
          <a:noFill/>
          <a:ln w="12700" cap="flat" cmpd="sng" algn="ctr">
            <a:solidFill>
              <a:schemeClr val="accent6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113315" y="3634701"/>
            <a:ext cx="1865086" cy="279705"/>
          </a:xfrm>
          <a:prstGeom prst="rect">
            <a:avLst/>
          </a:prstGeom>
          <a:noFill/>
          <a:ln w="12700" cap="flat" cmpd="sng" algn="ctr">
            <a:solidFill>
              <a:schemeClr val="accent6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469774" y="4358777"/>
            <a:ext cx="2645276" cy="279705"/>
          </a:xfrm>
          <a:prstGeom prst="rect">
            <a:avLst/>
          </a:prstGeom>
          <a:noFill/>
          <a:ln w="12700" cap="flat" cmpd="sng" algn="ctr">
            <a:solidFill>
              <a:schemeClr val="accent6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3900024" y="4715396"/>
            <a:ext cx="3427875" cy="279705"/>
          </a:xfrm>
          <a:prstGeom prst="rect">
            <a:avLst/>
          </a:prstGeom>
          <a:noFill/>
          <a:ln w="12700" cap="flat" cmpd="sng" algn="ctr">
            <a:solidFill>
              <a:schemeClr val="accent6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0414" y="4472933"/>
            <a:ext cx="1836550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1200" b="0" dirty="0" smtClean="0">
                <a:effectLst/>
              </a:rPr>
              <a:t>Προκύπτουν νέες λειτουργίες ή γίνεται αναφορά σε υπάρχουσες λειτουργίες (είτε αρχικές ή αποτέλεσμα της δομημένης ανάλυσης άλλων λειτουργιών)</a:t>
            </a:r>
            <a:endParaRPr lang="el-GR" sz="1200" b="0" dirty="0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32</a:t>
            </a:fld>
            <a:r>
              <a:rPr lang="el-GR" smtClean="0"/>
              <a:t> / 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0378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3" grpId="0"/>
      <p:bldP spid="14" grpId="0"/>
      <p:bldP spid="4" grpId="0" animBg="1"/>
      <p:bldP spid="17" grpId="0"/>
      <p:bldP spid="18" grpId="0"/>
      <p:bldP spid="19" grpId="0"/>
      <p:bldP spid="20" grpId="0"/>
      <p:bldP spid="21" grpId="0"/>
      <p:bldP spid="22" grpId="0"/>
      <p:bldP spid="23" grpId="0"/>
      <p:bldP spid="25" grpId="0"/>
      <p:bldP spid="26" grpId="0"/>
      <p:bldP spid="27" grpId="0"/>
      <p:bldP spid="5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31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Charts </a:t>
            </a:r>
            <a:r>
              <a:rPr lang="en-US" dirty="0" smtClean="0"/>
              <a:t>(</a:t>
            </a:r>
            <a:r>
              <a:rPr lang="el-GR" dirty="0" smtClean="0"/>
              <a:t>6</a:t>
            </a:r>
            <a:r>
              <a:rPr lang="en-US" dirty="0" smtClean="0"/>
              <a:t>/</a:t>
            </a:r>
            <a:r>
              <a:rPr lang="el-GR" dirty="0" smtClean="0"/>
              <a:t>6</a:t>
            </a:r>
            <a:r>
              <a:rPr lang="en-US" dirty="0" smtClean="0"/>
              <a:t>)</a:t>
            </a:r>
            <a:endParaRPr lang="en-GB" dirty="0"/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457200" y="1752600"/>
            <a:ext cx="8305800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itchFamily="2" charset="2"/>
              <a:buChar char="w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l-GR" sz="2400" b="0" kern="0" dirty="0" smtClean="0">
                <a:effectLst/>
              </a:rPr>
              <a:t>Προσθέτουμε τις όποιες νέες λειτουργίες προκύπτουν στον κατάλογο λειτουργιών</a:t>
            </a:r>
            <a:endParaRPr lang="el-GR" sz="2400" b="0" kern="0" dirty="0" smtClean="0"/>
          </a:p>
          <a:p>
            <a:pPr>
              <a:lnSpc>
                <a:spcPct val="90000"/>
              </a:lnSpc>
            </a:pPr>
            <a:r>
              <a:rPr lang="el-GR" sz="2400" b="0" kern="0" dirty="0" smtClean="0"/>
              <a:t>Συνεχίζουμε την αρχιτεκτονική ανάλυση έως ότου τις εκχωρήσουμε και αυτές σε κάποιο τμήμα</a:t>
            </a:r>
            <a:endParaRPr lang="en-US" sz="2400" b="0" kern="0" dirty="0" smtClean="0"/>
          </a:p>
          <a:p>
            <a:pPr>
              <a:lnSpc>
                <a:spcPct val="90000"/>
              </a:lnSpc>
            </a:pPr>
            <a:r>
              <a:rPr lang="el-GR" sz="2400" b="0" kern="0" dirty="0" smtClean="0"/>
              <a:t>Εισαγάγουμε </a:t>
            </a:r>
            <a:r>
              <a:rPr lang="el-GR" sz="2400" b="0" kern="0" dirty="0"/>
              <a:t>στην </a:t>
            </a:r>
            <a:r>
              <a:rPr lang="el-GR" sz="2400" b="0" kern="0" dirty="0" smtClean="0"/>
              <a:t>αρχιτεκτονική εξαρτήσεις κλήσεων από το τμήμα που περιέχει τη λειτουργία που αναλύσαμε προς τα τμήματα που περιέχουν τις νέες λειτουργίες</a:t>
            </a:r>
            <a:endParaRPr lang="en-US" sz="2400" b="0" kern="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33</a:t>
            </a:fld>
            <a:r>
              <a:rPr lang="el-GR" smtClean="0"/>
              <a:t> / 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9088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 bldLvl="2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31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Dependency / Call graphs</a:t>
            </a:r>
            <a:r>
              <a:rPr lang="el-GR"/>
              <a:t> (1/9)</a:t>
            </a:r>
            <a:endParaRPr lang="en-GB"/>
          </a:p>
        </p:txBody>
      </p:sp>
      <p:sp>
        <p:nvSpPr>
          <p:cNvPr id="131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3441700" cy="4419600"/>
          </a:xfrm>
        </p:spPr>
        <p:txBody>
          <a:bodyPr/>
          <a:lstStyle/>
          <a:p>
            <a:r>
              <a:rPr lang="en-US" sz="2400" i="1">
                <a:solidFill>
                  <a:srgbClr val="0000FF"/>
                </a:solidFill>
                <a:effectLst/>
              </a:rPr>
              <a:t>Functional unit</a:t>
            </a:r>
            <a:r>
              <a:rPr lang="en-US" sz="2400"/>
              <a:t> }</a:t>
            </a:r>
          </a:p>
          <a:p>
            <a:pPr lvl="1"/>
            <a:r>
              <a:rPr lang="el-GR" sz="2000"/>
              <a:t>Λειτουργικό τμήμα</a:t>
            </a:r>
            <a:endParaRPr lang="en-US" sz="2000"/>
          </a:p>
          <a:p>
            <a:r>
              <a:rPr lang="en-US" sz="2400" i="1">
                <a:solidFill>
                  <a:srgbClr val="0000FF"/>
                </a:solidFill>
                <a:effectLst/>
              </a:rPr>
              <a:t>Data</a:t>
            </a:r>
            <a:r>
              <a:rPr lang="en-US" sz="2400"/>
              <a:t> }</a:t>
            </a:r>
            <a:endParaRPr lang="el-GR" sz="2400"/>
          </a:p>
          <a:p>
            <a:pPr lvl="1"/>
            <a:r>
              <a:rPr lang="el-GR" sz="2000"/>
              <a:t>Δεδομένα</a:t>
            </a:r>
            <a:endParaRPr lang="en-US" sz="2000"/>
          </a:p>
          <a:p>
            <a:r>
              <a:rPr lang="en-US" sz="2400" i="1">
                <a:solidFill>
                  <a:srgbClr val="0000FF"/>
                </a:solidFill>
                <a:effectLst/>
              </a:rPr>
              <a:t>Call</a:t>
            </a:r>
            <a:r>
              <a:rPr lang="en-US" sz="2400"/>
              <a:t> }</a:t>
            </a:r>
            <a:endParaRPr lang="el-GR" sz="2400"/>
          </a:p>
          <a:p>
            <a:pPr lvl="1"/>
            <a:r>
              <a:rPr lang="el-GR" sz="2000"/>
              <a:t>Κλήση</a:t>
            </a:r>
            <a:endParaRPr lang="en-US" sz="2000"/>
          </a:p>
          <a:p>
            <a:r>
              <a:rPr lang="en-US" sz="2400" i="1">
                <a:solidFill>
                  <a:srgbClr val="0000FF"/>
                </a:solidFill>
                <a:effectLst/>
              </a:rPr>
              <a:t>Read / write</a:t>
            </a:r>
            <a:r>
              <a:rPr lang="en-US" sz="2400"/>
              <a:t> }</a:t>
            </a:r>
          </a:p>
          <a:p>
            <a:r>
              <a:rPr lang="en-US" sz="2400" i="1">
                <a:solidFill>
                  <a:srgbClr val="0000FF"/>
                </a:solidFill>
                <a:effectLst/>
              </a:rPr>
              <a:t>Read</a:t>
            </a:r>
            <a:r>
              <a:rPr lang="en-US" sz="2400"/>
              <a:t> }</a:t>
            </a:r>
          </a:p>
          <a:p>
            <a:r>
              <a:rPr lang="en-US" sz="2400" i="1">
                <a:solidFill>
                  <a:srgbClr val="0000FF"/>
                </a:solidFill>
                <a:effectLst/>
              </a:rPr>
              <a:t>Order</a:t>
            </a:r>
            <a:r>
              <a:rPr lang="en-US" sz="2400"/>
              <a:t> }</a:t>
            </a:r>
            <a:endParaRPr lang="el-GR" sz="2400"/>
          </a:p>
          <a:p>
            <a:pPr lvl="1"/>
            <a:r>
              <a:rPr lang="el-GR" sz="2000"/>
              <a:t>Σειρά εκτέλεσης</a:t>
            </a:r>
            <a:endParaRPr lang="en-GB" sz="2000"/>
          </a:p>
        </p:txBody>
      </p:sp>
      <p:sp>
        <p:nvSpPr>
          <p:cNvPr id="1312789" name="Line 21"/>
          <p:cNvSpPr>
            <a:spLocks noChangeShapeType="1"/>
          </p:cNvSpPr>
          <p:nvPr/>
        </p:nvSpPr>
        <p:spPr bwMode="auto">
          <a:xfrm>
            <a:off x="3022600" y="1981200"/>
            <a:ext cx="2082800" cy="1270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312790" name="Line 22"/>
          <p:cNvSpPr>
            <a:spLocks noChangeShapeType="1"/>
          </p:cNvSpPr>
          <p:nvPr/>
        </p:nvSpPr>
        <p:spPr bwMode="auto">
          <a:xfrm>
            <a:off x="1676400" y="2819400"/>
            <a:ext cx="3429000" cy="1143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312791" name="Line 23"/>
          <p:cNvSpPr>
            <a:spLocks noChangeShapeType="1"/>
          </p:cNvSpPr>
          <p:nvPr/>
        </p:nvSpPr>
        <p:spPr bwMode="auto">
          <a:xfrm flipV="1">
            <a:off x="1574800" y="3543300"/>
            <a:ext cx="3543300" cy="889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312792" name="Line 24"/>
          <p:cNvSpPr>
            <a:spLocks noChangeShapeType="1"/>
          </p:cNvSpPr>
          <p:nvPr/>
        </p:nvSpPr>
        <p:spPr bwMode="auto">
          <a:xfrm flipV="1">
            <a:off x="2654300" y="4025900"/>
            <a:ext cx="2463800" cy="3683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312793" name="Line 25"/>
          <p:cNvSpPr>
            <a:spLocks noChangeShapeType="1"/>
          </p:cNvSpPr>
          <p:nvPr/>
        </p:nvSpPr>
        <p:spPr bwMode="auto">
          <a:xfrm flipV="1">
            <a:off x="1765300" y="4533900"/>
            <a:ext cx="3365500" cy="3175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grpSp>
        <p:nvGrpSpPr>
          <p:cNvPr id="1312799" name="Group 31"/>
          <p:cNvGrpSpPr>
            <a:grpSpLocks/>
          </p:cNvGrpSpPr>
          <p:nvPr/>
        </p:nvGrpSpPr>
        <p:grpSpPr bwMode="auto">
          <a:xfrm>
            <a:off x="5130800" y="1752600"/>
            <a:ext cx="1854200" cy="3797300"/>
            <a:chOff x="3080" y="1136"/>
            <a:chExt cx="1168" cy="2392"/>
          </a:xfrm>
        </p:grpSpPr>
        <p:sp>
          <p:nvSpPr>
            <p:cNvPr id="1312783" name="Rectangle 15"/>
            <p:cNvSpPr>
              <a:spLocks noChangeArrowheads="1"/>
            </p:cNvSpPr>
            <p:nvPr/>
          </p:nvSpPr>
          <p:spPr bwMode="auto">
            <a:xfrm>
              <a:off x="3080" y="1136"/>
              <a:ext cx="1160" cy="2392"/>
            </a:xfrm>
            <a:prstGeom prst="rect">
              <a:avLst/>
            </a:prstGeom>
            <a:solidFill>
              <a:schemeClr val="bg1"/>
            </a:solidFill>
            <a:ln w="12700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312772" name="Rectangle 4"/>
            <p:cNvSpPr>
              <a:spLocks noChangeArrowheads="1"/>
            </p:cNvSpPr>
            <p:nvPr/>
          </p:nvSpPr>
          <p:spPr bwMode="auto">
            <a:xfrm>
              <a:off x="3320" y="1280"/>
              <a:ext cx="608" cy="26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grpSp>
          <p:nvGrpSpPr>
            <p:cNvPr id="1312775" name="Group 7"/>
            <p:cNvGrpSpPr>
              <a:grpSpLocks/>
            </p:cNvGrpSpPr>
            <p:nvPr/>
          </p:nvGrpSpPr>
          <p:grpSpPr bwMode="auto">
            <a:xfrm>
              <a:off x="3344" y="1728"/>
              <a:ext cx="592" cy="264"/>
              <a:chOff x="3208" y="1480"/>
              <a:chExt cx="592" cy="264"/>
            </a:xfrm>
          </p:grpSpPr>
          <p:sp>
            <p:nvSpPr>
              <p:cNvPr id="1312773" name="Rectangle 5"/>
              <p:cNvSpPr>
                <a:spLocks noChangeArrowheads="1"/>
              </p:cNvSpPr>
              <p:nvPr/>
            </p:nvSpPr>
            <p:spPr bwMode="auto">
              <a:xfrm>
                <a:off x="3208" y="1480"/>
                <a:ext cx="592" cy="26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l-GR"/>
              </a:p>
            </p:txBody>
          </p:sp>
          <p:sp>
            <p:nvSpPr>
              <p:cNvPr id="1312774" name="Rectangle 6"/>
              <p:cNvSpPr>
                <a:spLocks noChangeArrowheads="1"/>
              </p:cNvSpPr>
              <p:nvPr/>
            </p:nvSpPr>
            <p:spPr bwMode="auto">
              <a:xfrm>
                <a:off x="3208" y="1480"/>
                <a:ext cx="592" cy="9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l-GR"/>
              </a:p>
            </p:txBody>
          </p:sp>
        </p:grpSp>
        <p:sp>
          <p:nvSpPr>
            <p:cNvPr id="1312776" name="Line 8"/>
            <p:cNvSpPr>
              <a:spLocks noChangeShapeType="1"/>
            </p:cNvSpPr>
            <p:nvPr/>
          </p:nvSpPr>
          <p:spPr bwMode="auto">
            <a:xfrm>
              <a:off x="3352" y="2232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312780" name="Line 12"/>
            <p:cNvSpPr>
              <a:spLocks noChangeShapeType="1"/>
            </p:cNvSpPr>
            <p:nvPr/>
          </p:nvSpPr>
          <p:spPr bwMode="auto">
            <a:xfrm>
              <a:off x="3368" y="2560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312781" name="Line 13"/>
            <p:cNvSpPr>
              <a:spLocks noChangeShapeType="1"/>
            </p:cNvSpPr>
            <p:nvPr/>
          </p:nvSpPr>
          <p:spPr bwMode="auto">
            <a:xfrm>
              <a:off x="3376" y="2864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312784" name="Line 16"/>
            <p:cNvSpPr>
              <a:spLocks noChangeShapeType="1"/>
            </p:cNvSpPr>
            <p:nvPr/>
          </p:nvSpPr>
          <p:spPr bwMode="auto">
            <a:xfrm>
              <a:off x="3080" y="1632"/>
              <a:ext cx="1152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312785" name="Line 17"/>
            <p:cNvSpPr>
              <a:spLocks noChangeShapeType="1"/>
            </p:cNvSpPr>
            <p:nvPr/>
          </p:nvSpPr>
          <p:spPr bwMode="auto">
            <a:xfrm>
              <a:off x="3096" y="2096"/>
              <a:ext cx="1152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312786" name="Line 18"/>
            <p:cNvSpPr>
              <a:spLocks noChangeShapeType="1"/>
            </p:cNvSpPr>
            <p:nvPr/>
          </p:nvSpPr>
          <p:spPr bwMode="auto">
            <a:xfrm>
              <a:off x="3080" y="2400"/>
              <a:ext cx="1152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312787" name="Line 19"/>
            <p:cNvSpPr>
              <a:spLocks noChangeShapeType="1"/>
            </p:cNvSpPr>
            <p:nvPr/>
          </p:nvSpPr>
          <p:spPr bwMode="auto">
            <a:xfrm>
              <a:off x="3080" y="2712"/>
              <a:ext cx="1152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312794" name="Oval 26"/>
            <p:cNvSpPr>
              <a:spLocks noChangeArrowheads="1"/>
            </p:cNvSpPr>
            <p:nvPr/>
          </p:nvSpPr>
          <p:spPr bwMode="auto">
            <a:xfrm>
              <a:off x="3520" y="3152"/>
              <a:ext cx="280" cy="2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defTabSz="762000"/>
              <a:r>
                <a:rPr lang="en-US" i="1">
                  <a:effectLst/>
                </a:rPr>
                <a:t>i</a:t>
              </a:r>
              <a:endParaRPr lang="en-GB" i="1">
                <a:effectLst/>
              </a:endParaRPr>
            </a:p>
          </p:txBody>
        </p:sp>
        <p:sp>
          <p:nvSpPr>
            <p:cNvPr id="1312796" name="Line 28"/>
            <p:cNvSpPr>
              <a:spLocks noChangeShapeType="1"/>
            </p:cNvSpPr>
            <p:nvPr/>
          </p:nvSpPr>
          <p:spPr bwMode="auto">
            <a:xfrm>
              <a:off x="3088" y="3088"/>
              <a:ext cx="1152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</p:grpSp>
      <p:sp>
        <p:nvSpPr>
          <p:cNvPr id="1312798" name="Line 30"/>
          <p:cNvSpPr>
            <a:spLocks noChangeShapeType="1"/>
          </p:cNvSpPr>
          <p:nvPr/>
        </p:nvSpPr>
        <p:spPr bwMode="auto">
          <a:xfrm flipV="1">
            <a:off x="1816100" y="5194300"/>
            <a:ext cx="3302000" cy="1016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34</a:t>
            </a:fld>
            <a:r>
              <a:rPr lang="el-GR" smtClean="0"/>
              <a:t> / 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8077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31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Dependency / Call graphs</a:t>
            </a:r>
            <a:r>
              <a:rPr lang="el-GR"/>
              <a:t> (2/9)</a:t>
            </a:r>
            <a:endParaRPr lang="en-GB"/>
          </a:p>
        </p:txBody>
      </p:sp>
      <p:sp>
        <p:nvSpPr>
          <p:cNvPr id="131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l-GR" sz="2200" dirty="0"/>
              <a:t>Ο γράφος αυτός συνιστά πολύτιμη σχεδιαστική πληροφορία διότι </a:t>
            </a:r>
            <a:r>
              <a:rPr lang="el-GR" sz="2200" b="1" i="1" dirty="0">
                <a:solidFill>
                  <a:srgbClr val="0066FF"/>
                </a:solidFill>
              </a:rPr>
              <a:t>αποκαλύπτει τις εξαρτήσεις </a:t>
            </a:r>
            <a:r>
              <a:rPr lang="el-GR" sz="2200" b="1" i="1" dirty="0" smtClean="0">
                <a:solidFill>
                  <a:srgbClr val="0066FF"/>
                </a:solidFill>
              </a:rPr>
              <a:t>υλοποίησης</a:t>
            </a:r>
            <a:r>
              <a:rPr lang="el-GR" sz="2200" dirty="0" smtClean="0"/>
              <a:t> </a:t>
            </a:r>
            <a:r>
              <a:rPr lang="el-GR" sz="2200" dirty="0" smtClean="0"/>
              <a:t>των </a:t>
            </a:r>
            <a:r>
              <a:rPr lang="el-GR" sz="2200" dirty="0"/>
              <a:t>λειτουργικών </a:t>
            </a:r>
            <a:r>
              <a:rPr lang="el-GR" sz="2200" dirty="0" smtClean="0"/>
              <a:t>τμημάτων </a:t>
            </a:r>
          </a:p>
          <a:p>
            <a:pPr>
              <a:lnSpc>
                <a:spcPct val="90000"/>
              </a:lnSpc>
            </a:pPr>
            <a:r>
              <a:rPr lang="el-GR" sz="2200" dirty="0" smtClean="0"/>
              <a:t>Σε </a:t>
            </a:r>
            <a:r>
              <a:rPr lang="el-GR" sz="2200" dirty="0" smtClean="0"/>
              <a:t>αρχιτεκτονική κλίμακα αποτελεί </a:t>
            </a:r>
            <a:r>
              <a:rPr lang="el-GR" sz="2200" dirty="0"/>
              <a:t>και μία </a:t>
            </a:r>
            <a:r>
              <a:rPr lang="el-GR" sz="2200" dirty="0" smtClean="0"/>
              <a:t>πρώτη </a:t>
            </a:r>
            <a:r>
              <a:rPr lang="el-GR" sz="2200" b="1" i="1" dirty="0" smtClean="0">
                <a:solidFill>
                  <a:srgbClr val="0066FF"/>
                </a:solidFill>
              </a:rPr>
              <a:t>ανάλυση των πιθανών σχέσεων και εξαρτήσεων</a:t>
            </a:r>
            <a:r>
              <a:rPr lang="el-GR" sz="2200" dirty="0" smtClean="0"/>
              <a:t> της υλοποίησης</a:t>
            </a:r>
          </a:p>
          <a:p>
            <a:pPr>
              <a:lnSpc>
                <a:spcPct val="90000"/>
              </a:lnSpc>
            </a:pPr>
            <a:r>
              <a:rPr lang="el-GR" sz="2200" dirty="0" smtClean="0"/>
              <a:t>Οι εξαρτήσεις εξειδικεύονται όσο προχωράμε στην δομημένη ανάλυση των λειτουργιών και προκύπτουν υπολειτουργίες</a:t>
            </a:r>
            <a:endParaRPr lang="el-GR" sz="2200" dirty="0" smtClean="0"/>
          </a:p>
          <a:p>
            <a:pPr>
              <a:lnSpc>
                <a:spcPct val="90000"/>
              </a:lnSpc>
            </a:pPr>
            <a:r>
              <a:rPr lang="el-GR" sz="2200" dirty="0" smtClean="0"/>
              <a:t>Το </a:t>
            </a:r>
            <a:r>
              <a:rPr lang="el-GR" sz="2200" dirty="0"/>
              <a:t>επίπεδο λεπτομέρειας </a:t>
            </a:r>
            <a:r>
              <a:rPr lang="el-GR" sz="2200" dirty="0" smtClean="0"/>
              <a:t>αποφασίζεται </a:t>
            </a:r>
            <a:r>
              <a:rPr lang="el-GR" sz="2200" dirty="0"/>
              <a:t>από τον σχεδιαστή, ανάλογα με το τι </a:t>
            </a:r>
            <a:r>
              <a:rPr lang="el-GR" sz="2200" dirty="0" smtClean="0"/>
              <a:t>συμπεράσματα </a:t>
            </a:r>
            <a:r>
              <a:rPr lang="el-GR" sz="2200" dirty="0"/>
              <a:t>θέλουμε να </a:t>
            </a:r>
            <a:r>
              <a:rPr lang="el-GR" sz="2200" dirty="0" smtClean="0"/>
              <a:t>εξάγουμε</a:t>
            </a:r>
            <a:endParaRPr lang="en-US" sz="2200" dirty="0"/>
          </a:p>
          <a:p>
            <a:pPr>
              <a:lnSpc>
                <a:spcPct val="90000"/>
              </a:lnSpc>
            </a:pPr>
            <a:r>
              <a:rPr lang="el-GR" sz="2200" dirty="0"/>
              <a:t>Η τεχνική είναι απολύτως εφαρμόσιμη και σε οντοκεντρική </a:t>
            </a:r>
            <a:r>
              <a:rPr lang="el-GR" sz="2200" dirty="0" smtClean="0"/>
              <a:t>σχεδίαση, διότι </a:t>
            </a:r>
            <a:r>
              <a:rPr lang="el-GR" sz="2200" dirty="0"/>
              <a:t>οι εξαρτήσεις κλήσης ορίζονται με τον ίδιο τρόπο και για </a:t>
            </a:r>
            <a:r>
              <a:rPr lang="el-GR" sz="2200" dirty="0" smtClean="0"/>
              <a:t>αντικείμενα</a:t>
            </a:r>
            <a:endParaRPr lang="en-GB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35</a:t>
            </a:fld>
            <a:r>
              <a:rPr lang="el-GR" smtClean="0"/>
              <a:t> / 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5002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1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1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1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1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1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1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1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1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1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1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3795" grpId="0" build="p" bldLvl="3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7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31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Dependency / Call graphs</a:t>
            </a:r>
            <a:r>
              <a:rPr lang="el-GR"/>
              <a:t> (3/9)</a:t>
            </a:r>
            <a:endParaRPr lang="en-GB"/>
          </a:p>
        </p:txBody>
      </p:sp>
      <p:sp>
        <p:nvSpPr>
          <p:cNvPr id="1314822" name="Rectangle 6"/>
          <p:cNvSpPr>
            <a:spLocks noChangeArrowheads="1"/>
          </p:cNvSpPr>
          <p:nvPr/>
        </p:nvSpPr>
        <p:spPr bwMode="auto">
          <a:xfrm>
            <a:off x="2768600" y="1562100"/>
            <a:ext cx="3200400" cy="279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r>
              <a:rPr lang="en-US" sz="1400">
                <a:effectLst/>
              </a:rPr>
              <a:t>Agent_work completion_logic</a:t>
            </a:r>
            <a:endParaRPr lang="en-GB" sz="1400">
              <a:effectLst/>
            </a:endParaRPr>
          </a:p>
        </p:txBody>
      </p:sp>
      <p:sp>
        <p:nvSpPr>
          <p:cNvPr id="1314823" name="Rectangle 7"/>
          <p:cNvSpPr>
            <a:spLocks noChangeArrowheads="1"/>
          </p:cNvSpPr>
          <p:nvPr/>
        </p:nvSpPr>
        <p:spPr bwMode="auto">
          <a:xfrm>
            <a:off x="774700" y="2298700"/>
            <a:ext cx="3289300" cy="317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r>
              <a:rPr lang="en-US" sz="1400" dirty="0" err="1">
                <a:effectLst/>
              </a:rPr>
              <a:t>Identify_remaining_work_to_be_done</a:t>
            </a:r>
            <a:endParaRPr lang="en-GB" sz="1400" dirty="0">
              <a:effectLst/>
            </a:endParaRPr>
          </a:p>
        </p:txBody>
      </p:sp>
      <p:sp>
        <p:nvSpPr>
          <p:cNvPr id="1314824" name="Rectangle 8"/>
          <p:cNvSpPr>
            <a:spLocks noChangeArrowheads="1"/>
          </p:cNvSpPr>
          <p:nvPr/>
        </p:nvSpPr>
        <p:spPr bwMode="auto">
          <a:xfrm>
            <a:off x="609600" y="3543300"/>
            <a:ext cx="3403600" cy="266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r>
              <a:rPr lang="en-US" sz="1400">
                <a:effectLst/>
              </a:rPr>
              <a:t>Get_agent_per_work_unit</a:t>
            </a:r>
            <a:endParaRPr lang="en-GB" sz="1400">
              <a:effectLst/>
            </a:endParaRPr>
          </a:p>
        </p:txBody>
      </p:sp>
      <p:sp>
        <p:nvSpPr>
          <p:cNvPr id="1314825" name="Rectangle 9"/>
          <p:cNvSpPr>
            <a:spLocks noChangeArrowheads="1"/>
          </p:cNvSpPr>
          <p:nvPr/>
        </p:nvSpPr>
        <p:spPr bwMode="auto">
          <a:xfrm>
            <a:off x="419100" y="4394200"/>
            <a:ext cx="37846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r>
              <a:rPr lang="en-US" sz="1400">
                <a:effectLst/>
              </a:rPr>
              <a:t>Find_an_agent_that_can_perform_this_job</a:t>
            </a:r>
            <a:endParaRPr lang="en-GB" sz="1400">
              <a:effectLst/>
            </a:endParaRPr>
          </a:p>
        </p:txBody>
      </p:sp>
      <p:sp>
        <p:nvSpPr>
          <p:cNvPr id="1314826" name="Rectangle 10"/>
          <p:cNvSpPr>
            <a:spLocks noChangeArrowheads="1"/>
          </p:cNvSpPr>
          <p:nvPr/>
        </p:nvSpPr>
        <p:spPr bwMode="auto">
          <a:xfrm>
            <a:off x="584200" y="5499100"/>
            <a:ext cx="3467100" cy="279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r>
              <a:rPr lang="en-US" sz="1400" dirty="0" err="1">
                <a:effectLst/>
              </a:rPr>
              <a:t>Connect_and_control_to_this_agent</a:t>
            </a:r>
            <a:endParaRPr lang="en-GB" sz="1400" dirty="0">
              <a:effectLst/>
            </a:endParaRPr>
          </a:p>
        </p:txBody>
      </p:sp>
      <p:sp>
        <p:nvSpPr>
          <p:cNvPr id="1314827" name="Rectangle 11"/>
          <p:cNvSpPr>
            <a:spLocks noChangeArrowheads="1"/>
          </p:cNvSpPr>
          <p:nvPr/>
        </p:nvSpPr>
        <p:spPr bwMode="auto">
          <a:xfrm>
            <a:off x="4165600" y="2298700"/>
            <a:ext cx="45847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r>
              <a:rPr lang="en-US" sz="1400">
                <a:effectLst/>
              </a:rPr>
              <a:t>Continuously_check__each_agent_till_work_done</a:t>
            </a:r>
            <a:endParaRPr lang="en-GB" sz="1400">
              <a:effectLst/>
            </a:endParaRPr>
          </a:p>
        </p:txBody>
      </p:sp>
      <p:sp>
        <p:nvSpPr>
          <p:cNvPr id="1314828" name="Rectangle 12"/>
          <p:cNvSpPr>
            <a:spLocks noChangeArrowheads="1"/>
          </p:cNvSpPr>
          <p:nvPr/>
        </p:nvSpPr>
        <p:spPr bwMode="auto">
          <a:xfrm>
            <a:off x="4876800" y="3543300"/>
            <a:ext cx="3327400" cy="203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r>
              <a:rPr lang="en-US" sz="1400" dirty="0" err="1">
                <a:effectLst/>
              </a:rPr>
              <a:t>Collect_amount_of_work_done</a:t>
            </a:r>
            <a:endParaRPr lang="en-GB" sz="1400" dirty="0">
              <a:effectLst/>
            </a:endParaRPr>
          </a:p>
        </p:txBody>
      </p:sp>
      <p:sp>
        <p:nvSpPr>
          <p:cNvPr id="1314829" name="Rectangle 13"/>
          <p:cNvSpPr>
            <a:spLocks noChangeArrowheads="1"/>
          </p:cNvSpPr>
          <p:nvPr/>
        </p:nvSpPr>
        <p:spPr bwMode="auto">
          <a:xfrm>
            <a:off x="4914900" y="5397500"/>
            <a:ext cx="3530600" cy="241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r>
              <a:rPr lang="en-US" sz="1400" dirty="0" err="1">
                <a:effectLst/>
              </a:rPr>
              <a:t>Release_when_finished</a:t>
            </a:r>
            <a:endParaRPr lang="en-GB" sz="1400" dirty="0">
              <a:effectLst/>
            </a:endParaRPr>
          </a:p>
        </p:txBody>
      </p:sp>
      <p:sp>
        <p:nvSpPr>
          <p:cNvPr id="1314837" name="Rectangle 21"/>
          <p:cNvSpPr>
            <a:spLocks noChangeArrowheads="1"/>
          </p:cNvSpPr>
          <p:nvPr/>
        </p:nvSpPr>
        <p:spPr bwMode="auto">
          <a:xfrm>
            <a:off x="4927600" y="4889500"/>
            <a:ext cx="34925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r>
              <a:rPr lang="en-US" sz="1400" dirty="0" err="1">
                <a:effectLst/>
              </a:rPr>
              <a:t>Add_work_results_to_work_product</a:t>
            </a:r>
            <a:endParaRPr lang="en-GB" sz="1400" dirty="0">
              <a:effectLst/>
            </a:endParaRPr>
          </a:p>
        </p:txBody>
      </p:sp>
      <p:grpSp>
        <p:nvGrpSpPr>
          <p:cNvPr id="1314868" name="Group 52"/>
          <p:cNvGrpSpPr>
            <a:grpSpLocks/>
          </p:cNvGrpSpPr>
          <p:nvPr/>
        </p:nvGrpSpPr>
        <p:grpSpPr bwMode="auto">
          <a:xfrm>
            <a:off x="2705100" y="4775200"/>
            <a:ext cx="965200" cy="546100"/>
            <a:chOff x="2888" y="2800"/>
            <a:chExt cx="664" cy="400"/>
          </a:xfrm>
        </p:grpSpPr>
        <p:grpSp>
          <p:nvGrpSpPr>
            <p:cNvPr id="1314867" name="Group 51"/>
            <p:cNvGrpSpPr>
              <a:grpSpLocks/>
            </p:cNvGrpSpPr>
            <p:nvPr/>
          </p:nvGrpSpPr>
          <p:grpSpPr bwMode="auto">
            <a:xfrm>
              <a:off x="2888" y="2800"/>
              <a:ext cx="664" cy="400"/>
              <a:chOff x="2888" y="2800"/>
              <a:chExt cx="664" cy="400"/>
            </a:xfrm>
          </p:grpSpPr>
          <p:sp>
            <p:nvSpPr>
              <p:cNvPr id="1314864" name="Rectangle 48"/>
              <p:cNvSpPr>
                <a:spLocks noChangeArrowheads="1"/>
              </p:cNvSpPr>
              <p:nvPr/>
            </p:nvSpPr>
            <p:spPr bwMode="auto">
              <a:xfrm>
                <a:off x="2888" y="2800"/>
                <a:ext cx="664" cy="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l-GR"/>
              </a:p>
            </p:txBody>
          </p:sp>
          <p:sp>
            <p:nvSpPr>
              <p:cNvPr id="1314865" name="Rectangle 49"/>
              <p:cNvSpPr>
                <a:spLocks noChangeArrowheads="1"/>
              </p:cNvSpPr>
              <p:nvPr/>
            </p:nvSpPr>
            <p:spPr bwMode="auto">
              <a:xfrm>
                <a:off x="2888" y="2800"/>
                <a:ext cx="664" cy="8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l-GR"/>
              </a:p>
            </p:txBody>
          </p:sp>
        </p:grpSp>
        <p:sp>
          <p:nvSpPr>
            <p:cNvPr id="1314861" name="Text Box 45"/>
            <p:cNvSpPr txBox="1">
              <a:spLocks noChangeArrowheads="1"/>
            </p:cNvSpPr>
            <p:nvPr/>
          </p:nvSpPr>
          <p:spPr bwMode="auto">
            <a:xfrm>
              <a:off x="3079" y="2927"/>
              <a:ext cx="336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400">
                  <a:solidFill>
                    <a:srgbClr val="990000"/>
                  </a:solidFill>
                  <a:effectLst/>
                  <a:latin typeface="Arial" charset="0"/>
                </a:rPr>
                <a:t>link</a:t>
              </a:r>
              <a:endParaRPr lang="en-GB" sz="1400">
                <a:solidFill>
                  <a:srgbClr val="990000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314869" name="Group 53"/>
          <p:cNvGrpSpPr>
            <a:grpSpLocks/>
          </p:cNvGrpSpPr>
          <p:nvPr/>
        </p:nvGrpSpPr>
        <p:grpSpPr bwMode="auto">
          <a:xfrm>
            <a:off x="2667000" y="2819400"/>
            <a:ext cx="965200" cy="546100"/>
            <a:chOff x="2888" y="2800"/>
            <a:chExt cx="664" cy="400"/>
          </a:xfrm>
        </p:grpSpPr>
        <p:grpSp>
          <p:nvGrpSpPr>
            <p:cNvPr id="1314870" name="Group 54"/>
            <p:cNvGrpSpPr>
              <a:grpSpLocks/>
            </p:cNvGrpSpPr>
            <p:nvPr/>
          </p:nvGrpSpPr>
          <p:grpSpPr bwMode="auto">
            <a:xfrm>
              <a:off x="2888" y="2800"/>
              <a:ext cx="664" cy="400"/>
              <a:chOff x="2888" y="2800"/>
              <a:chExt cx="664" cy="400"/>
            </a:xfrm>
          </p:grpSpPr>
          <p:sp>
            <p:nvSpPr>
              <p:cNvPr id="1314871" name="Rectangle 55"/>
              <p:cNvSpPr>
                <a:spLocks noChangeArrowheads="1"/>
              </p:cNvSpPr>
              <p:nvPr/>
            </p:nvSpPr>
            <p:spPr bwMode="auto">
              <a:xfrm>
                <a:off x="2888" y="2800"/>
                <a:ext cx="664" cy="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l-GR"/>
              </a:p>
            </p:txBody>
          </p:sp>
          <p:sp>
            <p:nvSpPr>
              <p:cNvPr id="1314872" name="Rectangle 56"/>
              <p:cNvSpPr>
                <a:spLocks noChangeArrowheads="1"/>
              </p:cNvSpPr>
              <p:nvPr/>
            </p:nvSpPr>
            <p:spPr bwMode="auto">
              <a:xfrm>
                <a:off x="2888" y="2800"/>
                <a:ext cx="664" cy="8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l-GR"/>
              </a:p>
            </p:txBody>
          </p:sp>
        </p:grpSp>
        <p:sp>
          <p:nvSpPr>
            <p:cNvPr id="1314873" name="Text Box 57"/>
            <p:cNvSpPr txBox="1">
              <a:spLocks noChangeArrowheads="1"/>
            </p:cNvSpPr>
            <p:nvPr/>
          </p:nvSpPr>
          <p:spPr bwMode="auto">
            <a:xfrm>
              <a:off x="3043" y="2927"/>
              <a:ext cx="412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400">
                  <a:solidFill>
                    <a:srgbClr val="990000"/>
                  </a:solidFill>
                  <a:effectLst/>
                  <a:latin typeface="Arial" charset="0"/>
                </a:rPr>
                <a:t>work</a:t>
              </a:r>
              <a:endParaRPr lang="en-GB" sz="1400">
                <a:solidFill>
                  <a:srgbClr val="990000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1314875" name="AutoShape 59"/>
          <p:cNvCxnSpPr>
            <a:cxnSpLocks noChangeShapeType="1"/>
            <a:stCxn id="1314823" idx="2"/>
            <a:endCxn id="1314871" idx="1"/>
          </p:cNvCxnSpPr>
          <p:nvPr/>
        </p:nvCxnSpPr>
        <p:spPr bwMode="auto">
          <a:xfrm rot="16200000" flipH="1">
            <a:off x="2305050" y="2730500"/>
            <a:ext cx="476250" cy="247650"/>
          </a:xfrm>
          <a:prstGeom prst="curvedConnector2">
            <a:avLst/>
          </a:prstGeom>
          <a:noFill/>
          <a:ln w="28575">
            <a:solidFill>
              <a:srgbClr val="339933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14878" name="Group 62"/>
          <p:cNvGrpSpPr>
            <a:grpSpLocks/>
          </p:cNvGrpSpPr>
          <p:nvPr/>
        </p:nvGrpSpPr>
        <p:grpSpPr bwMode="auto">
          <a:xfrm>
            <a:off x="838200" y="4749800"/>
            <a:ext cx="965200" cy="546100"/>
            <a:chOff x="2888" y="2800"/>
            <a:chExt cx="664" cy="400"/>
          </a:xfrm>
        </p:grpSpPr>
        <p:grpSp>
          <p:nvGrpSpPr>
            <p:cNvPr id="1314879" name="Group 63"/>
            <p:cNvGrpSpPr>
              <a:grpSpLocks/>
            </p:cNvGrpSpPr>
            <p:nvPr/>
          </p:nvGrpSpPr>
          <p:grpSpPr bwMode="auto">
            <a:xfrm>
              <a:off x="2888" y="2800"/>
              <a:ext cx="664" cy="400"/>
              <a:chOff x="2888" y="2800"/>
              <a:chExt cx="664" cy="400"/>
            </a:xfrm>
          </p:grpSpPr>
          <p:sp>
            <p:nvSpPr>
              <p:cNvPr id="1314880" name="Rectangle 64"/>
              <p:cNvSpPr>
                <a:spLocks noChangeArrowheads="1"/>
              </p:cNvSpPr>
              <p:nvPr/>
            </p:nvSpPr>
            <p:spPr bwMode="auto">
              <a:xfrm>
                <a:off x="2888" y="2800"/>
                <a:ext cx="664" cy="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l-GR"/>
              </a:p>
            </p:txBody>
          </p:sp>
          <p:sp>
            <p:nvSpPr>
              <p:cNvPr id="1314881" name="Rectangle 65"/>
              <p:cNvSpPr>
                <a:spLocks noChangeArrowheads="1"/>
              </p:cNvSpPr>
              <p:nvPr/>
            </p:nvSpPr>
            <p:spPr bwMode="auto">
              <a:xfrm>
                <a:off x="2888" y="2800"/>
                <a:ext cx="664" cy="8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l-GR"/>
              </a:p>
            </p:txBody>
          </p:sp>
        </p:grpSp>
        <p:sp>
          <p:nvSpPr>
            <p:cNvPr id="1314882" name="Text Box 66"/>
            <p:cNvSpPr txBox="1">
              <a:spLocks noChangeArrowheads="1"/>
            </p:cNvSpPr>
            <p:nvPr/>
          </p:nvSpPr>
          <p:spPr bwMode="auto">
            <a:xfrm>
              <a:off x="3023" y="2927"/>
              <a:ext cx="451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400">
                  <a:solidFill>
                    <a:srgbClr val="990000"/>
                  </a:solidFill>
                  <a:effectLst/>
                  <a:latin typeface="Arial" charset="0"/>
                </a:rPr>
                <a:t>agent</a:t>
              </a:r>
              <a:endParaRPr lang="en-GB" sz="1400">
                <a:solidFill>
                  <a:srgbClr val="990000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314883" name="Group 67"/>
          <p:cNvGrpSpPr>
            <a:grpSpLocks/>
          </p:cNvGrpSpPr>
          <p:nvPr/>
        </p:nvGrpSpPr>
        <p:grpSpPr bwMode="auto">
          <a:xfrm>
            <a:off x="4914900" y="4076700"/>
            <a:ext cx="965200" cy="546100"/>
            <a:chOff x="2888" y="2800"/>
            <a:chExt cx="664" cy="400"/>
          </a:xfrm>
        </p:grpSpPr>
        <p:grpSp>
          <p:nvGrpSpPr>
            <p:cNvPr id="1314884" name="Group 68"/>
            <p:cNvGrpSpPr>
              <a:grpSpLocks/>
            </p:cNvGrpSpPr>
            <p:nvPr/>
          </p:nvGrpSpPr>
          <p:grpSpPr bwMode="auto">
            <a:xfrm>
              <a:off x="2888" y="2800"/>
              <a:ext cx="664" cy="400"/>
              <a:chOff x="2888" y="2800"/>
              <a:chExt cx="664" cy="400"/>
            </a:xfrm>
          </p:grpSpPr>
          <p:sp>
            <p:nvSpPr>
              <p:cNvPr id="1314885" name="Rectangle 69"/>
              <p:cNvSpPr>
                <a:spLocks noChangeArrowheads="1"/>
              </p:cNvSpPr>
              <p:nvPr/>
            </p:nvSpPr>
            <p:spPr bwMode="auto">
              <a:xfrm>
                <a:off x="2888" y="2800"/>
                <a:ext cx="664" cy="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l-GR"/>
              </a:p>
            </p:txBody>
          </p:sp>
          <p:sp>
            <p:nvSpPr>
              <p:cNvPr id="1314886" name="Rectangle 70"/>
              <p:cNvSpPr>
                <a:spLocks noChangeArrowheads="1"/>
              </p:cNvSpPr>
              <p:nvPr/>
            </p:nvSpPr>
            <p:spPr bwMode="auto">
              <a:xfrm>
                <a:off x="2888" y="2800"/>
                <a:ext cx="664" cy="8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l-GR"/>
              </a:p>
            </p:txBody>
          </p:sp>
        </p:grpSp>
        <p:sp>
          <p:nvSpPr>
            <p:cNvPr id="1314887" name="Text Box 71"/>
            <p:cNvSpPr txBox="1">
              <a:spLocks noChangeArrowheads="1"/>
            </p:cNvSpPr>
            <p:nvPr/>
          </p:nvSpPr>
          <p:spPr bwMode="auto">
            <a:xfrm>
              <a:off x="3040" y="2927"/>
              <a:ext cx="417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400">
                  <a:solidFill>
                    <a:srgbClr val="990000"/>
                  </a:solidFill>
                  <a:effectLst/>
                  <a:latin typeface="Arial" charset="0"/>
                </a:rPr>
                <a:t>done</a:t>
              </a:r>
              <a:endParaRPr lang="en-GB" sz="1400">
                <a:solidFill>
                  <a:srgbClr val="990000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1314890" name="AutoShape 74"/>
          <p:cNvCxnSpPr>
            <a:cxnSpLocks noChangeShapeType="1"/>
            <a:stCxn id="1314826" idx="0"/>
            <a:endCxn id="1314880" idx="3"/>
          </p:cNvCxnSpPr>
          <p:nvPr/>
        </p:nvCxnSpPr>
        <p:spPr bwMode="auto">
          <a:xfrm rot="5400000" flipH="1">
            <a:off x="1822450" y="5003800"/>
            <a:ext cx="476250" cy="514350"/>
          </a:xfrm>
          <a:prstGeom prst="curvedConnector2">
            <a:avLst/>
          </a:prstGeom>
          <a:noFill/>
          <a:ln w="28575" cap="rnd">
            <a:solidFill>
              <a:srgbClr val="99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4892" name="AutoShape 76"/>
          <p:cNvCxnSpPr>
            <a:cxnSpLocks noChangeShapeType="1"/>
            <a:stCxn id="1314825" idx="2"/>
            <a:endCxn id="1314880" idx="3"/>
          </p:cNvCxnSpPr>
          <p:nvPr/>
        </p:nvCxnSpPr>
        <p:spPr bwMode="auto">
          <a:xfrm rot="5400000">
            <a:off x="1857375" y="4568825"/>
            <a:ext cx="400050" cy="508000"/>
          </a:xfrm>
          <a:prstGeom prst="curvedConnector2">
            <a:avLst/>
          </a:prstGeom>
          <a:noFill/>
          <a:ln w="28575">
            <a:solidFill>
              <a:srgbClr val="339933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4893" name="AutoShape 77"/>
          <p:cNvCxnSpPr>
            <a:cxnSpLocks noChangeShapeType="1"/>
            <a:stCxn id="1314826" idx="0"/>
            <a:endCxn id="1314864" idx="1"/>
          </p:cNvCxnSpPr>
          <p:nvPr/>
        </p:nvCxnSpPr>
        <p:spPr bwMode="auto">
          <a:xfrm rot="16200000">
            <a:off x="2286000" y="5080000"/>
            <a:ext cx="450850" cy="387350"/>
          </a:xfrm>
          <a:prstGeom prst="curvedConnector2">
            <a:avLst/>
          </a:prstGeom>
          <a:noFill/>
          <a:ln w="28575">
            <a:solidFill>
              <a:srgbClr val="339933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4894" name="AutoShape 78"/>
          <p:cNvCxnSpPr>
            <a:cxnSpLocks noChangeShapeType="1"/>
            <a:stCxn id="1314931" idx="3"/>
            <a:endCxn id="1314864" idx="3"/>
          </p:cNvCxnSpPr>
          <p:nvPr/>
        </p:nvCxnSpPr>
        <p:spPr bwMode="auto">
          <a:xfrm flipH="1" flipV="1">
            <a:off x="3670300" y="5048250"/>
            <a:ext cx="444500" cy="1047750"/>
          </a:xfrm>
          <a:prstGeom prst="curvedConnector3">
            <a:avLst>
              <a:gd name="adj1" fmla="val -22861"/>
            </a:avLst>
          </a:prstGeom>
          <a:noFill/>
          <a:ln w="28575" cap="rnd">
            <a:solidFill>
              <a:srgbClr val="99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4895" name="AutoShape 79"/>
          <p:cNvCxnSpPr>
            <a:cxnSpLocks noChangeShapeType="1"/>
            <a:stCxn id="1314824" idx="0"/>
            <a:endCxn id="1314871" idx="1"/>
          </p:cNvCxnSpPr>
          <p:nvPr/>
        </p:nvCxnSpPr>
        <p:spPr bwMode="auto">
          <a:xfrm rot="16200000">
            <a:off x="2263775" y="3140075"/>
            <a:ext cx="450850" cy="355600"/>
          </a:xfrm>
          <a:prstGeom prst="curvedConnector2">
            <a:avLst/>
          </a:prstGeom>
          <a:noFill/>
          <a:ln w="28575" cap="rnd">
            <a:solidFill>
              <a:srgbClr val="99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14897" name="Group 81"/>
          <p:cNvGrpSpPr>
            <a:grpSpLocks/>
          </p:cNvGrpSpPr>
          <p:nvPr/>
        </p:nvGrpSpPr>
        <p:grpSpPr bwMode="auto">
          <a:xfrm>
            <a:off x="7226300" y="4051300"/>
            <a:ext cx="965200" cy="546100"/>
            <a:chOff x="2888" y="2800"/>
            <a:chExt cx="664" cy="400"/>
          </a:xfrm>
        </p:grpSpPr>
        <p:grpSp>
          <p:nvGrpSpPr>
            <p:cNvPr id="1314898" name="Group 82"/>
            <p:cNvGrpSpPr>
              <a:grpSpLocks/>
            </p:cNvGrpSpPr>
            <p:nvPr/>
          </p:nvGrpSpPr>
          <p:grpSpPr bwMode="auto">
            <a:xfrm>
              <a:off x="2888" y="2800"/>
              <a:ext cx="664" cy="400"/>
              <a:chOff x="2888" y="2800"/>
              <a:chExt cx="664" cy="400"/>
            </a:xfrm>
          </p:grpSpPr>
          <p:sp>
            <p:nvSpPr>
              <p:cNvPr id="1314899" name="Rectangle 83"/>
              <p:cNvSpPr>
                <a:spLocks noChangeArrowheads="1"/>
              </p:cNvSpPr>
              <p:nvPr/>
            </p:nvSpPr>
            <p:spPr bwMode="auto">
              <a:xfrm>
                <a:off x="2888" y="2800"/>
                <a:ext cx="664" cy="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l-GR"/>
              </a:p>
            </p:txBody>
          </p:sp>
          <p:sp>
            <p:nvSpPr>
              <p:cNvPr id="1314900" name="Rectangle 84"/>
              <p:cNvSpPr>
                <a:spLocks noChangeArrowheads="1"/>
              </p:cNvSpPr>
              <p:nvPr/>
            </p:nvSpPr>
            <p:spPr bwMode="auto">
              <a:xfrm>
                <a:off x="2888" y="2800"/>
                <a:ext cx="664" cy="8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l-GR"/>
              </a:p>
            </p:txBody>
          </p:sp>
        </p:grpSp>
        <p:sp>
          <p:nvSpPr>
            <p:cNvPr id="1314901" name="Text Box 85"/>
            <p:cNvSpPr txBox="1">
              <a:spLocks noChangeArrowheads="1"/>
            </p:cNvSpPr>
            <p:nvPr/>
          </p:nvSpPr>
          <p:spPr bwMode="auto">
            <a:xfrm>
              <a:off x="2959" y="2927"/>
              <a:ext cx="580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400" dirty="0">
                  <a:solidFill>
                    <a:srgbClr val="990000"/>
                  </a:solidFill>
                  <a:effectLst/>
                  <a:latin typeface="Arial" charset="0"/>
                </a:rPr>
                <a:t>product</a:t>
              </a:r>
              <a:endParaRPr lang="en-GB" sz="1400" dirty="0">
                <a:solidFill>
                  <a:srgbClr val="990000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314902" name="Group 86"/>
          <p:cNvGrpSpPr>
            <a:grpSpLocks/>
          </p:cNvGrpSpPr>
          <p:nvPr/>
        </p:nvGrpSpPr>
        <p:grpSpPr bwMode="auto">
          <a:xfrm>
            <a:off x="4889500" y="2819400"/>
            <a:ext cx="965200" cy="546100"/>
            <a:chOff x="2888" y="2800"/>
            <a:chExt cx="664" cy="400"/>
          </a:xfrm>
        </p:grpSpPr>
        <p:grpSp>
          <p:nvGrpSpPr>
            <p:cNvPr id="1314903" name="Group 87"/>
            <p:cNvGrpSpPr>
              <a:grpSpLocks/>
            </p:cNvGrpSpPr>
            <p:nvPr/>
          </p:nvGrpSpPr>
          <p:grpSpPr bwMode="auto">
            <a:xfrm>
              <a:off x="2888" y="2800"/>
              <a:ext cx="664" cy="400"/>
              <a:chOff x="2888" y="2800"/>
              <a:chExt cx="664" cy="400"/>
            </a:xfrm>
          </p:grpSpPr>
          <p:sp>
            <p:nvSpPr>
              <p:cNvPr id="1314904" name="Rectangle 88"/>
              <p:cNvSpPr>
                <a:spLocks noChangeArrowheads="1"/>
              </p:cNvSpPr>
              <p:nvPr/>
            </p:nvSpPr>
            <p:spPr bwMode="auto">
              <a:xfrm>
                <a:off x="2888" y="2800"/>
                <a:ext cx="664" cy="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l-GR"/>
              </a:p>
            </p:txBody>
          </p:sp>
          <p:sp>
            <p:nvSpPr>
              <p:cNvPr id="1314905" name="Rectangle 89"/>
              <p:cNvSpPr>
                <a:spLocks noChangeArrowheads="1"/>
              </p:cNvSpPr>
              <p:nvPr/>
            </p:nvSpPr>
            <p:spPr bwMode="auto">
              <a:xfrm>
                <a:off x="2888" y="2800"/>
                <a:ext cx="664" cy="8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l-GR"/>
              </a:p>
            </p:txBody>
          </p:sp>
        </p:grpSp>
        <p:sp>
          <p:nvSpPr>
            <p:cNvPr id="1314906" name="Text Box 90"/>
            <p:cNvSpPr txBox="1">
              <a:spLocks noChangeArrowheads="1"/>
            </p:cNvSpPr>
            <p:nvPr/>
          </p:nvSpPr>
          <p:spPr bwMode="auto">
            <a:xfrm>
              <a:off x="3046" y="2927"/>
              <a:ext cx="404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400">
                  <a:solidFill>
                    <a:srgbClr val="990000"/>
                  </a:solidFill>
                  <a:effectLst/>
                  <a:latin typeface="Arial" charset="0"/>
                </a:rPr>
                <a:t>links</a:t>
              </a:r>
              <a:endParaRPr lang="en-GB" sz="1400">
                <a:solidFill>
                  <a:srgbClr val="990000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1314909" name="AutoShape 93"/>
          <p:cNvCxnSpPr>
            <a:cxnSpLocks noChangeShapeType="1"/>
            <a:stCxn id="1314828" idx="0"/>
            <a:endCxn id="1314905" idx="3"/>
          </p:cNvCxnSpPr>
          <p:nvPr/>
        </p:nvCxnSpPr>
        <p:spPr bwMode="auto">
          <a:xfrm rot="5400000" flipH="1">
            <a:off x="5865812" y="2868613"/>
            <a:ext cx="663575" cy="685800"/>
          </a:xfrm>
          <a:prstGeom prst="curvedConnector2">
            <a:avLst/>
          </a:prstGeom>
          <a:noFill/>
          <a:ln w="28575" cap="rnd">
            <a:solidFill>
              <a:srgbClr val="99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4911" name="AutoShape 95"/>
          <p:cNvCxnSpPr>
            <a:cxnSpLocks noChangeShapeType="1"/>
            <a:stCxn id="1314828" idx="2"/>
            <a:endCxn id="1314885" idx="3"/>
          </p:cNvCxnSpPr>
          <p:nvPr/>
        </p:nvCxnSpPr>
        <p:spPr bwMode="auto">
          <a:xfrm rot="5400000">
            <a:off x="5908675" y="3717925"/>
            <a:ext cx="603250" cy="660400"/>
          </a:xfrm>
          <a:prstGeom prst="curvedConnector2">
            <a:avLst/>
          </a:prstGeom>
          <a:noFill/>
          <a:ln w="28575">
            <a:solidFill>
              <a:srgbClr val="339933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4912" name="AutoShape 96"/>
          <p:cNvCxnSpPr>
            <a:cxnSpLocks noChangeShapeType="1"/>
            <a:stCxn id="1314837" idx="0"/>
            <a:endCxn id="1314885" idx="3"/>
          </p:cNvCxnSpPr>
          <p:nvPr/>
        </p:nvCxnSpPr>
        <p:spPr bwMode="auto">
          <a:xfrm rot="5400000" flipH="1">
            <a:off x="6007100" y="4222750"/>
            <a:ext cx="539750" cy="793750"/>
          </a:xfrm>
          <a:prstGeom prst="curvedConnector2">
            <a:avLst/>
          </a:prstGeom>
          <a:noFill/>
          <a:ln w="28575" cap="rnd">
            <a:solidFill>
              <a:srgbClr val="99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4913" name="AutoShape 97"/>
          <p:cNvCxnSpPr>
            <a:cxnSpLocks noChangeShapeType="1"/>
            <a:stCxn id="1314837" idx="0"/>
            <a:endCxn id="1314899" idx="1"/>
          </p:cNvCxnSpPr>
          <p:nvPr/>
        </p:nvCxnSpPr>
        <p:spPr bwMode="auto">
          <a:xfrm rot="16200000">
            <a:off x="6667500" y="4330700"/>
            <a:ext cx="565150" cy="552450"/>
          </a:xfrm>
          <a:prstGeom prst="curvedConnector2">
            <a:avLst/>
          </a:prstGeom>
          <a:noFill/>
          <a:ln w="28575">
            <a:solidFill>
              <a:srgbClr val="339933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4915" name="AutoShape 99"/>
          <p:cNvCxnSpPr>
            <a:cxnSpLocks noChangeShapeType="1"/>
            <a:stCxn id="1314829" idx="1"/>
            <a:endCxn id="1314904" idx="1"/>
          </p:cNvCxnSpPr>
          <p:nvPr/>
        </p:nvCxnSpPr>
        <p:spPr bwMode="auto">
          <a:xfrm rot="10800000">
            <a:off x="4889500" y="3092450"/>
            <a:ext cx="25400" cy="2425700"/>
          </a:xfrm>
          <a:prstGeom prst="curvedConnector3">
            <a:avLst>
              <a:gd name="adj1" fmla="val 1000000"/>
            </a:avLst>
          </a:prstGeom>
          <a:noFill/>
          <a:ln w="28575" cap="rnd">
            <a:solidFill>
              <a:srgbClr val="99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" name="Ομάδα 2"/>
          <p:cNvGrpSpPr/>
          <p:nvPr/>
        </p:nvGrpSpPr>
        <p:grpSpPr>
          <a:xfrm>
            <a:off x="2266950" y="1701800"/>
            <a:ext cx="501650" cy="596900"/>
            <a:chOff x="2266950" y="1701800"/>
            <a:chExt cx="501650" cy="596900"/>
          </a:xfrm>
        </p:grpSpPr>
        <p:cxnSp>
          <p:nvCxnSpPr>
            <p:cNvPr id="1314874" name="AutoShape 58"/>
            <p:cNvCxnSpPr>
              <a:cxnSpLocks noChangeShapeType="1"/>
              <a:stCxn id="1314822" idx="1"/>
              <a:endCxn id="1314823" idx="0"/>
            </p:cNvCxnSpPr>
            <p:nvPr/>
          </p:nvCxnSpPr>
          <p:spPr bwMode="auto">
            <a:xfrm rot="10800000" flipV="1">
              <a:off x="2419350" y="1701800"/>
              <a:ext cx="349250" cy="596900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14918" name="Oval 102"/>
            <p:cNvSpPr>
              <a:spLocks noChangeArrowheads="1"/>
            </p:cNvSpPr>
            <p:nvPr/>
          </p:nvSpPr>
          <p:spPr bwMode="auto">
            <a:xfrm>
              <a:off x="2266950" y="1866900"/>
              <a:ext cx="304800" cy="2413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defTabSz="762000"/>
              <a:r>
                <a:rPr lang="en-US" sz="1200">
                  <a:effectLst/>
                </a:rPr>
                <a:t>1</a:t>
              </a:r>
              <a:endParaRPr lang="en-GB" sz="1200">
                <a:effectLst/>
              </a:endParaRPr>
            </a:p>
          </p:txBody>
        </p:sp>
      </p:grpSp>
      <p:grpSp>
        <p:nvGrpSpPr>
          <p:cNvPr id="4" name="Ομάδα 3"/>
          <p:cNvGrpSpPr/>
          <p:nvPr/>
        </p:nvGrpSpPr>
        <p:grpSpPr>
          <a:xfrm>
            <a:off x="609600" y="1701800"/>
            <a:ext cx="2159000" cy="1974850"/>
            <a:chOff x="609600" y="1701800"/>
            <a:chExt cx="2159000" cy="1974850"/>
          </a:xfrm>
        </p:grpSpPr>
        <p:cxnSp>
          <p:nvCxnSpPr>
            <p:cNvPr id="1314896" name="AutoShape 80"/>
            <p:cNvCxnSpPr>
              <a:cxnSpLocks noChangeShapeType="1"/>
              <a:stCxn id="1314822" idx="1"/>
              <a:endCxn id="1314824" idx="1"/>
            </p:cNvCxnSpPr>
            <p:nvPr/>
          </p:nvCxnSpPr>
          <p:spPr bwMode="auto">
            <a:xfrm rot="10800000" flipV="1">
              <a:off x="609600" y="1701800"/>
              <a:ext cx="2159000" cy="1974850"/>
            </a:xfrm>
            <a:prstGeom prst="curvedConnector3">
              <a:avLst>
                <a:gd name="adj1" fmla="val 110588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14919" name="Oval 103"/>
            <p:cNvSpPr>
              <a:spLocks noChangeArrowheads="1"/>
            </p:cNvSpPr>
            <p:nvPr/>
          </p:nvSpPr>
          <p:spPr bwMode="auto">
            <a:xfrm>
              <a:off x="1079500" y="1828800"/>
              <a:ext cx="304800" cy="2413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defTabSz="762000"/>
              <a:r>
                <a:rPr lang="en-US" sz="1200">
                  <a:effectLst/>
                </a:rPr>
                <a:t>2</a:t>
              </a:r>
              <a:endParaRPr lang="en-GB" sz="1200">
                <a:effectLst/>
              </a:endParaRPr>
            </a:p>
          </p:txBody>
        </p:sp>
      </p:grpSp>
      <p:grpSp>
        <p:nvGrpSpPr>
          <p:cNvPr id="5" name="Ομάδα 4"/>
          <p:cNvGrpSpPr/>
          <p:nvPr/>
        </p:nvGrpSpPr>
        <p:grpSpPr>
          <a:xfrm>
            <a:off x="2146300" y="3810000"/>
            <a:ext cx="304800" cy="584200"/>
            <a:chOff x="2146300" y="3810000"/>
            <a:chExt cx="304800" cy="584200"/>
          </a:xfrm>
        </p:grpSpPr>
        <p:cxnSp>
          <p:nvCxnSpPr>
            <p:cNvPr id="1314877" name="AutoShape 61"/>
            <p:cNvCxnSpPr>
              <a:cxnSpLocks noChangeShapeType="1"/>
              <a:stCxn id="1314824" idx="2"/>
              <a:endCxn id="1314825" idx="0"/>
            </p:cNvCxnSpPr>
            <p:nvPr/>
          </p:nvCxnSpPr>
          <p:spPr bwMode="auto">
            <a:xfrm rot="5400000">
              <a:off x="2019300" y="4102100"/>
              <a:ext cx="5842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14920" name="Oval 104"/>
            <p:cNvSpPr>
              <a:spLocks noChangeArrowheads="1"/>
            </p:cNvSpPr>
            <p:nvPr/>
          </p:nvSpPr>
          <p:spPr bwMode="auto">
            <a:xfrm>
              <a:off x="2146300" y="3911600"/>
              <a:ext cx="304800" cy="2413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defTabSz="762000"/>
              <a:r>
                <a:rPr lang="en-US" sz="1200">
                  <a:effectLst/>
                </a:rPr>
                <a:t>3</a:t>
              </a:r>
              <a:endParaRPr lang="en-GB" sz="1200">
                <a:effectLst/>
              </a:endParaRPr>
            </a:p>
          </p:txBody>
        </p:sp>
      </p:grpSp>
      <p:grpSp>
        <p:nvGrpSpPr>
          <p:cNvPr id="8" name="Ομάδα 7"/>
          <p:cNvGrpSpPr/>
          <p:nvPr/>
        </p:nvGrpSpPr>
        <p:grpSpPr>
          <a:xfrm>
            <a:off x="5969000" y="1701800"/>
            <a:ext cx="488950" cy="596900"/>
            <a:chOff x="5969000" y="1701800"/>
            <a:chExt cx="488950" cy="596900"/>
          </a:xfrm>
        </p:grpSpPr>
        <p:cxnSp>
          <p:nvCxnSpPr>
            <p:cNvPr id="1314907" name="AutoShape 91"/>
            <p:cNvCxnSpPr>
              <a:cxnSpLocks noChangeShapeType="1"/>
              <a:stCxn id="1314822" idx="3"/>
              <a:endCxn id="1314827" idx="0"/>
            </p:cNvCxnSpPr>
            <p:nvPr/>
          </p:nvCxnSpPr>
          <p:spPr bwMode="auto">
            <a:xfrm>
              <a:off x="5969000" y="1701800"/>
              <a:ext cx="488950" cy="596900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14924" name="Oval 108"/>
            <p:cNvSpPr>
              <a:spLocks noChangeArrowheads="1"/>
            </p:cNvSpPr>
            <p:nvPr/>
          </p:nvSpPr>
          <p:spPr bwMode="auto">
            <a:xfrm>
              <a:off x="6134100" y="1790700"/>
              <a:ext cx="304800" cy="2413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defTabSz="762000"/>
              <a:r>
                <a:rPr lang="en-US" sz="1200">
                  <a:effectLst/>
                </a:rPr>
                <a:t>6</a:t>
              </a:r>
              <a:endParaRPr lang="en-GB" sz="1200">
                <a:effectLst/>
              </a:endParaRPr>
            </a:p>
          </p:txBody>
        </p:sp>
      </p:grpSp>
      <p:grpSp>
        <p:nvGrpSpPr>
          <p:cNvPr id="6" name="Ομάδα 5"/>
          <p:cNvGrpSpPr/>
          <p:nvPr/>
        </p:nvGrpSpPr>
        <p:grpSpPr>
          <a:xfrm>
            <a:off x="254000" y="3676650"/>
            <a:ext cx="355600" cy="1962150"/>
            <a:chOff x="254000" y="3676650"/>
            <a:chExt cx="355600" cy="1962150"/>
          </a:xfrm>
        </p:grpSpPr>
        <p:cxnSp>
          <p:nvCxnSpPr>
            <p:cNvPr id="1314889" name="AutoShape 73"/>
            <p:cNvCxnSpPr>
              <a:cxnSpLocks noChangeShapeType="1"/>
              <a:stCxn id="1314824" idx="1"/>
              <a:endCxn id="1314826" idx="1"/>
            </p:cNvCxnSpPr>
            <p:nvPr/>
          </p:nvCxnSpPr>
          <p:spPr bwMode="auto">
            <a:xfrm rot="10800000" flipV="1">
              <a:off x="584200" y="3676650"/>
              <a:ext cx="25400" cy="1962150"/>
            </a:xfrm>
            <a:prstGeom prst="curvedConnector3">
              <a:avLst>
                <a:gd name="adj1" fmla="val 100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14923" name="Oval 107"/>
            <p:cNvSpPr>
              <a:spLocks noChangeArrowheads="1"/>
            </p:cNvSpPr>
            <p:nvPr/>
          </p:nvSpPr>
          <p:spPr bwMode="auto">
            <a:xfrm>
              <a:off x="254000" y="4978400"/>
              <a:ext cx="304800" cy="2413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defTabSz="762000"/>
              <a:r>
                <a:rPr lang="en-US" sz="1200">
                  <a:effectLst/>
                </a:rPr>
                <a:t>4</a:t>
              </a:r>
              <a:endParaRPr lang="en-GB" sz="1200">
                <a:effectLst/>
              </a:endParaRPr>
            </a:p>
          </p:txBody>
        </p:sp>
      </p:grpSp>
      <p:grpSp>
        <p:nvGrpSpPr>
          <p:cNvPr id="9" name="Ομάδα 8"/>
          <p:cNvGrpSpPr/>
          <p:nvPr/>
        </p:nvGrpSpPr>
        <p:grpSpPr>
          <a:xfrm>
            <a:off x="8204200" y="2444750"/>
            <a:ext cx="546100" cy="1200150"/>
            <a:chOff x="8204200" y="2444750"/>
            <a:chExt cx="546100" cy="1200150"/>
          </a:xfrm>
        </p:grpSpPr>
        <p:cxnSp>
          <p:nvCxnSpPr>
            <p:cNvPr id="1314908" name="AutoShape 92"/>
            <p:cNvCxnSpPr>
              <a:cxnSpLocks noChangeShapeType="1"/>
              <a:stCxn id="1314827" idx="3"/>
              <a:endCxn id="1314828" idx="3"/>
            </p:cNvCxnSpPr>
            <p:nvPr/>
          </p:nvCxnSpPr>
          <p:spPr bwMode="auto">
            <a:xfrm flipH="1">
              <a:off x="8204200" y="2444750"/>
              <a:ext cx="546100" cy="1200150"/>
            </a:xfrm>
            <a:prstGeom prst="curvedConnector3">
              <a:avLst>
                <a:gd name="adj1" fmla="val -41861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14925" name="Oval 109"/>
            <p:cNvSpPr>
              <a:spLocks noChangeArrowheads="1"/>
            </p:cNvSpPr>
            <p:nvPr/>
          </p:nvSpPr>
          <p:spPr bwMode="auto">
            <a:xfrm>
              <a:off x="8445500" y="3378200"/>
              <a:ext cx="304800" cy="2413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defTabSz="762000"/>
              <a:r>
                <a:rPr lang="en-US" sz="1200">
                  <a:effectLst/>
                </a:rPr>
                <a:t>7</a:t>
              </a:r>
              <a:endParaRPr lang="en-GB" sz="1200">
                <a:effectLst/>
              </a:endParaRPr>
            </a:p>
          </p:txBody>
        </p:sp>
      </p:grpSp>
      <p:grpSp>
        <p:nvGrpSpPr>
          <p:cNvPr id="11" name="Ομάδα 10"/>
          <p:cNvGrpSpPr/>
          <p:nvPr/>
        </p:nvGrpSpPr>
        <p:grpSpPr>
          <a:xfrm>
            <a:off x="8420100" y="2444750"/>
            <a:ext cx="393700" cy="2597150"/>
            <a:chOff x="8420100" y="2444750"/>
            <a:chExt cx="393700" cy="2597150"/>
          </a:xfrm>
        </p:grpSpPr>
        <p:cxnSp>
          <p:nvCxnSpPr>
            <p:cNvPr id="1314910" name="AutoShape 94"/>
            <p:cNvCxnSpPr>
              <a:cxnSpLocks noChangeShapeType="1"/>
              <a:stCxn id="1314827" idx="3"/>
              <a:endCxn id="1314837" idx="3"/>
            </p:cNvCxnSpPr>
            <p:nvPr/>
          </p:nvCxnSpPr>
          <p:spPr bwMode="auto">
            <a:xfrm flipH="1">
              <a:off x="8420100" y="2444750"/>
              <a:ext cx="330200" cy="2597150"/>
            </a:xfrm>
            <a:prstGeom prst="curvedConnector3">
              <a:avLst>
                <a:gd name="adj1" fmla="val -69231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14926" name="Oval 110"/>
            <p:cNvSpPr>
              <a:spLocks noChangeArrowheads="1"/>
            </p:cNvSpPr>
            <p:nvPr/>
          </p:nvSpPr>
          <p:spPr bwMode="auto">
            <a:xfrm>
              <a:off x="8509000" y="4673600"/>
              <a:ext cx="304800" cy="2413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defTabSz="762000"/>
              <a:r>
                <a:rPr lang="en-US" sz="1200" dirty="0">
                  <a:effectLst/>
                </a:rPr>
                <a:t>8</a:t>
              </a:r>
              <a:endParaRPr lang="en-GB" sz="1200" dirty="0">
                <a:effectLst/>
              </a:endParaRPr>
            </a:p>
          </p:txBody>
        </p:sp>
      </p:grpSp>
      <p:grpSp>
        <p:nvGrpSpPr>
          <p:cNvPr id="12" name="Ομάδα 11"/>
          <p:cNvGrpSpPr/>
          <p:nvPr/>
        </p:nvGrpSpPr>
        <p:grpSpPr>
          <a:xfrm>
            <a:off x="8445500" y="2444750"/>
            <a:ext cx="381000" cy="3073400"/>
            <a:chOff x="8445500" y="2444750"/>
            <a:chExt cx="381000" cy="3073400"/>
          </a:xfrm>
        </p:grpSpPr>
        <p:cxnSp>
          <p:nvCxnSpPr>
            <p:cNvPr id="1314914" name="AutoShape 98"/>
            <p:cNvCxnSpPr>
              <a:cxnSpLocks noChangeShapeType="1"/>
              <a:stCxn id="1314827" idx="3"/>
              <a:endCxn id="1314829" idx="3"/>
            </p:cNvCxnSpPr>
            <p:nvPr/>
          </p:nvCxnSpPr>
          <p:spPr bwMode="auto">
            <a:xfrm flipH="1">
              <a:off x="8445500" y="2444750"/>
              <a:ext cx="304800" cy="3073400"/>
            </a:xfrm>
            <a:prstGeom prst="curvedConnector3">
              <a:avLst>
                <a:gd name="adj1" fmla="val -75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14927" name="Oval 111"/>
            <p:cNvSpPr>
              <a:spLocks noChangeArrowheads="1"/>
            </p:cNvSpPr>
            <p:nvPr/>
          </p:nvSpPr>
          <p:spPr bwMode="auto">
            <a:xfrm>
              <a:off x="8521700" y="5143500"/>
              <a:ext cx="304800" cy="2413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defTabSz="762000"/>
              <a:r>
                <a:rPr lang="en-US" sz="1200">
                  <a:effectLst/>
                </a:rPr>
                <a:t>9</a:t>
              </a:r>
              <a:endParaRPr lang="en-GB" sz="1200">
                <a:effectLst/>
              </a:endParaRPr>
            </a:p>
          </p:txBody>
        </p:sp>
      </p:grpSp>
      <p:cxnSp>
        <p:nvCxnSpPr>
          <p:cNvPr id="1314930" name="AutoShape 114"/>
          <p:cNvCxnSpPr>
            <a:cxnSpLocks noChangeShapeType="1"/>
            <a:stCxn id="1314827" idx="2"/>
            <a:endCxn id="1314900" idx="0"/>
          </p:cNvCxnSpPr>
          <p:nvPr/>
        </p:nvCxnSpPr>
        <p:spPr bwMode="auto">
          <a:xfrm rot="16200000" flipH="1">
            <a:off x="6353175" y="2695575"/>
            <a:ext cx="1460500" cy="1250950"/>
          </a:xfrm>
          <a:prstGeom prst="curvedConnector3">
            <a:avLst>
              <a:gd name="adj1" fmla="val 50000"/>
            </a:avLst>
          </a:prstGeom>
          <a:noFill/>
          <a:ln w="28575" cap="rnd">
            <a:solidFill>
              <a:srgbClr val="99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14931" name="Rectangle 115"/>
          <p:cNvSpPr>
            <a:spLocks noChangeArrowheads="1"/>
          </p:cNvSpPr>
          <p:nvPr/>
        </p:nvSpPr>
        <p:spPr bwMode="auto">
          <a:xfrm>
            <a:off x="647700" y="5956300"/>
            <a:ext cx="3467100" cy="279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r>
              <a:rPr lang="en-US" sz="1400">
                <a:effectLst/>
              </a:rPr>
              <a:t>Add_to_agent_links</a:t>
            </a:r>
            <a:endParaRPr lang="en-GB" sz="1400">
              <a:effectLst/>
            </a:endParaRPr>
          </a:p>
        </p:txBody>
      </p:sp>
      <p:grpSp>
        <p:nvGrpSpPr>
          <p:cNvPr id="7" name="Ομάδα 6"/>
          <p:cNvGrpSpPr/>
          <p:nvPr/>
        </p:nvGrpSpPr>
        <p:grpSpPr>
          <a:xfrm>
            <a:off x="228600" y="3676650"/>
            <a:ext cx="419100" cy="2419350"/>
            <a:chOff x="228600" y="3676650"/>
            <a:chExt cx="419100" cy="2419350"/>
          </a:xfrm>
        </p:grpSpPr>
        <p:cxnSp>
          <p:nvCxnSpPr>
            <p:cNvPr id="1314933" name="AutoShape 117"/>
            <p:cNvCxnSpPr>
              <a:cxnSpLocks noChangeShapeType="1"/>
              <a:stCxn id="1314824" idx="1"/>
              <a:endCxn id="1314931" idx="1"/>
            </p:cNvCxnSpPr>
            <p:nvPr/>
          </p:nvCxnSpPr>
          <p:spPr bwMode="auto">
            <a:xfrm rot="10800000" flipH="1" flipV="1">
              <a:off x="609600" y="3676650"/>
              <a:ext cx="38100" cy="2419350"/>
            </a:xfrm>
            <a:prstGeom prst="curvedConnector3">
              <a:avLst>
                <a:gd name="adj1" fmla="val -1066671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14932" name="Oval 116"/>
            <p:cNvSpPr>
              <a:spLocks noChangeArrowheads="1"/>
            </p:cNvSpPr>
            <p:nvPr/>
          </p:nvSpPr>
          <p:spPr bwMode="auto">
            <a:xfrm>
              <a:off x="228600" y="5727700"/>
              <a:ext cx="304800" cy="2413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defTabSz="762000"/>
              <a:r>
                <a:rPr lang="en-US" sz="1200">
                  <a:effectLst/>
                </a:rPr>
                <a:t>5</a:t>
              </a:r>
              <a:endParaRPr lang="en-GB" sz="1200">
                <a:effectLst/>
              </a:endParaRPr>
            </a:p>
          </p:txBody>
        </p:sp>
      </p:grpSp>
      <p:cxnSp>
        <p:nvCxnSpPr>
          <p:cNvPr id="1314934" name="AutoShape 118"/>
          <p:cNvCxnSpPr>
            <a:cxnSpLocks noChangeShapeType="1"/>
            <a:stCxn id="1314931" idx="3"/>
            <a:endCxn id="1314904" idx="1"/>
          </p:cNvCxnSpPr>
          <p:nvPr/>
        </p:nvCxnSpPr>
        <p:spPr bwMode="auto">
          <a:xfrm flipV="1">
            <a:off x="4114800" y="3092450"/>
            <a:ext cx="774700" cy="3003550"/>
          </a:xfrm>
          <a:prstGeom prst="curvedConnector3">
            <a:avLst>
              <a:gd name="adj1" fmla="val 30120"/>
            </a:avLst>
          </a:prstGeom>
          <a:noFill/>
          <a:ln w="28575">
            <a:solidFill>
              <a:srgbClr val="3399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14935" name="Rectangle 119"/>
          <p:cNvSpPr>
            <a:spLocks noChangeArrowheads="1"/>
          </p:cNvSpPr>
          <p:nvPr/>
        </p:nvSpPr>
        <p:spPr bwMode="auto">
          <a:xfrm>
            <a:off x="4927600" y="5892800"/>
            <a:ext cx="3467100" cy="279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r>
              <a:rPr lang="en-US" sz="1400">
                <a:effectLst/>
              </a:rPr>
              <a:t>Clear_agent_links</a:t>
            </a:r>
            <a:endParaRPr lang="en-GB" sz="1400">
              <a:effectLst/>
            </a:endParaRPr>
          </a:p>
        </p:txBody>
      </p:sp>
      <p:grpSp>
        <p:nvGrpSpPr>
          <p:cNvPr id="13" name="Ομάδα 12"/>
          <p:cNvGrpSpPr/>
          <p:nvPr/>
        </p:nvGrpSpPr>
        <p:grpSpPr>
          <a:xfrm>
            <a:off x="8394700" y="2444750"/>
            <a:ext cx="457200" cy="3587750"/>
            <a:chOff x="8394700" y="2444750"/>
            <a:chExt cx="457200" cy="3587750"/>
          </a:xfrm>
        </p:grpSpPr>
        <p:cxnSp>
          <p:nvCxnSpPr>
            <p:cNvPr id="1314937" name="AutoShape 121"/>
            <p:cNvCxnSpPr>
              <a:cxnSpLocks noChangeShapeType="1"/>
              <a:stCxn id="1314827" idx="3"/>
              <a:endCxn id="1314935" idx="3"/>
            </p:cNvCxnSpPr>
            <p:nvPr/>
          </p:nvCxnSpPr>
          <p:spPr bwMode="auto">
            <a:xfrm flipH="1">
              <a:off x="8394700" y="2444750"/>
              <a:ext cx="355600" cy="3587750"/>
            </a:xfrm>
            <a:prstGeom prst="curvedConnector3">
              <a:avLst>
                <a:gd name="adj1" fmla="val -85716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14936" name="Oval 120"/>
            <p:cNvSpPr>
              <a:spLocks noChangeArrowheads="1"/>
            </p:cNvSpPr>
            <p:nvPr/>
          </p:nvSpPr>
          <p:spPr bwMode="auto">
            <a:xfrm>
              <a:off x="8547100" y="5638800"/>
              <a:ext cx="304800" cy="2413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defTabSz="762000"/>
              <a:r>
                <a:rPr lang="en-US" sz="1200" dirty="0">
                  <a:effectLst/>
                </a:rPr>
                <a:t>10</a:t>
              </a:r>
              <a:endParaRPr lang="en-GB" sz="1200" dirty="0">
                <a:effectLst/>
              </a:endParaRPr>
            </a:p>
          </p:txBody>
        </p:sp>
      </p:grpSp>
      <p:cxnSp>
        <p:nvCxnSpPr>
          <p:cNvPr id="1314938" name="AutoShape 122"/>
          <p:cNvCxnSpPr>
            <a:cxnSpLocks noChangeShapeType="1"/>
            <a:stCxn id="1314935" idx="1"/>
            <a:endCxn id="1314904" idx="1"/>
          </p:cNvCxnSpPr>
          <p:nvPr/>
        </p:nvCxnSpPr>
        <p:spPr bwMode="auto">
          <a:xfrm rot="10800000">
            <a:off x="4889500" y="3092450"/>
            <a:ext cx="38100" cy="2940050"/>
          </a:xfrm>
          <a:prstGeom prst="curvedConnector3">
            <a:avLst>
              <a:gd name="adj1" fmla="val 904167"/>
            </a:avLst>
          </a:prstGeom>
          <a:noFill/>
          <a:ln w="28575">
            <a:solidFill>
              <a:srgbClr val="339933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36</a:t>
            </a:fld>
            <a:r>
              <a:rPr lang="el-GR" smtClean="0"/>
              <a:t> / 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058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1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31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314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31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31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314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31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314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314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31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1314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1314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31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31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1314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131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1314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131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131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1314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1314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1314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500"/>
                                        <p:tgtEl>
                                          <p:spTgt spid="131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500"/>
                                        <p:tgtEl>
                                          <p:spTgt spid="1314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0" dur="500"/>
                                        <p:tgtEl>
                                          <p:spTgt spid="1314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3" dur="500"/>
                                        <p:tgtEl>
                                          <p:spTgt spid="1314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8" dur="500"/>
                                        <p:tgtEl>
                                          <p:spTgt spid="1314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8" dur="500"/>
                                        <p:tgtEl>
                                          <p:spTgt spid="131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1" dur="500"/>
                                        <p:tgtEl>
                                          <p:spTgt spid="1314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1" dur="500"/>
                                        <p:tgtEl>
                                          <p:spTgt spid="131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4" dur="500"/>
                                        <p:tgtEl>
                                          <p:spTgt spid="1314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4822" grpId="0" animBg="1"/>
      <p:bldP spid="1314823" grpId="0" animBg="1"/>
      <p:bldP spid="1314824" grpId="0" animBg="1"/>
      <p:bldP spid="1314825" grpId="0" animBg="1"/>
      <p:bldP spid="1314826" grpId="0" animBg="1"/>
      <p:bldP spid="1314827" grpId="0" animBg="1"/>
      <p:bldP spid="1314828" grpId="0" animBg="1"/>
      <p:bldP spid="1314829" grpId="0" animBg="1"/>
      <p:bldP spid="1314837" grpId="0" animBg="1"/>
      <p:bldP spid="1314931" grpId="0" animBg="1"/>
      <p:bldP spid="131493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31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Dependency / Call graphs</a:t>
            </a:r>
            <a:r>
              <a:rPr lang="el-GR"/>
              <a:t> (4/9)</a:t>
            </a:r>
            <a:endParaRPr lang="en-GB"/>
          </a:p>
        </p:txBody>
      </p:sp>
      <p:sp>
        <p:nvSpPr>
          <p:cNvPr id="131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98600"/>
            <a:ext cx="83058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l-GR" sz="2000" i="1" dirty="0"/>
              <a:t>Πότε εφαρμόζονται</a:t>
            </a:r>
            <a:endParaRPr lang="en-US" sz="2000" i="1" dirty="0"/>
          </a:p>
          <a:p>
            <a:pPr lvl="1">
              <a:lnSpc>
                <a:spcPct val="90000"/>
              </a:lnSpc>
            </a:pPr>
            <a:r>
              <a:rPr lang="el-GR" sz="1800" dirty="0"/>
              <a:t>Μπορεί να φτάσουν σε μεγάλο βαθμό πολυπλοκότητας και να γίνουν «υπερφορτωμένοι», με εκθετική αύξηση των ακμών, καθώς εμπλέκουμε περισσότερα τμήματα η /και αναλύουμε περισσότερο ως προς το βάθος των </a:t>
            </a:r>
            <a:r>
              <a:rPr lang="el-GR" sz="1800" dirty="0" smtClean="0"/>
              <a:t>κλήσεων</a:t>
            </a: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l-GR" sz="1800" dirty="0"/>
              <a:t>Το επίπεδο της ανάλυσης ποικίλει</a:t>
            </a:r>
            <a:r>
              <a:rPr lang="en-US" sz="1800" dirty="0"/>
              <a:t>, </a:t>
            </a:r>
            <a:r>
              <a:rPr lang="el-GR" sz="1800" dirty="0"/>
              <a:t>ανάλογα με το τι θέλουμε να αναλύσουμε</a:t>
            </a:r>
            <a:r>
              <a:rPr lang="en-US" sz="1800" dirty="0"/>
              <a:t>:</a:t>
            </a:r>
          </a:p>
          <a:p>
            <a:pPr lvl="2">
              <a:lnSpc>
                <a:spcPct val="90000"/>
              </a:lnSpc>
            </a:pPr>
            <a:r>
              <a:rPr lang="el-GR" sz="1600" dirty="0" smtClean="0"/>
              <a:t>Μεθόδους μίας κλάσης</a:t>
            </a:r>
            <a:r>
              <a:rPr lang="en-US" sz="1600" dirty="0" smtClean="0"/>
              <a:t> </a:t>
            </a:r>
            <a:r>
              <a:rPr lang="el-GR" sz="1600" dirty="0"/>
              <a:t>ή </a:t>
            </a:r>
            <a:r>
              <a:rPr lang="el-GR" sz="1600" dirty="0" smtClean="0"/>
              <a:t>συναρτήσεις ενός τμήματος</a:t>
            </a:r>
            <a:endParaRPr lang="en-US" sz="1600" dirty="0"/>
          </a:p>
          <a:p>
            <a:pPr lvl="3">
              <a:lnSpc>
                <a:spcPct val="90000"/>
              </a:lnSpc>
            </a:pPr>
            <a:r>
              <a:rPr lang="en-US" sz="1400" dirty="0">
                <a:solidFill>
                  <a:srgbClr val="0000FF"/>
                </a:solidFill>
                <a:effectLst/>
              </a:rPr>
              <a:t>Vertex </a:t>
            </a:r>
            <a:r>
              <a:rPr lang="en-US" sz="1400" dirty="0">
                <a:solidFill>
                  <a:srgbClr val="0000FF"/>
                </a:solidFill>
                <a:effectLst/>
                <a:sym typeface="Wingdings" pitchFamily="2" charset="2"/>
              </a:rPr>
              <a:t>= program</a:t>
            </a:r>
            <a:r>
              <a:rPr lang="el-GR" sz="1400" dirty="0">
                <a:solidFill>
                  <a:srgbClr val="0000FF"/>
                </a:solidFill>
                <a:effectLst/>
                <a:sym typeface="Wingdings" pitchFamily="2" charset="2"/>
              </a:rPr>
              <a:t> </a:t>
            </a:r>
            <a:r>
              <a:rPr lang="en-US" sz="1400" dirty="0">
                <a:solidFill>
                  <a:srgbClr val="0000FF"/>
                </a:solidFill>
                <a:effectLst/>
                <a:sym typeface="Wingdings" pitchFamily="2" charset="2"/>
              </a:rPr>
              <a:t>function</a:t>
            </a:r>
          </a:p>
          <a:p>
            <a:pPr lvl="3">
              <a:lnSpc>
                <a:spcPct val="90000"/>
              </a:lnSpc>
            </a:pPr>
            <a:r>
              <a:rPr lang="en-US" sz="1400" dirty="0">
                <a:solidFill>
                  <a:srgbClr val="0000FF"/>
                </a:solidFill>
                <a:effectLst/>
              </a:rPr>
              <a:t>Edge </a:t>
            </a:r>
            <a:r>
              <a:rPr lang="en-US" sz="1400" dirty="0">
                <a:solidFill>
                  <a:srgbClr val="0000FF"/>
                </a:solidFill>
                <a:effectLst/>
                <a:sym typeface="Wingdings" pitchFamily="2" charset="2"/>
              </a:rPr>
              <a:t>= function call</a:t>
            </a:r>
            <a:endParaRPr lang="en-US" sz="1400" dirty="0">
              <a:solidFill>
                <a:srgbClr val="0000FF"/>
              </a:solidFill>
              <a:effectLst/>
            </a:endParaRPr>
          </a:p>
          <a:p>
            <a:pPr lvl="2">
              <a:lnSpc>
                <a:spcPct val="90000"/>
              </a:lnSpc>
            </a:pPr>
            <a:r>
              <a:rPr lang="el-GR" sz="1600" dirty="0" smtClean="0"/>
              <a:t>Εξαρτήσεις μεταξύ κλάσεων  η τμημάτων</a:t>
            </a:r>
            <a:endParaRPr lang="en-US" sz="1600" dirty="0"/>
          </a:p>
          <a:p>
            <a:pPr lvl="3">
              <a:lnSpc>
                <a:spcPct val="90000"/>
              </a:lnSpc>
            </a:pPr>
            <a:r>
              <a:rPr lang="en-US" sz="1400" dirty="0">
                <a:solidFill>
                  <a:srgbClr val="0000FF"/>
                </a:solidFill>
                <a:effectLst/>
              </a:rPr>
              <a:t>Vertex </a:t>
            </a:r>
            <a:r>
              <a:rPr lang="en-US" sz="1400" dirty="0">
                <a:solidFill>
                  <a:srgbClr val="0000FF"/>
                </a:solidFill>
                <a:effectLst/>
                <a:sym typeface="Wingdings" pitchFamily="2" charset="2"/>
              </a:rPr>
              <a:t>= class / module / component</a:t>
            </a:r>
          </a:p>
          <a:p>
            <a:pPr lvl="3">
              <a:lnSpc>
                <a:spcPct val="90000"/>
              </a:lnSpc>
            </a:pPr>
            <a:r>
              <a:rPr lang="en-US" sz="1400" dirty="0">
                <a:solidFill>
                  <a:srgbClr val="0000FF"/>
                </a:solidFill>
                <a:effectLst/>
              </a:rPr>
              <a:t>Edge </a:t>
            </a:r>
            <a:r>
              <a:rPr lang="en-US" sz="1400" dirty="0">
                <a:solidFill>
                  <a:srgbClr val="0000FF"/>
                </a:solidFill>
                <a:effectLst/>
                <a:sym typeface="Wingdings" pitchFamily="2" charset="2"/>
              </a:rPr>
              <a:t>= class / module / component use</a:t>
            </a:r>
            <a:r>
              <a:rPr lang="en-US" sz="1400" dirty="0">
                <a:sym typeface="Wingdings" pitchFamily="2" charset="2"/>
              </a:rPr>
              <a:t>.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è"/>
            </a:pPr>
            <a:r>
              <a:rPr lang="el-GR" sz="1600" b="1" i="1" dirty="0">
                <a:solidFill>
                  <a:srgbClr val="339933"/>
                </a:solidFill>
                <a:effectLst/>
              </a:rPr>
              <a:t>Με την εφαρμογή σε ανώτερου επιπέδου τμήματα, αρχιτεκτονικές προοπτικές εξάγονται</a:t>
            </a:r>
            <a:r>
              <a:rPr lang="el-GR" sz="1600" b="1" i="1" dirty="0">
                <a:solidFill>
                  <a:srgbClr val="990000"/>
                </a:solidFill>
                <a:effectLst/>
              </a:rPr>
              <a:t> </a:t>
            </a:r>
            <a:endParaRPr lang="en-GB" sz="1600" b="1" i="1" dirty="0">
              <a:solidFill>
                <a:srgbClr val="990000"/>
              </a:solidFill>
              <a:effectLst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37</a:t>
            </a:fld>
            <a:r>
              <a:rPr lang="el-GR" smtClean="0"/>
              <a:t> / 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2552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1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1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1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1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1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1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1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1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1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1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1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1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1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1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1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1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1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1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1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1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5843" grpId="0" build="p" bldLvl="3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31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Dependency / Call graphs</a:t>
            </a:r>
            <a:r>
              <a:rPr lang="el-GR"/>
              <a:t> (5/9)</a:t>
            </a:r>
            <a:endParaRPr lang="en-GB"/>
          </a:p>
        </p:txBody>
      </p:sp>
      <p:sp>
        <p:nvSpPr>
          <p:cNvPr id="1316868" name="Rectangle 4"/>
          <p:cNvSpPr>
            <a:spLocks noChangeArrowheads="1"/>
          </p:cNvSpPr>
          <p:nvPr/>
        </p:nvSpPr>
        <p:spPr bwMode="auto">
          <a:xfrm>
            <a:off x="2679700" y="1676400"/>
            <a:ext cx="3200400" cy="279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r>
              <a:rPr lang="en-US" sz="1400" i="1">
                <a:solidFill>
                  <a:srgbClr val="0000FF"/>
                </a:solidFill>
                <a:effectLst/>
              </a:rPr>
              <a:t>Compiler</a:t>
            </a:r>
            <a:endParaRPr lang="en-GB" sz="1400" i="1">
              <a:solidFill>
                <a:srgbClr val="0000FF"/>
              </a:solidFill>
              <a:effectLst/>
            </a:endParaRPr>
          </a:p>
        </p:txBody>
      </p:sp>
      <p:grpSp>
        <p:nvGrpSpPr>
          <p:cNvPr id="1316869" name="Group 5"/>
          <p:cNvGrpSpPr>
            <a:grpSpLocks/>
          </p:cNvGrpSpPr>
          <p:nvPr/>
        </p:nvGrpSpPr>
        <p:grpSpPr bwMode="auto">
          <a:xfrm>
            <a:off x="6464300" y="5588000"/>
            <a:ext cx="825500" cy="447675"/>
            <a:chOff x="2888" y="2800"/>
            <a:chExt cx="664" cy="427"/>
          </a:xfrm>
        </p:grpSpPr>
        <p:grpSp>
          <p:nvGrpSpPr>
            <p:cNvPr id="1316870" name="Group 6"/>
            <p:cNvGrpSpPr>
              <a:grpSpLocks/>
            </p:cNvGrpSpPr>
            <p:nvPr/>
          </p:nvGrpSpPr>
          <p:grpSpPr bwMode="auto">
            <a:xfrm>
              <a:off x="2888" y="2800"/>
              <a:ext cx="664" cy="400"/>
              <a:chOff x="2888" y="2800"/>
              <a:chExt cx="664" cy="400"/>
            </a:xfrm>
          </p:grpSpPr>
          <p:sp>
            <p:nvSpPr>
              <p:cNvPr id="1316871" name="Rectangle 7"/>
              <p:cNvSpPr>
                <a:spLocks noChangeArrowheads="1"/>
              </p:cNvSpPr>
              <p:nvPr/>
            </p:nvSpPr>
            <p:spPr bwMode="auto">
              <a:xfrm>
                <a:off x="2888" y="2800"/>
                <a:ext cx="664" cy="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l-GR"/>
              </a:p>
            </p:txBody>
          </p:sp>
          <p:sp>
            <p:nvSpPr>
              <p:cNvPr id="1316872" name="Rectangle 8"/>
              <p:cNvSpPr>
                <a:spLocks noChangeArrowheads="1"/>
              </p:cNvSpPr>
              <p:nvPr/>
            </p:nvSpPr>
            <p:spPr bwMode="auto">
              <a:xfrm>
                <a:off x="2888" y="2800"/>
                <a:ext cx="664" cy="8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l-GR"/>
              </a:p>
            </p:txBody>
          </p:sp>
        </p:grpSp>
        <p:sp>
          <p:nvSpPr>
            <p:cNvPr id="1316873" name="Text Box 9"/>
            <p:cNvSpPr txBox="1">
              <a:spLocks noChangeArrowheads="1"/>
            </p:cNvSpPr>
            <p:nvPr/>
          </p:nvSpPr>
          <p:spPr bwMode="auto">
            <a:xfrm>
              <a:off x="2945" y="2936"/>
              <a:ext cx="60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400">
                  <a:solidFill>
                    <a:srgbClr val="990000"/>
                  </a:solidFill>
                  <a:effectLst/>
                  <a:latin typeface="Arial" charset="0"/>
                </a:rPr>
                <a:t>T code</a:t>
              </a:r>
              <a:endParaRPr lang="en-GB" sz="1400">
                <a:solidFill>
                  <a:srgbClr val="990000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316874" name="Rectangle 10"/>
          <p:cNvSpPr>
            <a:spLocks noChangeArrowheads="1"/>
          </p:cNvSpPr>
          <p:nvPr/>
        </p:nvSpPr>
        <p:spPr bwMode="auto">
          <a:xfrm>
            <a:off x="2667000" y="5283200"/>
            <a:ext cx="3200400" cy="279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r>
              <a:rPr lang="en-US" sz="1400">
                <a:effectLst/>
              </a:rPr>
              <a:t>Target code generator</a:t>
            </a:r>
            <a:endParaRPr lang="en-GB" sz="1400">
              <a:effectLst/>
            </a:endParaRPr>
          </a:p>
        </p:txBody>
      </p:sp>
      <p:sp>
        <p:nvSpPr>
          <p:cNvPr id="1316875" name="Rectangle 11"/>
          <p:cNvSpPr>
            <a:spLocks noChangeArrowheads="1"/>
          </p:cNvSpPr>
          <p:nvPr/>
        </p:nvSpPr>
        <p:spPr bwMode="auto">
          <a:xfrm>
            <a:off x="2705100" y="4305300"/>
            <a:ext cx="3200400" cy="279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r>
              <a:rPr lang="en-US" sz="1400">
                <a:effectLst/>
              </a:rPr>
              <a:t>Intermediate code generator</a:t>
            </a:r>
            <a:endParaRPr lang="en-GB" sz="1400">
              <a:effectLst/>
            </a:endParaRPr>
          </a:p>
        </p:txBody>
      </p:sp>
      <p:sp>
        <p:nvSpPr>
          <p:cNvPr id="1316876" name="Rectangle 12"/>
          <p:cNvSpPr>
            <a:spLocks noChangeArrowheads="1"/>
          </p:cNvSpPr>
          <p:nvPr/>
        </p:nvSpPr>
        <p:spPr bwMode="auto">
          <a:xfrm>
            <a:off x="2692400" y="3314700"/>
            <a:ext cx="3200400" cy="279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r>
              <a:rPr lang="en-US" sz="1400">
                <a:effectLst/>
              </a:rPr>
              <a:t>Syntax analyzer</a:t>
            </a:r>
            <a:endParaRPr lang="en-GB" sz="1400">
              <a:effectLst/>
            </a:endParaRPr>
          </a:p>
        </p:txBody>
      </p:sp>
      <p:sp>
        <p:nvSpPr>
          <p:cNvPr id="1316877" name="Rectangle 13"/>
          <p:cNvSpPr>
            <a:spLocks noChangeArrowheads="1"/>
          </p:cNvSpPr>
          <p:nvPr/>
        </p:nvSpPr>
        <p:spPr bwMode="auto">
          <a:xfrm>
            <a:off x="2705100" y="2377440"/>
            <a:ext cx="3200400" cy="279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r>
              <a:rPr lang="en-US" sz="1400">
                <a:effectLst/>
              </a:rPr>
              <a:t>Lexical analyzer</a:t>
            </a:r>
            <a:endParaRPr lang="en-GB" sz="1400">
              <a:effectLst/>
            </a:endParaRPr>
          </a:p>
        </p:txBody>
      </p:sp>
      <p:grpSp>
        <p:nvGrpSpPr>
          <p:cNvPr id="1316878" name="Group 14"/>
          <p:cNvGrpSpPr>
            <a:grpSpLocks/>
          </p:cNvGrpSpPr>
          <p:nvPr/>
        </p:nvGrpSpPr>
        <p:grpSpPr bwMode="auto">
          <a:xfrm>
            <a:off x="6362700" y="4686300"/>
            <a:ext cx="825500" cy="447675"/>
            <a:chOff x="2888" y="2800"/>
            <a:chExt cx="664" cy="427"/>
          </a:xfrm>
        </p:grpSpPr>
        <p:grpSp>
          <p:nvGrpSpPr>
            <p:cNvPr id="1316879" name="Group 15"/>
            <p:cNvGrpSpPr>
              <a:grpSpLocks/>
            </p:cNvGrpSpPr>
            <p:nvPr/>
          </p:nvGrpSpPr>
          <p:grpSpPr bwMode="auto">
            <a:xfrm>
              <a:off x="2888" y="2800"/>
              <a:ext cx="664" cy="400"/>
              <a:chOff x="2888" y="2800"/>
              <a:chExt cx="664" cy="400"/>
            </a:xfrm>
          </p:grpSpPr>
          <p:sp>
            <p:nvSpPr>
              <p:cNvPr id="1316880" name="Rectangle 16"/>
              <p:cNvSpPr>
                <a:spLocks noChangeArrowheads="1"/>
              </p:cNvSpPr>
              <p:nvPr/>
            </p:nvSpPr>
            <p:spPr bwMode="auto">
              <a:xfrm>
                <a:off x="2888" y="2800"/>
                <a:ext cx="664" cy="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l-GR"/>
              </a:p>
            </p:txBody>
          </p:sp>
          <p:sp>
            <p:nvSpPr>
              <p:cNvPr id="1316881" name="Rectangle 17"/>
              <p:cNvSpPr>
                <a:spLocks noChangeArrowheads="1"/>
              </p:cNvSpPr>
              <p:nvPr/>
            </p:nvSpPr>
            <p:spPr bwMode="auto">
              <a:xfrm>
                <a:off x="2888" y="2800"/>
                <a:ext cx="664" cy="8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l-GR"/>
              </a:p>
            </p:txBody>
          </p:sp>
        </p:grpSp>
        <p:sp>
          <p:nvSpPr>
            <p:cNvPr id="1316882" name="Text Box 18"/>
            <p:cNvSpPr txBox="1">
              <a:spLocks noChangeArrowheads="1"/>
            </p:cNvSpPr>
            <p:nvPr/>
          </p:nvSpPr>
          <p:spPr bwMode="auto">
            <a:xfrm>
              <a:off x="2968" y="2936"/>
              <a:ext cx="55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400">
                  <a:solidFill>
                    <a:srgbClr val="990000"/>
                  </a:solidFill>
                  <a:effectLst/>
                  <a:latin typeface="Arial" charset="0"/>
                </a:rPr>
                <a:t>I code</a:t>
              </a:r>
              <a:endParaRPr lang="en-GB" sz="1400">
                <a:solidFill>
                  <a:srgbClr val="990000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316883" name="Group 19"/>
          <p:cNvGrpSpPr>
            <a:grpSpLocks/>
          </p:cNvGrpSpPr>
          <p:nvPr/>
        </p:nvGrpSpPr>
        <p:grpSpPr bwMode="auto">
          <a:xfrm>
            <a:off x="6324600" y="3695700"/>
            <a:ext cx="825500" cy="447675"/>
            <a:chOff x="2888" y="2800"/>
            <a:chExt cx="664" cy="427"/>
          </a:xfrm>
        </p:grpSpPr>
        <p:grpSp>
          <p:nvGrpSpPr>
            <p:cNvPr id="1316884" name="Group 20"/>
            <p:cNvGrpSpPr>
              <a:grpSpLocks/>
            </p:cNvGrpSpPr>
            <p:nvPr/>
          </p:nvGrpSpPr>
          <p:grpSpPr bwMode="auto">
            <a:xfrm>
              <a:off x="2888" y="2800"/>
              <a:ext cx="664" cy="400"/>
              <a:chOff x="2888" y="2800"/>
              <a:chExt cx="664" cy="400"/>
            </a:xfrm>
          </p:grpSpPr>
          <p:sp>
            <p:nvSpPr>
              <p:cNvPr id="1316885" name="Rectangle 21"/>
              <p:cNvSpPr>
                <a:spLocks noChangeArrowheads="1"/>
              </p:cNvSpPr>
              <p:nvPr/>
            </p:nvSpPr>
            <p:spPr bwMode="auto">
              <a:xfrm>
                <a:off x="2888" y="2800"/>
                <a:ext cx="664" cy="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l-GR"/>
              </a:p>
            </p:txBody>
          </p:sp>
          <p:sp>
            <p:nvSpPr>
              <p:cNvPr id="1316886" name="Rectangle 22"/>
              <p:cNvSpPr>
                <a:spLocks noChangeArrowheads="1"/>
              </p:cNvSpPr>
              <p:nvPr/>
            </p:nvSpPr>
            <p:spPr bwMode="auto">
              <a:xfrm>
                <a:off x="2888" y="2800"/>
                <a:ext cx="664" cy="8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l-GR"/>
              </a:p>
            </p:txBody>
          </p:sp>
        </p:grpSp>
        <p:sp>
          <p:nvSpPr>
            <p:cNvPr id="1316887" name="Text Box 23"/>
            <p:cNvSpPr txBox="1">
              <a:spLocks noChangeArrowheads="1"/>
            </p:cNvSpPr>
            <p:nvPr/>
          </p:nvSpPr>
          <p:spPr bwMode="auto">
            <a:xfrm>
              <a:off x="2977" y="2936"/>
              <a:ext cx="54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400">
                  <a:solidFill>
                    <a:srgbClr val="990000"/>
                  </a:solidFill>
                  <a:effectLst/>
                  <a:latin typeface="Arial" charset="0"/>
                </a:rPr>
                <a:t>P tree</a:t>
              </a:r>
              <a:endParaRPr lang="en-GB" sz="1400">
                <a:solidFill>
                  <a:srgbClr val="990000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316888" name="Group 24"/>
          <p:cNvGrpSpPr>
            <a:grpSpLocks/>
          </p:cNvGrpSpPr>
          <p:nvPr/>
        </p:nvGrpSpPr>
        <p:grpSpPr bwMode="auto">
          <a:xfrm>
            <a:off x="7302500" y="3657600"/>
            <a:ext cx="833438" cy="447675"/>
            <a:chOff x="2888" y="2800"/>
            <a:chExt cx="671" cy="427"/>
          </a:xfrm>
        </p:grpSpPr>
        <p:grpSp>
          <p:nvGrpSpPr>
            <p:cNvPr id="1316889" name="Group 25"/>
            <p:cNvGrpSpPr>
              <a:grpSpLocks/>
            </p:cNvGrpSpPr>
            <p:nvPr/>
          </p:nvGrpSpPr>
          <p:grpSpPr bwMode="auto">
            <a:xfrm>
              <a:off x="2888" y="2800"/>
              <a:ext cx="664" cy="400"/>
              <a:chOff x="2888" y="2800"/>
              <a:chExt cx="664" cy="400"/>
            </a:xfrm>
          </p:grpSpPr>
          <p:sp>
            <p:nvSpPr>
              <p:cNvPr id="1316890" name="Rectangle 26"/>
              <p:cNvSpPr>
                <a:spLocks noChangeArrowheads="1"/>
              </p:cNvSpPr>
              <p:nvPr/>
            </p:nvSpPr>
            <p:spPr bwMode="auto">
              <a:xfrm>
                <a:off x="2888" y="2800"/>
                <a:ext cx="664" cy="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l-GR"/>
              </a:p>
            </p:txBody>
          </p:sp>
          <p:sp>
            <p:nvSpPr>
              <p:cNvPr id="1316891" name="Rectangle 27"/>
              <p:cNvSpPr>
                <a:spLocks noChangeArrowheads="1"/>
              </p:cNvSpPr>
              <p:nvPr/>
            </p:nvSpPr>
            <p:spPr bwMode="auto">
              <a:xfrm>
                <a:off x="2888" y="2800"/>
                <a:ext cx="664" cy="8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l-GR"/>
              </a:p>
            </p:txBody>
          </p:sp>
        </p:grpSp>
        <p:sp>
          <p:nvSpPr>
            <p:cNvPr id="1316892" name="Text Box 28"/>
            <p:cNvSpPr txBox="1">
              <a:spLocks noChangeArrowheads="1"/>
            </p:cNvSpPr>
            <p:nvPr/>
          </p:nvSpPr>
          <p:spPr bwMode="auto">
            <a:xfrm>
              <a:off x="2943" y="2936"/>
              <a:ext cx="6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400">
                  <a:solidFill>
                    <a:srgbClr val="990000"/>
                  </a:solidFill>
                  <a:effectLst/>
                  <a:latin typeface="Arial" charset="0"/>
                </a:rPr>
                <a:t>S table</a:t>
              </a:r>
              <a:endParaRPr lang="en-GB" sz="1400">
                <a:solidFill>
                  <a:srgbClr val="990000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1316894" name="AutoShape 30"/>
          <p:cNvCxnSpPr>
            <a:cxnSpLocks noChangeShapeType="1"/>
            <a:stCxn id="1316868" idx="1"/>
            <a:endCxn id="1316877" idx="1"/>
          </p:cNvCxnSpPr>
          <p:nvPr/>
        </p:nvCxnSpPr>
        <p:spPr bwMode="auto">
          <a:xfrm rot="10800000" flipH="1" flipV="1">
            <a:off x="2679700" y="1816100"/>
            <a:ext cx="25400" cy="701040"/>
          </a:xfrm>
          <a:prstGeom prst="curvedConnector3">
            <a:avLst>
              <a:gd name="adj1" fmla="val -90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6895" name="AutoShape 31"/>
          <p:cNvCxnSpPr>
            <a:cxnSpLocks noChangeShapeType="1"/>
            <a:stCxn id="1316868" idx="1"/>
            <a:endCxn id="1316876" idx="1"/>
          </p:cNvCxnSpPr>
          <p:nvPr/>
        </p:nvCxnSpPr>
        <p:spPr bwMode="auto">
          <a:xfrm rot="10800000" flipH="1" flipV="1">
            <a:off x="2679700" y="1816100"/>
            <a:ext cx="12700" cy="1638300"/>
          </a:xfrm>
          <a:prstGeom prst="curvedConnector3">
            <a:avLst>
              <a:gd name="adj1" fmla="val -3460008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6896" name="AutoShape 32"/>
          <p:cNvCxnSpPr>
            <a:cxnSpLocks noChangeShapeType="1"/>
            <a:stCxn id="1316868" idx="1"/>
            <a:endCxn id="1316875" idx="1"/>
          </p:cNvCxnSpPr>
          <p:nvPr/>
        </p:nvCxnSpPr>
        <p:spPr bwMode="auto">
          <a:xfrm rot="10800000" flipH="1" flipV="1">
            <a:off x="2679700" y="1816100"/>
            <a:ext cx="25400" cy="2628900"/>
          </a:xfrm>
          <a:prstGeom prst="curvedConnector3">
            <a:avLst>
              <a:gd name="adj1" fmla="val -2626256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6897" name="AutoShape 33"/>
          <p:cNvCxnSpPr>
            <a:cxnSpLocks noChangeShapeType="1"/>
            <a:stCxn id="1316868" idx="1"/>
            <a:endCxn id="1316874" idx="1"/>
          </p:cNvCxnSpPr>
          <p:nvPr/>
        </p:nvCxnSpPr>
        <p:spPr bwMode="auto">
          <a:xfrm rot="10800000" flipV="1">
            <a:off x="2667000" y="1816100"/>
            <a:ext cx="12700" cy="3606800"/>
          </a:xfrm>
          <a:prstGeom prst="curvedConnector3">
            <a:avLst>
              <a:gd name="adj1" fmla="val 8352496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6898" name="AutoShape 34"/>
          <p:cNvCxnSpPr>
            <a:cxnSpLocks noChangeShapeType="1"/>
            <a:stCxn id="1316876" idx="3"/>
            <a:endCxn id="1316891" idx="0"/>
          </p:cNvCxnSpPr>
          <p:nvPr/>
        </p:nvCxnSpPr>
        <p:spPr bwMode="auto">
          <a:xfrm>
            <a:off x="5892800" y="3454400"/>
            <a:ext cx="1822450" cy="203200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6899" name="AutoShape 35"/>
          <p:cNvCxnSpPr>
            <a:cxnSpLocks noChangeShapeType="1"/>
            <a:stCxn id="1316876" idx="3"/>
            <a:endCxn id="1316886" idx="0"/>
          </p:cNvCxnSpPr>
          <p:nvPr/>
        </p:nvCxnSpPr>
        <p:spPr bwMode="auto">
          <a:xfrm>
            <a:off x="5892800" y="3454400"/>
            <a:ext cx="844550" cy="241300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6900" name="AutoShape 36"/>
          <p:cNvCxnSpPr>
            <a:cxnSpLocks noChangeShapeType="1"/>
            <a:stCxn id="1316875" idx="3"/>
            <a:endCxn id="1316881" idx="0"/>
          </p:cNvCxnSpPr>
          <p:nvPr/>
        </p:nvCxnSpPr>
        <p:spPr bwMode="auto">
          <a:xfrm>
            <a:off x="5905500" y="4445000"/>
            <a:ext cx="869950" cy="241300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6901" name="AutoShape 37"/>
          <p:cNvCxnSpPr>
            <a:cxnSpLocks noChangeShapeType="1"/>
            <a:stCxn id="1316874" idx="3"/>
            <a:endCxn id="1316872" idx="0"/>
          </p:cNvCxnSpPr>
          <p:nvPr/>
        </p:nvCxnSpPr>
        <p:spPr bwMode="auto">
          <a:xfrm>
            <a:off x="5867400" y="5422900"/>
            <a:ext cx="1009650" cy="165100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6903" name="AutoShape 39"/>
          <p:cNvCxnSpPr>
            <a:cxnSpLocks noChangeShapeType="1"/>
            <a:stCxn id="1316885" idx="2"/>
            <a:endCxn id="1316875" idx="3"/>
          </p:cNvCxnSpPr>
          <p:nvPr/>
        </p:nvCxnSpPr>
        <p:spPr bwMode="auto">
          <a:xfrm rot="5400000">
            <a:off x="6156325" y="3863975"/>
            <a:ext cx="330200" cy="831850"/>
          </a:xfrm>
          <a:prstGeom prst="curvedConnector2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6904" name="AutoShape 40"/>
          <p:cNvCxnSpPr>
            <a:cxnSpLocks noChangeShapeType="1"/>
            <a:stCxn id="1316880" idx="2"/>
            <a:endCxn id="1316874" idx="3"/>
          </p:cNvCxnSpPr>
          <p:nvPr/>
        </p:nvCxnSpPr>
        <p:spPr bwMode="auto">
          <a:xfrm rot="5400000">
            <a:off x="6162675" y="4810125"/>
            <a:ext cx="317500" cy="908050"/>
          </a:xfrm>
          <a:prstGeom prst="curvedConnector2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16911" name="Oval 47"/>
          <p:cNvSpPr>
            <a:spLocks noChangeArrowheads="1"/>
          </p:cNvSpPr>
          <p:nvPr/>
        </p:nvSpPr>
        <p:spPr bwMode="auto">
          <a:xfrm>
            <a:off x="2364739" y="2161540"/>
            <a:ext cx="248920" cy="25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defTabSz="762000"/>
            <a:r>
              <a:rPr lang="en-US" sz="1200">
                <a:effectLst/>
              </a:rPr>
              <a:t>1</a:t>
            </a:r>
            <a:endParaRPr lang="en-GB" sz="1200">
              <a:effectLst/>
            </a:endParaRPr>
          </a:p>
        </p:txBody>
      </p:sp>
      <p:sp>
        <p:nvSpPr>
          <p:cNvPr id="1316912" name="Oval 48"/>
          <p:cNvSpPr>
            <a:spLocks noChangeArrowheads="1"/>
          </p:cNvSpPr>
          <p:nvPr/>
        </p:nvSpPr>
        <p:spPr bwMode="auto">
          <a:xfrm>
            <a:off x="2212340" y="2926570"/>
            <a:ext cx="248920" cy="25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defTabSz="762000"/>
            <a:r>
              <a:rPr lang="en-US" sz="1200">
                <a:effectLst/>
              </a:rPr>
              <a:t>2</a:t>
            </a:r>
            <a:endParaRPr lang="en-GB" sz="1200">
              <a:effectLst/>
            </a:endParaRPr>
          </a:p>
        </p:txBody>
      </p:sp>
      <p:sp>
        <p:nvSpPr>
          <p:cNvPr id="1316913" name="Oval 49"/>
          <p:cNvSpPr>
            <a:spLocks noChangeArrowheads="1"/>
          </p:cNvSpPr>
          <p:nvPr/>
        </p:nvSpPr>
        <p:spPr bwMode="auto">
          <a:xfrm>
            <a:off x="1767840" y="4597400"/>
            <a:ext cx="248920" cy="25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defTabSz="762000"/>
            <a:r>
              <a:rPr lang="en-US" sz="1200">
                <a:effectLst/>
              </a:rPr>
              <a:t>4</a:t>
            </a:r>
            <a:endParaRPr lang="en-GB" sz="1200">
              <a:effectLst/>
            </a:endParaRPr>
          </a:p>
        </p:txBody>
      </p:sp>
      <p:sp>
        <p:nvSpPr>
          <p:cNvPr id="1316916" name="Oval 52"/>
          <p:cNvSpPr>
            <a:spLocks noChangeArrowheads="1"/>
          </p:cNvSpPr>
          <p:nvPr/>
        </p:nvSpPr>
        <p:spPr bwMode="auto">
          <a:xfrm>
            <a:off x="1945640" y="3584285"/>
            <a:ext cx="248920" cy="25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defTabSz="762000"/>
            <a:r>
              <a:rPr lang="en-US" sz="1200">
                <a:effectLst/>
              </a:rPr>
              <a:t>3</a:t>
            </a:r>
            <a:endParaRPr lang="en-GB" sz="1200">
              <a:effectLst/>
            </a:endParaRPr>
          </a:p>
        </p:txBody>
      </p:sp>
      <p:grpSp>
        <p:nvGrpSpPr>
          <p:cNvPr id="1316917" name="Group 53"/>
          <p:cNvGrpSpPr>
            <a:grpSpLocks/>
          </p:cNvGrpSpPr>
          <p:nvPr/>
        </p:nvGrpSpPr>
        <p:grpSpPr bwMode="auto">
          <a:xfrm>
            <a:off x="6286500" y="2667000"/>
            <a:ext cx="825500" cy="447675"/>
            <a:chOff x="2888" y="2800"/>
            <a:chExt cx="664" cy="427"/>
          </a:xfrm>
        </p:grpSpPr>
        <p:grpSp>
          <p:nvGrpSpPr>
            <p:cNvPr id="1316918" name="Group 54"/>
            <p:cNvGrpSpPr>
              <a:grpSpLocks/>
            </p:cNvGrpSpPr>
            <p:nvPr/>
          </p:nvGrpSpPr>
          <p:grpSpPr bwMode="auto">
            <a:xfrm>
              <a:off x="2888" y="2800"/>
              <a:ext cx="664" cy="400"/>
              <a:chOff x="2888" y="2800"/>
              <a:chExt cx="664" cy="400"/>
            </a:xfrm>
          </p:grpSpPr>
          <p:sp>
            <p:nvSpPr>
              <p:cNvPr id="1316919" name="Rectangle 55"/>
              <p:cNvSpPr>
                <a:spLocks noChangeArrowheads="1"/>
              </p:cNvSpPr>
              <p:nvPr/>
            </p:nvSpPr>
            <p:spPr bwMode="auto">
              <a:xfrm>
                <a:off x="2888" y="2800"/>
                <a:ext cx="664" cy="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l-GR"/>
              </a:p>
            </p:txBody>
          </p:sp>
          <p:sp>
            <p:nvSpPr>
              <p:cNvPr id="1316920" name="Rectangle 56"/>
              <p:cNvSpPr>
                <a:spLocks noChangeArrowheads="1"/>
              </p:cNvSpPr>
              <p:nvPr/>
            </p:nvSpPr>
            <p:spPr bwMode="auto">
              <a:xfrm>
                <a:off x="2888" y="2800"/>
                <a:ext cx="664" cy="8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l-GR"/>
              </a:p>
            </p:txBody>
          </p:sp>
        </p:grpSp>
        <p:sp>
          <p:nvSpPr>
            <p:cNvPr id="1316921" name="Text Box 57"/>
            <p:cNvSpPr txBox="1">
              <a:spLocks noChangeArrowheads="1"/>
            </p:cNvSpPr>
            <p:nvPr/>
          </p:nvSpPr>
          <p:spPr bwMode="auto">
            <a:xfrm>
              <a:off x="3011" y="2936"/>
              <a:ext cx="4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400">
                  <a:solidFill>
                    <a:srgbClr val="990000"/>
                  </a:solidFill>
                  <a:effectLst/>
                  <a:latin typeface="Arial" charset="0"/>
                </a:rPr>
                <a:t>T list</a:t>
              </a:r>
              <a:endParaRPr lang="en-GB" sz="1400">
                <a:solidFill>
                  <a:srgbClr val="990000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1316924" name="AutoShape 60"/>
          <p:cNvCxnSpPr>
            <a:cxnSpLocks noChangeShapeType="1"/>
            <a:stCxn id="1316877" idx="3"/>
            <a:endCxn id="1316920" idx="0"/>
          </p:cNvCxnSpPr>
          <p:nvPr/>
        </p:nvCxnSpPr>
        <p:spPr bwMode="auto">
          <a:xfrm>
            <a:off x="5905500" y="2517140"/>
            <a:ext cx="793750" cy="149860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6925" name="AutoShape 61"/>
          <p:cNvCxnSpPr>
            <a:cxnSpLocks noChangeShapeType="1"/>
            <a:stCxn id="1316876" idx="3"/>
            <a:endCxn id="1316921" idx="2"/>
          </p:cNvCxnSpPr>
          <p:nvPr/>
        </p:nvCxnSpPr>
        <p:spPr bwMode="auto">
          <a:xfrm flipV="1">
            <a:off x="5892800" y="3114675"/>
            <a:ext cx="844550" cy="339725"/>
          </a:xfrm>
          <a:prstGeom prst="curvedConnector2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6926" name="AutoShape 62"/>
          <p:cNvCxnSpPr>
            <a:cxnSpLocks noChangeShapeType="1"/>
            <a:stCxn id="1316892" idx="2"/>
            <a:endCxn id="1316875" idx="3"/>
          </p:cNvCxnSpPr>
          <p:nvPr/>
        </p:nvCxnSpPr>
        <p:spPr bwMode="auto">
          <a:xfrm rot="5400000">
            <a:off x="6659563" y="3351212"/>
            <a:ext cx="339725" cy="1847850"/>
          </a:xfrm>
          <a:prstGeom prst="curvedConnector2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6927" name="AutoShape 63"/>
          <p:cNvCxnSpPr>
            <a:cxnSpLocks noChangeShapeType="1"/>
            <a:stCxn id="1316890" idx="2"/>
            <a:endCxn id="1316874" idx="3"/>
          </p:cNvCxnSpPr>
          <p:nvPr/>
        </p:nvCxnSpPr>
        <p:spPr bwMode="auto">
          <a:xfrm rot="5400000">
            <a:off x="6118225" y="3825875"/>
            <a:ext cx="1346200" cy="1847850"/>
          </a:xfrm>
          <a:prstGeom prst="curvedConnector2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16928" name="Text Box 64"/>
          <p:cNvSpPr txBox="1">
            <a:spLocks noChangeArrowheads="1"/>
          </p:cNvSpPr>
          <p:nvPr/>
        </p:nvSpPr>
        <p:spPr bwMode="auto">
          <a:xfrm>
            <a:off x="0" y="6035675"/>
            <a:ext cx="845879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80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…</a:t>
            </a:r>
            <a:r>
              <a:rPr lang="el-GR" sz="180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εξαγωγή της ακολουθιακής </a:t>
            </a:r>
            <a:r>
              <a:rPr lang="el-GR" sz="1800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αρχιτεκτονικής από τις εξαρτήσεις του κώδικα</a:t>
            </a:r>
            <a:endParaRPr lang="en-GB" sz="1800" i="1" dirty="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38</a:t>
            </a:fld>
            <a:r>
              <a:rPr lang="el-GR" smtClean="0"/>
              <a:t> / 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0972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1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16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316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31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316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31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316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316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31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316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316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316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31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31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31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316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31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131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316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131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131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1316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1316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131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1316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1316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1316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131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6868" grpId="0" animBg="1"/>
      <p:bldP spid="1316874" grpId="0" animBg="1"/>
      <p:bldP spid="1316875" grpId="0" animBg="1"/>
      <p:bldP spid="1316876" grpId="0" animBg="1"/>
      <p:bldP spid="1316877" grpId="0" animBg="1"/>
      <p:bldP spid="1316911" grpId="0" animBg="1"/>
      <p:bldP spid="1316912" grpId="0" animBg="1"/>
      <p:bldP spid="1316913" grpId="0" animBg="1"/>
      <p:bldP spid="131691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32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Dependency / Call graphs</a:t>
            </a:r>
            <a:r>
              <a:rPr lang="el-GR"/>
              <a:t> (6/9)</a:t>
            </a:r>
            <a:endParaRPr lang="en-GB"/>
          </a:p>
        </p:txBody>
      </p:sp>
      <p:sp>
        <p:nvSpPr>
          <p:cNvPr id="132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l-GR" sz="2400" i="1" dirty="0"/>
              <a:t>Πιο αναλυτικό  παράδειγμα (1/4)</a:t>
            </a:r>
          </a:p>
          <a:p>
            <a:pPr lvl="1">
              <a:lnSpc>
                <a:spcPct val="90000"/>
              </a:lnSpc>
            </a:pPr>
            <a:r>
              <a:rPr lang="el-GR" dirty="0" smtClean="0"/>
              <a:t>Η ανάλυση </a:t>
            </a:r>
            <a:r>
              <a:rPr lang="el-GR" dirty="0"/>
              <a:t>του γράφου κλήσεων </a:t>
            </a:r>
            <a:r>
              <a:rPr lang="el-GR" dirty="0" smtClean="0"/>
              <a:t>βοηθά στην εξαγωγή </a:t>
            </a:r>
            <a:r>
              <a:rPr lang="el-GR" dirty="0" smtClean="0"/>
              <a:t>της </a:t>
            </a:r>
            <a:r>
              <a:rPr lang="el-GR" dirty="0" smtClean="0"/>
              <a:t>αρχιτεκτονικής που αποτυπώνει ο κώδικας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l-GR" dirty="0"/>
              <a:t>Τα αρχικά τμήματα του συστήματος </a:t>
            </a:r>
            <a:r>
              <a:rPr lang="el-GR" dirty="0" smtClean="0"/>
              <a:t>προκύπτουν </a:t>
            </a:r>
            <a:r>
              <a:rPr lang="el-GR" dirty="0"/>
              <a:t>ενώ οι </a:t>
            </a:r>
            <a:r>
              <a:rPr lang="el-GR" dirty="0" smtClean="0"/>
              <a:t>εξαρτήσεις κλήσεων των </a:t>
            </a:r>
            <a:r>
              <a:rPr lang="el-GR" dirty="0"/>
              <a:t>τμημάτων </a:t>
            </a:r>
            <a:r>
              <a:rPr lang="el-GR" dirty="0" smtClean="0"/>
              <a:t>καταγράφονται </a:t>
            </a:r>
            <a:endParaRPr lang="el-GR" dirty="0"/>
          </a:p>
          <a:p>
            <a:pPr lvl="2">
              <a:lnSpc>
                <a:spcPct val="90000"/>
              </a:lnSpc>
            </a:pPr>
            <a:r>
              <a:rPr lang="el-GR" dirty="0"/>
              <a:t>Αυτού του είδους οι εξαρτήσεις κλήσεως θεωρούνται ως οι αρχικές αρχιτεκτονικές συνδέσεις</a:t>
            </a:r>
            <a:endParaRPr lang="en-US" dirty="0"/>
          </a:p>
          <a:p>
            <a:pPr lvl="1">
              <a:lnSpc>
                <a:spcPct val="90000"/>
              </a:lnSpc>
              <a:buFont typeface="Wingdings" pitchFamily="2" charset="2"/>
              <a:buChar char="è"/>
            </a:pPr>
            <a:r>
              <a:rPr lang="el-GR" dirty="0"/>
              <a:t>Το παράδειγμα </a:t>
            </a:r>
            <a:r>
              <a:rPr lang="el-GR" dirty="0" smtClean="0"/>
              <a:t>αναλύει </a:t>
            </a:r>
            <a:r>
              <a:rPr lang="el-GR" b="1" i="1" dirty="0" smtClean="0"/>
              <a:t>εκ </a:t>
            </a:r>
            <a:r>
              <a:rPr lang="el-GR" b="1" i="1" dirty="0"/>
              <a:t>των </a:t>
            </a:r>
            <a:r>
              <a:rPr lang="el-GR" b="1" i="1" dirty="0" smtClean="0"/>
              <a:t>υστέρων</a:t>
            </a:r>
            <a:r>
              <a:rPr lang="el-GR" dirty="0" smtClean="0"/>
              <a:t> </a:t>
            </a:r>
            <a:r>
              <a:rPr lang="el-GR" dirty="0"/>
              <a:t>τον γράφο κλήσεων </a:t>
            </a:r>
            <a:r>
              <a:rPr lang="el-GR" dirty="0" smtClean="0"/>
              <a:t>που </a:t>
            </a:r>
            <a:r>
              <a:rPr lang="el-GR" dirty="0" smtClean="0"/>
              <a:t>φαίνεται ότι ακολουθεί </a:t>
            </a:r>
            <a:r>
              <a:rPr lang="en-US" dirty="0"/>
              <a:t>agent-based </a:t>
            </a:r>
            <a:r>
              <a:rPr lang="el-GR" dirty="0" smtClean="0"/>
              <a:t>αρχιτεκτονική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39</a:t>
            </a:fld>
            <a:r>
              <a:rPr lang="el-GR" smtClean="0"/>
              <a:t> / 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2296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2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2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2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2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2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2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2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2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63" grpId="0" build="p" bldLvl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28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Αρχές σχεδίασης λογισμικού</a:t>
            </a:r>
            <a:endParaRPr lang="en-GB"/>
          </a:p>
        </p:txBody>
      </p:sp>
      <p:sp>
        <p:nvSpPr>
          <p:cNvPr id="128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ç"/>
            </a:pPr>
            <a:r>
              <a:rPr lang="el-GR" sz="2000" i="1" dirty="0">
                <a:solidFill>
                  <a:srgbClr val="0000FF"/>
                </a:solidFill>
                <a:effectLst/>
              </a:rPr>
              <a:t>Δ</a:t>
            </a:r>
            <a:r>
              <a:rPr lang="el-GR" sz="2000" dirty="0"/>
              <a:t>εν υπάρχει συνταγολόγιο επιτυχίας</a:t>
            </a:r>
            <a:endParaRPr lang="en-US" sz="2000" dirty="0"/>
          </a:p>
          <a:p>
            <a:pPr>
              <a:lnSpc>
                <a:spcPct val="90000"/>
              </a:lnSpc>
              <a:buFont typeface="Wingdings" pitchFamily="2" charset="2"/>
              <a:buChar char="ç"/>
            </a:pPr>
            <a:r>
              <a:rPr lang="el-GR" sz="2000" i="1" dirty="0">
                <a:solidFill>
                  <a:srgbClr val="0000FF"/>
                </a:solidFill>
                <a:effectLst/>
              </a:rPr>
              <a:t>Δ</a:t>
            </a:r>
            <a:r>
              <a:rPr lang="el-GR" sz="2000" dirty="0"/>
              <a:t>εν υπάρχει κεντρικά συγκεντρωμένη σοφία</a:t>
            </a:r>
            <a:endParaRPr lang="en-US" sz="2000" dirty="0"/>
          </a:p>
          <a:p>
            <a:pPr>
              <a:lnSpc>
                <a:spcPct val="90000"/>
              </a:lnSpc>
              <a:buFont typeface="Wingdings" pitchFamily="2" charset="2"/>
              <a:buChar char="ç"/>
            </a:pPr>
            <a:r>
              <a:rPr lang="el-GR" sz="2000" i="1" dirty="0">
                <a:solidFill>
                  <a:srgbClr val="0000FF"/>
                </a:solidFill>
                <a:effectLst/>
              </a:rPr>
              <a:t>Δ</a:t>
            </a:r>
            <a:r>
              <a:rPr lang="el-GR" sz="2000" dirty="0"/>
              <a:t>εν υπάρχει ένας μόνο κώδικας καλής πρακτικής</a:t>
            </a:r>
            <a:endParaRPr lang="en-US" sz="2000" dirty="0"/>
          </a:p>
          <a:p>
            <a:pPr>
              <a:lnSpc>
                <a:spcPct val="90000"/>
              </a:lnSpc>
              <a:buFont typeface="Wingdings" pitchFamily="2" charset="2"/>
              <a:buChar char="ç"/>
            </a:pPr>
            <a:r>
              <a:rPr lang="el-GR" sz="2000" i="1" dirty="0">
                <a:solidFill>
                  <a:srgbClr val="0000FF"/>
                </a:solidFill>
                <a:effectLst/>
              </a:rPr>
              <a:t>Δ</a:t>
            </a:r>
            <a:r>
              <a:rPr lang="el-GR" sz="2000" dirty="0"/>
              <a:t>εν υπάρχουν καθολικά βέλτιστες λύσεις</a:t>
            </a: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  <a:buFont typeface="Wingdings" pitchFamily="2" charset="2"/>
              <a:buChar char="è"/>
            </a:pPr>
            <a:r>
              <a:rPr lang="en-US" sz="2000" dirty="0"/>
              <a:t>Do the right thing</a:t>
            </a:r>
            <a:r>
              <a:rPr lang="el-GR" sz="2000" dirty="0"/>
              <a:t> 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è"/>
            </a:pPr>
            <a:r>
              <a:rPr lang="el-GR" sz="1800" dirty="0"/>
              <a:t>δηλ. ακολουθείτε όλους τους κανόνες που μαθαίνετε</a:t>
            </a:r>
            <a:endParaRPr lang="en-US" sz="1800" dirty="0"/>
          </a:p>
          <a:p>
            <a:pPr>
              <a:lnSpc>
                <a:spcPct val="90000"/>
              </a:lnSpc>
              <a:buFont typeface="Wingdings" pitchFamily="2" charset="2"/>
              <a:buChar char="è"/>
            </a:pPr>
            <a:r>
              <a:rPr lang="en-US" sz="2000" dirty="0"/>
              <a:t>Provide primitives, not </a:t>
            </a:r>
            <a:r>
              <a:rPr lang="en-US" sz="2000" dirty="0" smtClean="0"/>
              <a:t>solutions</a:t>
            </a:r>
            <a:endParaRPr lang="el-GR" sz="2000" dirty="0"/>
          </a:p>
          <a:p>
            <a:pPr lvl="1">
              <a:lnSpc>
                <a:spcPct val="90000"/>
              </a:lnSpc>
              <a:buFont typeface="Wingdings" pitchFamily="2" charset="2"/>
              <a:buChar char="è"/>
            </a:pPr>
            <a:r>
              <a:rPr lang="el-GR" sz="1800" dirty="0"/>
              <a:t>δηλ. έμφαση στο «ψάρεμα» και όχι στο «ψάρι»</a:t>
            </a:r>
            <a:endParaRPr lang="en-US" sz="1800" dirty="0"/>
          </a:p>
          <a:p>
            <a:pPr>
              <a:lnSpc>
                <a:spcPct val="90000"/>
              </a:lnSpc>
              <a:buFont typeface="Wingdings" pitchFamily="2" charset="2"/>
              <a:buChar char="è"/>
            </a:pPr>
            <a:r>
              <a:rPr lang="en-US" sz="2000" dirty="0"/>
              <a:t>KISS </a:t>
            </a:r>
            <a:r>
              <a:rPr lang="en-US" sz="2000" dirty="0" smtClean="0"/>
              <a:t>(keep it simple stupid</a:t>
            </a:r>
            <a:r>
              <a:rPr lang="en-US" sz="2000" dirty="0"/>
              <a:t>)</a:t>
            </a:r>
            <a:r>
              <a:rPr lang="el-GR" sz="2000" dirty="0"/>
              <a:t> 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è"/>
            </a:pPr>
            <a:r>
              <a:rPr lang="el-GR" sz="1800" dirty="0"/>
              <a:t>ο ανθρώπινος εγκέφαλος δεν μπορεί να χειριστεί τίποτε μετά από κάποια πολυπλοκότητα, αλλά πολλά με περιορισμένη πολυπλοκότητα</a:t>
            </a:r>
            <a:endParaRPr lang="en-US" sz="1800" dirty="0"/>
          </a:p>
          <a:p>
            <a:pPr>
              <a:lnSpc>
                <a:spcPct val="90000"/>
              </a:lnSpc>
              <a:buFont typeface="Wingdings" pitchFamily="2" charset="2"/>
              <a:buChar char="è"/>
            </a:pPr>
            <a:r>
              <a:rPr lang="el-GR" sz="2000" b="1" i="1" dirty="0"/>
              <a:t>Η τελειοποίηση της σχεδίασης δεν έρχεται όταν</a:t>
            </a:r>
            <a:r>
              <a:rPr lang="en-US" sz="2000" b="1" i="1" dirty="0"/>
              <a:t> </a:t>
            </a:r>
            <a:r>
              <a:rPr lang="el-GR" sz="2000" b="1" i="1" dirty="0"/>
              <a:t>δεν έχεις κάτι άλλο να προσθέσεις</a:t>
            </a:r>
            <a:r>
              <a:rPr lang="en-US" sz="2000" b="1" i="1" dirty="0"/>
              <a:t>, </a:t>
            </a:r>
            <a:r>
              <a:rPr lang="el-GR" sz="2000" b="1" i="1" dirty="0"/>
              <a:t>αλλά κάτι άλλο να αφαιρέσεις</a:t>
            </a:r>
            <a:endParaRPr lang="en-GB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4</a:t>
            </a:fld>
            <a:r>
              <a:rPr lang="el-GR" smtClean="0"/>
              <a:t> / 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0987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8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8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8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8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8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8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8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8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8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8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8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8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8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8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8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8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8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8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8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8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8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8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8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8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8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8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8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8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8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8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28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28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8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512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31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Dependency / Call graphs</a:t>
            </a:r>
            <a:r>
              <a:rPr lang="el-GR"/>
              <a:t> (7/9)</a:t>
            </a:r>
            <a:endParaRPr lang="en-GB"/>
          </a:p>
        </p:txBody>
      </p:sp>
      <p:graphicFrame>
        <p:nvGraphicFramePr>
          <p:cNvPr id="1318936" name="Group 24"/>
          <p:cNvGraphicFramePr>
            <a:graphicFrameLocks noGrp="1"/>
          </p:cNvGraphicFramePr>
          <p:nvPr/>
        </p:nvGraphicFramePr>
        <p:xfrm>
          <a:off x="977900" y="2108200"/>
          <a:ext cx="6477000" cy="3956940"/>
        </p:xfrm>
        <a:graphic>
          <a:graphicData uri="http://schemas.openxmlformats.org/drawingml/2006/table">
            <a:tbl>
              <a:tblPr/>
              <a:tblGrid>
                <a:gridCol w="6477000"/>
              </a:tblGrid>
              <a:tr h="3200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class </a:t>
                      </a:r>
                      <a:r>
                        <a:rPr kumimoji="1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Soldier_Agent</a:t>
                      </a: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{ </a:t>
                      </a:r>
                      <a:r>
                        <a:rPr kumimoji="1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sym typeface="Wingdings" pitchFamily="2" charset="2"/>
                        </a:rPr>
                        <a:t></a:t>
                      </a:r>
                      <a:r>
                        <a:rPr kumimoji="1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1" lang="el-GR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</a:rPr>
                        <a:t>Αρχικό </a:t>
                      </a:r>
                      <a:r>
                        <a:rPr kumimoji="1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</a:rPr>
                        <a:t>class design</a:t>
                      </a: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private:</a:t>
                      </a: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</a:rPr>
                        <a:t>Weapons            weapons;</a:t>
                      </a: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</a:rPr>
                        <a:t>Experience         experience;</a:t>
                      </a: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</a:rPr>
                        <a:t>Capabilities       capabilities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;</a:t>
                      </a: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</a:rPr>
                        <a:t>TroupLeader_Agent* leader;</a:t>
                      </a:r>
                      <a:r>
                        <a:rPr kumimoji="1" lang="el-G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1" lang="el-GR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sym typeface="Wingdings" pitchFamily="2" charset="2"/>
                        </a:rPr>
                        <a:t> Ανεβαίνουμε ιεραρχικά</a:t>
                      </a:r>
                      <a:endParaRPr kumimoji="1" lang="en-US" sz="1400" b="1" i="1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public:</a:t>
                      </a: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void </a:t>
                      </a: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Attack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(AttackTarget* attackTarget);</a:t>
                      </a: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void </a:t>
                      </a: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Retreat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(FieldPosition* position);</a:t>
                      </a: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void </a:t>
                      </a: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Surrender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(TroupLeader_Agent* oppositeLeader);</a:t>
                      </a: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void </a:t>
                      </a: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Support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(Soldier_Agent* soldier);</a:t>
                      </a: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void </a:t>
                      </a: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Move</a:t>
                      </a:r>
                      <a:r>
                        <a:rPr kumimoji="1" lang="el-G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Το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(FieldPosition* position);</a:t>
                      </a: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</a:rPr>
                        <a:t>void SetLeader (TroupLeader_Agent* leader);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};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18933" name="Rectangle 21"/>
          <p:cNvSpPr>
            <a:spLocks noGrp="1" noChangeArrowheads="1"/>
          </p:cNvSpPr>
          <p:nvPr>
            <p:ph type="body" idx="1"/>
          </p:nvPr>
        </p:nvSpPr>
        <p:spPr>
          <a:xfrm>
            <a:off x="469900" y="1485900"/>
            <a:ext cx="8305800" cy="457200"/>
          </a:xfrm>
          <a:noFill/>
          <a:ln/>
        </p:spPr>
        <p:txBody>
          <a:bodyPr/>
          <a:lstStyle/>
          <a:p>
            <a:r>
              <a:rPr lang="el-GR" sz="2000" i="1"/>
              <a:t>Πιο αναλυτικό παράδειγμα (</a:t>
            </a:r>
            <a:r>
              <a:rPr lang="en-US" sz="2000" i="1"/>
              <a:t>2</a:t>
            </a:r>
            <a:r>
              <a:rPr lang="el-GR" sz="2000" i="1"/>
              <a:t>/4)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40</a:t>
            </a:fld>
            <a:r>
              <a:rPr lang="el-GR" smtClean="0"/>
              <a:t> / 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6436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31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Dependency / Call graphs </a:t>
            </a:r>
            <a:r>
              <a:rPr lang="el-GR"/>
              <a:t> (8/9)</a:t>
            </a:r>
            <a:endParaRPr lang="en-GB"/>
          </a:p>
        </p:txBody>
      </p:sp>
      <p:graphicFrame>
        <p:nvGraphicFramePr>
          <p:cNvPr id="1319963" name="Group 27"/>
          <p:cNvGraphicFramePr>
            <a:graphicFrameLocks noGrp="1"/>
          </p:cNvGraphicFramePr>
          <p:nvPr/>
        </p:nvGraphicFramePr>
        <p:xfrm>
          <a:off x="876300" y="2171700"/>
          <a:ext cx="6477000" cy="3700908"/>
        </p:xfrm>
        <a:graphic>
          <a:graphicData uri="http://schemas.openxmlformats.org/drawingml/2006/table">
            <a:tbl>
              <a:tblPr/>
              <a:tblGrid>
                <a:gridCol w="6477000"/>
              </a:tblGrid>
              <a:tr h="3200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class </a:t>
                      </a:r>
                      <a:r>
                        <a:rPr kumimoji="1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TroupLeader_Agent</a:t>
                      </a: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{  </a:t>
                      </a:r>
                      <a:r>
                        <a:rPr kumimoji="1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sym typeface="Wingdings" pitchFamily="2" charset="2"/>
                        </a:rPr>
                        <a:t></a:t>
                      </a:r>
                      <a:r>
                        <a:rPr kumimoji="1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1" lang="el-GR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</a:rPr>
                        <a:t>Αρχικό </a:t>
                      </a:r>
                      <a:r>
                        <a:rPr kumimoji="1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</a:rPr>
                        <a:t>class design</a:t>
                      </a: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private:</a:t>
                      </a: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</a:rPr>
                        <a:t>Strategy*	    strategy;</a:t>
                      </a: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</a:rPr>
                        <a:t>Mission*         mission;</a:t>
                      </a: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</a:rPr>
                        <a:t>Command*         command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;</a:t>
                      </a: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</a:rPr>
                        <a:t>Commander_Agent* commander; </a:t>
                      </a:r>
                      <a:r>
                        <a:rPr kumimoji="1" lang="el-GR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sym typeface="Wingdings" pitchFamily="2" charset="2"/>
                        </a:rPr>
                        <a:t> Ανεβαίνουμε ιεραρχικά</a:t>
                      </a:r>
                      <a:endParaRPr kumimoji="1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public:</a:t>
                      </a: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void </a:t>
                      </a: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SetMission 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(Mission* mission);</a:t>
                      </a: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void </a:t>
                      </a: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SetStrategy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(Strategy* strategy);</a:t>
                      </a: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void </a:t>
                      </a: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StartMission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(void);</a:t>
                      </a: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void</a:t>
                      </a: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AbortMission (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void</a:t>
                      </a: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);</a:t>
                      </a: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</a:rPr>
                        <a:t>void SetCommander (Commander_Agent* commander);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};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19961" name="Rectangle 25"/>
          <p:cNvSpPr>
            <a:spLocks noGrp="1" noChangeArrowheads="1"/>
          </p:cNvSpPr>
          <p:nvPr>
            <p:ph type="body" idx="1"/>
          </p:nvPr>
        </p:nvSpPr>
        <p:spPr>
          <a:xfrm>
            <a:off x="469900" y="1485900"/>
            <a:ext cx="8305800" cy="457200"/>
          </a:xfrm>
          <a:noFill/>
          <a:ln/>
        </p:spPr>
        <p:txBody>
          <a:bodyPr/>
          <a:lstStyle/>
          <a:p>
            <a:r>
              <a:rPr lang="el-GR" sz="2000" i="1"/>
              <a:t>Πιο αναλυτικό παράδειγμα (</a:t>
            </a:r>
            <a:r>
              <a:rPr lang="en-US" sz="2000" i="1"/>
              <a:t>3</a:t>
            </a:r>
            <a:r>
              <a:rPr lang="el-GR" sz="2000" i="1"/>
              <a:t>/4)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41</a:t>
            </a:fld>
            <a:r>
              <a:rPr lang="el-GR" smtClean="0"/>
              <a:t> / 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5242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4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32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Dependency / Call graphs</a:t>
            </a:r>
            <a:r>
              <a:rPr lang="el-GR"/>
              <a:t> (9/9)</a:t>
            </a:r>
            <a:endParaRPr lang="en-GB"/>
          </a:p>
        </p:txBody>
      </p:sp>
      <p:sp>
        <p:nvSpPr>
          <p:cNvPr id="1322065" name="Text Box 81"/>
          <p:cNvSpPr txBox="1">
            <a:spLocks noChangeArrowheads="1"/>
          </p:cNvSpPr>
          <p:nvPr/>
        </p:nvSpPr>
        <p:spPr bwMode="auto">
          <a:xfrm>
            <a:off x="5428298" y="3236455"/>
            <a:ext cx="3167062" cy="117019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 lIns="92075" tIns="46038" rIns="92075" bIns="46038" anchor="ctr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400" dirty="0">
                <a:effectLst/>
                <a:latin typeface="Arial" charset="0"/>
              </a:rPr>
              <a:t>Γράφος εξαρτήσεων αντικειμένων, </a:t>
            </a:r>
          </a:p>
          <a:p>
            <a:pPr algn="ctr"/>
            <a:r>
              <a:rPr lang="el-GR" sz="1400" dirty="0">
                <a:effectLst/>
                <a:latin typeface="Arial" charset="0"/>
              </a:rPr>
              <a:t>με πληροφορία για τον αριθμό </a:t>
            </a:r>
          </a:p>
          <a:p>
            <a:pPr algn="ctr"/>
            <a:r>
              <a:rPr lang="el-GR" sz="1400" dirty="0">
                <a:effectLst/>
                <a:latin typeface="Arial" charset="0"/>
              </a:rPr>
              <a:t>των διαφορετικών αντικειμένων</a:t>
            </a:r>
          </a:p>
          <a:p>
            <a:pPr algn="ctr"/>
            <a:r>
              <a:rPr lang="el-GR" sz="1400" dirty="0">
                <a:effectLst/>
                <a:latin typeface="Arial" charset="0"/>
              </a:rPr>
              <a:t>στα οποία μπορεί να γίνει μία κλήση, </a:t>
            </a:r>
            <a:r>
              <a:rPr lang="el-GR" sz="1400" dirty="0" smtClean="0">
                <a:effectLst/>
                <a:latin typeface="Arial" charset="0"/>
              </a:rPr>
              <a:t>σε </a:t>
            </a:r>
            <a:r>
              <a:rPr lang="el-GR" sz="1400" dirty="0">
                <a:effectLst/>
                <a:latin typeface="Arial" charset="0"/>
              </a:rPr>
              <a:t>μορφή </a:t>
            </a:r>
            <a:r>
              <a:rPr lang="en-GB" sz="1400" dirty="0">
                <a:effectLst/>
                <a:latin typeface="Arial" charset="0"/>
              </a:rPr>
              <a:t>1 : N </a:t>
            </a:r>
            <a:r>
              <a:rPr lang="el-GR" sz="1400" dirty="0">
                <a:effectLst/>
                <a:latin typeface="Arial" charset="0"/>
              </a:rPr>
              <a:t>αντιστοιχίας</a:t>
            </a:r>
            <a:endParaRPr lang="en-GB" sz="1400" dirty="0">
              <a:effectLst/>
              <a:latin typeface="Arial" charset="0"/>
            </a:endParaRPr>
          </a:p>
        </p:txBody>
      </p:sp>
      <p:sp>
        <p:nvSpPr>
          <p:cNvPr id="1321988" name="Rectangle 4"/>
          <p:cNvSpPr>
            <a:spLocks noChangeArrowheads="1"/>
          </p:cNvSpPr>
          <p:nvPr/>
        </p:nvSpPr>
        <p:spPr bwMode="auto">
          <a:xfrm>
            <a:off x="952500" y="1638300"/>
            <a:ext cx="3200400" cy="279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r>
              <a:rPr lang="en-US" sz="1400">
                <a:effectLst/>
              </a:rPr>
              <a:t>Commander_Agent</a:t>
            </a:r>
            <a:endParaRPr lang="en-GB" sz="1400">
              <a:effectLst/>
            </a:endParaRPr>
          </a:p>
        </p:txBody>
      </p:sp>
      <p:sp>
        <p:nvSpPr>
          <p:cNvPr id="1321996" name="Rectangle 12"/>
          <p:cNvSpPr>
            <a:spLocks noChangeArrowheads="1"/>
          </p:cNvSpPr>
          <p:nvPr/>
        </p:nvSpPr>
        <p:spPr bwMode="auto">
          <a:xfrm>
            <a:off x="952500" y="4991100"/>
            <a:ext cx="3200400" cy="279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r>
              <a:rPr lang="en-US" sz="1400">
                <a:effectLst/>
              </a:rPr>
              <a:t>Soldier_Agent</a:t>
            </a:r>
            <a:endParaRPr lang="en-GB" sz="1400">
              <a:effectLst/>
            </a:endParaRPr>
          </a:p>
        </p:txBody>
      </p:sp>
      <p:sp>
        <p:nvSpPr>
          <p:cNvPr id="1321997" name="Rectangle 13"/>
          <p:cNvSpPr>
            <a:spLocks noChangeArrowheads="1"/>
          </p:cNvSpPr>
          <p:nvPr/>
        </p:nvSpPr>
        <p:spPr bwMode="auto">
          <a:xfrm>
            <a:off x="952500" y="3238500"/>
            <a:ext cx="3200400" cy="279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r>
              <a:rPr lang="en-US" sz="1400">
                <a:effectLst/>
              </a:rPr>
              <a:t>Troup leader_Agent</a:t>
            </a:r>
            <a:endParaRPr lang="en-GB" sz="1400">
              <a:effectLst/>
            </a:endParaRPr>
          </a:p>
        </p:txBody>
      </p:sp>
      <p:grpSp>
        <p:nvGrpSpPr>
          <p:cNvPr id="1322008" name="Group 24"/>
          <p:cNvGrpSpPr>
            <a:grpSpLocks/>
          </p:cNvGrpSpPr>
          <p:nvPr/>
        </p:nvGrpSpPr>
        <p:grpSpPr bwMode="auto">
          <a:xfrm>
            <a:off x="3454400" y="2295525"/>
            <a:ext cx="1319213" cy="685800"/>
            <a:chOff x="2888" y="2800"/>
            <a:chExt cx="696" cy="400"/>
          </a:xfrm>
        </p:grpSpPr>
        <p:grpSp>
          <p:nvGrpSpPr>
            <p:cNvPr id="1322009" name="Group 25"/>
            <p:cNvGrpSpPr>
              <a:grpSpLocks/>
            </p:cNvGrpSpPr>
            <p:nvPr/>
          </p:nvGrpSpPr>
          <p:grpSpPr bwMode="auto">
            <a:xfrm>
              <a:off x="2888" y="2800"/>
              <a:ext cx="664" cy="400"/>
              <a:chOff x="2888" y="2800"/>
              <a:chExt cx="664" cy="400"/>
            </a:xfrm>
          </p:grpSpPr>
          <p:sp>
            <p:nvSpPr>
              <p:cNvPr id="1322010" name="Rectangle 26"/>
              <p:cNvSpPr>
                <a:spLocks noChangeArrowheads="1"/>
              </p:cNvSpPr>
              <p:nvPr/>
            </p:nvSpPr>
            <p:spPr bwMode="auto">
              <a:xfrm>
                <a:off x="2888" y="2800"/>
                <a:ext cx="664" cy="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l-GR"/>
              </a:p>
            </p:txBody>
          </p:sp>
          <p:sp>
            <p:nvSpPr>
              <p:cNvPr id="1322011" name="Rectangle 27"/>
              <p:cNvSpPr>
                <a:spLocks noChangeArrowheads="1"/>
              </p:cNvSpPr>
              <p:nvPr/>
            </p:nvSpPr>
            <p:spPr bwMode="auto">
              <a:xfrm>
                <a:off x="2888" y="2800"/>
                <a:ext cx="664" cy="8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l-GR"/>
              </a:p>
            </p:txBody>
          </p:sp>
        </p:grpSp>
        <p:sp>
          <p:nvSpPr>
            <p:cNvPr id="1322012" name="Text Box 28"/>
            <p:cNvSpPr txBox="1">
              <a:spLocks noChangeArrowheads="1"/>
            </p:cNvSpPr>
            <p:nvPr/>
          </p:nvSpPr>
          <p:spPr bwMode="auto">
            <a:xfrm>
              <a:off x="2921" y="2926"/>
              <a:ext cx="663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400">
                  <a:solidFill>
                    <a:srgbClr val="990000"/>
                  </a:solidFill>
                  <a:effectLst/>
                  <a:latin typeface="Arial" charset="0"/>
                </a:rPr>
                <a:t>&lt;properties&gt;</a:t>
              </a:r>
              <a:endParaRPr lang="en-GB" sz="1400">
                <a:solidFill>
                  <a:srgbClr val="990000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1322029" name="AutoShape 45"/>
          <p:cNvCxnSpPr>
            <a:cxnSpLocks noChangeShapeType="1"/>
            <a:stCxn id="1321988" idx="1"/>
            <a:endCxn id="1322076" idx="1"/>
          </p:cNvCxnSpPr>
          <p:nvPr/>
        </p:nvCxnSpPr>
        <p:spPr bwMode="auto">
          <a:xfrm rot="10800000" flipH="1" flipV="1">
            <a:off x="952500" y="1778000"/>
            <a:ext cx="6350" cy="1538288"/>
          </a:xfrm>
          <a:prstGeom prst="bentConnector3">
            <a:avLst>
              <a:gd name="adj1" fmla="val -360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2030" name="AutoShape 46"/>
          <p:cNvCxnSpPr>
            <a:cxnSpLocks noChangeShapeType="1"/>
            <a:stCxn id="1322077" idx="1"/>
            <a:endCxn id="1321996" idx="1"/>
          </p:cNvCxnSpPr>
          <p:nvPr/>
        </p:nvCxnSpPr>
        <p:spPr bwMode="auto">
          <a:xfrm rot="10800000" flipV="1">
            <a:off x="952500" y="3436938"/>
            <a:ext cx="3175" cy="1693862"/>
          </a:xfrm>
          <a:prstGeom prst="bentConnector3">
            <a:avLst>
              <a:gd name="adj1" fmla="val 730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2031" name="AutoShape 47"/>
          <p:cNvCxnSpPr>
            <a:cxnSpLocks noChangeShapeType="1"/>
            <a:stCxn id="1321997" idx="0"/>
            <a:endCxn id="1321988" idx="2"/>
          </p:cNvCxnSpPr>
          <p:nvPr/>
        </p:nvCxnSpPr>
        <p:spPr bwMode="auto">
          <a:xfrm rot="16200000">
            <a:off x="1892300" y="2578100"/>
            <a:ext cx="13208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2032" name="AutoShape 48"/>
          <p:cNvCxnSpPr>
            <a:cxnSpLocks noChangeShapeType="1"/>
            <a:stCxn id="1321996" idx="0"/>
            <a:endCxn id="1321997" idx="2"/>
          </p:cNvCxnSpPr>
          <p:nvPr/>
        </p:nvCxnSpPr>
        <p:spPr bwMode="auto">
          <a:xfrm rot="16200000">
            <a:off x="1816100" y="4254500"/>
            <a:ext cx="14732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22043" name="Group 59"/>
          <p:cNvGrpSpPr>
            <a:grpSpLocks/>
          </p:cNvGrpSpPr>
          <p:nvPr/>
        </p:nvGrpSpPr>
        <p:grpSpPr bwMode="auto">
          <a:xfrm>
            <a:off x="3438525" y="3902075"/>
            <a:ext cx="1316038" cy="685800"/>
            <a:chOff x="2888" y="2800"/>
            <a:chExt cx="695" cy="400"/>
          </a:xfrm>
        </p:grpSpPr>
        <p:grpSp>
          <p:nvGrpSpPr>
            <p:cNvPr id="1322044" name="Group 60"/>
            <p:cNvGrpSpPr>
              <a:grpSpLocks/>
            </p:cNvGrpSpPr>
            <p:nvPr/>
          </p:nvGrpSpPr>
          <p:grpSpPr bwMode="auto">
            <a:xfrm>
              <a:off x="2888" y="2800"/>
              <a:ext cx="664" cy="400"/>
              <a:chOff x="2888" y="2800"/>
              <a:chExt cx="664" cy="400"/>
            </a:xfrm>
          </p:grpSpPr>
          <p:sp>
            <p:nvSpPr>
              <p:cNvPr id="1322045" name="Rectangle 61"/>
              <p:cNvSpPr>
                <a:spLocks noChangeArrowheads="1"/>
              </p:cNvSpPr>
              <p:nvPr/>
            </p:nvSpPr>
            <p:spPr bwMode="auto">
              <a:xfrm>
                <a:off x="2888" y="2800"/>
                <a:ext cx="664" cy="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l-GR"/>
              </a:p>
            </p:txBody>
          </p:sp>
          <p:sp>
            <p:nvSpPr>
              <p:cNvPr id="1322046" name="Rectangle 62"/>
              <p:cNvSpPr>
                <a:spLocks noChangeArrowheads="1"/>
              </p:cNvSpPr>
              <p:nvPr/>
            </p:nvSpPr>
            <p:spPr bwMode="auto">
              <a:xfrm>
                <a:off x="2888" y="2800"/>
                <a:ext cx="664" cy="8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l-GR"/>
              </a:p>
            </p:txBody>
          </p:sp>
        </p:grpSp>
        <p:sp>
          <p:nvSpPr>
            <p:cNvPr id="1322047" name="Text Box 63"/>
            <p:cNvSpPr txBox="1">
              <a:spLocks noChangeArrowheads="1"/>
            </p:cNvSpPr>
            <p:nvPr/>
          </p:nvSpPr>
          <p:spPr bwMode="auto">
            <a:xfrm>
              <a:off x="2919" y="2926"/>
              <a:ext cx="664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400">
                  <a:solidFill>
                    <a:srgbClr val="990000"/>
                  </a:solidFill>
                  <a:effectLst/>
                  <a:latin typeface="Arial" charset="0"/>
                </a:rPr>
                <a:t>&lt;properties&gt;</a:t>
              </a:r>
              <a:endParaRPr lang="en-GB" sz="1400">
                <a:solidFill>
                  <a:srgbClr val="990000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322048" name="Group 64"/>
          <p:cNvGrpSpPr>
            <a:grpSpLocks/>
          </p:cNvGrpSpPr>
          <p:nvPr/>
        </p:nvGrpSpPr>
        <p:grpSpPr bwMode="auto">
          <a:xfrm>
            <a:off x="3473450" y="5616575"/>
            <a:ext cx="1316038" cy="685800"/>
            <a:chOff x="2888" y="2800"/>
            <a:chExt cx="695" cy="400"/>
          </a:xfrm>
        </p:grpSpPr>
        <p:grpSp>
          <p:nvGrpSpPr>
            <p:cNvPr id="1322049" name="Group 65"/>
            <p:cNvGrpSpPr>
              <a:grpSpLocks/>
            </p:cNvGrpSpPr>
            <p:nvPr/>
          </p:nvGrpSpPr>
          <p:grpSpPr bwMode="auto">
            <a:xfrm>
              <a:off x="2888" y="2800"/>
              <a:ext cx="664" cy="400"/>
              <a:chOff x="2888" y="2800"/>
              <a:chExt cx="664" cy="400"/>
            </a:xfrm>
          </p:grpSpPr>
          <p:sp>
            <p:nvSpPr>
              <p:cNvPr id="1322050" name="Rectangle 66"/>
              <p:cNvSpPr>
                <a:spLocks noChangeArrowheads="1"/>
              </p:cNvSpPr>
              <p:nvPr/>
            </p:nvSpPr>
            <p:spPr bwMode="auto">
              <a:xfrm>
                <a:off x="2888" y="2800"/>
                <a:ext cx="664" cy="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l-GR"/>
              </a:p>
            </p:txBody>
          </p:sp>
          <p:sp>
            <p:nvSpPr>
              <p:cNvPr id="1322051" name="Rectangle 67"/>
              <p:cNvSpPr>
                <a:spLocks noChangeArrowheads="1"/>
              </p:cNvSpPr>
              <p:nvPr/>
            </p:nvSpPr>
            <p:spPr bwMode="auto">
              <a:xfrm>
                <a:off x="2888" y="2800"/>
                <a:ext cx="664" cy="8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99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l-GR"/>
              </a:p>
            </p:txBody>
          </p:sp>
        </p:grpSp>
        <p:sp>
          <p:nvSpPr>
            <p:cNvPr id="1322052" name="Text Box 68"/>
            <p:cNvSpPr txBox="1">
              <a:spLocks noChangeArrowheads="1"/>
            </p:cNvSpPr>
            <p:nvPr/>
          </p:nvSpPr>
          <p:spPr bwMode="auto">
            <a:xfrm>
              <a:off x="2919" y="2926"/>
              <a:ext cx="664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400">
                  <a:solidFill>
                    <a:srgbClr val="990000"/>
                  </a:solidFill>
                  <a:effectLst/>
                  <a:latin typeface="Arial" charset="0"/>
                </a:rPr>
                <a:t>&lt;properties&gt;</a:t>
              </a:r>
              <a:endParaRPr lang="en-GB" sz="1400">
                <a:solidFill>
                  <a:srgbClr val="990000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1322053" name="AutoShape 69"/>
          <p:cNvCxnSpPr>
            <a:cxnSpLocks noChangeShapeType="1"/>
            <a:stCxn id="1321988" idx="3"/>
            <a:endCxn id="1322011" idx="0"/>
          </p:cNvCxnSpPr>
          <p:nvPr/>
        </p:nvCxnSpPr>
        <p:spPr bwMode="auto">
          <a:xfrm flipH="1">
            <a:off x="4084638" y="1778000"/>
            <a:ext cx="68262" cy="517525"/>
          </a:xfrm>
          <a:prstGeom prst="bentConnector4">
            <a:avLst>
              <a:gd name="adj1" fmla="val -334884"/>
              <a:gd name="adj2" fmla="val 63495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2054" name="AutoShape 70"/>
          <p:cNvCxnSpPr>
            <a:cxnSpLocks noChangeShapeType="1"/>
            <a:stCxn id="1321997" idx="3"/>
            <a:endCxn id="1322046" idx="0"/>
          </p:cNvCxnSpPr>
          <p:nvPr/>
        </p:nvCxnSpPr>
        <p:spPr bwMode="auto">
          <a:xfrm flipH="1">
            <a:off x="4067175" y="3378200"/>
            <a:ext cx="85725" cy="523875"/>
          </a:xfrm>
          <a:prstGeom prst="bentConnector4">
            <a:avLst>
              <a:gd name="adj1" fmla="val -266667"/>
              <a:gd name="adj2" fmla="val 63333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2055" name="AutoShape 71"/>
          <p:cNvCxnSpPr>
            <a:cxnSpLocks noChangeShapeType="1"/>
            <a:stCxn id="1321996" idx="3"/>
            <a:endCxn id="1322051" idx="0"/>
          </p:cNvCxnSpPr>
          <p:nvPr/>
        </p:nvCxnSpPr>
        <p:spPr bwMode="auto">
          <a:xfrm flipH="1">
            <a:off x="4102100" y="5130800"/>
            <a:ext cx="50800" cy="485775"/>
          </a:xfrm>
          <a:prstGeom prst="bentConnector4">
            <a:avLst>
              <a:gd name="adj1" fmla="val -450000"/>
              <a:gd name="adj2" fmla="val 6438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2056" name="Text Box 72"/>
          <p:cNvSpPr txBox="1">
            <a:spLocks noChangeArrowheads="1"/>
          </p:cNvSpPr>
          <p:nvPr/>
        </p:nvSpPr>
        <p:spPr bwMode="auto">
          <a:xfrm>
            <a:off x="784225" y="37322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en-US" sz="180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1322057" name="Text Box 73"/>
          <p:cNvSpPr txBox="1">
            <a:spLocks noChangeArrowheads="1"/>
          </p:cNvSpPr>
          <p:nvPr/>
        </p:nvSpPr>
        <p:spPr bwMode="auto">
          <a:xfrm>
            <a:off x="2416175" y="2125663"/>
            <a:ext cx="268288" cy="274637"/>
          </a:xfrm>
          <a:prstGeom prst="rect">
            <a:avLst/>
          </a:prstGeom>
          <a:solidFill>
            <a:srgbClr val="006600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sz="1200">
                <a:solidFill>
                  <a:schemeClr val="bg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1322058" name="Text Box 74"/>
          <p:cNvSpPr txBox="1">
            <a:spLocks noChangeArrowheads="1"/>
          </p:cNvSpPr>
          <p:nvPr/>
        </p:nvSpPr>
        <p:spPr bwMode="auto">
          <a:xfrm>
            <a:off x="2416175" y="2846388"/>
            <a:ext cx="293688" cy="274637"/>
          </a:xfrm>
          <a:prstGeom prst="rect">
            <a:avLst/>
          </a:prstGeom>
          <a:solidFill>
            <a:srgbClr val="006600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sz="1200">
                <a:solidFill>
                  <a:schemeClr val="bg1"/>
                </a:solidFill>
                <a:effectLst/>
                <a:latin typeface="Arial" charset="0"/>
              </a:rPr>
              <a:t>N</a:t>
            </a:r>
          </a:p>
        </p:txBody>
      </p:sp>
      <p:sp>
        <p:nvSpPr>
          <p:cNvPr id="1322059" name="Text Box 75"/>
          <p:cNvSpPr txBox="1">
            <a:spLocks noChangeArrowheads="1"/>
          </p:cNvSpPr>
          <p:nvPr/>
        </p:nvSpPr>
        <p:spPr bwMode="auto">
          <a:xfrm>
            <a:off x="2397125" y="3732213"/>
            <a:ext cx="311150" cy="274637"/>
          </a:xfrm>
          <a:prstGeom prst="rect">
            <a:avLst/>
          </a:prstGeom>
          <a:solidFill>
            <a:srgbClr val="006600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sz="1200">
                <a:solidFill>
                  <a:schemeClr val="bg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1322060" name="Text Box 76"/>
          <p:cNvSpPr txBox="1">
            <a:spLocks noChangeArrowheads="1"/>
          </p:cNvSpPr>
          <p:nvPr/>
        </p:nvSpPr>
        <p:spPr bwMode="auto">
          <a:xfrm>
            <a:off x="2416175" y="4608513"/>
            <a:ext cx="293688" cy="274637"/>
          </a:xfrm>
          <a:prstGeom prst="rect">
            <a:avLst/>
          </a:prstGeom>
          <a:solidFill>
            <a:srgbClr val="006600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sz="1200">
                <a:solidFill>
                  <a:schemeClr val="bg1"/>
                </a:solidFill>
                <a:effectLst/>
                <a:latin typeface="Arial" charset="0"/>
              </a:rPr>
              <a:t>N</a:t>
            </a:r>
          </a:p>
        </p:txBody>
      </p:sp>
      <p:sp>
        <p:nvSpPr>
          <p:cNvPr id="1322061" name="Text Box 77"/>
          <p:cNvSpPr txBox="1">
            <a:spLocks noChangeArrowheads="1"/>
          </p:cNvSpPr>
          <p:nvPr/>
        </p:nvSpPr>
        <p:spPr bwMode="auto">
          <a:xfrm>
            <a:off x="574675" y="3732213"/>
            <a:ext cx="311150" cy="274637"/>
          </a:xfrm>
          <a:prstGeom prst="rect">
            <a:avLst/>
          </a:prstGeom>
          <a:solidFill>
            <a:srgbClr val="006600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sz="1200">
                <a:solidFill>
                  <a:schemeClr val="bg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1322062" name="Text Box 78"/>
          <p:cNvSpPr txBox="1">
            <a:spLocks noChangeArrowheads="1"/>
          </p:cNvSpPr>
          <p:nvPr/>
        </p:nvSpPr>
        <p:spPr bwMode="auto">
          <a:xfrm>
            <a:off x="574675" y="2125663"/>
            <a:ext cx="292100" cy="274637"/>
          </a:xfrm>
          <a:prstGeom prst="rect">
            <a:avLst/>
          </a:prstGeom>
          <a:solidFill>
            <a:srgbClr val="006600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sz="1200">
                <a:solidFill>
                  <a:schemeClr val="bg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1322063" name="Text Box 79"/>
          <p:cNvSpPr txBox="1">
            <a:spLocks noChangeArrowheads="1"/>
          </p:cNvSpPr>
          <p:nvPr/>
        </p:nvSpPr>
        <p:spPr bwMode="auto">
          <a:xfrm>
            <a:off x="584200" y="2846388"/>
            <a:ext cx="293688" cy="274637"/>
          </a:xfrm>
          <a:prstGeom prst="rect">
            <a:avLst/>
          </a:prstGeom>
          <a:solidFill>
            <a:srgbClr val="006600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sz="1200">
                <a:solidFill>
                  <a:schemeClr val="bg1"/>
                </a:solidFill>
                <a:effectLst/>
                <a:latin typeface="Arial" charset="0"/>
              </a:rPr>
              <a:t>N</a:t>
            </a:r>
          </a:p>
        </p:txBody>
      </p:sp>
      <p:sp>
        <p:nvSpPr>
          <p:cNvPr id="1322064" name="Text Box 80"/>
          <p:cNvSpPr txBox="1">
            <a:spLocks noChangeArrowheads="1"/>
          </p:cNvSpPr>
          <p:nvPr/>
        </p:nvSpPr>
        <p:spPr bwMode="auto">
          <a:xfrm>
            <a:off x="574675" y="4608513"/>
            <a:ext cx="293688" cy="274637"/>
          </a:xfrm>
          <a:prstGeom prst="rect">
            <a:avLst/>
          </a:prstGeom>
          <a:solidFill>
            <a:srgbClr val="006600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sz="1200">
                <a:solidFill>
                  <a:schemeClr val="bg1"/>
                </a:solidFill>
                <a:effectLst/>
                <a:latin typeface="Arial" charset="0"/>
              </a:rPr>
              <a:t>N</a:t>
            </a:r>
          </a:p>
        </p:txBody>
      </p:sp>
      <p:cxnSp>
        <p:nvCxnSpPr>
          <p:cNvPr id="1322068" name="AutoShape 84"/>
          <p:cNvCxnSpPr>
            <a:cxnSpLocks noChangeShapeType="1"/>
            <a:stCxn id="1321997" idx="3"/>
            <a:endCxn id="1322012" idx="3"/>
          </p:cNvCxnSpPr>
          <p:nvPr/>
        </p:nvCxnSpPr>
        <p:spPr bwMode="auto">
          <a:xfrm flipV="1">
            <a:off x="4152900" y="2663825"/>
            <a:ext cx="620713" cy="714375"/>
          </a:xfrm>
          <a:prstGeom prst="bentConnector3">
            <a:avLst>
              <a:gd name="adj1" fmla="val 136829"/>
            </a:avLst>
          </a:prstGeom>
          <a:noFill/>
          <a:ln w="28575" cap="rnd">
            <a:solidFill>
              <a:schemeClr val="tx1"/>
            </a:solidFill>
            <a:prstDash val="sysDot"/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2069" name="AutoShape 85"/>
          <p:cNvCxnSpPr>
            <a:cxnSpLocks noChangeShapeType="1"/>
            <a:stCxn id="1321996" idx="3"/>
            <a:endCxn id="1322047" idx="3"/>
          </p:cNvCxnSpPr>
          <p:nvPr/>
        </p:nvCxnSpPr>
        <p:spPr bwMode="auto">
          <a:xfrm flipV="1">
            <a:off x="4152900" y="4270375"/>
            <a:ext cx="601663" cy="860425"/>
          </a:xfrm>
          <a:prstGeom prst="bentConnector3">
            <a:avLst>
              <a:gd name="adj1" fmla="val 137995"/>
            </a:avLst>
          </a:prstGeom>
          <a:noFill/>
          <a:ln w="28575" cap="rnd">
            <a:solidFill>
              <a:schemeClr val="tx1"/>
            </a:solidFill>
            <a:prstDash val="sysDot"/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2074" name="Rectangle 90"/>
          <p:cNvSpPr>
            <a:spLocks noGrp="1" noChangeArrowheads="1"/>
          </p:cNvSpPr>
          <p:nvPr>
            <p:ph type="body" idx="1"/>
          </p:nvPr>
        </p:nvSpPr>
        <p:spPr>
          <a:xfrm>
            <a:off x="4914900" y="1536700"/>
            <a:ext cx="4229100" cy="5461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l-GR" sz="2000" i="1"/>
              <a:t>Πιο αναλυτικό παράδειγμα (4/4)</a:t>
            </a:r>
          </a:p>
        </p:txBody>
      </p:sp>
      <p:sp>
        <p:nvSpPr>
          <p:cNvPr id="1322076" name="Rectangle 92"/>
          <p:cNvSpPr>
            <a:spLocks noChangeArrowheads="1"/>
          </p:cNvSpPr>
          <p:nvPr/>
        </p:nvSpPr>
        <p:spPr bwMode="auto">
          <a:xfrm>
            <a:off x="958850" y="3244850"/>
            <a:ext cx="133350" cy="14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322077" name="Rectangle 93"/>
          <p:cNvSpPr>
            <a:spLocks noChangeArrowheads="1"/>
          </p:cNvSpPr>
          <p:nvPr/>
        </p:nvSpPr>
        <p:spPr bwMode="auto">
          <a:xfrm>
            <a:off x="955675" y="3365500"/>
            <a:ext cx="133350" cy="14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42</a:t>
            </a:fld>
            <a:r>
              <a:rPr lang="el-GR" smtClean="0"/>
              <a:t> / 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8136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2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2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32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322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322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32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22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32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32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32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32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32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32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32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32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322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322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132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322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32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132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132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132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132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2065" grpId="0" animBg="1"/>
      <p:bldP spid="1321988" grpId="0" animBg="1"/>
      <p:bldP spid="1321996" grpId="0" animBg="1"/>
      <p:bldP spid="1321997" grpId="0" animBg="1"/>
      <p:bldP spid="1322057" grpId="0" animBg="1"/>
      <p:bldP spid="1322058" grpId="0" animBg="1"/>
      <p:bldP spid="1322059" grpId="0" animBg="1"/>
      <p:bldP spid="1322060" grpId="0" animBg="1"/>
      <p:bldP spid="1322061" grpId="0" animBg="1"/>
      <p:bldP spid="1322062" grpId="0" animBg="1"/>
      <p:bldP spid="1322063" grpId="0" animBg="1"/>
      <p:bldP spid="132206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sz="3600"/>
              <a:t>Επίλογος –</a:t>
            </a:r>
            <a:r>
              <a:rPr lang="en-US" sz="3600"/>
              <a:t> </a:t>
            </a:r>
            <a:r>
              <a:rPr lang="el-GR" sz="2400"/>
              <a:t>δομή και εξαρτήσεις κλήσεων</a:t>
            </a:r>
            <a:endParaRPr lang="en-GB" sz="2400" i="1"/>
          </a:p>
        </p:txBody>
      </p:sp>
      <p:graphicFrame>
        <p:nvGraphicFramePr>
          <p:cNvPr id="1336324" name="Object 4"/>
          <p:cNvGraphicFramePr>
            <a:graphicFrameLocks noChangeAspect="1"/>
          </p:cNvGraphicFramePr>
          <p:nvPr/>
        </p:nvGraphicFramePr>
        <p:xfrm>
          <a:off x="365125" y="1778000"/>
          <a:ext cx="2417763" cy="152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" name="Photo Editor Photo" r:id="rId3" imgW="3962953" imgH="2505425" progId="MSPhotoEd.3">
                  <p:embed/>
                </p:oleObj>
              </mc:Choice>
              <mc:Fallback>
                <p:oleObj name="Photo Editor Photo" r:id="rId3" imgW="3962953" imgH="2505425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1778000"/>
                        <a:ext cx="2417763" cy="152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6325" name="Object 5"/>
          <p:cNvGraphicFramePr>
            <a:graphicFrameLocks noChangeAspect="1"/>
          </p:cNvGraphicFramePr>
          <p:nvPr/>
        </p:nvGraphicFramePr>
        <p:xfrm>
          <a:off x="6223000" y="1879600"/>
          <a:ext cx="2489200" cy="248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" name="Photo Editor Photo" r:id="rId5" imgW="3809524" imgH="3809524" progId="MSPhotoEd.3">
                  <p:embed/>
                </p:oleObj>
              </mc:Choice>
              <mc:Fallback>
                <p:oleObj name="Photo Editor Photo" r:id="rId5" imgW="3809524" imgH="3809524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1879600"/>
                        <a:ext cx="2489200" cy="248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6327" name="Text Box 7"/>
          <p:cNvSpPr txBox="1">
            <a:spLocks noChangeArrowheads="1"/>
          </p:cNvSpPr>
          <p:nvPr/>
        </p:nvSpPr>
        <p:spPr bwMode="auto">
          <a:xfrm>
            <a:off x="350838" y="1446213"/>
            <a:ext cx="16303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400" i="1">
                <a:solidFill>
                  <a:srgbClr val="6699FF"/>
                </a:solidFill>
                <a:effectLst/>
                <a:latin typeface="Arial" charset="0"/>
              </a:rPr>
              <a:t>Tokyo city model</a:t>
            </a:r>
            <a:endParaRPr lang="en-GB" sz="1400" i="1">
              <a:solidFill>
                <a:srgbClr val="6699FF"/>
              </a:solidFill>
              <a:effectLst/>
              <a:latin typeface="Arial" charset="0"/>
            </a:endParaRPr>
          </a:p>
        </p:txBody>
      </p:sp>
      <p:sp>
        <p:nvSpPr>
          <p:cNvPr id="1336328" name="Text Box 8"/>
          <p:cNvSpPr txBox="1">
            <a:spLocks noChangeArrowheads="1"/>
          </p:cNvSpPr>
          <p:nvPr/>
        </p:nvSpPr>
        <p:spPr bwMode="auto">
          <a:xfrm>
            <a:off x="7348538" y="1598613"/>
            <a:ext cx="13874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400" i="1">
                <a:solidFill>
                  <a:srgbClr val="6699FF"/>
                </a:solidFill>
                <a:effectLst/>
                <a:latin typeface="Arial" charset="0"/>
              </a:rPr>
              <a:t>Paris city map</a:t>
            </a:r>
            <a:endParaRPr lang="en-GB" sz="1400" i="1">
              <a:solidFill>
                <a:srgbClr val="6699FF"/>
              </a:solidFill>
              <a:effectLst/>
              <a:latin typeface="Arial" charset="0"/>
            </a:endParaRPr>
          </a:p>
        </p:txBody>
      </p:sp>
      <p:sp>
        <p:nvSpPr>
          <p:cNvPr id="1336329" name="Text Box 9"/>
          <p:cNvSpPr txBox="1">
            <a:spLocks noChangeArrowheads="1"/>
          </p:cNvSpPr>
          <p:nvPr/>
        </p:nvSpPr>
        <p:spPr bwMode="auto">
          <a:xfrm>
            <a:off x="292100" y="5967413"/>
            <a:ext cx="2073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400" i="1">
                <a:solidFill>
                  <a:srgbClr val="6699FF"/>
                </a:solidFill>
                <a:effectLst/>
                <a:latin typeface="Arial" charset="0"/>
              </a:rPr>
              <a:t>Washington state map</a:t>
            </a:r>
            <a:endParaRPr lang="en-GB" sz="1400" i="1">
              <a:solidFill>
                <a:srgbClr val="6699FF"/>
              </a:solidFill>
              <a:effectLst/>
              <a:latin typeface="Arial" charset="0"/>
            </a:endParaRPr>
          </a:p>
        </p:txBody>
      </p:sp>
      <p:sp>
        <p:nvSpPr>
          <p:cNvPr id="1336330" name="Text Box 10"/>
          <p:cNvSpPr txBox="1">
            <a:spLocks noChangeArrowheads="1"/>
          </p:cNvSpPr>
          <p:nvPr/>
        </p:nvSpPr>
        <p:spPr bwMode="auto">
          <a:xfrm>
            <a:off x="2771775" y="1776413"/>
            <a:ext cx="2408238" cy="73025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i="1">
                <a:solidFill>
                  <a:srgbClr val="006600"/>
                </a:solidFill>
                <a:effectLst/>
                <a:latin typeface="Arial" charset="0"/>
              </a:rPr>
              <a:t>Bottom-level components</a:t>
            </a:r>
            <a:r>
              <a:rPr lang="en-US" sz="1400" i="1">
                <a:effectLst/>
                <a:latin typeface="Arial" charset="0"/>
              </a:rPr>
              <a:t>,</a:t>
            </a:r>
          </a:p>
          <a:p>
            <a:r>
              <a:rPr lang="en-US" sz="1400" i="1">
                <a:effectLst/>
                <a:latin typeface="Arial" charset="0"/>
              </a:rPr>
              <a:t>heavy dependencies,</a:t>
            </a:r>
          </a:p>
          <a:p>
            <a:r>
              <a:rPr lang="en-US" sz="1400" i="1">
                <a:effectLst/>
                <a:latin typeface="Arial" charset="0"/>
              </a:rPr>
              <a:t>from A</a:t>
            </a:r>
            <a:r>
              <a:rPr lang="en-US" sz="1400" i="1">
                <a:effectLst/>
                <a:latin typeface="Arial" charset="0"/>
                <a:sym typeface="Wingdings" pitchFamily="2" charset="2"/>
              </a:rPr>
              <a:t>B in many ways</a:t>
            </a:r>
            <a:endParaRPr lang="en-GB" sz="1400" i="1">
              <a:effectLst/>
              <a:latin typeface="Arial" charset="0"/>
            </a:endParaRPr>
          </a:p>
        </p:txBody>
      </p:sp>
      <p:sp>
        <p:nvSpPr>
          <p:cNvPr id="1336331" name="Text Box 11"/>
          <p:cNvSpPr txBox="1">
            <a:spLocks noChangeArrowheads="1"/>
          </p:cNvSpPr>
          <p:nvPr/>
        </p:nvSpPr>
        <p:spPr bwMode="auto">
          <a:xfrm>
            <a:off x="6515100" y="4329113"/>
            <a:ext cx="2190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800" i="1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micro-architecture</a:t>
            </a:r>
            <a:endParaRPr lang="en-GB" sz="1800" i="1">
              <a:solidFill>
                <a:srgbClr val="9966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336332" name="Text Box 12"/>
          <p:cNvSpPr txBox="1">
            <a:spLocks noChangeArrowheads="1"/>
          </p:cNvSpPr>
          <p:nvPr/>
        </p:nvSpPr>
        <p:spPr bwMode="auto">
          <a:xfrm>
            <a:off x="320675" y="3922713"/>
            <a:ext cx="2254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800" i="1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macro-architecture</a:t>
            </a:r>
            <a:endParaRPr lang="en-GB" sz="1800" i="1">
              <a:solidFill>
                <a:srgbClr val="9966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graphicFrame>
        <p:nvGraphicFramePr>
          <p:cNvPr id="1336326" name="Object 6"/>
          <p:cNvGraphicFramePr>
            <a:graphicFrameLocks noChangeAspect="1"/>
          </p:cNvGraphicFramePr>
          <p:nvPr/>
        </p:nvGraphicFramePr>
        <p:xfrm>
          <a:off x="350838" y="4254500"/>
          <a:ext cx="3598862" cy="175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" name="Photo Editor Photo" r:id="rId7" imgW="4409524" imgH="2276793" progId="MSPhotoEd.3">
                  <p:embed/>
                </p:oleObj>
              </mc:Choice>
              <mc:Fallback>
                <p:oleObj name="Photo Editor Photo" r:id="rId7" imgW="4409524" imgH="2276793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838" y="4254500"/>
                        <a:ext cx="3598862" cy="175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6333" name="Line 13"/>
          <p:cNvSpPr>
            <a:spLocks noChangeShapeType="1"/>
          </p:cNvSpPr>
          <p:nvPr/>
        </p:nvSpPr>
        <p:spPr bwMode="auto">
          <a:xfrm flipH="1">
            <a:off x="2282825" y="4321175"/>
            <a:ext cx="531813" cy="852488"/>
          </a:xfrm>
          <a:prstGeom prst="line">
            <a:avLst/>
          </a:prstGeom>
          <a:noFill/>
          <a:ln w="57150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336334" name="Line 14"/>
          <p:cNvSpPr>
            <a:spLocks noChangeShapeType="1"/>
          </p:cNvSpPr>
          <p:nvPr/>
        </p:nvSpPr>
        <p:spPr bwMode="auto">
          <a:xfrm flipH="1">
            <a:off x="2243138" y="5164138"/>
            <a:ext cx="1014412" cy="38100"/>
          </a:xfrm>
          <a:prstGeom prst="line">
            <a:avLst/>
          </a:prstGeom>
          <a:noFill/>
          <a:ln w="57150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336335" name="Line 15"/>
          <p:cNvSpPr>
            <a:spLocks noChangeShapeType="1"/>
          </p:cNvSpPr>
          <p:nvPr/>
        </p:nvSpPr>
        <p:spPr bwMode="auto">
          <a:xfrm flipH="1" flipV="1">
            <a:off x="1509713" y="4954588"/>
            <a:ext cx="763587" cy="257175"/>
          </a:xfrm>
          <a:prstGeom prst="line">
            <a:avLst/>
          </a:prstGeom>
          <a:noFill/>
          <a:ln w="57150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336336" name="Oval 16"/>
          <p:cNvSpPr>
            <a:spLocks noChangeArrowheads="1"/>
          </p:cNvSpPr>
          <p:nvPr/>
        </p:nvSpPr>
        <p:spPr bwMode="auto">
          <a:xfrm>
            <a:off x="2201863" y="5135563"/>
            <a:ext cx="141287" cy="12223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336337" name="Oval 17"/>
          <p:cNvSpPr>
            <a:spLocks noChangeArrowheads="1"/>
          </p:cNvSpPr>
          <p:nvPr/>
        </p:nvSpPr>
        <p:spPr bwMode="auto">
          <a:xfrm>
            <a:off x="1479550" y="4879975"/>
            <a:ext cx="139700" cy="12223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336338" name="Oval 18"/>
          <p:cNvSpPr>
            <a:spLocks noChangeArrowheads="1"/>
          </p:cNvSpPr>
          <p:nvPr/>
        </p:nvSpPr>
        <p:spPr bwMode="auto">
          <a:xfrm>
            <a:off x="3227388" y="5116513"/>
            <a:ext cx="139700" cy="12223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336339" name="Line 19"/>
          <p:cNvSpPr>
            <a:spLocks noChangeShapeType="1"/>
          </p:cNvSpPr>
          <p:nvPr/>
        </p:nvSpPr>
        <p:spPr bwMode="auto">
          <a:xfrm flipH="1">
            <a:off x="1247775" y="4992688"/>
            <a:ext cx="261938" cy="255587"/>
          </a:xfrm>
          <a:prstGeom prst="line">
            <a:avLst/>
          </a:prstGeom>
          <a:noFill/>
          <a:ln w="57150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336340" name="Oval 20"/>
          <p:cNvSpPr>
            <a:spLocks noChangeArrowheads="1"/>
          </p:cNvSpPr>
          <p:nvPr/>
        </p:nvSpPr>
        <p:spPr bwMode="auto">
          <a:xfrm>
            <a:off x="1147763" y="5192713"/>
            <a:ext cx="141287" cy="12223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336341" name="Oval 21"/>
          <p:cNvSpPr>
            <a:spLocks noChangeArrowheads="1"/>
          </p:cNvSpPr>
          <p:nvPr/>
        </p:nvSpPr>
        <p:spPr bwMode="auto">
          <a:xfrm>
            <a:off x="2724150" y="4292600"/>
            <a:ext cx="141288" cy="12223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336346" name="Text Box 26"/>
          <p:cNvSpPr txBox="1">
            <a:spLocks noChangeArrowheads="1"/>
          </p:cNvSpPr>
          <p:nvPr/>
        </p:nvSpPr>
        <p:spPr bwMode="auto">
          <a:xfrm>
            <a:off x="285750" y="3255963"/>
            <a:ext cx="2038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800" i="1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pico-architecture</a:t>
            </a:r>
            <a:endParaRPr lang="en-GB" sz="1800" i="1">
              <a:solidFill>
                <a:srgbClr val="9966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336347" name="Text Box 27"/>
          <p:cNvSpPr txBox="1">
            <a:spLocks noChangeArrowheads="1"/>
          </p:cNvSpPr>
          <p:nvPr/>
        </p:nvSpPr>
        <p:spPr bwMode="auto">
          <a:xfrm>
            <a:off x="3778250" y="3379788"/>
            <a:ext cx="2457450" cy="94297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sz="1400" i="1">
                <a:solidFill>
                  <a:srgbClr val="006600"/>
                </a:solidFill>
                <a:effectLst/>
                <a:latin typeface="Arial" charset="0"/>
              </a:rPr>
              <a:t>Medium-level components</a:t>
            </a:r>
            <a:r>
              <a:rPr lang="en-US" sz="1400" i="1">
                <a:effectLst/>
                <a:latin typeface="Arial" charset="0"/>
              </a:rPr>
              <a:t>,</a:t>
            </a:r>
          </a:p>
          <a:p>
            <a:pPr algn="r"/>
            <a:r>
              <a:rPr lang="en-US" sz="1400" i="1">
                <a:effectLst/>
                <a:latin typeface="Arial" charset="0"/>
              </a:rPr>
              <a:t>medium-scale and</a:t>
            </a:r>
          </a:p>
          <a:p>
            <a:pPr algn="r"/>
            <a:r>
              <a:rPr lang="en-US" sz="1400" i="1">
                <a:effectLst/>
                <a:latin typeface="Arial" charset="0"/>
              </a:rPr>
              <a:t>organized dependencies,</a:t>
            </a:r>
          </a:p>
          <a:p>
            <a:pPr algn="r"/>
            <a:r>
              <a:rPr lang="en-US" sz="1400" i="1">
                <a:effectLst/>
                <a:latin typeface="Arial" charset="0"/>
              </a:rPr>
              <a:t>from A</a:t>
            </a:r>
            <a:r>
              <a:rPr lang="en-US" sz="1400" i="1">
                <a:effectLst/>
                <a:latin typeface="Arial" charset="0"/>
                <a:sym typeface="Wingdings" pitchFamily="2" charset="2"/>
              </a:rPr>
              <a:t> B in a few ways</a:t>
            </a:r>
            <a:endParaRPr lang="en-GB" sz="1400" i="1">
              <a:effectLst/>
              <a:latin typeface="Arial" charset="0"/>
            </a:endParaRPr>
          </a:p>
        </p:txBody>
      </p:sp>
      <p:sp>
        <p:nvSpPr>
          <p:cNvPr id="1336348" name="Text Box 28"/>
          <p:cNvSpPr txBox="1">
            <a:spLocks noChangeArrowheads="1"/>
          </p:cNvSpPr>
          <p:nvPr/>
        </p:nvSpPr>
        <p:spPr bwMode="auto">
          <a:xfrm>
            <a:off x="7386638" y="4910138"/>
            <a:ext cx="1408112" cy="11842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400" i="1">
                <a:effectLst/>
                <a:latin typeface="Arial" charset="0"/>
              </a:rPr>
              <a:t>API = road,</a:t>
            </a:r>
          </a:p>
          <a:p>
            <a:pPr algn="ctr"/>
            <a:r>
              <a:rPr lang="en-US" sz="1400" i="1">
                <a:effectLst/>
                <a:latin typeface="Arial" charset="0"/>
              </a:rPr>
              <a:t>call = route</a:t>
            </a:r>
            <a:r>
              <a:rPr lang="el-GR" sz="1400" i="1">
                <a:effectLst/>
                <a:latin typeface="Arial" charset="0"/>
              </a:rPr>
              <a:t>,</a:t>
            </a:r>
            <a:endParaRPr lang="en-US" sz="1400" i="1">
              <a:effectLst/>
              <a:latin typeface="Arial" charset="0"/>
            </a:endParaRPr>
          </a:p>
          <a:p>
            <a:pPr algn="ctr"/>
            <a:r>
              <a:rPr lang="en-US" sz="1400" i="1">
                <a:effectLst/>
                <a:latin typeface="Arial" charset="0"/>
              </a:rPr>
              <a:t>pico = square,</a:t>
            </a:r>
          </a:p>
          <a:p>
            <a:pPr algn="ctr"/>
            <a:r>
              <a:rPr lang="en-US" sz="1400" i="1">
                <a:effectLst/>
                <a:latin typeface="Arial" charset="0"/>
              </a:rPr>
              <a:t>micro= area,</a:t>
            </a:r>
          </a:p>
          <a:p>
            <a:pPr algn="ctr"/>
            <a:r>
              <a:rPr lang="en-US" sz="1400" i="1">
                <a:effectLst/>
                <a:latin typeface="Arial" charset="0"/>
              </a:rPr>
              <a:t>macro= city</a:t>
            </a:r>
            <a:endParaRPr lang="en-GB" sz="1400" i="1">
              <a:effectLst/>
              <a:latin typeface="Arial" charset="0"/>
            </a:endParaRPr>
          </a:p>
        </p:txBody>
      </p:sp>
      <p:sp>
        <p:nvSpPr>
          <p:cNvPr id="1336349" name="Text Box 29"/>
          <p:cNvSpPr txBox="1">
            <a:spLocks noChangeArrowheads="1"/>
          </p:cNvSpPr>
          <p:nvPr/>
        </p:nvSpPr>
        <p:spPr bwMode="auto">
          <a:xfrm>
            <a:off x="3943350" y="5268913"/>
            <a:ext cx="3038475" cy="73025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i="1">
                <a:solidFill>
                  <a:srgbClr val="006600"/>
                </a:solidFill>
                <a:effectLst/>
                <a:latin typeface="Arial" charset="0"/>
              </a:rPr>
              <a:t>Top-level components</a:t>
            </a:r>
            <a:r>
              <a:rPr lang="en-US" sz="1400" i="1">
                <a:effectLst/>
                <a:latin typeface="Arial" charset="0"/>
              </a:rPr>
              <a:t>,</a:t>
            </a:r>
          </a:p>
          <a:p>
            <a:r>
              <a:rPr lang="en-US" sz="1400" i="1">
                <a:effectLst/>
                <a:latin typeface="Arial" charset="0"/>
              </a:rPr>
              <a:t>minimal call dependencies,</a:t>
            </a:r>
          </a:p>
          <a:p>
            <a:r>
              <a:rPr lang="en-US" sz="1400" i="1">
                <a:effectLst/>
                <a:latin typeface="Arial" charset="0"/>
              </a:rPr>
              <a:t>from A </a:t>
            </a:r>
            <a:r>
              <a:rPr lang="en-US" sz="1400" i="1">
                <a:effectLst/>
                <a:latin typeface="Arial" charset="0"/>
                <a:sym typeface="Wingdings" pitchFamily="2" charset="2"/>
              </a:rPr>
              <a:t> B practically in one way</a:t>
            </a:r>
            <a:endParaRPr lang="en-GB" sz="1400" i="1">
              <a:effectLst/>
              <a:latin typeface="Arial" charset="0"/>
            </a:endParaRPr>
          </a:p>
        </p:txBody>
      </p:sp>
      <p:sp>
        <p:nvSpPr>
          <p:cNvPr id="1336352" name="Oval 32"/>
          <p:cNvSpPr>
            <a:spLocks noChangeArrowheads="1"/>
          </p:cNvSpPr>
          <p:nvPr/>
        </p:nvSpPr>
        <p:spPr bwMode="auto">
          <a:xfrm>
            <a:off x="7575550" y="2222500"/>
            <a:ext cx="141288" cy="12223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336353" name="Oval 33"/>
          <p:cNvSpPr>
            <a:spLocks noChangeArrowheads="1"/>
          </p:cNvSpPr>
          <p:nvPr/>
        </p:nvSpPr>
        <p:spPr bwMode="auto">
          <a:xfrm>
            <a:off x="6978650" y="3314700"/>
            <a:ext cx="141288" cy="12223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43</a:t>
            </a:fld>
            <a:r>
              <a:rPr lang="el-GR" smtClean="0"/>
              <a:t> / 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6555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33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Πρόταση – ένας καλός τρόπος οργάνωσης με τις τεχνικές αυτές</a:t>
            </a:r>
            <a:endParaRPr lang="en-GB"/>
          </a:p>
        </p:txBody>
      </p:sp>
      <p:sp>
        <p:nvSpPr>
          <p:cNvPr id="1338372" name="Text Box 4"/>
          <p:cNvSpPr txBox="1">
            <a:spLocks noChangeArrowheads="1"/>
          </p:cNvSpPr>
          <p:nvPr/>
        </p:nvSpPr>
        <p:spPr bwMode="auto">
          <a:xfrm>
            <a:off x="2652713" y="2419350"/>
            <a:ext cx="2024062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l-GR" sz="1200" dirty="0">
                <a:solidFill>
                  <a:srgbClr val="008000"/>
                </a:solidFill>
                <a:effectLst/>
                <a:latin typeface="Times New Roman" pitchFamily="18" charset="0"/>
              </a:rPr>
              <a:t>Αρχιτεκτονική </a:t>
            </a:r>
          </a:p>
          <a:p>
            <a:pPr eaLnBrk="1" hangingPunct="1"/>
            <a:r>
              <a:rPr lang="el-GR" sz="1200" dirty="0">
                <a:solidFill>
                  <a:srgbClr val="008000"/>
                </a:solidFill>
                <a:effectLst/>
                <a:latin typeface="Times New Roman" pitchFamily="18" charset="0"/>
              </a:rPr>
              <a:t>σχεδίαση</a:t>
            </a:r>
            <a:r>
              <a:rPr lang="el-GR" sz="1200" b="0" dirty="0">
                <a:effectLst/>
                <a:latin typeface="Times New Roman" pitchFamily="18" charset="0"/>
              </a:rPr>
              <a:t>.</a:t>
            </a:r>
          </a:p>
          <a:p>
            <a:pPr eaLnBrk="1" hangingPunct="1"/>
            <a:r>
              <a:rPr lang="el-GR" sz="1200" b="0" i="1" dirty="0">
                <a:effectLst/>
                <a:latin typeface="Times New Roman" pitchFamily="18" charset="0"/>
              </a:rPr>
              <a:t>Κυρίως </a:t>
            </a:r>
            <a:r>
              <a:rPr lang="en-US" sz="1200" b="0" i="1" dirty="0">
                <a:effectLst/>
                <a:latin typeface="Times New Roman" pitchFamily="18" charset="0"/>
              </a:rPr>
              <a:t>CRC cards, </a:t>
            </a:r>
            <a:r>
              <a:rPr lang="en-US" sz="1200" i="1" dirty="0">
                <a:effectLst/>
                <a:latin typeface="Times New Roman" pitchFamily="18" charset="0"/>
              </a:rPr>
              <a:t>split / join</a:t>
            </a:r>
            <a:r>
              <a:rPr lang="en-US" sz="1200" b="0" i="1" dirty="0">
                <a:effectLst/>
                <a:latin typeface="Times New Roman" pitchFamily="18" charset="0"/>
              </a:rPr>
              <a:t> </a:t>
            </a:r>
            <a:r>
              <a:rPr lang="el-GR" sz="1200" b="0" i="1" dirty="0">
                <a:effectLst/>
                <a:latin typeface="Times New Roman" pitchFamily="18" charset="0"/>
              </a:rPr>
              <a:t>βάσει λειτουργικού ρόλου</a:t>
            </a:r>
            <a:endParaRPr lang="en-GB" sz="1600" b="0" i="1" dirty="0">
              <a:effectLst/>
              <a:latin typeface="Times New Roman" pitchFamily="18" charset="0"/>
            </a:endParaRPr>
          </a:p>
        </p:txBody>
      </p:sp>
      <p:sp>
        <p:nvSpPr>
          <p:cNvPr id="1338373" name="AutoShape 5"/>
          <p:cNvSpPr>
            <a:spLocks noChangeArrowheads="1"/>
          </p:cNvSpPr>
          <p:nvPr/>
        </p:nvSpPr>
        <p:spPr bwMode="auto">
          <a:xfrm>
            <a:off x="419100" y="2495550"/>
            <a:ext cx="1828800" cy="685800"/>
          </a:xfrm>
          <a:prstGeom prst="foldedCorner">
            <a:avLst>
              <a:gd name="adj" fmla="val 12935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200" b="0" i="1">
                <a:effectLst/>
                <a:latin typeface="Times New Roman" pitchFamily="18" charset="0"/>
              </a:rPr>
              <a:t>Macro architectures,</a:t>
            </a:r>
          </a:p>
          <a:p>
            <a:pPr eaLnBrk="1" hangingPunct="1"/>
            <a:r>
              <a:rPr lang="en-US" sz="1200" b="0" i="1">
                <a:effectLst/>
                <a:latin typeface="Times New Roman" pitchFamily="18" charset="0"/>
              </a:rPr>
              <a:t>micro architectures,</a:t>
            </a:r>
          </a:p>
          <a:p>
            <a:pPr eaLnBrk="1" hangingPunct="1"/>
            <a:r>
              <a:rPr lang="el-GR" sz="1200" b="0" i="1">
                <a:effectLst/>
                <a:latin typeface="Times New Roman" pitchFamily="18" charset="0"/>
              </a:rPr>
              <a:t>«βιβλιοθήκη λύσεων»</a:t>
            </a:r>
            <a:endParaRPr lang="en-GB" sz="1200" b="0" i="1">
              <a:effectLst/>
              <a:latin typeface="Times New Roman" pitchFamily="18" charset="0"/>
            </a:endParaRPr>
          </a:p>
        </p:txBody>
      </p:sp>
      <p:sp>
        <p:nvSpPr>
          <p:cNvPr id="1338374" name="Text Box 6"/>
          <p:cNvSpPr txBox="1">
            <a:spLocks noChangeArrowheads="1"/>
          </p:cNvSpPr>
          <p:nvPr/>
        </p:nvSpPr>
        <p:spPr bwMode="auto">
          <a:xfrm>
            <a:off x="4972050" y="2419350"/>
            <a:ext cx="1838325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l-GR" sz="1200" dirty="0">
                <a:solidFill>
                  <a:srgbClr val="008000"/>
                </a:solidFill>
                <a:effectLst/>
                <a:latin typeface="Times New Roman" pitchFamily="18" charset="0"/>
              </a:rPr>
              <a:t>Δομική σχεδίαση</a:t>
            </a:r>
            <a:r>
              <a:rPr lang="en-US" sz="1200" b="0" dirty="0">
                <a:effectLst/>
                <a:latin typeface="Times New Roman" pitchFamily="18" charset="0"/>
              </a:rPr>
              <a:t>.</a:t>
            </a:r>
            <a:endParaRPr lang="el-GR" sz="1200" b="0" dirty="0">
              <a:effectLst/>
              <a:latin typeface="Times New Roman" pitchFamily="18" charset="0"/>
            </a:endParaRPr>
          </a:p>
          <a:p>
            <a:pPr eaLnBrk="1" hangingPunct="1"/>
            <a:r>
              <a:rPr lang="en-US" sz="1200" b="0" i="1" dirty="0">
                <a:effectLst/>
                <a:latin typeface="Times New Roman" pitchFamily="18" charset="0"/>
              </a:rPr>
              <a:t>CRC cards</a:t>
            </a:r>
            <a:r>
              <a:rPr lang="el-GR" sz="1200" b="0" i="1" dirty="0">
                <a:effectLst/>
                <a:latin typeface="Times New Roman" pitchFamily="18" charset="0"/>
              </a:rPr>
              <a:t>, </a:t>
            </a:r>
            <a:r>
              <a:rPr lang="en-US" sz="1200" b="0" i="1" dirty="0">
                <a:effectLst/>
                <a:latin typeface="Times New Roman" pitchFamily="18" charset="0"/>
              </a:rPr>
              <a:t>object diagrams, structured design, call graph</a:t>
            </a:r>
            <a:endParaRPr lang="en-GB" sz="1600" b="0" i="1" dirty="0">
              <a:effectLst/>
              <a:latin typeface="Times New Roman" pitchFamily="18" charset="0"/>
            </a:endParaRPr>
          </a:p>
        </p:txBody>
      </p:sp>
      <p:sp>
        <p:nvSpPr>
          <p:cNvPr id="1338375" name="AutoShape 7"/>
          <p:cNvSpPr>
            <a:spLocks noChangeArrowheads="1"/>
          </p:cNvSpPr>
          <p:nvPr/>
        </p:nvSpPr>
        <p:spPr bwMode="auto">
          <a:xfrm>
            <a:off x="7124700" y="2486025"/>
            <a:ext cx="1828800" cy="685800"/>
          </a:xfrm>
          <a:prstGeom prst="foldedCorner">
            <a:avLst>
              <a:gd name="adj" fmla="val 11894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200" b="0" i="1" dirty="0">
                <a:effectLst/>
                <a:latin typeface="Times New Roman" pitchFamily="18" charset="0"/>
              </a:rPr>
              <a:t>Software design patterns,</a:t>
            </a:r>
          </a:p>
          <a:p>
            <a:pPr eaLnBrk="1" hangingPunct="1"/>
            <a:r>
              <a:rPr lang="en-US" sz="1200" b="0" i="1" dirty="0">
                <a:effectLst/>
                <a:latin typeface="Times New Roman" pitchFamily="18" charset="0"/>
              </a:rPr>
              <a:t>reuse techniques,</a:t>
            </a:r>
          </a:p>
          <a:p>
            <a:pPr eaLnBrk="1" hangingPunct="1"/>
            <a:r>
              <a:rPr lang="en-US" sz="1200" b="0" i="1" dirty="0">
                <a:effectLst/>
                <a:latin typeface="Times New Roman" pitchFamily="18" charset="0"/>
              </a:rPr>
              <a:t>meta programming</a:t>
            </a:r>
          </a:p>
        </p:txBody>
      </p:sp>
      <p:sp>
        <p:nvSpPr>
          <p:cNvPr id="1338376" name="Text Box 8"/>
          <p:cNvSpPr txBox="1">
            <a:spLocks noChangeArrowheads="1"/>
          </p:cNvSpPr>
          <p:nvPr/>
        </p:nvSpPr>
        <p:spPr bwMode="auto">
          <a:xfrm>
            <a:off x="2676525" y="3638550"/>
            <a:ext cx="2076450" cy="6492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l-GR" sz="1200">
                <a:solidFill>
                  <a:srgbClr val="008000"/>
                </a:solidFill>
                <a:effectLst/>
                <a:latin typeface="Times New Roman" pitchFamily="18" charset="0"/>
              </a:rPr>
              <a:t>Λειτουργική σχεδίαση</a:t>
            </a:r>
            <a:r>
              <a:rPr lang="en-US" sz="1200" b="0">
                <a:effectLst/>
                <a:latin typeface="Times New Roman" pitchFamily="18" charset="0"/>
              </a:rPr>
              <a:t>.</a:t>
            </a:r>
            <a:endParaRPr lang="el-GR" sz="1200" b="0">
              <a:effectLst/>
              <a:latin typeface="Times New Roman" pitchFamily="18" charset="0"/>
            </a:endParaRPr>
          </a:p>
          <a:p>
            <a:pPr eaLnBrk="1" hangingPunct="1"/>
            <a:r>
              <a:rPr lang="en-US" sz="1200" b="0" i="1">
                <a:effectLst/>
                <a:latin typeface="Times New Roman" pitchFamily="18" charset="0"/>
              </a:rPr>
              <a:t>Pseudo code, flow charts (</a:t>
            </a:r>
            <a:r>
              <a:rPr lang="el-GR" sz="1200" b="0" i="1">
                <a:effectLst/>
                <a:latin typeface="Times New Roman" pitchFamily="18" charset="0"/>
              </a:rPr>
              <a:t>σπάνια)</a:t>
            </a:r>
            <a:r>
              <a:rPr lang="en-US" sz="1200" b="0" i="1">
                <a:effectLst/>
                <a:latin typeface="Times New Roman" pitchFamily="18" charset="0"/>
              </a:rPr>
              <a:t>, data flow, code</a:t>
            </a:r>
            <a:endParaRPr lang="en-GB" sz="1600" b="0" i="1">
              <a:effectLst/>
              <a:latin typeface="Times New Roman" pitchFamily="18" charset="0"/>
            </a:endParaRPr>
          </a:p>
        </p:txBody>
      </p:sp>
      <p:sp>
        <p:nvSpPr>
          <p:cNvPr id="1338377" name="Text Box 9"/>
          <p:cNvSpPr txBox="1">
            <a:spLocks noChangeArrowheads="1"/>
          </p:cNvSpPr>
          <p:nvPr/>
        </p:nvSpPr>
        <p:spPr bwMode="auto">
          <a:xfrm>
            <a:off x="4991100" y="3638550"/>
            <a:ext cx="1790700" cy="6492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l-GR" sz="1200" dirty="0">
                <a:solidFill>
                  <a:srgbClr val="008000"/>
                </a:solidFill>
                <a:effectLst/>
                <a:latin typeface="Times New Roman" pitchFamily="18" charset="0"/>
              </a:rPr>
              <a:t>Ανάλυση συμπεριφοράς</a:t>
            </a:r>
            <a:r>
              <a:rPr lang="en-US" sz="1200" b="0" dirty="0">
                <a:effectLst/>
                <a:latin typeface="Times New Roman" pitchFamily="18" charset="0"/>
              </a:rPr>
              <a:t>.</a:t>
            </a:r>
            <a:endParaRPr lang="el-GR" sz="1200" b="0" dirty="0">
              <a:effectLst/>
              <a:latin typeface="Times New Roman" pitchFamily="18" charset="0"/>
            </a:endParaRPr>
          </a:p>
          <a:p>
            <a:pPr eaLnBrk="1" hangingPunct="1"/>
            <a:r>
              <a:rPr lang="en-US" sz="1200" b="0" i="1" dirty="0">
                <a:effectLst/>
                <a:latin typeface="Times New Roman" pitchFamily="18" charset="0"/>
              </a:rPr>
              <a:t>Cause effect</a:t>
            </a:r>
            <a:r>
              <a:rPr lang="el-GR" sz="1200" b="0" i="1" dirty="0">
                <a:effectLst/>
                <a:latin typeface="Times New Roman" pitchFamily="18" charset="0"/>
              </a:rPr>
              <a:t>, </a:t>
            </a:r>
            <a:r>
              <a:rPr lang="en-US" sz="1200" b="0" i="1" dirty="0">
                <a:effectLst/>
                <a:latin typeface="Times New Roman" pitchFamily="18" charset="0"/>
              </a:rPr>
              <a:t>operational scenarios</a:t>
            </a:r>
            <a:endParaRPr lang="en-GB" sz="1600" b="0" i="1" dirty="0">
              <a:effectLst/>
              <a:latin typeface="Times New Roman" pitchFamily="18" charset="0"/>
            </a:endParaRPr>
          </a:p>
        </p:txBody>
      </p:sp>
      <p:sp>
        <p:nvSpPr>
          <p:cNvPr id="1338378" name="Text Box 10"/>
          <p:cNvSpPr txBox="1">
            <a:spLocks noChangeArrowheads="1"/>
          </p:cNvSpPr>
          <p:nvPr/>
        </p:nvSpPr>
        <p:spPr bwMode="auto">
          <a:xfrm>
            <a:off x="2676525" y="4781550"/>
            <a:ext cx="2066925" cy="6492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l-GR" sz="1200" dirty="0">
                <a:solidFill>
                  <a:srgbClr val="008000"/>
                </a:solidFill>
                <a:effectLst/>
                <a:latin typeface="Times New Roman" pitchFamily="18" charset="0"/>
              </a:rPr>
              <a:t>Κώδικας</a:t>
            </a:r>
            <a:r>
              <a:rPr lang="en-US" sz="1200" b="0" dirty="0">
                <a:effectLst/>
                <a:latin typeface="Times New Roman" pitchFamily="18" charset="0"/>
              </a:rPr>
              <a:t>.</a:t>
            </a:r>
            <a:endParaRPr lang="el-GR" sz="1200" b="0" dirty="0">
              <a:effectLst/>
              <a:latin typeface="Times New Roman" pitchFamily="18" charset="0"/>
            </a:endParaRPr>
          </a:p>
          <a:p>
            <a:pPr eaLnBrk="1" hangingPunct="1"/>
            <a:r>
              <a:rPr lang="en-US" sz="1200" b="0" i="1" dirty="0">
                <a:effectLst/>
                <a:latin typeface="Times New Roman" pitchFamily="18" charset="0"/>
              </a:rPr>
              <a:t>Algorithms, optimizations, libraries, styles.</a:t>
            </a:r>
            <a:endParaRPr lang="en-GB" sz="1600" b="0" i="1" dirty="0">
              <a:effectLst/>
              <a:latin typeface="Times New Roman" pitchFamily="18" charset="0"/>
            </a:endParaRPr>
          </a:p>
        </p:txBody>
      </p:sp>
      <p:sp>
        <p:nvSpPr>
          <p:cNvPr id="1338379" name="AutoShape 11"/>
          <p:cNvSpPr>
            <a:spLocks noChangeArrowheads="1"/>
          </p:cNvSpPr>
          <p:nvPr/>
        </p:nvSpPr>
        <p:spPr bwMode="auto">
          <a:xfrm>
            <a:off x="342900" y="3619500"/>
            <a:ext cx="1981200" cy="685800"/>
          </a:xfrm>
          <a:prstGeom prst="foldedCorner">
            <a:avLst>
              <a:gd name="adj" fmla="val 11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200" b="0" i="1">
                <a:effectLst/>
                <a:latin typeface="Times New Roman" pitchFamily="18" charset="0"/>
              </a:rPr>
              <a:t>Development libraries, bug </a:t>
            </a:r>
          </a:p>
          <a:p>
            <a:pPr eaLnBrk="1" hangingPunct="1"/>
            <a:r>
              <a:rPr lang="en-US" sz="1200" b="0" i="1">
                <a:effectLst/>
                <a:latin typeface="Times New Roman" pitchFamily="18" charset="0"/>
              </a:rPr>
              <a:t>defense, design by contract,</a:t>
            </a:r>
          </a:p>
          <a:p>
            <a:pPr eaLnBrk="1" hangingPunct="1"/>
            <a:r>
              <a:rPr lang="en-US" sz="1200" b="0" i="1">
                <a:effectLst/>
                <a:latin typeface="Times New Roman" pitchFamily="18" charset="0"/>
              </a:rPr>
              <a:t>reuse patterns</a:t>
            </a:r>
          </a:p>
        </p:txBody>
      </p:sp>
      <p:sp>
        <p:nvSpPr>
          <p:cNvPr id="1338380" name="Text Box 12"/>
          <p:cNvSpPr txBox="1">
            <a:spLocks noChangeArrowheads="1"/>
          </p:cNvSpPr>
          <p:nvPr/>
        </p:nvSpPr>
        <p:spPr bwMode="auto">
          <a:xfrm>
            <a:off x="5057775" y="4781550"/>
            <a:ext cx="1666875" cy="6492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200" dirty="0">
                <a:solidFill>
                  <a:srgbClr val="008000"/>
                </a:solidFill>
                <a:effectLst/>
                <a:latin typeface="Times New Roman" pitchFamily="18" charset="0"/>
              </a:rPr>
              <a:t>Unit tests</a:t>
            </a:r>
            <a:r>
              <a:rPr lang="en-US" sz="1200" b="0" dirty="0">
                <a:effectLst/>
                <a:latin typeface="Times New Roman" pitchFamily="18" charset="0"/>
              </a:rPr>
              <a:t>.</a:t>
            </a:r>
            <a:endParaRPr lang="el-GR" sz="1200" b="0" dirty="0">
              <a:effectLst/>
              <a:latin typeface="Times New Roman" pitchFamily="18" charset="0"/>
            </a:endParaRPr>
          </a:p>
          <a:p>
            <a:pPr eaLnBrk="1" hangingPunct="1"/>
            <a:r>
              <a:rPr lang="en-US" sz="1200" b="0" i="1" dirty="0">
                <a:effectLst/>
                <a:latin typeface="Times New Roman" pitchFamily="18" charset="0"/>
              </a:rPr>
              <a:t>Extreme programming style</a:t>
            </a:r>
            <a:endParaRPr lang="en-GB" sz="1600" b="0" i="1" dirty="0">
              <a:effectLst/>
              <a:latin typeface="Times New Roman" pitchFamily="18" charset="0"/>
            </a:endParaRPr>
          </a:p>
        </p:txBody>
      </p:sp>
      <p:cxnSp>
        <p:nvCxnSpPr>
          <p:cNvPr id="1338381" name="AutoShape 13"/>
          <p:cNvCxnSpPr>
            <a:cxnSpLocks noChangeShapeType="1"/>
            <a:stCxn id="1338373" idx="3"/>
            <a:endCxn id="1338372" idx="1"/>
          </p:cNvCxnSpPr>
          <p:nvPr/>
        </p:nvCxnSpPr>
        <p:spPr bwMode="auto">
          <a:xfrm flipV="1">
            <a:off x="2247900" y="2835275"/>
            <a:ext cx="404813" cy="3175"/>
          </a:xfrm>
          <a:prstGeom prst="straightConnector1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8382" name="AutoShape 14"/>
          <p:cNvCxnSpPr>
            <a:cxnSpLocks noChangeShapeType="1"/>
            <a:stCxn id="1338379" idx="3"/>
            <a:endCxn id="1338376" idx="1"/>
          </p:cNvCxnSpPr>
          <p:nvPr/>
        </p:nvCxnSpPr>
        <p:spPr bwMode="auto">
          <a:xfrm>
            <a:off x="2324100" y="3962400"/>
            <a:ext cx="352425" cy="1588"/>
          </a:xfrm>
          <a:prstGeom prst="straightConnector1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8383" name="AutoShape 15"/>
          <p:cNvCxnSpPr>
            <a:cxnSpLocks noChangeShapeType="1"/>
            <a:stCxn id="1338375" idx="1"/>
            <a:endCxn id="1338374" idx="3"/>
          </p:cNvCxnSpPr>
          <p:nvPr/>
        </p:nvCxnSpPr>
        <p:spPr bwMode="auto">
          <a:xfrm flipH="1">
            <a:off x="6810375" y="2828925"/>
            <a:ext cx="314325" cy="6350"/>
          </a:xfrm>
          <a:prstGeom prst="straightConnector1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8384" name="AutoShape 16"/>
          <p:cNvCxnSpPr>
            <a:cxnSpLocks noChangeShapeType="1"/>
            <a:stCxn id="1338372" idx="0"/>
            <a:endCxn id="1338374" idx="0"/>
          </p:cNvCxnSpPr>
          <p:nvPr/>
        </p:nvCxnSpPr>
        <p:spPr bwMode="auto">
          <a:xfrm rot="5400000" flipV="1">
            <a:off x="4777582" y="1307306"/>
            <a:ext cx="1588" cy="2225675"/>
          </a:xfrm>
          <a:prstGeom prst="bentConnector3">
            <a:avLst>
              <a:gd name="adj1" fmla="val -14400000"/>
            </a:avLst>
          </a:prstGeom>
          <a:noFill/>
          <a:ln w="28575">
            <a:solidFill>
              <a:schemeClr val="tx1"/>
            </a:solidFill>
            <a:miter lim="800000"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8385" name="AutoShape 17"/>
          <p:cNvCxnSpPr>
            <a:cxnSpLocks noChangeShapeType="1"/>
            <a:stCxn id="1338374" idx="2"/>
            <a:endCxn id="1338376" idx="0"/>
          </p:cNvCxnSpPr>
          <p:nvPr/>
        </p:nvCxnSpPr>
        <p:spPr bwMode="auto">
          <a:xfrm rot="5400000">
            <a:off x="4609307" y="2356643"/>
            <a:ext cx="387350" cy="2176463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8387" name="AutoShape 19"/>
          <p:cNvCxnSpPr>
            <a:cxnSpLocks noChangeShapeType="1"/>
            <a:stCxn id="1338378" idx="3"/>
            <a:endCxn id="1338380" idx="1"/>
          </p:cNvCxnSpPr>
          <p:nvPr/>
        </p:nvCxnSpPr>
        <p:spPr bwMode="auto">
          <a:xfrm>
            <a:off x="4743450" y="5106988"/>
            <a:ext cx="3143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8389" name="AutoShape 21"/>
          <p:cNvCxnSpPr>
            <a:cxnSpLocks noChangeShapeType="1"/>
            <a:stCxn id="1338377" idx="2"/>
            <a:endCxn id="1338380" idx="0"/>
          </p:cNvCxnSpPr>
          <p:nvPr/>
        </p:nvCxnSpPr>
        <p:spPr bwMode="auto">
          <a:xfrm>
            <a:off x="5886450" y="4287838"/>
            <a:ext cx="4763" cy="4937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8390" name="Oval 22"/>
          <p:cNvSpPr>
            <a:spLocks noChangeArrowheads="1"/>
          </p:cNvSpPr>
          <p:nvPr/>
        </p:nvSpPr>
        <p:spPr bwMode="auto">
          <a:xfrm>
            <a:off x="4514850" y="2352675"/>
            <a:ext cx="257175" cy="2095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200" b="0">
                <a:effectLst/>
                <a:latin typeface="Times New Roman" pitchFamily="18" charset="0"/>
              </a:rPr>
              <a:t>1</a:t>
            </a:r>
            <a:endParaRPr lang="en-GB" sz="1200" b="0">
              <a:effectLst/>
              <a:latin typeface="Times New Roman" pitchFamily="18" charset="0"/>
            </a:endParaRPr>
          </a:p>
        </p:txBody>
      </p:sp>
      <p:sp>
        <p:nvSpPr>
          <p:cNvPr id="1338391" name="Oval 23"/>
          <p:cNvSpPr>
            <a:spLocks noChangeArrowheads="1"/>
          </p:cNvSpPr>
          <p:nvPr/>
        </p:nvSpPr>
        <p:spPr bwMode="auto">
          <a:xfrm>
            <a:off x="6467475" y="2324100"/>
            <a:ext cx="257175" cy="2095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200" b="0">
                <a:effectLst/>
                <a:latin typeface="Times New Roman" pitchFamily="18" charset="0"/>
              </a:rPr>
              <a:t>2</a:t>
            </a:r>
            <a:endParaRPr lang="en-GB" sz="1200" b="0">
              <a:effectLst/>
              <a:latin typeface="Times New Roman" pitchFamily="18" charset="0"/>
            </a:endParaRPr>
          </a:p>
        </p:txBody>
      </p:sp>
      <p:sp>
        <p:nvSpPr>
          <p:cNvPr id="1338392" name="Oval 24"/>
          <p:cNvSpPr>
            <a:spLocks noChangeArrowheads="1"/>
          </p:cNvSpPr>
          <p:nvPr/>
        </p:nvSpPr>
        <p:spPr bwMode="auto">
          <a:xfrm>
            <a:off x="4524375" y="3552825"/>
            <a:ext cx="257175" cy="2095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200" b="0">
                <a:effectLst/>
                <a:latin typeface="Times New Roman" pitchFamily="18" charset="0"/>
              </a:rPr>
              <a:t>3</a:t>
            </a:r>
            <a:endParaRPr lang="en-GB" sz="1200" b="0">
              <a:effectLst/>
              <a:latin typeface="Times New Roman" pitchFamily="18" charset="0"/>
            </a:endParaRPr>
          </a:p>
        </p:txBody>
      </p:sp>
      <p:sp>
        <p:nvSpPr>
          <p:cNvPr id="1338393" name="Oval 25"/>
          <p:cNvSpPr>
            <a:spLocks noChangeArrowheads="1"/>
          </p:cNvSpPr>
          <p:nvPr/>
        </p:nvSpPr>
        <p:spPr bwMode="auto">
          <a:xfrm>
            <a:off x="6505575" y="3543300"/>
            <a:ext cx="257175" cy="2095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200" b="0">
                <a:effectLst/>
                <a:latin typeface="Times New Roman" pitchFamily="18" charset="0"/>
              </a:rPr>
              <a:t>4</a:t>
            </a:r>
            <a:endParaRPr lang="en-GB" sz="1200" b="0">
              <a:effectLst/>
              <a:latin typeface="Times New Roman" pitchFamily="18" charset="0"/>
            </a:endParaRPr>
          </a:p>
        </p:txBody>
      </p:sp>
      <p:sp>
        <p:nvSpPr>
          <p:cNvPr id="1338394" name="Oval 26"/>
          <p:cNvSpPr>
            <a:spLocks noChangeArrowheads="1"/>
          </p:cNvSpPr>
          <p:nvPr/>
        </p:nvSpPr>
        <p:spPr bwMode="auto">
          <a:xfrm>
            <a:off x="6496050" y="4676775"/>
            <a:ext cx="257175" cy="2095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200" b="0">
                <a:effectLst/>
                <a:latin typeface="Times New Roman" pitchFamily="18" charset="0"/>
              </a:rPr>
              <a:t>5</a:t>
            </a:r>
            <a:endParaRPr lang="en-GB" sz="1200" b="0">
              <a:effectLst/>
              <a:latin typeface="Times New Roman" pitchFamily="18" charset="0"/>
            </a:endParaRPr>
          </a:p>
        </p:txBody>
      </p:sp>
      <p:sp>
        <p:nvSpPr>
          <p:cNvPr id="1338395" name="Oval 27"/>
          <p:cNvSpPr>
            <a:spLocks noChangeArrowheads="1"/>
          </p:cNvSpPr>
          <p:nvPr/>
        </p:nvSpPr>
        <p:spPr bwMode="auto">
          <a:xfrm>
            <a:off x="4610100" y="4686300"/>
            <a:ext cx="257175" cy="2095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200" b="0">
                <a:effectLst/>
                <a:latin typeface="Times New Roman" pitchFamily="18" charset="0"/>
              </a:rPr>
              <a:t>6</a:t>
            </a:r>
            <a:endParaRPr lang="en-GB" sz="1200" b="0">
              <a:effectLst/>
              <a:latin typeface="Times New Roman" pitchFamily="18" charset="0"/>
            </a:endParaRPr>
          </a:p>
        </p:txBody>
      </p:sp>
      <p:sp>
        <p:nvSpPr>
          <p:cNvPr id="1338396" name="AutoShape 28"/>
          <p:cNvSpPr>
            <a:spLocks noChangeArrowheads="1"/>
          </p:cNvSpPr>
          <p:nvPr/>
        </p:nvSpPr>
        <p:spPr bwMode="auto">
          <a:xfrm>
            <a:off x="333375" y="4762500"/>
            <a:ext cx="1981200" cy="685800"/>
          </a:xfrm>
          <a:prstGeom prst="foldedCorner">
            <a:avLst>
              <a:gd name="adj" fmla="val 11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200" b="0" i="1">
                <a:effectLst/>
                <a:latin typeface="Times New Roman" pitchFamily="18" charset="0"/>
              </a:rPr>
              <a:t>Programming guidelines, </a:t>
            </a:r>
          </a:p>
          <a:p>
            <a:pPr eaLnBrk="1" hangingPunct="1"/>
            <a:r>
              <a:rPr lang="en-US" sz="1200" b="0" i="1">
                <a:effectLst/>
                <a:latin typeface="Times New Roman" pitchFamily="18" charset="0"/>
              </a:rPr>
              <a:t>std algorithms, “bug book”</a:t>
            </a:r>
          </a:p>
        </p:txBody>
      </p:sp>
      <p:cxnSp>
        <p:nvCxnSpPr>
          <p:cNvPr id="1338397" name="AutoShape 29"/>
          <p:cNvCxnSpPr>
            <a:cxnSpLocks noChangeShapeType="1"/>
            <a:stCxn id="1338396" idx="3"/>
            <a:endCxn id="1338378" idx="1"/>
          </p:cNvCxnSpPr>
          <p:nvPr/>
        </p:nvCxnSpPr>
        <p:spPr bwMode="auto">
          <a:xfrm>
            <a:off x="2314575" y="5105400"/>
            <a:ext cx="361950" cy="1588"/>
          </a:xfrm>
          <a:prstGeom prst="straightConnector1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8398" name="AutoShape 30"/>
          <p:cNvCxnSpPr>
            <a:cxnSpLocks noChangeShapeType="1"/>
            <a:stCxn id="1338374" idx="2"/>
            <a:endCxn id="1338377" idx="0"/>
          </p:cNvCxnSpPr>
          <p:nvPr/>
        </p:nvCxnSpPr>
        <p:spPr bwMode="auto">
          <a:xfrm flipH="1">
            <a:off x="5886450" y="3251200"/>
            <a:ext cx="4763" cy="3873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8399" name="AutoShape 31"/>
          <p:cNvCxnSpPr>
            <a:cxnSpLocks noChangeShapeType="1"/>
            <a:stCxn id="1338377" idx="1"/>
            <a:endCxn id="1338376" idx="3"/>
          </p:cNvCxnSpPr>
          <p:nvPr/>
        </p:nvCxnSpPr>
        <p:spPr bwMode="auto">
          <a:xfrm rot="10800000">
            <a:off x="4752975" y="3963988"/>
            <a:ext cx="2381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8400" name="AutoShape 32"/>
          <p:cNvCxnSpPr>
            <a:cxnSpLocks noChangeShapeType="1"/>
            <a:stCxn id="1338376" idx="2"/>
            <a:endCxn id="1338378" idx="0"/>
          </p:cNvCxnSpPr>
          <p:nvPr/>
        </p:nvCxnSpPr>
        <p:spPr bwMode="auto">
          <a:xfrm flipH="1">
            <a:off x="3709988" y="4287838"/>
            <a:ext cx="4762" cy="4937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44</a:t>
            </a:fld>
            <a:r>
              <a:rPr lang="el-GR" smtClean="0"/>
              <a:t> / 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8002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28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Σχεδιαστικές προοπτικές (</a:t>
            </a:r>
            <a:r>
              <a:rPr lang="el-GR" dirty="0" smtClean="0"/>
              <a:t>1/4)</a:t>
            </a:r>
            <a:endParaRPr lang="en-GB" dirty="0"/>
          </a:p>
        </p:txBody>
      </p:sp>
      <p:sp>
        <p:nvSpPr>
          <p:cNvPr id="128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2400" dirty="0"/>
              <a:t>Αμέσως μετά την σκιαγράφηση της αρχιτεκτονικής ακολουθεί</a:t>
            </a:r>
            <a:r>
              <a:rPr lang="en-US" sz="2400" dirty="0"/>
              <a:t> </a:t>
            </a:r>
            <a:r>
              <a:rPr lang="el-GR" sz="2400" dirty="0"/>
              <a:t>η λεπτομερής σχεδίαση λογισμικού</a:t>
            </a:r>
            <a:r>
              <a:rPr lang="en-US" sz="2400" dirty="0"/>
              <a:t>, </a:t>
            </a:r>
            <a:r>
              <a:rPr lang="el-GR" sz="2400" dirty="0"/>
              <a:t>η οποία παρουσιάζει εναλλακτικές συμπληρωματικές προοπτικές του συστήματος</a:t>
            </a:r>
            <a:r>
              <a:rPr lang="en-US" sz="2400" dirty="0"/>
              <a:t>, </a:t>
            </a:r>
            <a:r>
              <a:rPr lang="el-GR" sz="2400" dirty="0"/>
              <a:t>ενώ συνεχώς παρέχει χρήσιμη πληροφορία στην διαδικασία αρχιτεκτονικής </a:t>
            </a:r>
            <a:r>
              <a:rPr lang="el-GR" sz="2400" dirty="0" smtClean="0"/>
              <a:t>σχεδίασης</a:t>
            </a:r>
            <a:endParaRPr lang="en-US" sz="2400" dirty="0"/>
          </a:p>
          <a:p>
            <a:r>
              <a:rPr lang="el-GR" sz="2400" dirty="0"/>
              <a:t>Η διαδικασία αυτή χαρακτηρίζεται από τρεις βασικές ιδιότητες</a:t>
            </a:r>
            <a:r>
              <a:rPr lang="en-US" sz="2400" dirty="0"/>
              <a:t>:</a:t>
            </a:r>
          </a:p>
          <a:p>
            <a:pPr lvl="1"/>
            <a:r>
              <a:rPr lang="en-US" sz="2000" i="1" dirty="0">
                <a:solidFill>
                  <a:srgbClr val="0000FF"/>
                </a:solidFill>
                <a:effectLst/>
              </a:rPr>
              <a:t>use case driven</a:t>
            </a:r>
            <a:r>
              <a:rPr lang="el-GR" sz="2000" i="1" dirty="0">
                <a:solidFill>
                  <a:srgbClr val="0000FF"/>
                </a:solidFill>
                <a:effectLst/>
              </a:rPr>
              <a:t> – </a:t>
            </a:r>
            <a:r>
              <a:rPr lang="el-GR" sz="2000" i="1" dirty="0">
                <a:effectLst/>
              </a:rPr>
              <a:t>βασισμένη σε σενάρια χρήσης</a:t>
            </a:r>
            <a:endParaRPr lang="en-US" sz="2000" i="1" dirty="0">
              <a:effectLst/>
            </a:endParaRPr>
          </a:p>
          <a:p>
            <a:pPr lvl="1"/>
            <a:r>
              <a:rPr lang="en-US" sz="2000" i="1" dirty="0">
                <a:solidFill>
                  <a:srgbClr val="0000FF"/>
                </a:solidFill>
                <a:effectLst/>
              </a:rPr>
              <a:t>architecture centric</a:t>
            </a:r>
            <a:r>
              <a:rPr lang="el-GR" sz="2000" i="1" dirty="0">
                <a:solidFill>
                  <a:srgbClr val="0000FF"/>
                </a:solidFill>
                <a:effectLst/>
              </a:rPr>
              <a:t> – </a:t>
            </a:r>
            <a:r>
              <a:rPr lang="el-GR" sz="2000" i="1" dirty="0">
                <a:effectLst/>
              </a:rPr>
              <a:t>έχει ως κέντρο την αρχιτεκτονική</a:t>
            </a:r>
            <a:endParaRPr lang="en-US" sz="2000" i="1" dirty="0">
              <a:effectLst/>
            </a:endParaRPr>
          </a:p>
          <a:p>
            <a:pPr lvl="1"/>
            <a:r>
              <a:rPr lang="en-US" sz="2000" i="1" dirty="0">
                <a:solidFill>
                  <a:srgbClr val="0000FF"/>
                </a:solidFill>
                <a:effectLst/>
              </a:rPr>
              <a:t>iterative and incremental</a:t>
            </a:r>
            <a:r>
              <a:rPr lang="el-GR" sz="2000" i="1" dirty="0">
                <a:solidFill>
                  <a:srgbClr val="0000FF"/>
                </a:solidFill>
                <a:effectLst/>
              </a:rPr>
              <a:t> – </a:t>
            </a:r>
            <a:r>
              <a:rPr lang="el-GR" sz="2000" i="1" dirty="0">
                <a:effectLst/>
              </a:rPr>
              <a:t>είναι επαναληπτική και αυξητική</a:t>
            </a:r>
            <a:endParaRPr lang="en-GB" sz="2000" i="1" dirty="0">
              <a:effectLst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5</a:t>
            </a:fld>
            <a:r>
              <a:rPr lang="el-GR" smtClean="0"/>
              <a:t> / 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4098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8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8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8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8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8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8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8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8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8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8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6147" grpId="0" build="p" bldLvl="3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28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Σχεδιαστικές προοπτικές (</a:t>
            </a:r>
            <a:r>
              <a:rPr lang="el-GR" dirty="0" smtClean="0"/>
              <a:t>2/4)</a:t>
            </a:r>
            <a:endParaRPr lang="en-GB" dirty="0"/>
          </a:p>
        </p:txBody>
      </p:sp>
      <p:sp>
        <p:nvSpPr>
          <p:cNvPr id="1288300" name="Freeform 108"/>
          <p:cNvSpPr>
            <a:spLocks/>
          </p:cNvSpPr>
          <p:nvPr/>
        </p:nvSpPr>
        <p:spPr bwMode="auto">
          <a:xfrm>
            <a:off x="5694363" y="1831975"/>
            <a:ext cx="1028700" cy="3076575"/>
          </a:xfrm>
          <a:custGeom>
            <a:avLst/>
            <a:gdLst>
              <a:gd name="T0" fmla="*/ 432 w 432"/>
              <a:gd name="T1" fmla="*/ 0 h 1440"/>
              <a:gd name="T2" fmla="*/ 0 w 432"/>
              <a:gd name="T3" fmla="*/ 528 h 1440"/>
              <a:gd name="T4" fmla="*/ 0 w 432"/>
              <a:gd name="T5" fmla="*/ 1440 h 1440"/>
              <a:gd name="T6" fmla="*/ 432 w 432"/>
              <a:gd name="T7" fmla="*/ 912 h 1440"/>
              <a:gd name="T8" fmla="*/ 432 w 432"/>
              <a:gd name="T9" fmla="*/ 0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2" h="1440">
                <a:moveTo>
                  <a:pt x="432" y="0"/>
                </a:moveTo>
                <a:lnTo>
                  <a:pt x="0" y="528"/>
                </a:lnTo>
                <a:lnTo>
                  <a:pt x="0" y="1440"/>
                </a:lnTo>
                <a:lnTo>
                  <a:pt x="432" y="912"/>
                </a:lnTo>
                <a:lnTo>
                  <a:pt x="432" y="0"/>
                </a:lnTo>
                <a:close/>
              </a:path>
            </a:pathLst>
          </a:custGeom>
          <a:solidFill>
            <a:srgbClr val="99CCFF"/>
          </a:solidFill>
          <a:ln w="2857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288273" name="Freeform 81"/>
          <p:cNvSpPr>
            <a:spLocks/>
          </p:cNvSpPr>
          <p:nvPr/>
        </p:nvSpPr>
        <p:spPr bwMode="auto">
          <a:xfrm>
            <a:off x="1739900" y="1806575"/>
            <a:ext cx="1028700" cy="3076575"/>
          </a:xfrm>
          <a:custGeom>
            <a:avLst/>
            <a:gdLst>
              <a:gd name="T0" fmla="*/ 432 w 432"/>
              <a:gd name="T1" fmla="*/ 0 h 1440"/>
              <a:gd name="T2" fmla="*/ 0 w 432"/>
              <a:gd name="T3" fmla="*/ 528 h 1440"/>
              <a:gd name="T4" fmla="*/ 0 w 432"/>
              <a:gd name="T5" fmla="*/ 1440 h 1440"/>
              <a:gd name="T6" fmla="*/ 432 w 432"/>
              <a:gd name="T7" fmla="*/ 912 h 1440"/>
              <a:gd name="T8" fmla="*/ 432 w 432"/>
              <a:gd name="T9" fmla="*/ 0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2" h="1440">
                <a:moveTo>
                  <a:pt x="432" y="0"/>
                </a:moveTo>
                <a:lnTo>
                  <a:pt x="0" y="528"/>
                </a:lnTo>
                <a:lnTo>
                  <a:pt x="0" y="1440"/>
                </a:lnTo>
                <a:lnTo>
                  <a:pt x="432" y="912"/>
                </a:lnTo>
                <a:lnTo>
                  <a:pt x="432" y="0"/>
                </a:lnTo>
                <a:close/>
              </a:path>
            </a:pathLst>
          </a:custGeom>
          <a:solidFill>
            <a:srgbClr val="99CCFF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288275" name="Freeform 83"/>
          <p:cNvSpPr>
            <a:spLocks/>
          </p:cNvSpPr>
          <p:nvPr/>
        </p:nvSpPr>
        <p:spPr bwMode="auto">
          <a:xfrm>
            <a:off x="2601913" y="2476500"/>
            <a:ext cx="342900" cy="1231900"/>
          </a:xfrm>
          <a:custGeom>
            <a:avLst/>
            <a:gdLst>
              <a:gd name="T0" fmla="*/ 432 w 432"/>
              <a:gd name="T1" fmla="*/ 0 h 1440"/>
              <a:gd name="T2" fmla="*/ 0 w 432"/>
              <a:gd name="T3" fmla="*/ 528 h 1440"/>
              <a:gd name="T4" fmla="*/ 0 w 432"/>
              <a:gd name="T5" fmla="*/ 1440 h 1440"/>
              <a:gd name="T6" fmla="*/ 432 w 432"/>
              <a:gd name="T7" fmla="*/ 912 h 1440"/>
              <a:gd name="T8" fmla="*/ 432 w 432"/>
              <a:gd name="T9" fmla="*/ 0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2" h="1440">
                <a:moveTo>
                  <a:pt x="432" y="0"/>
                </a:moveTo>
                <a:lnTo>
                  <a:pt x="0" y="528"/>
                </a:lnTo>
                <a:lnTo>
                  <a:pt x="0" y="1440"/>
                </a:lnTo>
                <a:lnTo>
                  <a:pt x="432" y="912"/>
                </a:lnTo>
                <a:lnTo>
                  <a:pt x="432" y="0"/>
                </a:lnTo>
                <a:close/>
              </a:path>
            </a:pathLst>
          </a:custGeom>
          <a:solidFill>
            <a:srgbClr val="00FF00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288276" name="Freeform 84"/>
          <p:cNvSpPr>
            <a:spLocks/>
          </p:cNvSpPr>
          <p:nvPr/>
        </p:nvSpPr>
        <p:spPr bwMode="auto">
          <a:xfrm>
            <a:off x="3101975" y="1825625"/>
            <a:ext cx="341313" cy="1230313"/>
          </a:xfrm>
          <a:custGeom>
            <a:avLst/>
            <a:gdLst>
              <a:gd name="T0" fmla="*/ 432 w 432"/>
              <a:gd name="T1" fmla="*/ 0 h 1440"/>
              <a:gd name="T2" fmla="*/ 0 w 432"/>
              <a:gd name="T3" fmla="*/ 528 h 1440"/>
              <a:gd name="T4" fmla="*/ 0 w 432"/>
              <a:gd name="T5" fmla="*/ 1440 h 1440"/>
              <a:gd name="T6" fmla="*/ 432 w 432"/>
              <a:gd name="T7" fmla="*/ 912 h 1440"/>
              <a:gd name="T8" fmla="*/ 432 w 432"/>
              <a:gd name="T9" fmla="*/ 0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2" h="1440">
                <a:moveTo>
                  <a:pt x="432" y="0"/>
                </a:moveTo>
                <a:lnTo>
                  <a:pt x="0" y="528"/>
                </a:lnTo>
                <a:lnTo>
                  <a:pt x="0" y="1440"/>
                </a:lnTo>
                <a:lnTo>
                  <a:pt x="432" y="912"/>
                </a:lnTo>
                <a:lnTo>
                  <a:pt x="432" y="0"/>
                </a:lnTo>
                <a:close/>
              </a:path>
            </a:pathLst>
          </a:custGeom>
          <a:solidFill>
            <a:srgbClr val="00FF00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288277" name="Freeform 85"/>
          <p:cNvSpPr>
            <a:spLocks/>
          </p:cNvSpPr>
          <p:nvPr/>
        </p:nvSpPr>
        <p:spPr bwMode="auto">
          <a:xfrm>
            <a:off x="2624138" y="3679825"/>
            <a:ext cx="341312" cy="1230313"/>
          </a:xfrm>
          <a:custGeom>
            <a:avLst/>
            <a:gdLst>
              <a:gd name="T0" fmla="*/ 432 w 432"/>
              <a:gd name="T1" fmla="*/ 0 h 1440"/>
              <a:gd name="T2" fmla="*/ 0 w 432"/>
              <a:gd name="T3" fmla="*/ 528 h 1440"/>
              <a:gd name="T4" fmla="*/ 0 w 432"/>
              <a:gd name="T5" fmla="*/ 1440 h 1440"/>
              <a:gd name="T6" fmla="*/ 432 w 432"/>
              <a:gd name="T7" fmla="*/ 912 h 1440"/>
              <a:gd name="T8" fmla="*/ 432 w 432"/>
              <a:gd name="T9" fmla="*/ 0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2" h="1440">
                <a:moveTo>
                  <a:pt x="432" y="0"/>
                </a:moveTo>
                <a:lnTo>
                  <a:pt x="0" y="528"/>
                </a:lnTo>
                <a:lnTo>
                  <a:pt x="0" y="1440"/>
                </a:lnTo>
                <a:lnTo>
                  <a:pt x="432" y="912"/>
                </a:lnTo>
                <a:lnTo>
                  <a:pt x="432" y="0"/>
                </a:lnTo>
                <a:close/>
              </a:path>
            </a:pathLst>
          </a:custGeom>
          <a:solidFill>
            <a:srgbClr val="00FF00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288279" name="Line 87"/>
          <p:cNvSpPr>
            <a:spLocks noChangeShapeType="1"/>
          </p:cNvSpPr>
          <p:nvPr/>
        </p:nvSpPr>
        <p:spPr bwMode="auto">
          <a:xfrm>
            <a:off x="1739900" y="2935288"/>
            <a:ext cx="4003675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288280" name="Line 88"/>
          <p:cNvSpPr>
            <a:spLocks noChangeShapeType="1"/>
          </p:cNvSpPr>
          <p:nvPr/>
        </p:nvSpPr>
        <p:spPr bwMode="auto">
          <a:xfrm>
            <a:off x="2198688" y="2525713"/>
            <a:ext cx="3887787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288288" name="Line 96"/>
          <p:cNvSpPr>
            <a:spLocks noChangeShapeType="1"/>
          </p:cNvSpPr>
          <p:nvPr/>
        </p:nvSpPr>
        <p:spPr bwMode="auto">
          <a:xfrm>
            <a:off x="2782888" y="1825625"/>
            <a:ext cx="3887787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288289" name="Line 97"/>
          <p:cNvSpPr>
            <a:spLocks noChangeShapeType="1"/>
          </p:cNvSpPr>
          <p:nvPr/>
        </p:nvSpPr>
        <p:spPr bwMode="auto">
          <a:xfrm>
            <a:off x="2357438" y="2284413"/>
            <a:ext cx="3887787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288290" name="Line 98"/>
          <p:cNvSpPr>
            <a:spLocks noChangeShapeType="1"/>
          </p:cNvSpPr>
          <p:nvPr/>
        </p:nvSpPr>
        <p:spPr bwMode="auto">
          <a:xfrm>
            <a:off x="1754188" y="4886325"/>
            <a:ext cx="4003675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288291" name="Line 99"/>
          <p:cNvSpPr>
            <a:spLocks noChangeShapeType="1"/>
          </p:cNvSpPr>
          <p:nvPr/>
        </p:nvSpPr>
        <p:spPr bwMode="auto">
          <a:xfrm>
            <a:off x="2782888" y="3743325"/>
            <a:ext cx="4003675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288292" name="Line 100"/>
          <p:cNvSpPr>
            <a:spLocks noChangeShapeType="1"/>
          </p:cNvSpPr>
          <p:nvPr/>
        </p:nvSpPr>
        <p:spPr bwMode="auto">
          <a:xfrm>
            <a:off x="1768475" y="4116388"/>
            <a:ext cx="4003675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288294" name="Freeform 102"/>
          <p:cNvSpPr>
            <a:spLocks/>
          </p:cNvSpPr>
          <p:nvPr/>
        </p:nvSpPr>
        <p:spPr bwMode="auto">
          <a:xfrm>
            <a:off x="3116263" y="2933700"/>
            <a:ext cx="341312" cy="1230313"/>
          </a:xfrm>
          <a:custGeom>
            <a:avLst/>
            <a:gdLst>
              <a:gd name="T0" fmla="*/ 432 w 432"/>
              <a:gd name="T1" fmla="*/ 0 h 1440"/>
              <a:gd name="T2" fmla="*/ 0 w 432"/>
              <a:gd name="T3" fmla="*/ 528 h 1440"/>
              <a:gd name="T4" fmla="*/ 0 w 432"/>
              <a:gd name="T5" fmla="*/ 1440 h 1440"/>
              <a:gd name="T6" fmla="*/ 432 w 432"/>
              <a:gd name="T7" fmla="*/ 912 h 1440"/>
              <a:gd name="T8" fmla="*/ 432 w 432"/>
              <a:gd name="T9" fmla="*/ 0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2" h="1440">
                <a:moveTo>
                  <a:pt x="432" y="0"/>
                </a:moveTo>
                <a:lnTo>
                  <a:pt x="0" y="528"/>
                </a:lnTo>
                <a:lnTo>
                  <a:pt x="0" y="1440"/>
                </a:lnTo>
                <a:lnTo>
                  <a:pt x="432" y="912"/>
                </a:lnTo>
                <a:lnTo>
                  <a:pt x="432" y="0"/>
                </a:lnTo>
                <a:close/>
              </a:path>
            </a:pathLst>
          </a:custGeom>
          <a:solidFill>
            <a:srgbClr val="00FF00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288295" name="Text Box 103"/>
          <p:cNvSpPr txBox="1">
            <a:spLocks noChangeArrowheads="1"/>
          </p:cNvSpPr>
          <p:nvPr/>
        </p:nvSpPr>
        <p:spPr bwMode="auto">
          <a:xfrm rot="-2833167">
            <a:off x="1085056" y="1828007"/>
            <a:ext cx="16970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800">
                <a:solidFill>
                  <a:srgbClr val="0000FF"/>
                </a:solidFill>
                <a:effectLst/>
                <a:latin typeface="Arial" charset="0"/>
              </a:rPr>
              <a:t>Αρχική </a:t>
            </a:r>
          </a:p>
          <a:p>
            <a:pPr algn="ctr"/>
            <a:r>
              <a:rPr lang="el-GR" sz="1800">
                <a:solidFill>
                  <a:srgbClr val="0000FF"/>
                </a:solidFill>
                <a:effectLst/>
                <a:latin typeface="Arial" charset="0"/>
              </a:rPr>
              <a:t>αρχιτεκτονική</a:t>
            </a:r>
            <a:endParaRPr lang="en-GB" sz="1800"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288296" name="Text Box 104"/>
          <p:cNvSpPr txBox="1">
            <a:spLocks noChangeArrowheads="1"/>
          </p:cNvSpPr>
          <p:nvPr/>
        </p:nvSpPr>
        <p:spPr bwMode="auto">
          <a:xfrm rot="-3249151">
            <a:off x="2785269" y="1796257"/>
            <a:ext cx="679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800">
                <a:effectLst/>
                <a:latin typeface="Arial" charset="0"/>
              </a:rPr>
              <a:t>view</a:t>
            </a:r>
            <a:endParaRPr lang="en-GB" sz="1800">
              <a:effectLst/>
              <a:latin typeface="Arial" charset="0"/>
            </a:endParaRPr>
          </a:p>
        </p:txBody>
      </p:sp>
      <p:sp>
        <p:nvSpPr>
          <p:cNvPr id="1288297" name="Text Box 105"/>
          <p:cNvSpPr txBox="1">
            <a:spLocks noChangeArrowheads="1"/>
          </p:cNvSpPr>
          <p:nvPr/>
        </p:nvSpPr>
        <p:spPr bwMode="auto">
          <a:xfrm rot="-3249151">
            <a:off x="2262187" y="2479676"/>
            <a:ext cx="6778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800">
                <a:effectLst/>
                <a:latin typeface="Arial" charset="0"/>
              </a:rPr>
              <a:t>view</a:t>
            </a:r>
            <a:endParaRPr lang="en-GB" sz="1800">
              <a:effectLst/>
              <a:latin typeface="Arial" charset="0"/>
            </a:endParaRPr>
          </a:p>
        </p:txBody>
      </p:sp>
      <p:sp>
        <p:nvSpPr>
          <p:cNvPr id="1288298" name="Text Box 106"/>
          <p:cNvSpPr txBox="1">
            <a:spLocks noChangeArrowheads="1"/>
          </p:cNvSpPr>
          <p:nvPr/>
        </p:nvSpPr>
        <p:spPr bwMode="auto">
          <a:xfrm rot="-3249151">
            <a:off x="3016250" y="3770313"/>
            <a:ext cx="6810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800">
                <a:effectLst/>
                <a:latin typeface="Arial" charset="0"/>
              </a:rPr>
              <a:t>view</a:t>
            </a:r>
            <a:endParaRPr lang="en-GB" sz="1800">
              <a:effectLst/>
              <a:latin typeface="Arial" charset="0"/>
            </a:endParaRPr>
          </a:p>
        </p:txBody>
      </p:sp>
      <p:sp>
        <p:nvSpPr>
          <p:cNvPr id="1288299" name="Text Box 107"/>
          <p:cNvSpPr txBox="1">
            <a:spLocks noChangeArrowheads="1"/>
          </p:cNvSpPr>
          <p:nvPr/>
        </p:nvSpPr>
        <p:spPr bwMode="auto">
          <a:xfrm rot="-3249151">
            <a:off x="2579688" y="4514850"/>
            <a:ext cx="6810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800">
                <a:effectLst/>
                <a:latin typeface="Arial" charset="0"/>
              </a:rPr>
              <a:t>view</a:t>
            </a:r>
            <a:endParaRPr lang="en-GB" sz="1800">
              <a:effectLst/>
              <a:latin typeface="Arial" charset="0"/>
            </a:endParaRPr>
          </a:p>
        </p:txBody>
      </p:sp>
      <p:sp>
        <p:nvSpPr>
          <p:cNvPr id="1288301" name="Text Box 109"/>
          <p:cNvSpPr txBox="1">
            <a:spLocks noChangeArrowheads="1"/>
          </p:cNvSpPr>
          <p:nvPr/>
        </p:nvSpPr>
        <p:spPr bwMode="auto">
          <a:xfrm>
            <a:off x="4718050" y="1557338"/>
            <a:ext cx="1111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600" i="1">
                <a:effectLst/>
                <a:latin typeface="Arial" charset="0"/>
              </a:rPr>
              <a:t>attributes</a:t>
            </a:r>
            <a:endParaRPr lang="en-GB" sz="1600" i="1">
              <a:effectLst/>
              <a:latin typeface="Arial" charset="0"/>
            </a:endParaRPr>
          </a:p>
        </p:txBody>
      </p:sp>
      <p:sp>
        <p:nvSpPr>
          <p:cNvPr id="1288302" name="Text Box 110"/>
          <p:cNvSpPr txBox="1">
            <a:spLocks noChangeArrowheads="1"/>
          </p:cNvSpPr>
          <p:nvPr/>
        </p:nvSpPr>
        <p:spPr bwMode="auto">
          <a:xfrm>
            <a:off x="4414838" y="2003425"/>
            <a:ext cx="1111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600" i="1">
                <a:effectLst/>
                <a:latin typeface="Arial" charset="0"/>
              </a:rPr>
              <a:t>attributes</a:t>
            </a:r>
            <a:endParaRPr lang="en-GB" sz="1600" i="1">
              <a:effectLst/>
              <a:latin typeface="Arial" charset="0"/>
            </a:endParaRPr>
          </a:p>
        </p:txBody>
      </p:sp>
      <p:sp>
        <p:nvSpPr>
          <p:cNvPr id="1288303" name="Text Box 111"/>
          <p:cNvSpPr txBox="1">
            <a:spLocks noChangeArrowheads="1"/>
          </p:cNvSpPr>
          <p:nvPr/>
        </p:nvSpPr>
        <p:spPr bwMode="auto">
          <a:xfrm>
            <a:off x="4183063" y="2268538"/>
            <a:ext cx="111125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600" i="1">
                <a:effectLst/>
                <a:latin typeface="Arial" charset="0"/>
              </a:rPr>
              <a:t>attributes</a:t>
            </a:r>
            <a:endParaRPr lang="en-GB" sz="1600" i="1">
              <a:effectLst/>
              <a:latin typeface="Arial" charset="0"/>
            </a:endParaRPr>
          </a:p>
        </p:txBody>
      </p:sp>
      <p:sp>
        <p:nvSpPr>
          <p:cNvPr id="1288304" name="Text Box 112"/>
          <p:cNvSpPr txBox="1">
            <a:spLocks noChangeArrowheads="1"/>
          </p:cNvSpPr>
          <p:nvPr/>
        </p:nvSpPr>
        <p:spPr bwMode="auto">
          <a:xfrm>
            <a:off x="3921125" y="2665413"/>
            <a:ext cx="1111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600" i="1">
                <a:effectLst/>
                <a:latin typeface="Arial" charset="0"/>
              </a:rPr>
              <a:t>attributes</a:t>
            </a:r>
            <a:endParaRPr lang="en-GB" sz="1600" i="1">
              <a:effectLst/>
              <a:latin typeface="Arial" charset="0"/>
            </a:endParaRPr>
          </a:p>
        </p:txBody>
      </p:sp>
      <p:sp>
        <p:nvSpPr>
          <p:cNvPr id="1288305" name="Text Box 113"/>
          <p:cNvSpPr txBox="1">
            <a:spLocks noChangeArrowheads="1"/>
          </p:cNvSpPr>
          <p:nvPr/>
        </p:nvSpPr>
        <p:spPr bwMode="auto">
          <a:xfrm>
            <a:off x="4516438" y="3484563"/>
            <a:ext cx="111125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600" i="1">
                <a:effectLst/>
                <a:latin typeface="Arial" charset="0"/>
              </a:rPr>
              <a:t>attributes</a:t>
            </a:r>
            <a:endParaRPr lang="en-GB" sz="1600" i="1">
              <a:effectLst/>
              <a:latin typeface="Arial" charset="0"/>
            </a:endParaRPr>
          </a:p>
        </p:txBody>
      </p:sp>
      <p:sp>
        <p:nvSpPr>
          <p:cNvPr id="1288306" name="Text Box 114"/>
          <p:cNvSpPr txBox="1">
            <a:spLocks noChangeArrowheads="1"/>
          </p:cNvSpPr>
          <p:nvPr/>
        </p:nvSpPr>
        <p:spPr bwMode="auto">
          <a:xfrm>
            <a:off x="3921125" y="3844925"/>
            <a:ext cx="111125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600" i="1">
                <a:effectLst/>
                <a:latin typeface="Arial" charset="0"/>
              </a:rPr>
              <a:t>attributes</a:t>
            </a:r>
            <a:endParaRPr lang="en-GB" sz="1600" i="1">
              <a:effectLst/>
              <a:latin typeface="Arial" charset="0"/>
            </a:endParaRPr>
          </a:p>
        </p:txBody>
      </p:sp>
      <p:sp>
        <p:nvSpPr>
          <p:cNvPr id="1288307" name="Text Box 115"/>
          <p:cNvSpPr txBox="1">
            <a:spLocks noChangeArrowheads="1"/>
          </p:cNvSpPr>
          <p:nvPr/>
        </p:nvSpPr>
        <p:spPr bwMode="auto">
          <a:xfrm>
            <a:off x="3937000" y="4602163"/>
            <a:ext cx="1111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600" i="1">
                <a:effectLst/>
                <a:latin typeface="Arial" charset="0"/>
              </a:rPr>
              <a:t>attributes</a:t>
            </a:r>
            <a:endParaRPr lang="en-GB" sz="1600" i="1">
              <a:effectLst/>
              <a:latin typeface="Arial" charset="0"/>
            </a:endParaRPr>
          </a:p>
        </p:txBody>
      </p:sp>
      <p:sp>
        <p:nvSpPr>
          <p:cNvPr id="1288309" name="Text Box 117"/>
          <p:cNvSpPr txBox="1">
            <a:spLocks noChangeArrowheads="1"/>
          </p:cNvSpPr>
          <p:nvPr/>
        </p:nvSpPr>
        <p:spPr bwMode="auto">
          <a:xfrm>
            <a:off x="801688" y="5194300"/>
            <a:ext cx="70945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600" i="1" dirty="0">
                <a:effectLst/>
                <a:latin typeface="Arial" charset="0"/>
              </a:rPr>
              <a:t>Οι σχεδιαστικές προοπτικές</a:t>
            </a:r>
            <a:r>
              <a:rPr lang="en-US" sz="1600" i="1" dirty="0">
                <a:effectLst/>
                <a:latin typeface="Arial" charset="0"/>
              </a:rPr>
              <a:t>, </a:t>
            </a:r>
            <a:r>
              <a:rPr lang="el-GR" sz="1600" i="1" dirty="0">
                <a:effectLst/>
                <a:latin typeface="Arial" charset="0"/>
              </a:rPr>
              <a:t>οι οποίες είναι εξειδικευμένες απόψεις της </a:t>
            </a:r>
            <a:r>
              <a:rPr lang="el-GR" sz="1600" i="1" dirty="0" smtClean="0">
                <a:effectLst/>
                <a:latin typeface="Arial" charset="0"/>
              </a:rPr>
              <a:t>σχεδίασης</a:t>
            </a:r>
            <a:r>
              <a:rPr lang="en-US" sz="1600" i="1" dirty="0">
                <a:effectLst/>
                <a:latin typeface="Arial" charset="0"/>
              </a:rPr>
              <a:t>,  </a:t>
            </a:r>
            <a:r>
              <a:rPr lang="el-GR" sz="1600" i="1" dirty="0">
                <a:effectLst/>
                <a:latin typeface="Arial" charset="0"/>
              </a:rPr>
              <a:t>αποκαλύπτουν αρχιτεκτονικές ιδιότητες (</a:t>
            </a:r>
            <a:r>
              <a:rPr lang="en-US" sz="1600" i="1" dirty="0">
                <a:effectLst/>
                <a:latin typeface="Arial" charset="0"/>
              </a:rPr>
              <a:t>attributes)</a:t>
            </a:r>
            <a:r>
              <a:rPr lang="el-GR" sz="1600" i="1" dirty="0">
                <a:effectLst/>
                <a:latin typeface="Arial" charset="0"/>
              </a:rPr>
              <a:t> βάσει των οποίων το αρχικό αρχιτεκτονικό σχέδιο</a:t>
            </a:r>
            <a:r>
              <a:rPr lang="en-US" sz="1600" i="1" dirty="0">
                <a:effectLst/>
                <a:latin typeface="Arial" charset="0"/>
              </a:rPr>
              <a:t>: </a:t>
            </a:r>
            <a:r>
              <a:rPr lang="el-GR" sz="1600" i="1" dirty="0">
                <a:effectLst/>
                <a:latin typeface="Arial" charset="0"/>
              </a:rPr>
              <a:t>αναθεωρείται, επαληθεύεται,</a:t>
            </a:r>
            <a:r>
              <a:rPr lang="en-US" sz="1600" i="1" dirty="0">
                <a:effectLst/>
                <a:latin typeface="Arial" charset="0"/>
              </a:rPr>
              <a:t> </a:t>
            </a:r>
            <a:r>
              <a:rPr lang="el-GR" sz="1600" i="1" dirty="0">
                <a:effectLst/>
                <a:latin typeface="Arial" charset="0"/>
              </a:rPr>
              <a:t>συγκεκριμενοποιείται, και τελειοποιείται</a:t>
            </a:r>
            <a:r>
              <a:rPr lang="en-US" sz="1600" i="1" dirty="0">
                <a:effectLst/>
                <a:latin typeface="Arial" charset="0"/>
              </a:rPr>
              <a:t>.</a:t>
            </a:r>
          </a:p>
        </p:txBody>
      </p:sp>
      <p:sp>
        <p:nvSpPr>
          <p:cNvPr id="1288311" name="Text Box 119"/>
          <p:cNvSpPr txBox="1">
            <a:spLocks noChangeArrowheads="1"/>
          </p:cNvSpPr>
          <p:nvPr/>
        </p:nvSpPr>
        <p:spPr bwMode="auto">
          <a:xfrm rot="-2833167">
            <a:off x="5754688" y="4086225"/>
            <a:ext cx="1697038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800" dirty="0">
                <a:solidFill>
                  <a:srgbClr val="0000FF"/>
                </a:solidFill>
                <a:effectLst/>
                <a:latin typeface="Arial" charset="0"/>
              </a:rPr>
              <a:t>Τελική</a:t>
            </a:r>
          </a:p>
          <a:p>
            <a:pPr algn="ctr"/>
            <a:r>
              <a:rPr lang="el-GR" sz="1800" dirty="0">
                <a:solidFill>
                  <a:srgbClr val="0000FF"/>
                </a:solidFill>
                <a:effectLst/>
                <a:latin typeface="Arial" charset="0"/>
              </a:rPr>
              <a:t>αρχιτεκτονική</a:t>
            </a:r>
            <a:endParaRPr lang="en-GB" sz="1800" dirty="0">
              <a:solidFill>
                <a:srgbClr val="0000FF"/>
              </a:solidFill>
              <a:effectLst/>
              <a:latin typeface="Arial" charset="0"/>
            </a:endParaRPr>
          </a:p>
          <a:p>
            <a:pPr algn="ctr"/>
            <a:endParaRPr lang="en-GB" sz="1800" dirty="0"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6</a:t>
            </a:fld>
            <a:r>
              <a:rPr lang="el-GR" smtClean="0"/>
              <a:t> / 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9604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28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Σχεδιαστικές προοπτικές </a:t>
            </a:r>
            <a:r>
              <a:rPr lang="el-GR" dirty="0" smtClean="0"/>
              <a:t>(3/4)</a:t>
            </a:r>
            <a:endParaRPr lang="en-GB" dirty="0"/>
          </a:p>
        </p:txBody>
      </p:sp>
      <p:sp>
        <p:nvSpPr>
          <p:cNvPr id="1287183" name="Oval 15"/>
          <p:cNvSpPr>
            <a:spLocks noChangeArrowheads="1"/>
          </p:cNvSpPr>
          <p:nvPr/>
        </p:nvSpPr>
        <p:spPr bwMode="auto">
          <a:xfrm>
            <a:off x="6216650" y="3286125"/>
            <a:ext cx="2527300" cy="796925"/>
          </a:xfrm>
          <a:prstGeom prst="ellipse">
            <a:avLst/>
          </a:prstGeom>
          <a:solidFill>
            <a:srgbClr val="00808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/>
            <a:r>
              <a:rPr lang="en-US" sz="1400">
                <a:solidFill>
                  <a:schemeClr val="bg1"/>
                </a:solidFill>
                <a:effectLst/>
              </a:rPr>
              <a:t>Behavioral analysis</a:t>
            </a:r>
            <a:r>
              <a:rPr lang="el-GR" sz="1400">
                <a:solidFill>
                  <a:schemeClr val="bg1"/>
                </a:solidFill>
                <a:effectLst/>
              </a:rPr>
              <a:t> /</a:t>
            </a:r>
          </a:p>
          <a:p>
            <a:pPr algn="ctr" defTabSz="762000"/>
            <a:r>
              <a:rPr lang="el-GR" sz="1400">
                <a:solidFill>
                  <a:schemeClr val="bg1"/>
                </a:solidFill>
                <a:effectLst/>
              </a:rPr>
              <a:t>ανάλυση συμπεριφοράς</a:t>
            </a:r>
            <a:endParaRPr lang="en-GB" sz="1400">
              <a:solidFill>
                <a:schemeClr val="bg1"/>
              </a:solidFill>
              <a:effectLst/>
            </a:endParaRPr>
          </a:p>
        </p:txBody>
      </p:sp>
      <p:sp>
        <p:nvSpPr>
          <p:cNvPr id="1287173" name="Oval 5"/>
          <p:cNvSpPr>
            <a:spLocks noChangeArrowheads="1"/>
          </p:cNvSpPr>
          <p:nvPr/>
        </p:nvSpPr>
        <p:spPr bwMode="auto">
          <a:xfrm>
            <a:off x="2997200" y="5499100"/>
            <a:ext cx="28448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endParaRPr lang="en-US">
              <a:effectLst/>
            </a:endParaRPr>
          </a:p>
        </p:txBody>
      </p:sp>
      <p:sp>
        <p:nvSpPr>
          <p:cNvPr id="1287174" name="Oval 6"/>
          <p:cNvSpPr>
            <a:spLocks noChangeArrowheads="1"/>
          </p:cNvSpPr>
          <p:nvPr/>
        </p:nvSpPr>
        <p:spPr bwMode="auto">
          <a:xfrm>
            <a:off x="2997200" y="4610100"/>
            <a:ext cx="28448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287175" name="Oval 7"/>
          <p:cNvSpPr>
            <a:spLocks noChangeArrowheads="1"/>
          </p:cNvSpPr>
          <p:nvPr/>
        </p:nvSpPr>
        <p:spPr bwMode="auto">
          <a:xfrm>
            <a:off x="3098800" y="4762500"/>
            <a:ext cx="584200" cy="177800"/>
          </a:xfrm>
          <a:prstGeom prst="ellipse">
            <a:avLst/>
          </a:prstGeom>
          <a:solidFill>
            <a:srgbClr val="00808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287176" name="Oval 8"/>
          <p:cNvSpPr>
            <a:spLocks noChangeArrowheads="1"/>
          </p:cNvSpPr>
          <p:nvPr/>
        </p:nvSpPr>
        <p:spPr bwMode="auto">
          <a:xfrm>
            <a:off x="3746500" y="4749800"/>
            <a:ext cx="584200" cy="177800"/>
          </a:xfrm>
          <a:prstGeom prst="ellipse">
            <a:avLst/>
          </a:prstGeom>
          <a:solidFill>
            <a:srgbClr val="00808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287177" name="Oval 9"/>
          <p:cNvSpPr>
            <a:spLocks noChangeArrowheads="1"/>
          </p:cNvSpPr>
          <p:nvPr/>
        </p:nvSpPr>
        <p:spPr bwMode="auto">
          <a:xfrm>
            <a:off x="4432300" y="4749800"/>
            <a:ext cx="584200" cy="177800"/>
          </a:xfrm>
          <a:prstGeom prst="ellipse">
            <a:avLst/>
          </a:prstGeom>
          <a:solidFill>
            <a:srgbClr val="00808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287178" name="Oval 10"/>
          <p:cNvSpPr>
            <a:spLocks noChangeArrowheads="1"/>
          </p:cNvSpPr>
          <p:nvPr/>
        </p:nvSpPr>
        <p:spPr bwMode="auto">
          <a:xfrm>
            <a:off x="5105400" y="4749800"/>
            <a:ext cx="584200" cy="177800"/>
          </a:xfrm>
          <a:prstGeom prst="ellipse">
            <a:avLst/>
          </a:prstGeom>
          <a:solidFill>
            <a:srgbClr val="00808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287179" name="Oval 11"/>
          <p:cNvSpPr>
            <a:spLocks noChangeArrowheads="1"/>
          </p:cNvSpPr>
          <p:nvPr/>
        </p:nvSpPr>
        <p:spPr bwMode="auto">
          <a:xfrm>
            <a:off x="215900" y="3470275"/>
            <a:ext cx="2413000" cy="749300"/>
          </a:xfrm>
          <a:prstGeom prst="ellipse">
            <a:avLst/>
          </a:prstGeom>
          <a:solidFill>
            <a:srgbClr val="00808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r>
              <a:rPr lang="en-US" sz="1400">
                <a:solidFill>
                  <a:schemeClr val="bg1"/>
                </a:solidFill>
                <a:effectLst/>
              </a:rPr>
              <a:t>Data modeling</a:t>
            </a:r>
            <a:r>
              <a:rPr lang="el-GR" sz="1400">
                <a:solidFill>
                  <a:schemeClr val="bg1"/>
                </a:solidFill>
                <a:effectLst/>
              </a:rPr>
              <a:t> /</a:t>
            </a:r>
          </a:p>
          <a:p>
            <a:pPr defTabSz="762000"/>
            <a:r>
              <a:rPr lang="el-GR" sz="1400">
                <a:solidFill>
                  <a:schemeClr val="bg1"/>
                </a:solidFill>
                <a:effectLst/>
              </a:rPr>
              <a:t>Μοντελοποίηση </a:t>
            </a:r>
          </a:p>
          <a:p>
            <a:pPr defTabSz="762000"/>
            <a:r>
              <a:rPr lang="el-GR" sz="1400">
                <a:solidFill>
                  <a:schemeClr val="bg1"/>
                </a:solidFill>
                <a:effectLst/>
              </a:rPr>
              <a:t>δεδομένων</a:t>
            </a:r>
            <a:endParaRPr lang="en-GB" sz="1400">
              <a:solidFill>
                <a:schemeClr val="bg1"/>
              </a:solidFill>
              <a:effectLst/>
            </a:endParaRPr>
          </a:p>
        </p:txBody>
      </p:sp>
      <p:sp>
        <p:nvSpPr>
          <p:cNvPr id="1287181" name="Oval 13"/>
          <p:cNvSpPr>
            <a:spLocks noChangeArrowheads="1"/>
          </p:cNvSpPr>
          <p:nvPr/>
        </p:nvSpPr>
        <p:spPr bwMode="auto">
          <a:xfrm>
            <a:off x="1803400" y="2070100"/>
            <a:ext cx="2413000" cy="749300"/>
          </a:xfrm>
          <a:prstGeom prst="ellipse">
            <a:avLst/>
          </a:prstGeom>
          <a:solidFill>
            <a:srgbClr val="00808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/>
            <a:r>
              <a:rPr lang="en-US" sz="1400">
                <a:solidFill>
                  <a:schemeClr val="bg1"/>
                </a:solidFill>
                <a:effectLst/>
              </a:rPr>
              <a:t>Structural design</a:t>
            </a:r>
            <a:r>
              <a:rPr lang="el-GR" sz="1400">
                <a:solidFill>
                  <a:schemeClr val="bg1"/>
                </a:solidFill>
                <a:effectLst/>
              </a:rPr>
              <a:t> /</a:t>
            </a:r>
          </a:p>
          <a:p>
            <a:pPr algn="ctr" defTabSz="762000"/>
            <a:r>
              <a:rPr lang="el-GR" sz="1400">
                <a:solidFill>
                  <a:schemeClr val="bg1"/>
                </a:solidFill>
                <a:effectLst/>
              </a:rPr>
              <a:t>δομική σχεδίαση</a:t>
            </a:r>
            <a:endParaRPr lang="en-GB" sz="1400">
              <a:solidFill>
                <a:schemeClr val="bg1"/>
              </a:solidFill>
              <a:effectLst/>
            </a:endParaRPr>
          </a:p>
        </p:txBody>
      </p:sp>
      <p:sp>
        <p:nvSpPr>
          <p:cNvPr id="1287182" name="Oval 14"/>
          <p:cNvSpPr>
            <a:spLocks noChangeArrowheads="1"/>
          </p:cNvSpPr>
          <p:nvPr/>
        </p:nvSpPr>
        <p:spPr bwMode="auto">
          <a:xfrm>
            <a:off x="4686300" y="2082800"/>
            <a:ext cx="2413000" cy="749300"/>
          </a:xfrm>
          <a:prstGeom prst="ellipse">
            <a:avLst/>
          </a:prstGeom>
          <a:solidFill>
            <a:srgbClr val="00808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/>
            <a:r>
              <a:rPr lang="en-US" sz="1400">
                <a:solidFill>
                  <a:schemeClr val="bg1"/>
                </a:solidFill>
                <a:effectLst/>
              </a:rPr>
              <a:t>Functional design</a:t>
            </a:r>
            <a:r>
              <a:rPr lang="el-GR" sz="1400">
                <a:solidFill>
                  <a:schemeClr val="bg1"/>
                </a:solidFill>
                <a:effectLst/>
              </a:rPr>
              <a:t> /</a:t>
            </a:r>
          </a:p>
          <a:p>
            <a:pPr algn="ctr" defTabSz="762000"/>
            <a:r>
              <a:rPr lang="el-GR" sz="1400">
                <a:solidFill>
                  <a:schemeClr val="bg1"/>
                </a:solidFill>
                <a:effectLst/>
              </a:rPr>
              <a:t>λειτουργική σχεδίαση</a:t>
            </a:r>
            <a:endParaRPr lang="en-GB" sz="1400">
              <a:solidFill>
                <a:schemeClr val="bg1"/>
              </a:solidFill>
              <a:effectLst/>
            </a:endParaRPr>
          </a:p>
        </p:txBody>
      </p:sp>
      <p:sp>
        <p:nvSpPr>
          <p:cNvPr id="1287186" name="WordArt 18"/>
          <p:cNvSpPr>
            <a:spLocks noChangeArrowheads="1" noChangeShapeType="1" noTextEdit="1"/>
          </p:cNvSpPr>
          <p:nvPr/>
        </p:nvSpPr>
        <p:spPr bwMode="auto">
          <a:xfrm>
            <a:off x="3416300" y="4440238"/>
            <a:ext cx="2136775" cy="2222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spcFirstLastPara="1" wrap="none" fromWordArt="1">
            <a:prstTxWarp prst="textArchUp">
              <a:avLst>
                <a:gd name="adj" fmla="val 10800000"/>
              </a:avLst>
            </a:prstTxWarp>
          </a:bodyPr>
          <a:lstStyle/>
          <a:p>
            <a:r>
              <a:rPr lang="el-GR" sz="1600" kern="1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008000"/>
                </a:solidFill>
                <a:effectLst/>
                <a:latin typeface="Arial"/>
                <a:cs typeface="Arial"/>
              </a:rPr>
              <a:t>διαδικασία σχεδίασης</a:t>
            </a:r>
          </a:p>
        </p:txBody>
      </p:sp>
      <p:cxnSp>
        <p:nvCxnSpPr>
          <p:cNvPr id="1287188" name="AutoShape 20"/>
          <p:cNvCxnSpPr>
            <a:cxnSpLocks noChangeShapeType="1"/>
            <a:stCxn id="1287174" idx="2"/>
            <a:endCxn id="1287173" idx="2"/>
          </p:cNvCxnSpPr>
          <p:nvPr/>
        </p:nvCxnSpPr>
        <p:spPr bwMode="auto">
          <a:xfrm>
            <a:off x="2982913" y="4838700"/>
            <a:ext cx="0" cy="889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7189" name="AutoShape 21"/>
          <p:cNvCxnSpPr>
            <a:cxnSpLocks noChangeShapeType="1"/>
            <a:stCxn id="1287174" idx="6"/>
            <a:endCxn id="1287173" idx="6"/>
          </p:cNvCxnSpPr>
          <p:nvPr/>
        </p:nvCxnSpPr>
        <p:spPr bwMode="auto">
          <a:xfrm>
            <a:off x="5856288" y="4838700"/>
            <a:ext cx="0" cy="889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7190" name="AutoShape 22"/>
          <p:cNvCxnSpPr>
            <a:cxnSpLocks noChangeShapeType="1"/>
            <a:stCxn id="1287174" idx="3"/>
            <a:endCxn id="1287173" idx="3"/>
          </p:cNvCxnSpPr>
          <p:nvPr/>
        </p:nvCxnSpPr>
        <p:spPr bwMode="auto">
          <a:xfrm>
            <a:off x="3413125" y="5014913"/>
            <a:ext cx="0" cy="889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7191" name="AutoShape 23"/>
          <p:cNvCxnSpPr>
            <a:cxnSpLocks noChangeShapeType="1"/>
            <a:stCxn id="1287174" idx="4"/>
            <a:endCxn id="1287173" idx="4"/>
          </p:cNvCxnSpPr>
          <p:nvPr/>
        </p:nvCxnSpPr>
        <p:spPr bwMode="auto">
          <a:xfrm>
            <a:off x="4419600" y="5081588"/>
            <a:ext cx="0" cy="889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7192" name="AutoShape 24"/>
          <p:cNvCxnSpPr>
            <a:cxnSpLocks noChangeShapeType="1"/>
            <a:stCxn id="1287174" idx="5"/>
            <a:endCxn id="1287173" idx="5"/>
          </p:cNvCxnSpPr>
          <p:nvPr/>
        </p:nvCxnSpPr>
        <p:spPr bwMode="auto">
          <a:xfrm>
            <a:off x="5426075" y="5014913"/>
            <a:ext cx="0" cy="889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87197" name="WordArt 29"/>
          <p:cNvSpPr>
            <a:spLocks noChangeArrowheads="1" noChangeShapeType="1" noTextEdit="1"/>
          </p:cNvSpPr>
          <p:nvPr/>
        </p:nvSpPr>
        <p:spPr bwMode="auto">
          <a:xfrm>
            <a:off x="3649663" y="5962650"/>
            <a:ext cx="1590675" cy="2540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anDown">
              <a:avLst>
                <a:gd name="adj" fmla="val 14287"/>
              </a:avLst>
            </a:prstTxWarp>
          </a:bodyPr>
          <a:lstStyle/>
          <a:p>
            <a:r>
              <a:rPr lang="el-GR" sz="1600" kern="1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008000"/>
                </a:solidFill>
                <a:effectLst/>
                <a:latin typeface="Arial"/>
                <a:cs typeface="Arial"/>
              </a:rPr>
              <a:t>αρχιτεκτονική</a:t>
            </a:r>
          </a:p>
        </p:txBody>
      </p:sp>
      <p:cxnSp>
        <p:nvCxnSpPr>
          <p:cNvPr id="1287198" name="AutoShape 30"/>
          <p:cNvCxnSpPr>
            <a:cxnSpLocks noChangeShapeType="1"/>
            <a:stCxn id="1287175" idx="2"/>
            <a:endCxn id="1287179" idx="3"/>
          </p:cNvCxnSpPr>
          <p:nvPr/>
        </p:nvCxnSpPr>
        <p:spPr bwMode="auto">
          <a:xfrm flipH="1" flipV="1">
            <a:off x="569913" y="4124325"/>
            <a:ext cx="2528887" cy="727075"/>
          </a:xfrm>
          <a:prstGeom prst="straightConnector1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7199" name="AutoShape 31"/>
          <p:cNvCxnSpPr>
            <a:cxnSpLocks noChangeShapeType="1"/>
            <a:stCxn id="1287175" idx="6"/>
            <a:endCxn id="1287179" idx="6"/>
          </p:cNvCxnSpPr>
          <p:nvPr/>
        </p:nvCxnSpPr>
        <p:spPr bwMode="auto">
          <a:xfrm flipH="1" flipV="1">
            <a:off x="2643188" y="3844925"/>
            <a:ext cx="1039812" cy="1006475"/>
          </a:xfrm>
          <a:prstGeom prst="straightConnector1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7200" name="AutoShape 32"/>
          <p:cNvCxnSpPr>
            <a:cxnSpLocks noChangeShapeType="1"/>
            <a:stCxn id="1287176" idx="2"/>
            <a:endCxn id="1287181" idx="2"/>
          </p:cNvCxnSpPr>
          <p:nvPr/>
        </p:nvCxnSpPr>
        <p:spPr bwMode="auto">
          <a:xfrm flipH="1" flipV="1">
            <a:off x="1789113" y="2444750"/>
            <a:ext cx="1957387" cy="2393950"/>
          </a:xfrm>
          <a:prstGeom prst="straightConnector1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7201" name="AutoShape 33"/>
          <p:cNvCxnSpPr>
            <a:cxnSpLocks noChangeShapeType="1"/>
            <a:stCxn id="1287176" idx="6"/>
            <a:endCxn id="1287181" idx="6"/>
          </p:cNvCxnSpPr>
          <p:nvPr/>
        </p:nvCxnSpPr>
        <p:spPr bwMode="auto">
          <a:xfrm flipH="1" flipV="1">
            <a:off x="4230688" y="2444750"/>
            <a:ext cx="100012" cy="2393950"/>
          </a:xfrm>
          <a:prstGeom prst="straightConnector1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7203" name="AutoShape 35"/>
          <p:cNvCxnSpPr>
            <a:cxnSpLocks noChangeShapeType="1"/>
            <a:stCxn id="1287177" idx="2"/>
            <a:endCxn id="1287182" idx="2"/>
          </p:cNvCxnSpPr>
          <p:nvPr/>
        </p:nvCxnSpPr>
        <p:spPr bwMode="auto">
          <a:xfrm flipV="1">
            <a:off x="4432300" y="2457450"/>
            <a:ext cx="239713" cy="2381250"/>
          </a:xfrm>
          <a:prstGeom prst="straightConnector1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7205" name="AutoShape 37"/>
          <p:cNvCxnSpPr>
            <a:cxnSpLocks noChangeShapeType="1"/>
            <a:stCxn id="1287177" idx="6"/>
            <a:endCxn id="1287182" idx="5"/>
          </p:cNvCxnSpPr>
          <p:nvPr/>
        </p:nvCxnSpPr>
        <p:spPr bwMode="auto">
          <a:xfrm flipV="1">
            <a:off x="5016500" y="2736850"/>
            <a:ext cx="1728788" cy="2101850"/>
          </a:xfrm>
          <a:prstGeom prst="straightConnector1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7206" name="AutoShape 38"/>
          <p:cNvCxnSpPr>
            <a:cxnSpLocks noChangeShapeType="1"/>
            <a:stCxn id="1287178" idx="2"/>
            <a:endCxn id="1287183" idx="2"/>
          </p:cNvCxnSpPr>
          <p:nvPr/>
        </p:nvCxnSpPr>
        <p:spPr bwMode="auto">
          <a:xfrm flipV="1">
            <a:off x="5105400" y="3684588"/>
            <a:ext cx="1096963" cy="1154112"/>
          </a:xfrm>
          <a:prstGeom prst="straightConnector1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7207" name="AutoShape 39"/>
          <p:cNvCxnSpPr>
            <a:cxnSpLocks noChangeShapeType="1"/>
            <a:stCxn id="1287178" idx="6"/>
            <a:endCxn id="1287183" idx="5"/>
          </p:cNvCxnSpPr>
          <p:nvPr/>
        </p:nvCxnSpPr>
        <p:spPr bwMode="auto">
          <a:xfrm flipV="1">
            <a:off x="5689600" y="3979863"/>
            <a:ext cx="2684463" cy="858837"/>
          </a:xfrm>
          <a:prstGeom prst="straightConnector1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87209" name="Text Box 41"/>
          <p:cNvSpPr txBox="1">
            <a:spLocks noChangeArrowheads="1"/>
          </p:cNvSpPr>
          <p:nvPr/>
        </p:nvSpPr>
        <p:spPr bwMode="auto">
          <a:xfrm>
            <a:off x="5811838" y="5000625"/>
            <a:ext cx="157321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6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αρχιτεκτονική </a:t>
            </a:r>
          </a:p>
          <a:p>
            <a:pPr algn="ctr"/>
            <a:r>
              <a:rPr lang="el-GR" sz="16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σχεδίαση</a:t>
            </a:r>
            <a:endParaRPr lang="en-GB" sz="1600" i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7</a:t>
            </a:fld>
            <a:r>
              <a:rPr lang="el-GR" smtClean="0"/>
              <a:t> / 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8737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 bwMode="auto">
          <a:xfrm>
            <a:off x="342900" y="2028825"/>
            <a:ext cx="3228975" cy="21145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 cap="flat" cmpd="sng" algn="ctr">
            <a:solidFill>
              <a:schemeClr val="accent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Σχεδιαστικές προοπτικές (4/4)</a:t>
            </a:r>
            <a:endParaRPr lang="el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Α. Σαββίδης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 bwMode="auto">
          <a:xfrm>
            <a:off x="1957387" y="2252661"/>
            <a:ext cx="1421813" cy="68103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Τμήμα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Α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20624" y="4143375"/>
            <a:ext cx="1873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2000" dirty="0" smtClean="0">
                <a:solidFill>
                  <a:schemeClr val="accent1">
                    <a:lumMod val="75000"/>
                  </a:schemeClr>
                </a:solidFill>
              </a:rPr>
              <a:t>αρχιτεκτονική</a:t>
            </a:r>
            <a:endParaRPr lang="el-GR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61975" y="2593179"/>
            <a:ext cx="2106319" cy="1369221"/>
            <a:chOff x="561975" y="2593179"/>
            <a:chExt cx="2106319" cy="1369221"/>
          </a:xfrm>
        </p:grpSpPr>
        <p:cxnSp>
          <p:nvCxnSpPr>
            <p:cNvPr id="11" name="Straight Connector 10"/>
            <p:cNvCxnSpPr>
              <a:stCxn id="7" idx="1"/>
            </p:cNvCxnSpPr>
            <p:nvPr/>
          </p:nvCxnSpPr>
          <p:spPr bwMode="auto">
            <a:xfrm flipH="1" flipV="1">
              <a:off x="561975" y="2593179"/>
              <a:ext cx="1395412" cy="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1"/>
            <p:cNvCxnSpPr>
              <a:stCxn id="7" idx="2"/>
            </p:cNvCxnSpPr>
            <p:nvPr/>
          </p:nvCxnSpPr>
          <p:spPr bwMode="auto">
            <a:xfrm flipH="1">
              <a:off x="2668293" y="2933698"/>
              <a:ext cx="1" cy="1028702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6" name="TextBox 15"/>
          <p:cNvSpPr txBox="1"/>
          <p:nvPr/>
        </p:nvSpPr>
        <p:spPr>
          <a:xfrm>
            <a:off x="247650" y="2933698"/>
            <a:ext cx="22668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dirty="0" smtClean="0">
                <a:solidFill>
                  <a:schemeClr val="accent6">
                    <a:lumMod val="50000"/>
                  </a:schemeClr>
                </a:solidFill>
              </a:rPr>
              <a:t>οι εταίροι του κατά τη λειτουργία</a:t>
            </a:r>
            <a:endParaRPr lang="el-GR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6218530" y="2252660"/>
            <a:ext cx="1201445" cy="68103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Object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Α</a:t>
            </a:r>
          </a:p>
        </p:txBody>
      </p:sp>
      <p:cxnSp>
        <p:nvCxnSpPr>
          <p:cNvPr id="20" name="Straight Arrow Connector 19"/>
          <p:cNvCxnSpPr>
            <a:stCxn id="7" idx="3"/>
            <a:endCxn id="17" idx="2"/>
          </p:cNvCxnSpPr>
          <p:nvPr/>
        </p:nvCxnSpPr>
        <p:spPr bwMode="auto">
          <a:xfrm flipV="1">
            <a:off x="3379200" y="2593179"/>
            <a:ext cx="2839330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39933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3657539" y="2252661"/>
            <a:ext cx="2358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dirty="0" smtClean="0">
                <a:solidFill>
                  <a:srgbClr val="339933"/>
                </a:solidFill>
              </a:rPr>
              <a:t>σχεδίαση υλοποίησης</a:t>
            </a:r>
            <a:endParaRPr lang="el-GR" dirty="0">
              <a:solidFill>
                <a:srgbClr val="339933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389854" y="3130894"/>
            <a:ext cx="2858795" cy="681037"/>
            <a:chOff x="5322532" y="3340444"/>
            <a:chExt cx="2858795" cy="681037"/>
          </a:xfrm>
        </p:grpSpPr>
        <p:sp>
          <p:nvSpPr>
            <p:cNvPr id="28" name="Oval 27"/>
            <p:cNvSpPr/>
            <p:nvPr/>
          </p:nvSpPr>
          <p:spPr bwMode="auto">
            <a:xfrm>
              <a:off x="5322532" y="3340444"/>
              <a:ext cx="1201445" cy="68103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Object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l-GR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Α</a:t>
              </a:r>
              <a:r>
                <a:rPr kumimoji="0" lang="el-GR" sz="1800" b="1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1</a:t>
              </a: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6979882" y="3340444"/>
              <a:ext cx="1201445" cy="68103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Object</a:t>
              </a:r>
            </a:p>
            <a:p>
              <a:pPr algn="ctr"/>
              <a:r>
                <a:rPr kumimoji="0" lang="el-GR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Α</a:t>
              </a:r>
              <a:r>
                <a:rPr lang="en-US" baseline="-25000" dirty="0" smtClean="0"/>
                <a:t>N</a:t>
              </a:r>
              <a:endParaRPr kumimoji="0" lang="el-G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cxnSp>
          <p:nvCxnSpPr>
            <p:cNvPr id="31" name="Straight Connector 30"/>
            <p:cNvCxnSpPr>
              <a:stCxn id="28" idx="6"/>
              <a:endCxn id="29" idx="2"/>
            </p:cNvCxnSpPr>
            <p:nvPr/>
          </p:nvCxnSpPr>
          <p:spPr bwMode="auto">
            <a:xfrm>
              <a:off x="6523977" y="3680963"/>
              <a:ext cx="455905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3" name="TextBox 32"/>
          <p:cNvSpPr txBox="1"/>
          <p:nvPr/>
        </p:nvSpPr>
        <p:spPr>
          <a:xfrm>
            <a:off x="7430559" y="2300792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?</a:t>
            </a:r>
            <a:endParaRPr lang="el-GR" sz="3200" dirty="0"/>
          </a:p>
        </p:txBody>
      </p:sp>
      <p:sp>
        <p:nvSpPr>
          <p:cNvPr id="35" name="TextBox 34"/>
          <p:cNvSpPr txBox="1"/>
          <p:nvPr/>
        </p:nvSpPr>
        <p:spPr>
          <a:xfrm>
            <a:off x="8335434" y="3179024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?</a:t>
            </a:r>
            <a:endParaRPr lang="el-GR" sz="3200" dirty="0"/>
          </a:p>
        </p:txBody>
      </p:sp>
      <p:sp>
        <p:nvSpPr>
          <p:cNvPr id="36" name="TextBox 35"/>
          <p:cNvSpPr txBox="1"/>
          <p:nvPr/>
        </p:nvSpPr>
        <p:spPr>
          <a:xfrm>
            <a:off x="3984924" y="4197607"/>
            <a:ext cx="5135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1600" dirty="0" smtClean="0">
                <a:solidFill>
                  <a:srgbClr val="663300"/>
                </a:solidFill>
              </a:rPr>
              <a:t>1. Πως αλληλεπιδρούν τα αντικείμενα</a:t>
            </a:r>
            <a:r>
              <a:rPr lang="en-US" sz="1600" dirty="0">
                <a:solidFill>
                  <a:srgbClr val="663300"/>
                </a:solidFill>
              </a:rPr>
              <a:t> </a:t>
            </a:r>
            <a:r>
              <a:rPr lang="el-GR" sz="1600" dirty="0" smtClean="0">
                <a:solidFill>
                  <a:srgbClr val="663300"/>
                </a:solidFill>
              </a:rPr>
              <a:t>μεταξύ τους</a:t>
            </a:r>
            <a:r>
              <a:rPr lang="en-US" sz="1600" dirty="0" smtClean="0">
                <a:solidFill>
                  <a:srgbClr val="663300"/>
                </a:solidFill>
              </a:rPr>
              <a:t>;</a:t>
            </a:r>
            <a:endParaRPr lang="el-GR" sz="1600" dirty="0">
              <a:solidFill>
                <a:srgbClr val="6633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49562" y="4543485"/>
            <a:ext cx="5777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1600" dirty="0">
                <a:solidFill>
                  <a:srgbClr val="663300"/>
                </a:solidFill>
              </a:rPr>
              <a:t>2</a:t>
            </a:r>
            <a:r>
              <a:rPr lang="el-GR" sz="1600" dirty="0" smtClean="0">
                <a:solidFill>
                  <a:srgbClr val="663300"/>
                </a:solidFill>
              </a:rPr>
              <a:t>. Πώς ενορχηστρώνεται η συνέργειά τους </a:t>
            </a:r>
            <a:r>
              <a:rPr lang="en-US" sz="1600" dirty="0" smtClean="0">
                <a:solidFill>
                  <a:srgbClr val="663300"/>
                </a:solidFill>
              </a:rPr>
              <a:t>(control flow);</a:t>
            </a:r>
            <a:endParaRPr lang="el-GR" sz="1600" dirty="0">
              <a:solidFill>
                <a:srgbClr val="6633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169092" y="4882039"/>
            <a:ext cx="4895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663300"/>
                </a:solidFill>
              </a:rPr>
              <a:t>3</a:t>
            </a:r>
            <a:r>
              <a:rPr lang="el-GR" sz="1600" dirty="0" smtClean="0">
                <a:solidFill>
                  <a:srgbClr val="663300"/>
                </a:solidFill>
              </a:rPr>
              <a:t>. Πως γίνεται η ανάλυση των λειτουργιών τους</a:t>
            </a:r>
            <a:r>
              <a:rPr lang="en-US" sz="1600" dirty="0" smtClean="0">
                <a:solidFill>
                  <a:srgbClr val="663300"/>
                </a:solidFill>
              </a:rPr>
              <a:t>;</a:t>
            </a:r>
            <a:endParaRPr lang="el-GR" sz="1600" dirty="0">
              <a:solidFill>
                <a:srgbClr val="6633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331152" y="5234464"/>
            <a:ext cx="2758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dirty="0" smtClean="0">
                <a:solidFill>
                  <a:srgbClr val="663300"/>
                </a:solidFill>
              </a:rPr>
              <a:t>4. Τι δεδομένα χειρίζονται</a:t>
            </a:r>
            <a:r>
              <a:rPr lang="en-US" sz="1600" dirty="0" smtClean="0">
                <a:solidFill>
                  <a:srgbClr val="663300"/>
                </a:solidFill>
              </a:rPr>
              <a:t>;</a:t>
            </a:r>
            <a:endParaRPr lang="el-GR" sz="1600" dirty="0">
              <a:solidFill>
                <a:srgbClr val="6633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12245" y="5573911"/>
            <a:ext cx="5224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l-GR" sz="1600" dirty="0" smtClean="0">
                <a:solidFill>
                  <a:srgbClr val="663300"/>
                </a:solidFill>
              </a:rPr>
              <a:t>5. Ποιες οι βασικές τους απαιτήσεις επεξεργασίας</a:t>
            </a:r>
            <a:r>
              <a:rPr lang="en-US" sz="1600" dirty="0" smtClean="0">
                <a:solidFill>
                  <a:srgbClr val="663300"/>
                </a:solidFill>
              </a:rPr>
              <a:t>;</a:t>
            </a:r>
            <a:endParaRPr lang="el-GR" sz="1600" dirty="0">
              <a:solidFill>
                <a:srgbClr val="6633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8</a:t>
            </a:fld>
            <a:r>
              <a:rPr lang="el-GR" smtClean="0"/>
              <a:t> / 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8200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/>
      <p:bldP spid="16" grpId="0"/>
      <p:bldP spid="17" grpId="0" animBg="1"/>
      <p:bldP spid="23" grpId="0"/>
      <p:bldP spid="33" grpId="0"/>
      <p:bldP spid="35" grpId="0"/>
      <p:bldP spid="36" grpId="0"/>
      <p:bldP spid="37" grpId="0"/>
      <p:bldP spid="38" grpId="0"/>
      <p:bldP spid="39" grpId="0"/>
      <p:bldP spid="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29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Μοντελοποίηση δεδομένων (1/2)</a:t>
            </a:r>
            <a:endParaRPr lang="en-GB"/>
          </a:p>
        </p:txBody>
      </p:sp>
      <p:sp>
        <p:nvSpPr>
          <p:cNvPr id="129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l-GR" sz="2400" dirty="0"/>
              <a:t>Τέτοιου είδους μοντέλα </a:t>
            </a:r>
            <a:r>
              <a:rPr lang="el-GR" sz="2400" i="1" dirty="0"/>
              <a:t>ανακαλύπτουν και αναπαριστούν</a:t>
            </a:r>
            <a:r>
              <a:rPr lang="el-GR" sz="2400" dirty="0"/>
              <a:t> τα διαφορετικά είδη δεδομένων τα οποία διαχειρίζεται το λογισμικό, καθώς και τις μεταξύ τους σχέσεις</a:t>
            </a:r>
            <a:r>
              <a:rPr lang="en-US" sz="2400" dirty="0"/>
              <a:t>.</a:t>
            </a:r>
            <a:r>
              <a:rPr lang="el-GR" sz="2400" dirty="0"/>
              <a:t> Τα δεδομένα μπορεί να εμπλέκονται σε τρία επίπεδα</a:t>
            </a:r>
            <a:r>
              <a:rPr lang="en-US" sz="2400" dirty="0"/>
              <a:t>:</a:t>
            </a:r>
          </a:p>
          <a:p>
            <a:pPr lvl="1">
              <a:lnSpc>
                <a:spcPct val="90000"/>
              </a:lnSpc>
            </a:pPr>
            <a:r>
              <a:rPr lang="el-GR" sz="2000" b="1" i="1" dirty="0"/>
              <a:t>Εξωτερικό</a:t>
            </a:r>
            <a:r>
              <a:rPr lang="en-US" sz="2000" dirty="0"/>
              <a:t>: </a:t>
            </a:r>
            <a:r>
              <a:rPr lang="el-GR" sz="2000" dirty="0"/>
              <a:t>αποτελούν αντικείμενο συναλλαγής κυρίως με το εξωτερικό </a:t>
            </a:r>
            <a:r>
              <a:rPr lang="el-GR" sz="2000" dirty="0" smtClean="0"/>
              <a:t>περιβάλλον</a:t>
            </a:r>
            <a:r>
              <a:rPr lang="el-GR" sz="2000" dirty="0"/>
              <a:t> </a:t>
            </a:r>
            <a:r>
              <a:rPr lang="el-GR" sz="2000" dirty="0" smtClean="0"/>
              <a:t>– </a:t>
            </a:r>
            <a:r>
              <a:rPr lang="el-GR" sz="2000" b="1" i="1" dirty="0" smtClean="0">
                <a:solidFill>
                  <a:srgbClr val="336600"/>
                </a:solidFill>
              </a:rPr>
              <a:t>δεν αλλάζει συχνά</a:t>
            </a:r>
            <a:endParaRPr lang="el-GR" sz="2000" b="1" i="1" dirty="0">
              <a:solidFill>
                <a:srgbClr val="336600"/>
              </a:solidFill>
            </a:endParaRPr>
          </a:p>
          <a:p>
            <a:pPr lvl="2">
              <a:lnSpc>
                <a:spcPct val="90000"/>
              </a:lnSpc>
            </a:pPr>
            <a:r>
              <a:rPr lang="el-GR" sz="1800" dirty="0"/>
              <a:t>π.χ. με τον τελικό χρήστη, ή άλλα ανεξάρτητα συστήματα</a:t>
            </a: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l-GR" sz="2000" b="1" i="1" dirty="0" err="1"/>
              <a:t>Διατμηματικό</a:t>
            </a:r>
            <a:r>
              <a:rPr lang="en-US" sz="2000" dirty="0"/>
              <a:t>: </a:t>
            </a:r>
            <a:r>
              <a:rPr lang="el-GR" sz="2000" dirty="0"/>
              <a:t>αφορούν την συναλλαγή μεταξύ βασικών αρχιτεκτονικών </a:t>
            </a:r>
            <a:r>
              <a:rPr lang="el-GR" sz="2000" dirty="0" smtClean="0"/>
              <a:t>τμημάτων – </a:t>
            </a:r>
            <a:r>
              <a:rPr lang="el-GR" sz="2000" b="1" i="1" dirty="0">
                <a:solidFill>
                  <a:srgbClr val="336600"/>
                </a:solidFill>
              </a:rPr>
              <a:t>δεν πρέπει να αλλάζει συχνά</a:t>
            </a:r>
            <a:endParaRPr lang="el-GR" sz="2000" b="1" i="1" dirty="0">
              <a:solidFill>
                <a:srgbClr val="336600"/>
              </a:solidFill>
            </a:endParaRPr>
          </a:p>
          <a:p>
            <a:pPr lvl="2">
              <a:lnSpc>
                <a:spcPct val="90000"/>
              </a:lnSpc>
            </a:pPr>
            <a:r>
              <a:rPr lang="el-GR" sz="1800" dirty="0"/>
              <a:t>π.χ. μεταξύ φάσεων επεξεργασίας</a:t>
            </a:r>
            <a:endParaRPr lang="en-GB" sz="1800" dirty="0"/>
          </a:p>
          <a:p>
            <a:pPr lvl="1">
              <a:lnSpc>
                <a:spcPct val="90000"/>
              </a:lnSpc>
            </a:pPr>
            <a:r>
              <a:rPr lang="el-GR" sz="2000" b="1" i="1" dirty="0" err="1" smtClean="0"/>
              <a:t>Ενδοτμηματικό</a:t>
            </a:r>
            <a:r>
              <a:rPr lang="en-US" sz="2000" dirty="0"/>
              <a:t>:</a:t>
            </a:r>
            <a:r>
              <a:rPr lang="el-GR" sz="2000" dirty="0"/>
              <a:t> εμπλέκονται αποκλειστικά και μόνο στο εσωτερικό ενός εκάστοτε </a:t>
            </a:r>
            <a:r>
              <a:rPr lang="el-GR" sz="2000" dirty="0" smtClean="0"/>
              <a:t>τμήματος – </a:t>
            </a:r>
            <a:r>
              <a:rPr lang="el-GR" sz="2000" b="1" i="1" dirty="0">
                <a:solidFill>
                  <a:srgbClr val="336600"/>
                </a:solidFill>
              </a:rPr>
              <a:t>εύκολο να αλλάζει</a:t>
            </a:r>
            <a:endParaRPr lang="el-GR" sz="2000" b="1" i="1" dirty="0">
              <a:solidFill>
                <a:srgbClr val="336600"/>
              </a:solidFill>
            </a:endParaRPr>
          </a:p>
          <a:p>
            <a:pPr lvl="2">
              <a:lnSpc>
                <a:spcPct val="90000"/>
              </a:lnSpc>
            </a:pPr>
            <a:r>
              <a:rPr lang="el-GR" sz="1800" dirty="0"/>
              <a:t>π.χ. μεταξύ συναρτήσεων ή </a:t>
            </a:r>
            <a:r>
              <a:rPr lang="el-GR" sz="1800" dirty="0" err="1"/>
              <a:t>μικροτμημάτων</a:t>
            </a:r>
            <a:r>
              <a:rPr lang="el-GR" sz="1800" dirty="0"/>
              <a:t>, </a:t>
            </a:r>
            <a:r>
              <a:rPr lang="el-GR" sz="1800" dirty="0" smtClean="0"/>
              <a:t>ενδοεπικοινωνία</a:t>
            </a:r>
            <a:endParaRPr lang="el-GR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9</a:t>
            </a:fld>
            <a:r>
              <a:rPr lang="el-GR" smtClean="0"/>
              <a:t> / 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9676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9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9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9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9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9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9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9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9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9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9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9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9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9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9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4339" grpId="0" build="p" bldLvl="3" autoUpdateAnimBg="0"/>
    </p:bldLst>
  </p:timing>
</p:sld>
</file>

<file path=ppt/theme/theme1.xml><?xml version="1.0" encoding="utf-8"?>
<a:theme xmlns:a="http://schemas.openxmlformats.org/drawingml/2006/main" name="CSUN 99">
  <a:themeElements>
    <a:clrScheme name="CSUN 99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SUN 99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CSUN 99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UN 99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UN 99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UN 99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UN 99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UN 99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UN 99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6738</TotalTime>
  <Words>3090</Words>
  <Application>Microsoft Office PowerPoint</Application>
  <PresentationFormat>On-screen Show (4:3)</PresentationFormat>
  <Paragraphs>767</Paragraphs>
  <Slides>44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Arial</vt:lpstr>
      <vt:lpstr>Arial Black</vt:lpstr>
      <vt:lpstr>Calibri</vt:lpstr>
      <vt:lpstr>Consolas</vt:lpstr>
      <vt:lpstr>Courier New</vt:lpstr>
      <vt:lpstr>Times New Roman</vt:lpstr>
      <vt:lpstr>Wingdings</vt:lpstr>
      <vt:lpstr>CSUN 99</vt:lpstr>
      <vt:lpstr>Photo Editor Photo</vt:lpstr>
      <vt:lpstr>PowerPoint Presentation</vt:lpstr>
      <vt:lpstr>ΕΝΟΤΗΤΑ 3</vt:lpstr>
      <vt:lpstr>Περιεχόμενα</vt:lpstr>
      <vt:lpstr>Αρχές σχεδίασης λογισμικού</vt:lpstr>
      <vt:lpstr>Σχεδιαστικές προοπτικές (1/4)</vt:lpstr>
      <vt:lpstr>Σχεδιαστικές προοπτικές (2/4)</vt:lpstr>
      <vt:lpstr>Σχεδιαστικές προοπτικές (3/4)</vt:lpstr>
      <vt:lpstr>Σχεδιαστικές προοπτικές (4/4)</vt:lpstr>
      <vt:lpstr>Μοντελοποίηση δεδομένων (1/2)</vt:lpstr>
      <vt:lpstr>Μοντελοποίηση δεδομένων (2/2)</vt:lpstr>
      <vt:lpstr>E/R diagrams (1/5)</vt:lpstr>
      <vt:lpstr>E/R diagrams (2/5)</vt:lpstr>
      <vt:lpstr>E/R diagrams (3/5)</vt:lpstr>
      <vt:lpstr>E/R diagrams (4/5)</vt:lpstr>
      <vt:lpstr>E/R diagrams (5/5)</vt:lpstr>
      <vt:lpstr>Object diagrams (1/10)</vt:lpstr>
      <vt:lpstr>Object diagrams (2/10)</vt:lpstr>
      <vt:lpstr>Object diagrams (3/10)</vt:lpstr>
      <vt:lpstr>Object diagrams (4/10)</vt:lpstr>
      <vt:lpstr>Object diagrams (5/10)</vt:lpstr>
      <vt:lpstr>Object diagrams (6/10)</vt:lpstr>
      <vt:lpstr>Object diagrams (7/10)</vt:lpstr>
      <vt:lpstr>Object diagrams (8/10)</vt:lpstr>
      <vt:lpstr>Object diagrams (9/10)</vt:lpstr>
      <vt:lpstr>Object diagrams (10/10)</vt:lpstr>
      <vt:lpstr>Δομική σχεδίαση (1/2)</vt:lpstr>
      <vt:lpstr>Δομική σχεδίαση (2/2)</vt:lpstr>
      <vt:lpstr>Structured Charts (1/6)</vt:lpstr>
      <vt:lpstr>Structured Charts (2/6)</vt:lpstr>
      <vt:lpstr>Structured Charts (3/6)</vt:lpstr>
      <vt:lpstr>Structured Charts (4/6)</vt:lpstr>
      <vt:lpstr>Structured Charts (5/6)</vt:lpstr>
      <vt:lpstr>Structured Charts (6/6)</vt:lpstr>
      <vt:lpstr>Dependency / Call graphs (1/9)</vt:lpstr>
      <vt:lpstr>Dependency / Call graphs (2/9)</vt:lpstr>
      <vt:lpstr>Dependency / Call graphs (3/9)</vt:lpstr>
      <vt:lpstr>Dependency / Call graphs (4/9)</vt:lpstr>
      <vt:lpstr>Dependency / Call graphs (5/9)</vt:lpstr>
      <vt:lpstr>Dependency / Call graphs (6/9)</vt:lpstr>
      <vt:lpstr>Dependency / Call graphs (7/9)</vt:lpstr>
      <vt:lpstr>Dependency / Call graphs  (8/9)</vt:lpstr>
      <vt:lpstr>Dependency / Call graphs (9/9)</vt:lpstr>
      <vt:lpstr>Επίλογος – δομή και εξαρτήσεις κλήσεων</vt:lpstr>
      <vt:lpstr>Πρόταση – ένας καλός τρόπος οργάνωσης με τις τεχνικές αυτές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HCI &amp; AT Lab @ ICS-FORTH</dc:title>
  <dc:creator>Σαββίδης Αντώνης</dc:creator>
  <cp:lastModifiedBy>Σαββίδης Αντώνης</cp:lastModifiedBy>
  <cp:revision>1814</cp:revision>
  <cp:lastPrinted>1999-09-20T12:01:02Z</cp:lastPrinted>
  <dcterms:created xsi:type="dcterms:W3CDTF">1995-06-17T23:31:02Z</dcterms:created>
  <dcterms:modified xsi:type="dcterms:W3CDTF">2014-10-14T08:45:18Z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1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Z:\Projects\_Presentations\1999\Ellis lecture\html vesrion optimised for 1024x768</vt:lpwstr>
  </property>
</Properties>
</file>