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52"/>
  </p:notesMasterIdLst>
  <p:handoutMasterIdLst>
    <p:handoutMasterId r:id="rId5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296" r:id="rId47"/>
    <p:sldId id="314" r:id="rId48"/>
    <p:sldId id="297" r:id="rId49"/>
    <p:sldId id="298" r:id="rId50"/>
    <p:sldId id="299" r:id="rId51"/>
  </p:sldIdLst>
  <p:sldSz cx="9144000" cy="6858000" type="screen4x3"/>
  <p:notesSz cx="6797675" cy="992663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  <a:srgbClr val="0066FF"/>
    <a:srgbClr val="B3DEFF"/>
    <a:srgbClr val="CCFFFF"/>
    <a:srgbClr val="663300"/>
    <a:srgbClr val="D0EBB3"/>
    <a:srgbClr val="92D050"/>
    <a:srgbClr val="F8F8F8"/>
    <a:srgbClr val="99FFCC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881" autoAdjust="0"/>
  </p:normalViewPr>
  <p:slideViewPr>
    <p:cSldViewPr snapToGrid="0">
      <p:cViewPr varScale="1">
        <p:scale>
          <a:sx n="117" d="100"/>
          <a:sy n="117" d="100"/>
        </p:scale>
        <p:origin x="-124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4014"/>
    </p:cViewPr>
  </p:sorterViewPr>
  <p:notesViewPr>
    <p:cSldViewPr snapToGrid="0">
      <p:cViewPr>
        <p:scale>
          <a:sx n="50" d="100"/>
          <a:sy n="50" d="100"/>
        </p:scale>
        <p:origin x="3786" y="142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0163" y="0"/>
            <a:ext cx="2919412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1650"/>
            <a:ext cx="291941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0163" y="9391650"/>
            <a:ext cx="2919412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A466AD00-175F-4672-9B56-EB83F0B4861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3126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0163" y="0"/>
            <a:ext cx="2919412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195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3925" y="763588"/>
            <a:ext cx="4989513" cy="37417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5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733925"/>
            <a:ext cx="4992687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95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91650"/>
            <a:ext cx="291941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b" anchorCtr="0" compatLnSpc="1">
            <a:prstTxWarp prst="textNoShape">
              <a:avLst/>
            </a:prstTxWarp>
          </a:bodyPr>
          <a:lstStyle>
            <a:lvl1pPr defTabSz="919163">
              <a:defRPr sz="1000" b="0">
                <a:effectLst/>
                <a:latin typeface="Times New Roman" pitchFamily="18" charset="0"/>
              </a:defRPr>
            </a:lvl1pPr>
          </a:lstStyle>
          <a:p>
            <a:endParaRPr lang="el-GR"/>
          </a:p>
        </p:txBody>
      </p:sp>
      <p:sp>
        <p:nvSpPr>
          <p:cNvPr id="195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0163" y="9391650"/>
            <a:ext cx="2919412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b" anchorCtr="0" compatLnSpc="1">
            <a:prstTxWarp prst="textNoShape">
              <a:avLst/>
            </a:prstTxWarp>
          </a:bodyPr>
          <a:lstStyle>
            <a:lvl1pPr algn="r" defTabSz="919163">
              <a:defRPr sz="1000" b="0">
                <a:effectLst/>
                <a:latin typeface="Times New Roman" pitchFamily="18" charset="0"/>
              </a:defRPr>
            </a:lvl1pPr>
          </a:lstStyle>
          <a:p>
            <a:fld id="{CCD9B540-95C5-447F-8740-C3F257C1B96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750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10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285750" indent="-95250" algn="l" rtl="0" eaLnBrk="0" fontAlgn="base" hangingPunct="0">
      <a:spcBef>
        <a:spcPct val="1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571500" indent="-95250" algn="l" rtl="0" eaLnBrk="0" fontAlgn="base" hangingPunct="0">
      <a:spcBef>
        <a:spcPct val="10000"/>
      </a:spcBef>
      <a:spcAft>
        <a:spcPct val="0"/>
      </a:spcAft>
      <a:buChar char="–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857250" indent="-95250" algn="l" rtl="0" eaLnBrk="0" fontAlgn="base" hangingPunct="0">
      <a:spcBef>
        <a:spcPct val="0"/>
      </a:spcBef>
      <a:spcAft>
        <a:spcPct val="0"/>
      </a:spcAft>
      <a:buSzPct val="65000"/>
      <a:buFont typeface="Wingdings" pitchFamily="2" charset="2"/>
      <a:buChar char="ð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76CE68-E469-48B5-8375-F371E98F85E4}" type="slidenum">
              <a:rPr lang="en-GB"/>
              <a:pPr/>
              <a:t>1</a:t>
            </a:fld>
            <a:endParaRPr lang="en-GB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71368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9B540-95C5-447F-8740-C3F257C1B968}" type="slidenum">
              <a:rPr lang="en-GB" smtClean="0"/>
              <a:pPr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121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8944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 b="0">
                <a:solidFill>
                  <a:srgbClr val="5E574E"/>
                </a:solidFill>
              </a:defRPr>
            </a:lvl1pPr>
          </a:lstStyle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8944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 b="0">
                <a:solidFill>
                  <a:srgbClr val="5E574E"/>
                </a:solidFill>
              </a:defRPr>
            </a:lvl1pPr>
          </a:lstStyle>
          <a:p>
            <a:r>
              <a:rPr lang="el-GR" smtClean="0"/>
              <a:t>Α. Σαββίδης</a:t>
            </a:r>
            <a:endParaRPr lang="en-US"/>
          </a:p>
        </p:txBody>
      </p:sp>
      <p:sp>
        <p:nvSpPr>
          <p:cNvPr id="18944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 b="0">
                <a:solidFill>
                  <a:srgbClr val="5E574E"/>
                </a:solidFill>
              </a:defRPr>
            </a:lvl1pPr>
          </a:lstStyle>
          <a:p>
            <a:fld id="{6F5C27E8-D9DC-47B2-9750-229DD4554C58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89447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1800" y="6305550"/>
            <a:ext cx="2006600" cy="457200"/>
          </a:xfrm>
        </p:spPr>
        <p:txBody>
          <a:bodyPr/>
          <a:lstStyle>
            <a:lvl1pPr>
              <a:defRPr>
                <a:solidFill>
                  <a:srgbClr val="663300"/>
                </a:solidFill>
                <a:latin typeface="Calibri" panose="020F0502020204030204" pitchFamily="34" charset="0"/>
              </a:defRPr>
            </a:lvl1pPr>
          </a:lstStyle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05550"/>
            <a:ext cx="2895600" cy="457200"/>
          </a:xfrm>
        </p:spPr>
        <p:txBody>
          <a:bodyPr/>
          <a:lstStyle>
            <a:lvl1pPr>
              <a:defRPr>
                <a:solidFill>
                  <a:srgbClr val="663300"/>
                </a:solidFill>
                <a:latin typeface="Calibri" panose="020F0502020204030204" pitchFamily="34" charset="0"/>
              </a:defRPr>
            </a:lvl1pPr>
          </a:lstStyle>
          <a:p>
            <a:r>
              <a:rPr lang="el-GR" smtClean="0"/>
              <a:t>Α. Σαββίδης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305550"/>
            <a:ext cx="1905000" cy="457200"/>
          </a:xfrm>
        </p:spPr>
        <p:txBody>
          <a:bodyPr/>
          <a:lstStyle>
            <a:lvl1pPr>
              <a:defRPr>
                <a:solidFill>
                  <a:srgbClr val="6633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Slide </a:t>
            </a:r>
            <a:fld id="{BF01AC56-B339-4B98-BEBC-50244C3E7CE0}" type="slidenum">
              <a:rPr lang="en-US" smtClean="0"/>
              <a:pPr/>
              <a:t>‹#›</a:t>
            </a:fld>
            <a:r>
              <a:rPr lang="el-GR" dirty="0" smtClean="0"/>
              <a:t> / </a:t>
            </a:r>
            <a:r>
              <a:rPr lang="en-US" dirty="0" smtClean="0"/>
              <a:t>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2241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</a:t>
            </a:r>
            <a:fld id="{A52ABF59-A65A-4B38-B810-23BBEFB3FD44}" type="slidenum">
              <a:rPr lang="en-US" smtClean="0"/>
              <a:pPr/>
              <a:t>‹#›</a:t>
            </a:fld>
            <a:r>
              <a:rPr lang="el-GR" dirty="0" smtClean="0"/>
              <a:t> /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3209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8153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884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526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48400"/>
            <a:ext cx="200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effectLst/>
              </a:defRPr>
            </a:lvl1pPr>
          </a:lstStyle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8842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effectLst/>
              </a:defRPr>
            </a:lvl1pPr>
          </a:lstStyle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8842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dirty="0" smtClean="0"/>
              <a:t>Slide </a:t>
            </a:r>
            <a:fld id="{6B8989D9-9E43-41D6-A6B1-695D54D65C86}" type="slidenum">
              <a:rPr lang="en-US" smtClean="0"/>
              <a:pPr/>
              <a:t>‹#›</a:t>
            </a:fld>
            <a:r>
              <a:rPr lang="el-GR" dirty="0" smtClean="0"/>
              <a:t> / 30</a:t>
            </a:r>
            <a:endParaRPr lang="en-US" dirty="0"/>
          </a:p>
        </p:txBody>
      </p:sp>
      <p:pic>
        <p:nvPicPr>
          <p:cNvPr id="188424" name="Picture 8" descr="paint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" y="1162050"/>
            <a:ext cx="901446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8425" name="Picture 9" descr="paint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2" y="6324600"/>
            <a:ext cx="8541488" cy="158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532" y="-1637"/>
            <a:ext cx="607859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onsolas" panose="020B0609020204030204" pitchFamily="49" charset="0"/>
              </a:rPr>
              <a:t>CSD</a:t>
            </a:r>
            <a:endParaRPr lang="el-GR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8" r:id="rId3"/>
  </p:sldLayoutIdLst>
  <p:transition/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kumimoji="1"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itchFamily="2" charset="2"/>
        <a:buChar char="w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9" name="Rectangle 4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76200"/>
            <a:ext cx="8534400" cy="381000"/>
          </a:xfrm>
        </p:spPr>
        <p:txBody>
          <a:bodyPr/>
          <a:lstStyle/>
          <a:p>
            <a:pPr algn="ctr"/>
            <a:r>
              <a:rPr lang="el-GR" sz="1800" b="1">
                <a:latin typeface="Arial" charset="0"/>
              </a:rPr>
              <a:t>HY352 : </a:t>
            </a:r>
            <a:r>
              <a:rPr lang="el-GR" sz="2000" b="1">
                <a:latin typeface="Arial" charset="0"/>
              </a:rPr>
              <a:t>ΤΕΧΝΟΛΟΓΙΑ ΛΟΓΙΣΜΙΚΟΥ</a:t>
            </a:r>
          </a:p>
        </p:txBody>
      </p:sp>
      <p:sp>
        <p:nvSpPr>
          <p:cNvPr id="4142" name="Rectangle 46"/>
          <p:cNvSpPr>
            <a:spLocks noChangeArrowheads="1"/>
          </p:cNvSpPr>
          <p:nvPr/>
        </p:nvSpPr>
        <p:spPr bwMode="auto">
          <a:xfrm>
            <a:off x="381000" y="5334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kumimoji="1" lang="el-G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4153" name="Picture 57" descr="pe02002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286000"/>
            <a:ext cx="34258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55" name="Rectangle 59"/>
          <p:cNvSpPr>
            <a:spLocks noChangeArrowheads="1"/>
          </p:cNvSpPr>
          <p:nvPr/>
        </p:nvSpPr>
        <p:spPr bwMode="auto">
          <a:xfrm>
            <a:off x="304800" y="685800"/>
            <a:ext cx="853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l-GR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ΠΑΝΕΠΙΣΤΗΜΙΟ ΚΡΗΤΗΣ, 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l-GR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ΣΧΟΛΗ ΘΕΤΙΚΩΝ ΕΠΙΣΤΗΜΩΝ,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l-GR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ΤΜΗΜΑ ΕΠΙΣΤΗΜΗΣ ΥΠΟΛΟΓΙΣΤΩΝ</a:t>
            </a:r>
          </a:p>
        </p:txBody>
      </p:sp>
      <p:sp>
        <p:nvSpPr>
          <p:cNvPr id="4156" name="Rectangle 60"/>
          <p:cNvSpPr>
            <a:spLocks noChangeArrowheads="1"/>
          </p:cNvSpPr>
          <p:nvPr/>
        </p:nvSpPr>
        <p:spPr bwMode="auto">
          <a:xfrm>
            <a:off x="381000" y="5867400"/>
            <a:ext cx="853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l-GR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ΔΙΔΑΣΚΩΝ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l-GR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Αντώνιος Σαββίδης</a:t>
            </a:r>
            <a:endParaRPr kumimoji="1" lang="el-GR" sz="1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0" smtClean="0">
                <a:solidFill>
                  <a:schemeClr val="bg2"/>
                </a:solidFill>
              </a:rPr>
              <a:t>HY352</a:t>
            </a:r>
            <a:endParaRPr lang="en-US" i="0" smtClean="0">
              <a:solidFill>
                <a:schemeClr val="bg2"/>
              </a:solidFill>
            </a:endParaRPr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0">
                <a:solidFill>
                  <a:schemeClr val="bg2"/>
                </a:solidFill>
              </a:rPr>
              <a:t>Α. Σαββίδης</a:t>
            </a:r>
            <a:endParaRPr lang="en-US" i="0">
              <a:solidFill>
                <a:schemeClr val="bg2"/>
              </a:solidFill>
            </a:endParaRPr>
          </a:p>
        </p:txBody>
      </p:sp>
      <p:sp>
        <p:nvSpPr>
          <p:cNvPr id="132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Data Flow Diagrams</a:t>
            </a: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(2/4)</a:t>
            </a:r>
            <a:endParaRPr lang="en-GB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13318" name="Group 58"/>
          <p:cNvGrpSpPr>
            <a:grpSpLocks/>
          </p:cNvGrpSpPr>
          <p:nvPr/>
        </p:nvGrpSpPr>
        <p:grpSpPr bwMode="auto">
          <a:xfrm>
            <a:off x="177800" y="1511300"/>
            <a:ext cx="8534400" cy="4789488"/>
            <a:chOff x="112" y="952"/>
            <a:chExt cx="5376" cy="3017"/>
          </a:xfrm>
        </p:grpSpPr>
        <p:sp>
          <p:nvSpPr>
            <p:cNvPr id="1326098" name="Rectangle 18"/>
            <p:cNvSpPr>
              <a:spLocks noChangeArrowheads="1"/>
            </p:cNvSpPr>
            <p:nvPr/>
          </p:nvSpPr>
          <p:spPr bwMode="auto">
            <a:xfrm>
              <a:off x="1008" y="952"/>
              <a:ext cx="2160" cy="1640"/>
            </a:xfrm>
            <a:prstGeom prst="rect">
              <a:avLst/>
            </a:prstGeom>
            <a:solidFill>
              <a:srgbClr val="B2B2B2"/>
            </a:solidFill>
            <a:ln w="38100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l-GR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grpSp>
          <p:nvGrpSpPr>
            <p:cNvPr id="13321" name="Group 43"/>
            <p:cNvGrpSpPr>
              <a:grpSpLocks/>
            </p:cNvGrpSpPr>
            <p:nvPr/>
          </p:nvGrpSpPr>
          <p:grpSpPr bwMode="auto">
            <a:xfrm>
              <a:off x="1680" y="968"/>
              <a:ext cx="2840" cy="2976"/>
              <a:chOff x="1696" y="968"/>
              <a:chExt cx="2840" cy="2976"/>
            </a:xfrm>
          </p:grpSpPr>
          <p:sp>
            <p:nvSpPr>
              <p:cNvPr id="1326121" name="Freeform 41"/>
              <p:cNvSpPr>
                <a:spLocks/>
              </p:cNvSpPr>
              <p:nvPr/>
            </p:nvSpPr>
            <p:spPr bwMode="auto">
              <a:xfrm>
                <a:off x="1696" y="976"/>
                <a:ext cx="2840" cy="2968"/>
              </a:xfrm>
              <a:custGeom>
                <a:avLst/>
                <a:gdLst>
                  <a:gd name="T0" fmla="*/ 1776 w 2840"/>
                  <a:gd name="T1" fmla="*/ 0 h 2968"/>
                  <a:gd name="T2" fmla="*/ 1776 w 2840"/>
                  <a:gd name="T3" fmla="*/ 1728 h 2968"/>
                  <a:gd name="T4" fmla="*/ 0 w 2840"/>
                  <a:gd name="T5" fmla="*/ 1728 h 2968"/>
                  <a:gd name="T6" fmla="*/ 0 w 2840"/>
                  <a:gd name="T7" fmla="*/ 2968 h 2968"/>
                  <a:gd name="T8" fmla="*/ 2840 w 2840"/>
                  <a:gd name="T9" fmla="*/ 2968 h 29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40" h="2968">
                    <a:moveTo>
                      <a:pt x="1776" y="0"/>
                    </a:moveTo>
                    <a:lnTo>
                      <a:pt x="1776" y="1728"/>
                    </a:lnTo>
                    <a:lnTo>
                      <a:pt x="0" y="1728"/>
                    </a:lnTo>
                    <a:lnTo>
                      <a:pt x="0" y="2968"/>
                    </a:lnTo>
                    <a:lnTo>
                      <a:pt x="2840" y="2968"/>
                    </a:lnTo>
                  </a:path>
                </a:pathLst>
              </a:custGeom>
              <a:solidFill>
                <a:srgbClr val="B2B2B2"/>
              </a:solidFill>
              <a:ln w="38100" cap="rnd" cmpd="sng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>
                  <a:defRPr/>
                </a:pPr>
                <a:endParaRPr lang="el-G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26122" name="Freeform 42"/>
              <p:cNvSpPr>
                <a:spLocks/>
              </p:cNvSpPr>
              <p:nvPr/>
            </p:nvSpPr>
            <p:spPr bwMode="auto">
              <a:xfrm>
                <a:off x="3472" y="968"/>
                <a:ext cx="1056" cy="2976"/>
              </a:xfrm>
              <a:custGeom>
                <a:avLst/>
                <a:gdLst>
                  <a:gd name="T0" fmla="*/ 0 w 1056"/>
                  <a:gd name="T1" fmla="*/ 8 h 2976"/>
                  <a:gd name="T2" fmla="*/ 1056 w 1056"/>
                  <a:gd name="T3" fmla="*/ 0 h 2976"/>
                  <a:gd name="T4" fmla="*/ 1056 w 1056"/>
                  <a:gd name="T5" fmla="*/ 2976 h 29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56" h="2976">
                    <a:moveTo>
                      <a:pt x="0" y="8"/>
                    </a:moveTo>
                    <a:lnTo>
                      <a:pt x="1056" y="0"/>
                    </a:lnTo>
                    <a:lnTo>
                      <a:pt x="1056" y="2976"/>
                    </a:lnTo>
                  </a:path>
                </a:pathLst>
              </a:custGeom>
              <a:solidFill>
                <a:srgbClr val="B2B2B2"/>
              </a:solidFill>
              <a:ln w="38100" cap="rnd" cmpd="sng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>
                  <a:defRPr/>
                </a:pPr>
                <a:endParaRPr lang="el-G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3322" name="Rectangle 4"/>
            <p:cNvSpPr>
              <a:spLocks noChangeArrowheads="1"/>
            </p:cNvSpPr>
            <p:nvPr/>
          </p:nvSpPr>
          <p:spPr bwMode="auto">
            <a:xfrm>
              <a:off x="112" y="1192"/>
              <a:ext cx="840" cy="3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/>
              <a:r>
                <a:rPr lang="el-GR" sz="1200"/>
                <a:t>Συγκεντρωμένες</a:t>
              </a:r>
            </a:p>
            <a:p>
              <a:pPr algn="ctr" defTabSz="762000"/>
              <a:r>
                <a:rPr lang="el-GR" sz="1200"/>
                <a:t>πληροφορίες</a:t>
              </a:r>
              <a:endParaRPr lang="en-GB" sz="1200"/>
            </a:p>
          </p:txBody>
        </p:sp>
        <p:sp>
          <p:nvSpPr>
            <p:cNvPr id="13323" name="Oval 6"/>
            <p:cNvSpPr>
              <a:spLocks noChangeArrowheads="1"/>
            </p:cNvSpPr>
            <p:nvPr/>
          </p:nvSpPr>
          <p:spPr bwMode="auto">
            <a:xfrm>
              <a:off x="1144" y="1000"/>
              <a:ext cx="744" cy="70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/>
              <a:r>
                <a:rPr lang="en-US" sz="1200" i="0">
                  <a:solidFill>
                    <a:srgbClr val="990000"/>
                  </a:solidFill>
                </a:rPr>
                <a:t>1.</a:t>
              </a:r>
              <a:r>
                <a:rPr lang="en-US" sz="1200" i="0"/>
                <a:t> </a:t>
              </a:r>
              <a:endParaRPr lang="el-GR" sz="1200" i="0"/>
            </a:p>
            <a:p>
              <a:pPr algn="ctr" defTabSz="762000"/>
              <a:r>
                <a:rPr lang="el-GR" sz="1200" i="0"/>
                <a:t>Εντόπισε</a:t>
              </a:r>
            </a:p>
            <a:p>
              <a:pPr algn="ctr" defTabSz="762000"/>
              <a:r>
                <a:rPr lang="el-GR" sz="1200" i="0"/>
                <a:t>τη γενική </a:t>
              </a:r>
            </a:p>
            <a:p>
              <a:pPr algn="ctr" defTabSz="762000"/>
              <a:r>
                <a:rPr lang="el-GR" sz="1200" i="0"/>
                <a:t>κατηγορία</a:t>
              </a:r>
              <a:endParaRPr lang="en-GB" sz="1200" i="0"/>
            </a:p>
          </p:txBody>
        </p:sp>
        <p:sp>
          <p:nvSpPr>
            <p:cNvPr id="13324" name="AutoShape 8"/>
            <p:cNvSpPr>
              <a:spLocks noChangeArrowheads="1"/>
            </p:cNvSpPr>
            <p:nvPr/>
          </p:nvSpPr>
          <p:spPr bwMode="auto">
            <a:xfrm>
              <a:off x="2184" y="1360"/>
              <a:ext cx="928" cy="36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/>
              <a:r>
                <a:rPr lang="el-GR" sz="1200">
                  <a:solidFill>
                    <a:srgbClr val="0000FF"/>
                  </a:solidFill>
                </a:rPr>
                <a:t>Γενικές</a:t>
              </a:r>
            </a:p>
            <a:p>
              <a:pPr algn="ctr" defTabSz="762000"/>
              <a:r>
                <a:rPr lang="el-GR" sz="1200">
                  <a:solidFill>
                    <a:srgbClr val="0000FF"/>
                  </a:solidFill>
                </a:rPr>
                <a:t>κατηγορίες</a:t>
              </a:r>
              <a:endParaRPr lang="en-GB" sz="1200">
                <a:solidFill>
                  <a:srgbClr val="0000FF"/>
                </a:solidFill>
              </a:endParaRPr>
            </a:p>
          </p:txBody>
        </p:sp>
        <p:sp>
          <p:nvSpPr>
            <p:cNvPr id="13325" name="Oval 10"/>
            <p:cNvSpPr>
              <a:spLocks noChangeArrowheads="1"/>
            </p:cNvSpPr>
            <p:nvPr/>
          </p:nvSpPr>
          <p:spPr bwMode="auto">
            <a:xfrm>
              <a:off x="1152" y="1824"/>
              <a:ext cx="744" cy="70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/>
              <a:r>
                <a:rPr lang="en-US" sz="1200" i="0">
                  <a:solidFill>
                    <a:srgbClr val="990000"/>
                  </a:solidFill>
                </a:rPr>
                <a:t>2.</a:t>
              </a:r>
              <a:r>
                <a:rPr lang="en-US" sz="1200" i="0"/>
                <a:t> </a:t>
              </a:r>
              <a:endParaRPr lang="el-GR" sz="1200" i="0"/>
            </a:p>
            <a:p>
              <a:pPr algn="ctr" defTabSz="762000"/>
              <a:r>
                <a:rPr lang="el-GR" sz="1200" i="0"/>
                <a:t>Διένειμε </a:t>
              </a:r>
            </a:p>
            <a:p>
              <a:pPr algn="ctr" defTabSz="762000"/>
              <a:r>
                <a:rPr lang="el-GR" sz="1200" i="0"/>
                <a:t>σε γενικούς</a:t>
              </a:r>
            </a:p>
            <a:p>
              <a:pPr algn="ctr" defTabSz="762000"/>
              <a:r>
                <a:rPr lang="el-GR" sz="1200" i="0"/>
                <a:t>αναλυτές</a:t>
              </a:r>
              <a:endParaRPr lang="en-GB" sz="1200" i="0"/>
            </a:p>
          </p:txBody>
        </p:sp>
        <p:sp>
          <p:nvSpPr>
            <p:cNvPr id="13326" name="AutoShape 12"/>
            <p:cNvSpPr>
              <a:spLocks noChangeArrowheads="1"/>
            </p:cNvSpPr>
            <p:nvPr/>
          </p:nvSpPr>
          <p:spPr bwMode="auto">
            <a:xfrm>
              <a:off x="2168" y="1792"/>
              <a:ext cx="936" cy="37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/>
              <a:r>
                <a:rPr lang="el-GR" sz="1200">
                  <a:solidFill>
                    <a:srgbClr val="0000FF"/>
                  </a:solidFill>
                </a:rPr>
                <a:t>Γενικοί</a:t>
              </a:r>
            </a:p>
            <a:p>
              <a:pPr algn="ctr" defTabSz="762000"/>
              <a:r>
                <a:rPr lang="el-GR" sz="1200">
                  <a:solidFill>
                    <a:srgbClr val="0000FF"/>
                  </a:solidFill>
                </a:rPr>
                <a:t>αναλυτές</a:t>
              </a:r>
              <a:endParaRPr lang="en-GB" sz="1200">
                <a:solidFill>
                  <a:srgbClr val="0000FF"/>
                </a:solidFill>
              </a:endParaRPr>
            </a:p>
          </p:txBody>
        </p:sp>
        <p:cxnSp>
          <p:nvCxnSpPr>
            <p:cNvPr id="13327" name="AutoShape 14"/>
            <p:cNvCxnSpPr>
              <a:cxnSpLocks noChangeShapeType="1"/>
              <a:stCxn id="13324" idx="1"/>
              <a:endCxn id="13323" idx="6"/>
            </p:cNvCxnSpPr>
            <p:nvPr/>
          </p:nvCxnSpPr>
          <p:spPr bwMode="auto">
            <a:xfrm rot="10800000">
              <a:off x="1888" y="1352"/>
              <a:ext cx="296" cy="188"/>
            </a:xfrm>
            <a:prstGeom prst="curved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28" name="AutoShape 15"/>
            <p:cNvCxnSpPr>
              <a:cxnSpLocks noChangeShapeType="1"/>
              <a:stCxn id="13326" idx="1"/>
              <a:endCxn id="13325" idx="6"/>
            </p:cNvCxnSpPr>
            <p:nvPr/>
          </p:nvCxnSpPr>
          <p:spPr bwMode="auto">
            <a:xfrm rot="10800000" flipV="1">
              <a:off x="1896" y="1980"/>
              <a:ext cx="272" cy="196"/>
            </a:xfrm>
            <a:prstGeom prst="curved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329" name="Oval 22"/>
            <p:cNvSpPr>
              <a:spLocks noChangeArrowheads="1"/>
            </p:cNvSpPr>
            <p:nvPr/>
          </p:nvSpPr>
          <p:spPr bwMode="auto">
            <a:xfrm>
              <a:off x="3600" y="1080"/>
              <a:ext cx="744" cy="63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/>
              <a:r>
                <a:rPr lang="en-US" sz="1200" i="0">
                  <a:solidFill>
                    <a:srgbClr val="990000"/>
                  </a:solidFill>
                </a:rPr>
                <a:t>3.</a:t>
              </a:r>
              <a:endParaRPr lang="el-GR" sz="1200" i="0">
                <a:solidFill>
                  <a:srgbClr val="990000"/>
                </a:solidFill>
              </a:endParaRPr>
            </a:p>
            <a:p>
              <a:pPr algn="ctr" defTabSz="762000"/>
              <a:r>
                <a:rPr lang="el-GR" sz="1200" i="0"/>
                <a:t>Αναλυτής</a:t>
              </a:r>
            </a:p>
            <a:p>
              <a:pPr algn="ctr" defTabSz="762000"/>
              <a:r>
                <a:rPr lang="el-GR" sz="1200" i="0"/>
                <a:t>οικονομικού</a:t>
              </a:r>
            </a:p>
            <a:p>
              <a:pPr algn="ctr" defTabSz="762000"/>
              <a:r>
                <a:rPr lang="el-GR" sz="1200" i="0"/>
                <a:t>εγκλήματος</a:t>
              </a:r>
              <a:endParaRPr lang="en-GB" sz="1200" i="0"/>
            </a:p>
          </p:txBody>
        </p:sp>
        <p:sp>
          <p:nvSpPr>
            <p:cNvPr id="13330" name="Oval 25"/>
            <p:cNvSpPr>
              <a:spLocks noChangeArrowheads="1"/>
            </p:cNvSpPr>
            <p:nvPr/>
          </p:nvSpPr>
          <p:spPr bwMode="auto">
            <a:xfrm>
              <a:off x="3616" y="1856"/>
              <a:ext cx="752" cy="67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/>
              <a:r>
                <a:rPr lang="en-US" sz="1200" i="0">
                  <a:solidFill>
                    <a:srgbClr val="990000"/>
                  </a:solidFill>
                </a:rPr>
                <a:t>4.</a:t>
              </a:r>
              <a:r>
                <a:rPr lang="en-US" sz="1200" i="0"/>
                <a:t> </a:t>
              </a:r>
              <a:endParaRPr lang="el-GR" sz="1200" i="0"/>
            </a:p>
            <a:p>
              <a:pPr algn="ctr" defTabSz="762000"/>
              <a:r>
                <a:rPr lang="el-GR" sz="1200" i="0"/>
                <a:t>Εξαγωγή</a:t>
              </a:r>
            </a:p>
            <a:p>
              <a:pPr algn="ctr" defTabSz="762000"/>
              <a:r>
                <a:rPr lang="el-GR" sz="1200" i="0"/>
                <a:t>σχήματος</a:t>
              </a:r>
            </a:p>
            <a:p>
              <a:pPr algn="ctr" defTabSz="762000"/>
              <a:r>
                <a:rPr lang="el-GR" sz="1200" i="0"/>
                <a:t>ταξινόμησης</a:t>
              </a:r>
              <a:endParaRPr lang="en-GB" sz="1200" i="0"/>
            </a:p>
          </p:txBody>
        </p:sp>
        <p:sp>
          <p:nvSpPr>
            <p:cNvPr id="13331" name="Rectangle 26"/>
            <p:cNvSpPr>
              <a:spLocks noChangeArrowheads="1"/>
            </p:cNvSpPr>
            <p:nvPr/>
          </p:nvSpPr>
          <p:spPr bwMode="auto">
            <a:xfrm>
              <a:off x="4744" y="2016"/>
              <a:ext cx="744" cy="3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/>
              <a:r>
                <a:rPr lang="el-GR" sz="1200"/>
                <a:t>Ταξινομητής</a:t>
              </a:r>
              <a:endParaRPr lang="en-GB" sz="1200"/>
            </a:p>
          </p:txBody>
        </p:sp>
        <p:sp>
          <p:nvSpPr>
            <p:cNvPr id="13332" name="Oval 27"/>
            <p:cNvSpPr>
              <a:spLocks noChangeArrowheads="1"/>
            </p:cNvSpPr>
            <p:nvPr/>
          </p:nvSpPr>
          <p:spPr bwMode="auto">
            <a:xfrm>
              <a:off x="3648" y="2752"/>
              <a:ext cx="728" cy="63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/>
              <a:r>
                <a:rPr lang="en-US" sz="1200" i="0">
                  <a:solidFill>
                    <a:srgbClr val="990000"/>
                  </a:solidFill>
                </a:rPr>
                <a:t>5.</a:t>
              </a:r>
              <a:endParaRPr lang="el-GR" sz="1200" i="0">
                <a:solidFill>
                  <a:srgbClr val="990000"/>
                </a:solidFill>
              </a:endParaRPr>
            </a:p>
            <a:p>
              <a:pPr algn="ctr" defTabSz="762000"/>
              <a:r>
                <a:rPr lang="en-US" sz="1200" i="0"/>
                <a:t> </a:t>
              </a:r>
              <a:r>
                <a:rPr lang="el-GR" sz="1200" i="0"/>
                <a:t>Επαλήθευση</a:t>
              </a:r>
            </a:p>
            <a:p>
              <a:pPr algn="ctr" defTabSz="762000"/>
              <a:r>
                <a:rPr lang="el-GR" sz="1200" i="0"/>
                <a:t>στοιχείων</a:t>
              </a:r>
            </a:p>
            <a:p>
              <a:pPr algn="ctr" defTabSz="762000"/>
              <a:r>
                <a:rPr lang="el-GR" sz="1200" i="0"/>
                <a:t>οργανισμού</a:t>
              </a:r>
              <a:endParaRPr lang="en-GB" sz="1200" i="0"/>
            </a:p>
          </p:txBody>
        </p:sp>
        <p:sp>
          <p:nvSpPr>
            <p:cNvPr id="13333" name="AutoShape 28"/>
            <p:cNvSpPr>
              <a:spLocks noChangeArrowheads="1"/>
            </p:cNvSpPr>
            <p:nvPr/>
          </p:nvSpPr>
          <p:spPr bwMode="auto">
            <a:xfrm>
              <a:off x="3528" y="3536"/>
              <a:ext cx="936" cy="37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/>
              <a:r>
                <a:rPr lang="el-GR" sz="1200">
                  <a:solidFill>
                    <a:srgbClr val="0000FF"/>
                  </a:solidFill>
                </a:rPr>
                <a:t>Στοιχεία</a:t>
              </a:r>
            </a:p>
            <a:p>
              <a:pPr algn="ctr" defTabSz="762000"/>
              <a:r>
                <a:rPr lang="el-GR" sz="1200">
                  <a:solidFill>
                    <a:srgbClr val="0000FF"/>
                  </a:solidFill>
                </a:rPr>
                <a:t>οργανισμού</a:t>
              </a:r>
              <a:endParaRPr lang="en-GB" sz="1200">
                <a:solidFill>
                  <a:srgbClr val="0000FF"/>
                </a:solidFill>
              </a:endParaRPr>
            </a:p>
          </p:txBody>
        </p:sp>
        <p:sp>
          <p:nvSpPr>
            <p:cNvPr id="13334" name="Oval 29"/>
            <p:cNvSpPr>
              <a:spLocks noChangeArrowheads="1"/>
            </p:cNvSpPr>
            <p:nvPr/>
          </p:nvSpPr>
          <p:spPr bwMode="auto">
            <a:xfrm>
              <a:off x="2632" y="3168"/>
              <a:ext cx="760" cy="65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/>
              <a:endParaRPr lang="el-GR" sz="1200" i="0"/>
            </a:p>
            <a:p>
              <a:pPr algn="ctr" defTabSz="762000"/>
              <a:r>
                <a:rPr lang="en-US" sz="1200" i="0">
                  <a:solidFill>
                    <a:srgbClr val="990000"/>
                  </a:solidFill>
                </a:rPr>
                <a:t>6.</a:t>
              </a:r>
              <a:r>
                <a:rPr lang="en-US" sz="1200" i="0"/>
                <a:t> </a:t>
              </a:r>
              <a:endParaRPr lang="el-GR" sz="1200" i="0"/>
            </a:p>
            <a:p>
              <a:pPr algn="ctr" defTabSz="762000"/>
              <a:r>
                <a:rPr lang="el-GR" sz="1200" i="0"/>
                <a:t>Αλλαγή</a:t>
              </a:r>
            </a:p>
            <a:p>
              <a:pPr algn="ctr" defTabSz="762000"/>
              <a:r>
                <a:rPr lang="el-GR" sz="1200" i="0"/>
                <a:t>εσωτερικού</a:t>
              </a:r>
            </a:p>
            <a:p>
              <a:pPr algn="ctr" defTabSz="762000"/>
              <a:r>
                <a:rPr lang="el-GR" sz="1200" i="0"/>
                <a:t>φακέλου</a:t>
              </a:r>
            </a:p>
            <a:p>
              <a:pPr algn="ctr" defTabSz="762000"/>
              <a:endParaRPr lang="en-GB" sz="1200" i="0"/>
            </a:p>
          </p:txBody>
        </p:sp>
        <p:sp>
          <p:nvSpPr>
            <p:cNvPr id="13335" name="AutoShape 30"/>
            <p:cNvSpPr>
              <a:spLocks noChangeArrowheads="1"/>
            </p:cNvSpPr>
            <p:nvPr/>
          </p:nvSpPr>
          <p:spPr bwMode="auto">
            <a:xfrm>
              <a:off x="1752" y="3584"/>
              <a:ext cx="688" cy="30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/>
              <a:r>
                <a:rPr lang="el-GR" sz="1200">
                  <a:solidFill>
                    <a:srgbClr val="0000FF"/>
                  </a:solidFill>
                </a:rPr>
                <a:t>Εσωτερικός</a:t>
              </a:r>
            </a:p>
            <a:p>
              <a:pPr algn="ctr" defTabSz="762000"/>
              <a:r>
                <a:rPr lang="el-GR" sz="1200">
                  <a:solidFill>
                    <a:srgbClr val="0000FF"/>
                  </a:solidFill>
                </a:rPr>
                <a:t>φάκελος</a:t>
              </a:r>
              <a:endParaRPr lang="en-GB" sz="1200">
                <a:solidFill>
                  <a:srgbClr val="0000FF"/>
                </a:solidFill>
              </a:endParaRPr>
            </a:p>
          </p:txBody>
        </p:sp>
        <p:sp>
          <p:nvSpPr>
            <p:cNvPr id="13336" name="Oval 31"/>
            <p:cNvSpPr>
              <a:spLocks noChangeArrowheads="1"/>
            </p:cNvSpPr>
            <p:nvPr/>
          </p:nvSpPr>
          <p:spPr bwMode="auto">
            <a:xfrm>
              <a:off x="1816" y="2744"/>
              <a:ext cx="736" cy="64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/>
              <a:r>
                <a:rPr lang="en-US" sz="1200" i="0">
                  <a:solidFill>
                    <a:srgbClr val="990000"/>
                  </a:solidFill>
                </a:rPr>
                <a:t>7.</a:t>
              </a:r>
              <a:endParaRPr lang="el-GR" sz="1200" i="0">
                <a:solidFill>
                  <a:srgbClr val="990000"/>
                </a:solidFill>
              </a:endParaRPr>
            </a:p>
            <a:p>
              <a:pPr algn="ctr" defTabSz="762000"/>
              <a:r>
                <a:rPr lang="el-GR" sz="1200" i="0"/>
                <a:t>Εκχώρηση</a:t>
              </a:r>
            </a:p>
            <a:p>
              <a:pPr algn="ctr" defTabSz="762000"/>
              <a:r>
                <a:rPr lang="el-GR" sz="1200" i="0"/>
                <a:t>διαχειριστή</a:t>
              </a:r>
            </a:p>
            <a:p>
              <a:pPr algn="ctr" defTabSz="762000"/>
              <a:r>
                <a:rPr lang="el-GR" sz="1200" i="0"/>
                <a:t>υπόθεσης</a:t>
              </a:r>
              <a:endParaRPr lang="en-GB" sz="1200" i="0"/>
            </a:p>
          </p:txBody>
        </p:sp>
        <p:sp>
          <p:nvSpPr>
            <p:cNvPr id="13337" name="Rectangle 32"/>
            <p:cNvSpPr>
              <a:spLocks noChangeArrowheads="1"/>
            </p:cNvSpPr>
            <p:nvPr/>
          </p:nvSpPr>
          <p:spPr bwMode="auto">
            <a:xfrm>
              <a:off x="696" y="2896"/>
              <a:ext cx="744" cy="3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/>
              <a:r>
                <a:rPr lang="el-GR" sz="1200"/>
                <a:t>Διαχειριστής</a:t>
              </a:r>
            </a:p>
            <a:p>
              <a:pPr algn="ctr" defTabSz="762000"/>
              <a:r>
                <a:rPr lang="el-GR" sz="1200"/>
                <a:t>υπόθεσης</a:t>
              </a:r>
              <a:endParaRPr lang="en-GB" sz="1200"/>
            </a:p>
          </p:txBody>
        </p:sp>
        <p:cxnSp>
          <p:nvCxnSpPr>
            <p:cNvPr id="13338" name="AutoShape 33"/>
            <p:cNvCxnSpPr>
              <a:cxnSpLocks noChangeShapeType="1"/>
              <a:stCxn id="13329" idx="4"/>
              <a:endCxn id="13330" idx="7"/>
            </p:cNvCxnSpPr>
            <p:nvPr/>
          </p:nvCxnSpPr>
          <p:spPr bwMode="auto">
            <a:xfrm rot="16200000" flipH="1">
              <a:off x="3994" y="1690"/>
              <a:ext cx="242" cy="286"/>
            </a:xfrm>
            <a:prstGeom prst="curvedConnector3">
              <a:avLst>
                <a:gd name="adj1" fmla="val 2975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39" name="AutoShape 34"/>
            <p:cNvCxnSpPr>
              <a:cxnSpLocks noChangeShapeType="1"/>
              <a:stCxn id="13331" idx="1"/>
              <a:endCxn id="13330" idx="6"/>
            </p:cNvCxnSpPr>
            <p:nvPr/>
          </p:nvCxnSpPr>
          <p:spPr bwMode="auto">
            <a:xfrm rot="10800000" flipV="1">
              <a:off x="4368" y="2188"/>
              <a:ext cx="376" cy="4"/>
            </a:xfrm>
            <a:prstGeom prst="curved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40" name="AutoShape 35"/>
            <p:cNvCxnSpPr>
              <a:cxnSpLocks noChangeShapeType="1"/>
              <a:stCxn id="13333" idx="0"/>
              <a:endCxn id="13332" idx="4"/>
            </p:cNvCxnSpPr>
            <p:nvPr/>
          </p:nvCxnSpPr>
          <p:spPr bwMode="auto">
            <a:xfrm rot="-5400000">
              <a:off x="3928" y="3452"/>
              <a:ext cx="152" cy="16"/>
            </a:xfrm>
            <a:prstGeom prst="curved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41" name="AutoShape 36"/>
            <p:cNvCxnSpPr>
              <a:cxnSpLocks noChangeShapeType="1"/>
              <a:stCxn id="13330" idx="4"/>
              <a:endCxn id="13332" idx="1"/>
            </p:cNvCxnSpPr>
            <p:nvPr/>
          </p:nvCxnSpPr>
          <p:spPr bwMode="auto">
            <a:xfrm rot="5400000">
              <a:off x="3715" y="2568"/>
              <a:ext cx="317" cy="237"/>
            </a:xfrm>
            <a:prstGeom prst="curvedConnector3">
              <a:avLst>
                <a:gd name="adj1" fmla="val 35333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42" name="AutoShape 38"/>
            <p:cNvCxnSpPr>
              <a:cxnSpLocks noChangeShapeType="1"/>
              <a:stCxn id="13334" idx="2"/>
              <a:endCxn id="13335" idx="3"/>
            </p:cNvCxnSpPr>
            <p:nvPr/>
          </p:nvCxnSpPr>
          <p:spPr bwMode="auto">
            <a:xfrm rot="10800000" flipV="1">
              <a:off x="2440" y="3496"/>
              <a:ext cx="192" cy="240"/>
            </a:xfrm>
            <a:prstGeom prst="curved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43" name="AutoShape 40"/>
            <p:cNvCxnSpPr>
              <a:cxnSpLocks noChangeShapeType="1"/>
              <a:stCxn id="13336" idx="2"/>
              <a:endCxn id="13337" idx="3"/>
            </p:cNvCxnSpPr>
            <p:nvPr/>
          </p:nvCxnSpPr>
          <p:spPr bwMode="auto">
            <a:xfrm rot="10800000">
              <a:off x="1440" y="3068"/>
              <a:ext cx="376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26128" name="Text Box 48"/>
            <p:cNvSpPr txBox="1">
              <a:spLocks noChangeArrowheads="1"/>
            </p:cNvSpPr>
            <p:nvPr/>
          </p:nvSpPr>
          <p:spPr bwMode="auto">
            <a:xfrm rot="16200000">
              <a:off x="633" y="2232"/>
              <a:ext cx="461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762000">
                <a:defRPr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762000">
                <a:defRPr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762000">
                <a:defRPr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762000">
                <a:defRPr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i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agent</a:t>
              </a:r>
              <a:endParaRPr lang="en-GB" i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326131" name="Text Box 51"/>
            <p:cNvSpPr txBox="1">
              <a:spLocks noChangeArrowheads="1"/>
            </p:cNvSpPr>
            <p:nvPr/>
          </p:nvSpPr>
          <p:spPr bwMode="auto">
            <a:xfrm rot="16200000">
              <a:off x="1353" y="3632"/>
              <a:ext cx="461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762000">
                <a:defRPr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762000">
                <a:defRPr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762000">
                <a:defRPr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762000">
                <a:defRPr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i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agent</a:t>
              </a:r>
              <a:endParaRPr lang="en-GB" i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cxnSp>
          <p:nvCxnSpPr>
            <p:cNvPr id="13346" name="AutoShape 52"/>
            <p:cNvCxnSpPr>
              <a:cxnSpLocks noChangeShapeType="1"/>
              <a:stCxn id="13332" idx="2"/>
              <a:endCxn id="13334" idx="7"/>
            </p:cNvCxnSpPr>
            <p:nvPr/>
          </p:nvCxnSpPr>
          <p:spPr bwMode="auto">
            <a:xfrm rot="10800000" flipV="1">
              <a:off x="3281" y="3068"/>
              <a:ext cx="367" cy="196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47" name="AutoShape 53"/>
            <p:cNvCxnSpPr>
              <a:cxnSpLocks noChangeShapeType="1"/>
              <a:stCxn id="13323" idx="4"/>
              <a:endCxn id="13325" idx="1"/>
            </p:cNvCxnSpPr>
            <p:nvPr/>
          </p:nvCxnSpPr>
          <p:spPr bwMode="auto">
            <a:xfrm rot="5400000">
              <a:off x="1277" y="1688"/>
              <a:ext cx="223" cy="255"/>
            </a:xfrm>
            <a:prstGeom prst="curvedConnector3">
              <a:avLst>
                <a:gd name="adj1" fmla="val 2690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48" name="AutoShape 54"/>
            <p:cNvCxnSpPr>
              <a:cxnSpLocks noChangeShapeType="1"/>
              <a:stCxn id="13325" idx="4"/>
              <a:endCxn id="13329" idx="0"/>
            </p:cNvCxnSpPr>
            <p:nvPr/>
          </p:nvCxnSpPr>
          <p:spPr bwMode="auto">
            <a:xfrm rot="5400000" flipH="1" flipV="1">
              <a:off x="2024" y="580"/>
              <a:ext cx="1448" cy="2448"/>
            </a:xfrm>
            <a:prstGeom prst="curvedConnector5">
              <a:avLst>
                <a:gd name="adj1" fmla="val -9944"/>
                <a:gd name="adj2" fmla="val 50000"/>
                <a:gd name="adj3" fmla="val 109944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49" name="AutoShape 55"/>
            <p:cNvCxnSpPr>
              <a:cxnSpLocks noChangeShapeType="1"/>
              <a:stCxn id="13322" idx="3"/>
              <a:endCxn id="13323" idx="2"/>
            </p:cNvCxnSpPr>
            <p:nvPr/>
          </p:nvCxnSpPr>
          <p:spPr bwMode="auto">
            <a:xfrm>
              <a:off x="952" y="1352"/>
              <a:ext cx="19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50" name="AutoShape 56"/>
            <p:cNvCxnSpPr>
              <a:cxnSpLocks noChangeShapeType="1"/>
              <a:stCxn id="13332" idx="2"/>
              <a:endCxn id="13336" idx="6"/>
            </p:cNvCxnSpPr>
            <p:nvPr/>
          </p:nvCxnSpPr>
          <p:spPr bwMode="auto">
            <a:xfrm flipH="1">
              <a:off x="2552" y="3068"/>
              <a:ext cx="1096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326137" name="Text Box 57"/>
          <p:cNvSpPr txBox="1">
            <a:spLocks noChangeArrowheads="1"/>
          </p:cNvSpPr>
          <p:nvPr/>
        </p:nvSpPr>
        <p:spPr bwMode="auto">
          <a:xfrm>
            <a:off x="698300" y="5954713"/>
            <a:ext cx="1354538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l-GR">
                <a:effectLst>
                  <a:outerShdw blurRad="38100" dist="38100" dir="2700000" algn="tl">
                    <a:srgbClr val="C0C0C0"/>
                  </a:outerShdw>
                </a:effectLst>
              </a:rPr>
              <a:t>παράδειγμα</a:t>
            </a:r>
            <a:endParaRPr lang="en-GB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10</a:t>
            </a:fld>
            <a:r>
              <a:rPr lang="el-GR" smtClean="0"/>
              <a:t> / </a:t>
            </a:r>
            <a:r>
              <a:rPr lang="en-US" smtClean="0"/>
              <a:t>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53812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0" smtClean="0">
                <a:solidFill>
                  <a:schemeClr val="bg2"/>
                </a:solidFill>
              </a:rPr>
              <a:t>HY352</a:t>
            </a:r>
            <a:endParaRPr lang="en-US" i="0" smtClean="0">
              <a:solidFill>
                <a:schemeClr val="bg2"/>
              </a:solidFill>
            </a:endParaRPr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0">
                <a:solidFill>
                  <a:schemeClr val="bg2"/>
                </a:solidFill>
              </a:rPr>
              <a:t>Α. Σαββίδης</a:t>
            </a:r>
            <a:endParaRPr lang="en-US" i="0">
              <a:solidFill>
                <a:schemeClr val="bg2"/>
              </a:solidFill>
            </a:endParaRPr>
          </a:p>
        </p:txBody>
      </p:sp>
      <p:sp>
        <p:nvSpPr>
          <p:cNvPr id="132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Data flow diagrams</a:t>
            </a: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(3/4)</a:t>
            </a:r>
            <a:endParaRPr lang="en-GB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2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Πότε εφαρμόζονται (1/2)</a:t>
            </a:r>
          </a:p>
          <a:p>
            <a:pPr lvl="1"/>
            <a:r>
              <a:rPr 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Δείχνουν πως τα δεδομένα εισόδου μετατρέπονται σε αποτελέσματα εξόδου μέσα από μία ακολουθία επεξεργαστικών μετασχηματισμών</a:t>
            </a:r>
          </a:p>
          <a:p>
            <a:pPr lvl="1"/>
            <a:r>
              <a:rPr 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Ευκολονόητο μοντέλο το οποίο μπορεί να εφαρμοστεί σε περιπτώσεις όπου υπάρχουν σημαντικές επεξεργασίες δεδομένων</a:t>
            </a: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  <a:endParaRPr lang="el-GR" sz="20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2"/>
            <a:r>
              <a:rPr lang="el-GR" sz="1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τα δεδομένα εισόδου συλλέγονται, διαχειρίζονται, φιλτράρονται και τροποποιούνται, παρέχοντας τα αποτελέσματα στα ενδιαφερόμενα τμήματα για περαιτέρω επεξεργασία</a:t>
            </a:r>
          </a:p>
          <a:p>
            <a:pPr lvl="1"/>
            <a:r>
              <a:rPr 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Δεν αναπαριστούν ροή ελέγχου, εκτός από περιορισμένης εμβέλειας σχέσεις μέσω άτυπων συνδέσμων ελέγχου</a:t>
            </a:r>
          </a:p>
        </p:txBody>
      </p:sp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11</a:t>
            </a:fld>
            <a:r>
              <a:rPr lang="el-GR" smtClean="0"/>
              <a:t> / </a:t>
            </a:r>
            <a:r>
              <a:rPr lang="en-US" smtClean="0"/>
              <a:t>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6812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2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2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2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2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2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2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2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2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7107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0" smtClean="0">
                <a:solidFill>
                  <a:schemeClr val="bg2"/>
                </a:solidFill>
              </a:rPr>
              <a:t>HY352</a:t>
            </a:r>
            <a:endParaRPr lang="en-US" i="0" smtClean="0">
              <a:solidFill>
                <a:schemeClr val="bg2"/>
              </a:solidFill>
            </a:endParaRPr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0">
                <a:solidFill>
                  <a:schemeClr val="bg2"/>
                </a:solidFill>
              </a:rPr>
              <a:t>Α. Σαββίδης</a:t>
            </a:r>
            <a:endParaRPr lang="en-US" i="0">
              <a:solidFill>
                <a:schemeClr val="bg2"/>
              </a:solidFill>
            </a:endParaRPr>
          </a:p>
        </p:txBody>
      </p:sp>
      <p:sp>
        <p:nvSpPr>
          <p:cNvPr id="132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Data flow diagrams</a:t>
            </a: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(4/4)</a:t>
            </a:r>
            <a:endParaRPr lang="en-GB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2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Πότε εφαρμόζονται (2/2)</a:t>
            </a:r>
          </a:p>
          <a:p>
            <a:pPr lvl="1"/>
            <a:r>
              <a:rPr 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Ανεξάρτητα διαγράμματα μπορούν να ζωγραφιστούν για διαφορετικές ομάδες / φάσεις / τομείς επεξεργασίας δεδομένων</a:t>
            </a:r>
          </a:p>
          <a:p>
            <a:pPr lvl="1"/>
            <a:r>
              <a:rPr 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Ανεξάρτητα διαγράμματα μπορούν απ’ ευθείας να συσχετιστούν με αντίστοιχα λειτουργικά τμήματα η αντικείμενα</a:t>
            </a:r>
          </a:p>
          <a:p>
            <a:pPr lvl="1"/>
            <a:r>
              <a:rPr 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Η αρίθμηση των διεργασιών εφαρμόζεται για λόγους τεκμηρίωσης και δεν σχετίζεται με την διάταξη των διεργασιών κατά την εκτέλεση</a:t>
            </a:r>
          </a:p>
          <a:p>
            <a:pPr lvl="1"/>
            <a:r>
              <a:rPr 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Είναι γενικά απλά και εύκολα στη χρήση, χωρίς να εμπλέκουν λεπτομέρειες σχεδίασης δομών δεδομένων</a:t>
            </a:r>
          </a:p>
          <a:p>
            <a:pPr lvl="1"/>
            <a:r>
              <a:rPr 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Αποτυγχάνουν να αναπαραστήσουν λειτουργική κατάτμηση, καθιστώντας τα ως </a:t>
            </a:r>
            <a:r>
              <a:rPr lang="el-GR" sz="2000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καταλληλότερα για μακροσκοπική ανάλυση ροής δεδομένων</a:t>
            </a:r>
            <a:endParaRPr lang="el-GR" sz="20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12</a:t>
            </a:fld>
            <a:r>
              <a:rPr lang="el-GR" smtClean="0"/>
              <a:t> / </a:t>
            </a:r>
            <a:r>
              <a:rPr lang="en-US" smtClean="0"/>
              <a:t>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6733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2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2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2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2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2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2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2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2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2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2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8131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0" smtClean="0">
                <a:solidFill>
                  <a:schemeClr val="bg2"/>
                </a:solidFill>
              </a:rPr>
              <a:t>HY352</a:t>
            </a:r>
            <a:endParaRPr lang="en-US" i="0" smtClean="0">
              <a:solidFill>
                <a:schemeClr val="bg2"/>
              </a:solidFill>
            </a:endParaRP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0">
                <a:solidFill>
                  <a:schemeClr val="bg2"/>
                </a:solidFill>
              </a:rPr>
              <a:t>Α. Σαββίδης</a:t>
            </a:r>
            <a:endParaRPr lang="en-US" i="0">
              <a:solidFill>
                <a:schemeClr val="bg2"/>
              </a:solidFill>
            </a:endParaRPr>
          </a:p>
        </p:txBody>
      </p:sp>
      <p:sp>
        <p:nvSpPr>
          <p:cNvPr id="132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Flow charts (1/5)</a:t>
            </a:r>
            <a:endParaRPr lang="en-GB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2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Τα διαγράμματα ροής παρέχουν ένα λεξιλόγιο γραφικών συμβόλων για την περιγραφή αλγορίθμων</a:t>
            </a:r>
          </a:p>
          <a:p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Είναι μία από τις παλιές καλές μεθόδους για σχεδίαση της λογικής ελέγχου ροής του προγράμματος – 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program control logic</a:t>
            </a:r>
            <a:endParaRPr lang="en-GB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13</a:t>
            </a:fld>
            <a:r>
              <a:rPr lang="el-GR" smtClean="0"/>
              <a:t> / </a:t>
            </a:r>
            <a:r>
              <a:rPr lang="en-US" smtClean="0"/>
              <a:t>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1580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2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2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9155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0" smtClean="0">
                <a:solidFill>
                  <a:schemeClr val="bg2"/>
                </a:solidFill>
              </a:rPr>
              <a:t>HY352</a:t>
            </a:r>
            <a:endParaRPr lang="en-US" i="0" smtClean="0">
              <a:solidFill>
                <a:schemeClr val="bg2"/>
              </a:solidFill>
            </a:endParaRPr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0">
                <a:solidFill>
                  <a:schemeClr val="bg2"/>
                </a:solidFill>
              </a:rPr>
              <a:t>Α. Σαββίδης</a:t>
            </a:r>
            <a:endParaRPr lang="en-US" i="0">
              <a:solidFill>
                <a:schemeClr val="bg2"/>
              </a:solidFill>
            </a:endParaRPr>
          </a:p>
        </p:txBody>
      </p:sp>
      <p:sp>
        <p:nvSpPr>
          <p:cNvPr id="133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Flow charts (2/5)</a:t>
            </a:r>
            <a:endParaRPr lang="en-GB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3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43180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i="1" smtClean="0">
                <a:solidFill>
                  <a:srgbClr val="0000FF"/>
                </a:solidFill>
                <a:effectLst/>
              </a:rPr>
              <a:t>Start / end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}</a:t>
            </a:r>
          </a:p>
          <a:p>
            <a:pPr lvl="1">
              <a:lnSpc>
                <a:spcPct val="90000"/>
              </a:lnSpc>
            </a:pP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Έναρξη / τερματισμός</a:t>
            </a:r>
            <a:endParaRPr 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90000"/>
              </a:lnSpc>
            </a:pPr>
            <a:r>
              <a:rPr lang="en-US" i="1" smtClean="0">
                <a:solidFill>
                  <a:srgbClr val="0000FF"/>
                </a:solidFill>
                <a:effectLst/>
              </a:rPr>
              <a:t>Input / Output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}</a:t>
            </a:r>
            <a:endParaRPr lang="el-GR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90000"/>
              </a:lnSpc>
            </a:pP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Είσοδος / έξοδος</a:t>
            </a:r>
            <a:endParaRPr 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90000"/>
              </a:lnSpc>
            </a:pPr>
            <a:r>
              <a:rPr lang="en-US" i="1" smtClean="0">
                <a:solidFill>
                  <a:srgbClr val="0000FF"/>
                </a:solidFill>
                <a:effectLst/>
              </a:rPr>
              <a:t>Conditional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}</a:t>
            </a:r>
            <a:endParaRPr lang="el-GR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90000"/>
              </a:lnSpc>
            </a:pP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Υπό συνθήκη εκτέλεση</a:t>
            </a:r>
            <a:endParaRPr 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90000"/>
              </a:lnSpc>
            </a:pPr>
            <a:r>
              <a:rPr lang="en-US" i="1" smtClean="0">
                <a:solidFill>
                  <a:srgbClr val="0000FF"/>
                </a:solidFill>
                <a:effectLst/>
              </a:rPr>
              <a:t>Action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}</a:t>
            </a:r>
            <a:endParaRPr lang="el-GR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90000"/>
              </a:lnSpc>
            </a:pP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Εντολή</a:t>
            </a:r>
            <a:endParaRPr 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90000"/>
              </a:lnSpc>
            </a:pPr>
            <a:r>
              <a:rPr lang="en-US" i="1" smtClean="0">
                <a:solidFill>
                  <a:srgbClr val="0000FF"/>
                </a:solidFill>
                <a:effectLst/>
              </a:rPr>
              <a:t>Storage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}</a:t>
            </a:r>
            <a:endParaRPr lang="el-GR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90000"/>
              </a:lnSpc>
            </a:pP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Αποθήκευση</a:t>
            </a:r>
            <a:endParaRPr lang="en-GB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30190" name="Line 14"/>
          <p:cNvSpPr>
            <a:spLocks noChangeShapeType="1"/>
          </p:cNvSpPr>
          <p:nvPr/>
        </p:nvSpPr>
        <p:spPr bwMode="auto">
          <a:xfrm>
            <a:off x="2717800" y="2044700"/>
            <a:ext cx="2413000" cy="3429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0191" name="Line 15"/>
          <p:cNvSpPr>
            <a:spLocks noChangeShapeType="1"/>
          </p:cNvSpPr>
          <p:nvPr/>
        </p:nvSpPr>
        <p:spPr bwMode="auto">
          <a:xfrm>
            <a:off x="3238500" y="2882900"/>
            <a:ext cx="1892300" cy="1905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0192" name="Line 16"/>
          <p:cNvSpPr>
            <a:spLocks noChangeShapeType="1"/>
          </p:cNvSpPr>
          <p:nvPr/>
        </p:nvSpPr>
        <p:spPr bwMode="auto">
          <a:xfrm>
            <a:off x="2857500" y="3759200"/>
            <a:ext cx="2260600" cy="381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0193" name="Line 17"/>
          <p:cNvSpPr>
            <a:spLocks noChangeShapeType="1"/>
          </p:cNvSpPr>
          <p:nvPr/>
        </p:nvSpPr>
        <p:spPr bwMode="auto">
          <a:xfrm flipV="1">
            <a:off x="2082800" y="4546600"/>
            <a:ext cx="3022600" cy="1016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7419" name="Group 20"/>
          <p:cNvGrpSpPr>
            <a:grpSpLocks/>
          </p:cNvGrpSpPr>
          <p:nvPr/>
        </p:nvGrpSpPr>
        <p:grpSpPr bwMode="auto">
          <a:xfrm>
            <a:off x="5130800" y="2070100"/>
            <a:ext cx="1993900" cy="3581400"/>
            <a:chOff x="2768" y="1192"/>
            <a:chExt cx="1256" cy="2256"/>
          </a:xfrm>
        </p:grpSpPr>
        <p:sp>
          <p:nvSpPr>
            <p:cNvPr id="1330185" name="Rectangle 9"/>
            <p:cNvSpPr>
              <a:spLocks noChangeArrowheads="1"/>
            </p:cNvSpPr>
            <p:nvPr/>
          </p:nvSpPr>
          <p:spPr bwMode="auto">
            <a:xfrm>
              <a:off x="2768" y="1192"/>
              <a:ext cx="1240" cy="2256"/>
            </a:xfrm>
            <a:prstGeom prst="rect">
              <a:avLst/>
            </a:prstGeom>
            <a:solidFill>
              <a:schemeClr val="bg1"/>
            </a:solidFill>
            <a:ln w="12700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17423" name="Group 8"/>
            <p:cNvGrpSpPr>
              <a:grpSpLocks/>
            </p:cNvGrpSpPr>
            <p:nvPr/>
          </p:nvGrpSpPr>
          <p:grpSpPr bwMode="auto">
            <a:xfrm>
              <a:off x="2960" y="1352"/>
              <a:ext cx="928" cy="1528"/>
              <a:chOff x="2840" y="1112"/>
              <a:chExt cx="1312" cy="1968"/>
            </a:xfrm>
          </p:grpSpPr>
          <p:sp>
            <p:nvSpPr>
              <p:cNvPr id="1330180" name="AutoShape 4"/>
              <p:cNvSpPr>
                <a:spLocks noChangeArrowheads="1"/>
              </p:cNvSpPr>
              <p:nvPr/>
            </p:nvSpPr>
            <p:spPr bwMode="auto">
              <a:xfrm>
                <a:off x="2840" y="1112"/>
                <a:ext cx="1312" cy="272"/>
              </a:xfrm>
              <a:prstGeom prst="flowChartTerminator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l-GR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330181" name="AutoShape 5"/>
              <p:cNvSpPr>
                <a:spLocks noChangeArrowheads="1"/>
              </p:cNvSpPr>
              <p:nvPr/>
            </p:nvSpPr>
            <p:spPr bwMode="auto">
              <a:xfrm>
                <a:off x="2848" y="1560"/>
                <a:ext cx="1254" cy="328"/>
              </a:xfrm>
              <a:prstGeom prst="flowChartInputOutpu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l-GR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330182" name="AutoShape 6"/>
              <p:cNvSpPr>
                <a:spLocks noChangeArrowheads="1"/>
              </p:cNvSpPr>
              <p:nvPr/>
            </p:nvSpPr>
            <p:spPr bwMode="auto">
              <a:xfrm>
                <a:off x="2888" y="2151"/>
                <a:ext cx="1152" cy="361"/>
              </a:xfrm>
              <a:prstGeom prst="flowChartDecision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l-GR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330183" name="AutoShape 7"/>
              <p:cNvSpPr>
                <a:spLocks noChangeArrowheads="1"/>
              </p:cNvSpPr>
              <p:nvPr/>
            </p:nvSpPr>
            <p:spPr bwMode="auto">
              <a:xfrm>
                <a:off x="2904" y="2728"/>
                <a:ext cx="1152" cy="352"/>
              </a:xfrm>
              <a:prstGeom prst="flowChartProcess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l-GR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1330186" name="Line 10"/>
            <p:cNvSpPr>
              <a:spLocks noChangeShapeType="1"/>
            </p:cNvSpPr>
            <p:nvPr/>
          </p:nvSpPr>
          <p:spPr bwMode="auto">
            <a:xfrm>
              <a:off x="2768" y="1608"/>
              <a:ext cx="124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30187" name="Line 11"/>
            <p:cNvSpPr>
              <a:spLocks noChangeShapeType="1"/>
            </p:cNvSpPr>
            <p:nvPr/>
          </p:nvSpPr>
          <p:spPr bwMode="auto">
            <a:xfrm>
              <a:off x="2776" y="2056"/>
              <a:ext cx="124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30188" name="Line 12"/>
            <p:cNvSpPr>
              <a:spLocks noChangeShapeType="1"/>
            </p:cNvSpPr>
            <p:nvPr/>
          </p:nvSpPr>
          <p:spPr bwMode="auto">
            <a:xfrm>
              <a:off x="2776" y="2528"/>
              <a:ext cx="124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30194" name="AutoShape 18"/>
            <p:cNvSpPr>
              <a:spLocks noChangeArrowheads="1"/>
            </p:cNvSpPr>
            <p:nvPr/>
          </p:nvSpPr>
          <p:spPr bwMode="auto">
            <a:xfrm>
              <a:off x="3136" y="3048"/>
              <a:ext cx="512" cy="312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330195" name="Line 19"/>
            <p:cNvSpPr>
              <a:spLocks noChangeShapeType="1"/>
            </p:cNvSpPr>
            <p:nvPr/>
          </p:nvSpPr>
          <p:spPr bwMode="auto">
            <a:xfrm>
              <a:off x="2784" y="2992"/>
              <a:ext cx="124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30197" name="Line 21"/>
          <p:cNvSpPr>
            <a:spLocks noChangeShapeType="1"/>
          </p:cNvSpPr>
          <p:nvPr/>
        </p:nvSpPr>
        <p:spPr bwMode="auto">
          <a:xfrm flipV="1">
            <a:off x="2324100" y="5245100"/>
            <a:ext cx="2794000" cy="2667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0198" name="Text Box 22"/>
          <p:cNvSpPr txBox="1">
            <a:spLocks noChangeArrowheads="1"/>
          </p:cNvSpPr>
          <p:nvPr/>
        </p:nvSpPr>
        <p:spPr bwMode="auto">
          <a:xfrm>
            <a:off x="3825875" y="5980113"/>
            <a:ext cx="4856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>
                <a:effectLst>
                  <a:outerShdw blurRad="38100" dist="38100" dir="2700000" algn="tl">
                    <a:srgbClr val="C0C0C0"/>
                  </a:outerShdw>
                </a:effectLst>
              </a:rPr>
              <a:t>…υπάρχει και πλήθος επιπλέον συμβόλων</a:t>
            </a:r>
            <a:endParaRPr lang="en-GB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14</a:t>
            </a:fld>
            <a:r>
              <a:rPr lang="el-GR" smtClean="0"/>
              <a:t> / </a:t>
            </a:r>
            <a:r>
              <a:rPr lang="en-US" smtClean="0"/>
              <a:t>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91531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0" smtClean="0">
                <a:solidFill>
                  <a:schemeClr val="bg2"/>
                </a:solidFill>
              </a:rPr>
              <a:t>HY352</a:t>
            </a:r>
            <a:endParaRPr lang="en-US" i="0" smtClean="0">
              <a:solidFill>
                <a:schemeClr val="bg2"/>
              </a:solidFill>
            </a:endParaRPr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0">
                <a:solidFill>
                  <a:schemeClr val="bg2"/>
                </a:solidFill>
              </a:rPr>
              <a:t>Α. Σαββίδης</a:t>
            </a:r>
            <a:endParaRPr lang="en-US" i="0">
              <a:solidFill>
                <a:schemeClr val="bg2"/>
              </a:solidFill>
            </a:endParaRPr>
          </a:p>
        </p:txBody>
      </p:sp>
      <p:sp>
        <p:nvSpPr>
          <p:cNvPr id="133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Flow charts (3/5)</a:t>
            </a:r>
            <a:endParaRPr lang="en-GB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3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Πότε εφαρμόζονται</a:t>
            </a:r>
          </a:p>
          <a:p>
            <a:pPr lvl="1"/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Συνήθως δεν συνιστώνται για σχεδίαση κώδικα – ο </a:t>
            </a:r>
            <a:r>
              <a:rPr lang="el-GR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ψευδοκώδικας</a:t>
            </a:r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θεωρείται ως ευκολότερη μέθοδος</a:t>
            </a:r>
          </a:p>
          <a:p>
            <a:pPr lvl="1"/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Δεν επάγουν αρχιτεκτονική πληροφορία – εμπεριέχουν μόνο υπολογιστικές οντότητες</a:t>
            </a:r>
            <a:endParaRPr 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buFont typeface="Wingdings" pitchFamily="2" charset="2"/>
              <a:buChar char="è"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…</a:t>
            </a:r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αλλά μπορούν να υιοθετηθούν για την ανταλλαγή, εξέταση και τεκμηρίωση ορισμένων είτε κρίσιμων χαρακτηριστικών ροής ελέγχου του συστήματος, η πολύ λεπτομερών παγιωμένων αλγορίθμων</a:t>
            </a:r>
            <a:endParaRPr 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GB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15</a:t>
            </a:fld>
            <a:r>
              <a:rPr lang="el-GR" smtClean="0"/>
              <a:t> / </a:t>
            </a:r>
            <a:r>
              <a:rPr lang="en-US" smtClean="0"/>
              <a:t>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4327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3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3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3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3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3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3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227" grpId="0" build="p" bldLvl="2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0" smtClean="0">
                <a:solidFill>
                  <a:schemeClr val="bg2"/>
                </a:solidFill>
              </a:rPr>
              <a:t>HY352</a:t>
            </a:r>
            <a:endParaRPr lang="en-US" i="0" smtClean="0">
              <a:solidFill>
                <a:schemeClr val="bg2"/>
              </a:solidFill>
            </a:endParaRPr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0">
                <a:solidFill>
                  <a:schemeClr val="bg2"/>
                </a:solidFill>
              </a:rPr>
              <a:t>Α. Σαββίδης</a:t>
            </a:r>
            <a:endParaRPr lang="en-US" i="0">
              <a:solidFill>
                <a:schemeClr val="bg2"/>
              </a:solidFill>
            </a:endParaRPr>
          </a:p>
        </p:txBody>
      </p:sp>
      <p:sp>
        <p:nvSpPr>
          <p:cNvPr id="133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Flow charts (4/5)</a:t>
            </a:r>
            <a:endParaRPr lang="en-GB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462" name="AutoShape 4"/>
          <p:cNvSpPr>
            <a:spLocks noChangeArrowheads="1"/>
          </p:cNvSpPr>
          <p:nvPr/>
        </p:nvSpPr>
        <p:spPr bwMode="auto">
          <a:xfrm>
            <a:off x="3352800" y="1638300"/>
            <a:ext cx="1866900" cy="419100"/>
          </a:xfrm>
          <a:prstGeom prst="flowChartTerminator">
            <a:avLst/>
          </a:prstGeom>
          <a:solidFill>
            <a:srgbClr val="0000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/>
            <a:r>
              <a:rPr lang="en-US" sz="1400" i="0">
                <a:solidFill>
                  <a:schemeClr val="bg1"/>
                </a:solidFill>
              </a:rPr>
              <a:t>Process request</a:t>
            </a:r>
          </a:p>
          <a:p>
            <a:pPr algn="ctr" defTabSz="762000"/>
            <a:r>
              <a:rPr lang="en-US" sz="1400" i="0">
                <a:solidFill>
                  <a:schemeClr val="bg1"/>
                </a:solidFill>
              </a:rPr>
              <a:t>for VM system call</a:t>
            </a:r>
            <a:endParaRPr lang="en-GB" sz="1400" i="0">
              <a:solidFill>
                <a:schemeClr val="bg1"/>
              </a:solidFill>
            </a:endParaRPr>
          </a:p>
        </p:txBody>
      </p:sp>
      <p:sp>
        <p:nvSpPr>
          <p:cNvPr id="19463" name="Rectangle 5"/>
          <p:cNvSpPr>
            <a:spLocks noChangeArrowheads="1"/>
          </p:cNvSpPr>
          <p:nvPr/>
        </p:nvSpPr>
        <p:spPr bwMode="auto">
          <a:xfrm>
            <a:off x="3454400" y="2387600"/>
            <a:ext cx="1676400" cy="5461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/>
            <a:r>
              <a:rPr lang="en-US" sz="1400" i="0"/>
              <a:t>Decode process</a:t>
            </a:r>
          </a:p>
          <a:p>
            <a:pPr algn="ctr" defTabSz="762000"/>
            <a:r>
              <a:rPr lang="en-US" sz="1400" i="0"/>
              <a:t>VM system call</a:t>
            </a:r>
            <a:endParaRPr lang="en-GB" sz="1400" i="0"/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3454400" y="3276600"/>
            <a:ext cx="1676400" cy="5461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/>
            <a:r>
              <a:rPr lang="en-US" sz="1400" i="0"/>
              <a:t>Get process</a:t>
            </a:r>
          </a:p>
          <a:p>
            <a:pPr algn="ctr" defTabSz="762000"/>
            <a:r>
              <a:rPr lang="en-US" sz="1400" i="0"/>
              <a:t>security attributes</a:t>
            </a:r>
            <a:endParaRPr lang="en-GB" sz="1400" i="0"/>
          </a:p>
        </p:txBody>
      </p:sp>
      <p:sp>
        <p:nvSpPr>
          <p:cNvPr id="19465" name="AutoShape 9"/>
          <p:cNvSpPr>
            <a:spLocks noChangeArrowheads="1"/>
          </p:cNvSpPr>
          <p:nvPr/>
        </p:nvSpPr>
        <p:spPr bwMode="auto">
          <a:xfrm>
            <a:off x="3048000" y="4102100"/>
            <a:ext cx="2501900" cy="914400"/>
          </a:xfrm>
          <a:prstGeom prst="diamond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/>
            <a:r>
              <a:rPr lang="en-US" sz="1400" i="0"/>
              <a:t>Has privilege</a:t>
            </a:r>
          </a:p>
          <a:p>
            <a:pPr algn="ctr" defTabSz="762000"/>
            <a:r>
              <a:rPr lang="en-US" sz="1400" i="0"/>
              <a:t>for system call ?</a:t>
            </a:r>
            <a:endParaRPr lang="en-GB" sz="1400" i="0"/>
          </a:p>
        </p:txBody>
      </p:sp>
      <p:sp>
        <p:nvSpPr>
          <p:cNvPr id="19466" name="Rectangle 11"/>
          <p:cNvSpPr>
            <a:spLocks noChangeArrowheads="1"/>
          </p:cNvSpPr>
          <p:nvPr/>
        </p:nvSpPr>
        <p:spPr bwMode="auto">
          <a:xfrm>
            <a:off x="6223000" y="4191000"/>
            <a:ext cx="1689100" cy="736600"/>
          </a:xfrm>
          <a:prstGeom prst="rect">
            <a:avLst/>
          </a:prstGeom>
          <a:solidFill>
            <a:srgbClr val="990000"/>
          </a:solidFill>
          <a:ln w="28575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/>
            <a:r>
              <a:rPr lang="en-US" sz="1400" i="0">
                <a:solidFill>
                  <a:schemeClr val="bg1"/>
                </a:solidFill>
              </a:rPr>
              <a:t>Throw security</a:t>
            </a:r>
          </a:p>
          <a:p>
            <a:pPr algn="ctr" defTabSz="762000"/>
            <a:r>
              <a:rPr lang="en-US" sz="1400" i="0">
                <a:solidFill>
                  <a:schemeClr val="bg1"/>
                </a:solidFill>
              </a:rPr>
              <a:t>bridge exception</a:t>
            </a:r>
          </a:p>
          <a:p>
            <a:pPr algn="ctr" defTabSz="762000"/>
            <a:r>
              <a:rPr lang="en-US" sz="1400" i="0">
                <a:solidFill>
                  <a:schemeClr val="bg1"/>
                </a:solidFill>
              </a:rPr>
              <a:t>in calling process</a:t>
            </a:r>
            <a:endParaRPr lang="en-GB" sz="1400" i="0">
              <a:solidFill>
                <a:schemeClr val="bg1"/>
              </a:solidFill>
            </a:endParaRPr>
          </a:p>
        </p:txBody>
      </p:sp>
      <p:sp>
        <p:nvSpPr>
          <p:cNvPr id="19467" name="Rectangle 12"/>
          <p:cNvSpPr>
            <a:spLocks noChangeArrowheads="1"/>
          </p:cNvSpPr>
          <p:nvPr/>
        </p:nvSpPr>
        <p:spPr bwMode="auto">
          <a:xfrm>
            <a:off x="558800" y="4191000"/>
            <a:ext cx="1905000" cy="7493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/>
            <a:r>
              <a:rPr lang="en-US" sz="1400" i="0"/>
              <a:t>Perform system</a:t>
            </a:r>
          </a:p>
          <a:p>
            <a:pPr algn="ctr" defTabSz="762000"/>
            <a:r>
              <a:rPr lang="en-US" sz="1400" i="0"/>
              <a:t>call in process space</a:t>
            </a:r>
            <a:endParaRPr lang="en-GB" sz="1400" i="0"/>
          </a:p>
        </p:txBody>
      </p:sp>
      <p:sp>
        <p:nvSpPr>
          <p:cNvPr id="19468" name="Rectangle 13"/>
          <p:cNvSpPr>
            <a:spLocks noChangeArrowheads="1"/>
          </p:cNvSpPr>
          <p:nvPr/>
        </p:nvSpPr>
        <p:spPr bwMode="auto">
          <a:xfrm>
            <a:off x="558800" y="5346700"/>
            <a:ext cx="1905000" cy="7493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/>
            <a:r>
              <a:rPr lang="en-US" sz="1400" i="0"/>
              <a:t>Record system call</a:t>
            </a:r>
          </a:p>
          <a:p>
            <a:pPr algn="ctr" defTabSz="762000"/>
            <a:r>
              <a:rPr lang="en-US" sz="1400" i="0"/>
              <a:t>in security logger</a:t>
            </a:r>
            <a:endParaRPr lang="en-GB" sz="1400" i="0"/>
          </a:p>
        </p:txBody>
      </p:sp>
      <p:cxnSp>
        <p:nvCxnSpPr>
          <p:cNvPr id="19469" name="AutoShape 14"/>
          <p:cNvCxnSpPr>
            <a:cxnSpLocks noChangeShapeType="1"/>
            <a:stCxn id="19462" idx="2"/>
            <a:endCxn id="19463" idx="0"/>
          </p:cNvCxnSpPr>
          <p:nvPr/>
        </p:nvCxnSpPr>
        <p:spPr bwMode="auto">
          <a:xfrm>
            <a:off x="4286250" y="2071688"/>
            <a:ext cx="6350" cy="301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0" name="AutoShape 15"/>
          <p:cNvCxnSpPr>
            <a:cxnSpLocks noChangeShapeType="1"/>
            <a:stCxn id="19463" idx="2"/>
            <a:endCxn id="19464" idx="0"/>
          </p:cNvCxnSpPr>
          <p:nvPr/>
        </p:nvCxnSpPr>
        <p:spPr bwMode="auto">
          <a:xfrm>
            <a:off x="4292600" y="2947988"/>
            <a:ext cx="0" cy="3143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1" name="AutoShape 16"/>
          <p:cNvCxnSpPr>
            <a:cxnSpLocks noChangeShapeType="1"/>
            <a:stCxn id="19464" idx="2"/>
            <a:endCxn id="19465" idx="0"/>
          </p:cNvCxnSpPr>
          <p:nvPr/>
        </p:nvCxnSpPr>
        <p:spPr bwMode="auto">
          <a:xfrm>
            <a:off x="4292600" y="3836988"/>
            <a:ext cx="6350" cy="250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2" name="AutoShape 17"/>
          <p:cNvCxnSpPr>
            <a:cxnSpLocks noChangeShapeType="1"/>
            <a:stCxn id="19465" idx="3"/>
            <a:endCxn id="19466" idx="1"/>
          </p:cNvCxnSpPr>
          <p:nvPr/>
        </p:nvCxnSpPr>
        <p:spPr bwMode="auto">
          <a:xfrm>
            <a:off x="5564188" y="4559300"/>
            <a:ext cx="6445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3" name="AutoShape 18"/>
          <p:cNvCxnSpPr>
            <a:cxnSpLocks noChangeShapeType="1"/>
            <a:stCxn id="19465" idx="1"/>
            <a:endCxn id="19467" idx="3"/>
          </p:cNvCxnSpPr>
          <p:nvPr/>
        </p:nvCxnSpPr>
        <p:spPr bwMode="auto">
          <a:xfrm flipH="1">
            <a:off x="2478088" y="4559300"/>
            <a:ext cx="555625" cy="6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4" name="AutoShape 19"/>
          <p:cNvCxnSpPr>
            <a:cxnSpLocks noChangeShapeType="1"/>
            <a:stCxn id="19467" idx="2"/>
            <a:endCxn id="19468" idx="0"/>
          </p:cNvCxnSpPr>
          <p:nvPr/>
        </p:nvCxnSpPr>
        <p:spPr bwMode="auto">
          <a:xfrm>
            <a:off x="1511300" y="4954588"/>
            <a:ext cx="0" cy="37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75" name="AutoShape 20"/>
          <p:cNvSpPr>
            <a:spLocks noChangeArrowheads="1"/>
          </p:cNvSpPr>
          <p:nvPr/>
        </p:nvSpPr>
        <p:spPr bwMode="auto">
          <a:xfrm>
            <a:off x="3378200" y="5524500"/>
            <a:ext cx="1866900" cy="419100"/>
          </a:xfrm>
          <a:prstGeom prst="flowChartTerminator">
            <a:avLst/>
          </a:prstGeom>
          <a:solidFill>
            <a:srgbClr val="0000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/>
            <a:r>
              <a:rPr lang="en-US" sz="1400" i="0">
                <a:solidFill>
                  <a:schemeClr val="bg1"/>
                </a:solidFill>
              </a:rPr>
              <a:t>System call</a:t>
            </a:r>
          </a:p>
          <a:p>
            <a:pPr algn="ctr" defTabSz="762000"/>
            <a:r>
              <a:rPr lang="en-US" sz="1400" i="0">
                <a:solidFill>
                  <a:schemeClr val="bg1"/>
                </a:solidFill>
              </a:rPr>
              <a:t>served</a:t>
            </a:r>
            <a:endParaRPr lang="en-GB" sz="1400" i="0">
              <a:solidFill>
                <a:schemeClr val="bg1"/>
              </a:solidFill>
            </a:endParaRPr>
          </a:p>
        </p:txBody>
      </p:sp>
      <p:cxnSp>
        <p:nvCxnSpPr>
          <p:cNvPr id="19476" name="AutoShape 21"/>
          <p:cNvCxnSpPr>
            <a:cxnSpLocks noChangeShapeType="1"/>
            <a:stCxn id="19468" idx="3"/>
            <a:endCxn id="19475" idx="1"/>
          </p:cNvCxnSpPr>
          <p:nvPr/>
        </p:nvCxnSpPr>
        <p:spPr bwMode="auto">
          <a:xfrm>
            <a:off x="2478088" y="5721350"/>
            <a:ext cx="885825" cy="127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7" name="AutoShape 22"/>
          <p:cNvCxnSpPr>
            <a:cxnSpLocks noChangeShapeType="1"/>
            <a:stCxn id="19466" idx="2"/>
            <a:endCxn id="19475" idx="3"/>
          </p:cNvCxnSpPr>
          <p:nvPr/>
        </p:nvCxnSpPr>
        <p:spPr bwMode="auto">
          <a:xfrm rot="5400000">
            <a:off x="5767388" y="4433888"/>
            <a:ext cx="792162" cy="1808162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3271" name="Text Box 23"/>
          <p:cNvSpPr txBox="1">
            <a:spLocks noChangeArrowheads="1"/>
          </p:cNvSpPr>
          <p:nvPr/>
        </p:nvSpPr>
        <p:spPr bwMode="auto">
          <a:xfrm>
            <a:off x="2534742" y="4151313"/>
            <a:ext cx="594715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i="0">
                <a:effectLst>
                  <a:outerShdw blurRad="38100" dist="38100" dir="2700000" algn="tl">
                    <a:srgbClr val="C0C0C0"/>
                  </a:outerShdw>
                </a:effectLst>
              </a:rPr>
              <a:t>YES</a:t>
            </a:r>
            <a:endParaRPr lang="en-GB" i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33272" name="Text Box 24"/>
          <p:cNvSpPr txBox="1">
            <a:spLocks noChangeArrowheads="1"/>
          </p:cNvSpPr>
          <p:nvPr/>
        </p:nvSpPr>
        <p:spPr bwMode="auto">
          <a:xfrm>
            <a:off x="5544337" y="4202113"/>
            <a:ext cx="493725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i="0">
                <a:effectLst>
                  <a:outerShdw blurRad="38100" dist="38100" dir="2700000" algn="tl">
                    <a:srgbClr val="C0C0C0"/>
                  </a:outerShdw>
                </a:effectLst>
              </a:rPr>
              <a:t>NO</a:t>
            </a:r>
            <a:endParaRPr lang="en-GB" i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33273" name="Text Box 25"/>
          <p:cNvSpPr txBox="1">
            <a:spLocks noChangeArrowheads="1"/>
          </p:cNvSpPr>
          <p:nvPr/>
        </p:nvSpPr>
        <p:spPr bwMode="auto">
          <a:xfrm>
            <a:off x="5927351" y="1611313"/>
            <a:ext cx="2047035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l-GR">
                <a:effectLst>
                  <a:outerShdw blurRad="38100" dist="38100" dir="2700000" algn="tl">
                    <a:srgbClr val="C0C0C0"/>
                  </a:outerShdw>
                </a:effectLst>
              </a:rPr>
              <a:t>Παραδείγματα (1/2)</a:t>
            </a:r>
            <a:endParaRPr lang="en-GB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481" name="Text Box 26"/>
          <p:cNvSpPr txBox="1">
            <a:spLocks noChangeArrowheads="1"/>
          </p:cNvSpPr>
          <p:nvPr/>
        </p:nvSpPr>
        <p:spPr bwMode="auto">
          <a:xfrm>
            <a:off x="5889625" y="2765425"/>
            <a:ext cx="2659063" cy="7429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75" tIns="46038" rIns="92075" bIns="46038">
            <a:spAutoFit/>
          </a:bodyPr>
          <a:lstStyle>
            <a:lvl1pPr defTabSz="76200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l-GR" sz="1400" i="0"/>
              <a:t>Έλεγχος δικαιώματος</a:t>
            </a:r>
          </a:p>
          <a:p>
            <a:pPr algn="ctr"/>
            <a:r>
              <a:rPr lang="en-US" sz="1400" i="0"/>
              <a:t>system call</a:t>
            </a:r>
            <a:r>
              <a:rPr lang="el-GR" sz="1400" i="0"/>
              <a:t> σε ένα</a:t>
            </a:r>
          </a:p>
          <a:p>
            <a:pPr algn="ctr"/>
            <a:r>
              <a:rPr lang="en-US" sz="1400" i="0"/>
              <a:t>virtual machine</a:t>
            </a:r>
            <a:endParaRPr lang="en-GB" sz="1400" i="0"/>
          </a:p>
        </p:txBody>
      </p:sp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16</a:t>
            </a:fld>
            <a:r>
              <a:rPr lang="el-GR" smtClean="0"/>
              <a:t> / </a:t>
            </a:r>
            <a:r>
              <a:rPr lang="en-US" smtClean="0"/>
              <a:t>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39088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0" smtClean="0">
                <a:solidFill>
                  <a:schemeClr val="bg2"/>
                </a:solidFill>
              </a:rPr>
              <a:t>HY352</a:t>
            </a:r>
            <a:endParaRPr lang="en-US" i="0" smtClean="0">
              <a:solidFill>
                <a:schemeClr val="bg2"/>
              </a:solidFill>
            </a:endParaRPr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0">
                <a:solidFill>
                  <a:schemeClr val="bg2"/>
                </a:solidFill>
              </a:rPr>
              <a:t>Α. Σαββίδης</a:t>
            </a:r>
            <a:endParaRPr lang="en-US" i="0">
              <a:solidFill>
                <a:schemeClr val="bg2"/>
              </a:solidFill>
            </a:endParaRPr>
          </a:p>
        </p:txBody>
      </p:sp>
      <p:sp>
        <p:nvSpPr>
          <p:cNvPr id="133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Flow charts (5/5)</a:t>
            </a:r>
            <a:endParaRPr lang="en-GB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486" name="AutoShape 4"/>
          <p:cNvSpPr>
            <a:spLocks noChangeArrowheads="1"/>
          </p:cNvSpPr>
          <p:nvPr/>
        </p:nvSpPr>
        <p:spPr bwMode="auto">
          <a:xfrm>
            <a:off x="3479800" y="1511300"/>
            <a:ext cx="952500" cy="279400"/>
          </a:xfrm>
          <a:prstGeom prst="flowChartTerminator">
            <a:avLst/>
          </a:prstGeom>
          <a:solidFill>
            <a:srgbClr val="0000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lang="en-US" sz="1400" i="0">
                <a:solidFill>
                  <a:schemeClr val="bg1"/>
                </a:solidFill>
              </a:rPr>
              <a:t>start</a:t>
            </a:r>
            <a:endParaRPr lang="en-GB" sz="1400" i="0">
              <a:solidFill>
                <a:schemeClr val="bg1"/>
              </a:solidFill>
            </a:endParaRPr>
          </a:p>
        </p:txBody>
      </p:sp>
      <p:sp>
        <p:nvSpPr>
          <p:cNvPr id="20487" name="AutoShape 6"/>
          <p:cNvSpPr>
            <a:spLocks noChangeArrowheads="1"/>
          </p:cNvSpPr>
          <p:nvPr/>
        </p:nvSpPr>
        <p:spPr bwMode="auto">
          <a:xfrm>
            <a:off x="3086100" y="2171700"/>
            <a:ext cx="1727200" cy="977900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lang="en-US" sz="1200" i="0"/>
              <a:t>x </a:t>
            </a:r>
            <a:r>
              <a:rPr lang="en-US" sz="1200" i="0">
                <a:sym typeface="Wingdings" pitchFamily="2" charset="2"/>
              </a:rPr>
              <a:t>x1</a:t>
            </a:r>
          </a:p>
          <a:p>
            <a:pPr defTabSz="762000"/>
            <a:r>
              <a:rPr lang="en-US" sz="1200" i="0">
                <a:sym typeface="Wingdings" pitchFamily="2" charset="2"/>
              </a:rPr>
              <a:t>y y1</a:t>
            </a:r>
          </a:p>
          <a:p>
            <a:pPr defTabSz="762000"/>
            <a:r>
              <a:rPr lang="en-US" sz="1200" i="0">
                <a:sym typeface="Wingdings" pitchFamily="2" charset="2"/>
              </a:rPr>
              <a:t>Dx  x2 - x1</a:t>
            </a:r>
          </a:p>
          <a:p>
            <a:pPr defTabSz="762000"/>
            <a:r>
              <a:rPr lang="en-US" sz="1200" i="0">
                <a:sym typeface="Wingdings" pitchFamily="2" charset="2"/>
              </a:rPr>
              <a:t>Dy  y2 - y1</a:t>
            </a:r>
          </a:p>
          <a:p>
            <a:pPr defTabSz="762000"/>
            <a:r>
              <a:rPr lang="en-US" sz="1200" i="0">
                <a:sym typeface="Wingdings" pitchFamily="2" charset="2"/>
              </a:rPr>
              <a:t>e  2* Dy - Dy</a:t>
            </a:r>
            <a:endParaRPr lang="en-GB" sz="1200" i="0"/>
          </a:p>
        </p:txBody>
      </p:sp>
      <p:sp>
        <p:nvSpPr>
          <p:cNvPr id="20488" name="AutoShape 8"/>
          <p:cNvSpPr>
            <a:spLocks noChangeArrowheads="1"/>
          </p:cNvSpPr>
          <p:nvPr/>
        </p:nvSpPr>
        <p:spPr bwMode="auto">
          <a:xfrm>
            <a:off x="3124200" y="3429000"/>
            <a:ext cx="1651000" cy="292100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lang="en-US" sz="1200" i="0"/>
              <a:t>i </a:t>
            </a:r>
            <a:r>
              <a:rPr lang="en-US" sz="1200" i="0">
                <a:sym typeface="Wingdings" pitchFamily="2" charset="2"/>
              </a:rPr>
              <a:t>1</a:t>
            </a:r>
          </a:p>
        </p:txBody>
      </p:sp>
      <p:sp>
        <p:nvSpPr>
          <p:cNvPr id="20489" name="AutoShape 9"/>
          <p:cNvSpPr>
            <a:spLocks noChangeArrowheads="1"/>
          </p:cNvSpPr>
          <p:nvPr/>
        </p:nvSpPr>
        <p:spPr bwMode="auto">
          <a:xfrm>
            <a:off x="3416300" y="3962400"/>
            <a:ext cx="1079500" cy="419100"/>
          </a:xfrm>
          <a:prstGeom prst="flowChartDecision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lang="en-US" sz="1400" i="0"/>
              <a:t>i &gt; Dx</a:t>
            </a:r>
            <a:endParaRPr lang="en-GB" sz="1400" i="0"/>
          </a:p>
        </p:txBody>
      </p:sp>
      <p:sp>
        <p:nvSpPr>
          <p:cNvPr id="20490" name="AutoShape 11"/>
          <p:cNvSpPr>
            <a:spLocks noChangeArrowheads="1"/>
          </p:cNvSpPr>
          <p:nvPr/>
        </p:nvSpPr>
        <p:spPr bwMode="auto">
          <a:xfrm>
            <a:off x="3124200" y="4648200"/>
            <a:ext cx="1651000" cy="292100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lang="en-US" sz="1200" i="0"/>
              <a:t>Plot(x,y)</a:t>
            </a:r>
            <a:endParaRPr lang="en-US" sz="1200" i="0">
              <a:sym typeface="Wingdings" pitchFamily="2" charset="2"/>
            </a:endParaRPr>
          </a:p>
        </p:txBody>
      </p:sp>
      <p:sp>
        <p:nvSpPr>
          <p:cNvPr id="20491" name="AutoShape 12"/>
          <p:cNvSpPr>
            <a:spLocks noChangeArrowheads="1"/>
          </p:cNvSpPr>
          <p:nvPr/>
        </p:nvSpPr>
        <p:spPr bwMode="auto">
          <a:xfrm>
            <a:off x="3416300" y="5245100"/>
            <a:ext cx="1079500" cy="419100"/>
          </a:xfrm>
          <a:prstGeom prst="flowChartDecision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lang="en-US" sz="1400" i="0"/>
              <a:t>e &lt; 0</a:t>
            </a:r>
            <a:endParaRPr lang="en-GB" sz="1400" i="0"/>
          </a:p>
        </p:txBody>
      </p:sp>
      <p:sp>
        <p:nvSpPr>
          <p:cNvPr id="20492" name="AutoShape 14"/>
          <p:cNvSpPr>
            <a:spLocks noChangeArrowheads="1"/>
          </p:cNvSpPr>
          <p:nvPr/>
        </p:nvSpPr>
        <p:spPr bwMode="auto">
          <a:xfrm>
            <a:off x="5105400" y="5080000"/>
            <a:ext cx="1562100" cy="736600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lang="en-US" sz="1200" i="0"/>
              <a:t>x </a:t>
            </a:r>
            <a:r>
              <a:rPr lang="en-US" sz="1200" i="0">
                <a:sym typeface="Wingdings" pitchFamily="2" charset="2"/>
              </a:rPr>
              <a:t> x+1</a:t>
            </a:r>
          </a:p>
          <a:p>
            <a:pPr defTabSz="762000"/>
            <a:r>
              <a:rPr lang="en-US" sz="1200" i="0">
                <a:sym typeface="Wingdings" pitchFamily="2" charset="2"/>
              </a:rPr>
              <a:t>e  e + 2 * Dy</a:t>
            </a:r>
          </a:p>
          <a:p>
            <a:pPr defTabSz="762000"/>
            <a:r>
              <a:rPr lang="en-US" sz="1200" i="0">
                <a:sym typeface="Wingdings" pitchFamily="2" charset="2"/>
              </a:rPr>
              <a:t>i  i +1</a:t>
            </a:r>
            <a:endParaRPr lang="en-GB" sz="1200" i="0"/>
          </a:p>
        </p:txBody>
      </p:sp>
      <p:sp>
        <p:nvSpPr>
          <p:cNvPr id="20493" name="AutoShape 15"/>
          <p:cNvSpPr>
            <a:spLocks noChangeArrowheads="1"/>
          </p:cNvSpPr>
          <p:nvPr/>
        </p:nvSpPr>
        <p:spPr bwMode="auto">
          <a:xfrm>
            <a:off x="1206500" y="5092700"/>
            <a:ext cx="1562100" cy="736600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lang="en-US" sz="1200" i="0"/>
              <a:t>y </a:t>
            </a:r>
            <a:r>
              <a:rPr lang="en-US" sz="1200" i="0">
                <a:sym typeface="Wingdings" pitchFamily="2" charset="2"/>
              </a:rPr>
              <a:t> y+1</a:t>
            </a:r>
          </a:p>
          <a:p>
            <a:pPr defTabSz="762000"/>
            <a:r>
              <a:rPr lang="en-US" sz="1200" i="0">
                <a:sym typeface="Wingdings" pitchFamily="2" charset="2"/>
              </a:rPr>
              <a:t>e  e – 2 * Dx</a:t>
            </a:r>
            <a:endParaRPr lang="en-GB" sz="1200" i="0"/>
          </a:p>
        </p:txBody>
      </p:sp>
      <p:sp>
        <p:nvSpPr>
          <p:cNvPr id="20494" name="AutoShape 16"/>
          <p:cNvSpPr>
            <a:spLocks noChangeArrowheads="1"/>
          </p:cNvSpPr>
          <p:nvPr/>
        </p:nvSpPr>
        <p:spPr bwMode="auto">
          <a:xfrm>
            <a:off x="5080000" y="4025900"/>
            <a:ext cx="952500" cy="279400"/>
          </a:xfrm>
          <a:prstGeom prst="flowChartTerminator">
            <a:avLst/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lang="en-US" sz="1400" i="0">
                <a:solidFill>
                  <a:schemeClr val="bg1"/>
                </a:solidFill>
              </a:rPr>
              <a:t>end</a:t>
            </a:r>
            <a:endParaRPr lang="en-GB" sz="1400" i="0">
              <a:solidFill>
                <a:schemeClr val="bg1"/>
              </a:solidFill>
            </a:endParaRPr>
          </a:p>
        </p:txBody>
      </p:sp>
      <p:cxnSp>
        <p:nvCxnSpPr>
          <p:cNvPr id="20495" name="AutoShape 17"/>
          <p:cNvCxnSpPr>
            <a:cxnSpLocks noChangeShapeType="1"/>
            <a:stCxn id="20486" idx="2"/>
            <a:endCxn id="20487" idx="0"/>
          </p:cNvCxnSpPr>
          <p:nvPr/>
        </p:nvCxnSpPr>
        <p:spPr bwMode="auto">
          <a:xfrm flipH="1">
            <a:off x="3949700" y="1804988"/>
            <a:ext cx="635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96" name="AutoShape 18"/>
          <p:cNvCxnSpPr>
            <a:cxnSpLocks noChangeShapeType="1"/>
            <a:stCxn id="20487" idx="2"/>
            <a:endCxn id="20488" idx="0"/>
          </p:cNvCxnSpPr>
          <p:nvPr/>
        </p:nvCxnSpPr>
        <p:spPr bwMode="auto">
          <a:xfrm>
            <a:off x="3949700" y="3163888"/>
            <a:ext cx="0" cy="250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97" name="AutoShape 19"/>
          <p:cNvCxnSpPr>
            <a:cxnSpLocks noChangeShapeType="1"/>
            <a:stCxn id="20488" idx="2"/>
            <a:endCxn id="20489" idx="0"/>
          </p:cNvCxnSpPr>
          <p:nvPr/>
        </p:nvCxnSpPr>
        <p:spPr bwMode="auto">
          <a:xfrm>
            <a:off x="3949700" y="3735388"/>
            <a:ext cx="6350" cy="2127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98" name="AutoShape 20"/>
          <p:cNvCxnSpPr>
            <a:cxnSpLocks noChangeShapeType="1"/>
            <a:stCxn id="20489" idx="3"/>
            <a:endCxn id="20494" idx="1"/>
          </p:cNvCxnSpPr>
          <p:nvPr/>
        </p:nvCxnSpPr>
        <p:spPr bwMode="auto">
          <a:xfrm flipV="1">
            <a:off x="4510088" y="4165600"/>
            <a:ext cx="569912" cy="6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99" name="AutoShape 21"/>
          <p:cNvCxnSpPr>
            <a:cxnSpLocks noChangeShapeType="1"/>
            <a:stCxn id="20489" idx="2"/>
            <a:endCxn id="20490" idx="0"/>
          </p:cNvCxnSpPr>
          <p:nvPr/>
        </p:nvCxnSpPr>
        <p:spPr bwMode="auto">
          <a:xfrm flipH="1">
            <a:off x="3949700" y="4395788"/>
            <a:ext cx="6350" cy="2381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00" name="AutoShape 22"/>
          <p:cNvCxnSpPr>
            <a:cxnSpLocks noChangeShapeType="1"/>
            <a:stCxn id="20490" idx="2"/>
            <a:endCxn id="20491" idx="0"/>
          </p:cNvCxnSpPr>
          <p:nvPr/>
        </p:nvCxnSpPr>
        <p:spPr bwMode="auto">
          <a:xfrm>
            <a:off x="3949700" y="4954588"/>
            <a:ext cx="6350" cy="2762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01" name="AutoShape 23"/>
          <p:cNvCxnSpPr>
            <a:cxnSpLocks noChangeShapeType="1"/>
            <a:stCxn id="20491" idx="3"/>
            <a:endCxn id="20492" idx="1"/>
          </p:cNvCxnSpPr>
          <p:nvPr/>
        </p:nvCxnSpPr>
        <p:spPr bwMode="auto">
          <a:xfrm flipV="1">
            <a:off x="4510088" y="5448300"/>
            <a:ext cx="581025" cy="6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02" name="AutoShape 24"/>
          <p:cNvCxnSpPr>
            <a:cxnSpLocks noChangeShapeType="1"/>
            <a:stCxn id="20491" idx="1"/>
            <a:endCxn id="20493" idx="3"/>
          </p:cNvCxnSpPr>
          <p:nvPr/>
        </p:nvCxnSpPr>
        <p:spPr bwMode="auto">
          <a:xfrm flipH="1">
            <a:off x="2782888" y="5454650"/>
            <a:ext cx="619125" cy="6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03" name="AutoShape 25"/>
          <p:cNvCxnSpPr>
            <a:cxnSpLocks noChangeShapeType="1"/>
            <a:stCxn id="20492" idx="3"/>
          </p:cNvCxnSpPr>
          <p:nvPr/>
        </p:nvCxnSpPr>
        <p:spPr bwMode="auto">
          <a:xfrm flipH="1" flipV="1">
            <a:off x="3989388" y="3848100"/>
            <a:ext cx="2692400" cy="1600200"/>
          </a:xfrm>
          <a:prstGeom prst="bentConnector3">
            <a:avLst>
              <a:gd name="adj1" fmla="val -8491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04" name="AutoShape 26"/>
          <p:cNvCxnSpPr>
            <a:cxnSpLocks noChangeShapeType="1"/>
            <a:stCxn id="20493" idx="0"/>
          </p:cNvCxnSpPr>
          <p:nvPr/>
        </p:nvCxnSpPr>
        <p:spPr bwMode="auto">
          <a:xfrm rot="-5400000">
            <a:off x="2663825" y="3779838"/>
            <a:ext cx="622300" cy="1974850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9419" name="Text Box 27"/>
          <p:cNvSpPr txBox="1">
            <a:spLocks noChangeArrowheads="1"/>
          </p:cNvSpPr>
          <p:nvPr/>
        </p:nvSpPr>
        <p:spPr bwMode="auto">
          <a:xfrm>
            <a:off x="4479925" y="3821113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i="0">
                <a:effectLst>
                  <a:outerShdw blurRad="38100" dist="38100" dir="2700000" algn="tl">
                    <a:srgbClr val="C0C0C0"/>
                  </a:outerShdw>
                </a:effectLst>
              </a:rPr>
              <a:t>yes</a:t>
            </a:r>
            <a:endParaRPr lang="en-GB" i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39420" name="Text Box 28"/>
          <p:cNvSpPr txBox="1">
            <a:spLocks noChangeArrowheads="1"/>
          </p:cNvSpPr>
          <p:nvPr/>
        </p:nvSpPr>
        <p:spPr bwMode="auto">
          <a:xfrm>
            <a:off x="3997325" y="4291013"/>
            <a:ext cx="463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i="0">
                <a:effectLst>
                  <a:outerShdw blurRad="38100" dist="38100" dir="2700000" algn="tl">
                    <a:srgbClr val="C0C0C0"/>
                  </a:outerShdw>
                </a:effectLst>
              </a:rPr>
              <a:t>no</a:t>
            </a:r>
            <a:endParaRPr lang="en-GB" i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39421" name="Text Box 29"/>
          <p:cNvSpPr txBox="1">
            <a:spLocks noChangeArrowheads="1"/>
          </p:cNvSpPr>
          <p:nvPr/>
        </p:nvSpPr>
        <p:spPr bwMode="auto">
          <a:xfrm>
            <a:off x="4441825" y="5091113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i="0">
                <a:effectLst>
                  <a:outerShdw blurRad="38100" dist="38100" dir="2700000" algn="tl">
                    <a:srgbClr val="C0C0C0"/>
                  </a:outerShdw>
                </a:effectLst>
              </a:rPr>
              <a:t>yes</a:t>
            </a:r>
            <a:endParaRPr lang="en-GB" i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39422" name="Text Box 30"/>
          <p:cNvSpPr txBox="1">
            <a:spLocks noChangeArrowheads="1"/>
          </p:cNvSpPr>
          <p:nvPr/>
        </p:nvSpPr>
        <p:spPr bwMode="auto">
          <a:xfrm>
            <a:off x="2955925" y="5103813"/>
            <a:ext cx="463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i="0">
                <a:effectLst>
                  <a:outerShdw blurRad="38100" dist="38100" dir="2700000" algn="tl">
                    <a:srgbClr val="C0C0C0"/>
                  </a:outerShdw>
                </a:effectLst>
              </a:rPr>
              <a:t>no</a:t>
            </a:r>
            <a:endParaRPr lang="en-GB" i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509" name="Text Box 31"/>
          <p:cNvSpPr txBox="1">
            <a:spLocks noChangeArrowheads="1"/>
          </p:cNvSpPr>
          <p:nvPr/>
        </p:nvSpPr>
        <p:spPr bwMode="auto">
          <a:xfrm>
            <a:off x="5940425" y="2765425"/>
            <a:ext cx="2659063" cy="7429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75" tIns="46038" rIns="92075" bIns="46038">
            <a:spAutoFit/>
          </a:bodyPr>
          <a:lstStyle>
            <a:lvl1pPr defTabSz="76200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i="0"/>
              <a:t>Αλγόριθμος δισδιάστατης ζωγραφικής γραμμής του </a:t>
            </a:r>
            <a:r>
              <a:rPr lang="en-US" sz="1400" i="0"/>
              <a:t>Bresenham</a:t>
            </a:r>
            <a:endParaRPr lang="en-GB" sz="1400" i="0"/>
          </a:p>
        </p:txBody>
      </p:sp>
      <p:sp>
        <p:nvSpPr>
          <p:cNvPr id="1339424" name="Text Box 32"/>
          <p:cNvSpPr txBox="1">
            <a:spLocks noChangeArrowheads="1"/>
          </p:cNvSpPr>
          <p:nvPr/>
        </p:nvSpPr>
        <p:spPr bwMode="auto">
          <a:xfrm>
            <a:off x="5822950" y="1611313"/>
            <a:ext cx="22558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>
                <a:effectLst>
                  <a:outerShdw blurRad="38100" dist="38100" dir="2700000" algn="tl">
                    <a:srgbClr val="C0C0C0"/>
                  </a:outerShdw>
                </a:effectLst>
              </a:rPr>
              <a:t>Παραδείγματα (2/2)</a:t>
            </a:r>
            <a:endParaRPr lang="en-GB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17</a:t>
            </a:fld>
            <a:r>
              <a:rPr lang="el-GR" smtClean="0"/>
              <a:t> / </a:t>
            </a:r>
            <a:r>
              <a:rPr lang="en-US" smtClean="0"/>
              <a:t>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57886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0" smtClean="0">
                <a:solidFill>
                  <a:schemeClr val="bg2"/>
                </a:solidFill>
              </a:rPr>
              <a:t>HY352</a:t>
            </a:r>
            <a:endParaRPr lang="en-US" i="0" smtClean="0">
              <a:solidFill>
                <a:schemeClr val="bg2"/>
              </a:solidFill>
            </a:endParaRP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0">
                <a:solidFill>
                  <a:schemeClr val="bg2"/>
                </a:solidFill>
              </a:rPr>
              <a:t>Α. Σαββίδης</a:t>
            </a:r>
            <a:endParaRPr lang="en-US" i="0">
              <a:solidFill>
                <a:schemeClr val="bg2"/>
              </a:solidFill>
            </a:endParaRPr>
          </a:p>
        </p:txBody>
      </p:sp>
      <p:sp>
        <p:nvSpPr>
          <p:cNvPr id="136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Pseudo code (1/</a:t>
            </a:r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n-GB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6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Πρόκειται για μία ιδιαίτερα διαδεδομένη μέθοδο για τη σχεδίαση κώδικα, με τη χρήση μη αυστηρά τυποποιημένου ρεπερτορίου προγραμματιστικών στοιχείων </a:t>
            </a:r>
          </a:p>
          <a:p>
            <a:pPr lvl="1"/>
            <a:r>
              <a:rPr lang="el-GR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που όμως είναι πολύ κοντά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el-GR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τόσο λεκτικά όσο και συντακτικά, σε πραγματικές γλώσσες προγραμματισμού</a:t>
            </a:r>
          </a:p>
          <a:p>
            <a:r>
              <a:rPr lang="el-GR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Η έμφαση δίνεται στην έκφραση των χαρακτηριστικών ροής ελέγχου και αλγοριθμικής λογικής, </a:t>
            </a:r>
          </a:p>
          <a:p>
            <a:pPr lvl="1"/>
            <a:r>
              <a:rPr lang="el-GR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αφαιρώντας ευκόλως εννοούμενη τυπολογία </a:t>
            </a:r>
          </a:p>
          <a:p>
            <a:pPr lvl="1"/>
            <a:r>
              <a:rPr lang="el-GR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επιτρέποντας συνήθως τη χρήση φυσικής γλώσσας για περιγραφή πολύπλοκης λογικής, όταν η τελευταία πρόκειται να αναλυθεί περισσότερο σε κάποια επόμενο «πέρασμα»</a:t>
            </a:r>
            <a:endParaRPr lang="en-GB" sz="2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18</a:t>
            </a:fld>
            <a:r>
              <a:rPr lang="el-GR" smtClean="0"/>
              <a:t> / </a:t>
            </a:r>
            <a:r>
              <a:rPr lang="en-US" smtClean="0"/>
              <a:t>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654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6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6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6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6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6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6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6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6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6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6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8067" grpId="0" build="p" bldLvl="3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0" smtClean="0">
                <a:solidFill>
                  <a:schemeClr val="bg2"/>
                </a:solidFill>
              </a:rPr>
              <a:t>HY352</a:t>
            </a:r>
            <a:endParaRPr lang="en-US" i="0" smtClean="0">
              <a:solidFill>
                <a:schemeClr val="bg2"/>
              </a:solidFill>
            </a:endParaRPr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0">
                <a:solidFill>
                  <a:schemeClr val="bg2"/>
                </a:solidFill>
              </a:rPr>
              <a:t>Α. Σαββίδης</a:t>
            </a:r>
            <a:endParaRPr lang="en-US" i="0">
              <a:solidFill>
                <a:schemeClr val="bg2"/>
              </a:solidFill>
            </a:endParaRPr>
          </a:p>
        </p:txBody>
      </p:sp>
      <p:sp>
        <p:nvSpPr>
          <p:cNvPr id="133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Pseudo code (2/</a:t>
            </a:r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n-GB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3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Χαρακτηριστικά χρήσης (1/2)</a:t>
            </a:r>
          </a:p>
          <a:p>
            <a:pPr lvl="1"/>
            <a:r>
              <a:rPr 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Είναι η πιο κοινή μέθοδος για περιγραφή αλγορίθμων στα αρχικά στάδια σχεδίασης του τρόπου υλοποίησης των συναρτήσεων</a:t>
            </a:r>
          </a:p>
          <a:p>
            <a:pPr lvl="1"/>
            <a:r>
              <a:rPr 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Οι προγραμματιστές τείνουν να εφαρμόζουν τη δικιά τους μέθοδο, κυρίως δανειζόμενοι στοιχεία από την εκάστοτε γλώσσα προγραμματισμού που χρησιμοποιούν, αναμιγμένη με φυσική γλώσσα και ποικίλους </a:t>
            </a: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ad hoc</a:t>
            </a:r>
            <a:r>
              <a:rPr 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συμβολισμούς</a:t>
            </a:r>
            <a:endParaRPr lang="en-US" sz="20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r>
              <a:rPr 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Είναι πολύ σύνηθες οι προγραμματιστές να μην ακολουθούν με συνέπεια μία συγκεκριμένη τυπολογία, ακόμη και όταν γράφουν </a:t>
            </a:r>
            <a:r>
              <a:rPr lang="el-GR" sz="20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ψευδοκώδικα</a:t>
            </a:r>
            <a:r>
              <a:rPr 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για διαφορετικά τμήματα του ίδιου λογισμικού συστήματος</a:t>
            </a:r>
            <a:endParaRPr lang="en-US" sz="20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19</a:t>
            </a:fld>
            <a:r>
              <a:rPr lang="el-GR" smtClean="0"/>
              <a:t> / </a:t>
            </a:r>
            <a:r>
              <a:rPr lang="en-US" smtClean="0"/>
              <a:t>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0573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3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3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3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3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3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3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275" grpId="0" build="p" bldLvl="3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33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6477000" cy="914400"/>
          </a:xfrm>
        </p:spPr>
        <p:txBody>
          <a:bodyPr/>
          <a:lstStyle/>
          <a:p>
            <a:pPr algn="ctr"/>
            <a:r>
              <a:rPr lang="el-GR"/>
              <a:t>ΕΝΟΤΗΤΑ </a:t>
            </a:r>
            <a:r>
              <a:rPr lang="en-US"/>
              <a:t>3</a:t>
            </a:r>
            <a:endParaRPr lang="en-GB"/>
          </a:p>
        </p:txBody>
      </p:sp>
      <p:sp>
        <p:nvSpPr>
          <p:cNvPr id="133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1651000"/>
            <a:ext cx="8305800" cy="1676400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l-GR" b="1" i="1" dirty="0"/>
              <a:t>ΣΧΕΔΙΑΣΤΙΚΕΣ ΠΡΟΟΠΤΙΚΕΣ ΚΑΙ </a:t>
            </a:r>
            <a:endParaRPr lang="en-US" b="1" i="1" dirty="0"/>
          </a:p>
          <a:p>
            <a:pPr algn="ctr">
              <a:buFont typeface="Wingdings" pitchFamily="2" charset="2"/>
              <a:buNone/>
            </a:pPr>
            <a:r>
              <a:rPr lang="el-GR" b="1" i="1" dirty="0"/>
              <a:t>ΔΟΜΗΜΕΝΟΣ ΠΡΟΓΡΑΜΜΑΤΙΣΜΟΣ</a:t>
            </a:r>
          </a:p>
          <a:p>
            <a:pPr algn="ctr">
              <a:buFont typeface="Wingdings" pitchFamily="2" charset="2"/>
              <a:buNone/>
            </a:pPr>
            <a:r>
              <a:rPr lang="el-GR" sz="2000" b="1" i="1" dirty="0"/>
              <a:t>Αριθμός διαλέξεων </a:t>
            </a:r>
            <a:r>
              <a:rPr lang="en-US" sz="2000" b="1" i="1" dirty="0"/>
              <a:t>2</a:t>
            </a:r>
            <a:r>
              <a:rPr lang="el-GR" sz="2000" b="1" i="1" dirty="0"/>
              <a:t> – Διάλεξη </a:t>
            </a:r>
            <a:r>
              <a:rPr lang="en-US" sz="2000" b="1" i="1" dirty="0" smtClean="0"/>
              <a:t>2</a:t>
            </a:r>
            <a:r>
              <a:rPr lang="el-GR" sz="2000" b="1" i="1" dirty="0" smtClean="0"/>
              <a:t>η</a:t>
            </a:r>
            <a:endParaRPr lang="en-GB" sz="2000" b="1" i="1" dirty="0"/>
          </a:p>
        </p:txBody>
      </p:sp>
      <p:pic>
        <p:nvPicPr>
          <p:cNvPr id="1331204" name="Picture 4" descr="bd05515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276600"/>
            <a:ext cx="2693988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</a:t>
            </a:fld>
            <a:r>
              <a:rPr lang="el-GR" smtClean="0"/>
              <a:t> / </a:t>
            </a:r>
            <a:r>
              <a:rPr lang="en-US" smtClean="0"/>
              <a:t>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48974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0" smtClean="0">
                <a:solidFill>
                  <a:schemeClr val="bg2"/>
                </a:solidFill>
              </a:rPr>
              <a:t>HY352</a:t>
            </a:r>
            <a:endParaRPr lang="en-US" i="0" smtClean="0">
              <a:solidFill>
                <a:schemeClr val="bg2"/>
              </a:solidFill>
            </a:endParaRPr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0">
                <a:solidFill>
                  <a:schemeClr val="bg2"/>
                </a:solidFill>
              </a:rPr>
              <a:t>Α. Σαββίδης</a:t>
            </a:r>
            <a:endParaRPr lang="en-US" i="0">
              <a:solidFill>
                <a:schemeClr val="bg2"/>
              </a:solidFill>
            </a:endParaRPr>
          </a:p>
        </p:txBody>
      </p:sp>
      <p:sp>
        <p:nvSpPr>
          <p:cNvPr id="133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Pseudo code (3/</a:t>
            </a:r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n-GB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3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24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Χαρακτηριστικά χρήσης (2/2)</a:t>
            </a:r>
          </a:p>
          <a:p>
            <a:pPr lvl="1"/>
            <a:r>
              <a:rPr lang="el-GR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Ο ψευδοκώδικας εφαρμόζεται σε όλο το σύνολο των προγραμματιστικών στοιχείων, π.χ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</a:p>
          <a:p>
            <a:pPr lvl="2"/>
            <a:r>
              <a:rPr lang="en-US" sz="18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data structure</a:t>
            </a:r>
            <a:r>
              <a:rPr lang="el-GR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– δομές δεδομένων</a:t>
            </a:r>
            <a:endParaRPr lang="en-US" sz="18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2"/>
            <a:r>
              <a:rPr lang="en-US" sz="18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functions declaration</a:t>
            </a:r>
            <a:r>
              <a:rPr lang="el-GR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– δήλωση συναρτήσεων</a:t>
            </a:r>
            <a:endParaRPr lang="en-US" sz="18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2"/>
            <a:r>
              <a:rPr lang="en-US" sz="18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function definition</a:t>
            </a:r>
            <a:r>
              <a:rPr lang="el-GR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– ορισμός (υλοποίηση) συναρτήσεων</a:t>
            </a:r>
            <a:endParaRPr lang="en-US" sz="18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2"/>
            <a:r>
              <a:rPr lang="en-US" sz="18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block</a:t>
            </a:r>
            <a:r>
              <a:rPr lang="el-GR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– σύνολο εντολών</a:t>
            </a:r>
            <a:endParaRPr lang="en-US" sz="18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2"/>
            <a:r>
              <a:rPr lang="en-US" sz="18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statement</a:t>
            </a:r>
            <a:r>
              <a:rPr lang="el-GR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- εντολή</a:t>
            </a:r>
            <a:endParaRPr lang="en-US" sz="18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2"/>
            <a:r>
              <a:rPr lang="en-US" sz="18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expression</a:t>
            </a:r>
            <a:r>
              <a:rPr lang="el-GR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– έκφραση</a:t>
            </a:r>
          </a:p>
          <a:p>
            <a:pPr lvl="2"/>
            <a:r>
              <a:rPr lang="en-US" sz="18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class</a:t>
            </a:r>
            <a:r>
              <a:rPr lang="en-US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– </a:t>
            </a:r>
            <a:r>
              <a:rPr lang="el-GR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κλάση</a:t>
            </a:r>
          </a:p>
          <a:p>
            <a:pPr lvl="2"/>
            <a:r>
              <a:rPr lang="en-US" sz="18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variable declaration</a:t>
            </a:r>
            <a:r>
              <a:rPr lang="en-US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– </a:t>
            </a:r>
            <a:r>
              <a:rPr lang="el-GR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δήλωση μεταβλητών</a:t>
            </a:r>
            <a:endParaRPr lang="en-GB" sz="18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20</a:t>
            </a:fld>
            <a:r>
              <a:rPr lang="el-GR" smtClean="0"/>
              <a:t> / </a:t>
            </a:r>
            <a:r>
              <a:rPr lang="en-US" smtClean="0"/>
              <a:t>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523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3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3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3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3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3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3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3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3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3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3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3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3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3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3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3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3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3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3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5299" grpId="0" build="p" bldLvl="3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0" smtClean="0">
                <a:solidFill>
                  <a:schemeClr val="bg2"/>
                </a:solidFill>
              </a:rPr>
              <a:t>HY352</a:t>
            </a:r>
            <a:endParaRPr lang="en-US" i="0" smtClean="0">
              <a:solidFill>
                <a:schemeClr val="bg2"/>
              </a:solidFill>
            </a:endParaRPr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0">
                <a:solidFill>
                  <a:schemeClr val="bg2"/>
                </a:solidFill>
              </a:rPr>
              <a:t>Α. Σαββίδης</a:t>
            </a:r>
            <a:endParaRPr lang="en-US" i="0">
              <a:solidFill>
                <a:schemeClr val="bg2"/>
              </a:solidFill>
            </a:endParaRPr>
          </a:p>
        </p:txBody>
      </p:sp>
      <p:sp>
        <p:nvSpPr>
          <p:cNvPr id="133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Pseudo code (</a:t>
            </a:r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n-GB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338406" name="Group 38"/>
          <p:cNvGraphicFramePr>
            <a:graphicFrameLocks noGrp="1"/>
          </p:cNvGraphicFramePr>
          <p:nvPr/>
        </p:nvGraphicFramePr>
        <p:xfrm>
          <a:off x="1016000" y="1524000"/>
          <a:ext cx="5461000" cy="4707368"/>
        </p:xfrm>
        <a:graphic>
          <a:graphicData uri="http://schemas.openxmlformats.org/drawingml/2006/table">
            <a:tbl>
              <a:tblPr/>
              <a:tblGrid>
                <a:gridCol w="5461000"/>
              </a:tblGrid>
              <a:tr h="3633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record point { x, y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function </a:t>
                      </a: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charset="0"/>
                        </a:rPr>
                        <a:t>draw line</a:t>
                      </a: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(point start, point end)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x </a:t>
                      </a:r>
                      <a:r>
                        <a:rPr kumimoji="1" lang="el-G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</a:t>
                      </a: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 start.x, </a:t>
                      </a:r>
                      <a:r>
                        <a:rPr kumimoji="1" lang="el-G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 = start.y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Dx = end.x – start.x, Dy = end.y – start.y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e </a:t>
                      </a:r>
                      <a:r>
                        <a:rPr kumimoji="1" lang="el-G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</a:t>
                      </a: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 2 * Dy – Dx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for i=1 to Dx do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begin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draw(x,y)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while e &gt; 0 do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y   = y+1, e = e – 2* Dx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x = x + 1, e = e + 2 * Dy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end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end</a:t>
                      </a:r>
                      <a:endParaRPr kumimoji="1" lang="en-GB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4" marB="460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073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Πιθανές αλλαγές</a:t>
                      </a:r>
                      <a:r>
                        <a:rPr kumimoji="1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begin 	</a:t>
                      </a: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 {		end 	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function 	 </a:t>
                      </a:r>
                      <a:r>
                        <a:rPr kumimoji="1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empty		</a:t>
                      </a: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do 	 </a:t>
                      </a:r>
                      <a:r>
                        <a:rPr kumimoji="1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empty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record	 </a:t>
                      </a:r>
                      <a:r>
                        <a:rPr kumimoji="1" lang="en-GB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empty		</a:t>
                      </a:r>
                      <a:r>
                        <a:rPr kumimoji="1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to	 -&gt; </a:t>
                      </a:r>
                      <a:r>
                        <a:rPr kumimoji="1" lang="el-G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ή </a:t>
                      </a: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:</a:t>
                      </a:r>
                      <a:endParaRPr kumimoji="1" lang="en-GB" sz="1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Wingdings" pitchFamily="2" charset="2"/>
                      </a:endParaRPr>
                    </a:p>
                  </a:txBody>
                  <a:tcPr marL="92075" marR="92075" marT="46034" marB="460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638" name="Text Box 18"/>
          <p:cNvSpPr txBox="1">
            <a:spLocks noChangeArrowheads="1"/>
          </p:cNvSpPr>
          <p:nvPr/>
        </p:nvSpPr>
        <p:spPr bwMode="auto">
          <a:xfrm>
            <a:off x="4886325" y="3286125"/>
            <a:ext cx="2659063" cy="7429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75" tIns="46038" rIns="92075" bIns="46038">
            <a:spAutoFit/>
          </a:bodyPr>
          <a:lstStyle>
            <a:lvl1pPr defTabSz="76200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400" i="0"/>
              <a:t>Αλγόριθμος δισδιάστατης ζωγραφικής γραμμής του </a:t>
            </a:r>
            <a:r>
              <a:rPr lang="en-US" sz="1400" i="0"/>
              <a:t>Bresenham</a:t>
            </a:r>
            <a:endParaRPr lang="en-GB" sz="1400" i="0"/>
          </a:p>
        </p:txBody>
      </p:sp>
      <p:sp>
        <p:nvSpPr>
          <p:cNvPr id="1338388" name="Text Box 20"/>
          <p:cNvSpPr txBox="1">
            <a:spLocks noChangeArrowheads="1"/>
          </p:cNvSpPr>
          <p:nvPr/>
        </p:nvSpPr>
        <p:spPr bwMode="auto">
          <a:xfrm>
            <a:off x="6969125" y="5916613"/>
            <a:ext cx="1487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>
                <a:effectLst>
                  <a:outerShdw blurRad="38100" dist="38100" dir="2700000" algn="tl">
                    <a:srgbClr val="C0C0C0"/>
                  </a:outerShdw>
                </a:effectLst>
              </a:rPr>
              <a:t>παράδειγμα</a:t>
            </a:r>
            <a:endParaRPr lang="en-GB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21</a:t>
            </a:fld>
            <a:r>
              <a:rPr lang="el-GR" smtClean="0"/>
              <a:t> / </a:t>
            </a:r>
            <a:r>
              <a:rPr lang="en-US" smtClean="0"/>
              <a:t>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0254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0" smtClean="0">
                <a:solidFill>
                  <a:schemeClr val="bg2"/>
                </a:solidFill>
              </a:rPr>
              <a:t>HY352</a:t>
            </a:r>
            <a:endParaRPr lang="en-US" i="0" smtClean="0">
              <a:solidFill>
                <a:schemeClr val="bg2"/>
              </a:solidFill>
            </a:endParaRPr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0">
                <a:solidFill>
                  <a:schemeClr val="bg2"/>
                </a:solidFill>
              </a:rPr>
              <a:t>Α. Σαββίδης</a:t>
            </a:r>
            <a:endParaRPr lang="en-US" i="0">
              <a:solidFill>
                <a:schemeClr val="bg2"/>
              </a:solidFill>
            </a:endParaRPr>
          </a:p>
        </p:txBody>
      </p:sp>
      <p:sp>
        <p:nvSpPr>
          <p:cNvPr id="137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Περιεχόμενα</a:t>
            </a:r>
            <a:endParaRPr lang="en-GB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7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Σχεδιαστικές προοπτικές</a:t>
            </a:r>
          </a:p>
          <a:p>
            <a:pPr lvl="1"/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Ο ρόλος των προοπτικών από άλλη οπτική γωνία</a:t>
            </a:r>
            <a:endParaRPr 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Functional design – </a:t>
            </a: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λειτουργική σχεδίαση</a:t>
            </a:r>
            <a:endParaRPr 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r>
              <a:rPr lang="en-US" i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Behavioral analysis – </a:t>
            </a:r>
            <a:r>
              <a:rPr lang="el-GR" i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συμπεριφεριολογική ανάλυση</a:t>
            </a:r>
            <a:endParaRPr lang="en-US" i="1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Δομημένος προγραμματισμός</a:t>
            </a:r>
          </a:p>
          <a:p>
            <a:pPr lvl="1"/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Βασικές ιδιότητες</a:t>
            </a:r>
          </a:p>
          <a:p>
            <a:pPr lvl="1"/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Συγγενείς μέθοδοι σχεδίασης</a:t>
            </a:r>
          </a:p>
          <a:p>
            <a:pPr lvl="1"/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Σχέση και σύνδεση και με οντοκεντρική σχεδίαση</a:t>
            </a:r>
            <a:endParaRPr lang="en-GB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22</a:t>
            </a:fld>
            <a:r>
              <a:rPr lang="el-GR" smtClean="0"/>
              <a:t> / </a:t>
            </a:r>
            <a:r>
              <a:rPr lang="en-US" smtClean="0"/>
              <a:t>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2076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0" smtClean="0">
                <a:solidFill>
                  <a:schemeClr val="bg2"/>
                </a:solidFill>
              </a:rPr>
              <a:t>HY352</a:t>
            </a:r>
            <a:endParaRPr lang="en-US" i="0" smtClean="0">
              <a:solidFill>
                <a:schemeClr val="bg2"/>
              </a:solidFill>
            </a:endParaRPr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0">
                <a:solidFill>
                  <a:schemeClr val="bg2"/>
                </a:solidFill>
              </a:rPr>
              <a:t>Α. Σαββίδης</a:t>
            </a:r>
            <a:endParaRPr lang="en-US" i="0">
              <a:solidFill>
                <a:schemeClr val="bg2"/>
              </a:solidFill>
            </a:endParaRPr>
          </a:p>
        </p:txBody>
      </p:sp>
      <p:sp>
        <p:nvSpPr>
          <p:cNvPr id="134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Behavioral analysis (1/2)</a:t>
            </a:r>
            <a:endParaRPr lang="en-GB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4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Τα σχετικά μοντέλα αποκαλύπτουν και αναπαριστούν σχέσεις αιτίου και αποτελέσματος - </a:t>
            </a: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cause and effect</a:t>
            </a:r>
            <a:r>
              <a:rPr 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κυρίως για βασικές κατηγορίες  γεγονότων (αιτίες), και των άμεσα </a:t>
            </a:r>
            <a:r>
              <a:rPr lang="el-GR" sz="20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συσχετιζόμενων</a:t>
            </a:r>
            <a:r>
              <a:rPr 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αντιδράσεων </a:t>
            </a: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αποτελέσματα</a:t>
            </a: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 </a:t>
            </a:r>
            <a:r>
              <a:rPr 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ενός λογισμικού συστήματος</a:t>
            </a:r>
            <a:endParaRPr lang="en-US" sz="20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Ο ορισμός των σχέσεων αιτίου / αιτιατού βοηθά στη γρήγορη επαλήθευση ορθότητας θεμελιωδών </a:t>
            </a:r>
            <a:r>
              <a:rPr lang="el-GR" sz="20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συμπεριφεριολογικών</a:t>
            </a:r>
            <a:r>
              <a:rPr 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χαρακτηριστικών ενός συστήματος, ειδικά εάν ορισμός αυτών των σχέσεων μπορεί να εκφραστεί με τυπικό τρόπο και να επαληθευτεί αυτόματα – </a:t>
            </a: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formal verification</a:t>
            </a:r>
          </a:p>
          <a:p>
            <a:r>
              <a:rPr 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Υιοθετούνται για τον ορισμό και την κατανόηση της λειτουργικής συμπεριφοράς αρχιτεκτονικών τμημάτων η του συνολικού συστήματος</a:t>
            </a:r>
            <a:endParaRPr lang="en-GB" sz="20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23</a:t>
            </a:fld>
            <a:r>
              <a:rPr lang="el-GR" smtClean="0"/>
              <a:t> / </a:t>
            </a:r>
            <a:r>
              <a:rPr lang="en-US" smtClean="0"/>
              <a:t>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4979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4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4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4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4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4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4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0419" grpId="0" build="p" bldLvl="3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0" smtClean="0">
                <a:solidFill>
                  <a:schemeClr val="bg2"/>
                </a:solidFill>
              </a:rPr>
              <a:t>HY352</a:t>
            </a:r>
            <a:endParaRPr lang="en-US" i="0" smtClean="0">
              <a:solidFill>
                <a:schemeClr val="bg2"/>
              </a:solidFill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0">
                <a:solidFill>
                  <a:schemeClr val="bg2"/>
                </a:solidFill>
              </a:rPr>
              <a:t>Α. Σαββίδης</a:t>
            </a:r>
            <a:endParaRPr lang="en-US" i="0">
              <a:solidFill>
                <a:schemeClr val="bg2"/>
              </a:solidFill>
            </a:endParaRPr>
          </a:p>
        </p:txBody>
      </p:sp>
      <p:sp>
        <p:nvSpPr>
          <p:cNvPr id="134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Behavioral analysis (2/2)</a:t>
            </a:r>
            <a:endParaRPr lang="en-GB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4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State Transition Diagrams</a:t>
            </a:r>
            <a:r>
              <a:rPr lang="el-GR" sz="20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– διαγράμματα (μετάβασης) καταστάσεων</a:t>
            </a: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Αυτά αναπαριστούν με γραφικό τρόπο τη λογική του προγράμματος σε μορφή αυτομάτων πεπερασμένων καταστάσεων – </a:t>
            </a: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finite state automata, </a:t>
            </a:r>
            <a:r>
              <a:rPr 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εμπλέκοντας καταστάσεις (</a:t>
            </a: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states), </a:t>
            </a:r>
            <a:r>
              <a:rPr 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μεταβάσεις </a:t>
            </a: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(transitions), </a:t>
            </a:r>
            <a:r>
              <a:rPr 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και ενέργειες (</a:t>
            </a: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actions)</a:t>
            </a:r>
          </a:p>
          <a:p>
            <a:r>
              <a:rPr lang="en-US" sz="2000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Cause Effect Tables</a:t>
            </a:r>
            <a:r>
              <a:rPr lang="en-US" sz="20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– </a:t>
            </a:r>
            <a:r>
              <a:rPr lang="el-GR" sz="20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πίνακες αιτίου αποτελέσματος</a:t>
            </a: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Πρόκειται κυρίως για πίνακες τεκμηρίωσης με τους οποίους καταγράφονται οι σημαντικότερες κατηγορίες από αίτια / γεγονότα, με τα αντίστοιχα</a:t>
            </a: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κάθε φορά αποτελέσματα</a:t>
            </a:r>
            <a:endParaRPr lang="en-US" sz="20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sz="2000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Formal Specification</a:t>
            </a:r>
            <a:r>
              <a:rPr lang="el-GR" sz="20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– τυπική περιγραφή</a:t>
            </a: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Αφορούν τυπικά υπολογιστικά μοντέλα τα οποία υιοθετούνται για την εξαντλητική περιγραφή αλγορίθμων κρίσιμης λογικής προγράμματος, επιτρέποντας την εφαρμογή μεθόδων τυπικής επαλήθευσης</a:t>
            </a:r>
            <a:endParaRPr lang="en-GB" sz="20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24</a:t>
            </a:fld>
            <a:r>
              <a:rPr lang="el-GR" smtClean="0"/>
              <a:t> / </a:t>
            </a:r>
            <a:r>
              <a:rPr lang="en-US" smtClean="0"/>
              <a:t>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18257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0" smtClean="0">
                <a:solidFill>
                  <a:schemeClr val="bg2"/>
                </a:solidFill>
              </a:rPr>
              <a:t>HY352</a:t>
            </a:r>
            <a:endParaRPr lang="en-US" i="0" smtClean="0">
              <a:solidFill>
                <a:schemeClr val="bg2"/>
              </a:solidFill>
            </a:endParaRPr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0">
                <a:solidFill>
                  <a:schemeClr val="bg2"/>
                </a:solidFill>
              </a:rPr>
              <a:t>Α. Σαββίδης</a:t>
            </a:r>
            <a:endParaRPr lang="en-US" i="0">
              <a:solidFill>
                <a:schemeClr val="bg2"/>
              </a:solidFill>
            </a:endParaRPr>
          </a:p>
        </p:txBody>
      </p:sp>
      <p:sp>
        <p:nvSpPr>
          <p:cNvPr id="134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State transition diagrams (1/4)</a:t>
            </a:r>
            <a:endParaRPr lang="en-GB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4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Μπορούν να εφαρμοστούν όταν καταστάσεις και μεταβάσεις, ή γεγονότα και αντιδράσεις εμπλέκονται απ’ ευθείας στην λογική και στη ροή ελέγχου του λογισμικού συστήματος</a:t>
            </a:r>
            <a:endParaRPr 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Αποτυπώνουν κεντρικές ροές ελέγχου και συνήθους οδηγούν σε βασικά σενάρια λειτουργίας</a:t>
            </a:r>
            <a:endParaRPr lang="en-GB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25</a:t>
            </a:fld>
            <a:r>
              <a:rPr lang="el-GR" smtClean="0"/>
              <a:t> / </a:t>
            </a:r>
            <a:r>
              <a:rPr lang="en-US" smtClean="0"/>
              <a:t>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41545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0" smtClean="0">
                <a:solidFill>
                  <a:schemeClr val="bg2"/>
                </a:solidFill>
              </a:rPr>
              <a:t>HY352</a:t>
            </a:r>
            <a:endParaRPr lang="en-US" i="0" smtClean="0">
              <a:solidFill>
                <a:schemeClr val="bg2"/>
              </a:solidFill>
            </a:endParaRPr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0">
                <a:solidFill>
                  <a:schemeClr val="bg2"/>
                </a:solidFill>
              </a:rPr>
              <a:t>Α. Σαββίδης</a:t>
            </a:r>
            <a:endParaRPr lang="en-US" i="0">
              <a:solidFill>
                <a:schemeClr val="bg2"/>
              </a:solidFill>
            </a:endParaRPr>
          </a:p>
        </p:txBody>
      </p:sp>
      <p:sp>
        <p:nvSpPr>
          <p:cNvPr id="134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State transition diagrams (2/4)</a:t>
            </a:r>
            <a:endParaRPr lang="en-GB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1750" name="Oval 4"/>
          <p:cNvSpPr>
            <a:spLocks noChangeArrowheads="1"/>
          </p:cNvSpPr>
          <p:nvPr/>
        </p:nvSpPr>
        <p:spPr bwMode="auto">
          <a:xfrm>
            <a:off x="4635500" y="5664200"/>
            <a:ext cx="1447800" cy="5715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/>
            <a:r>
              <a:rPr lang="en-US" sz="1600" i="0"/>
              <a:t>taxing</a:t>
            </a:r>
            <a:endParaRPr lang="en-GB" sz="1600" i="0"/>
          </a:p>
        </p:txBody>
      </p:sp>
      <p:sp>
        <p:nvSpPr>
          <p:cNvPr id="31751" name="Oval 6"/>
          <p:cNvSpPr>
            <a:spLocks noChangeArrowheads="1"/>
          </p:cNvSpPr>
          <p:nvPr/>
        </p:nvSpPr>
        <p:spPr bwMode="auto">
          <a:xfrm>
            <a:off x="4635500" y="4762500"/>
            <a:ext cx="1447800" cy="571500"/>
          </a:xfrm>
          <a:prstGeom prst="ellipse">
            <a:avLst/>
          </a:prstGeom>
          <a:solidFill>
            <a:srgbClr val="FF9933"/>
          </a:solidFill>
          <a:ln w="28575">
            <a:solidFill>
              <a:schemeClr val="tx1"/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wrap="none" lIns="92075" tIns="46038" rIns="92075" bIns="46038" anchor="ctr"/>
          <a:lstStyle/>
          <a:p>
            <a:pPr algn="ctr" defTabSz="762000"/>
            <a:r>
              <a:rPr lang="en-US" sz="1600" i="0"/>
              <a:t>landing</a:t>
            </a:r>
            <a:endParaRPr lang="en-GB" sz="1600" i="0"/>
          </a:p>
        </p:txBody>
      </p:sp>
      <p:sp>
        <p:nvSpPr>
          <p:cNvPr id="31752" name="Oval 7"/>
          <p:cNvSpPr>
            <a:spLocks noChangeArrowheads="1"/>
          </p:cNvSpPr>
          <p:nvPr/>
        </p:nvSpPr>
        <p:spPr bwMode="auto">
          <a:xfrm>
            <a:off x="4635500" y="1536700"/>
            <a:ext cx="1447800" cy="5715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/>
            <a:r>
              <a:rPr lang="en-US" sz="1600" i="0"/>
              <a:t>queued</a:t>
            </a:r>
            <a:endParaRPr lang="en-GB" sz="1600" i="0"/>
          </a:p>
        </p:txBody>
      </p:sp>
      <p:sp>
        <p:nvSpPr>
          <p:cNvPr id="31753" name="Oval 8"/>
          <p:cNvSpPr>
            <a:spLocks noChangeArrowheads="1"/>
          </p:cNvSpPr>
          <p:nvPr/>
        </p:nvSpPr>
        <p:spPr bwMode="auto">
          <a:xfrm>
            <a:off x="2133600" y="1536700"/>
            <a:ext cx="1447800" cy="5715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/>
            <a:r>
              <a:rPr lang="en-US" sz="1600" i="0" dirty="0"/>
              <a:t>approaching</a:t>
            </a:r>
            <a:endParaRPr lang="en-GB" sz="1600" i="0" dirty="0"/>
          </a:p>
        </p:txBody>
      </p:sp>
      <p:sp>
        <p:nvSpPr>
          <p:cNvPr id="31754" name="Oval 9"/>
          <p:cNvSpPr>
            <a:spLocks noChangeArrowheads="1"/>
          </p:cNvSpPr>
          <p:nvPr/>
        </p:nvSpPr>
        <p:spPr bwMode="auto">
          <a:xfrm>
            <a:off x="4635500" y="3822700"/>
            <a:ext cx="1447800" cy="5715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/>
            <a:r>
              <a:rPr lang="en-US" sz="1600" i="0"/>
              <a:t>locked</a:t>
            </a:r>
            <a:endParaRPr lang="en-GB" sz="1600" i="0"/>
          </a:p>
        </p:txBody>
      </p:sp>
      <p:sp>
        <p:nvSpPr>
          <p:cNvPr id="31755" name="Oval 11"/>
          <p:cNvSpPr>
            <a:spLocks noChangeArrowheads="1"/>
          </p:cNvSpPr>
          <p:nvPr/>
        </p:nvSpPr>
        <p:spPr bwMode="auto">
          <a:xfrm>
            <a:off x="4635500" y="2679700"/>
            <a:ext cx="1447800" cy="5715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/>
            <a:r>
              <a:rPr lang="en-US" sz="1600" i="0"/>
              <a:t>prioritized</a:t>
            </a:r>
            <a:endParaRPr lang="en-GB" sz="1600" i="0"/>
          </a:p>
        </p:txBody>
      </p:sp>
      <p:sp>
        <p:nvSpPr>
          <p:cNvPr id="31756" name="Text Box 13"/>
          <p:cNvSpPr txBox="1">
            <a:spLocks noChangeArrowheads="1"/>
          </p:cNvSpPr>
          <p:nvPr/>
        </p:nvSpPr>
        <p:spPr bwMode="auto">
          <a:xfrm>
            <a:off x="1315260" y="2168525"/>
            <a:ext cx="81753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200" i="0"/>
              <a:t>radar</a:t>
            </a:r>
          </a:p>
          <a:p>
            <a:pPr algn="ctr"/>
            <a:r>
              <a:rPr lang="en-US" sz="1200" i="0"/>
              <a:t>detected</a:t>
            </a:r>
            <a:endParaRPr lang="en-GB" sz="1200" i="0"/>
          </a:p>
        </p:txBody>
      </p:sp>
      <p:sp>
        <p:nvSpPr>
          <p:cNvPr id="31757" name="Oval 14"/>
          <p:cNvSpPr>
            <a:spLocks noChangeArrowheads="1"/>
          </p:cNvSpPr>
          <p:nvPr/>
        </p:nvSpPr>
        <p:spPr bwMode="auto">
          <a:xfrm>
            <a:off x="2133600" y="2679700"/>
            <a:ext cx="1447800" cy="571500"/>
          </a:xfrm>
          <a:prstGeom prst="ellipse">
            <a:avLst/>
          </a:prstGeom>
          <a:solidFill>
            <a:srgbClr val="C00000"/>
          </a:solidFill>
          <a:ln w="28575">
            <a:solidFill>
              <a:srgbClr val="990000"/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wrap="none" lIns="92075" tIns="46038" rIns="92075" bIns="46038" anchor="ctr"/>
          <a:lstStyle/>
          <a:p>
            <a:pPr algn="ctr" defTabSz="762000"/>
            <a:r>
              <a:rPr lang="en-US" sz="1600" i="0">
                <a:solidFill>
                  <a:schemeClr val="bg1"/>
                </a:solidFill>
              </a:rPr>
              <a:t>alert state</a:t>
            </a:r>
            <a:endParaRPr lang="en-GB" sz="1600" i="0">
              <a:solidFill>
                <a:schemeClr val="bg1"/>
              </a:solidFill>
            </a:endParaRPr>
          </a:p>
        </p:txBody>
      </p:sp>
      <p:cxnSp>
        <p:nvCxnSpPr>
          <p:cNvPr id="31758" name="AutoShape 15"/>
          <p:cNvCxnSpPr>
            <a:cxnSpLocks noChangeShapeType="1"/>
            <a:stCxn id="31753" idx="6"/>
            <a:endCxn id="31752" idx="2"/>
          </p:cNvCxnSpPr>
          <p:nvPr/>
        </p:nvCxnSpPr>
        <p:spPr bwMode="auto">
          <a:xfrm>
            <a:off x="3581400" y="1822450"/>
            <a:ext cx="10541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759" name="Text Box 16"/>
          <p:cNvSpPr txBox="1">
            <a:spLocks noChangeArrowheads="1"/>
          </p:cNvSpPr>
          <p:nvPr/>
        </p:nvSpPr>
        <p:spPr bwMode="auto">
          <a:xfrm>
            <a:off x="3571508" y="1825625"/>
            <a:ext cx="73257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200" i="0"/>
              <a:t>route</a:t>
            </a:r>
          </a:p>
          <a:p>
            <a:pPr algn="ctr"/>
            <a:r>
              <a:rPr lang="en-US" sz="1200" i="0"/>
              <a:t>verified</a:t>
            </a:r>
            <a:endParaRPr lang="en-GB" sz="1200" i="0"/>
          </a:p>
        </p:txBody>
      </p:sp>
      <p:sp>
        <p:nvSpPr>
          <p:cNvPr id="31760" name="Text Box 17"/>
          <p:cNvSpPr txBox="1">
            <a:spLocks noChangeArrowheads="1"/>
          </p:cNvSpPr>
          <p:nvPr/>
        </p:nvSpPr>
        <p:spPr bwMode="auto">
          <a:xfrm>
            <a:off x="2892337" y="2041525"/>
            <a:ext cx="674865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200" i="0">
                <a:solidFill>
                  <a:srgbClr val="990000"/>
                </a:solidFill>
              </a:rPr>
              <a:t>route</a:t>
            </a:r>
          </a:p>
          <a:p>
            <a:pPr algn="ctr"/>
            <a:r>
              <a:rPr lang="en-US" sz="1200" i="0">
                <a:solidFill>
                  <a:srgbClr val="990000"/>
                </a:solidFill>
              </a:rPr>
              <a:t>invalid</a:t>
            </a:r>
            <a:endParaRPr lang="en-GB" sz="1200" i="0">
              <a:solidFill>
                <a:srgbClr val="990000"/>
              </a:solidFill>
            </a:endParaRPr>
          </a:p>
        </p:txBody>
      </p:sp>
      <p:cxnSp>
        <p:nvCxnSpPr>
          <p:cNvPr id="31761" name="AutoShape 19"/>
          <p:cNvCxnSpPr>
            <a:cxnSpLocks noChangeShapeType="1"/>
            <a:stCxn id="31753" idx="4"/>
            <a:endCxn id="31757" idx="0"/>
          </p:cNvCxnSpPr>
          <p:nvPr/>
        </p:nvCxnSpPr>
        <p:spPr bwMode="auto">
          <a:xfrm>
            <a:off x="2857500" y="2108200"/>
            <a:ext cx="0" cy="571500"/>
          </a:xfrm>
          <a:prstGeom prst="straightConnector1">
            <a:avLst/>
          </a:prstGeom>
          <a:noFill/>
          <a:ln w="28575">
            <a:solidFill>
              <a:srgbClr val="99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2" name="AutoShape 20"/>
          <p:cNvCxnSpPr>
            <a:cxnSpLocks noChangeShapeType="1"/>
            <a:stCxn id="31752" idx="6"/>
            <a:endCxn id="31755" idx="6"/>
          </p:cNvCxnSpPr>
          <p:nvPr/>
        </p:nvCxnSpPr>
        <p:spPr bwMode="auto">
          <a:xfrm>
            <a:off x="6083300" y="1822450"/>
            <a:ext cx="12700" cy="1143000"/>
          </a:xfrm>
          <a:prstGeom prst="curvedConnector3">
            <a:avLst>
              <a:gd name="adj1" fmla="val 1800000"/>
            </a:avLst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763" name="Text Box 21"/>
          <p:cNvSpPr txBox="1">
            <a:spLocks noChangeArrowheads="1"/>
          </p:cNvSpPr>
          <p:nvPr/>
        </p:nvSpPr>
        <p:spPr bwMode="auto">
          <a:xfrm>
            <a:off x="6310310" y="1911350"/>
            <a:ext cx="65723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200" i="0"/>
              <a:t>first in</a:t>
            </a:r>
          </a:p>
          <a:p>
            <a:pPr algn="ctr"/>
            <a:r>
              <a:rPr lang="en-US" sz="1200" i="0"/>
              <a:t>queue</a:t>
            </a:r>
            <a:endParaRPr lang="en-GB" sz="1200" i="0"/>
          </a:p>
        </p:txBody>
      </p:sp>
      <p:cxnSp>
        <p:nvCxnSpPr>
          <p:cNvPr id="31764" name="AutoShape 22"/>
          <p:cNvCxnSpPr>
            <a:cxnSpLocks noChangeShapeType="1"/>
            <a:stCxn id="31752" idx="4"/>
            <a:endCxn id="31757" idx="6"/>
          </p:cNvCxnSpPr>
          <p:nvPr/>
        </p:nvCxnSpPr>
        <p:spPr bwMode="auto">
          <a:xfrm rot="5400000">
            <a:off x="4041775" y="1647825"/>
            <a:ext cx="857250" cy="1778000"/>
          </a:xfrm>
          <a:prstGeom prst="curvedConnector2">
            <a:avLst/>
          </a:prstGeom>
          <a:noFill/>
          <a:ln w="28575">
            <a:solidFill>
              <a:srgbClr val="99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765" name="Text Box 23"/>
          <p:cNvSpPr txBox="1">
            <a:spLocks noChangeArrowheads="1"/>
          </p:cNvSpPr>
          <p:nvPr/>
        </p:nvSpPr>
        <p:spPr bwMode="auto">
          <a:xfrm>
            <a:off x="4251237" y="2219325"/>
            <a:ext cx="674865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200" i="0">
                <a:solidFill>
                  <a:srgbClr val="990000"/>
                </a:solidFill>
              </a:rPr>
              <a:t>route</a:t>
            </a:r>
          </a:p>
          <a:p>
            <a:pPr algn="ctr"/>
            <a:r>
              <a:rPr lang="en-US" sz="1200" i="0">
                <a:solidFill>
                  <a:srgbClr val="990000"/>
                </a:solidFill>
              </a:rPr>
              <a:t>invalid</a:t>
            </a:r>
            <a:endParaRPr lang="en-GB" sz="1200" i="0">
              <a:solidFill>
                <a:srgbClr val="990000"/>
              </a:solidFill>
            </a:endParaRPr>
          </a:p>
        </p:txBody>
      </p:sp>
      <p:cxnSp>
        <p:nvCxnSpPr>
          <p:cNvPr id="31766" name="AutoShape 24"/>
          <p:cNvCxnSpPr>
            <a:cxnSpLocks noChangeShapeType="1"/>
            <a:stCxn id="31755" idx="6"/>
            <a:endCxn id="31754" idx="6"/>
          </p:cNvCxnSpPr>
          <p:nvPr/>
        </p:nvCxnSpPr>
        <p:spPr bwMode="auto">
          <a:xfrm>
            <a:off x="6083300" y="2965450"/>
            <a:ext cx="12700" cy="1143000"/>
          </a:xfrm>
          <a:prstGeom prst="curvedConnector3">
            <a:avLst>
              <a:gd name="adj1" fmla="val 1800000"/>
            </a:avLst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767" name="Text Box 25"/>
          <p:cNvSpPr txBox="1">
            <a:spLocks noChangeArrowheads="1"/>
          </p:cNvSpPr>
          <p:nvPr/>
        </p:nvSpPr>
        <p:spPr bwMode="auto">
          <a:xfrm>
            <a:off x="6356350" y="3470275"/>
            <a:ext cx="728663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200" i="0"/>
              <a:t>radar</a:t>
            </a:r>
          </a:p>
          <a:p>
            <a:pPr algn="ctr"/>
            <a:r>
              <a:rPr lang="en-US" sz="1200" i="0"/>
              <a:t>landing</a:t>
            </a:r>
          </a:p>
          <a:p>
            <a:pPr algn="ctr"/>
            <a:r>
              <a:rPr lang="en-US" sz="1200" i="0"/>
              <a:t>locking</a:t>
            </a:r>
            <a:endParaRPr lang="en-GB" sz="1200" i="0"/>
          </a:p>
        </p:txBody>
      </p:sp>
      <p:sp>
        <p:nvSpPr>
          <p:cNvPr id="31768" name="Text Box 26"/>
          <p:cNvSpPr txBox="1">
            <a:spLocks noChangeArrowheads="1"/>
          </p:cNvSpPr>
          <p:nvPr/>
        </p:nvSpPr>
        <p:spPr bwMode="auto">
          <a:xfrm>
            <a:off x="7242690" y="2759075"/>
            <a:ext cx="878446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200" i="0"/>
              <a:t>approach</a:t>
            </a:r>
          </a:p>
          <a:p>
            <a:pPr algn="ctr"/>
            <a:r>
              <a:rPr lang="en-US" sz="1200" i="0"/>
              <a:t>retry</a:t>
            </a:r>
            <a:endParaRPr lang="en-GB" sz="1200" i="0"/>
          </a:p>
        </p:txBody>
      </p:sp>
      <p:cxnSp>
        <p:nvCxnSpPr>
          <p:cNvPr id="31769" name="AutoShape 27"/>
          <p:cNvCxnSpPr>
            <a:cxnSpLocks noChangeShapeType="1"/>
            <a:stCxn id="31755" idx="7"/>
            <a:endCxn id="31768" idx="0"/>
          </p:cNvCxnSpPr>
          <p:nvPr/>
        </p:nvCxnSpPr>
        <p:spPr bwMode="auto">
          <a:xfrm rot="5400000" flipH="1" flipV="1">
            <a:off x="6774435" y="1855916"/>
            <a:ext cx="4319" cy="1810638"/>
          </a:xfrm>
          <a:prstGeom prst="bentConnector3">
            <a:avLst>
              <a:gd name="adj1" fmla="val 7230702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70" name="AutoShape 28"/>
          <p:cNvCxnSpPr>
            <a:cxnSpLocks noChangeShapeType="1"/>
            <a:stCxn id="31768" idx="2"/>
            <a:endCxn id="31755" idx="5"/>
          </p:cNvCxnSpPr>
          <p:nvPr/>
        </p:nvCxnSpPr>
        <p:spPr bwMode="auto">
          <a:xfrm rot="5400000" flipH="1">
            <a:off x="6749656" y="2289125"/>
            <a:ext cx="53876" cy="1810638"/>
          </a:xfrm>
          <a:prstGeom prst="bentConnector3">
            <a:avLst>
              <a:gd name="adj1" fmla="val -479653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771" name="Text Box 29"/>
          <p:cNvSpPr txBox="1">
            <a:spLocks noChangeArrowheads="1"/>
          </p:cNvSpPr>
          <p:nvPr/>
        </p:nvSpPr>
        <p:spPr bwMode="auto">
          <a:xfrm>
            <a:off x="4406517" y="3235325"/>
            <a:ext cx="735779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200" i="0"/>
              <a:t>radar</a:t>
            </a:r>
          </a:p>
          <a:p>
            <a:pPr algn="ctr"/>
            <a:r>
              <a:rPr lang="en-US" sz="1200" i="0"/>
              <a:t>landing</a:t>
            </a:r>
          </a:p>
          <a:p>
            <a:pPr algn="ctr"/>
            <a:r>
              <a:rPr lang="en-US" sz="1200" i="0"/>
              <a:t>unlock</a:t>
            </a:r>
            <a:endParaRPr lang="en-GB" sz="1200" i="0"/>
          </a:p>
        </p:txBody>
      </p:sp>
      <p:cxnSp>
        <p:nvCxnSpPr>
          <p:cNvPr id="31772" name="AutoShape 30"/>
          <p:cNvCxnSpPr>
            <a:cxnSpLocks noChangeShapeType="1"/>
            <a:stCxn id="31754" idx="2"/>
            <a:endCxn id="31755" idx="2"/>
          </p:cNvCxnSpPr>
          <p:nvPr/>
        </p:nvCxnSpPr>
        <p:spPr bwMode="auto">
          <a:xfrm rot="10800000">
            <a:off x="4635500" y="2965450"/>
            <a:ext cx="12700" cy="1143000"/>
          </a:xfrm>
          <a:prstGeom prst="curvedConnector3">
            <a:avLst>
              <a:gd name="adj1" fmla="val 1800000"/>
            </a:avLst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73" name="AutoShape 32"/>
          <p:cNvCxnSpPr>
            <a:cxnSpLocks noChangeShapeType="1"/>
            <a:stCxn id="31754" idx="6"/>
            <a:endCxn id="31751" idx="6"/>
          </p:cNvCxnSpPr>
          <p:nvPr/>
        </p:nvCxnSpPr>
        <p:spPr bwMode="auto">
          <a:xfrm>
            <a:off x="6083300" y="4108450"/>
            <a:ext cx="12700" cy="939800"/>
          </a:xfrm>
          <a:prstGeom prst="curvedConnector3">
            <a:avLst>
              <a:gd name="adj1" fmla="val 1800000"/>
            </a:avLst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774" name="Text Box 33"/>
          <p:cNvSpPr txBox="1">
            <a:spLocks noChangeArrowheads="1"/>
          </p:cNvSpPr>
          <p:nvPr/>
        </p:nvSpPr>
        <p:spPr bwMode="auto">
          <a:xfrm>
            <a:off x="6369898" y="4416425"/>
            <a:ext cx="80951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200" i="0"/>
              <a:t>airport</a:t>
            </a:r>
          </a:p>
          <a:p>
            <a:pPr algn="ctr"/>
            <a:r>
              <a:rPr lang="en-US" sz="1200" i="0"/>
              <a:t>descend</a:t>
            </a:r>
            <a:endParaRPr lang="en-GB" sz="1200" i="0"/>
          </a:p>
        </p:txBody>
      </p:sp>
      <p:sp>
        <p:nvSpPr>
          <p:cNvPr id="31775" name="Text Box 34"/>
          <p:cNvSpPr txBox="1">
            <a:spLocks noChangeArrowheads="1"/>
          </p:cNvSpPr>
          <p:nvPr/>
        </p:nvSpPr>
        <p:spPr bwMode="auto">
          <a:xfrm>
            <a:off x="6402013" y="5267325"/>
            <a:ext cx="734175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200" i="0"/>
              <a:t>ground</a:t>
            </a:r>
          </a:p>
          <a:p>
            <a:pPr algn="ctr"/>
            <a:r>
              <a:rPr lang="en-US" sz="1200" i="0"/>
              <a:t>altitude</a:t>
            </a:r>
            <a:endParaRPr lang="en-GB" sz="1200" i="0"/>
          </a:p>
        </p:txBody>
      </p:sp>
      <p:cxnSp>
        <p:nvCxnSpPr>
          <p:cNvPr id="31776" name="AutoShape 35"/>
          <p:cNvCxnSpPr>
            <a:cxnSpLocks noChangeShapeType="1"/>
            <a:stCxn id="31751" idx="6"/>
            <a:endCxn id="31750" idx="6"/>
          </p:cNvCxnSpPr>
          <p:nvPr/>
        </p:nvCxnSpPr>
        <p:spPr bwMode="auto">
          <a:xfrm>
            <a:off x="6083300" y="5048250"/>
            <a:ext cx="12700" cy="901700"/>
          </a:xfrm>
          <a:prstGeom prst="curvedConnector3">
            <a:avLst>
              <a:gd name="adj1" fmla="val 1800000"/>
            </a:avLst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77" name="AutoShape 36"/>
          <p:cNvCxnSpPr>
            <a:cxnSpLocks noChangeShapeType="1"/>
            <a:stCxn id="31754" idx="2"/>
            <a:endCxn id="31757" idx="4"/>
          </p:cNvCxnSpPr>
          <p:nvPr/>
        </p:nvCxnSpPr>
        <p:spPr bwMode="auto">
          <a:xfrm rot="10800000">
            <a:off x="2857500" y="3251200"/>
            <a:ext cx="1778000" cy="857250"/>
          </a:xfrm>
          <a:prstGeom prst="curvedConnector2">
            <a:avLst/>
          </a:prstGeom>
          <a:noFill/>
          <a:ln w="28575">
            <a:solidFill>
              <a:srgbClr val="99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778" name="Text Box 37"/>
          <p:cNvSpPr txBox="1">
            <a:spLocks noChangeArrowheads="1"/>
          </p:cNvSpPr>
          <p:nvPr/>
        </p:nvSpPr>
        <p:spPr bwMode="auto">
          <a:xfrm>
            <a:off x="3844837" y="4378325"/>
            <a:ext cx="674865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200" i="0">
                <a:solidFill>
                  <a:srgbClr val="990000"/>
                </a:solidFill>
              </a:rPr>
              <a:t>route</a:t>
            </a:r>
          </a:p>
          <a:p>
            <a:pPr algn="ctr"/>
            <a:r>
              <a:rPr lang="en-US" sz="1200" i="0">
                <a:solidFill>
                  <a:srgbClr val="990000"/>
                </a:solidFill>
              </a:rPr>
              <a:t>invalid</a:t>
            </a:r>
            <a:endParaRPr lang="en-GB" sz="1200" i="0">
              <a:solidFill>
                <a:srgbClr val="990000"/>
              </a:solidFill>
            </a:endParaRPr>
          </a:p>
        </p:txBody>
      </p:sp>
      <p:cxnSp>
        <p:nvCxnSpPr>
          <p:cNvPr id="31779" name="AutoShape 38"/>
          <p:cNvCxnSpPr>
            <a:cxnSpLocks noChangeShapeType="1"/>
            <a:stCxn id="31751" idx="2"/>
            <a:endCxn id="31757" idx="4"/>
          </p:cNvCxnSpPr>
          <p:nvPr/>
        </p:nvCxnSpPr>
        <p:spPr bwMode="auto">
          <a:xfrm rot="10800000">
            <a:off x="2857500" y="3251200"/>
            <a:ext cx="1778000" cy="1797050"/>
          </a:xfrm>
          <a:prstGeom prst="curvedConnector2">
            <a:avLst/>
          </a:prstGeom>
          <a:noFill/>
          <a:ln w="28575">
            <a:solidFill>
              <a:srgbClr val="99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780" name="Text Box 39"/>
          <p:cNvSpPr txBox="1">
            <a:spLocks noChangeArrowheads="1"/>
          </p:cNvSpPr>
          <p:nvPr/>
        </p:nvSpPr>
        <p:spPr bwMode="auto">
          <a:xfrm>
            <a:off x="3603537" y="3451225"/>
            <a:ext cx="674865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200" i="0">
                <a:solidFill>
                  <a:srgbClr val="990000"/>
                </a:solidFill>
              </a:rPr>
              <a:t>route</a:t>
            </a:r>
          </a:p>
          <a:p>
            <a:pPr algn="ctr"/>
            <a:r>
              <a:rPr lang="en-US" sz="1200" i="0">
                <a:solidFill>
                  <a:srgbClr val="990000"/>
                </a:solidFill>
              </a:rPr>
              <a:t>invalid</a:t>
            </a:r>
            <a:endParaRPr lang="en-GB" sz="1200" i="0">
              <a:solidFill>
                <a:srgbClr val="990000"/>
              </a:solidFill>
            </a:endParaRPr>
          </a:p>
        </p:txBody>
      </p:sp>
      <p:sp>
        <p:nvSpPr>
          <p:cNvPr id="31781" name="Oval 40"/>
          <p:cNvSpPr>
            <a:spLocks noChangeArrowheads="1"/>
          </p:cNvSpPr>
          <p:nvPr/>
        </p:nvSpPr>
        <p:spPr bwMode="auto">
          <a:xfrm>
            <a:off x="2133600" y="5651500"/>
            <a:ext cx="1447800" cy="571500"/>
          </a:xfrm>
          <a:prstGeom prst="ellipse">
            <a:avLst/>
          </a:prstGeom>
          <a:solidFill>
            <a:srgbClr val="008000"/>
          </a:solidFill>
          <a:ln w="28575">
            <a:solidFill>
              <a:schemeClr val="tx1"/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wrap="none" lIns="92075" tIns="46038" rIns="92075" bIns="46038" anchor="ctr"/>
          <a:lstStyle/>
          <a:p>
            <a:pPr algn="ctr" defTabSz="762000"/>
            <a:r>
              <a:rPr lang="en-US" sz="1600" i="0">
                <a:solidFill>
                  <a:schemeClr val="bg1"/>
                </a:solidFill>
              </a:rPr>
              <a:t>parked</a:t>
            </a:r>
            <a:endParaRPr lang="en-GB" sz="1600" i="0">
              <a:solidFill>
                <a:schemeClr val="bg1"/>
              </a:solidFill>
            </a:endParaRPr>
          </a:p>
        </p:txBody>
      </p:sp>
      <p:sp>
        <p:nvSpPr>
          <p:cNvPr id="31782" name="Text Box 41"/>
          <p:cNvSpPr txBox="1">
            <a:spLocks noChangeArrowheads="1"/>
          </p:cNvSpPr>
          <p:nvPr/>
        </p:nvSpPr>
        <p:spPr bwMode="auto">
          <a:xfrm>
            <a:off x="3979232" y="5470525"/>
            <a:ext cx="787075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200" i="0"/>
              <a:t>on</a:t>
            </a:r>
          </a:p>
          <a:p>
            <a:pPr algn="ctr"/>
            <a:r>
              <a:rPr lang="en-US" sz="1200" i="0"/>
              <a:t>position</a:t>
            </a:r>
            <a:endParaRPr lang="en-GB" sz="1200" i="0"/>
          </a:p>
        </p:txBody>
      </p:sp>
      <p:cxnSp>
        <p:nvCxnSpPr>
          <p:cNvPr id="31783" name="AutoShape 42"/>
          <p:cNvCxnSpPr>
            <a:cxnSpLocks noChangeShapeType="1"/>
            <a:stCxn id="31750" idx="2"/>
            <a:endCxn id="31781" idx="6"/>
          </p:cNvCxnSpPr>
          <p:nvPr/>
        </p:nvCxnSpPr>
        <p:spPr bwMode="auto">
          <a:xfrm rot="10800000">
            <a:off x="3581400" y="5937250"/>
            <a:ext cx="1054100" cy="127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84" name="AutoShape 43"/>
          <p:cNvCxnSpPr>
            <a:cxnSpLocks noChangeShapeType="1"/>
            <a:endCxn id="31753" idx="2"/>
          </p:cNvCxnSpPr>
          <p:nvPr/>
        </p:nvCxnSpPr>
        <p:spPr bwMode="auto">
          <a:xfrm flipV="1">
            <a:off x="1674813" y="1822450"/>
            <a:ext cx="458787" cy="3175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43533" name="Text Box 45"/>
          <p:cNvSpPr txBox="1">
            <a:spLocks noChangeArrowheads="1"/>
          </p:cNvSpPr>
          <p:nvPr/>
        </p:nvSpPr>
        <p:spPr bwMode="auto">
          <a:xfrm>
            <a:off x="7089539" y="5992813"/>
            <a:ext cx="1526059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l-GR">
                <a:effectLst>
                  <a:outerShdw blurRad="38100" dist="38100" dir="2700000" algn="tl">
                    <a:srgbClr val="C0C0C0"/>
                  </a:outerShdw>
                </a:effectLst>
              </a:rPr>
              <a:t>παράδειγμα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 1</a:t>
            </a:r>
            <a:endParaRPr lang="en-GB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1786" name="Text Box 46"/>
          <p:cNvSpPr txBox="1">
            <a:spLocks noChangeArrowheads="1"/>
          </p:cNvSpPr>
          <p:nvPr/>
        </p:nvSpPr>
        <p:spPr bwMode="auto">
          <a:xfrm>
            <a:off x="576263" y="4071938"/>
            <a:ext cx="2033587" cy="8350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>
            <a:spAutoFit/>
          </a:bodyPr>
          <a:lstStyle>
            <a:lvl1pPr defTabSz="76200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l-GR" sz="1200" i="0"/>
              <a:t>Σύστημα ελέγχου</a:t>
            </a:r>
          </a:p>
          <a:p>
            <a:pPr algn="ctr"/>
            <a:r>
              <a:rPr lang="el-GR" sz="1200" i="0"/>
              <a:t>εναέριας κυκλοφορίας /</a:t>
            </a:r>
          </a:p>
          <a:p>
            <a:pPr algn="ctr"/>
            <a:r>
              <a:rPr lang="el-GR" sz="1200" i="0"/>
              <a:t>υποσύστημα διαχείρισης</a:t>
            </a:r>
          </a:p>
          <a:p>
            <a:pPr algn="ctr"/>
            <a:r>
              <a:rPr lang="el-GR" sz="1200" i="0"/>
              <a:t>προσγείωσης</a:t>
            </a:r>
            <a:endParaRPr lang="en-GB" sz="1200" i="0"/>
          </a:p>
        </p:txBody>
      </p:sp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26</a:t>
            </a:fld>
            <a:r>
              <a:rPr lang="el-GR" smtClean="0"/>
              <a:t> / </a:t>
            </a:r>
            <a:r>
              <a:rPr lang="en-US" smtClean="0"/>
              <a:t>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2775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0" smtClean="0">
                <a:solidFill>
                  <a:schemeClr val="bg2"/>
                </a:solidFill>
              </a:rPr>
              <a:t>HY352</a:t>
            </a:r>
            <a:endParaRPr lang="en-US" i="0" smtClean="0">
              <a:solidFill>
                <a:schemeClr val="bg2"/>
              </a:solidFill>
            </a:endParaRPr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0">
                <a:solidFill>
                  <a:schemeClr val="bg2"/>
                </a:solidFill>
              </a:rPr>
              <a:t>Α. Σαββίδης</a:t>
            </a:r>
            <a:endParaRPr lang="en-US" i="0">
              <a:solidFill>
                <a:schemeClr val="bg2"/>
              </a:solidFill>
            </a:endParaRPr>
          </a:p>
        </p:txBody>
      </p:sp>
      <p:sp>
        <p:nvSpPr>
          <p:cNvPr id="137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State transition diagrams (3/4)</a:t>
            </a:r>
            <a:endParaRPr lang="en-GB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32774" name="Group 12"/>
          <p:cNvGrpSpPr>
            <a:grpSpLocks/>
          </p:cNvGrpSpPr>
          <p:nvPr/>
        </p:nvGrpSpPr>
        <p:grpSpPr bwMode="auto">
          <a:xfrm>
            <a:off x="3009900" y="2895600"/>
            <a:ext cx="3009900" cy="1246188"/>
            <a:chOff x="1592" y="1656"/>
            <a:chExt cx="1896" cy="785"/>
          </a:xfrm>
        </p:grpSpPr>
        <p:sp>
          <p:nvSpPr>
            <p:cNvPr id="32829" name="Oval 4"/>
            <p:cNvSpPr>
              <a:spLocks noChangeArrowheads="1"/>
            </p:cNvSpPr>
            <p:nvPr/>
          </p:nvSpPr>
          <p:spPr bwMode="auto">
            <a:xfrm>
              <a:off x="2104" y="1656"/>
              <a:ext cx="784" cy="32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/>
              <a:r>
                <a:rPr lang="en-US" sz="1400" i="0"/>
                <a:t>sense</a:t>
              </a:r>
              <a:endParaRPr lang="en-GB" sz="1400" i="0"/>
            </a:p>
          </p:txBody>
        </p:sp>
        <p:sp>
          <p:nvSpPr>
            <p:cNvPr id="32830" name="Oval 5"/>
            <p:cNvSpPr>
              <a:spLocks noChangeArrowheads="1"/>
            </p:cNvSpPr>
            <p:nvPr/>
          </p:nvSpPr>
          <p:spPr bwMode="auto">
            <a:xfrm>
              <a:off x="2704" y="2072"/>
              <a:ext cx="784" cy="32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/>
              <a:r>
                <a:rPr lang="en-US" sz="1400" i="0"/>
                <a:t>act</a:t>
              </a:r>
              <a:endParaRPr lang="en-GB" sz="1400" i="0"/>
            </a:p>
          </p:txBody>
        </p:sp>
        <p:sp>
          <p:nvSpPr>
            <p:cNvPr id="32831" name="Oval 6"/>
            <p:cNvSpPr>
              <a:spLocks noChangeArrowheads="1"/>
            </p:cNvSpPr>
            <p:nvPr/>
          </p:nvSpPr>
          <p:spPr bwMode="auto">
            <a:xfrm>
              <a:off x="1592" y="2104"/>
              <a:ext cx="784" cy="32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/>
              <a:r>
                <a:rPr lang="en-US" sz="1400" i="0"/>
                <a:t>think</a:t>
              </a:r>
              <a:endParaRPr lang="en-GB" sz="1400" i="0"/>
            </a:p>
          </p:txBody>
        </p:sp>
        <p:cxnSp>
          <p:nvCxnSpPr>
            <p:cNvPr id="32832" name="AutoShape 7"/>
            <p:cNvCxnSpPr>
              <a:cxnSpLocks noChangeShapeType="1"/>
              <a:stCxn id="32829" idx="2"/>
              <a:endCxn id="32831" idx="0"/>
            </p:cNvCxnSpPr>
            <p:nvPr/>
          </p:nvCxnSpPr>
          <p:spPr bwMode="auto">
            <a:xfrm rot="10800000" flipV="1">
              <a:off x="1984" y="1820"/>
              <a:ext cx="111" cy="275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833" name="AutoShape 8"/>
            <p:cNvCxnSpPr>
              <a:cxnSpLocks noChangeShapeType="1"/>
              <a:stCxn id="32831" idx="4"/>
              <a:endCxn id="32830" idx="4"/>
            </p:cNvCxnSpPr>
            <p:nvPr/>
          </p:nvCxnSpPr>
          <p:spPr bwMode="auto">
            <a:xfrm rot="5400000" flipH="1" flipV="1">
              <a:off x="2524" y="1869"/>
              <a:ext cx="32" cy="1112"/>
            </a:xfrm>
            <a:prstGeom prst="curvedConnector3">
              <a:avLst>
                <a:gd name="adj1" fmla="val -421875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834" name="AutoShape 9"/>
            <p:cNvCxnSpPr>
              <a:cxnSpLocks noChangeShapeType="1"/>
              <a:stCxn id="32830" idx="0"/>
              <a:endCxn id="32829" idx="6"/>
            </p:cNvCxnSpPr>
            <p:nvPr/>
          </p:nvCxnSpPr>
          <p:spPr bwMode="auto">
            <a:xfrm rot="5400000" flipH="1">
              <a:off x="2875" y="1842"/>
              <a:ext cx="243" cy="199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2775" name="Group 23"/>
          <p:cNvGrpSpPr>
            <a:grpSpLocks/>
          </p:cNvGrpSpPr>
          <p:nvPr/>
        </p:nvGrpSpPr>
        <p:grpSpPr bwMode="auto">
          <a:xfrm>
            <a:off x="6246813" y="1773238"/>
            <a:ext cx="1673225" cy="2174875"/>
            <a:chOff x="4127" y="1637"/>
            <a:chExt cx="1054" cy="1370"/>
          </a:xfrm>
        </p:grpSpPr>
        <p:sp>
          <p:nvSpPr>
            <p:cNvPr id="1370123" name="Text Box 11"/>
            <p:cNvSpPr txBox="1">
              <a:spLocks noChangeArrowheads="1"/>
            </p:cNvSpPr>
            <p:nvPr/>
          </p:nvSpPr>
          <p:spPr bwMode="auto">
            <a:xfrm>
              <a:off x="4127" y="1637"/>
              <a:ext cx="670" cy="9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>
              <a:spAutoFit/>
            </a:bodyPr>
            <a:lstStyle>
              <a:lvl1pPr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buFontTx/>
                <a:buChar char="•"/>
                <a:defRPr/>
              </a:pPr>
              <a:r>
                <a:rPr lang="en-US" sz="1200" i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appear</a:t>
              </a:r>
            </a:p>
            <a:p>
              <a:pPr algn="ctr">
                <a:buFontTx/>
                <a:buChar char="•"/>
                <a:defRPr/>
              </a:pPr>
              <a:r>
                <a:rPr lang="en-US" sz="1200" i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gone</a:t>
              </a:r>
            </a:p>
            <a:p>
              <a:pPr algn="ctr">
                <a:buFontTx/>
                <a:buChar char="•"/>
                <a:defRPr/>
              </a:pPr>
              <a:r>
                <a:rPr lang="en-GB" sz="1200" i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talk</a:t>
              </a:r>
            </a:p>
            <a:p>
              <a:pPr algn="ctr">
                <a:buFontTx/>
                <a:buChar char="•"/>
                <a:defRPr/>
              </a:pPr>
              <a:r>
                <a:rPr lang="en-GB" sz="1200" i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approach</a:t>
              </a:r>
            </a:p>
            <a:p>
              <a:pPr algn="ctr">
                <a:buFontTx/>
                <a:buChar char="•"/>
                <a:defRPr/>
              </a:pPr>
              <a:r>
                <a:rPr lang="en-GB" sz="1200" i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dismiss</a:t>
              </a:r>
            </a:p>
            <a:p>
              <a:pPr algn="ctr">
                <a:buFontTx/>
                <a:buChar char="•"/>
                <a:defRPr/>
              </a:pPr>
              <a:r>
                <a:rPr lang="en-GB" sz="1200" i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collaborate</a:t>
              </a:r>
            </a:p>
            <a:p>
              <a:pPr algn="ctr">
                <a:buFontTx/>
                <a:buChar char="•"/>
                <a:defRPr/>
              </a:pPr>
              <a:r>
                <a:rPr lang="en-GB" sz="1200" i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help</a:t>
              </a:r>
            </a:p>
            <a:p>
              <a:pPr algn="ctr">
                <a:buFontTx/>
                <a:buChar char="•"/>
                <a:defRPr/>
              </a:pPr>
              <a:r>
                <a:rPr lang="en-GB" sz="1200" i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conflict</a:t>
              </a:r>
            </a:p>
          </p:txBody>
        </p:sp>
        <p:sp>
          <p:nvSpPr>
            <p:cNvPr id="1370125" name="Text Box 13"/>
            <p:cNvSpPr txBox="1">
              <a:spLocks noChangeArrowheads="1"/>
            </p:cNvSpPr>
            <p:nvPr/>
          </p:nvSpPr>
          <p:spPr bwMode="auto">
            <a:xfrm>
              <a:off x="4223" y="1733"/>
              <a:ext cx="670" cy="9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>
              <a:spAutoFit/>
            </a:bodyPr>
            <a:lstStyle>
              <a:lvl1pPr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buFontTx/>
                <a:buChar char="•"/>
                <a:defRPr/>
              </a:pPr>
              <a:r>
                <a:rPr lang="en-US" sz="1200" i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appear</a:t>
              </a:r>
            </a:p>
            <a:p>
              <a:pPr algn="ctr">
                <a:buFontTx/>
                <a:buChar char="•"/>
                <a:defRPr/>
              </a:pPr>
              <a:r>
                <a:rPr lang="en-US" sz="1200" i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gone</a:t>
              </a:r>
            </a:p>
            <a:p>
              <a:pPr algn="ctr">
                <a:buFontTx/>
                <a:buChar char="•"/>
                <a:defRPr/>
              </a:pPr>
              <a:r>
                <a:rPr lang="en-GB" sz="1200" i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talk</a:t>
              </a:r>
            </a:p>
            <a:p>
              <a:pPr algn="ctr">
                <a:buFontTx/>
                <a:buChar char="•"/>
                <a:defRPr/>
              </a:pPr>
              <a:r>
                <a:rPr lang="en-GB" sz="1200" i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approach</a:t>
              </a:r>
            </a:p>
            <a:p>
              <a:pPr algn="ctr">
                <a:buFontTx/>
                <a:buChar char="•"/>
                <a:defRPr/>
              </a:pPr>
              <a:r>
                <a:rPr lang="en-GB" sz="1200" i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dismiss</a:t>
              </a:r>
            </a:p>
            <a:p>
              <a:pPr algn="ctr">
                <a:buFontTx/>
                <a:buChar char="•"/>
                <a:defRPr/>
              </a:pPr>
              <a:r>
                <a:rPr lang="en-GB" sz="1200" i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collaborate</a:t>
              </a:r>
            </a:p>
            <a:p>
              <a:pPr algn="ctr">
                <a:buFontTx/>
                <a:buChar char="•"/>
                <a:defRPr/>
              </a:pPr>
              <a:r>
                <a:rPr lang="en-GB" sz="1200" i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help</a:t>
              </a:r>
            </a:p>
            <a:p>
              <a:pPr algn="ctr">
                <a:buFontTx/>
                <a:buChar char="•"/>
                <a:defRPr/>
              </a:pPr>
              <a:r>
                <a:rPr lang="en-GB" sz="1200" i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conflict</a:t>
              </a:r>
            </a:p>
          </p:txBody>
        </p:sp>
        <p:sp>
          <p:nvSpPr>
            <p:cNvPr id="1370126" name="Text Box 14"/>
            <p:cNvSpPr txBox="1">
              <a:spLocks noChangeArrowheads="1"/>
            </p:cNvSpPr>
            <p:nvPr/>
          </p:nvSpPr>
          <p:spPr bwMode="auto">
            <a:xfrm>
              <a:off x="4319" y="1829"/>
              <a:ext cx="670" cy="9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>
              <a:spAutoFit/>
            </a:bodyPr>
            <a:lstStyle>
              <a:lvl1pPr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buFontTx/>
                <a:buChar char="•"/>
                <a:defRPr/>
              </a:pPr>
              <a:r>
                <a:rPr lang="en-US" sz="1200" i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appear</a:t>
              </a:r>
            </a:p>
            <a:p>
              <a:pPr algn="ctr">
                <a:buFontTx/>
                <a:buChar char="•"/>
                <a:defRPr/>
              </a:pPr>
              <a:r>
                <a:rPr lang="en-US" sz="1200" i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gone</a:t>
              </a:r>
            </a:p>
            <a:p>
              <a:pPr algn="ctr">
                <a:buFontTx/>
                <a:buChar char="•"/>
                <a:defRPr/>
              </a:pPr>
              <a:r>
                <a:rPr lang="en-GB" sz="1200" i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talk</a:t>
              </a:r>
            </a:p>
            <a:p>
              <a:pPr algn="ctr">
                <a:buFontTx/>
                <a:buChar char="•"/>
                <a:defRPr/>
              </a:pPr>
              <a:r>
                <a:rPr lang="en-GB" sz="1200" i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approach</a:t>
              </a:r>
            </a:p>
            <a:p>
              <a:pPr algn="ctr">
                <a:buFontTx/>
                <a:buChar char="•"/>
                <a:defRPr/>
              </a:pPr>
              <a:r>
                <a:rPr lang="en-GB" sz="1200" i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dismiss</a:t>
              </a:r>
            </a:p>
            <a:p>
              <a:pPr algn="ctr">
                <a:buFontTx/>
                <a:buChar char="•"/>
                <a:defRPr/>
              </a:pPr>
              <a:r>
                <a:rPr lang="en-GB" sz="1200" i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collaborate</a:t>
              </a:r>
            </a:p>
            <a:p>
              <a:pPr algn="ctr">
                <a:buFontTx/>
                <a:buChar char="•"/>
                <a:defRPr/>
              </a:pPr>
              <a:r>
                <a:rPr lang="en-GB" sz="1200" i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help</a:t>
              </a:r>
            </a:p>
            <a:p>
              <a:pPr algn="ctr">
                <a:buFontTx/>
                <a:buChar char="•"/>
                <a:defRPr/>
              </a:pPr>
              <a:r>
                <a:rPr lang="en-GB" sz="1200" i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conflict</a:t>
              </a:r>
            </a:p>
          </p:txBody>
        </p:sp>
        <p:sp>
          <p:nvSpPr>
            <p:cNvPr id="1370127" name="Text Box 15"/>
            <p:cNvSpPr txBox="1">
              <a:spLocks noChangeArrowheads="1"/>
            </p:cNvSpPr>
            <p:nvPr/>
          </p:nvSpPr>
          <p:spPr bwMode="auto">
            <a:xfrm>
              <a:off x="4415" y="1925"/>
              <a:ext cx="670" cy="9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>
              <a:spAutoFit/>
            </a:bodyPr>
            <a:lstStyle>
              <a:lvl1pPr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buFontTx/>
                <a:buChar char="•"/>
                <a:defRPr/>
              </a:pPr>
              <a:r>
                <a:rPr lang="en-US" sz="1200" i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appear</a:t>
              </a:r>
            </a:p>
            <a:p>
              <a:pPr algn="ctr">
                <a:buFontTx/>
                <a:buChar char="•"/>
                <a:defRPr/>
              </a:pPr>
              <a:r>
                <a:rPr lang="en-US" sz="1200" i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gone</a:t>
              </a:r>
            </a:p>
            <a:p>
              <a:pPr algn="ctr">
                <a:buFontTx/>
                <a:buChar char="•"/>
                <a:defRPr/>
              </a:pPr>
              <a:r>
                <a:rPr lang="en-GB" sz="1200" i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talk</a:t>
              </a:r>
            </a:p>
            <a:p>
              <a:pPr algn="ctr">
                <a:buFontTx/>
                <a:buChar char="•"/>
                <a:defRPr/>
              </a:pPr>
              <a:r>
                <a:rPr lang="en-GB" sz="1200" i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approach</a:t>
              </a:r>
            </a:p>
            <a:p>
              <a:pPr algn="ctr">
                <a:buFontTx/>
                <a:buChar char="•"/>
                <a:defRPr/>
              </a:pPr>
              <a:r>
                <a:rPr lang="en-GB" sz="1200" i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dismiss</a:t>
              </a:r>
            </a:p>
            <a:p>
              <a:pPr algn="ctr">
                <a:buFontTx/>
                <a:buChar char="•"/>
                <a:defRPr/>
              </a:pPr>
              <a:r>
                <a:rPr lang="en-GB" sz="1200" i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collaborate</a:t>
              </a:r>
            </a:p>
            <a:p>
              <a:pPr algn="ctr">
                <a:buFontTx/>
                <a:buChar char="•"/>
                <a:defRPr/>
              </a:pPr>
              <a:r>
                <a:rPr lang="en-GB" sz="1200" i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help</a:t>
              </a:r>
            </a:p>
            <a:p>
              <a:pPr algn="ctr">
                <a:buFontTx/>
                <a:buChar char="•"/>
                <a:defRPr/>
              </a:pPr>
              <a:r>
                <a:rPr lang="en-GB" sz="1200" i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conflict</a:t>
              </a:r>
            </a:p>
          </p:txBody>
        </p:sp>
        <p:sp>
          <p:nvSpPr>
            <p:cNvPr id="1370128" name="Text Box 16"/>
            <p:cNvSpPr txBox="1">
              <a:spLocks noChangeArrowheads="1"/>
            </p:cNvSpPr>
            <p:nvPr/>
          </p:nvSpPr>
          <p:spPr bwMode="auto">
            <a:xfrm>
              <a:off x="4511" y="2021"/>
              <a:ext cx="670" cy="9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>
              <a:spAutoFit/>
            </a:bodyPr>
            <a:lstStyle>
              <a:lvl1pPr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buFontTx/>
                <a:buChar char="•"/>
                <a:defRPr/>
              </a:pPr>
              <a:r>
                <a:rPr lang="en-US" sz="1200" i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appear</a:t>
              </a:r>
            </a:p>
            <a:p>
              <a:pPr algn="ctr">
                <a:buFontTx/>
                <a:buChar char="•"/>
                <a:defRPr/>
              </a:pPr>
              <a:r>
                <a:rPr lang="en-US" sz="1200" i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gone</a:t>
              </a:r>
            </a:p>
            <a:p>
              <a:pPr algn="ctr">
                <a:buFontTx/>
                <a:buChar char="•"/>
                <a:defRPr/>
              </a:pPr>
              <a:r>
                <a:rPr lang="en-GB" sz="1200" i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talk</a:t>
              </a:r>
            </a:p>
            <a:p>
              <a:pPr algn="ctr">
                <a:buFontTx/>
                <a:buChar char="•"/>
                <a:defRPr/>
              </a:pPr>
              <a:r>
                <a:rPr lang="en-GB" sz="1200" i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approach</a:t>
              </a:r>
            </a:p>
            <a:p>
              <a:pPr algn="ctr">
                <a:buFontTx/>
                <a:buChar char="•"/>
                <a:defRPr/>
              </a:pPr>
              <a:r>
                <a:rPr lang="en-GB" sz="1200" i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dismiss</a:t>
              </a:r>
            </a:p>
            <a:p>
              <a:pPr algn="ctr">
                <a:buFontTx/>
                <a:buChar char="•"/>
                <a:defRPr/>
              </a:pPr>
              <a:r>
                <a:rPr lang="en-GB" sz="1200" i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collaborate</a:t>
              </a:r>
            </a:p>
            <a:p>
              <a:pPr algn="ctr">
                <a:buFontTx/>
                <a:buChar char="•"/>
                <a:defRPr/>
              </a:pPr>
              <a:r>
                <a:rPr lang="en-GB" sz="1200" i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help</a:t>
              </a:r>
            </a:p>
            <a:p>
              <a:pPr algn="ctr">
                <a:buFontTx/>
                <a:buChar char="•"/>
                <a:defRPr/>
              </a:pPr>
              <a:r>
                <a:rPr lang="en-GB" sz="1200" i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conflict</a:t>
              </a:r>
            </a:p>
          </p:txBody>
        </p:sp>
      </p:grpSp>
      <p:cxnSp>
        <p:nvCxnSpPr>
          <p:cNvPr id="32776" name="AutoShape 26"/>
          <p:cNvCxnSpPr>
            <a:cxnSpLocks noChangeShapeType="1"/>
            <a:stCxn id="32830" idx="6"/>
            <a:endCxn id="1370126" idx="1"/>
          </p:cNvCxnSpPr>
          <p:nvPr/>
        </p:nvCxnSpPr>
        <p:spPr bwMode="auto">
          <a:xfrm flipV="1">
            <a:off x="6034088" y="2860675"/>
            <a:ext cx="517525" cy="955675"/>
          </a:xfrm>
          <a:prstGeom prst="straightConnector1">
            <a:avLst/>
          </a:prstGeom>
          <a:noFill/>
          <a:ln w="28575">
            <a:solidFill>
              <a:srgbClr val="339933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77" name="AutoShape 27"/>
          <p:cNvCxnSpPr>
            <a:cxnSpLocks noChangeShapeType="1"/>
            <a:stCxn id="1370123" idx="1"/>
            <a:endCxn id="32829" idx="0"/>
          </p:cNvCxnSpPr>
          <p:nvPr/>
        </p:nvCxnSpPr>
        <p:spPr bwMode="auto">
          <a:xfrm flipH="1">
            <a:off x="4445000" y="2555875"/>
            <a:ext cx="1801813" cy="325438"/>
          </a:xfrm>
          <a:prstGeom prst="straightConnector1">
            <a:avLst/>
          </a:prstGeom>
          <a:noFill/>
          <a:ln w="28575" cap="rnd">
            <a:solidFill>
              <a:srgbClr val="339933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78" name="AutoShape 28"/>
          <p:cNvCxnSpPr>
            <a:cxnSpLocks noChangeShapeType="1"/>
            <a:stCxn id="1370125" idx="1"/>
            <a:endCxn id="32829" idx="0"/>
          </p:cNvCxnSpPr>
          <p:nvPr/>
        </p:nvCxnSpPr>
        <p:spPr bwMode="auto">
          <a:xfrm flipH="1">
            <a:off x="4445000" y="2708275"/>
            <a:ext cx="1954213" cy="173038"/>
          </a:xfrm>
          <a:prstGeom prst="straightConnector1">
            <a:avLst/>
          </a:prstGeom>
          <a:noFill/>
          <a:ln w="28575" cap="rnd">
            <a:solidFill>
              <a:srgbClr val="339933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79" name="AutoShape 29"/>
          <p:cNvCxnSpPr>
            <a:cxnSpLocks noChangeShapeType="1"/>
            <a:stCxn id="1370126" idx="1"/>
            <a:endCxn id="32829" idx="0"/>
          </p:cNvCxnSpPr>
          <p:nvPr/>
        </p:nvCxnSpPr>
        <p:spPr bwMode="auto">
          <a:xfrm flipH="1">
            <a:off x="4445000" y="2860675"/>
            <a:ext cx="2106613" cy="20638"/>
          </a:xfrm>
          <a:prstGeom prst="straightConnector1">
            <a:avLst/>
          </a:prstGeom>
          <a:noFill/>
          <a:ln w="28575" cap="rnd">
            <a:solidFill>
              <a:srgbClr val="339933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80" name="AutoShape 30"/>
          <p:cNvCxnSpPr>
            <a:cxnSpLocks noChangeShapeType="1"/>
            <a:stCxn id="1370127" idx="1"/>
            <a:endCxn id="32829" idx="0"/>
          </p:cNvCxnSpPr>
          <p:nvPr/>
        </p:nvCxnSpPr>
        <p:spPr bwMode="auto">
          <a:xfrm flipH="1" flipV="1">
            <a:off x="4445000" y="2881313"/>
            <a:ext cx="2259013" cy="131762"/>
          </a:xfrm>
          <a:prstGeom prst="straightConnector1">
            <a:avLst/>
          </a:prstGeom>
          <a:noFill/>
          <a:ln w="28575" cap="rnd">
            <a:solidFill>
              <a:srgbClr val="339933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81" name="AutoShape 31"/>
          <p:cNvCxnSpPr>
            <a:cxnSpLocks noChangeShapeType="1"/>
            <a:stCxn id="1370128" idx="1"/>
            <a:endCxn id="32829" idx="0"/>
          </p:cNvCxnSpPr>
          <p:nvPr/>
        </p:nvCxnSpPr>
        <p:spPr bwMode="auto">
          <a:xfrm flipH="1" flipV="1">
            <a:off x="4445000" y="2881313"/>
            <a:ext cx="2411413" cy="284162"/>
          </a:xfrm>
          <a:prstGeom prst="straightConnector1">
            <a:avLst/>
          </a:prstGeom>
          <a:noFill/>
          <a:ln w="28575" cap="rnd">
            <a:solidFill>
              <a:srgbClr val="339933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82" name="AutoShape 32"/>
          <p:cNvCxnSpPr>
            <a:cxnSpLocks noChangeShapeType="1"/>
            <a:stCxn id="1370129" idx="3"/>
            <a:endCxn id="32831" idx="2"/>
          </p:cNvCxnSpPr>
          <p:nvPr/>
        </p:nvCxnSpPr>
        <p:spPr bwMode="auto">
          <a:xfrm flipV="1">
            <a:off x="2152650" y="3867150"/>
            <a:ext cx="842963" cy="1125538"/>
          </a:xfrm>
          <a:prstGeom prst="straightConnector1">
            <a:avLst/>
          </a:prstGeom>
          <a:noFill/>
          <a:ln w="28575" cap="rnd">
            <a:solidFill>
              <a:srgbClr val="339933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83" name="AutoShape 33"/>
          <p:cNvCxnSpPr>
            <a:cxnSpLocks noChangeShapeType="1"/>
            <a:stCxn id="1370130" idx="3"/>
            <a:endCxn id="32831" idx="2"/>
          </p:cNvCxnSpPr>
          <p:nvPr/>
        </p:nvCxnSpPr>
        <p:spPr bwMode="auto">
          <a:xfrm flipV="1">
            <a:off x="2305050" y="3867150"/>
            <a:ext cx="690563" cy="1277938"/>
          </a:xfrm>
          <a:prstGeom prst="straightConnector1">
            <a:avLst/>
          </a:prstGeom>
          <a:noFill/>
          <a:ln w="28575" cap="rnd">
            <a:solidFill>
              <a:srgbClr val="339933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84" name="AutoShape 34"/>
          <p:cNvCxnSpPr>
            <a:cxnSpLocks noChangeShapeType="1"/>
            <a:stCxn id="1370131" idx="3"/>
            <a:endCxn id="32831" idx="2"/>
          </p:cNvCxnSpPr>
          <p:nvPr/>
        </p:nvCxnSpPr>
        <p:spPr bwMode="auto">
          <a:xfrm flipV="1">
            <a:off x="2457450" y="3867150"/>
            <a:ext cx="538163" cy="1430338"/>
          </a:xfrm>
          <a:prstGeom prst="straightConnector1">
            <a:avLst/>
          </a:prstGeom>
          <a:noFill/>
          <a:ln w="28575" cap="rnd">
            <a:solidFill>
              <a:srgbClr val="339933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85" name="AutoShape 35"/>
          <p:cNvCxnSpPr>
            <a:cxnSpLocks noChangeShapeType="1"/>
            <a:stCxn id="1370133" idx="3"/>
            <a:endCxn id="32831" idx="2"/>
          </p:cNvCxnSpPr>
          <p:nvPr/>
        </p:nvCxnSpPr>
        <p:spPr bwMode="auto">
          <a:xfrm flipV="1">
            <a:off x="2762250" y="3867150"/>
            <a:ext cx="233363" cy="1735138"/>
          </a:xfrm>
          <a:prstGeom prst="straightConnector1">
            <a:avLst/>
          </a:prstGeom>
          <a:noFill/>
          <a:ln w="28575" cap="rnd">
            <a:solidFill>
              <a:srgbClr val="339933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86" name="AutoShape 36"/>
          <p:cNvCxnSpPr>
            <a:cxnSpLocks noChangeShapeType="1"/>
            <a:stCxn id="1370132" idx="3"/>
            <a:endCxn id="32831" idx="2"/>
          </p:cNvCxnSpPr>
          <p:nvPr/>
        </p:nvCxnSpPr>
        <p:spPr bwMode="auto">
          <a:xfrm flipV="1">
            <a:off x="2609850" y="3867150"/>
            <a:ext cx="385763" cy="1582738"/>
          </a:xfrm>
          <a:prstGeom prst="straightConnector1">
            <a:avLst/>
          </a:prstGeom>
          <a:noFill/>
          <a:ln w="28575" cap="rnd">
            <a:solidFill>
              <a:srgbClr val="339933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87" name="AutoShape 37"/>
          <p:cNvCxnSpPr>
            <a:cxnSpLocks noChangeShapeType="1"/>
            <a:stCxn id="1370134" idx="3"/>
            <a:endCxn id="32831" idx="1"/>
          </p:cNvCxnSpPr>
          <p:nvPr/>
        </p:nvCxnSpPr>
        <p:spPr bwMode="auto">
          <a:xfrm>
            <a:off x="2451100" y="3062288"/>
            <a:ext cx="741363" cy="606425"/>
          </a:xfrm>
          <a:prstGeom prst="straightConnector1">
            <a:avLst/>
          </a:prstGeom>
          <a:noFill/>
          <a:ln w="28575" cap="rnd">
            <a:solidFill>
              <a:srgbClr val="339933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2788" name="Group 61"/>
          <p:cNvGrpSpPr>
            <a:grpSpLocks/>
          </p:cNvGrpSpPr>
          <p:nvPr/>
        </p:nvGrpSpPr>
        <p:grpSpPr bwMode="auto">
          <a:xfrm>
            <a:off x="596900" y="4441825"/>
            <a:ext cx="2165350" cy="1395413"/>
            <a:chOff x="178" y="2014"/>
            <a:chExt cx="1364" cy="879"/>
          </a:xfrm>
        </p:grpSpPr>
        <p:grpSp>
          <p:nvGrpSpPr>
            <p:cNvPr id="32817" name="Group 24"/>
            <p:cNvGrpSpPr>
              <a:grpSpLocks/>
            </p:cNvGrpSpPr>
            <p:nvPr/>
          </p:nvGrpSpPr>
          <p:grpSpPr bwMode="auto">
            <a:xfrm>
              <a:off x="407" y="2213"/>
              <a:ext cx="1135" cy="680"/>
              <a:chOff x="255" y="2045"/>
              <a:chExt cx="1135" cy="680"/>
            </a:xfrm>
          </p:grpSpPr>
          <p:sp>
            <p:nvSpPr>
              <p:cNvPr id="1370129" name="Text Box 17"/>
              <p:cNvSpPr txBox="1">
                <a:spLocks noChangeArrowheads="1"/>
              </p:cNvSpPr>
              <p:nvPr/>
            </p:nvSpPr>
            <p:spPr bwMode="auto">
              <a:xfrm>
                <a:off x="255" y="2045"/>
                <a:ext cx="751" cy="29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lIns="92075" tIns="46038" rIns="92075" bIns="46038">
                <a:spAutoFit/>
              </a:bodyPr>
              <a:lstStyle>
                <a:lvl1pPr algn="l" defTabSz="762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571500" algn="l" defTabSz="762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algn="l" defTabSz="762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714500" algn="l" defTabSz="762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286000" algn="l" defTabSz="762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7432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32004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657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41148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buFontTx/>
                  <a:buChar char="•"/>
                  <a:defRPr/>
                </a:pPr>
                <a:r>
                  <a:rPr lang="en-US" sz="1200" i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social profile</a:t>
                </a:r>
              </a:p>
              <a:p>
                <a:pPr algn="ctr">
                  <a:buFontTx/>
                  <a:buChar char="•"/>
                  <a:defRPr/>
                </a:pPr>
                <a:r>
                  <a:rPr lang="en-US" sz="1200" i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interests</a:t>
                </a:r>
              </a:p>
            </p:txBody>
          </p:sp>
          <p:sp>
            <p:nvSpPr>
              <p:cNvPr id="1370130" name="Text Box 18"/>
              <p:cNvSpPr txBox="1">
                <a:spLocks noChangeArrowheads="1"/>
              </p:cNvSpPr>
              <p:nvPr/>
            </p:nvSpPr>
            <p:spPr bwMode="auto">
              <a:xfrm>
                <a:off x="351" y="2141"/>
                <a:ext cx="751" cy="29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lIns="92075" tIns="46038" rIns="92075" bIns="46038">
                <a:spAutoFit/>
              </a:bodyPr>
              <a:lstStyle>
                <a:lvl1pPr algn="l" defTabSz="762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571500" algn="l" defTabSz="762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algn="l" defTabSz="762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714500" algn="l" defTabSz="762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286000" algn="l" defTabSz="762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7432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32004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657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41148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buFontTx/>
                  <a:buChar char="•"/>
                  <a:defRPr/>
                </a:pPr>
                <a:r>
                  <a:rPr lang="en-US" sz="1200" i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social profile</a:t>
                </a:r>
              </a:p>
              <a:p>
                <a:pPr algn="ctr">
                  <a:buFontTx/>
                  <a:buChar char="•"/>
                  <a:defRPr/>
                </a:pPr>
                <a:r>
                  <a:rPr lang="en-US" sz="1200" i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interests</a:t>
                </a:r>
              </a:p>
            </p:txBody>
          </p:sp>
          <p:sp>
            <p:nvSpPr>
              <p:cNvPr id="1370131" name="Text Box 19"/>
              <p:cNvSpPr txBox="1">
                <a:spLocks noChangeArrowheads="1"/>
              </p:cNvSpPr>
              <p:nvPr/>
            </p:nvSpPr>
            <p:spPr bwMode="auto">
              <a:xfrm>
                <a:off x="447" y="2237"/>
                <a:ext cx="751" cy="29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lIns="92075" tIns="46038" rIns="92075" bIns="46038">
                <a:spAutoFit/>
              </a:bodyPr>
              <a:lstStyle>
                <a:lvl1pPr algn="l" defTabSz="762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571500" algn="l" defTabSz="762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algn="l" defTabSz="762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714500" algn="l" defTabSz="762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286000" algn="l" defTabSz="762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7432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32004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657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41148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buFontTx/>
                  <a:buChar char="•"/>
                  <a:defRPr/>
                </a:pPr>
                <a:r>
                  <a:rPr lang="en-US" sz="1200" i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social profile</a:t>
                </a:r>
              </a:p>
              <a:p>
                <a:pPr algn="ctr">
                  <a:buFontTx/>
                  <a:buChar char="•"/>
                  <a:defRPr/>
                </a:pPr>
                <a:r>
                  <a:rPr lang="en-US" sz="1200" i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interests</a:t>
                </a:r>
              </a:p>
            </p:txBody>
          </p:sp>
          <p:sp>
            <p:nvSpPr>
              <p:cNvPr id="1370132" name="Text Box 20"/>
              <p:cNvSpPr txBox="1">
                <a:spLocks noChangeArrowheads="1"/>
              </p:cNvSpPr>
              <p:nvPr/>
            </p:nvSpPr>
            <p:spPr bwMode="auto">
              <a:xfrm>
                <a:off x="543" y="2333"/>
                <a:ext cx="751" cy="29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lIns="92075" tIns="46038" rIns="92075" bIns="46038">
                <a:spAutoFit/>
              </a:bodyPr>
              <a:lstStyle>
                <a:lvl1pPr algn="l" defTabSz="762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571500" algn="l" defTabSz="762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algn="l" defTabSz="762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714500" algn="l" defTabSz="762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286000" algn="l" defTabSz="762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7432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32004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657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41148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buFontTx/>
                  <a:buChar char="•"/>
                  <a:defRPr/>
                </a:pPr>
                <a:r>
                  <a:rPr lang="en-US" sz="1200" i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social profile</a:t>
                </a:r>
              </a:p>
              <a:p>
                <a:pPr algn="ctr">
                  <a:buFontTx/>
                  <a:buChar char="•"/>
                  <a:defRPr/>
                </a:pPr>
                <a:r>
                  <a:rPr lang="en-US" sz="1200" i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interests</a:t>
                </a:r>
              </a:p>
            </p:txBody>
          </p:sp>
          <p:sp>
            <p:nvSpPr>
              <p:cNvPr id="1370133" name="Text Box 21"/>
              <p:cNvSpPr txBox="1">
                <a:spLocks noChangeArrowheads="1"/>
              </p:cNvSpPr>
              <p:nvPr/>
            </p:nvSpPr>
            <p:spPr bwMode="auto">
              <a:xfrm>
                <a:off x="639" y="2429"/>
                <a:ext cx="751" cy="29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lIns="92075" tIns="46038" rIns="92075" bIns="46038">
                <a:spAutoFit/>
              </a:bodyPr>
              <a:lstStyle>
                <a:lvl1pPr algn="l" defTabSz="762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571500" algn="l" defTabSz="762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algn="l" defTabSz="762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714500" algn="l" defTabSz="762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286000" algn="l" defTabSz="762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7432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32004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657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41148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buFontTx/>
                  <a:buChar char="•"/>
                  <a:defRPr/>
                </a:pPr>
                <a:r>
                  <a:rPr lang="en-US" sz="1200" i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social profile</a:t>
                </a:r>
              </a:p>
              <a:p>
                <a:pPr algn="ctr">
                  <a:buFontTx/>
                  <a:buChar char="•"/>
                  <a:defRPr/>
                </a:pPr>
                <a:r>
                  <a:rPr lang="en-US" sz="1200" i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interests</a:t>
                </a:r>
              </a:p>
            </p:txBody>
          </p:sp>
        </p:grpSp>
        <p:sp>
          <p:nvSpPr>
            <p:cNvPr id="1370150" name="Text Box 38"/>
            <p:cNvSpPr txBox="1">
              <a:spLocks noChangeArrowheads="1"/>
            </p:cNvSpPr>
            <p:nvPr/>
          </p:nvSpPr>
          <p:spPr bwMode="auto">
            <a:xfrm>
              <a:off x="178" y="2014"/>
              <a:ext cx="132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762000">
                <a:defRPr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762000">
                <a:defRPr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762000">
                <a:defRPr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762000">
                <a:defRPr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16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other human robots</a:t>
              </a:r>
              <a:endParaRPr lang="en-GB" sz="16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1370151" name="Text Box 39"/>
          <p:cNvSpPr txBox="1">
            <a:spLocks noChangeArrowheads="1"/>
          </p:cNvSpPr>
          <p:nvPr/>
        </p:nvSpPr>
        <p:spPr bwMode="auto">
          <a:xfrm>
            <a:off x="6337300" y="3971925"/>
            <a:ext cx="218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actions in this round</a:t>
            </a:r>
            <a:endParaRPr lang="en-GB" sz="16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32790" name="Group 60"/>
          <p:cNvGrpSpPr>
            <a:grpSpLocks/>
          </p:cNvGrpSpPr>
          <p:nvPr/>
        </p:nvGrpSpPr>
        <p:grpSpPr bwMode="auto">
          <a:xfrm>
            <a:off x="582613" y="2827338"/>
            <a:ext cx="2193925" cy="846137"/>
            <a:chOff x="1663" y="3157"/>
            <a:chExt cx="1382" cy="533"/>
          </a:xfrm>
        </p:grpSpPr>
        <p:sp>
          <p:nvSpPr>
            <p:cNvPr id="1370134" name="Text Box 22"/>
            <p:cNvSpPr txBox="1">
              <a:spLocks noChangeArrowheads="1"/>
            </p:cNvSpPr>
            <p:nvPr/>
          </p:nvSpPr>
          <p:spPr bwMode="auto">
            <a:xfrm>
              <a:off x="1775" y="3157"/>
              <a:ext cx="1065" cy="2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>
              <a:spAutoFit/>
            </a:bodyPr>
            <a:lstStyle>
              <a:lvl1pPr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buFontTx/>
                <a:buChar char="•"/>
                <a:defRPr/>
              </a:pPr>
              <a:r>
                <a:rPr lang="en-US" sz="1200" i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emotions</a:t>
              </a:r>
            </a:p>
            <a:p>
              <a:pPr algn="ctr">
                <a:buFontTx/>
                <a:buChar char="•"/>
                <a:defRPr/>
              </a:pPr>
              <a:r>
                <a:rPr lang="en-US" sz="1200" i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relationships status</a:t>
              </a:r>
            </a:p>
          </p:txBody>
        </p:sp>
        <p:sp>
          <p:nvSpPr>
            <p:cNvPr id="1370152" name="Text Box 40"/>
            <p:cNvSpPr txBox="1">
              <a:spLocks noChangeArrowheads="1"/>
            </p:cNvSpPr>
            <p:nvPr/>
          </p:nvSpPr>
          <p:spPr bwMode="auto">
            <a:xfrm>
              <a:off x="1663" y="3478"/>
              <a:ext cx="13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762000">
                <a:defRPr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762000">
                <a:defRPr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762000">
                <a:defRPr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762000">
                <a:defRPr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16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subject human robot</a:t>
              </a:r>
              <a:endParaRPr lang="en-GB" sz="16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1370153" name="Text Box 41"/>
          <p:cNvSpPr txBox="1">
            <a:spLocks noChangeArrowheads="1"/>
          </p:cNvSpPr>
          <p:nvPr/>
        </p:nvSpPr>
        <p:spPr bwMode="auto">
          <a:xfrm>
            <a:off x="7089539" y="5992813"/>
            <a:ext cx="1526059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l-GR">
                <a:effectLst>
                  <a:outerShdw blurRad="38100" dist="38100" dir="2700000" algn="tl">
                    <a:srgbClr val="C0C0C0"/>
                  </a:outerShdw>
                </a:effectLst>
              </a:rPr>
              <a:t>παράδειγμα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 2</a:t>
            </a:r>
            <a:endParaRPr lang="en-GB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2792" name="Text Box 42"/>
          <p:cNvSpPr txBox="1">
            <a:spLocks noChangeArrowheads="1"/>
          </p:cNvSpPr>
          <p:nvPr/>
        </p:nvSpPr>
        <p:spPr bwMode="auto">
          <a:xfrm>
            <a:off x="557213" y="1646238"/>
            <a:ext cx="3848100" cy="6524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>
            <a:spAutoFit/>
          </a:bodyPr>
          <a:lstStyle>
            <a:lvl1pPr defTabSz="76200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l-GR" sz="1200" dirty="0">
                <a:solidFill>
                  <a:srgbClr val="0000FF"/>
                </a:solidFill>
              </a:rPr>
              <a:t>Εξομοίωση ανθρώπινης συμπεριφοράς (</a:t>
            </a:r>
            <a:r>
              <a:rPr lang="en-US" sz="1200" dirty="0">
                <a:solidFill>
                  <a:srgbClr val="0000FF"/>
                </a:solidFill>
              </a:rPr>
              <a:t>AI)</a:t>
            </a:r>
            <a:r>
              <a:rPr lang="el-GR" sz="1200" dirty="0">
                <a:solidFill>
                  <a:srgbClr val="0000FF"/>
                </a:solidFill>
              </a:rPr>
              <a:t>,</a:t>
            </a:r>
          </a:p>
          <a:p>
            <a:pPr algn="ctr"/>
            <a:r>
              <a:rPr lang="en-US" sz="1200" dirty="0">
                <a:solidFill>
                  <a:srgbClr val="0000FF"/>
                </a:solidFill>
              </a:rPr>
              <a:t>Big Brother Simulator </a:t>
            </a:r>
            <a:r>
              <a:rPr lang="el-GR" sz="1200" dirty="0">
                <a:solidFill>
                  <a:srgbClr val="0000FF"/>
                </a:solidFill>
              </a:rPr>
              <a:t>ή </a:t>
            </a:r>
            <a:r>
              <a:rPr lang="en-US" sz="1200" dirty="0">
                <a:solidFill>
                  <a:srgbClr val="0000FF"/>
                </a:solidFill>
              </a:rPr>
              <a:t>Basic Behavior Simulator,</a:t>
            </a:r>
          </a:p>
          <a:p>
            <a:pPr algn="ctr"/>
            <a:r>
              <a:rPr lang="en-US" sz="1200" dirty="0">
                <a:solidFill>
                  <a:srgbClr val="0000FF"/>
                </a:solidFill>
              </a:rPr>
              <a:t>(</a:t>
            </a:r>
            <a:r>
              <a:rPr lang="el-GR" sz="1200" dirty="0">
                <a:solidFill>
                  <a:srgbClr val="0000FF"/>
                </a:solidFill>
              </a:rPr>
              <a:t>Άσκηση 2, ΗΥ</a:t>
            </a:r>
            <a:r>
              <a:rPr lang="en-US" sz="1200" dirty="0">
                <a:solidFill>
                  <a:srgbClr val="0000FF"/>
                </a:solidFill>
              </a:rPr>
              <a:t>352</a:t>
            </a:r>
            <a:r>
              <a:rPr lang="el-GR" sz="1200" dirty="0">
                <a:solidFill>
                  <a:srgbClr val="0000FF"/>
                </a:solidFill>
              </a:rPr>
              <a:t>, 2002)</a:t>
            </a:r>
            <a:r>
              <a:rPr lang="en-US" sz="1200" dirty="0">
                <a:solidFill>
                  <a:srgbClr val="0000FF"/>
                </a:solidFill>
              </a:rPr>
              <a:t> </a:t>
            </a:r>
            <a:r>
              <a:rPr lang="el-GR" sz="1200" dirty="0">
                <a:solidFill>
                  <a:srgbClr val="0000FF"/>
                </a:solidFill>
              </a:rPr>
              <a:t> </a:t>
            </a:r>
            <a:endParaRPr lang="en-GB" sz="1200" dirty="0">
              <a:solidFill>
                <a:srgbClr val="0000FF"/>
              </a:solidFill>
            </a:endParaRPr>
          </a:p>
        </p:txBody>
      </p:sp>
      <p:cxnSp>
        <p:nvCxnSpPr>
          <p:cNvPr id="32793" name="AutoShape 49"/>
          <p:cNvCxnSpPr>
            <a:cxnSpLocks noChangeShapeType="1"/>
            <a:stCxn id="1370155" idx="0"/>
            <a:endCxn id="1370156" idx="1"/>
          </p:cNvCxnSpPr>
          <p:nvPr/>
        </p:nvCxnSpPr>
        <p:spPr bwMode="auto">
          <a:xfrm rot="5400000" flipV="1">
            <a:off x="5330825" y="5146675"/>
            <a:ext cx="9525" cy="307975"/>
          </a:xfrm>
          <a:prstGeom prst="curvedConnector3">
            <a:avLst>
              <a:gd name="adj1" fmla="val -2533333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2794" name="Group 59"/>
          <p:cNvGrpSpPr>
            <a:grpSpLocks/>
          </p:cNvGrpSpPr>
          <p:nvPr/>
        </p:nvGrpSpPr>
        <p:grpSpPr bwMode="auto">
          <a:xfrm>
            <a:off x="4381500" y="4953000"/>
            <a:ext cx="2222500" cy="1206500"/>
            <a:chOff x="3928" y="2976"/>
            <a:chExt cx="1400" cy="760"/>
          </a:xfrm>
        </p:grpSpPr>
        <p:sp>
          <p:nvSpPr>
            <p:cNvPr id="1370168" name="Oval 56"/>
            <p:cNvSpPr>
              <a:spLocks noChangeArrowheads="1"/>
            </p:cNvSpPr>
            <p:nvPr/>
          </p:nvSpPr>
          <p:spPr bwMode="auto">
            <a:xfrm>
              <a:off x="3928" y="2976"/>
              <a:ext cx="1400" cy="7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l-GR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32803" name="Group 55"/>
            <p:cNvGrpSpPr>
              <a:grpSpLocks/>
            </p:cNvGrpSpPr>
            <p:nvPr/>
          </p:nvGrpSpPr>
          <p:grpSpPr bwMode="auto">
            <a:xfrm>
              <a:off x="4280" y="3184"/>
              <a:ext cx="608" cy="448"/>
              <a:chOff x="3760" y="3000"/>
              <a:chExt cx="608" cy="448"/>
            </a:xfrm>
          </p:grpSpPr>
          <p:sp>
            <p:nvSpPr>
              <p:cNvPr id="1370155" name="Oval 43"/>
              <p:cNvSpPr>
                <a:spLocks noChangeArrowheads="1"/>
              </p:cNvSpPr>
              <p:nvPr/>
            </p:nvSpPr>
            <p:spPr bwMode="auto">
              <a:xfrm>
                <a:off x="3824" y="3008"/>
                <a:ext cx="176" cy="9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endParaRPr lang="el-GR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370156" name="Oval 44"/>
              <p:cNvSpPr>
                <a:spLocks noChangeArrowheads="1"/>
              </p:cNvSpPr>
              <p:nvPr/>
            </p:nvSpPr>
            <p:spPr bwMode="auto">
              <a:xfrm>
                <a:off x="4080" y="3000"/>
                <a:ext cx="176" cy="9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endParaRPr lang="el-GR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370157" name="Oval 45"/>
              <p:cNvSpPr>
                <a:spLocks noChangeArrowheads="1"/>
              </p:cNvSpPr>
              <p:nvPr/>
            </p:nvSpPr>
            <p:spPr bwMode="auto">
              <a:xfrm>
                <a:off x="3760" y="3168"/>
                <a:ext cx="176" cy="9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endParaRPr lang="el-GR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370158" name="Oval 46"/>
              <p:cNvSpPr>
                <a:spLocks noChangeArrowheads="1"/>
              </p:cNvSpPr>
              <p:nvPr/>
            </p:nvSpPr>
            <p:spPr bwMode="auto">
              <a:xfrm>
                <a:off x="4192" y="3144"/>
                <a:ext cx="176" cy="9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endParaRPr lang="el-GR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370159" name="Oval 47"/>
              <p:cNvSpPr>
                <a:spLocks noChangeArrowheads="1"/>
              </p:cNvSpPr>
              <p:nvPr/>
            </p:nvSpPr>
            <p:spPr bwMode="auto">
              <a:xfrm>
                <a:off x="3984" y="3168"/>
                <a:ext cx="176" cy="9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endParaRPr lang="el-GR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370160" name="Oval 48"/>
              <p:cNvSpPr>
                <a:spLocks noChangeArrowheads="1"/>
              </p:cNvSpPr>
              <p:nvPr/>
            </p:nvSpPr>
            <p:spPr bwMode="auto">
              <a:xfrm>
                <a:off x="4008" y="3352"/>
                <a:ext cx="176" cy="9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endParaRPr lang="el-GR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cxnSp>
            <p:nvCxnSpPr>
              <p:cNvPr id="32810" name="AutoShape 50"/>
              <p:cNvCxnSpPr>
                <a:cxnSpLocks noChangeShapeType="1"/>
                <a:stCxn id="1370155" idx="4"/>
                <a:endCxn id="1370159" idx="7"/>
              </p:cNvCxnSpPr>
              <p:nvPr/>
            </p:nvCxnSpPr>
            <p:spPr bwMode="auto">
              <a:xfrm rot="16200000" flipH="1">
                <a:off x="3984" y="3032"/>
                <a:ext cx="78" cy="222"/>
              </a:xfrm>
              <a:prstGeom prst="curvedConnector3">
                <a:avLst>
                  <a:gd name="adj1" fmla="val 41028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811" name="AutoShape 51"/>
              <p:cNvCxnSpPr>
                <a:cxnSpLocks noChangeShapeType="1"/>
                <a:stCxn id="1370157" idx="4"/>
                <a:endCxn id="1370160" idx="2"/>
              </p:cNvCxnSpPr>
              <p:nvPr/>
            </p:nvCxnSpPr>
            <p:spPr bwMode="auto">
              <a:xfrm rot="16200000" flipH="1">
                <a:off x="3860" y="3252"/>
                <a:ext cx="136" cy="160"/>
              </a:xfrm>
              <a:prstGeom prst="curvedConnector2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812" name="AutoShape 52"/>
              <p:cNvCxnSpPr>
                <a:cxnSpLocks noChangeShapeType="1"/>
                <a:stCxn id="1370156" idx="6"/>
                <a:endCxn id="1370158" idx="6"/>
              </p:cNvCxnSpPr>
              <p:nvPr/>
            </p:nvCxnSpPr>
            <p:spPr bwMode="auto">
              <a:xfrm>
                <a:off x="4256" y="3048"/>
                <a:ext cx="112" cy="144"/>
              </a:xfrm>
              <a:prstGeom prst="curvedConnector3">
                <a:avLst>
                  <a:gd name="adj1" fmla="val 228569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813" name="AutoShape 53"/>
              <p:cNvCxnSpPr>
                <a:cxnSpLocks noChangeShapeType="1"/>
                <a:stCxn id="1370158" idx="4"/>
                <a:endCxn id="1370160" idx="6"/>
              </p:cNvCxnSpPr>
              <p:nvPr/>
            </p:nvCxnSpPr>
            <p:spPr bwMode="auto">
              <a:xfrm rot="5400000">
                <a:off x="4152" y="3272"/>
                <a:ext cx="160" cy="96"/>
              </a:xfrm>
              <a:prstGeom prst="curvedConnector2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814" name="AutoShape 54"/>
              <p:cNvCxnSpPr>
                <a:cxnSpLocks noChangeShapeType="1"/>
                <a:stCxn id="1370159" idx="4"/>
                <a:endCxn id="1370160" idx="0"/>
              </p:cNvCxnSpPr>
              <p:nvPr/>
            </p:nvCxnSpPr>
            <p:spPr bwMode="auto">
              <a:xfrm rot="16200000" flipH="1">
                <a:off x="4040" y="3296"/>
                <a:ext cx="88" cy="24"/>
              </a:xfrm>
              <a:prstGeom prst="curvedConnector3">
                <a:avLst>
                  <a:gd name="adj1" fmla="val 5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cxnSp>
        <p:nvCxnSpPr>
          <p:cNvPr id="32795" name="AutoShape 57"/>
          <p:cNvCxnSpPr>
            <a:cxnSpLocks noChangeShapeType="1"/>
            <a:stCxn id="32831" idx="6"/>
            <a:endCxn id="1370168" idx="7"/>
          </p:cNvCxnSpPr>
          <p:nvPr/>
        </p:nvCxnSpPr>
        <p:spPr bwMode="auto">
          <a:xfrm>
            <a:off x="4268788" y="3867150"/>
            <a:ext cx="2009775" cy="1247775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96" name="AutoShape 58"/>
          <p:cNvCxnSpPr>
            <a:cxnSpLocks noChangeShapeType="1"/>
            <a:stCxn id="32831" idx="3"/>
            <a:endCxn id="1370168" idx="3"/>
          </p:cNvCxnSpPr>
          <p:nvPr/>
        </p:nvCxnSpPr>
        <p:spPr bwMode="auto">
          <a:xfrm>
            <a:off x="3192463" y="4065588"/>
            <a:ext cx="1514475" cy="1931987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70174" name="Text Box 62"/>
          <p:cNvSpPr txBox="1">
            <a:spLocks noChangeArrowheads="1"/>
          </p:cNvSpPr>
          <p:nvPr/>
        </p:nvSpPr>
        <p:spPr bwMode="auto">
          <a:xfrm>
            <a:off x="2716660" y="3119438"/>
            <a:ext cx="564257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200" i="0">
                <a:effectLst>
                  <a:outerShdw blurRad="38100" dist="38100" dir="2700000" algn="tl">
                    <a:srgbClr val="C0C0C0"/>
                  </a:outerShdw>
                </a:effectLst>
              </a:rPr>
              <a:t>input</a:t>
            </a:r>
            <a:endParaRPr lang="el-GR" sz="1200" i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70175" name="Text Box 63"/>
          <p:cNvSpPr txBox="1">
            <a:spLocks noChangeArrowheads="1"/>
          </p:cNvSpPr>
          <p:nvPr/>
        </p:nvSpPr>
        <p:spPr bwMode="auto">
          <a:xfrm>
            <a:off x="2113410" y="4087813"/>
            <a:ext cx="564257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200" i="0">
                <a:effectLst>
                  <a:outerShdw blurRad="38100" dist="38100" dir="2700000" algn="tl">
                    <a:srgbClr val="C0C0C0"/>
                  </a:outerShdw>
                </a:effectLst>
              </a:rPr>
              <a:t>input</a:t>
            </a:r>
            <a:endParaRPr lang="el-GR" sz="1200" i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70176" name="Text Box 64"/>
          <p:cNvSpPr txBox="1">
            <a:spLocks noChangeArrowheads="1"/>
          </p:cNvSpPr>
          <p:nvPr/>
        </p:nvSpPr>
        <p:spPr bwMode="auto">
          <a:xfrm>
            <a:off x="5205860" y="2379663"/>
            <a:ext cx="564257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200" i="0">
                <a:effectLst>
                  <a:outerShdw blurRad="38100" dist="38100" dir="2700000" algn="tl">
                    <a:srgbClr val="C0C0C0"/>
                  </a:outerShdw>
                </a:effectLst>
              </a:rPr>
              <a:t>input</a:t>
            </a:r>
            <a:endParaRPr lang="el-GR" sz="1200" i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70177" name="Text Box 65"/>
          <p:cNvSpPr txBox="1">
            <a:spLocks noChangeArrowheads="1"/>
          </p:cNvSpPr>
          <p:nvPr/>
        </p:nvSpPr>
        <p:spPr bwMode="auto">
          <a:xfrm>
            <a:off x="5581601" y="3281363"/>
            <a:ext cx="666849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200" i="0">
                <a:effectLst>
                  <a:outerShdw blurRad="38100" dist="38100" dir="2700000" algn="tl">
                    <a:srgbClr val="C0C0C0"/>
                  </a:outerShdw>
                </a:effectLst>
              </a:rPr>
              <a:t>output</a:t>
            </a:r>
            <a:endParaRPr lang="el-GR" sz="1200" i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70178" name="Text Box 66"/>
          <p:cNvSpPr txBox="1">
            <a:spLocks noChangeArrowheads="1"/>
          </p:cNvSpPr>
          <p:nvPr/>
        </p:nvSpPr>
        <p:spPr bwMode="auto">
          <a:xfrm>
            <a:off x="6561138" y="5164138"/>
            <a:ext cx="1566862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l-GR" sz="1200" i="0">
                <a:effectLst>
                  <a:outerShdw blurRad="38100" dist="38100" dir="2700000" algn="tl">
                    <a:srgbClr val="C0C0C0"/>
                  </a:outerShdw>
                </a:effectLst>
              </a:rPr>
              <a:t>Αυτό αναλύεται επιπλέον ως ένα άλλο </a:t>
            </a:r>
            <a:r>
              <a:rPr lang="en-US" sz="1200" i="0">
                <a:effectLst>
                  <a:outerShdw blurRad="38100" dist="38100" dir="2700000" algn="tl">
                    <a:srgbClr val="C0C0C0"/>
                  </a:outerShdw>
                </a:effectLst>
              </a:rPr>
              <a:t>STD</a:t>
            </a:r>
            <a:endParaRPr lang="el-GR" sz="1200" i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27</a:t>
            </a:fld>
            <a:r>
              <a:rPr lang="el-GR" smtClean="0"/>
              <a:t> / </a:t>
            </a:r>
            <a:r>
              <a:rPr lang="en-US" smtClean="0"/>
              <a:t>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667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0" smtClean="0">
                <a:solidFill>
                  <a:schemeClr val="bg2"/>
                </a:solidFill>
              </a:rPr>
              <a:t>HY352</a:t>
            </a:r>
            <a:endParaRPr lang="en-US" i="0" smtClean="0">
              <a:solidFill>
                <a:schemeClr val="bg2"/>
              </a:solidFill>
            </a:endParaRPr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0">
                <a:solidFill>
                  <a:schemeClr val="bg2"/>
                </a:solidFill>
              </a:rPr>
              <a:t>Α. Σαββίδης</a:t>
            </a:r>
            <a:endParaRPr lang="en-US" i="0">
              <a:solidFill>
                <a:schemeClr val="bg2"/>
              </a:solidFill>
            </a:endParaRPr>
          </a:p>
        </p:txBody>
      </p:sp>
      <p:sp>
        <p:nvSpPr>
          <p:cNvPr id="134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State transition diagrams (4/4)</a:t>
            </a:r>
            <a:endParaRPr lang="en-GB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4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20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Πότε εφαρμόζονται</a:t>
            </a:r>
            <a:endParaRPr lang="en-US" sz="2000" i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r>
              <a:rPr lang="el-GR" sz="1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Η λογική που αναπαρίσταται μέσω διαγραμμάτων καταστάσεων μπορεί εύκολα να μελετηθεί, να αξιολογηθεί και να επαληθευτεί</a:t>
            </a:r>
          </a:p>
          <a:p>
            <a:pPr lvl="2"/>
            <a:r>
              <a:rPr lang="el-GR" sz="1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Ωστόσο, αφότου η αρχική σχεδιαστική λογική «υλοποιηθεί» σε κώδικα, είναι συνήθως δύσκολο να μπορεί να εντοπιστεί μέσα στον πηγαίο κώδικα συγκεντρωμένη εξ ολοκλήρου σε «ένα σημείο»</a:t>
            </a:r>
          </a:p>
          <a:p>
            <a:pPr lvl="2"/>
            <a:r>
              <a:rPr lang="el-GR" sz="1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Αυτό είναι εφικτό μόνο σε περιπτώσεις που το ίδιο το διάγραμμα αποδίδει λεπτομερώς κάποια αλγοριθμική λογική</a:t>
            </a:r>
            <a:endParaRPr lang="en-US" sz="16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r>
              <a:rPr lang="el-GR" sz="1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Χρησιμεύουν ως ελεγκτικά σενάρια, αξιολογώντας κατά πόσο στο πραγματικό σύστημα γίνεται η μετάβαση στις εκάστοτε περιγραφόμενες καταστάσεις, όταν τα αντίστοιχα αναφερόμενα αίτια η γεγονότα λαμβάνουν χώρα</a:t>
            </a:r>
            <a:endParaRPr lang="en-US" sz="18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r>
              <a:rPr lang="el-GR" sz="1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Κατασκευαστικά, συνήθως η λογική μετάβασης καταστάσεων για κάθε γεγονός υλοποιείται με μία </a:t>
            </a:r>
            <a:r>
              <a:rPr lang="en-US" sz="1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event-based micro-architecture, </a:t>
            </a:r>
            <a:r>
              <a:rPr lang="el-GR" sz="1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μέσα σε ανεξάρτητους, ανά τύπο γεγονότος, επεξεργαστές</a:t>
            </a:r>
            <a:endParaRPr lang="en-GB" sz="18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28</a:t>
            </a:fld>
            <a:r>
              <a:rPr lang="el-GR" smtClean="0"/>
              <a:t> / </a:t>
            </a:r>
            <a:r>
              <a:rPr lang="en-US" smtClean="0"/>
              <a:t>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7531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4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4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4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4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4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4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4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4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4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4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4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4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4515" grpId="0" build="p" bldLvl="2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0" smtClean="0">
                <a:solidFill>
                  <a:schemeClr val="bg2"/>
                </a:solidFill>
              </a:rPr>
              <a:t>HY352</a:t>
            </a:r>
            <a:endParaRPr lang="en-US" i="0" smtClean="0">
              <a:solidFill>
                <a:schemeClr val="bg2"/>
              </a:solidFill>
            </a:endParaRPr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0">
                <a:solidFill>
                  <a:schemeClr val="bg2"/>
                </a:solidFill>
              </a:rPr>
              <a:t>Α. Σαββίδης</a:t>
            </a:r>
            <a:endParaRPr lang="en-US" i="0">
              <a:solidFill>
                <a:schemeClr val="bg2"/>
              </a:solidFill>
            </a:endParaRPr>
          </a:p>
        </p:txBody>
      </p:sp>
      <p:sp>
        <p:nvSpPr>
          <p:cNvPr id="134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Cause Effect Tables (1/3)</a:t>
            </a:r>
            <a:endParaRPr lang="en-GB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4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Ο στόχος τους είναι η απαρίθμηση και τεκμηρίωση ορισμένων σημαντικών σχέσεων του τύπου </a:t>
            </a:r>
            <a:r>
              <a:rPr lang="el-GR" sz="2000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αίτιο </a:t>
            </a:r>
            <a:r>
              <a:rPr lang="el-GR" sz="20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 αποτέλεσμα</a:t>
            </a:r>
            <a:r>
              <a:rPr 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 (</a:t>
            </a:r>
            <a:r>
              <a:rPr lang="en-US" sz="2000" dirty="0" smtClean="0">
                <a:effectLst/>
              </a:rPr>
              <a:t>cause </a:t>
            </a:r>
            <a:r>
              <a:rPr lang="en-US" sz="2000" dirty="0" smtClean="0">
                <a:effectLst/>
                <a:sym typeface="Wingdings" pitchFamily="2" charset="2"/>
              </a:rPr>
              <a:t> effect</a:t>
            </a:r>
            <a:r>
              <a:rPr lang="el-GR" sz="2000" dirty="0" smtClean="0">
                <a:effectLst/>
                <a:sym typeface="Wingdings" pitchFamily="2" charset="2"/>
              </a:rPr>
              <a:t>)</a:t>
            </a:r>
            <a:endParaRPr lang="en-US" sz="2000" dirty="0" smtClean="0">
              <a:effectLst>
                <a:outerShdw blurRad="38100" dist="38100" dir="2700000" algn="tl">
                  <a:srgbClr val="C0C0C0"/>
                </a:outerShdw>
              </a:effectLst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r>
              <a:rPr 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Αυτή του είδους η τεκμηρίωση συνιστά πολύτιμη και συνάμα ευανάγνωστη πληροφορία σχετικά με τη συμπεριφορά του συστήματος</a:t>
            </a:r>
          </a:p>
          <a:p>
            <a:pPr>
              <a:lnSpc>
                <a:spcPct val="90000"/>
              </a:lnSpc>
            </a:pPr>
            <a:r>
              <a:rPr 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Αιτίες είναι</a:t>
            </a: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l-GR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αντιλαμβανόμενα γεγονότα</a:t>
            </a:r>
            <a:r>
              <a:rPr lang="en-US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, </a:t>
            </a:r>
            <a:r>
              <a:rPr lang="el-GR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εσωτερικά η εξωτερικά</a:t>
            </a:r>
            <a:r>
              <a:rPr lang="en-US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 (events)</a:t>
            </a:r>
          </a:p>
          <a:p>
            <a:pPr lvl="1">
              <a:lnSpc>
                <a:spcPct val="90000"/>
              </a:lnSpc>
            </a:pPr>
            <a:r>
              <a:rPr lang="el-GR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είσοδος σε συγκεκριμένες καταστάσεις</a:t>
            </a:r>
            <a:r>
              <a:rPr lang="en-US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 (state reached)</a:t>
            </a:r>
          </a:p>
          <a:p>
            <a:pPr lvl="1">
              <a:lnSpc>
                <a:spcPct val="90000"/>
              </a:lnSpc>
            </a:pPr>
            <a:r>
              <a:rPr lang="el-GR" sz="1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αποτίμηση μίας πολύπλοκης συνθήκης σε κάποια συγκεκριμένη τιμή (</a:t>
            </a:r>
            <a:r>
              <a:rPr lang="en-US" sz="1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pre-condition)</a:t>
            </a:r>
          </a:p>
          <a:p>
            <a:pPr>
              <a:lnSpc>
                <a:spcPct val="90000"/>
              </a:lnSpc>
            </a:pPr>
            <a:r>
              <a:rPr 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Αποτελέσματα είναι</a:t>
            </a: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l-GR" sz="1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Ενέργειες που πρέπει να εκτελεστούν</a:t>
            </a:r>
            <a:endParaRPr lang="en-US" sz="18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90000"/>
              </a:lnSpc>
            </a:pPr>
            <a:r>
              <a:rPr lang="el-GR" sz="1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Συνθήκες που πρέπει να τηρούνται μετά το αίτιο (</a:t>
            </a:r>
            <a:r>
              <a:rPr lang="en-US" sz="1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post-condition)</a:t>
            </a:r>
          </a:p>
          <a:p>
            <a:pPr lvl="1">
              <a:lnSpc>
                <a:spcPct val="90000"/>
              </a:lnSpc>
            </a:pPr>
            <a:r>
              <a:rPr lang="el-GR" sz="1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Γεγονότα που πρέπει να συμβούν</a:t>
            </a:r>
            <a:endParaRPr lang="en-GB" sz="18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29</a:t>
            </a:fld>
            <a:r>
              <a:rPr lang="el-GR" smtClean="0"/>
              <a:t> / </a:t>
            </a:r>
            <a:r>
              <a:rPr lang="en-US" smtClean="0"/>
              <a:t>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7507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4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4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4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4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4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4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4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4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4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4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4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4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4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4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4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4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4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4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4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4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5539" grpId="0" build="p" bldLvl="3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0" smtClean="0">
                <a:solidFill>
                  <a:schemeClr val="bg2"/>
                </a:solidFill>
              </a:rPr>
              <a:t>HY352</a:t>
            </a:r>
            <a:endParaRPr lang="en-US" i="0" smtClean="0">
              <a:solidFill>
                <a:schemeClr val="bg2"/>
              </a:solidFill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0">
                <a:solidFill>
                  <a:schemeClr val="bg2"/>
                </a:solidFill>
              </a:rPr>
              <a:t>Α. Σαββίδης</a:t>
            </a:r>
            <a:endParaRPr lang="en-US" i="0">
              <a:solidFill>
                <a:schemeClr val="bg2"/>
              </a:solidFill>
            </a:endParaRPr>
          </a:p>
        </p:txBody>
      </p:sp>
      <p:sp>
        <p:nvSpPr>
          <p:cNvPr id="135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Ρόλος των προοπτικών (1/3)</a:t>
            </a:r>
            <a:endParaRPr lang="en-GB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5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Η σχεδίαση του λογισμικού δεν μπορεί να αντιμετωπιστεί με μία μόνο τεχνική</a:t>
            </a:r>
            <a:endParaRPr 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Χρειαζόμαστε εναλλακτικές προοπτικές, όπου η κάθε μία παρουσιάζει μια εξειδικευμένη οπτική γωνία τη σχεδίασης, βοηθώντας στην καλύτερη κατανόηση και οργάνωση του κώδικα υλοποίησης</a:t>
            </a:r>
            <a:endParaRPr lang="en-GB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3</a:t>
            </a:fld>
            <a:r>
              <a:rPr lang="el-GR" smtClean="0"/>
              <a:t> / </a:t>
            </a:r>
            <a:r>
              <a:rPr lang="en-US" smtClean="0"/>
              <a:t>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3033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5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5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5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5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9875" grpId="0" build="p" bldLvl="2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0" smtClean="0">
                <a:solidFill>
                  <a:schemeClr val="bg2"/>
                </a:solidFill>
              </a:rPr>
              <a:t>HY352</a:t>
            </a:r>
            <a:endParaRPr lang="en-US" i="0" smtClean="0">
              <a:solidFill>
                <a:schemeClr val="bg2"/>
              </a:solidFill>
            </a:endParaRPr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0">
                <a:solidFill>
                  <a:schemeClr val="bg2"/>
                </a:solidFill>
              </a:rPr>
              <a:t>Α. Σαββίδης</a:t>
            </a:r>
            <a:endParaRPr lang="en-US" i="0">
              <a:solidFill>
                <a:schemeClr val="bg2"/>
              </a:solidFill>
            </a:endParaRPr>
          </a:p>
        </p:txBody>
      </p:sp>
      <p:sp>
        <p:nvSpPr>
          <p:cNvPr id="134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Cause Effect Tables (2/3)</a:t>
            </a:r>
            <a:endParaRPr lang="en-GB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347681" name="Group 97"/>
          <p:cNvGraphicFramePr>
            <a:graphicFrameLocks noGrp="1"/>
          </p:cNvGraphicFramePr>
          <p:nvPr/>
        </p:nvGraphicFramePr>
        <p:xfrm>
          <a:off x="914400" y="2463800"/>
          <a:ext cx="7696200" cy="2514600"/>
        </p:xfrm>
        <a:graphic>
          <a:graphicData uri="http://schemas.openxmlformats.org/drawingml/2006/table">
            <a:tbl>
              <a:tblPr/>
              <a:tblGrid>
                <a:gridCol w="3438525"/>
                <a:gridCol w="4257675"/>
              </a:tblGrid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Αίτιο / συμβάν</a:t>
                      </a:r>
                      <a:endParaRPr kumimoji="1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Αποτέλεσμα / αντίδραση</a:t>
                      </a:r>
                      <a:endParaRPr kumimoji="1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Parse error</a:t>
                      </a:r>
                      <a:endParaRPr kumimoji="1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Μήνυμα</a:t>
                      </a: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 </a:t>
                      </a:r>
                      <a:r>
                        <a:rPr kumimoji="1" lang="el-G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Τερματισμός</a:t>
                      </a: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1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Expression type checking error</a:t>
                      </a:r>
                      <a:endParaRPr kumimoji="1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Μήνυμα</a:t>
                      </a: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 </a:t>
                      </a:r>
                      <a:r>
                        <a:rPr kumimoji="1" lang="el-G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Αγνόησε την έκφραση</a:t>
                      </a: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1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Function argument list error</a:t>
                      </a:r>
                      <a:endParaRPr kumimoji="1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Μήνυμα</a:t>
                      </a: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 </a:t>
                      </a:r>
                      <a:r>
                        <a:rPr kumimoji="1" lang="el-G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Αγνόησε την κλήση</a:t>
                      </a: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1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Re-definition error</a:t>
                      </a:r>
                      <a:endParaRPr kumimoji="1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Μήνυμα</a:t>
                      </a: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 </a:t>
                      </a:r>
                      <a:r>
                        <a:rPr kumimoji="1" lang="el-G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Αγνόησε τη δήλωση</a:t>
                      </a: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1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Undefined variable error</a:t>
                      </a:r>
                      <a:endParaRPr kumimoji="1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Μήνυμα</a:t>
                      </a: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 </a:t>
                      </a:r>
                      <a:r>
                        <a:rPr kumimoji="1" lang="el-G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Αγνόησε την έκφραση</a:t>
                      </a: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1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47649" name="Text Box 65"/>
          <p:cNvSpPr txBox="1">
            <a:spLocks noChangeArrowheads="1"/>
          </p:cNvSpPr>
          <p:nvPr/>
        </p:nvSpPr>
        <p:spPr bwMode="auto">
          <a:xfrm>
            <a:off x="931863" y="2019300"/>
            <a:ext cx="24145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0">
                <a:effectLst>
                  <a:outerShdw blurRad="38100" dist="38100" dir="2700000" algn="tl">
                    <a:srgbClr val="C0C0C0"/>
                  </a:outerShdw>
                </a:effectLst>
              </a:rPr>
              <a:t>Κατασκευή </a:t>
            </a:r>
            <a:r>
              <a:rPr lang="en-US" i="0">
                <a:effectLst>
                  <a:outerShdw blurRad="38100" dist="38100" dir="2700000" algn="tl">
                    <a:srgbClr val="C0C0C0"/>
                  </a:outerShdw>
                </a:effectLst>
              </a:rPr>
              <a:t>compiler</a:t>
            </a:r>
            <a:endParaRPr lang="en-GB" i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47650" name="Text Box 66"/>
          <p:cNvSpPr txBox="1">
            <a:spLocks noChangeArrowheads="1"/>
          </p:cNvSpPr>
          <p:nvPr/>
        </p:nvSpPr>
        <p:spPr bwMode="auto">
          <a:xfrm>
            <a:off x="715963" y="5929313"/>
            <a:ext cx="16779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>
                <a:effectLst>
                  <a:outerShdw blurRad="38100" dist="38100" dir="2700000" algn="tl">
                    <a:srgbClr val="C0C0C0"/>
                  </a:outerShdw>
                </a:effectLst>
              </a:rPr>
              <a:t>Παράδειγμα 1</a:t>
            </a:r>
            <a:endParaRPr lang="en-GB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30</a:t>
            </a:fld>
            <a:r>
              <a:rPr lang="el-GR" smtClean="0"/>
              <a:t> / </a:t>
            </a:r>
            <a:r>
              <a:rPr lang="en-US" smtClean="0"/>
              <a:t>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35678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0" smtClean="0">
                <a:solidFill>
                  <a:schemeClr val="bg2"/>
                </a:solidFill>
              </a:rPr>
              <a:t>HY352</a:t>
            </a:r>
            <a:endParaRPr lang="en-US" i="0" smtClean="0">
              <a:solidFill>
                <a:schemeClr val="bg2"/>
              </a:solidFill>
            </a:endParaRPr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0">
                <a:solidFill>
                  <a:schemeClr val="bg2"/>
                </a:solidFill>
              </a:rPr>
              <a:t>Α. Σαββίδης</a:t>
            </a:r>
            <a:endParaRPr lang="en-US" i="0">
              <a:solidFill>
                <a:schemeClr val="bg2"/>
              </a:solidFill>
            </a:endParaRPr>
          </a:p>
        </p:txBody>
      </p:sp>
      <p:sp>
        <p:nvSpPr>
          <p:cNvPr id="134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Cause Effect Tables (3/3)</a:t>
            </a:r>
            <a:endParaRPr lang="en-GB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348680" name="Group 72"/>
          <p:cNvGraphicFramePr>
            <a:graphicFrameLocks noGrp="1"/>
          </p:cNvGraphicFramePr>
          <p:nvPr/>
        </p:nvGraphicFramePr>
        <p:xfrm>
          <a:off x="863600" y="2184400"/>
          <a:ext cx="7797800" cy="3099520"/>
        </p:xfrm>
        <a:graphic>
          <a:graphicData uri="http://schemas.openxmlformats.org/drawingml/2006/table">
            <a:tbl>
              <a:tblPr/>
              <a:tblGrid>
                <a:gridCol w="2311400"/>
                <a:gridCol w="5486400"/>
              </a:tblGrid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Αίτιο / συμβάν</a:t>
                      </a:r>
                      <a:endParaRPr kumimoji="1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27" marB="460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Αποτέλεσμα / αντίδραση</a:t>
                      </a:r>
                      <a:endParaRPr kumimoji="1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27" marB="460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Window gain focus</a:t>
                      </a:r>
                      <a:endParaRPr kumimoji="1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27" marB="460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Γραφικές ενέργειες</a:t>
                      </a: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 </a:t>
                      </a:r>
                      <a:r>
                        <a:rPr kumimoji="1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Παρήγαγε σχετικό </a:t>
                      </a:r>
                      <a:r>
                        <a:rPr kumimoji="1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gain</a:t>
                      </a: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event</a:t>
                      </a:r>
                      <a:r>
                        <a:rPr kumimoji="1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1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27" marB="460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Window loose focus</a:t>
                      </a:r>
                      <a:endParaRPr kumimoji="1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27" marB="460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Γραφικές ενέργειες</a:t>
                      </a: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 </a:t>
                      </a:r>
                      <a:r>
                        <a:rPr kumimoji="1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Παρήγαγε σχετικό </a:t>
                      </a:r>
                      <a:r>
                        <a:rPr kumimoji="1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loose</a:t>
                      </a: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event</a:t>
                      </a:r>
                      <a:r>
                        <a:rPr kumimoji="1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1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27" marB="460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920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Window resize</a:t>
                      </a:r>
                      <a:endParaRPr kumimoji="1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27" marB="460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Υπολογισμός χώρου περιεχομένων παραθύρων</a:t>
                      </a: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Καθαρισμός περιεχομένων παραθύρων</a:t>
                      </a: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Αποστολή </a:t>
                      </a:r>
                      <a:r>
                        <a:rPr kumimoji="1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repaint</a:t>
                      </a: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event </a:t>
                      </a:r>
                      <a:r>
                        <a:rPr kumimoji="1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στα περιεχόμενα παράθυρα</a:t>
                      </a: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1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27" marB="460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920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Window destroy</a:t>
                      </a:r>
                      <a:endParaRPr kumimoji="1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27" marB="460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Αποστολή </a:t>
                      </a:r>
                      <a:r>
                        <a:rPr kumimoji="1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destroy</a:t>
                      </a: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event </a:t>
                      </a:r>
                      <a:r>
                        <a:rPr kumimoji="1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στο σχετικό παράθυρο.</a:t>
                      </a: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Καθαρισμός περιοχής παραθύρου</a:t>
                      </a: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Αποστολή </a:t>
                      </a:r>
                      <a:r>
                        <a:rPr kumimoji="1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repaint</a:t>
                      </a: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event </a:t>
                      </a:r>
                      <a:r>
                        <a:rPr kumimoji="1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στα επικαλυπτόμενα παράθυρα</a:t>
                      </a: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1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27" marB="460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48635" name="Text Box 27"/>
          <p:cNvSpPr txBox="1">
            <a:spLocks noChangeArrowheads="1"/>
          </p:cNvSpPr>
          <p:nvPr/>
        </p:nvSpPr>
        <p:spPr bwMode="auto">
          <a:xfrm>
            <a:off x="833438" y="1676400"/>
            <a:ext cx="4048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0">
                <a:effectLst>
                  <a:outerShdw blurRad="38100" dist="38100" dir="2700000" algn="tl">
                    <a:srgbClr val="C0C0C0"/>
                  </a:outerShdw>
                </a:effectLst>
              </a:rPr>
              <a:t>Ανάπτυξη περιβάλλοντος </a:t>
            </a:r>
            <a:r>
              <a:rPr lang="en-US" i="0">
                <a:effectLst>
                  <a:outerShdw blurRad="38100" dist="38100" dir="2700000" algn="tl">
                    <a:srgbClr val="C0C0C0"/>
                  </a:outerShdw>
                </a:effectLst>
              </a:rPr>
              <a:t>Windows</a:t>
            </a:r>
            <a:endParaRPr lang="en-GB" i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48643" name="Text Box 35"/>
          <p:cNvSpPr txBox="1">
            <a:spLocks noChangeArrowheads="1"/>
          </p:cNvSpPr>
          <p:nvPr/>
        </p:nvSpPr>
        <p:spPr bwMode="auto">
          <a:xfrm>
            <a:off x="715963" y="5929313"/>
            <a:ext cx="16779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>
                <a:effectLst>
                  <a:outerShdw blurRad="38100" dist="38100" dir="2700000" algn="tl">
                    <a:srgbClr val="C0C0C0"/>
                  </a:outerShdw>
                </a:effectLst>
              </a:rPr>
              <a:t>Παράδειγμα 2</a:t>
            </a:r>
            <a:endParaRPr lang="en-GB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31</a:t>
            </a:fld>
            <a:r>
              <a:rPr lang="el-GR" smtClean="0"/>
              <a:t> / </a:t>
            </a:r>
            <a:r>
              <a:rPr lang="en-US" smtClean="0"/>
              <a:t>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35139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0" smtClean="0">
                <a:solidFill>
                  <a:schemeClr val="bg2"/>
                </a:solidFill>
              </a:rPr>
              <a:t>HY352</a:t>
            </a:r>
            <a:endParaRPr lang="en-US" i="0" smtClean="0">
              <a:solidFill>
                <a:schemeClr val="bg2"/>
              </a:solidFill>
            </a:endParaRPr>
          </a:p>
        </p:txBody>
      </p:sp>
      <p:sp>
        <p:nvSpPr>
          <p:cNvPr id="378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0">
                <a:solidFill>
                  <a:schemeClr val="bg2"/>
                </a:solidFill>
              </a:rPr>
              <a:t>Α. Σαββίδης</a:t>
            </a:r>
            <a:endParaRPr lang="en-US" i="0">
              <a:solidFill>
                <a:schemeClr val="bg2"/>
              </a:solidFill>
            </a:endParaRPr>
          </a:p>
        </p:txBody>
      </p:sp>
      <p:sp>
        <p:nvSpPr>
          <p:cNvPr id="134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Formal specification</a:t>
            </a:r>
            <a:endParaRPr lang="en-GB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4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1727200"/>
            <a:ext cx="83058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Μέθοδοι τυπικών περιγραφών εφαρμόζονται κυρίως σε</a:t>
            </a: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l-GR" sz="1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κρίσιμα προς ασφάλεια συστήματα (</a:t>
            </a:r>
            <a:r>
              <a:rPr lang="en-US" sz="1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safety critical systems</a:t>
            </a:r>
            <a:r>
              <a:rPr lang="el-GR" sz="1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 και </a:t>
            </a:r>
            <a:endParaRPr lang="en-US" sz="18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90000"/>
              </a:lnSpc>
            </a:pPr>
            <a:r>
              <a:rPr lang="el-GR" sz="1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πρωτόκολλα δικτύων (</a:t>
            </a:r>
            <a:r>
              <a:rPr lang="en-US" sz="1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network protocols</a:t>
            </a:r>
            <a:r>
              <a:rPr lang="el-GR" sz="1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n-US" sz="18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è"/>
            </a:pPr>
            <a:r>
              <a:rPr lang="el-GR" sz="1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Απαιτούν εξαντλητική περιγραφή των αλγορίθμων, και βασίζονται στη θεωρία των συστημάτων μετάβασης καταστάσεων (</a:t>
            </a:r>
            <a:r>
              <a:rPr lang="en-US" sz="1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state transition systems </a:t>
            </a:r>
            <a:r>
              <a:rPr lang="el-GR" sz="1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- </a:t>
            </a:r>
            <a:r>
              <a:rPr lang="en-US" sz="1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STS)</a:t>
            </a:r>
          </a:p>
          <a:p>
            <a:pPr>
              <a:lnSpc>
                <a:spcPct val="90000"/>
              </a:lnSpc>
            </a:pPr>
            <a:r>
              <a:rPr 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Οι τεχνικές αυτές ανήκουν στον τομέα της αυτοματοποιημένης επαλήθευσης (</a:t>
            </a: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computer aided verification</a:t>
            </a:r>
            <a:r>
              <a:rPr 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l-GR" sz="1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ενώ μπορούν να περιγράψουν ιδιότητες που δεν μπορούν να εξαχθούν από την ανάλυση πεπερασμένης ιστορίας εκτέλεσης (</a:t>
            </a:r>
            <a:r>
              <a:rPr lang="en-US" sz="1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finite trajectories</a:t>
            </a:r>
            <a:r>
              <a:rPr lang="el-GR" sz="1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 ενός συστήματος, οι οποίες και λέγονται  </a:t>
            </a:r>
            <a:r>
              <a:rPr lang="en-US" sz="1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– </a:t>
            </a:r>
            <a:r>
              <a:rPr lang="en-US" sz="1800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liveness</a:t>
            </a:r>
            <a:r>
              <a:rPr lang="en-US" sz="18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properties</a:t>
            </a:r>
            <a:endParaRPr lang="en-US" sz="18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90000"/>
              </a:lnSpc>
            </a:pPr>
            <a:r>
              <a:rPr 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Η πιο κλασική περίπτωση ελέγχου μέσω συστημάτων επαλήθευσης είναι η προσβασιμότητα καταστάσεων (</a:t>
            </a: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state reachability</a:t>
            </a:r>
            <a:r>
              <a:rPr 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n-US" sz="20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90000"/>
              </a:lnSpc>
            </a:pPr>
            <a:r>
              <a:rPr lang="el-GR" sz="1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Μέσω της περιγραφής, κάποιες καταστάσεις ορίζονται ώστε να συνδέονται με συγκεκριμένα σενάρια συμπεριφοράς, όπως λανθασμένη λειτουργία, αντίδραση σε λάθη, η </a:t>
            </a:r>
            <a:r>
              <a:rPr lang="en-US" sz="1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dead locks</a:t>
            </a:r>
            <a:endParaRPr lang="en-GB" sz="18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32</a:t>
            </a:fld>
            <a:r>
              <a:rPr lang="el-GR" smtClean="0"/>
              <a:t> / </a:t>
            </a:r>
            <a:r>
              <a:rPr lang="en-US" smtClean="0"/>
              <a:t>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402177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0" smtClean="0">
                <a:solidFill>
                  <a:schemeClr val="bg2"/>
                </a:solidFill>
              </a:rPr>
              <a:t>HY352</a:t>
            </a:r>
            <a:endParaRPr lang="en-US" i="0" smtClean="0">
              <a:solidFill>
                <a:schemeClr val="bg2"/>
              </a:solidFill>
            </a:endParaRPr>
          </a:p>
        </p:txBody>
      </p:sp>
      <p:sp>
        <p:nvSpPr>
          <p:cNvPr id="389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0">
                <a:solidFill>
                  <a:schemeClr val="bg2"/>
                </a:solidFill>
              </a:rPr>
              <a:t>Α. Σαββίδης</a:t>
            </a:r>
            <a:endParaRPr lang="en-US" i="0">
              <a:solidFill>
                <a:schemeClr val="bg2"/>
              </a:solidFill>
            </a:endParaRPr>
          </a:p>
        </p:txBody>
      </p:sp>
      <p:sp>
        <p:nvSpPr>
          <p:cNvPr id="137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Περιεχόμενα</a:t>
            </a:r>
            <a:endParaRPr lang="en-GB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7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Σχεδιαστικές προοπτικές</a:t>
            </a:r>
          </a:p>
          <a:p>
            <a:pPr lvl="1"/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Ο ρόλος των προοπτικών από άλλη οπτική γωνία</a:t>
            </a:r>
            <a:endParaRPr 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Functional design – </a:t>
            </a: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λειτουργική σχεδίαση</a:t>
            </a:r>
            <a:endParaRPr 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Behavioral analysis – </a:t>
            </a: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συμπεριφεριολογική ανάλυση</a:t>
            </a:r>
            <a:endParaRPr 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l-GR" i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Δομημένος προγραμματισμός</a:t>
            </a:r>
          </a:p>
          <a:p>
            <a:pPr lvl="1"/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Βασικές ιδιότητες</a:t>
            </a:r>
          </a:p>
          <a:p>
            <a:pPr lvl="1"/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Συγγενείς μέθοδοι σχεδίασης</a:t>
            </a:r>
          </a:p>
          <a:p>
            <a:pPr lvl="1"/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Σχέση και σύνδεση και με οντοκεντρική σχεδίαση</a:t>
            </a:r>
            <a:endParaRPr lang="en-GB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33</a:t>
            </a:fld>
            <a:r>
              <a:rPr lang="el-GR" smtClean="0"/>
              <a:t> / </a:t>
            </a:r>
            <a:r>
              <a:rPr lang="en-US" smtClean="0"/>
              <a:t>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18071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0" smtClean="0">
                <a:solidFill>
                  <a:schemeClr val="bg2"/>
                </a:solidFill>
              </a:rPr>
              <a:t>HY352</a:t>
            </a:r>
            <a:endParaRPr lang="en-US" i="0" smtClean="0">
              <a:solidFill>
                <a:schemeClr val="bg2"/>
              </a:solidFill>
            </a:endParaRPr>
          </a:p>
        </p:txBody>
      </p:sp>
      <p:sp>
        <p:nvSpPr>
          <p:cNvPr id="399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0">
                <a:solidFill>
                  <a:schemeClr val="bg2"/>
                </a:solidFill>
              </a:rPr>
              <a:t>Α. Σαββίδης</a:t>
            </a:r>
            <a:endParaRPr lang="en-US" i="0">
              <a:solidFill>
                <a:schemeClr val="bg2"/>
              </a:solidFill>
            </a:endParaRPr>
          </a:p>
        </p:txBody>
      </p:sp>
      <p:sp>
        <p:nvSpPr>
          <p:cNvPr id="134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Structured design</a:t>
            </a:r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(</a:t>
            </a:r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1/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17</a:t>
            </a:r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n-GB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4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Βασικές ιδιότητες</a:t>
            </a:r>
            <a:endParaRPr lang="en-US" i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Μία στρατηγική σχεδίασης η οποία βασίζεται στην οργάνωση του συστήματος σε ανεξάρτητα λογικά </a:t>
            </a:r>
            <a:r>
              <a:rPr lang="el-GR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λειτουργικά τμήματα</a:t>
            </a:r>
            <a:endParaRPr 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Αντικατοπτρίζει την σταδιακή κατάτμηση των τμημάτων σε μικρότερα, τα οποία αναπαριστούν δηλωμένη μεν λειτουργικότητα, αλλά όχι ακόμη υλοποιημένη 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– </a:t>
            </a:r>
            <a:r>
              <a:rPr lang="el-GR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δηλαδή κάτι σαν </a:t>
            </a:r>
            <a:r>
              <a:rPr lang="en-US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black boxes</a:t>
            </a:r>
          </a:p>
          <a:p>
            <a:pPr lvl="1"/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Έμφαση δίνεται στην έννοια του </a:t>
            </a:r>
            <a:r>
              <a:rPr lang="en-US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modularity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(</a:t>
            </a:r>
            <a:r>
              <a:rPr lang="el-GR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καλή ποιότητα κατάτμησης</a:t>
            </a:r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 η οποία ορίζεται με μία σειρά από σχεδιαστικές ιδιότητες</a:t>
            </a:r>
          </a:p>
        </p:txBody>
      </p:sp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34</a:t>
            </a:fld>
            <a:r>
              <a:rPr lang="el-GR" smtClean="0"/>
              <a:t> / </a:t>
            </a:r>
            <a:r>
              <a:rPr lang="en-US" smtClean="0"/>
              <a:t>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3567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4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4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4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4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4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4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4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4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9635" grpId="0" build="p" bldLvl="2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0" smtClean="0">
                <a:solidFill>
                  <a:schemeClr val="bg2"/>
                </a:solidFill>
              </a:rPr>
              <a:t>HY352</a:t>
            </a:r>
            <a:endParaRPr lang="en-US" i="0" smtClean="0">
              <a:solidFill>
                <a:schemeClr val="bg2"/>
              </a:solidFill>
            </a:endParaRPr>
          </a:p>
        </p:txBody>
      </p:sp>
      <p:sp>
        <p:nvSpPr>
          <p:cNvPr id="409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0">
                <a:solidFill>
                  <a:schemeClr val="bg2"/>
                </a:solidFill>
              </a:rPr>
              <a:t>Α. Σαββίδης</a:t>
            </a:r>
            <a:endParaRPr lang="en-US" i="0">
              <a:solidFill>
                <a:schemeClr val="bg2"/>
              </a:solidFill>
            </a:endParaRPr>
          </a:p>
        </p:txBody>
      </p:sp>
      <p:sp>
        <p:nvSpPr>
          <p:cNvPr id="135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Structured design</a:t>
            </a:r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(</a:t>
            </a:r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2/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17</a:t>
            </a:r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n-GB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5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Ιστορικά συγγενείς σχεδιαστικές μέθοδοι</a:t>
            </a:r>
          </a:p>
          <a:p>
            <a:pPr lvl="2"/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Structured charts</a:t>
            </a: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και 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data flow diagrams</a:t>
            </a:r>
            <a:endParaRPr lang="el-GR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Η σχεδίαση του προγράμματος είναι μία επαναληπτική διαδικασία σταδιακής εξειδίκευσης (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step-wise refinement process</a:t>
            </a: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 lvl="1"/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Επαναληπτική 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top-down </a:t>
            </a: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εξειδίκευση του κώδικα με «αναβαλλόμενη» υλοποίηση συναρτήσεων </a:t>
            </a:r>
            <a:endParaRPr 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2"/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έως ότου οι πιο αρχέτυπες και απλές συναρτήσεις που χρησιμοποιούνται υλοποιηθούν</a:t>
            </a:r>
          </a:p>
          <a:p>
            <a:pPr lvl="1"/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Ιεραρχικά η εξειδίκευση είναι κατά «πλάτος» (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breadth-first specialization)</a:t>
            </a:r>
            <a:endParaRPr lang="el-GR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35</a:t>
            </a:fld>
            <a:r>
              <a:rPr lang="el-GR" smtClean="0"/>
              <a:t> / </a:t>
            </a:r>
            <a:r>
              <a:rPr lang="en-US" smtClean="0"/>
              <a:t>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6082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5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5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5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5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5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5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5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5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5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5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0659" grpId="0" build="p" bldLvl="3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0" smtClean="0">
                <a:solidFill>
                  <a:schemeClr val="bg2"/>
                </a:solidFill>
              </a:rPr>
              <a:t>HY352</a:t>
            </a:r>
            <a:endParaRPr lang="en-US" i="0" smtClean="0">
              <a:solidFill>
                <a:schemeClr val="bg2"/>
              </a:solidFill>
            </a:endParaRPr>
          </a:p>
        </p:txBody>
      </p:sp>
      <p:sp>
        <p:nvSpPr>
          <p:cNvPr id="419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0">
                <a:solidFill>
                  <a:schemeClr val="bg2"/>
                </a:solidFill>
              </a:rPr>
              <a:t>Α. Σαββίδης</a:t>
            </a:r>
            <a:endParaRPr lang="en-US" i="0">
              <a:solidFill>
                <a:schemeClr val="bg2"/>
              </a:solidFill>
            </a:endParaRPr>
          </a:p>
        </p:txBody>
      </p:sp>
      <p:sp>
        <p:nvSpPr>
          <p:cNvPr id="135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Structured design</a:t>
            </a:r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(</a:t>
            </a:r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3/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17</a:t>
            </a:r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n-GB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5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Modularity</a:t>
            </a:r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l-GR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καλή ποιότητα κατάτμησης</a:t>
            </a:r>
            <a:endParaRPr lang="en-US" i="1" dirty="0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Cohesion</a:t>
            </a:r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l-GR" i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ταίριασμα</a:t>
            </a:r>
            <a:endParaRPr lang="en-US" i="1" dirty="0" smtClean="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2">
              <a:lnSpc>
                <a:spcPct val="90000"/>
              </a:lnSpc>
            </a:pPr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Πόσο οι λειτουργίες που έχουν εκχωρηθεί στο ίδιο λειτουργικό τμήμα ταιριάζουν μαζί</a:t>
            </a:r>
          </a:p>
          <a:p>
            <a:pPr lvl="3">
              <a:lnSpc>
                <a:spcPct val="90000"/>
              </a:lnSpc>
            </a:pPr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Θα πρέπει να υλοποιούν μία λειτουργική οντότητα με ένα κοινό στόχο και ρόλο</a:t>
            </a:r>
            <a:endParaRPr 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Coupling</a:t>
            </a:r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l-GR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αλληλεξάρτηση</a:t>
            </a:r>
            <a:endParaRPr lang="en-US" i="1" dirty="0" smtClean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2">
              <a:lnSpc>
                <a:spcPct val="90000"/>
              </a:lnSpc>
            </a:pPr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Αποτελεί ένδειξη του βαθμού αλληλεξάρτησης μεταξύ των διαφορετικών λειτουργικών τμημάτων</a:t>
            </a:r>
          </a:p>
          <a:p>
            <a:pPr lvl="3">
              <a:lnSpc>
                <a:spcPct val="90000"/>
              </a:lnSpc>
            </a:pPr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Όσο περισσότερα λειτουργικά τμήματα εξαρτώνται μεταξύ τους, τόσο εντονότερες αλληλεξαρτήσεις υπάρχουν</a:t>
            </a:r>
          </a:p>
          <a:p>
            <a:pPr lvl="3">
              <a:lnSpc>
                <a:spcPct val="90000"/>
              </a:lnSpc>
            </a:pPr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Τα συστήματα χαλαρών αλληλεξαρτήσεων είναι πιο πρόσφορα σε </a:t>
            </a:r>
            <a:r>
              <a:rPr lang="el-GR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τροποοίηση</a:t>
            </a:r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 συντήρηση, επέκταση και επαναχρησιμοποίηση</a:t>
            </a:r>
            <a:endParaRPr lang="en-GB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36</a:t>
            </a:fld>
            <a:r>
              <a:rPr lang="el-GR" smtClean="0"/>
              <a:t> / </a:t>
            </a:r>
            <a:r>
              <a:rPr lang="en-US" smtClean="0"/>
              <a:t>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0953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5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5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5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5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5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5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5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5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5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5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5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5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5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5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5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5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2707" grpId="0" build="p" bldLvl="3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0" smtClean="0">
                <a:solidFill>
                  <a:schemeClr val="bg2"/>
                </a:solidFill>
              </a:rPr>
              <a:t>HY352</a:t>
            </a:r>
            <a:endParaRPr lang="en-US" i="0" smtClean="0">
              <a:solidFill>
                <a:schemeClr val="bg2"/>
              </a:solidFill>
            </a:endParaRPr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0">
                <a:solidFill>
                  <a:schemeClr val="bg2"/>
                </a:solidFill>
              </a:rPr>
              <a:t>Α. Σαββίδης</a:t>
            </a:r>
            <a:endParaRPr lang="en-US" i="0">
              <a:solidFill>
                <a:schemeClr val="bg2"/>
              </a:solidFill>
            </a:endParaRPr>
          </a:p>
        </p:txBody>
      </p:sp>
      <p:sp>
        <p:nvSpPr>
          <p:cNvPr id="137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Structured design</a:t>
            </a:r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(</a:t>
            </a:r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4/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n-GB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7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l-GR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Προσοχή στη σύνδεση των ορισμών με τις τεχνικές που ήδη έχουμε μελετήσει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è"/>
            </a:pPr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Η έννοια του ταιριάσματος (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cohesion) </a:t>
            </a:r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είναι σε πλήρη συμφωνία με το ορισμό της αρχιτεκτονικής συγγένειας των λειτουργιών ενός τμήματος</a:t>
            </a:r>
          </a:p>
          <a:p>
            <a:pPr lvl="2">
              <a:lnSpc>
                <a:spcPct val="90000"/>
              </a:lnSpc>
            </a:pPr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Βάσει του λειτουργικού ρόλου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è"/>
            </a:pPr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Η έννοια της αλληλεξάρτησης αντικατοπτρίζει τις εξαρτήσεις κλήσεων και το πόσο επιρρεπές είναι ένα τμήμα στις αλλαγές άλλων τμημάτων</a:t>
            </a:r>
          </a:p>
          <a:p>
            <a:pPr lvl="2">
              <a:lnSpc>
                <a:spcPct val="90000"/>
              </a:lnSpc>
            </a:pPr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Όσο χαλαρότερες και αραιότερες οι αλληλεξαρτήσεις, τόσο ευκολότερες και ανεξάρτητες οι μεταβολές τοπικής κλίμακας στο λογισμικό </a:t>
            </a:r>
            <a:endParaRPr lang="en-GB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37</a:t>
            </a:fld>
            <a:r>
              <a:rPr lang="el-GR" smtClean="0"/>
              <a:t> / </a:t>
            </a:r>
            <a:r>
              <a:rPr lang="en-US" smtClean="0"/>
              <a:t>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4432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7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7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7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7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7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7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7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7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7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7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1139" grpId="0" build="p" bldLvl="3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Ορθογώνιο 3"/>
          <p:cNvSpPr/>
          <p:nvPr/>
        </p:nvSpPr>
        <p:spPr bwMode="auto">
          <a:xfrm>
            <a:off x="963386" y="3961858"/>
            <a:ext cx="3110593" cy="150222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440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0" smtClean="0">
                <a:solidFill>
                  <a:schemeClr val="bg2"/>
                </a:solidFill>
              </a:rPr>
              <a:t>HY352</a:t>
            </a:r>
            <a:endParaRPr lang="en-US" i="0" smtClean="0">
              <a:solidFill>
                <a:schemeClr val="bg2"/>
              </a:solidFill>
            </a:endParaRPr>
          </a:p>
        </p:txBody>
      </p:sp>
      <p:sp>
        <p:nvSpPr>
          <p:cNvPr id="440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0">
                <a:solidFill>
                  <a:schemeClr val="bg2"/>
                </a:solidFill>
              </a:rPr>
              <a:t>Α. Σαββίδης</a:t>
            </a:r>
            <a:endParaRPr lang="en-US" i="0">
              <a:solidFill>
                <a:schemeClr val="bg2"/>
              </a:solidFill>
            </a:endParaRPr>
          </a:p>
        </p:txBody>
      </p:sp>
      <p:sp>
        <p:nvSpPr>
          <p:cNvPr id="135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Structured design</a:t>
            </a:r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(</a:t>
            </a:r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5/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17</a:t>
            </a:r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n-GB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752600"/>
            <a:ext cx="8305800" cy="1815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itchFamily="2" charset="2"/>
              <a:buChar char="w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b="0" i="1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Cohesion (1/8)</a:t>
            </a:r>
            <a:endParaRPr lang="el-GR" b="0" i="1" kern="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l-GR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Κατηγορία</a:t>
            </a:r>
            <a:r>
              <a:rPr lang="en-US" b="0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  <a:r>
              <a:rPr lang="el-GR" b="0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l-GR" b="0" kern="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Συμπτωματικό</a:t>
            </a:r>
            <a:endParaRPr lang="en-US" b="0" kern="0" dirty="0" smtClean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l-GR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Σχέση</a:t>
            </a:r>
            <a:r>
              <a:rPr lang="en-US" b="0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  <a:r>
              <a:rPr lang="el-GR" b="0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Απλώς τυχαία </a:t>
            </a:r>
            <a:r>
              <a:rPr lang="el-GR" b="0" kern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κοινή παρουσία στον κώδικα</a:t>
            </a:r>
            <a:endParaRPr lang="en-US" b="0" kern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l-GR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Αξία</a:t>
            </a:r>
            <a:r>
              <a:rPr lang="en-US" b="0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  <a:r>
              <a:rPr lang="el-GR" b="0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l-GR" b="0" kern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Αρνητική</a:t>
            </a:r>
            <a:r>
              <a:rPr lang="el-GR" b="0" kern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l-GR" b="0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σχεδόν πάντα λάθος</a:t>
            </a:r>
            <a:endParaRPr lang="en-GB" b="0" kern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endParaRPr lang="el-GR" b="0" kern="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Ορθογώνιο 2"/>
          <p:cNvSpPr/>
          <p:nvPr/>
        </p:nvSpPr>
        <p:spPr bwMode="auto">
          <a:xfrm>
            <a:off x="1069521" y="4165968"/>
            <a:ext cx="2849336" cy="40821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class foo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{ … };</a:t>
            </a:r>
            <a:endParaRPr kumimoji="0" lang="el-G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Ορθογώνιο 8"/>
          <p:cNvSpPr/>
          <p:nvPr/>
        </p:nvSpPr>
        <p:spPr bwMode="auto">
          <a:xfrm>
            <a:off x="1069521" y="4843602"/>
            <a:ext cx="2849336" cy="40821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class bar 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{ … };</a:t>
            </a:r>
            <a:endParaRPr kumimoji="0" lang="el-G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3386" y="3575957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/>
                <a:latin typeface="Consolas" pitchFamily="49" charset="0"/>
                <a:cs typeface="Consolas" pitchFamily="49" charset="0"/>
              </a:rPr>
              <a:t>package: boo</a:t>
            </a:r>
            <a:endParaRPr lang="el-GR" dirty="0"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27071" y="4253271"/>
            <a:ext cx="3045279" cy="919401"/>
          </a:xfrm>
          <a:prstGeom prst="wedgeRoundRectCallout">
            <a:avLst>
              <a:gd name="adj1" fmla="val -58635"/>
              <a:gd name="adj2" fmla="val -20972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l-GR" b="0" dirty="0" smtClean="0">
                <a:effectLst/>
              </a:rPr>
              <a:t>Απλώς έτυχε μία κλάση να υλοποιηθεί μέσω στο </a:t>
            </a:r>
            <a:r>
              <a:rPr lang="en-US" b="0" dirty="0" smtClean="0">
                <a:effectLst/>
              </a:rPr>
              <a:t>package</a:t>
            </a:r>
            <a:r>
              <a:rPr lang="el-GR" b="0" dirty="0" smtClean="0">
                <a:effectLst/>
              </a:rPr>
              <a:t> και τελικά παρέμεινε εκεί</a:t>
            </a:r>
            <a:endParaRPr lang="el-GR" b="0" dirty="0">
              <a:effectLst/>
            </a:endParaRPr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38</a:t>
            </a:fld>
            <a:r>
              <a:rPr lang="el-GR" smtClean="0"/>
              <a:t> / </a:t>
            </a:r>
            <a:r>
              <a:rPr lang="en-US" smtClean="0"/>
              <a:t>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5688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 bldLvl="2"/>
      <p:bldP spid="3" grpId="0" animBg="1"/>
      <p:bldP spid="9" grpId="0" animBg="1"/>
      <p:bldP spid="5" grpId="0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Ορθογώνιο 3"/>
          <p:cNvSpPr/>
          <p:nvPr/>
        </p:nvSpPr>
        <p:spPr bwMode="auto">
          <a:xfrm>
            <a:off x="963386" y="4346672"/>
            <a:ext cx="3110593" cy="150222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440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0" smtClean="0">
                <a:solidFill>
                  <a:schemeClr val="bg2"/>
                </a:solidFill>
              </a:rPr>
              <a:t>HY352</a:t>
            </a:r>
            <a:endParaRPr lang="en-US" i="0" smtClean="0">
              <a:solidFill>
                <a:schemeClr val="bg2"/>
              </a:solidFill>
            </a:endParaRPr>
          </a:p>
        </p:txBody>
      </p:sp>
      <p:sp>
        <p:nvSpPr>
          <p:cNvPr id="440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0">
                <a:solidFill>
                  <a:schemeClr val="bg2"/>
                </a:solidFill>
              </a:rPr>
              <a:t>Α. Σαββίδης</a:t>
            </a:r>
            <a:endParaRPr lang="en-US" i="0">
              <a:solidFill>
                <a:schemeClr val="bg2"/>
              </a:solidFill>
            </a:endParaRPr>
          </a:p>
        </p:txBody>
      </p:sp>
      <p:sp>
        <p:nvSpPr>
          <p:cNvPr id="135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Structured design</a:t>
            </a:r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(6/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17</a:t>
            </a:r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n-GB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752600"/>
            <a:ext cx="8305800" cy="202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itchFamily="2" charset="2"/>
              <a:buChar char="w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b="0" i="1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Cohesion </a:t>
            </a:r>
            <a:r>
              <a:rPr lang="en-US" b="0" i="1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(2/8</a:t>
            </a:r>
            <a:r>
              <a:rPr lang="en-US" b="0" i="1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l-GR" b="0" i="1" kern="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l-GR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Κατηγορία</a:t>
            </a:r>
            <a:r>
              <a:rPr lang="en-US" b="0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  <a:r>
              <a:rPr lang="el-GR" b="0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l-GR" b="0" kern="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Αλγοριθμικό</a:t>
            </a:r>
            <a:endParaRPr lang="en-US" b="0" kern="0" dirty="0" smtClean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l-GR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Σχέση</a:t>
            </a:r>
            <a:r>
              <a:rPr lang="en-US" b="0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  <a:r>
              <a:rPr lang="el-GR" b="0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l-GR" b="0" dirty="0">
                <a:effectLst/>
                <a:latin typeface="Arial" charset="0"/>
              </a:rPr>
              <a:t>Παρόμοιες λειτουργίες σε χαμηλό επίπεδο</a:t>
            </a:r>
            <a:r>
              <a:rPr lang="el-GR" dirty="0">
                <a:effectLst/>
                <a:latin typeface="Arial" charset="0"/>
              </a:rPr>
              <a:t> </a:t>
            </a:r>
            <a:endParaRPr lang="en-US" b="0" kern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l-GR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Αξία</a:t>
            </a:r>
            <a:r>
              <a:rPr lang="en-US" b="0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  <a:r>
              <a:rPr lang="el-GR" b="0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l-GR" b="0" kern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Αρνητική</a:t>
            </a:r>
            <a:r>
              <a:rPr lang="el-GR" b="0" kern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l-GR" b="0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απλώς </a:t>
            </a:r>
            <a:r>
              <a:rPr lang="el-GR" b="0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παρόμοιες λειτουργίες αλλά με διαφορετικό σκοπό</a:t>
            </a:r>
            <a:endParaRPr lang="en-GB" b="0" kern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endParaRPr lang="el-GR" b="0" kern="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Ορθογώνιο 2"/>
          <p:cNvSpPr/>
          <p:nvPr/>
        </p:nvSpPr>
        <p:spPr bwMode="auto">
          <a:xfrm>
            <a:off x="1069521" y="4550782"/>
            <a:ext cx="2849336" cy="40821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class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NetPacket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66FF"/>
                </a:solidFill>
                <a:effectLst/>
                <a:latin typeface="Consolas" pitchFamily="49" charset="0"/>
                <a:cs typeface="Consolas" pitchFamily="49" charset="0"/>
              </a:rPr>
              <a:t>Sorter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{ 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… };</a:t>
            </a:r>
            <a:endParaRPr kumimoji="0" lang="el-G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Ορθογώνιο 8"/>
          <p:cNvSpPr/>
          <p:nvPr/>
        </p:nvSpPr>
        <p:spPr bwMode="auto">
          <a:xfrm>
            <a:off x="1069521" y="5228416"/>
            <a:ext cx="2849336" cy="40821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class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Gfx</a:t>
            </a:r>
            <a:r>
              <a:rPr lang="en-US" sz="1400" b="0" dirty="0" err="1" smtClean="0">
                <a:effectLst/>
                <a:latin typeface="Consolas" pitchFamily="49" charset="0"/>
                <a:cs typeface="Consolas" pitchFamily="49" charset="0"/>
              </a:rPr>
              <a:t>Mesh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66FF"/>
                </a:solidFill>
                <a:effectLst/>
                <a:latin typeface="Consolas" pitchFamily="49" charset="0"/>
                <a:cs typeface="Consolas" pitchFamily="49" charset="0"/>
              </a:rPr>
              <a:t>Sorter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{ 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… };</a:t>
            </a:r>
            <a:endParaRPr kumimoji="0" lang="el-G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3386" y="3984165"/>
            <a:ext cx="1980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/>
                <a:latin typeface="Consolas" pitchFamily="49" charset="0"/>
                <a:cs typeface="Consolas" pitchFamily="49" charset="0"/>
              </a:rPr>
              <a:t>package: </a:t>
            </a:r>
            <a:r>
              <a:rPr lang="en-US" dirty="0" smtClean="0">
                <a:effectLst/>
                <a:latin typeface="Consolas" pitchFamily="49" charset="0"/>
                <a:cs typeface="Consolas" pitchFamily="49" charset="0"/>
              </a:rPr>
              <a:t>sorters</a:t>
            </a:r>
            <a:endParaRPr lang="el-GR" dirty="0"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35435" y="4099924"/>
            <a:ext cx="3045279" cy="2009061"/>
          </a:xfrm>
          <a:prstGeom prst="wedgeRoundRectCallout">
            <a:avLst>
              <a:gd name="adj1" fmla="val -58635"/>
              <a:gd name="adj2" fmla="val -20972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l-GR" b="0" dirty="0" smtClean="0">
                <a:effectLst/>
              </a:rPr>
              <a:t>Συλλέγονται ετερογενείς κλάσεις κάτω από την ίδια στέγη, </a:t>
            </a:r>
            <a:r>
              <a:rPr lang="el-GR" b="0" i="1" dirty="0" smtClean="0">
                <a:effectLst/>
              </a:rPr>
              <a:t>αυξάνοντας τις εξερχόμενες και εισερχόμενες εξαρτήσεις</a:t>
            </a:r>
            <a:r>
              <a:rPr lang="el-GR" b="0" dirty="0" smtClean="0">
                <a:effectLst/>
              </a:rPr>
              <a:t>, μειώνοντας δραματικά τη δυνατότητα επαναχρησιμοποίησης</a:t>
            </a:r>
            <a:endParaRPr lang="el-GR" b="0" dirty="0">
              <a:effectLst/>
            </a:endParaRPr>
          </a:p>
        </p:txBody>
      </p:sp>
      <p:grpSp>
        <p:nvGrpSpPr>
          <p:cNvPr id="14" name="Ομάδα 13"/>
          <p:cNvGrpSpPr/>
          <p:nvPr/>
        </p:nvGrpSpPr>
        <p:grpSpPr>
          <a:xfrm>
            <a:off x="215788" y="4581652"/>
            <a:ext cx="853733" cy="307777"/>
            <a:chOff x="215788" y="4581652"/>
            <a:chExt cx="853733" cy="307777"/>
          </a:xfrm>
        </p:grpSpPr>
        <p:cxnSp>
          <p:nvCxnSpPr>
            <p:cNvPr id="10" name="Ευθύγραμμο βέλος σύνδεσης 9"/>
            <p:cNvCxnSpPr>
              <a:stCxn id="3" idx="1"/>
            </p:cNvCxnSpPr>
            <p:nvPr/>
          </p:nvCxnSpPr>
          <p:spPr bwMode="auto">
            <a:xfrm flipH="1">
              <a:off x="653143" y="4754889"/>
              <a:ext cx="416378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Ορθογώνιο 10"/>
            <p:cNvSpPr/>
            <p:nvPr/>
          </p:nvSpPr>
          <p:spPr>
            <a:xfrm>
              <a:off x="215788" y="4581652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  <a:effectLst/>
                  <a:latin typeface="Consolas" pitchFamily="49" charset="0"/>
                  <a:cs typeface="Consolas" pitchFamily="49" charset="0"/>
                </a:rPr>
                <a:t>net</a:t>
              </a:r>
              <a:endParaRPr lang="el-GR" dirty="0"/>
            </a:p>
          </p:txBody>
        </p:sp>
      </p:grpSp>
      <p:grpSp>
        <p:nvGrpSpPr>
          <p:cNvPr id="15" name="Ομάδα 14"/>
          <p:cNvGrpSpPr/>
          <p:nvPr/>
        </p:nvGrpSpPr>
        <p:grpSpPr>
          <a:xfrm>
            <a:off x="215788" y="5254141"/>
            <a:ext cx="853733" cy="307777"/>
            <a:chOff x="215788" y="5254141"/>
            <a:chExt cx="853733" cy="307777"/>
          </a:xfrm>
        </p:grpSpPr>
        <p:cxnSp>
          <p:nvCxnSpPr>
            <p:cNvPr id="16" name="Ευθύγραμμο βέλος σύνδεσης 15"/>
            <p:cNvCxnSpPr>
              <a:stCxn id="9" idx="1"/>
            </p:cNvCxnSpPr>
            <p:nvPr/>
          </p:nvCxnSpPr>
          <p:spPr bwMode="auto">
            <a:xfrm flipH="1" flipV="1">
              <a:off x="653143" y="5419468"/>
              <a:ext cx="416378" cy="1305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Ορθογώνιο 16"/>
            <p:cNvSpPr/>
            <p:nvPr/>
          </p:nvSpPr>
          <p:spPr>
            <a:xfrm>
              <a:off x="215788" y="5254141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 smtClean="0">
                  <a:solidFill>
                    <a:srgbClr val="000000"/>
                  </a:solidFill>
                  <a:effectLst/>
                  <a:latin typeface="Consolas" pitchFamily="49" charset="0"/>
                  <a:cs typeface="Consolas" pitchFamily="49" charset="0"/>
                </a:rPr>
                <a:t>gfx</a:t>
              </a:r>
              <a:endParaRPr lang="el-GR" dirty="0"/>
            </a:p>
          </p:txBody>
        </p:sp>
      </p:grpSp>
      <p:grpSp>
        <p:nvGrpSpPr>
          <p:cNvPr id="20" name="Ομάδα 19"/>
          <p:cNvGrpSpPr/>
          <p:nvPr/>
        </p:nvGrpSpPr>
        <p:grpSpPr>
          <a:xfrm>
            <a:off x="3918857" y="4601000"/>
            <a:ext cx="1751443" cy="307777"/>
            <a:chOff x="3918857" y="4601000"/>
            <a:chExt cx="1751443" cy="307777"/>
          </a:xfrm>
        </p:grpSpPr>
        <p:cxnSp>
          <p:nvCxnSpPr>
            <p:cNvPr id="23" name="Ευθύγραμμο βέλος σύνδεσης 22"/>
            <p:cNvCxnSpPr>
              <a:endCxn id="3" idx="3"/>
            </p:cNvCxnSpPr>
            <p:nvPr/>
          </p:nvCxnSpPr>
          <p:spPr bwMode="auto">
            <a:xfrm flipH="1">
              <a:off x="3918857" y="4754889"/>
              <a:ext cx="473529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Ορθογώνιο 23"/>
            <p:cNvSpPr/>
            <p:nvPr/>
          </p:nvSpPr>
          <p:spPr>
            <a:xfrm>
              <a:off x="4392386" y="4601000"/>
              <a:ext cx="12779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  <a:effectLst/>
                  <a:latin typeface="Consolas" pitchFamily="49" charset="0"/>
                  <a:cs typeface="Consolas" pitchFamily="49" charset="0"/>
                </a:rPr>
                <a:t>net sorting</a:t>
              </a:r>
              <a:endParaRPr lang="el-GR" dirty="0"/>
            </a:p>
          </p:txBody>
        </p:sp>
      </p:grpSp>
      <p:grpSp>
        <p:nvGrpSpPr>
          <p:cNvPr id="28" name="Ομάδα 27"/>
          <p:cNvGrpSpPr/>
          <p:nvPr/>
        </p:nvGrpSpPr>
        <p:grpSpPr>
          <a:xfrm>
            <a:off x="3918857" y="5278634"/>
            <a:ext cx="1751443" cy="307777"/>
            <a:chOff x="3918857" y="4601000"/>
            <a:chExt cx="1751443" cy="307777"/>
          </a:xfrm>
        </p:grpSpPr>
        <p:cxnSp>
          <p:nvCxnSpPr>
            <p:cNvPr id="29" name="Ευθύγραμμο βέλος σύνδεσης 28"/>
            <p:cNvCxnSpPr/>
            <p:nvPr/>
          </p:nvCxnSpPr>
          <p:spPr bwMode="auto">
            <a:xfrm flipH="1">
              <a:off x="3918857" y="4754889"/>
              <a:ext cx="473529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" name="Ορθογώνιο 29"/>
            <p:cNvSpPr/>
            <p:nvPr/>
          </p:nvSpPr>
          <p:spPr>
            <a:xfrm>
              <a:off x="4392386" y="4601000"/>
              <a:ext cx="12779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  <a:effectLst/>
                  <a:latin typeface="Consolas" pitchFamily="49" charset="0"/>
                  <a:cs typeface="Consolas" pitchFamily="49" charset="0"/>
                </a:rPr>
                <a:t>net sorting</a:t>
              </a:r>
              <a:endParaRPr lang="el-GR" dirty="0"/>
            </a:p>
          </p:txBody>
        </p:sp>
      </p:grpSp>
      <p:sp>
        <p:nvSpPr>
          <p:cNvPr id="25" name="Θέση αριθμού διαφάνειας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39</a:t>
            </a:fld>
            <a:r>
              <a:rPr lang="el-GR" smtClean="0"/>
              <a:t> / </a:t>
            </a:r>
            <a:r>
              <a:rPr lang="en-US" smtClean="0"/>
              <a:t>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762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 bldLvl="2"/>
      <p:bldP spid="3" grpId="0" animBg="1"/>
      <p:bldP spid="9" grpId="0" animBg="1"/>
      <p:bldP spid="5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0" smtClean="0">
                <a:solidFill>
                  <a:schemeClr val="bg2"/>
                </a:solidFill>
              </a:rPr>
              <a:t>HY352</a:t>
            </a:r>
            <a:endParaRPr lang="en-US" i="0" smtClean="0">
              <a:solidFill>
                <a:schemeClr val="bg2"/>
              </a:solidFill>
            </a:endParaRPr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0">
                <a:solidFill>
                  <a:schemeClr val="bg2"/>
                </a:solidFill>
              </a:rPr>
              <a:t>Α. Σαββίδης</a:t>
            </a:r>
            <a:endParaRPr lang="en-US" i="0">
              <a:solidFill>
                <a:schemeClr val="bg2"/>
              </a:solidFill>
            </a:endParaRPr>
          </a:p>
        </p:txBody>
      </p:sp>
      <p:sp>
        <p:nvSpPr>
          <p:cNvPr id="136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Ρόλος των προοπτικών (2/3)</a:t>
            </a:r>
            <a:endParaRPr lang="en-GB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6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2400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Δεδομένα</a:t>
            </a:r>
            <a:r>
              <a:rPr lang="el-GR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τα </a:t>
            </a:r>
            <a:r>
              <a:rPr lang="el-GR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οποία διαχειρίζεται το λογισμικό</a:t>
            </a:r>
            <a:endParaRPr lang="en-US" sz="24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l-GR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Δομή</a:t>
            </a:r>
            <a:r>
              <a:rPr lang="el-GR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l-GR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του κώδικα</a:t>
            </a:r>
            <a:r>
              <a:rPr lang="el-GR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l-GR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με ιεραρχική κατάτμηση, ώστε να λύνει το πρόβλημα που πρέπει να λύνει, καθώς και οι πιθανές εξαρτήσεις κλήσεως μεταξύ των ξεχωριστών τμημάτων</a:t>
            </a:r>
          </a:p>
          <a:p>
            <a:r>
              <a:rPr lang="el-GR" sz="2400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Λειτουργία</a:t>
            </a:r>
            <a:r>
              <a:rPr lang="el-GR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l-GR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του κώδικα κατά την πραγματική εκτέλεση του προγράμματος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l-GR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με τη ροή δεδομένων και ελέγχου μεταξύ των λειτουργικών τμημάτων, καθώς  και λεπτομερής σχεδίαση αλγορίθμων</a:t>
            </a:r>
            <a:endParaRPr lang="en-US" sz="24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l-GR" sz="2400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Συμπεριφορά</a:t>
            </a:r>
            <a:r>
              <a:rPr lang="el-GR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του συστήματος, τον τρόπο που πρέπει να αντιδρούν τα λειτουργικά τμήματα όταν συγκεκριμένα γεγονότα συμβαίνουν, για επαλήθευση ορθής λειτουργίας</a:t>
            </a:r>
            <a:endParaRPr lang="en-GB" sz="24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4</a:t>
            </a:fld>
            <a:r>
              <a:rPr lang="el-GR" smtClean="0"/>
              <a:t> / </a:t>
            </a:r>
            <a:r>
              <a:rPr lang="en-US" smtClean="0"/>
              <a:t>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4235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6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6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6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6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6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6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6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6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0899" grpId="0" build="p" bldLvl="2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Ορθογώνιο 3"/>
          <p:cNvSpPr/>
          <p:nvPr/>
        </p:nvSpPr>
        <p:spPr bwMode="auto">
          <a:xfrm>
            <a:off x="963386" y="4346672"/>
            <a:ext cx="3110593" cy="150222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440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0" smtClean="0">
                <a:solidFill>
                  <a:schemeClr val="bg2"/>
                </a:solidFill>
              </a:rPr>
              <a:t>HY352</a:t>
            </a:r>
            <a:endParaRPr lang="en-US" i="0" smtClean="0">
              <a:solidFill>
                <a:schemeClr val="bg2"/>
              </a:solidFill>
            </a:endParaRPr>
          </a:p>
        </p:txBody>
      </p:sp>
      <p:sp>
        <p:nvSpPr>
          <p:cNvPr id="440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0">
                <a:solidFill>
                  <a:schemeClr val="bg2"/>
                </a:solidFill>
              </a:rPr>
              <a:t>Α. Σαββίδης</a:t>
            </a:r>
            <a:endParaRPr lang="en-US" i="0">
              <a:solidFill>
                <a:schemeClr val="bg2"/>
              </a:solidFill>
            </a:endParaRPr>
          </a:p>
        </p:txBody>
      </p:sp>
      <p:sp>
        <p:nvSpPr>
          <p:cNvPr id="135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Structured design</a:t>
            </a:r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(7/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17</a:t>
            </a:r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n-GB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752600"/>
            <a:ext cx="8305800" cy="202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itchFamily="2" charset="2"/>
              <a:buChar char="w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b="0" i="1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Cohesion </a:t>
            </a:r>
            <a:r>
              <a:rPr lang="en-US" b="0" i="1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l-GR" b="0" i="1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n-US" b="0" i="1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/8</a:t>
            </a:r>
            <a:r>
              <a:rPr lang="en-US" b="0" i="1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l-GR" b="0" i="1" kern="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l-GR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Κατηγορία</a:t>
            </a:r>
            <a:r>
              <a:rPr lang="en-US" b="0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  <a:r>
              <a:rPr lang="el-GR" b="0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l-GR" b="0" kern="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Χρονικό</a:t>
            </a:r>
            <a:endParaRPr lang="en-US" b="0" kern="0" dirty="0" smtClean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l-GR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Σχέση</a:t>
            </a:r>
            <a:r>
              <a:rPr lang="en-US" b="0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  <a:r>
              <a:rPr lang="el-GR" b="0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l-GR" b="0" dirty="0" smtClean="0">
                <a:effectLst/>
                <a:latin typeface="Arial" charset="0"/>
              </a:rPr>
              <a:t>Ε</a:t>
            </a:r>
            <a:r>
              <a:rPr lang="el-GR" b="0" dirty="0" smtClean="0">
                <a:effectLst/>
                <a:latin typeface="Arial" charset="0"/>
              </a:rPr>
              <a:t>ργάζονται</a:t>
            </a:r>
            <a:r>
              <a:rPr lang="el-GR" b="0" dirty="0">
                <a:effectLst/>
                <a:latin typeface="Arial" charset="0"/>
              </a:rPr>
              <a:t>» περίπου στο ίδιο χρονικό διάστημα </a:t>
            </a:r>
            <a:endParaRPr lang="en-US" b="0" kern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l-GR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Αξία</a:t>
            </a:r>
            <a:r>
              <a:rPr lang="en-US" b="0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  <a:r>
              <a:rPr lang="el-GR" b="0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l-GR" b="0" kern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Αρνητική</a:t>
            </a:r>
            <a:r>
              <a:rPr lang="el-GR" b="0" kern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l-GR" b="0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χρονική σύμπτωση</a:t>
            </a:r>
            <a:endParaRPr lang="en-GB" b="0" kern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endParaRPr lang="el-GR" b="0" kern="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Ορθογώνιο 2"/>
          <p:cNvSpPr/>
          <p:nvPr/>
        </p:nvSpPr>
        <p:spPr bwMode="auto">
          <a:xfrm>
            <a:off x="1069521" y="4550782"/>
            <a:ext cx="2849336" cy="40821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class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Net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66FF"/>
                </a:solidFill>
                <a:effectLst/>
                <a:latin typeface="Consolas" pitchFamily="49" charset="0"/>
                <a:cs typeface="Consolas" pitchFamily="49" charset="0"/>
              </a:rPr>
              <a:t>Initializer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{ 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… };</a:t>
            </a:r>
            <a:endParaRPr kumimoji="0" lang="el-G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Ορθογώνιο 8"/>
          <p:cNvSpPr/>
          <p:nvPr/>
        </p:nvSpPr>
        <p:spPr bwMode="auto">
          <a:xfrm>
            <a:off x="1069521" y="5228416"/>
            <a:ext cx="2849336" cy="40821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class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Gfx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66FF"/>
                </a:solidFill>
                <a:effectLst/>
                <a:latin typeface="Consolas" pitchFamily="49" charset="0"/>
                <a:cs typeface="Consolas" pitchFamily="49" charset="0"/>
              </a:rPr>
              <a:t>Initializer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{ 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… };</a:t>
            </a:r>
            <a:endParaRPr kumimoji="0" lang="el-G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3386" y="3984165"/>
            <a:ext cx="2541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/>
                <a:latin typeface="Consolas" pitchFamily="49" charset="0"/>
                <a:cs typeface="Consolas" pitchFamily="49" charset="0"/>
              </a:rPr>
              <a:t>package: </a:t>
            </a:r>
            <a:r>
              <a:rPr lang="en-US" dirty="0" smtClean="0">
                <a:effectLst/>
                <a:latin typeface="Consolas" pitchFamily="49" charset="0"/>
                <a:cs typeface="Consolas" pitchFamily="49" charset="0"/>
              </a:rPr>
              <a:t>initializers</a:t>
            </a:r>
            <a:endParaRPr lang="el-GR" dirty="0"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9442" y="4099924"/>
            <a:ext cx="3110594" cy="1736646"/>
          </a:xfrm>
          <a:prstGeom prst="wedgeRoundRectCallout">
            <a:avLst>
              <a:gd name="adj1" fmla="val -58635"/>
              <a:gd name="adj2" fmla="val -20972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l-GR" b="0" dirty="0" smtClean="0">
                <a:effectLst/>
              </a:rPr>
              <a:t>Δημιουργούνται </a:t>
            </a:r>
            <a:r>
              <a:rPr lang="el-GR" b="0" i="1" dirty="0" smtClean="0">
                <a:effectLst/>
              </a:rPr>
              <a:t>κυκλικές εξαρτήσεις</a:t>
            </a:r>
            <a:r>
              <a:rPr lang="el-GR" b="0" dirty="0" smtClean="0">
                <a:effectLst/>
              </a:rPr>
              <a:t> καθώς τα σχετικά </a:t>
            </a:r>
            <a:r>
              <a:rPr lang="en-US" b="0" dirty="0" smtClean="0">
                <a:effectLst/>
              </a:rPr>
              <a:t>packages</a:t>
            </a:r>
            <a:r>
              <a:rPr lang="el-GR" b="0" dirty="0" smtClean="0">
                <a:effectLst/>
              </a:rPr>
              <a:t> εξαρτώνται από αυτό που συλλέγει μαζί τις σχετικές συναρτήσεις και αντίστροφα</a:t>
            </a:r>
            <a:endParaRPr lang="el-GR" b="0" dirty="0">
              <a:effectLst/>
            </a:endParaRPr>
          </a:p>
        </p:txBody>
      </p:sp>
      <p:grpSp>
        <p:nvGrpSpPr>
          <p:cNvPr id="14" name="Ομάδα 13"/>
          <p:cNvGrpSpPr/>
          <p:nvPr/>
        </p:nvGrpSpPr>
        <p:grpSpPr>
          <a:xfrm>
            <a:off x="215788" y="4581652"/>
            <a:ext cx="853733" cy="307777"/>
            <a:chOff x="215788" y="4581652"/>
            <a:chExt cx="853733" cy="307777"/>
          </a:xfrm>
        </p:grpSpPr>
        <p:cxnSp>
          <p:nvCxnSpPr>
            <p:cNvPr id="10" name="Ευθύγραμμο βέλος σύνδεσης 9"/>
            <p:cNvCxnSpPr>
              <a:stCxn id="3" idx="1"/>
            </p:cNvCxnSpPr>
            <p:nvPr/>
          </p:nvCxnSpPr>
          <p:spPr bwMode="auto">
            <a:xfrm flipH="1">
              <a:off x="653143" y="4754889"/>
              <a:ext cx="416378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Ορθογώνιο 10"/>
            <p:cNvSpPr/>
            <p:nvPr/>
          </p:nvSpPr>
          <p:spPr>
            <a:xfrm>
              <a:off x="215788" y="4581652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  <a:effectLst/>
                  <a:latin typeface="Consolas" pitchFamily="49" charset="0"/>
                  <a:cs typeface="Consolas" pitchFamily="49" charset="0"/>
                </a:rPr>
                <a:t>net</a:t>
              </a:r>
              <a:endParaRPr lang="el-GR" dirty="0"/>
            </a:p>
          </p:txBody>
        </p:sp>
      </p:grpSp>
      <p:grpSp>
        <p:nvGrpSpPr>
          <p:cNvPr id="15" name="Ομάδα 14"/>
          <p:cNvGrpSpPr/>
          <p:nvPr/>
        </p:nvGrpSpPr>
        <p:grpSpPr>
          <a:xfrm>
            <a:off x="215788" y="5254141"/>
            <a:ext cx="853733" cy="307777"/>
            <a:chOff x="215788" y="5254141"/>
            <a:chExt cx="853733" cy="307777"/>
          </a:xfrm>
        </p:grpSpPr>
        <p:cxnSp>
          <p:nvCxnSpPr>
            <p:cNvPr id="16" name="Ευθύγραμμο βέλος σύνδεσης 15"/>
            <p:cNvCxnSpPr>
              <a:stCxn id="9" idx="1"/>
            </p:cNvCxnSpPr>
            <p:nvPr/>
          </p:nvCxnSpPr>
          <p:spPr bwMode="auto">
            <a:xfrm flipH="1" flipV="1">
              <a:off x="653143" y="5419468"/>
              <a:ext cx="416378" cy="1305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Ορθογώνιο 16"/>
            <p:cNvSpPr/>
            <p:nvPr/>
          </p:nvSpPr>
          <p:spPr>
            <a:xfrm>
              <a:off x="215788" y="5254141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 smtClean="0">
                  <a:solidFill>
                    <a:srgbClr val="000000"/>
                  </a:solidFill>
                  <a:effectLst/>
                  <a:latin typeface="Consolas" pitchFamily="49" charset="0"/>
                  <a:cs typeface="Consolas" pitchFamily="49" charset="0"/>
                </a:rPr>
                <a:t>gfx</a:t>
              </a:r>
              <a:endParaRPr lang="el-GR" dirty="0"/>
            </a:p>
          </p:txBody>
        </p:sp>
      </p:grpSp>
      <p:grpSp>
        <p:nvGrpSpPr>
          <p:cNvPr id="20" name="Ομάδα 19"/>
          <p:cNvGrpSpPr/>
          <p:nvPr/>
        </p:nvGrpSpPr>
        <p:grpSpPr>
          <a:xfrm>
            <a:off x="3918857" y="4601000"/>
            <a:ext cx="956353" cy="307777"/>
            <a:chOff x="3918857" y="4601000"/>
            <a:chExt cx="956353" cy="307777"/>
          </a:xfrm>
        </p:grpSpPr>
        <p:cxnSp>
          <p:nvCxnSpPr>
            <p:cNvPr id="23" name="Ευθύγραμμο βέλος σύνδεσης 22"/>
            <p:cNvCxnSpPr>
              <a:endCxn id="3" idx="3"/>
            </p:cNvCxnSpPr>
            <p:nvPr/>
          </p:nvCxnSpPr>
          <p:spPr bwMode="auto">
            <a:xfrm flipH="1">
              <a:off x="3918857" y="4754889"/>
              <a:ext cx="473529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Ορθογώνιο 23"/>
            <p:cNvSpPr/>
            <p:nvPr/>
          </p:nvSpPr>
          <p:spPr>
            <a:xfrm>
              <a:off x="4392386" y="4601000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  <a:effectLst/>
                  <a:latin typeface="Consolas" pitchFamily="49" charset="0"/>
                  <a:cs typeface="Consolas" pitchFamily="49" charset="0"/>
                </a:rPr>
                <a:t>net</a:t>
              </a:r>
              <a:endParaRPr lang="el-GR" dirty="0"/>
            </a:p>
          </p:txBody>
        </p:sp>
      </p:grpSp>
      <p:grpSp>
        <p:nvGrpSpPr>
          <p:cNvPr id="28" name="Ομάδα 27"/>
          <p:cNvGrpSpPr/>
          <p:nvPr/>
        </p:nvGrpSpPr>
        <p:grpSpPr>
          <a:xfrm>
            <a:off x="3918857" y="5278634"/>
            <a:ext cx="956353" cy="307777"/>
            <a:chOff x="3918857" y="4601000"/>
            <a:chExt cx="956353" cy="307777"/>
          </a:xfrm>
        </p:grpSpPr>
        <p:cxnSp>
          <p:nvCxnSpPr>
            <p:cNvPr id="29" name="Ευθύγραμμο βέλος σύνδεσης 28"/>
            <p:cNvCxnSpPr/>
            <p:nvPr/>
          </p:nvCxnSpPr>
          <p:spPr bwMode="auto">
            <a:xfrm flipH="1">
              <a:off x="3918857" y="4754889"/>
              <a:ext cx="473529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" name="Ορθογώνιο 29"/>
            <p:cNvSpPr/>
            <p:nvPr/>
          </p:nvSpPr>
          <p:spPr>
            <a:xfrm>
              <a:off x="4392386" y="4601000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  <a:effectLst/>
                  <a:latin typeface="Consolas" pitchFamily="49" charset="0"/>
                  <a:cs typeface="Consolas" pitchFamily="49" charset="0"/>
                </a:rPr>
                <a:t>net</a:t>
              </a:r>
              <a:endParaRPr lang="el-GR" dirty="0"/>
            </a:p>
          </p:txBody>
        </p:sp>
      </p:grp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40</a:t>
            </a:fld>
            <a:r>
              <a:rPr lang="el-GR" smtClean="0"/>
              <a:t> / </a:t>
            </a:r>
            <a:r>
              <a:rPr lang="en-US" smtClean="0"/>
              <a:t>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6707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 bldLvl="2"/>
      <p:bldP spid="3" grpId="0" animBg="1"/>
      <p:bldP spid="9" grpId="0" animBg="1"/>
      <p:bldP spid="5" grpId="0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Ορθογώνιο 3"/>
          <p:cNvSpPr/>
          <p:nvPr/>
        </p:nvSpPr>
        <p:spPr bwMode="auto">
          <a:xfrm>
            <a:off x="860716" y="4217169"/>
            <a:ext cx="4544041" cy="196539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440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0" smtClean="0">
                <a:solidFill>
                  <a:schemeClr val="bg2"/>
                </a:solidFill>
              </a:rPr>
              <a:t>HY352</a:t>
            </a:r>
            <a:endParaRPr lang="en-US" i="0" smtClean="0">
              <a:solidFill>
                <a:schemeClr val="bg2"/>
              </a:solidFill>
            </a:endParaRPr>
          </a:p>
        </p:txBody>
      </p:sp>
      <p:sp>
        <p:nvSpPr>
          <p:cNvPr id="4403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1785" y="6281057"/>
            <a:ext cx="2895600" cy="457200"/>
          </a:xfrm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0">
                <a:solidFill>
                  <a:schemeClr val="bg2"/>
                </a:solidFill>
              </a:rPr>
              <a:t>Α. Σαββίδης</a:t>
            </a:r>
            <a:endParaRPr lang="en-US" i="0">
              <a:solidFill>
                <a:schemeClr val="bg2"/>
              </a:solidFill>
            </a:endParaRPr>
          </a:p>
        </p:txBody>
      </p:sp>
      <p:sp>
        <p:nvSpPr>
          <p:cNvPr id="135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Structured design</a:t>
            </a:r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(8/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17</a:t>
            </a:r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n-GB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752600"/>
            <a:ext cx="8305800" cy="202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itchFamily="2" charset="2"/>
              <a:buChar char="w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b="0" i="1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Cohesion </a:t>
            </a:r>
            <a:r>
              <a:rPr lang="en-US" b="0" i="1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l-GR" b="0" i="1" kern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en-US" b="0" i="1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/8</a:t>
            </a:r>
            <a:r>
              <a:rPr lang="en-US" b="0" i="1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l-GR" b="0" i="1" kern="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l-GR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Κατηγορία</a:t>
            </a:r>
            <a:r>
              <a:rPr lang="en-US" b="0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  <a:r>
              <a:rPr lang="el-GR" b="0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l-GR" b="0" kern="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Διαδικαστικό</a:t>
            </a:r>
            <a:endParaRPr lang="en-US" b="0" kern="0" dirty="0" smtClean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l-GR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Σχέση</a:t>
            </a:r>
            <a:r>
              <a:rPr lang="en-US" b="0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  <a:r>
              <a:rPr lang="el-GR" b="0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l-GR" b="0" dirty="0" smtClean="0">
                <a:effectLst/>
                <a:latin typeface="Arial" charset="0"/>
              </a:rPr>
              <a:t>Στοιχεία </a:t>
            </a:r>
            <a:r>
              <a:rPr lang="el-GR" b="0" dirty="0">
                <a:effectLst/>
                <a:latin typeface="Arial" charset="0"/>
              </a:rPr>
              <a:t>της ίδιας λογικής ακολουθίας ενεργειών του </a:t>
            </a:r>
            <a:r>
              <a:rPr lang="el-GR" b="0" dirty="0" smtClean="0">
                <a:effectLst/>
                <a:latin typeface="Arial" charset="0"/>
              </a:rPr>
              <a:t>προγράμματος</a:t>
            </a:r>
            <a:endParaRPr lang="en-US" b="0" kern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l-GR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Αξία</a:t>
            </a:r>
            <a:r>
              <a:rPr lang="en-US" b="0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  <a:r>
              <a:rPr lang="el-GR" b="0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l-GR" b="0" kern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Αρνητική</a:t>
            </a:r>
            <a:r>
              <a:rPr lang="el-GR" b="0" kern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l-GR" b="0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οδηγεί σε μονόλιθους</a:t>
            </a:r>
            <a:endParaRPr lang="en-GB" b="0" kern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endParaRPr lang="el-GR" b="0" kern="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7035" y="3878616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/>
                <a:latin typeface="Consolas" pitchFamily="49" charset="0"/>
                <a:cs typeface="Consolas" pitchFamily="49" charset="0"/>
              </a:rPr>
              <a:t>package: </a:t>
            </a:r>
            <a:r>
              <a:rPr lang="en-US" dirty="0" err="1" smtClean="0">
                <a:effectLst/>
                <a:latin typeface="Consolas" pitchFamily="49" charset="0"/>
                <a:cs typeface="Consolas" pitchFamily="49" charset="0"/>
              </a:rPr>
              <a:t>ai</a:t>
            </a:r>
            <a:endParaRPr lang="el-GR" dirty="0"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4999" y="4535073"/>
            <a:ext cx="3110594" cy="1464231"/>
          </a:xfrm>
          <a:prstGeom prst="wedgeRoundRectCallout">
            <a:avLst>
              <a:gd name="adj1" fmla="val -58635"/>
              <a:gd name="adj2" fmla="val -20972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l-GR" b="0" dirty="0" smtClean="0">
                <a:effectLst/>
              </a:rPr>
              <a:t>Εφαρμόζοντας αναδρομικά τον κανόνα </a:t>
            </a:r>
            <a:r>
              <a:rPr lang="el-GR" b="0" i="1" dirty="0" smtClean="0">
                <a:effectLst/>
              </a:rPr>
              <a:t>όλα συλλέγονται στο κεντρικό </a:t>
            </a:r>
            <a:r>
              <a:rPr lang="en-US" b="0" i="1" dirty="0" smtClean="0">
                <a:effectLst/>
              </a:rPr>
              <a:t>package</a:t>
            </a:r>
            <a:r>
              <a:rPr lang="en-US" b="0" dirty="0" smtClean="0">
                <a:effectLst/>
              </a:rPr>
              <a:t> </a:t>
            </a:r>
            <a:r>
              <a:rPr lang="el-GR" b="0" dirty="0" smtClean="0">
                <a:effectLst/>
              </a:rPr>
              <a:t>που αφορά την κεντρική λογική της εφαρμογ</a:t>
            </a:r>
            <a:r>
              <a:rPr lang="el-GR" b="0" dirty="0" smtClean="0">
                <a:effectLst/>
              </a:rPr>
              <a:t>ής (</a:t>
            </a:r>
            <a:r>
              <a:rPr lang="en-US" b="0" dirty="0" smtClean="0">
                <a:effectLst/>
              </a:rPr>
              <a:t>main program)</a:t>
            </a:r>
            <a:endParaRPr lang="el-GR" b="0" dirty="0">
              <a:effectLst/>
            </a:endParaRPr>
          </a:p>
        </p:txBody>
      </p:sp>
      <p:sp>
        <p:nvSpPr>
          <p:cNvPr id="25" name="Ορθογώνιο 24"/>
          <p:cNvSpPr/>
          <p:nvPr/>
        </p:nvSpPr>
        <p:spPr bwMode="auto">
          <a:xfrm>
            <a:off x="3306534" y="4535073"/>
            <a:ext cx="1918608" cy="40821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class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FF"/>
                </a:solidFill>
                <a:effectLst/>
                <a:latin typeface="Consolas" pitchFamily="49" charset="0"/>
                <a:cs typeface="Consolas" pitchFamily="49" charset="0"/>
              </a:rPr>
              <a:t>foo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{ 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… };</a:t>
            </a:r>
            <a:endParaRPr kumimoji="0" lang="el-G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Ορθογώνιο 25"/>
          <p:cNvSpPr/>
          <p:nvPr/>
        </p:nvSpPr>
        <p:spPr bwMode="auto">
          <a:xfrm>
            <a:off x="3306534" y="5052735"/>
            <a:ext cx="1918608" cy="40821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class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FF"/>
                </a:solidFill>
                <a:effectLst/>
                <a:latin typeface="Consolas" pitchFamily="49" charset="0"/>
                <a:cs typeface="Consolas" pitchFamily="49" charset="0"/>
              </a:rPr>
              <a:t>bar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{ 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… };</a:t>
            </a:r>
            <a:endParaRPr kumimoji="0" lang="el-G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Ορθογώνιο 26"/>
          <p:cNvSpPr/>
          <p:nvPr/>
        </p:nvSpPr>
        <p:spPr bwMode="auto">
          <a:xfrm>
            <a:off x="3306534" y="5549766"/>
            <a:ext cx="1918608" cy="40821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400" b="0" dirty="0" smtClean="0">
                <a:solidFill>
                  <a:srgbClr val="0066FF"/>
                </a:solidFill>
                <a:effectLst/>
                <a:latin typeface="Consolas" pitchFamily="49" charset="0"/>
                <a:cs typeface="Consolas" pitchFamily="49" charset="0"/>
              </a:rPr>
              <a:t>coo</a:t>
            </a:r>
            <a:r>
              <a:rPr lang="en-US" sz="1400" b="0" dirty="0" smtClean="0"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{ 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… };</a:t>
            </a:r>
            <a:endParaRPr kumimoji="0" lang="el-G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Ορθογώνιο 30"/>
          <p:cNvSpPr/>
          <p:nvPr/>
        </p:nvSpPr>
        <p:spPr bwMode="auto">
          <a:xfrm>
            <a:off x="997035" y="4306432"/>
            <a:ext cx="2229845" cy="179448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void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::prepare() 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 smtClean="0">
                <a:effectLst/>
                <a:latin typeface="Consolas" pitchFamily="49" charset="0"/>
                <a:cs typeface="Consolas" pitchFamily="49" charset="0"/>
              </a:rPr>
              <a:t>  foo f; </a:t>
            </a:r>
            <a:r>
              <a:rPr lang="en-US" sz="1400" b="0" i="1" dirty="0" smtClean="0">
                <a:solidFill>
                  <a:srgbClr val="0066FF"/>
                </a:solidFill>
                <a:effectLst/>
                <a:latin typeface="Consolas" pitchFamily="49" charset="0"/>
                <a:cs typeface="Consolas" pitchFamily="49" charset="0"/>
              </a:rPr>
              <a:t>use f</a:t>
            </a:r>
            <a:r>
              <a:rPr lang="en-US" sz="1400" b="0" dirty="0" smtClean="0">
                <a:effectLst/>
                <a:latin typeface="Consolas" pitchFamily="49" charset="0"/>
                <a:cs typeface="Consolas" pitchFamily="49" charset="0"/>
              </a:rPr>
              <a:t>…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 smtClean="0">
                <a:effectLst/>
                <a:latin typeface="Consolas" pitchFamily="49" charset="0"/>
                <a:cs typeface="Consolas" pitchFamily="49" charset="0"/>
              </a:rPr>
              <a:t>  …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bar b; </a:t>
            </a:r>
            <a:r>
              <a:rPr kumimoji="0" lang="en-US" sz="1400" b="0" i="1" u="none" strike="noStrike" cap="none" normalizeH="0" dirty="0" smtClean="0">
                <a:ln>
                  <a:noFill/>
                </a:ln>
                <a:solidFill>
                  <a:srgbClr val="0066FF"/>
                </a:solidFill>
                <a:effectLst/>
                <a:latin typeface="Consolas" pitchFamily="49" charset="0"/>
                <a:cs typeface="Consolas" pitchFamily="49" charset="0"/>
              </a:rPr>
              <a:t>use b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…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 smtClean="0">
                <a:effectLst/>
                <a:latin typeface="Consolas" pitchFamily="49" charset="0"/>
                <a:cs typeface="Consolas" pitchFamily="49" charset="0"/>
              </a:rPr>
              <a:t>  …</a:t>
            </a:r>
            <a:endParaRPr kumimoji="0" lang="en-US" sz="1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 smtClean="0">
                <a:effectLst/>
                <a:latin typeface="Consolas" pitchFamily="49" charset="0"/>
                <a:cs typeface="Consolas" pitchFamily="49" charset="0"/>
              </a:rPr>
              <a:t>  coo c; </a:t>
            </a:r>
            <a:r>
              <a:rPr lang="en-US" sz="1400" b="0" i="1" dirty="0" smtClean="0">
                <a:solidFill>
                  <a:srgbClr val="0066FF"/>
                </a:solidFill>
                <a:effectLst/>
                <a:latin typeface="Consolas" pitchFamily="49" charset="0"/>
                <a:cs typeface="Consolas" pitchFamily="49" charset="0"/>
              </a:rPr>
              <a:t>use c</a:t>
            </a:r>
            <a:r>
              <a:rPr lang="en-US" sz="1400" b="0" dirty="0" smtClean="0">
                <a:effectLst/>
                <a:latin typeface="Consolas" pitchFamily="49" charset="0"/>
                <a:cs typeface="Consolas" pitchFamily="49" charset="0"/>
              </a:rPr>
              <a:t>…</a:t>
            </a:r>
            <a:endParaRPr kumimoji="0" lang="en-US" sz="1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…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l-G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Θέση αριθμού διαφάνειας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41</a:t>
            </a:fld>
            <a:r>
              <a:rPr lang="el-GR" smtClean="0"/>
              <a:t> / </a:t>
            </a:r>
            <a:r>
              <a:rPr lang="en-US" smtClean="0"/>
              <a:t>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4557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 bldLvl="2"/>
      <p:bldP spid="5" grpId="0"/>
      <p:bldP spid="6" grpId="0" animBg="1"/>
      <p:bldP spid="25" grpId="0" animBg="1"/>
      <p:bldP spid="26" grpId="0" animBg="1"/>
      <p:bldP spid="27" grpId="0" animBg="1"/>
      <p:bldP spid="3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0" smtClean="0">
                <a:solidFill>
                  <a:schemeClr val="bg2"/>
                </a:solidFill>
              </a:rPr>
              <a:t>HY352</a:t>
            </a:r>
            <a:endParaRPr lang="en-US" i="0" smtClean="0">
              <a:solidFill>
                <a:schemeClr val="bg2"/>
              </a:solidFill>
            </a:endParaRPr>
          </a:p>
        </p:txBody>
      </p:sp>
      <p:sp>
        <p:nvSpPr>
          <p:cNvPr id="4403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1785" y="6281057"/>
            <a:ext cx="2895600" cy="457200"/>
          </a:xfrm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0">
                <a:solidFill>
                  <a:schemeClr val="bg2"/>
                </a:solidFill>
              </a:rPr>
              <a:t>Α. Σαββίδης</a:t>
            </a:r>
            <a:endParaRPr lang="en-US" i="0">
              <a:solidFill>
                <a:schemeClr val="bg2"/>
              </a:solidFill>
            </a:endParaRPr>
          </a:p>
        </p:txBody>
      </p:sp>
      <p:sp>
        <p:nvSpPr>
          <p:cNvPr id="135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Structured design</a:t>
            </a:r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9</a:t>
            </a:r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17</a:t>
            </a:r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n-GB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752600"/>
            <a:ext cx="8305800" cy="202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itchFamily="2" charset="2"/>
              <a:buChar char="w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b="0" i="1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Cohesion </a:t>
            </a:r>
            <a:r>
              <a:rPr lang="en-US" b="0" i="1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(5/8</a:t>
            </a:r>
            <a:r>
              <a:rPr lang="en-US" b="0" i="1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l-GR" b="0" i="1" kern="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l-GR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Κατηγορία</a:t>
            </a:r>
            <a:r>
              <a:rPr lang="en-US" b="0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  <a:r>
              <a:rPr lang="el-GR" b="0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l-GR" b="0" kern="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Επικοινωνιακό, εισόδου / εξόδου</a:t>
            </a:r>
            <a:endParaRPr lang="en-US" b="0" kern="0" dirty="0" smtClean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l-GR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Σχέση</a:t>
            </a:r>
            <a:r>
              <a:rPr lang="en-US" b="0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  <a:r>
              <a:rPr lang="el-GR" b="0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l-GR" b="0" dirty="0" smtClean="0">
                <a:effectLst/>
                <a:latin typeface="Arial" charset="0"/>
              </a:rPr>
              <a:t>Χρησιμοποιούν </a:t>
            </a:r>
            <a:r>
              <a:rPr lang="el-GR" b="0" dirty="0">
                <a:effectLst/>
                <a:latin typeface="Arial" charset="0"/>
              </a:rPr>
              <a:t>τα ίδια δεδομένα εισόδου, ή παράγουν την ίδια έξοδο</a:t>
            </a:r>
            <a:endParaRPr lang="en-US" b="0" kern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l-GR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Αξία</a:t>
            </a:r>
            <a:r>
              <a:rPr lang="en-US" b="0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  <a:r>
              <a:rPr lang="el-GR" b="0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l-GR" b="0" kern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Αρνητική</a:t>
            </a:r>
            <a:r>
              <a:rPr lang="el-GR" b="0" kern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l-GR" b="0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επίσης </a:t>
            </a:r>
            <a:r>
              <a:rPr lang="el-GR" b="0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αν συμβαίνουν και τα δύο εφευρίσκουμε πολλές φορές το ίδιο</a:t>
            </a:r>
            <a:endParaRPr lang="en-GB" b="0" kern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endParaRPr lang="el-GR" b="0" kern="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7035" y="4115380"/>
            <a:ext cx="2877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/>
                <a:latin typeface="Consolas" pitchFamily="49" charset="0"/>
                <a:cs typeface="Consolas" pitchFamily="49" charset="0"/>
              </a:rPr>
              <a:t>package: </a:t>
            </a:r>
            <a:r>
              <a:rPr lang="en-US" dirty="0" smtClean="0">
                <a:effectLst/>
                <a:latin typeface="Consolas" pitchFamily="49" charset="0"/>
                <a:cs typeface="Consolas" pitchFamily="49" charset="0"/>
              </a:rPr>
              <a:t>player handlers</a:t>
            </a:r>
            <a:endParaRPr lang="el-GR" dirty="0"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17546" y="4293768"/>
            <a:ext cx="2253344" cy="2009061"/>
          </a:xfrm>
          <a:prstGeom prst="wedgeRoundRectCallout">
            <a:avLst>
              <a:gd name="adj1" fmla="val -58635"/>
              <a:gd name="adj2" fmla="val -20972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l-GR" b="0" dirty="0" smtClean="0">
                <a:effectLst/>
              </a:rPr>
              <a:t>Εισάγονται αδικαιολόγητες αλληλεξαρτήσεις ενώ </a:t>
            </a:r>
            <a:r>
              <a:rPr lang="el-GR" b="0" i="1" dirty="0" smtClean="0">
                <a:effectLst/>
              </a:rPr>
              <a:t>δημιουργεί διλήμματα όταν έχουμε εναλλακτικές εισόδους</a:t>
            </a:r>
            <a:endParaRPr lang="el-GR" b="0" i="1" dirty="0">
              <a:effectLst/>
            </a:endParaRPr>
          </a:p>
        </p:txBody>
      </p:sp>
      <p:sp>
        <p:nvSpPr>
          <p:cNvPr id="14" name="Ορθογώνιο 13"/>
          <p:cNvSpPr/>
          <p:nvPr/>
        </p:nvSpPr>
        <p:spPr bwMode="auto">
          <a:xfrm>
            <a:off x="1144287" y="4530806"/>
            <a:ext cx="3542014" cy="5349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class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66FF"/>
                </a:solidFill>
                <a:effectLst/>
                <a:latin typeface="Consolas" pitchFamily="49" charset="0"/>
                <a:cs typeface="Consolas" pitchFamily="49" charset="0"/>
              </a:rPr>
              <a:t>camera_ctrl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FF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{ </a:t>
            </a:r>
            <a:r>
              <a:rPr lang="en-US" sz="1400" b="0" dirty="0" smtClean="0">
                <a:effectLst/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400" b="0" dirty="0" err="1" smtClean="0">
                <a:effectLst/>
                <a:latin typeface="Consolas" pitchFamily="49" charset="0"/>
                <a:cs typeface="Consolas" pitchFamily="49" charset="0"/>
              </a:rPr>
              <a:t>attach_to</a:t>
            </a:r>
            <a:r>
              <a:rPr lang="en-US" sz="1400" b="0" dirty="0" smtClean="0">
                <a:effectLst/>
                <a:latin typeface="Consolas" pitchFamily="49" charset="0"/>
                <a:cs typeface="Consolas" pitchFamily="49" charset="0"/>
              </a:rPr>
              <a:t> (player* p);</a:t>
            </a:r>
            <a:r>
              <a:rPr lang="en-US" sz="1400" b="0" dirty="0"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};</a:t>
            </a:r>
            <a:endParaRPr kumimoji="0" lang="el-G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Ορθογώνιο 14"/>
          <p:cNvSpPr/>
          <p:nvPr/>
        </p:nvSpPr>
        <p:spPr bwMode="auto">
          <a:xfrm>
            <a:off x="1136123" y="5107800"/>
            <a:ext cx="3542014" cy="5349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400" b="0" dirty="0" err="1" smtClean="0">
                <a:solidFill>
                  <a:srgbClr val="0066FF"/>
                </a:solidFill>
                <a:effectLst/>
                <a:latin typeface="Consolas" pitchFamily="49" charset="0"/>
                <a:cs typeface="Consolas" pitchFamily="49" charset="0"/>
              </a:rPr>
              <a:t>power_ups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FF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{ </a:t>
            </a:r>
            <a:r>
              <a:rPr lang="en-US" sz="1400" b="0" dirty="0" smtClean="0">
                <a:effectLst/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400" b="0" dirty="0" err="1" smtClean="0">
                <a:effectLst/>
                <a:latin typeface="Consolas" pitchFamily="49" charset="0"/>
                <a:cs typeface="Consolas" pitchFamily="49" charset="0"/>
              </a:rPr>
              <a:t>add_on</a:t>
            </a:r>
            <a:r>
              <a:rPr lang="en-US" sz="1400" b="0" dirty="0" smtClean="0">
                <a:effectLst/>
                <a:latin typeface="Consolas" pitchFamily="49" charset="0"/>
                <a:cs typeface="Consolas" pitchFamily="49" charset="0"/>
              </a:rPr>
              <a:t> (player* p);</a:t>
            </a:r>
            <a:r>
              <a:rPr lang="en-US" sz="1400" b="0" dirty="0"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};</a:t>
            </a:r>
            <a:endParaRPr kumimoji="0" lang="el-G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Ορθογώνιο 15"/>
          <p:cNvSpPr/>
          <p:nvPr/>
        </p:nvSpPr>
        <p:spPr bwMode="auto">
          <a:xfrm>
            <a:off x="1136123" y="5703794"/>
            <a:ext cx="3542014" cy="5349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400" b="0" dirty="0" err="1" smtClean="0">
                <a:solidFill>
                  <a:srgbClr val="0066FF"/>
                </a:solidFill>
                <a:effectLst/>
                <a:latin typeface="Consolas" pitchFamily="49" charset="0"/>
                <a:cs typeface="Consolas" pitchFamily="49" charset="0"/>
              </a:rPr>
              <a:t>motion_anim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FF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{ </a:t>
            </a:r>
            <a:r>
              <a:rPr lang="en-US" sz="1400" b="0" dirty="0" smtClean="0">
                <a:effectLst/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400" b="0" dirty="0" err="1" smtClean="0">
                <a:effectLst/>
                <a:latin typeface="Consolas" pitchFamily="49" charset="0"/>
                <a:cs typeface="Consolas" pitchFamily="49" charset="0"/>
              </a:rPr>
              <a:t>apply_on</a:t>
            </a:r>
            <a:r>
              <a:rPr lang="en-US" sz="1400" b="0" dirty="0" smtClean="0">
                <a:effectLst/>
                <a:latin typeface="Consolas" pitchFamily="49" charset="0"/>
                <a:cs typeface="Consolas" pitchFamily="49" charset="0"/>
              </a:rPr>
              <a:t> (player* p);</a:t>
            </a:r>
            <a:r>
              <a:rPr lang="en-US" sz="1400" b="0" dirty="0"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};</a:t>
            </a:r>
            <a:endParaRPr kumimoji="0" lang="el-G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Ορθογώνιο 16"/>
          <p:cNvSpPr/>
          <p:nvPr/>
        </p:nvSpPr>
        <p:spPr bwMode="auto">
          <a:xfrm>
            <a:off x="1056658" y="4453934"/>
            <a:ext cx="3711285" cy="184889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grpSp>
        <p:nvGrpSpPr>
          <p:cNvPr id="18" name="Ομάδα 17"/>
          <p:cNvGrpSpPr/>
          <p:nvPr/>
        </p:nvGrpSpPr>
        <p:grpSpPr>
          <a:xfrm>
            <a:off x="290554" y="4642792"/>
            <a:ext cx="853733" cy="307777"/>
            <a:chOff x="215788" y="5270469"/>
            <a:chExt cx="853733" cy="307777"/>
          </a:xfrm>
        </p:grpSpPr>
        <p:cxnSp>
          <p:nvCxnSpPr>
            <p:cNvPr id="19" name="Ευθύγραμμο βέλος σύνδεσης 18"/>
            <p:cNvCxnSpPr>
              <a:stCxn id="14" idx="1"/>
              <a:endCxn id="20" idx="3"/>
            </p:cNvCxnSpPr>
            <p:nvPr/>
          </p:nvCxnSpPr>
          <p:spPr bwMode="auto">
            <a:xfrm flipH="1" flipV="1">
              <a:off x="599226" y="5424358"/>
              <a:ext cx="470295" cy="159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Ορθογώνιο 19"/>
            <p:cNvSpPr/>
            <p:nvPr/>
          </p:nvSpPr>
          <p:spPr>
            <a:xfrm>
              <a:off x="215788" y="5270469"/>
              <a:ext cx="3834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  <a:effectLst/>
                  <a:latin typeface="Consolas" pitchFamily="49" charset="0"/>
                  <a:cs typeface="Consolas" pitchFamily="49" charset="0"/>
                </a:rPr>
                <a:t>p1</a:t>
              </a:r>
              <a:endParaRPr lang="el-GR" dirty="0"/>
            </a:p>
          </p:txBody>
        </p:sp>
      </p:grpSp>
      <p:grpSp>
        <p:nvGrpSpPr>
          <p:cNvPr id="21" name="Ομάδα 20"/>
          <p:cNvGrpSpPr/>
          <p:nvPr/>
        </p:nvGrpSpPr>
        <p:grpSpPr>
          <a:xfrm>
            <a:off x="290554" y="5221385"/>
            <a:ext cx="845569" cy="307777"/>
            <a:chOff x="215788" y="5254141"/>
            <a:chExt cx="845569" cy="307777"/>
          </a:xfrm>
        </p:grpSpPr>
        <p:cxnSp>
          <p:nvCxnSpPr>
            <p:cNvPr id="22" name="Ευθύγραμμο βέλος σύνδεσης 21"/>
            <p:cNvCxnSpPr>
              <a:stCxn id="15" idx="1"/>
            </p:cNvCxnSpPr>
            <p:nvPr/>
          </p:nvCxnSpPr>
          <p:spPr bwMode="auto">
            <a:xfrm flipH="1">
              <a:off x="599227" y="5408030"/>
              <a:ext cx="462130" cy="310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Ορθογώνιο 22"/>
            <p:cNvSpPr/>
            <p:nvPr/>
          </p:nvSpPr>
          <p:spPr>
            <a:xfrm>
              <a:off x="215788" y="5254141"/>
              <a:ext cx="3834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  <a:effectLst/>
                  <a:latin typeface="Consolas" pitchFamily="49" charset="0"/>
                  <a:cs typeface="Consolas" pitchFamily="49" charset="0"/>
                </a:rPr>
                <a:t>p2</a:t>
              </a:r>
              <a:endParaRPr lang="el-GR" dirty="0"/>
            </a:p>
          </p:txBody>
        </p:sp>
      </p:grpSp>
      <p:grpSp>
        <p:nvGrpSpPr>
          <p:cNvPr id="24" name="Ομάδα 23"/>
          <p:cNvGrpSpPr/>
          <p:nvPr/>
        </p:nvGrpSpPr>
        <p:grpSpPr>
          <a:xfrm>
            <a:off x="290554" y="5817379"/>
            <a:ext cx="845569" cy="307777"/>
            <a:chOff x="215788" y="5254141"/>
            <a:chExt cx="845569" cy="307777"/>
          </a:xfrm>
        </p:grpSpPr>
        <p:cxnSp>
          <p:nvCxnSpPr>
            <p:cNvPr id="28" name="Ευθύγραμμο βέλος σύνδεσης 27"/>
            <p:cNvCxnSpPr>
              <a:stCxn id="16" idx="1"/>
              <a:endCxn id="29" idx="3"/>
            </p:cNvCxnSpPr>
            <p:nvPr/>
          </p:nvCxnSpPr>
          <p:spPr bwMode="auto">
            <a:xfrm flipH="1">
              <a:off x="599226" y="5408030"/>
              <a:ext cx="462131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Ορθογώνιο 28"/>
            <p:cNvSpPr/>
            <p:nvPr/>
          </p:nvSpPr>
          <p:spPr>
            <a:xfrm>
              <a:off x="215788" y="5254141"/>
              <a:ext cx="3834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  <a:effectLst/>
                  <a:latin typeface="Consolas" pitchFamily="49" charset="0"/>
                  <a:cs typeface="Consolas" pitchFamily="49" charset="0"/>
                </a:rPr>
                <a:t>p3</a:t>
              </a:r>
              <a:endParaRPr lang="el-GR" dirty="0"/>
            </a:p>
          </p:txBody>
        </p:sp>
      </p:grpSp>
      <p:grpSp>
        <p:nvGrpSpPr>
          <p:cNvPr id="30" name="Ομάδα 29"/>
          <p:cNvGrpSpPr/>
          <p:nvPr/>
        </p:nvGrpSpPr>
        <p:grpSpPr>
          <a:xfrm>
            <a:off x="4645481" y="4650957"/>
            <a:ext cx="2049601" cy="307777"/>
            <a:chOff x="3918857" y="4601000"/>
            <a:chExt cx="2049601" cy="307777"/>
          </a:xfrm>
        </p:grpSpPr>
        <p:cxnSp>
          <p:nvCxnSpPr>
            <p:cNvPr id="32" name="Ευθύγραμμο βέλος σύνδεσης 31"/>
            <p:cNvCxnSpPr/>
            <p:nvPr/>
          </p:nvCxnSpPr>
          <p:spPr bwMode="auto">
            <a:xfrm flipH="1">
              <a:off x="3918857" y="4754889"/>
              <a:ext cx="473529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Ορθογώνιο 32"/>
            <p:cNvSpPr/>
            <p:nvPr/>
          </p:nvSpPr>
          <p:spPr>
            <a:xfrm>
              <a:off x="4392386" y="4601000"/>
              <a:ext cx="157607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  <a:effectLst/>
                  <a:latin typeface="Consolas" pitchFamily="49" charset="0"/>
                  <a:cs typeface="Consolas" pitchFamily="49" charset="0"/>
                </a:rPr>
                <a:t>camera clients</a:t>
              </a:r>
              <a:endParaRPr lang="el-GR" dirty="0"/>
            </a:p>
          </p:txBody>
        </p:sp>
      </p:grpSp>
      <p:grpSp>
        <p:nvGrpSpPr>
          <p:cNvPr id="35" name="Ομάδα 34"/>
          <p:cNvGrpSpPr/>
          <p:nvPr/>
        </p:nvGrpSpPr>
        <p:grpSpPr>
          <a:xfrm>
            <a:off x="4645481" y="5202007"/>
            <a:ext cx="1950215" cy="307777"/>
            <a:chOff x="3918857" y="4601000"/>
            <a:chExt cx="1950215" cy="307777"/>
          </a:xfrm>
        </p:grpSpPr>
        <p:cxnSp>
          <p:nvCxnSpPr>
            <p:cNvPr id="36" name="Ευθύγραμμο βέλος σύνδεσης 35"/>
            <p:cNvCxnSpPr/>
            <p:nvPr/>
          </p:nvCxnSpPr>
          <p:spPr bwMode="auto">
            <a:xfrm flipH="1">
              <a:off x="3918857" y="4754889"/>
              <a:ext cx="473529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" name="Ορθογώνιο 36"/>
            <p:cNvSpPr/>
            <p:nvPr/>
          </p:nvSpPr>
          <p:spPr>
            <a:xfrm>
              <a:off x="4392386" y="4601000"/>
              <a:ext cx="147668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  <a:effectLst/>
                  <a:latin typeface="Consolas" pitchFamily="49" charset="0"/>
                  <a:cs typeface="Consolas" pitchFamily="49" charset="0"/>
                </a:rPr>
                <a:t>power clients</a:t>
              </a:r>
              <a:endParaRPr lang="el-GR" dirty="0"/>
            </a:p>
          </p:txBody>
        </p:sp>
      </p:grpSp>
      <p:grpSp>
        <p:nvGrpSpPr>
          <p:cNvPr id="38" name="Ομάδα 37"/>
          <p:cNvGrpSpPr/>
          <p:nvPr/>
        </p:nvGrpSpPr>
        <p:grpSpPr>
          <a:xfrm>
            <a:off x="4645481" y="5817378"/>
            <a:ext cx="2049601" cy="307777"/>
            <a:chOff x="3918857" y="4601000"/>
            <a:chExt cx="2049601" cy="307777"/>
          </a:xfrm>
        </p:grpSpPr>
        <p:cxnSp>
          <p:nvCxnSpPr>
            <p:cNvPr id="39" name="Ευθύγραμμο βέλος σύνδεσης 38"/>
            <p:cNvCxnSpPr/>
            <p:nvPr/>
          </p:nvCxnSpPr>
          <p:spPr bwMode="auto">
            <a:xfrm flipH="1">
              <a:off x="3918857" y="4754889"/>
              <a:ext cx="473529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0" name="Ορθογώνιο 39"/>
            <p:cNvSpPr/>
            <p:nvPr/>
          </p:nvSpPr>
          <p:spPr>
            <a:xfrm>
              <a:off x="4392386" y="4601000"/>
              <a:ext cx="157607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  <a:effectLst/>
                  <a:latin typeface="Consolas" pitchFamily="49" charset="0"/>
                  <a:cs typeface="Consolas" pitchFamily="49" charset="0"/>
                </a:rPr>
                <a:t>motion clients</a:t>
              </a:r>
              <a:endParaRPr lang="el-GR" dirty="0"/>
            </a:p>
          </p:txBody>
        </p:sp>
      </p:grpSp>
      <p:sp>
        <p:nvSpPr>
          <p:cNvPr id="41" name="Θέση αριθμού διαφάνειας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42</a:t>
            </a:fld>
            <a:r>
              <a:rPr lang="el-GR" smtClean="0"/>
              <a:t> / </a:t>
            </a:r>
            <a:r>
              <a:rPr lang="en-US" smtClean="0"/>
              <a:t>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3999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2"/>
      <p:bldP spid="5" grpId="0"/>
      <p:bldP spid="6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0" smtClean="0">
                <a:solidFill>
                  <a:schemeClr val="bg2"/>
                </a:solidFill>
              </a:rPr>
              <a:t>HY352</a:t>
            </a:r>
            <a:endParaRPr lang="en-US" i="0" smtClean="0">
              <a:solidFill>
                <a:schemeClr val="bg2"/>
              </a:solidFill>
            </a:endParaRPr>
          </a:p>
        </p:txBody>
      </p:sp>
      <p:sp>
        <p:nvSpPr>
          <p:cNvPr id="4403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1785" y="6281057"/>
            <a:ext cx="2895600" cy="457200"/>
          </a:xfrm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0">
                <a:solidFill>
                  <a:schemeClr val="bg2"/>
                </a:solidFill>
              </a:rPr>
              <a:t>Α. Σαββίδης</a:t>
            </a:r>
            <a:endParaRPr lang="en-US" i="0">
              <a:solidFill>
                <a:schemeClr val="bg2"/>
              </a:solidFill>
            </a:endParaRPr>
          </a:p>
        </p:txBody>
      </p:sp>
      <p:sp>
        <p:nvSpPr>
          <p:cNvPr id="135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Structured design</a:t>
            </a:r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17</a:t>
            </a:r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n-GB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752600"/>
            <a:ext cx="8305800" cy="202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itchFamily="2" charset="2"/>
              <a:buChar char="w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b="0" i="1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Cohesion </a:t>
            </a:r>
            <a:r>
              <a:rPr lang="en-US" b="0" i="1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(6/8</a:t>
            </a:r>
            <a:r>
              <a:rPr lang="en-US" b="0" i="1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l-GR" b="0" i="1" kern="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l-GR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Κατηγορία</a:t>
            </a:r>
            <a:r>
              <a:rPr lang="en-US" b="0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  <a:r>
              <a:rPr lang="el-GR" b="0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l-GR" b="0" kern="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Ακολουθιακό</a:t>
            </a:r>
            <a:endParaRPr lang="en-US" b="0" kern="0" dirty="0" smtClean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l-GR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Σχέση</a:t>
            </a:r>
            <a:r>
              <a:rPr lang="en-US" b="0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  <a:r>
              <a:rPr lang="el-GR" b="0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l-GR" b="0" dirty="0">
                <a:effectLst/>
                <a:latin typeface="Arial" charset="0"/>
              </a:rPr>
              <a:t>Το ένα τμήμα τροφοδοτεί την έξοδό του ως είσοδο στο </a:t>
            </a:r>
            <a:r>
              <a:rPr lang="el-GR" b="0" dirty="0" smtClean="0">
                <a:effectLst/>
                <a:latin typeface="Arial" charset="0"/>
              </a:rPr>
              <a:t>άλλο</a:t>
            </a:r>
            <a:endParaRPr lang="en-US" b="0" kern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l-GR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Αξία</a:t>
            </a:r>
            <a:r>
              <a:rPr lang="en-US" b="0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  <a:r>
              <a:rPr lang="el-GR" b="0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l-GR" b="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Αρνητική</a:t>
            </a:r>
            <a:r>
              <a:rPr lang="el-GR" b="0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 προκαλεί μονόλιθους</a:t>
            </a:r>
            <a:endParaRPr lang="en-GB" b="0" kern="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endParaRPr lang="el-GR" b="0" kern="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27192" y="4199145"/>
            <a:ext cx="2628533" cy="2009061"/>
          </a:xfrm>
          <a:prstGeom prst="wedgeRoundRectCallout">
            <a:avLst>
              <a:gd name="adj1" fmla="val -58635"/>
              <a:gd name="adj2" fmla="val -20972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l-GR" b="0" dirty="0" smtClean="0">
                <a:effectLst/>
              </a:rPr>
              <a:t>Τοποθετεί τους </a:t>
            </a:r>
            <a:r>
              <a:rPr lang="en-US" b="0" dirty="0" smtClean="0">
                <a:effectLst/>
              </a:rPr>
              <a:t>producers </a:t>
            </a:r>
            <a:r>
              <a:rPr lang="el-GR" b="0" dirty="0" smtClean="0">
                <a:effectLst/>
              </a:rPr>
              <a:t>και τους </a:t>
            </a:r>
            <a:r>
              <a:rPr lang="en-US" b="0" dirty="0" smtClean="0">
                <a:effectLst/>
              </a:rPr>
              <a:t>consumers </a:t>
            </a:r>
            <a:r>
              <a:rPr lang="el-GR" b="0" dirty="0" smtClean="0">
                <a:effectLst/>
              </a:rPr>
              <a:t>στο ίδιο </a:t>
            </a:r>
            <a:r>
              <a:rPr lang="en-US" b="0" dirty="0" smtClean="0">
                <a:effectLst/>
              </a:rPr>
              <a:t>package </a:t>
            </a:r>
            <a:r>
              <a:rPr lang="el-GR" b="0" dirty="0" smtClean="0">
                <a:effectLst/>
              </a:rPr>
              <a:t>κάτι που </a:t>
            </a:r>
            <a:r>
              <a:rPr lang="el-GR" b="0" i="1" dirty="0" smtClean="0">
                <a:effectLst/>
              </a:rPr>
              <a:t>προκαλεί διλλήματα εάν το ίδιο μοτίβο εμφανιστεί και αλλού (πιθανότατο)</a:t>
            </a:r>
            <a:endParaRPr lang="el-GR" b="0" i="1" dirty="0">
              <a:effectLst/>
            </a:endParaRPr>
          </a:p>
        </p:txBody>
      </p:sp>
      <p:sp>
        <p:nvSpPr>
          <p:cNvPr id="31" name="Ορθογώνιο 30"/>
          <p:cNvSpPr/>
          <p:nvPr/>
        </p:nvSpPr>
        <p:spPr bwMode="auto">
          <a:xfrm>
            <a:off x="997035" y="4217169"/>
            <a:ext cx="4544041" cy="196539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33354" y="3878616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/>
                <a:latin typeface="Consolas" pitchFamily="49" charset="0"/>
                <a:cs typeface="Consolas" pitchFamily="49" charset="0"/>
              </a:rPr>
              <a:t>package: </a:t>
            </a:r>
            <a:r>
              <a:rPr lang="en-US" dirty="0" smtClean="0">
                <a:effectLst/>
                <a:latin typeface="Consolas" pitchFamily="49" charset="0"/>
                <a:cs typeface="Consolas" pitchFamily="49" charset="0"/>
              </a:rPr>
              <a:t>foo</a:t>
            </a:r>
            <a:endParaRPr lang="el-GR" dirty="0"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Ορθογώνιο 40"/>
          <p:cNvSpPr/>
          <p:nvPr/>
        </p:nvSpPr>
        <p:spPr bwMode="auto">
          <a:xfrm>
            <a:off x="3442853" y="4535073"/>
            <a:ext cx="1918608" cy="40821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class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FF"/>
                </a:solidFill>
                <a:effectLst/>
                <a:latin typeface="Consolas" pitchFamily="49" charset="0"/>
                <a:cs typeface="Consolas" pitchFamily="49" charset="0"/>
              </a:rPr>
              <a:t>A 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{ 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… };</a:t>
            </a:r>
            <a:endParaRPr kumimoji="0" lang="el-G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Ορθογώνιο 41"/>
          <p:cNvSpPr/>
          <p:nvPr/>
        </p:nvSpPr>
        <p:spPr bwMode="auto">
          <a:xfrm>
            <a:off x="3442853" y="5052735"/>
            <a:ext cx="1918608" cy="40821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class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FF"/>
                </a:solidFill>
                <a:effectLst/>
                <a:latin typeface="Consolas" pitchFamily="49" charset="0"/>
                <a:cs typeface="Consolas" pitchFamily="49" charset="0"/>
              </a:rPr>
              <a:t>B 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{ 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… };</a:t>
            </a:r>
            <a:endParaRPr kumimoji="0" lang="el-G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Ορθογώνιο 42"/>
          <p:cNvSpPr/>
          <p:nvPr/>
        </p:nvSpPr>
        <p:spPr bwMode="auto">
          <a:xfrm>
            <a:off x="3442853" y="5549766"/>
            <a:ext cx="1918608" cy="40821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400" b="0" dirty="0" smtClean="0">
                <a:solidFill>
                  <a:srgbClr val="0066FF"/>
                </a:solidFill>
                <a:effectLst/>
                <a:latin typeface="Consolas" pitchFamily="49" charset="0"/>
                <a:cs typeface="Consolas" pitchFamily="49" charset="0"/>
              </a:rPr>
              <a:t>C 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{ 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… };</a:t>
            </a:r>
            <a:endParaRPr kumimoji="0" lang="el-G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Ορθογώνιο 43"/>
          <p:cNvSpPr/>
          <p:nvPr/>
        </p:nvSpPr>
        <p:spPr bwMode="auto">
          <a:xfrm>
            <a:off x="1133354" y="4306432"/>
            <a:ext cx="2229845" cy="179448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void foo::f() 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 smtClean="0">
                <a:effectLst/>
                <a:latin typeface="Consolas" pitchFamily="49" charset="0"/>
                <a:cs typeface="Consolas" pitchFamily="49" charset="0"/>
              </a:rPr>
              <a:t> A </a:t>
            </a:r>
            <a:r>
              <a:rPr lang="en-US" sz="1400" b="0" dirty="0" err="1" smtClean="0">
                <a:effectLst/>
                <a:latin typeface="Consolas" pitchFamily="49" charset="0"/>
                <a:cs typeface="Consolas" pitchFamily="49" charset="0"/>
              </a:rPr>
              <a:t>a</a:t>
            </a:r>
            <a:r>
              <a:rPr lang="en-US" sz="1400" b="0" dirty="0" smtClean="0"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B </a:t>
            </a:r>
            <a:r>
              <a:rPr kumimoji="0" lang="en-US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b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 smtClean="0">
                <a:effectLst/>
                <a:latin typeface="Consolas" pitchFamily="49" charset="0"/>
                <a:cs typeface="Consolas" pitchFamily="49" charset="0"/>
              </a:rPr>
              <a:t> C </a:t>
            </a:r>
            <a:r>
              <a:rPr lang="en-US" sz="1400" b="0" dirty="0" err="1" smtClean="0">
                <a:effectLst/>
                <a:latin typeface="Consolas" pitchFamily="49" charset="0"/>
                <a:cs typeface="Consolas" pitchFamily="49" charset="0"/>
              </a:rPr>
              <a:t>c</a:t>
            </a:r>
            <a:r>
              <a:rPr lang="en-US" sz="1400" b="0" dirty="0" smtClean="0"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 smtClean="0"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0" dirty="0" err="1" smtClean="0">
                <a:solidFill>
                  <a:srgbClr val="0066FF"/>
                </a:solidFill>
                <a:effectLst/>
                <a:latin typeface="Consolas" pitchFamily="49" charset="0"/>
                <a:cs typeface="Consolas" pitchFamily="49" charset="0"/>
              </a:rPr>
              <a:t>c.q</a:t>
            </a:r>
            <a:r>
              <a:rPr lang="en-US" sz="1400" b="0" dirty="0" smtClean="0">
                <a:solidFill>
                  <a:srgbClr val="0066FF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b="0" dirty="0" err="1" smtClean="0">
                <a:solidFill>
                  <a:srgbClr val="0066FF"/>
                </a:solidFill>
                <a:effectLst/>
                <a:latin typeface="Consolas" pitchFamily="49" charset="0"/>
                <a:cs typeface="Consolas" pitchFamily="49" charset="0"/>
              </a:rPr>
              <a:t>b.h</a:t>
            </a:r>
            <a:r>
              <a:rPr lang="en-US" sz="1400" b="0" dirty="0" smtClean="0">
                <a:solidFill>
                  <a:srgbClr val="0066FF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b="0" dirty="0" err="1" smtClean="0">
                <a:solidFill>
                  <a:srgbClr val="0066FF"/>
                </a:solidFill>
                <a:effectLst/>
                <a:latin typeface="Consolas" pitchFamily="49" charset="0"/>
                <a:cs typeface="Consolas" pitchFamily="49" charset="0"/>
              </a:rPr>
              <a:t>a.g</a:t>
            </a:r>
            <a:r>
              <a:rPr lang="en-US" sz="1400" b="0" dirty="0" smtClean="0">
                <a:solidFill>
                  <a:srgbClr val="0066FF"/>
                </a:solidFill>
                <a:effectLst/>
                <a:latin typeface="Consolas" pitchFamily="49" charset="0"/>
                <a:cs typeface="Consolas" pitchFamily="49" charset="0"/>
              </a:rPr>
              <a:t>());</a:t>
            </a:r>
            <a:endParaRPr kumimoji="0" lang="en-US" sz="1400" b="0" i="0" u="none" strike="noStrike" cap="none" normalizeH="0" dirty="0" smtClean="0">
              <a:ln>
                <a:noFill/>
              </a:ln>
              <a:solidFill>
                <a:srgbClr val="0066FF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l-G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43</a:t>
            </a:fld>
            <a:r>
              <a:rPr lang="el-GR" smtClean="0"/>
              <a:t> / </a:t>
            </a:r>
            <a:r>
              <a:rPr lang="en-US" smtClean="0"/>
              <a:t>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1364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2"/>
      <p:bldP spid="6" grpId="0" animBg="1"/>
      <p:bldP spid="31" grpId="0" animBg="1"/>
      <p:bldP spid="34" grpId="0"/>
      <p:bldP spid="41" grpId="0" animBg="1"/>
      <p:bldP spid="42" grpId="0" animBg="1"/>
      <p:bldP spid="43" grpId="0" animBg="1"/>
      <p:bldP spid="4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0" smtClean="0">
                <a:solidFill>
                  <a:schemeClr val="bg2"/>
                </a:solidFill>
              </a:rPr>
              <a:t>HY352</a:t>
            </a:r>
            <a:endParaRPr lang="en-US" i="0" smtClean="0">
              <a:solidFill>
                <a:schemeClr val="bg2"/>
              </a:solidFill>
            </a:endParaRPr>
          </a:p>
        </p:txBody>
      </p:sp>
      <p:sp>
        <p:nvSpPr>
          <p:cNvPr id="4403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1785" y="6281057"/>
            <a:ext cx="2895600" cy="457200"/>
          </a:xfrm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0">
                <a:solidFill>
                  <a:schemeClr val="bg2"/>
                </a:solidFill>
              </a:rPr>
              <a:t>Α. Σαββίδης</a:t>
            </a:r>
            <a:endParaRPr lang="en-US" i="0">
              <a:solidFill>
                <a:schemeClr val="bg2"/>
              </a:solidFill>
            </a:endParaRPr>
          </a:p>
        </p:txBody>
      </p:sp>
      <p:sp>
        <p:nvSpPr>
          <p:cNvPr id="135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Structured design</a:t>
            </a:r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17</a:t>
            </a:r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n-GB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752600"/>
            <a:ext cx="8305800" cy="202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itchFamily="2" charset="2"/>
              <a:buChar char="w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b="0" i="1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Cohesion </a:t>
            </a:r>
            <a:r>
              <a:rPr lang="en-US" b="0" i="1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l-GR" b="0" i="1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lang="en-US" b="0" i="1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/8</a:t>
            </a:r>
            <a:r>
              <a:rPr lang="en-US" b="0" i="1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l-GR" b="0" i="1" kern="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l-GR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Κατηγορία</a:t>
            </a:r>
            <a:r>
              <a:rPr lang="en-US" b="0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  <a:r>
              <a:rPr lang="el-GR" b="0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l-GR" b="0" kern="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Λειτουργικό</a:t>
            </a:r>
            <a:endParaRPr lang="en-US" b="0" kern="0" dirty="0" smtClean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l-GR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Σχέση</a:t>
            </a:r>
            <a:r>
              <a:rPr lang="en-US" b="0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  <a:r>
              <a:rPr lang="el-GR" b="0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l-GR" b="0" dirty="0" smtClean="0">
                <a:effectLst/>
                <a:latin typeface="Arial" charset="0"/>
              </a:rPr>
              <a:t>Συστατικά ενός κοινού λειτουργικού ρόλου / ευθύνης στο σύστημα</a:t>
            </a:r>
            <a:endParaRPr lang="en-US" b="0" kern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l-GR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Αξία</a:t>
            </a:r>
            <a:r>
              <a:rPr lang="en-US" b="0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  <a:r>
              <a:rPr lang="el-GR" b="0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l-GR" b="0" kern="0" dirty="0" smtClean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Θετική</a:t>
            </a:r>
            <a:r>
              <a:rPr lang="el-GR" b="0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 ακολουθεί την αρχιτεκτονική συγγένεια</a:t>
            </a:r>
            <a:endParaRPr lang="en-GB" b="0" kern="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endParaRPr lang="el-GR" b="0" kern="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39312" y="4080118"/>
            <a:ext cx="3833880" cy="1736646"/>
          </a:xfrm>
          <a:prstGeom prst="wedgeRoundRectCallout">
            <a:avLst>
              <a:gd name="adj1" fmla="val -58635"/>
              <a:gd name="adj2" fmla="val -20972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l-GR" b="0" dirty="0" smtClean="0">
                <a:effectLst/>
              </a:rPr>
              <a:t>Επειδή χρησιμοποιούμε  ονόματα και σημασιολογία </a:t>
            </a:r>
            <a:r>
              <a:rPr lang="el-GR" b="0" i="1" dirty="0" smtClean="0">
                <a:effectLst/>
              </a:rPr>
              <a:t>θέλει προσοχή να αποφύγουμε την παγίδα της Αλγοριθμικής κατηγορίας</a:t>
            </a:r>
            <a:r>
              <a:rPr lang="el-GR" b="0" dirty="0" smtClean="0">
                <a:effectLst/>
              </a:rPr>
              <a:t>. Επίσης χρειαζόμαστε την τεχνική αντιστροφής των εξαρτήσεων πολύ συχνά.</a:t>
            </a:r>
            <a:endParaRPr lang="el-GR" b="0" i="1" dirty="0">
              <a:effectLst/>
            </a:endParaRPr>
          </a:p>
        </p:txBody>
      </p:sp>
      <p:sp>
        <p:nvSpPr>
          <p:cNvPr id="31" name="Ορθογώνιο 30"/>
          <p:cNvSpPr/>
          <p:nvPr/>
        </p:nvSpPr>
        <p:spPr bwMode="auto">
          <a:xfrm>
            <a:off x="997035" y="4242242"/>
            <a:ext cx="3452501" cy="161213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33354" y="3903689"/>
            <a:ext cx="2316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/>
                <a:latin typeface="Consolas" pitchFamily="49" charset="0"/>
                <a:cs typeface="Consolas" pitchFamily="49" charset="0"/>
              </a:rPr>
              <a:t>package: </a:t>
            </a:r>
            <a:r>
              <a:rPr lang="en-US" dirty="0" smtClean="0">
                <a:effectLst/>
                <a:latin typeface="Consolas" pitchFamily="49" charset="0"/>
                <a:cs typeface="Consolas" pitchFamily="49" charset="0"/>
              </a:rPr>
              <a:t>animations</a:t>
            </a:r>
            <a:endParaRPr lang="el-GR" dirty="0"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Ορθογώνιο 40"/>
          <p:cNvSpPr/>
          <p:nvPr/>
        </p:nvSpPr>
        <p:spPr bwMode="auto">
          <a:xfrm>
            <a:off x="1133354" y="4339709"/>
            <a:ext cx="3125882" cy="40821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class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KeyFrame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66FF"/>
                </a:solidFill>
                <a:effectLst/>
                <a:latin typeface="Consolas" pitchFamily="49" charset="0"/>
                <a:cs typeface="Consolas" pitchFamily="49" charset="0"/>
              </a:rPr>
              <a:t>Animation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FF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{ 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… };</a:t>
            </a:r>
            <a:endParaRPr kumimoji="0" lang="el-G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Ορθογώνιο 13"/>
          <p:cNvSpPr/>
          <p:nvPr/>
        </p:nvSpPr>
        <p:spPr bwMode="auto">
          <a:xfrm>
            <a:off x="1133354" y="4828782"/>
            <a:ext cx="3125882" cy="40821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class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MotionPath</a:t>
            </a:r>
            <a:r>
              <a:rPr lang="en-US" sz="1400" b="0" i="1" dirty="0" err="1">
                <a:solidFill>
                  <a:srgbClr val="0066FF"/>
                </a:solidFill>
                <a:effectLst/>
                <a:latin typeface="Consolas" pitchFamily="49" charset="0"/>
                <a:cs typeface="Consolas" pitchFamily="49" charset="0"/>
              </a:rPr>
              <a:t>Animation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FF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{ 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… };</a:t>
            </a:r>
            <a:endParaRPr kumimoji="0" lang="el-G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Ορθογώνιο 14"/>
          <p:cNvSpPr/>
          <p:nvPr/>
        </p:nvSpPr>
        <p:spPr bwMode="auto">
          <a:xfrm>
            <a:off x="1133354" y="5326804"/>
            <a:ext cx="3125882" cy="40821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class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Skeletal</a:t>
            </a:r>
            <a:r>
              <a:rPr lang="en-US" sz="1400" b="0" i="1" dirty="0" err="1">
                <a:solidFill>
                  <a:srgbClr val="0066FF"/>
                </a:solidFill>
                <a:effectLst/>
                <a:latin typeface="Consolas" pitchFamily="49" charset="0"/>
                <a:cs typeface="Consolas" pitchFamily="49" charset="0"/>
              </a:rPr>
              <a:t>Animation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FF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{ 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… };</a:t>
            </a:r>
            <a:endParaRPr kumimoji="0" lang="el-G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44</a:t>
            </a:fld>
            <a:r>
              <a:rPr lang="el-GR" smtClean="0"/>
              <a:t> / </a:t>
            </a:r>
            <a:r>
              <a:rPr lang="en-US" smtClean="0"/>
              <a:t>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0002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2"/>
      <p:bldP spid="6" grpId="0" animBg="1"/>
      <p:bldP spid="31" grpId="0" animBg="1"/>
      <p:bldP spid="34" grpId="0"/>
      <p:bldP spid="41" grpId="0" animBg="1"/>
      <p:bldP spid="14" grpId="0" animBg="1"/>
      <p:bldP spid="1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0" smtClean="0">
                <a:solidFill>
                  <a:schemeClr val="bg2"/>
                </a:solidFill>
              </a:rPr>
              <a:t>HY352</a:t>
            </a:r>
            <a:endParaRPr lang="en-US" i="0" smtClean="0">
              <a:solidFill>
                <a:schemeClr val="bg2"/>
              </a:solidFill>
            </a:endParaRPr>
          </a:p>
        </p:txBody>
      </p:sp>
      <p:sp>
        <p:nvSpPr>
          <p:cNvPr id="4403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1785" y="6281057"/>
            <a:ext cx="2895600" cy="457200"/>
          </a:xfrm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0">
                <a:solidFill>
                  <a:schemeClr val="bg2"/>
                </a:solidFill>
              </a:rPr>
              <a:t>Α. Σαββίδης</a:t>
            </a:r>
            <a:endParaRPr lang="en-US" i="0">
              <a:solidFill>
                <a:schemeClr val="bg2"/>
              </a:solidFill>
            </a:endParaRPr>
          </a:p>
        </p:txBody>
      </p:sp>
      <p:sp>
        <p:nvSpPr>
          <p:cNvPr id="135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Structured design</a:t>
            </a:r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17</a:t>
            </a:r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n-GB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752600"/>
            <a:ext cx="8305800" cy="202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itchFamily="2" charset="2"/>
              <a:buChar char="w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b="0" i="1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Cohesion </a:t>
            </a:r>
            <a:r>
              <a:rPr lang="en-US" b="0" i="1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l-GR" b="0" i="1" kern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lang="en-US" b="0" i="1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/8</a:t>
            </a:r>
            <a:r>
              <a:rPr lang="en-US" b="0" i="1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l-GR" b="0" i="1" kern="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l-GR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Κατηγορία</a:t>
            </a:r>
            <a:r>
              <a:rPr lang="en-US" b="0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  <a:r>
              <a:rPr lang="el-GR" b="0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l-GR" b="0" kern="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Δεδομένων</a:t>
            </a:r>
            <a:endParaRPr lang="en-US" b="0" kern="0" dirty="0" smtClean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l-GR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Σχέση</a:t>
            </a:r>
            <a:r>
              <a:rPr lang="en-US" b="0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  <a:r>
              <a:rPr lang="el-GR" b="0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l-GR" b="0" dirty="0" smtClean="0">
                <a:effectLst/>
                <a:latin typeface="Arial" charset="0"/>
              </a:rPr>
              <a:t>Επεξεργάζονται  και χρησιμοποιούν τα </a:t>
            </a:r>
            <a:r>
              <a:rPr lang="el-GR" b="0" dirty="0">
                <a:effectLst/>
                <a:latin typeface="Arial" charset="0"/>
              </a:rPr>
              <a:t>ίδια </a:t>
            </a:r>
            <a:r>
              <a:rPr lang="el-GR" b="0" dirty="0" smtClean="0">
                <a:effectLst/>
                <a:latin typeface="Arial" charset="0"/>
              </a:rPr>
              <a:t>δεδομένα</a:t>
            </a:r>
            <a:endParaRPr lang="en-US" b="0" kern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l-GR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Αξία</a:t>
            </a:r>
            <a:r>
              <a:rPr lang="en-US" b="0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  <a:r>
              <a:rPr lang="el-GR" b="0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l-GR" b="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Αρνητική</a:t>
            </a:r>
            <a:r>
              <a:rPr lang="el-GR" b="0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 μονόλιθοι πάνω σε δεδομένα</a:t>
            </a:r>
            <a:endParaRPr lang="en-GB" b="0" kern="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endParaRPr lang="el-GR" b="0" kern="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39312" y="4080118"/>
            <a:ext cx="3923688" cy="2009061"/>
          </a:xfrm>
          <a:prstGeom prst="wedgeRoundRectCallout">
            <a:avLst>
              <a:gd name="adj1" fmla="val -58635"/>
              <a:gd name="adj2" fmla="val -20972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l-GR" b="0" dirty="0" smtClean="0">
                <a:effectLst/>
              </a:rPr>
              <a:t>Η κατηγορία αυτή εμφανίζει την ανάγκη τα δεδομένα να είναι διαθέσιμα σε πολλούς με ένα κοινό </a:t>
            </a:r>
            <a:r>
              <a:rPr lang="en-US" b="0" dirty="0" smtClean="0">
                <a:effectLst/>
              </a:rPr>
              <a:t>API</a:t>
            </a:r>
            <a:r>
              <a:rPr lang="el-GR" b="0" dirty="0" smtClean="0">
                <a:effectLst/>
              </a:rPr>
              <a:t>. Πολύ εύκολα δημιουργεί μονόλιθους και   διλλήματα, πχ, </a:t>
            </a:r>
            <a:r>
              <a:rPr lang="el-GR" b="0" dirty="0" smtClean="0">
                <a:effectLst/>
              </a:rPr>
              <a:t>ένας </a:t>
            </a:r>
            <a:r>
              <a:rPr lang="en-US" b="0" i="1" dirty="0" err="1" smtClean="0">
                <a:effectLst/>
              </a:rPr>
              <a:t>icode_generator</a:t>
            </a:r>
            <a:r>
              <a:rPr lang="en-US" b="0" dirty="0" smtClean="0">
                <a:effectLst/>
              </a:rPr>
              <a:t> </a:t>
            </a:r>
            <a:r>
              <a:rPr lang="el-GR" b="0" dirty="0" smtClean="0">
                <a:effectLst/>
              </a:rPr>
              <a:t>χρησιμοποιεί και τον </a:t>
            </a:r>
            <a:r>
              <a:rPr lang="en-US" b="0" dirty="0" smtClean="0">
                <a:effectLst/>
              </a:rPr>
              <a:t>symbol table – </a:t>
            </a:r>
            <a:r>
              <a:rPr lang="el-GR" b="0" dirty="0" smtClean="0">
                <a:effectLst/>
              </a:rPr>
              <a:t>που πηγαίνει τότε</a:t>
            </a:r>
            <a:r>
              <a:rPr lang="en-US" b="0" dirty="0" smtClean="0">
                <a:effectLst/>
              </a:rPr>
              <a:t>;</a:t>
            </a:r>
            <a:endParaRPr lang="el-GR" b="0" i="1" dirty="0">
              <a:effectLst/>
            </a:endParaRPr>
          </a:p>
        </p:txBody>
      </p:sp>
      <p:sp>
        <p:nvSpPr>
          <p:cNvPr id="31" name="Ορθογώνιο 30"/>
          <p:cNvSpPr/>
          <p:nvPr/>
        </p:nvSpPr>
        <p:spPr bwMode="auto">
          <a:xfrm>
            <a:off x="997035" y="4118617"/>
            <a:ext cx="3452501" cy="211773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33354" y="3780064"/>
            <a:ext cx="2765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/>
                <a:latin typeface="Consolas" pitchFamily="49" charset="0"/>
                <a:cs typeface="Consolas" pitchFamily="49" charset="0"/>
              </a:rPr>
              <a:t>package: </a:t>
            </a:r>
            <a:r>
              <a:rPr lang="en-US" dirty="0" err="1" smtClean="0">
                <a:effectLst/>
                <a:latin typeface="Consolas" pitchFamily="49" charset="0"/>
                <a:cs typeface="Consolas" pitchFamily="49" charset="0"/>
              </a:rPr>
              <a:t>icode_handlers</a:t>
            </a:r>
            <a:endParaRPr lang="el-GR" dirty="0"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Ορθογώνιο 40"/>
          <p:cNvSpPr/>
          <p:nvPr/>
        </p:nvSpPr>
        <p:spPr bwMode="auto">
          <a:xfrm>
            <a:off x="1133354" y="4216084"/>
            <a:ext cx="3125882" cy="40821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class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66FF"/>
                </a:solidFill>
                <a:effectLst/>
                <a:latin typeface="Consolas" pitchFamily="49" charset="0"/>
                <a:cs typeface="Consolas" pitchFamily="49" charset="0"/>
              </a:rPr>
              <a:t>icode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_generator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{ 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… };</a:t>
            </a:r>
            <a:endParaRPr kumimoji="0" lang="el-G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Ορθογώνιο 13"/>
          <p:cNvSpPr/>
          <p:nvPr/>
        </p:nvSpPr>
        <p:spPr bwMode="auto">
          <a:xfrm>
            <a:off x="1133354" y="4705157"/>
            <a:ext cx="3125882" cy="40821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400" b="0" i="1" dirty="0" err="1">
                <a:solidFill>
                  <a:srgbClr val="0066FF"/>
                </a:solidFill>
                <a:effectLst/>
                <a:latin typeface="Consolas" pitchFamily="49" charset="0"/>
                <a:cs typeface="Consolas" pitchFamily="49" charset="0"/>
              </a:rPr>
              <a:t>icode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_optimizer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{ 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… };</a:t>
            </a:r>
            <a:endParaRPr kumimoji="0" lang="el-G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Ορθογώνιο 14"/>
          <p:cNvSpPr/>
          <p:nvPr/>
        </p:nvSpPr>
        <p:spPr bwMode="auto">
          <a:xfrm>
            <a:off x="1133354" y="5203179"/>
            <a:ext cx="3125882" cy="40821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400" b="0" i="1" dirty="0" err="1">
                <a:solidFill>
                  <a:srgbClr val="0066FF"/>
                </a:solidFill>
                <a:effectLst/>
                <a:latin typeface="Consolas" pitchFamily="49" charset="0"/>
                <a:cs typeface="Consolas" pitchFamily="49" charset="0"/>
              </a:rPr>
              <a:t>icode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_analyzer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FF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{ 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… };</a:t>
            </a:r>
            <a:endParaRPr kumimoji="0" lang="el-G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Ορθογώνιο 12"/>
          <p:cNvSpPr/>
          <p:nvPr/>
        </p:nvSpPr>
        <p:spPr bwMode="auto">
          <a:xfrm>
            <a:off x="1160344" y="5693139"/>
            <a:ext cx="3125882" cy="40821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400" b="0" i="1" dirty="0" err="1">
                <a:solidFill>
                  <a:srgbClr val="0066FF"/>
                </a:solidFill>
                <a:effectLst/>
                <a:latin typeface="Consolas" pitchFamily="49" charset="0"/>
                <a:cs typeface="Consolas" pitchFamily="49" charset="0"/>
              </a:rPr>
              <a:t>icode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_validator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FF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{ 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… };</a:t>
            </a:r>
            <a:endParaRPr kumimoji="0" lang="el-G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45</a:t>
            </a:fld>
            <a:r>
              <a:rPr lang="el-GR" smtClean="0"/>
              <a:t> / </a:t>
            </a:r>
            <a:r>
              <a:rPr lang="en-US" smtClean="0"/>
              <a:t>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0400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2"/>
      <p:bldP spid="6" grpId="0" animBg="1"/>
      <p:bldP spid="31" grpId="0" animBg="1"/>
      <p:bldP spid="34" grpId="0"/>
      <p:bldP spid="41" grpId="0" animBg="1"/>
      <p:bldP spid="14" grpId="0" animBg="1"/>
      <p:bldP spid="15" grpId="0" animBg="1"/>
      <p:bldP spid="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0" smtClean="0">
                <a:solidFill>
                  <a:schemeClr val="bg2"/>
                </a:solidFill>
              </a:rPr>
              <a:t>HY352</a:t>
            </a:r>
            <a:endParaRPr lang="en-US" i="0" smtClean="0">
              <a:solidFill>
                <a:schemeClr val="bg2"/>
              </a:solidFill>
            </a:endParaRPr>
          </a:p>
        </p:txBody>
      </p:sp>
      <p:sp>
        <p:nvSpPr>
          <p:cNvPr id="450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0">
                <a:solidFill>
                  <a:schemeClr val="bg2"/>
                </a:solidFill>
              </a:rPr>
              <a:t>Α. Σαββίδης</a:t>
            </a:r>
            <a:endParaRPr lang="en-US" i="0">
              <a:solidFill>
                <a:schemeClr val="bg2"/>
              </a:solidFill>
            </a:endParaRPr>
          </a:p>
        </p:txBody>
      </p:sp>
      <p:sp>
        <p:nvSpPr>
          <p:cNvPr id="135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Structured design</a:t>
            </a:r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13</a:t>
            </a:r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17</a:t>
            </a:r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n-GB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354872" name="Group 120"/>
          <p:cNvGraphicFramePr>
            <a:graphicFrameLocks noGrp="1"/>
          </p:cNvGraphicFramePr>
          <p:nvPr>
            <p:extLst/>
          </p:nvPr>
        </p:nvGraphicFramePr>
        <p:xfrm>
          <a:off x="727075" y="2266950"/>
          <a:ext cx="7721600" cy="3327727"/>
        </p:xfrm>
        <a:graphic>
          <a:graphicData uri="http://schemas.openxmlformats.org/drawingml/2006/table">
            <a:tbl>
              <a:tblPr/>
              <a:tblGrid>
                <a:gridCol w="2374900"/>
                <a:gridCol w="2730500"/>
                <a:gridCol w="2616200"/>
              </a:tblGrid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Κατηγορία</a:t>
                      </a:r>
                      <a:endParaRPr kumimoji="1" lang="en-GB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92075" marR="92075" marT="46042" marB="460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Σχέση μεταξύ των τμημάτων</a:t>
                      </a:r>
                      <a:endParaRPr kumimoji="1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92075" marR="92075" marT="46042" marB="460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Σχεδιαστική αξία</a:t>
                      </a:r>
                      <a:r>
                        <a:rPr kumimoji="1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</a:t>
                      </a:r>
                      <a:r>
                        <a:rPr kumimoji="1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to loosen up coupling</a:t>
                      </a:r>
                      <a:endParaRPr kumimoji="1" lang="en-GB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92075" marR="92075" marT="46042" marB="460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</a:rPr>
                        <a:t>Τροφοδότηση δεδομένων</a:t>
                      </a:r>
                      <a:endParaRPr kumimoji="1" lang="en-GB" sz="1600" b="1" i="1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42" marB="460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</a:rPr>
                        <a:t>Το ένα τμήμα «περνάει» παραμέτρους / δεδομένα στο άλλο μέσω κλήσεως</a:t>
                      </a:r>
                      <a:endParaRPr kumimoji="1" lang="en-GB" sz="1200" b="1" i="1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42" marB="460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</a:rPr>
                        <a:t>Θετική (</a:t>
                      </a:r>
                      <a:r>
                        <a:rPr kumimoji="1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</a:rPr>
                        <a:t>the black box concept)</a:t>
                      </a:r>
                      <a:endParaRPr kumimoji="1" lang="en-GB" sz="1200" b="1" i="1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42" marB="460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Χρήση κοινών δεδομένων</a:t>
                      </a:r>
                      <a:endParaRPr kumimoji="1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42" marB="460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Το ένα τμήμα μοιράζεται κάποια «ξένα» δεδομένα απ’ ευθείας με το άλλο</a:t>
                      </a:r>
                      <a:endParaRPr kumimoji="1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42" marB="460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Αρνητική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1" lang="el-G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μάλλον πρέπει να ομαδοποιηθούν στο ίδιο τμήμα</a:t>
                      </a:r>
                      <a:endParaRPr kumimoji="1" lang="en-GB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42" marB="460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Μεταφορά ελέγχου</a:t>
                      </a:r>
                      <a:endParaRPr kumimoji="1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42" marB="460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Το ένα τμήμα «οδηγεί» στο άλλο μεταφέροντας τον έλεγχο του προγράμματος σε αυτό</a:t>
                      </a:r>
                      <a:endParaRPr kumimoji="1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42" marB="460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Ουδέτερη</a:t>
                      </a:r>
                      <a:r>
                        <a:rPr kumimoji="1" lang="el-G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εάν είναι μονής κατεύθυνσης, </a:t>
                      </a:r>
                      <a:r>
                        <a:rPr kumimoji="1" lang="el-G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αρνητική</a:t>
                      </a:r>
                      <a:r>
                        <a:rPr kumimoji="1" lang="el-G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εάν συμβαίνει εκατέρωθεν</a:t>
                      </a:r>
                      <a:endParaRPr kumimoji="1" lang="en-GB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42" marB="460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Αμοιβαία πρόσβαση</a:t>
                      </a:r>
                      <a:endParaRPr kumimoji="1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42" marB="460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Το ένα τμήμα έχει ελεύθερη πρόσβαση στα περιεχόμενα του άλλου</a:t>
                      </a:r>
                      <a:endParaRPr kumimoji="1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42" marB="460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Αρνητική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1" lang="el-G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μετατρέπει τον κώδικα σε κουβάρι. Γίνονται ένα τμήμα, η πιθανότερα σχεδιάζουμε εξ αρχής</a:t>
                      </a:r>
                      <a:endParaRPr kumimoji="1" lang="en-GB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42" marB="460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54805" name="Text Box 53"/>
          <p:cNvSpPr txBox="1">
            <a:spLocks noChangeArrowheads="1"/>
          </p:cNvSpPr>
          <p:nvPr/>
        </p:nvSpPr>
        <p:spPr bwMode="auto">
          <a:xfrm>
            <a:off x="3068638" y="1900238"/>
            <a:ext cx="30051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>
                <a:effectLst>
                  <a:outerShdw blurRad="38100" dist="38100" dir="2700000" algn="tl">
                    <a:srgbClr val="C0C0C0"/>
                  </a:outerShdw>
                </a:effectLst>
              </a:rPr>
              <a:t>Αλληλεξάρτηση,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Coupling</a:t>
            </a:r>
            <a:endParaRPr lang="en-GB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46</a:t>
            </a:fld>
            <a:r>
              <a:rPr lang="el-GR" smtClean="0"/>
              <a:t> / </a:t>
            </a:r>
            <a:r>
              <a:rPr lang="en-US" smtClean="0"/>
              <a:t>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4459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0" smtClean="0">
                <a:solidFill>
                  <a:schemeClr val="bg2"/>
                </a:solidFill>
              </a:rPr>
              <a:t>HY352</a:t>
            </a:r>
            <a:endParaRPr lang="en-US" i="0" dirty="0" smtClean="0">
              <a:solidFill>
                <a:schemeClr val="bg2"/>
              </a:solidFill>
            </a:endParaRPr>
          </a:p>
        </p:txBody>
      </p:sp>
      <p:sp>
        <p:nvSpPr>
          <p:cNvPr id="4403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1785" y="6281057"/>
            <a:ext cx="2895600" cy="457200"/>
          </a:xfrm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0">
                <a:solidFill>
                  <a:schemeClr val="bg2"/>
                </a:solidFill>
              </a:rPr>
              <a:t>Α. Σαββίδης</a:t>
            </a:r>
            <a:endParaRPr lang="en-US" i="0">
              <a:solidFill>
                <a:schemeClr val="bg2"/>
              </a:solidFill>
            </a:endParaRPr>
          </a:p>
        </p:txBody>
      </p:sp>
      <p:sp>
        <p:nvSpPr>
          <p:cNvPr id="135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Structured design</a:t>
            </a:r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14</a:t>
            </a:r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17</a:t>
            </a:r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n-GB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752599"/>
            <a:ext cx="8305800" cy="1619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itchFamily="2" charset="2"/>
              <a:buChar char="w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l-GR" i="1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Αντιστροφή των εξαρτήσεων</a:t>
            </a:r>
            <a:endParaRPr lang="el-GR" i="1" kern="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l-GR" i="1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Α</a:t>
            </a:r>
            <a:r>
              <a:rPr lang="el-GR" i="1" kern="0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Β</a:t>
            </a:r>
            <a:r>
              <a:rPr lang="el-GR" b="0" kern="0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 με ένα μικρό υποσύνολο μεθόδων οι οποίες σχετίζονται λειτουργικά μεταξύ τους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l-GR" kern="0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Α</a:t>
            </a:r>
            <a:r>
              <a:rPr lang="en-US" kern="0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C</a:t>
            </a:r>
            <a:r>
              <a:rPr lang="en-US" b="0" kern="0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 </a:t>
            </a:r>
            <a:r>
              <a:rPr lang="el-GR" b="0" kern="0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με παρόμοιο τρόπο και καταλήγουμε σε </a:t>
            </a:r>
            <a:r>
              <a:rPr lang="el-GR" i="1" kern="0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Α′</a:t>
            </a:r>
            <a:r>
              <a:rPr lang="en-US" i="1" kern="0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C</a:t>
            </a:r>
            <a:endParaRPr lang="el-GR" i="1" kern="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" name="Ορθογώνιο 15"/>
          <p:cNvSpPr/>
          <p:nvPr/>
        </p:nvSpPr>
        <p:spPr bwMode="auto">
          <a:xfrm>
            <a:off x="986396" y="3469172"/>
            <a:ext cx="4018311" cy="31266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class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66FF"/>
                </a:solidFill>
                <a:effectLst/>
                <a:latin typeface="Consolas" pitchFamily="49" charset="0"/>
                <a:cs typeface="Consolas" pitchFamily="49" charset="0"/>
              </a:rPr>
              <a:t>Sprite</a:t>
            </a:r>
            <a:r>
              <a:rPr kumimoji="0" lang="en-US" sz="1400" u="none" strike="noStrike" cap="none" normalizeH="0" baseline="0" dirty="0" err="1" smtClean="0">
                <a:ln>
                  <a:noFill/>
                </a:ln>
                <a:solidFill>
                  <a:srgbClr val="336600"/>
                </a:solidFill>
                <a:effectLst/>
                <a:latin typeface="Consolas" pitchFamily="49" charset="0"/>
                <a:cs typeface="Consolas" pitchFamily="49" charset="0"/>
              </a:rPr>
              <a:t>Animator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{ Sprite* s; …};</a:t>
            </a:r>
            <a:endParaRPr kumimoji="0" lang="el-G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Ορθογώνιο 16"/>
          <p:cNvSpPr/>
          <p:nvPr/>
        </p:nvSpPr>
        <p:spPr bwMode="auto">
          <a:xfrm>
            <a:off x="986397" y="3809325"/>
            <a:ext cx="4018310" cy="31266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class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66FF"/>
                </a:solidFill>
                <a:effectLst/>
                <a:latin typeface="Consolas" pitchFamily="49" charset="0"/>
                <a:cs typeface="Consolas" pitchFamily="49" charset="0"/>
              </a:rPr>
              <a:t>Text</a:t>
            </a:r>
            <a:r>
              <a:rPr kumimoji="0" lang="en-US" sz="1400" u="none" strike="noStrike" cap="none" normalizeH="0" baseline="0" dirty="0" err="1" smtClean="0">
                <a:ln>
                  <a:noFill/>
                </a:ln>
                <a:solidFill>
                  <a:srgbClr val="336600"/>
                </a:solidFill>
                <a:effectLst/>
                <a:latin typeface="Consolas" pitchFamily="49" charset="0"/>
                <a:cs typeface="Consolas" pitchFamily="49" charset="0"/>
              </a:rPr>
              <a:t>Animator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{ </a:t>
            </a:r>
            <a:r>
              <a:rPr lang="en-US" sz="1400" b="0" dirty="0" smtClean="0">
                <a:effectLst/>
                <a:latin typeface="Consolas" pitchFamily="49" charset="0"/>
                <a:cs typeface="Consolas" pitchFamily="49" charset="0"/>
              </a:rPr>
              <a:t>Text*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t; …};</a:t>
            </a:r>
            <a:endParaRPr kumimoji="0" lang="el-G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Ορθογώνιο 17"/>
          <p:cNvSpPr/>
          <p:nvPr/>
        </p:nvSpPr>
        <p:spPr bwMode="auto">
          <a:xfrm>
            <a:off x="986397" y="4148585"/>
            <a:ext cx="4018310" cy="31266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class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66FF"/>
                </a:solidFill>
                <a:effectLst/>
                <a:latin typeface="Consolas" pitchFamily="49" charset="0"/>
                <a:cs typeface="Consolas" pitchFamily="49" charset="0"/>
              </a:rPr>
              <a:t>Window</a:t>
            </a:r>
            <a:r>
              <a:rPr kumimoji="0" lang="en-US" sz="1400" u="none" strike="noStrike" cap="none" normalizeH="0" baseline="0" dirty="0" err="1" smtClean="0">
                <a:ln>
                  <a:noFill/>
                </a:ln>
                <a:solidFill>
                  <a:srgbClr val="336600"/>
                </a:solidFill>
                <a:effectLst/>
                <a:latin typeface="Consolas" pitchFamily="49" charset="0"/>
                <a:cs typeface="Consolas" pitchFamily="49" charset="0"/>
              </a:rPr>
              <a:t>Animator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{ Window* w; …};</a:t>
            </a:r>
            <a:endParaRPr kumimoji="0" lang="el-G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6" name="Ομάδα 25"/>
          <p:cNvGrpSpPr/>
          <p:nvPr/>
        </p:nvGrpSpPr>
        <p:grpSpPr>
          <a:xfrm>
            <a:off x="5004707" y="3469172"/>
            <a:ext cx="2432957" cy="312668"/>
            <a:chOff x="5004707" y="3469172"/>
            <a:chExt cx="2432957" cy="312668"/>
          </a:xfrm>
        </p:grpSpPr>
        <p:cxnSp>
          <p:nvCxnSpPr>
            <p:cNvPr id="4" name="Ευθύγραμμο βέλος σύνδεσης 3"/>
            <p:cNvCxnSpPr>
              <a:stCxn id="16" idx="3"/>
              <a:endCxn id="19" idx="1"/>
            </p:cNvCxnSpPr>
            <p:nvPr/>
          </p:nvCxnSpPr>
          <p:spPr bwMode="auto">
            <a:xfrm>
              <a:off x="5004707" y="3625506"/>
              <a:ext cx="578183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Ορθογώνιο 18"/>
            <p:cNvSpPr/>
            <p:nvPr/>
          </p:nvSpPr>
          <p:spPr bwMode="auto">
            <a:xfrm>
              <a:off x="5582890" y="3469172"/>
              <a:ext cx="1854774" cy="31266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cs typeface="Consolas" pitchFamily="49" charset="0"/>
                </a:rPr>
                <a:t>class </a:t>
              </a:r>
              <a:r>
                <a:rPr kumimoji="0" lang="en-US" sz="1400" b="0" i="1" u="none" strike="noStrike" cap="none" normalizeH="0" baseline="0" dirty="0" smtClean="0">
                  <a:ln>
                    <a:noFill/>
                  </a:ln>
                  <a:solidFill>
                    <a:srgbClr val="0066FF"/>
                  </a:solidFill>
                  <a:effectLst/>
                  <a:latin typeface="Consolas" pitchFamily="49" charset="0"/>
                  <a:cs typeface="Consolas" pitchFamily="49" charset="0"/>
                </a:rPr>
                <a:t>Sprite</a:t>
              </a:r>
              <a:r>
                <a:rPr kumimoji="0" lang="en-US" sz="1400" u="none" strike="noStrike" cap="none" normalizeH="0" baseline="0" dirty="0" smtClean="0">
                  <a:ln>
                    <a:noFill/>
                  </a:ln>
                  <a:solidFill>
                    <a:srgbClr val="336600"/>
                  </a:solidFill>
                  <a:effectLst/>
                  <a:latin typeface="Consolas" pitchFamily="49" charset="0"/>
                  <a:cs typeface="Consolas" pitchFamily="49" charset="0"/>
                </a:rPr>
                <a:t> </a:t>
              </a:r>
              <a:r>
                <a:rPr kumimoji="0" lang="en-US" sz="1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cs typeface="Consolas" pitchFamily="49" charset="0"/>
                </a:rPr>
                <a:t>{};</a:t>
              </a:r>
              <a:endParaRPr kumimoji="0" lang="el-G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7" name="Ομάδα 26"/>
          <p:cNvGrpSpPr/>
          <p:nvPr/>
        </p:nvGrpSpPr>
        <p:grpSpPr>
          <a:xfrm>
            <a:off x="5004707" y="3809325"/>
            <a:ext cx="2432957" cy="312668"/>
            <a:chOff x="5004707" y="3809325"/>
            <a:chExt cx="2432957" cy="312668"/>
          </a:xfrm>
        </p:grpSpPr>
        <p:sp>
          <p:nvSpPr>
            <p:cNvPr id="21" name="Ορθογώνιο 20"/>
            <p:cNvSpPr/>
            <p:nvPr/>
          </p:nvSpPr>
          <p:spPr bwMode="auto">
            <a:xfrm>
              <a:off x="5582890" y="3809325"/>
              <a:ext cx="1854774" cy="31266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cs typeface="Consolas" pitchFamily="49" charset="0"/>
                </a:rPr>
                <a:t>class </a:t>
              </a:r>
              <a:r>
                <a:rPr kumimoji="0" lang="en-US" sz="1400" b="0" i="1" u="none" strike="noStrike" cap="none" normalizeH="0" baseline="0" dirty="0" smtClean="0">
                  <a:ln>
                    <a:noFill/>
                  </a:ln>
                  <a:solidFill>
                    <a:srgbClr val="0066FF"/>
                  </a:solidFill>
                  <a:effectLst/>
                  <a:latin typeface="Consolas" pitchFamily="49" charset="0"/>
                  <a:cs typeface="Consolas" pitchFamily="49" charset="0"/>
                </a:rPr>
                <a:t>Text</a:t>
              </a:r>
              <a:r>
                <a:rPr kumimoji="0" lang="en-US" sz="1400" u="none" strike="noStrike" cap="none" normalizeH="0" baseline="0" dirty="0" smtClean="0">
                  <a:ln>
                    <a:noFill/>
                  </a:ln>
                  <a:solidFill>
                    <a:srgbClr val="336600"/>
                  </a:solidFill>
                  <a:effectLst/>
                  <a:latin typeface="Consolas" pitchFamily="49" charset="0"/>
                  <a:cs typeface="Consolas" pitchFamily="49" charset="0"/>
                </a:rPr>
                <a:t> </a:t>
              </a:r>
              <a:r>
                <a:rPr kumimoji="0" lang="en-US" sz="1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cs typeface="Consolas" pitchFamily="49" charset="0"/>
                </a:rPr>
                <a:t>{};</a:t>
              </a:r>
              <a:endParaRPr kumimoji="0" lang="el-G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5" name="Ευθύγραμμο βέλος σύνδεσης 24"/>
            <p:cNvCxnSpPr>
              <a:stCxn id="17" idx="3"/>
              <a:endCxn id="21" idx="1"/>
            </p:cNvCxnSpPr>
            <p:nvPr/>
          </p:nvCxnSpPr>
          <p:spPr bwMode="auto">
            <a:xfrm>
              <a:off x="5004707" y="3965659"/>
              <a:ext cx="578183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9" name="Ομάδα 28"/>
          <p:cNvGrpSpPr/>
          <p:nvPr/>
        </p:nvGrpSpPr>
        <p:grpSpPr>
          <a:xfrm>
            <a:off x="5004707" y="4148585"/>
            <a:ext cx="2432957" cy="312668"/>
            <a:chOff x="5004707" y="4148585"/>
            <a:chExt cx="2432957" cy="312668"/>
          </a:xfrm>
        </p:grpSpPr>
        <p:sp>
          <p:nvSpPr>
            <p:cNvPr id="22" name="Ορθογώνιο 21"/>
            <p:cNvSpPr/>
            <p:nvPr/>
          </p:nvSpPr>
          <p:spPr bwMode="auto">
            <a:xfrm>
              <a:off x="5582890" y="4148585"/>
              <a:ext cx="1854774" cy="31266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cs typeface="Consolas" pitchFamily="49" charset="0"/>
                </a:rPr>
                <a:t>class </a:t>
              </a:r>
              <a:r>
                <a:rPr kumimoji="0" lang="en-US" sz="1400" b="0" i="1" u="none" strike="noStrike" cap="none" normalizeH="0" baseline="0" dirty="0" smtClean="0">
                  <a:ln>
                    <a:noFill/>
                  </a:ln>
                  <a:solidFill>
                    <a:srgbClr val="0066FF"/>
                  </a:solidFill>
                  <a:effectLst/>
                  <a:latin typeface="Consolas" pitchFamily="49" charset="0"/>
                  <a:cs typeface="Consolas" pitchFamily="49" charset="0"/>
                </a:rPr>
                <a:t>Window </a:t>
              </a:r>
              <a:r>
                <a:rPr kumimoji="0" lang="en-US" sz="1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cs typeface="Consolas" pitchFamily="49" charset="0"/>
                </a:rPr>
                <a:t>{};</a:t>
              </a:r>
              <a:endParaRPr kumimoji="0" lang="el-G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8" name="Ευθύγραμμο βέλος σύνδεσης 27"/>
            <p:cNvCxnSpPr>
              <a:stCxn id="18" idx="3"/>
              <a:endCxn id="22" idx="1"/>
            </p:cNvCxnSpPr>
            <p:nvPr/>
          </p:nvCxnSpPr>
          <p:spPr bwMode="auto">
            <a:xfrm>
              <a:off x="5004707" y="4304919"/>
              <a:ext cx="578183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0" name="TextBox 29"/>
          <p:cNvSpPr txBox="1"/>
          <p:nvPr/>
        </p:nvSpPr>
        <p:spPr>
          <a:xfrm>
            <a:off x="986397" y="4443547"/>
            <a:ext cx="4091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 smtClean="0"/>
              <a:t>Το παραπάνω μπορεί να επαναληφθεί…</a:t>
            </a:r>
            <a:endParaRPr lang="el-GR" i="1" dirty="0"/>
          </a:p>
        </p:txBody>
      </p:sp>
      <p:sp>
        <p:nvSpPr>
          <p:cNvPr id="38" name="Ορθογώνιο 37"/>
          <p:cNvSpPr/>
          <p:nvPr/>
        </p:nvSpPr>
        <p:spPr bwMode="auto">
          <a:xfrm>
            <a:off x="986395" y="6046915"/>
            <a:ext cx="4018311" cy="31266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class </a:t>
            </a:r>
            <a:r>
              <a:rPr kumimoji="0" lang="en-US" sz="1400" u="none" strike="noStrike" cap="none" normalizeH="0" baseline="0" dirty="0" smtClean="0">
                <a:ln>
                  <a:noFill/>
                </a:ln>
                <a:solidFill>
                  <a:srgbClr val="336600"/>
                </a:solidFill>
                <a:effectLst/>
                <a:latin typeface="Consolas" pitchFamily="49" charset="0"/>
                <a:cs typeface="Consolas" pitchFamily="49" charset="0"/>
              </a:rPr>
              <a:t>Animator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{ </a:t>
            </a:r>
            <a:r>
              <a:rPr kumimoji="0" lang="en-US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Animatable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* a; …};</a:t>
            </a:r>
            <a:endParaRPr kumimoji="0" lang="el-G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Ορθογώνιο 38"/>
          <p:cNvSpPr/>
          <p:nvPr/>
        </p:nvSpPr>
        <p:spPr bwMode="auto">
          <a:xfrm>
            <a:off x="986397" y="4822921"/>
            <a:ext cx="4018311" cy="122399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struct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u="none" strike="noStrike" cap="none" normalizeH="0" baseline="0" dirty="0" err="1" smtClean="0">
                <a:ln>
                  <a:noFill/>
                </a:ln>
                <a:solidFill>
                  <a:srgbClr val="336600"/>
                </a:solidFill>
                <a:effectLst/>
                <a:latin typeface="Consolas" pitchFamily="49" charset="0"/>
                <a:cs typeface="Consolas" pitchFamily="49" charset="0"/>
              </a:rPr>
              <a:t>Animatable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r>
              <a:rPr kumimoji="0" lang="el-GR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Yu Gothic"/>
                <a:ea typeface="Yu Gothic"/>
                <a:cs typeface="Consolas" pitchFamily="49" charset="0"/>
                <a:sym typeface="Symbol"/>
              </a:rPr>
              <a:t></a:t>
            </a:r>
            <a:r>
              <a:rPr kumimoji="0" lang="en-US" sz="14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Yu Gothic"/>
                <a:cs typeface="Times New Roman" pitchFamily="18" charset="0"/>
                <a:sym typeface="Symbol"/>
              </a:rPr>
              <a:t></a:t>
            </a:r>
            <a:r>
              <a:rPr kumimoji="0" lang="en-US" sz="10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incomplete syntax </a:t>
            </a:r>
            <a:endParaRPr kumimoji="0" lang="en-US" sz="1400" b="0" i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baseline="0" dirty="0" smtClean="0"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aseline="0" dirty="0" smtClean="0">
                <a:solidFill>
                  <a:schemeClr val="accent6">
                    <a:lumMod val="5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virtual</a:t>
            </a: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Set_X</a:t>
            </a: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/</a:t>
            </a:r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Get_x</a:t>
            </a: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 = 0;</a:t>
            </a:r>
          </a:p>
          <a:p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 virtual </a:t>
            </a:r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Set_Y</a:t>
            </a: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/</a:t>
            </a:r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Get_Y</a:t>
            </a: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= 0;</a:t>
            </a:r>
            <a:endParaRPr lang="el-GR" sz="1200" dirty="0">
              <a:solidFill>
                <a:schemeClr val="accent6">
                  <a:lumMod val="50000"/>
                </a:schemeClr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 virtual </a:t>
            </a:r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Set_W</a:t>
            </a: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/</a:t>
            </a:r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Get_W</a:t>
            </a: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= 0;</a:t>
            </a:r>
            <a:endParaRPr lang="el-GR" sz="1200" dirty="0">
              <a:solidFill>
                <a:schemeClr val="accent6">
                  <a:lumMod val="50000"/>
                </a:schemeClr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 virtual </a:t>
            </a:r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Set_H</a:t>
            </a: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/</a:t>
            </a:r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Get_H</a:t>
            </a: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= 0;</a:t>
            </a:r>
            <a:endParaRPr lang="el-GR" sz="1200" dirty="0">
              <a:solidFill>
                <a:schemeClr val="accent6">
                  <a:lumMod val="50000"/>
                </a:schemeClr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r>
              <a:rPr lang="en-US" sz="1400" b="0" dirty="0" smtClean="0">
                <a:effectLst/>
                <a:latin typeface="Consolas" pitchFamily="49" charset="0"/>
                <a:cs typeface="Consolas" pitchFamily="49" charset="0"/>
              </a:rPr>
              <a:t>};</a:t>
            </a:r>
            <a:endParaRPr kumimoji="0" lang="el-G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Ορθογώνιο 39"/>
          <p:cNvSpPr/>
          <p:nvPr/>
        </p:nvSpPr>
        <p:spPr bwMode="auto">
          <a:xfrm>
            <a:off x="5582890" y="4820748"/>
            <a:ext cx="3118977" cy="153883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struct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u="none" strike="noStrike" cap="none" normalizeH="0" baseline="0" dirty="0" err="1" smtClean="0">
                <a:ln>
                  <a:noFill/>
                </a:ln>
                <a:solidFill>
                  <a:srgbClr val="336600"/>
                </a:solidFill>
                <a:effectLst/>
                <a:latin typeface="Consolas" pitchFamily="49" charset="0"/>
                <a:cs typeface="Consolas" pitchFamily="49" charset="0"/>
              </a:rPr>
              <a:t>AnimatableSprite</a:t>
            </a:r>
            <a:r>
              <a:rPr kumimoji="0" lang="en-US" sz="1400" u="none" strike="noStrike" cap="none" normalizeH="0" baseline="0" dirty="0" smtClean="0">
                <a:ln>
                  <a:noFill/>
                </a:ln>
                <a:solidFill>
                  <a:srgbClr val="3366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336600"/>
                </a:solidFill>
                <a:effectLst/>
                <a:latin typeface="Consolas" pitchFamily="49" charset="0"/>
                <a:cs typeface="Consolas" pitchFamily="49" charset="0"/>
              </a:rPr>
              <a:t>: </a:t>
            </a:r>
            <a:endParaRPr lang="en-US" sz="1400" dirty="0" smtClean="0">
              <a:solidFill>
                <a:srgbClr val="3366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solidFill>
                  <a:srgbClr val="336600"/>
                </a:solidFill>
                <a:effectLst/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400" dirty="0" err="1" smtClean="0">
                <a:solidFill>
                  <a:srgbClr val="336600"/>
                </a:solidFill>
                <a:effectLst/>
                <a:latin typeface="Consolas" pitchFamily="49" charset="0"/>
                <a:cs typeface="Consolas" pitchFamily="49" charset="0"/>
              </a:rPr>
              <a:t>Animatable</a:t>
            </a:r>
            <a:r>
              <a:rPr lang="en-US" sz="1400" b="0" dirty="0" smtClean="0"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0" dirty="0" smtClean="0">
                <a:effectLst/>
                <a:latin typeface="Consolas" pitchFamily="49" charset="0"/>
                <a:cs typeface="Consolas" pitchFamily="49" charset="0"/>
              </a:rPr>
              <a:t> Sprite* s;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virtual </a:t>
            </a:r>
            <a:r>
              <a:rPr kumimoji="0" lang="en-US" sz="1400" b="0" i="0" u="none" strike="noStrike" cap="none" normalizeH="0" dirty="0" err="1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Get_x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 (void) </a:t>
            </a:r>
            <a:r>
              <a:rPr kumimoji="0" lang="en-US" sz="1400" b="0" i="0" u="none" strike="noStrike" cap="none" normalizeH="0" dirty="0" err="1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const</a:t>
            </a:r>
            <a:endParaRPr kumimoji="0" lang="en-US" sz="1400" b="0" i="0" u="none" strike="noStrike" cap="none" normalizeH="0" dirty="0" smtClean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 smtClean="0">
                <a:solidFill>
                  <a:schemeClr val="accent6">
                    <a:lumMod val="5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    { return s-&gt;</a:t>
            </a:r>
            <a:r>
              <a:rPr lang="en-US" sz="1400" b="0" dirty="0" err="1" smtClean="0">
                <a:solidFill>
                  <a:schemeClr val="accent6">
                    <a:lumMod val="5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GetPos</a:t>
            </a:r>
            <a:r>
              <a:rPr lang="en-US" sz="1400" b="0" dirty="0" smtClean="0">
                <a:solidFill>
                  <a:schemeClr val="accent6">
                    <a:lumMod val="5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().x; }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i="1" dirty="0" smtClean="0">
                <a:effectLst/>
                <a:latin typeface="Times New Roman" pitchFamily="18" charset="0"/>
                <a:cs typeface="Times New Roman" pitchFamily="18" charset="0"/>
              </a:rPr>
              <a:t>      … </a:t>
            </a:r>
            <a:r>
              <a:rPr lang="el-GR" sz="1200" i="1" dirty="0" smtClean="0">
                <a:effectLst/>
                <a:latin typeface="Times New Roman" pitchFamily="18" charset="0"/>
                <a:cs typeface="Times New Roman" pitchFamily="18" charset="0"/>
              </a:rPr>
              <a:t>και τα υπόλοιπα</a:t>
            </a:r>
            <a:r>
              <a:rPr lang="en-US" sz="1200" i="1" dirty="0" smtClean="0">
                <a:effectLst/>
                <a:latin typeface="Times New Roman" pitchFamily="18" charset="0"/>
                <a:cs typeface="Times New Roman" pitchFamily="18" charset="0"/>
              </a:rPr>
              <a:t>…</a:t>
            </a:r>
            <a:endParaRPr lang="en-US" sz="1400" i="1" dirty="0"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 smtClean="0">
                <a:effectLst/>
                <a:latin typeface="Consolas" pitchFamily="49" charset="0"/>
                <a:cs typeface="Consolas" pitchFamily="49" charset="0"/>
              </a:rPr>
              <a:t>};</a:t>
            </a:r>
            <a:endParaRPr lang="en-US" sz="1400" b="0" dirty="0">
              <a:effectLst/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2" name="Ευθύγραμμο βέλος σύνδεσης 41"/>
          <p:cNvCxnSpPr>
            <a:stCxn id="40" idx="1"/>
          </p:cNvCxnSpPr>
          <p:nvPr/>
        </p:nvCxnSpPr>
        <p:spPr bwMode="auto">
          <a:xfrm flipH="1" flipV="1">
            <a:off x="5004706" y="5590165"/>
            <a:ext cx="578184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Ευθύγραμμο βέλος σύνδεσης 46"/>
          <p:cNvCxnSpPr>
            <a:stCxn id="40" idx="3"/>
            <a:endCxn id="19" idx="3"/>
          </p:cNvCxnSpPr>
          <p:nvPr/>
        </p:nvCxnSpPr>
        <p:spPr bwMode="auto">
          <a:xfrm flipH="1" flipV="1">
            <a:off x="7437664" y="3625506"/>
            <a:ext cx="1264203" cy="1964660"/>
          </a:xfrm>
          <a:prstGeom prst="bentConnector3">
            <a:avLst>
              <a:gd name="adj1" fmla="val -18083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Θέση αριθμού διαφάνειας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47</a:t>
            </a:fld>
            <a:r>
              <a:rPr lang="el-GR" smtClean="0"/>
              <a:t> / </a:t>
            </a:r>
            <a:r>
              <a:rPr lang="en-US" smtClean="0"/>
              <a:t>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3681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2"/>
      <p:bldP spid="16" grpId="0" animBg="1"/>
      <p:bldP spid="17" grpId="0" animBg="1"/>
      <p:bldP spid="18" grpId="0" animBg="1"/>
      <p:bldP spid="30" grpId="0"/>
      <p:bldP spid="38" grpId="0" animBg="1"/>
      <p:bldP spid="39" grpId="0" animBg="1"/>
      <p:bldP spid="4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0" smtClean="0">
                <a:solidFill>
                  <a:schemeClr val="bg2"/>
                </a:solidFill>
              </a:rPr>
              <a:t>HY352</a:t>
            </a:r>
            <a:endParaRPr lang="en-US" i="0" smtClean="0">
              <a:solidFill>
                <a:schemeClr val="bg2"/>
              </a:solidFill>
            </a:endParaRPr>
          </a:p>
        </p:txBody>
      </p:sp>
      <p:sp>
        <p:nvSpPr>
          <p:cNvPr id="460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0">
                <a:solidFill>
                  <a:schemeClr val="bg2"/>
                </a:solidFill>
              </a:rPr>
              <a:t>Α. Σαββίδης</a:t>
            </a:r>
            <a:endParaRPr lang="en-US" i="0">
              <a:solidFill>
                <a:schemeClr val="bg2"/>
              </a:solidFill>
            </a:endParaRPr>
          </a:p>
        </p:txBody>
      </p:sp>
      <p:sp>
        <p:nvSpPr>
          <p:cNvPr id="135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Structured design</a:t>
            </a:r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15</a:t>
            </a:r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17</a:t>
            </a:r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n-GB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5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Σύνδεση με την αντικειμενοστραφή σχεδίαση (1/3)</a:t>
            </a:r>
          </a:p>
          <a:p>
            <a:pPr lvl="1"/>
            <a:r>
              <a:rPr 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Στη δομημένη σχεδίαση, τα λειτουργικά τμήματα – </a:t>
            </a: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modules, </a:t>
            </a:r>
            <a:r>
              <a:rPr 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συγκεντρώνουν τέτοια λειτουργικότητα ώστε να εξασφαλίζεται καλής ποιότητας κατάτμηση</a:t>
            </a:r>
          </a:p>
          <a:p>
            <a:pPr lvl="1"/>
            <a:r>
              <a:rPr 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Βάσει των ορισμών του ταιριάσματος και της αλληλεξάρτησης, αυτό συνεπάγεται ότι </a:t>
            </a: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 lvl="2"/>
            <a:r>
              <a:rPr lang="el-GR" sz="18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Συναρτήσεις που συνδράμουν στον ίδιο λειτουργικό ρόλο ομαδοποιούνται</a:t>
            </a:r>
            <a:endParaRPr lang="en-US" sz="1800" i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2"/>
            <a:r>
              <a:rPr lang="el-GR" sz="18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Συναρτήσεις που έχουν αποκλειστική κοινή πρόσβαση σε δεδομένα μάλλον ομαδοποιούνται</a:t>
            </a:r>
          </a:p>
          <a:p>
            <a:pPr lvl="2"/>
            <a:r>
              <a:rPr lang="el-GR" sz="18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Κανένα τμήμα δεν έχει άμεση πρόσβαση στα περιεχόμενα άλλων τμημάτων</a:t>
            </a:r>
          </a:p>
          <a:p>
            <a:pPr lvl="2"/>
            <a:r>
              <a:rPr lang="el-GR" sz="18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Τα τμήματα δεν μοιράζονται δεδομένα μεταξύ τους</a:t>
            </a:r>
            <a:endParaRPr lang="en-GB" sz="1800" i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48</a:t>
            </a:fld>
            <a:r>
              <a:rPr lang="el-GR" smtClean="0"/>
              <a:t> / </a:t>
            </a:r>
            <a:r>
              <a:rPr lang="en-US" smtClean="0"/>
              <a:t>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845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5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5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5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5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5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5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5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5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5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5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5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5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683" grpId="0" build="p" bldLvl="3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0" smtClean="0">
                <a:solidFill>
                  <a:schemeClr val="bg2"/>
                </a:solidFill>
              </a:rPr>
              <a:t>HY352</a:t>
            </a:r>
            <a:endParaRPr lang="en-US" i="0" dirty="0" smtClean="0">
              <a:solidFill>
                <a:schemeClr val="bg2"/>
              </a:solidFill>
            </a:endParaRPr>
          </a:p>
        </p:txBody>
      </p:sp>
      <p:sp>
        <p:nvSpPr>
          <p:cNvPr id="471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0">
                <a:solidFill>
                  <a:schemeClr val="bg2"/>
                </a:solidFill>
              </a:rPr>
              <a:t>Α. Σαββίδης</a:t>
            </a:r>
            <a:endParaRPr lang="en-US" i="0">
              <a:solidFill>
                <a:schemeClr val="bg2"/>
              </a:solidFill>
            </a:endParaRPr>
          </a:p>
        </p:txBody>
      </p:sp>
      <p:sp>
        <p:nvSpPr>
          <p:cNvPr id="13568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Structured design</a:t>
            </a:r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16</a:t>
            </a:r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17</a:t>
            </a:r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n-GB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5680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l-GR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Σύνδεση με την </a:t>
            </a:r>
            <a:r>
              <a:rPr lang="el-GR" sz="24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αντικειμενοστραφή σχεδίαση </a:t>
            </a:r>
            <a:r>
              <a:rPr lang="el-GR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(2/3)</a:t>
            </a:r>
          </a:p>
          <a:p>
            <a:pPr lvl="1">
              <a:lnSpc>
                <a:spcPct val="90000"/>
              </a:lnSpc>
            </a:pPr>
            <a:r>
              <a:rPr 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Η μέθοδος </a:t>
            </a:r>
            <a:r>
              <a:rPr lang="el-GR" sz="20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αντικειμενοστραφούς </a:t>
            </a:r>
            <a:r>
              <a:rPr 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σχεδίασης αποτελεί μία </a:t>
            </a:r>
            <a:r>
              <a:rPr lang="el-GR" sz="2000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ομαλή μετάβαση και εξέλιξη της δομημένης σχεδίασης</a:t>
            </a:r>
            <a:r>
              <a:rPr 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lvl="2">
              <a:lnSpc>
                <a:spcPct val="90000"/>
              </a:lnSpc>
            </a:pPr>
            <a:r>
              <a:rPr lang="el-GR" sz="1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ένα βήμα μπροστά στην υποστήριξη υψηλής ποιότητας κατάτμησης, με εξασφάλιση καλού ταιριάσματος και χαμηλών αλληλεξαρτήσεων</a:t>
            </a:r>
            <a:endParaRPr lang="en-US" sz="18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90000"/>
              </a:lnSpc>
            </a:pPr>
            <a:r>
              <a:rPr 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Στη δομημένη σχεδίαση τα βασικά στοιχεία είναι τα λειτουργικά τμήματα, τα οποία εξυπηρετούν ένα κοινό λειτουργικό στόχο και εμπεριέχουν κοινά δεδομένα. Ωστόσο, κατά την μετάβαση στον κώδικα</a:t>
            </a: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 lvl="2">
              <a:lnSpc>
                <a:spcPct val="90000"/>
              </a:lnSpc>
            </a:pPr>
            <a:r>
              <a:rPr lang="el-GR" sz="1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Δεν υπάρχει κάποια άμεση προγραμματιστική οντότητα η οποία να αντικατοπτρίζει την έννοια της λειτουργικής μονάδας και της ενθυλάκωσης δεδομένων</a:t>
            </a:r>
            <a:r>
              <a:rPr lang="en-US" sz="1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l-GR" sz="1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εκτός από έμμεσες μεθόδους όπως αυτή του αρχείου και της βιβλιοθήκης (</a:t>
            </a:r>
            <a:r>
              <a:rPr lang="en-US" sz="1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library / package)</a:t>
            </a:r>
          </a:p>
          <a:p>
            <a:pPr lvl="2">
              <a:lnSpc>
                <a:spcPct val="90000"/>
              </a:lnSpc>
            </a:pPr>
            <a:r>
              <a:rPr lang="el-GR" sz="1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Η γένεση του </a:t>
            </a:r>
            <a:r>
              <a:rPr lang="el-GR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αντικειμενοστραφούς</a:t>
            </a:r>
            <a:r>
              <a:rPr lang="el-GR" sz="18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l-GR" sz="1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προγραμματισμού δίνει υπόσταση σε αυτές τις έννοιες μέσω συγκεκριμένων προγραμματιστικών οντοτήτων</a:t>
            </a:r>
            <a:endParaRPr lang="en-GB" sz="18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49</a:t>
            </a:fld>
            <a:r>
              <a:rPr lang="el-GR" smtClean="0"/>
              <a:t> / </a:t>
            </a:r>
            <a:r>
              <a:rPr lang="en-US" smtClean="0"/>
              <a:t>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7501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5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5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5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5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5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5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5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5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5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5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6803" grpId="0" build="p" bldLvl="3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0" smtClean="0">
                <a:solidFill>
                  <a:schemeClr val="bg2"/>
                </a:solidFill>
              </a:rPr>
              <a:t>HY352</a:t>
            </a:r>
            <a:endParaRPr lang="en-US" i="0" smtClean="0">
              <a:solidFill>
                <a:schemeClr val="bg2"/>
              </a:solidFill>
            </a:endParaRPr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0">
                <a:solidFill>
                  <a:schemeClr val="bg2"/>
                </a:solidFill>
              </a:rPr>
              <a:t>Α. Σαββίδης</a:t>
            </a:r>
            <a:endParaRPr lang="en-US" i="0">
              <a:solidFill>
                <a:schemeClr val="bg2"/>
              </a:solidFill>
            </a:endParaRPr>
          </a:p>
        </p:txBody>
      </p:sp>
      <p:sp>
        <p:nvSpPr>
          <p:cNvPr id="136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Ρόλος των προοπτικών (3/3)</a:t>
            </a:r>
            <a:endParaRPr lang="en-GB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198" name="Oval 4"/>
          <p:cNvSpPr>
            <a:spLocks noChangeArrowheads="1"/>
          </p:cNvSpPr>
          <p:nvPr/>
        </p:nvSpPr>
        <p:spPr bwMode="auto">
          <a:xfrm>
            <a:off x="1174750" y="1524000"/>
            <a:ext cx="1336675" cy="4826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lang="en-US" sz="1200" i="0"/>
              <a:t>Architecture</a:t>
            </a:r>
            <a:endParaRPr lang="en-GB" sz="1200" i="0"/>
          </a:p>
        </p:txBody>
      </p:sp>
      <p:sp>
        <p:nvSpPr>
          <p:cNvPr id="8199" name="Oval 6"/>
          <p:cNvSpPr>
            <a:spLocks noChangeArrowheads="1"/>
          </p:cNvSpPr>
          <p:nvPr/>
        </p:nvSpPr>
        <p:spPr bwMode="auto">
          <a:xfrm>
            <a:off x="1228725" y="3275013"/>
            <a:ext cx="1335088" cy="4222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lang="en-US" sz="1200" i="0"/>
              <a:t>Code design </a:t>
            </a:r>
            <a:endParaRPr lang="en-GB" sz="1200" i="0"/>
          </a:p>
        </p:txBody>
      </p:sp>
      <p:sp>
        <p:nvSpPr>
          <p:cNvPr id="8200" name="Oval 7"/>
          <p:cNvSpPr>
            <a:spLocks noChangeArrowheads="1"/>
          </p:cNvSpPr>
          <p:nvPr/>
        </p:nvSpPr>
        <p:spPr bwMode="auto">
          <a:xfrm>
            <a:off x="533400" y="4241800"/>
            <a:ext cx="1336675" cy="4826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lang="en-US" sz="1200" i="0"/>
              <a:t>Algorithm</a:t>
            </a:r>
          </a:p>
          <a:p>
            <a:pPr defTabSz="762000"/>
            <a:r>
              <a:rPr lang="en-US" sz="1200" i="0"/>
              <a:t>design </a:t>
            </a:r>
            <a:endParaRPr lang="en-GB" sz="1200" i="0"/>
          </a:p>
        </p:txBody>
      </p:sp>
      <p:sp>
        <p:nvSpPr>
          <p:cNvPr id="8201" name="Oval 8"/>
          <p:cNvSpPr>
            <a:spLocks noChangeArrowheads="1"/>
          </p:cNvSpPr>
          <p:nvPr/>
        </p:nvSpPr>
        <p:spPr bwMode="auto">
          <a:xfrm>
            <a:off x="2990850" y="2611438"/>
            <a:ext cx="1550988" cy="6635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lang="en-US" sz="1200" i="0"/>
              <a:t>Classes, </a:t>
            </a:r>
          </a:p>
          <a:p>
            <a:pPr defTabSz="762000"/>
            <a:r>
              <a:rPr lang="en-US" sz="1200" i="0"/>
              <a:t>modules,</a:t>
            </a:r>
          </a:p>
          <a:p>
            <a:pPr defTabSz="762000"/>
            <a:r>
              <a:rPr lang="en-US" sz="1200" i="0"/>
              <a:t> functions </a:t>
            </a:r>
            <a:endParaRPr lang="en-GB" sz="1200" i="0"/>
          </a:p>
        </p:txBody>
      </p:sp>
      <p:sp>
        <p:nvSpPr>
          <p:cNvPr id="8202" name="Oval 9"/>
          <p:cNvSpPr>
            <a:spLocks noChangeArrowheads="1"/>
          </p:cNvSpPr>
          <p:nvPr/>
        </p:nvSpPr>
        <p:spPr bwMode="auto">
          <a:xfrm>
            <a:off x="2990850" y="3395663"/>
            <a:ext cx="1657350" cy="66516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lang="en-US" sz="1200" i="0"/>
              <a:t>Call patterns and</a:t>
            </a:r>
          </a:p>
          <a:p>
            <a:pPr defTabSz="762000"/>
            <a:r>
              <a:rPr lang="en-US" sz="1200" i="0"/>
              <a:t>dependencies </a:t>
            </a:r>
            <a:endParaRPr lang="en-GB" sz="1200" i="0"/>
          </a:p>
        </p:txBody>
      </p:sp>
      <p:sp>
        <p:nvSpPr>
          <p:cNvPr id="8203" name="Oval 12"/>
          <p:cNvSpPr>
            <a:spLocks noChangeArrowheads="1"/>
          </p:cNvSpPr>
          <p:nvPr/>
        </p:nvSpPr>
        <p:spPr bwMode="auto">
          <a:xfrm>
            <a:off x="1014413" y="2247900"/>
            <a:ext cx="1336675" cy="4841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lang="en-US" sz="1200" i="0"/>
              <a:t>Component</a:t>
            </a:r>
            <a:endParaRPr lang="en-GB" sz="1200" i="0"/>
          </a:p>
        </p:txBody>
      </p:sp>
      <p:sp>
        <p:nvSpPr>
          <p:cNvPr id="8204" name="Oval 13"/>
          <p:cNvSpPr>
            <a:spLocks noChangeArrowheads="1"/>
          </p:cNvSpPr>
          <p:nvPr/>
        </p:nvSpPr>
        <p:spPr bwMode="auto">
          <a:xfrm>
            <a:off x="1120775" y="2370138"/>
            <a:ext cx="1336675" cy="4826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lang="en-US" sz="1200" i="0"/>
              <a:t>Component</a:t>
            </a:r>
            <a:endParaRPr lang="en-GB" sz="1200" i="0"/>
          </a:p>
        </p:txBody>
      </p:sp>
      <p:sp>
        <p:nvSpPr>
          <p:cNvPr id="8205" name="Oval 14"/>
          <p:cNvSpPr>
            <a:spLocks noChangeArrowheads="1"/>
          </p:cNvSpPr>
          <p:nvPr/>
        </p:nvSpPr>
        <p:spPr bwMode="auto">
          <a:xfrm>
            <a:off x="1228725" y="2490788"/>
            <a:ext cx="1335088" cy="4826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lang="en-US" sz="1200" i="0"/>
              <a:t>Component</a:t>
            </a:r>
            <a:endParaRPr lang="en-GB" sz="1200" i="0"/>
          </a:p>
        </p:txBody>
      </p:sp>
      <p:sp>
        <p:nvSpPr>
          <p:cNvPr id="8206" name="Oval 15"/>
          <p:cNvSpPr>
            <a:spLocks noChangeArrowheads="1"/>
          </p:cNvSpPr>
          <p:nvPr/>
        </p:nvSpPr>
        <p:spPr bwMode="auto">
          <a:xfrm>
            <a:off x="2190750" y="4241800"/>
            <a:ext cx="1335088" cy="4826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lang="en-US" sz="1200" i="0"/>
              <a:t>Data</a:t>
            </a:r>
          </a:p>
          <a:p>
            <a:pPr defTabSz="762000"/>
            <a:r>
              <a:rPr lang="en-US" sz="1200" i="0"/>
              <a:t>design </a:t>
            </a:r>
            <a:endParaRPr lang="en-GB" sz="1200" i="0"/>
          </a:p>
        </p:txBody>
      </p:sp>
      <p:cxnSp>
        <p:nvCxnSpPr>
          <p:cNvPr id="8207" name="AutoShape 16"/>
          <p:cNvCxnSpPr>
            <a:cxnSpLocks noChangeShapeType="1"/>
            <a:stCxn id="8199" idx="6"/>
            <a:endCxn id="8201" idx="2"/>
          </p:cNvCxnSpPr>
          <p:nvPr/>
        </p:nvCxnSpPr>
        <p:spPr bwMode="auto">
          <a:xfrm flipV="1">
            <a:off x="2563813" y="2943225"/>
            <a:ext cx="427037" cy="542925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8" name="AutoShape 17"/>
          <p:cNvCxnSpPr>
            <a:cxnSpLocks noChangeShapeType="1"/>
            <a:stCxn id="8199" idx="6"/>
            <a:endCxn id="8202" idx="2"/>
          </p:cNvCxnSpPr>
          <p:nvPr/>
        </p:nvCxnSpPr>
        <p:spPr bwMode="auto">
          <a:xfrm>
            <a:off x="2563813" y="3486150"/>
            <a:ext cx="427037" cy="2413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9" name="AutoShape 18"/>
          <p:cNvCxnSpPr>
            <a:cxnSpLocks noChangeShapeType="1"/>
            <a:stCxn id="8199" idx="4"/>
            <a:endCxn id="8200" idx="7"/>
          </p:cNvCxnSpPr>
          <p:nvPr/>
        </p:nvCxnSpPr>
        <p:spPr bwMode="auto">
          <a:xfrm rot="5400000">
            <a:off x="1477169" y="3893344"/>
            <a:ext cx="614362" cy="222250"/>
          </a:xfrm>
          <a:prstGeom prst="curvedConnector3">
            <a:avLst>
              <a:gd name="adj1" fmla="val 44264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10" name="AutoShape 19"/>
          <p:cNvCxnSpPr>
            <a:cxnSpLocks noChangeShapeType="1"/>
            <a:stCxn id="8199" idx="4"/>
            <a:endCxn id="8206" idx="1"/>
          </p:cNvCxnSpPr>
          <p:nvPr/>
        </p:nvCxnSpPr>
        <p:spPr bwMode="auto">
          <a:xfrm rot="16200000" flipH="1">
            <a:off x="1833563" y="3759200"/>
            <a:ext cx="614362" cy="490538"/>
          </a:xfrm>
          <a:prstGeom prst="curvedConnector3">
            <a:avLst>
              <a:gd name="adj1" fmla="val 44264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11" name="AutoShape 20"/>
          <p:cNvCxnSpPr>
            <a:cxnSpLocks noChangeShapeType="1"/>
            <a:stCxn id="8205" idx="4"/>
            <a:endCxn id="8199" idx="0"/>
          </p:cNvCxnSpPr>
          <p:nvPr/>
        </p:nvCxnSpPr>
        <p:spPr bwMode="auto">
          <a:xfrm rot="5400000">
            <a:off x="1744662" y="3124201"/>
            <a:ext cx="30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12" name="AutoShape 21"/>
          <p:cNvCxnSpPr>
            <a:cxnSpLocks noChangeShapeType="1"/>
            <a:stCxn id="8198" idx="4"/>
            <a:endCxn id="8203" idx="0"/>
          </p:cNvCxnSpPr>
          <p:nvPr/>
        </p:nvCxnSpPr>
        <p:spPr bwMode="auto">
          <a:xfrm rot="5400000">
            <a:off x="1642269" y="2047081"/>
            <a:ext cx="241300" cy="160338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13" name="AutoShape 22"/>
          <p:cNvCxnSpPr>
            <a:cxnSpLocks noChangeShapeType="1"/>
            <a:stCxn id="8198" idx="4"/>
            <a:endCxn id="8204" idx="0"/>
          </p:cNvCxnSpPr>
          <p:nvPr/>
        </p:nvCxnSpPr>
        <p:spPr bwMode="auto">
          <a:xfrm rot="5400000">
            <a:off x="1634332" y="2161381"/>
            <a:ext cx="363538" cy="53975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14" name="AutoShape 23"/>
          <p:cNvCxnSpPr>
            <a:cxnSpLocks noChangeShapeType="1"/>
            <a:stCxn id="8198" idx="4"/>
            <a:endCxn id="8204" idx="0"/>
          </p:cNvCxnSpPr>
          <p:nvPr/>
        </p:nvCxnSpPr>
        <p:spPr bwMode="auto">
          <a:xfrm rot="5400000">
            <a:off x="1634332" y="2161381"/>
            <a:ext cx="363538" cy="53975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15" name="AutoShape 24"/>
          <p:cNvCxnSpPr>
            <a:cxnSpLocks noChangeShapeType="1"/>
            <a:stCxn id="8198" idx="4"/>
            <a:endCxn id="8205" idx="0"/>
          </p:cNvCxnSpPr>
          <p:nvPr/>
        </p:nvCxnSpPr>
        <p:spPr bwMode="auto">
          <a:xfrm rot="16200000" flipH="1">
            <a:off x="1627188" y="2222500"/>
            <a:ext cx="484188" cy="52387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361987" name="Group 67"/>
          <p:cNvGraphicFramePr>
            <a:graphicFrameLocks noGrp="1"/>
          </p:cNvGraphicFramePr>
          <p:nvPr/>
        </p:nvGraphicFramePr>
        <p:xfrm>
          <a:off x="5257800" y="1752600"/>
          <a:ext cx="3276600" cy="1143000"/>
        </p:xfrm>
        <a:graphic>
          <a:graphicData uri="http://schemas.openxmlformats.org/drawingml/2006/table">
            <a:tbl>
              <a:tblPr/>
              <a:tblGrid>
                <a:gridCol w="3276600"/>
              </a:tblGrid>
              <a:tr h="1143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class </a:t>
                      </a:r>
                      <a:r>
                        <a:rPr kumimoji="1" 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LexicalAnalyser</a:t>
                      </a:r>
                      <a:r>
                        <a:rPr kumimoji="1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{...};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class Soldier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public : void Attack (</a:t>
                      </a:r>
                      <a:r>
                        <a:rPr kumimoji="1" 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AttackTarget</a:t>
                      </a:r>
                      <a:r>
                        <a:rPr kumimoji="1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*);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class Compiler {...};</a:t>
                      </a:r>
                      <a:endParaRPr kumimoji="1" lang="en-GB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61977" name="Group 57"/>
          <p:cNvGraphicFramePr>
            <a:graphicFrameLocks noGrp="1"/>
          </p:cNvGraphicFramePr>
          <p:nvPr/>
        </p:nvGraphicFramePr>
        <p:xfrm>
          <a:off x="5257800" y="3276600"/>
          <a:ext cx="3276600" cy="1323975"/>
        </p:xfrm>
        <a:graphic>
          <a:graphicData uri="http://schemas.openxmlformats.org/drawingml/2006/table">
            <a:tbl>
              <a:tblPr/>
              <a:tblGrid>
                <a:gridCol w="3276600"/>
              </a:tblGrid>
              <a:tr h="1323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tcodeGenerator.</a:t>
                      </a:r>
                      <a:r>
                        <a:rPr kumimoji="1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Generate</a:t>
                      </a:r>
                      <a:r>
                        <a:rPr kumimoji="1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icodeGenerator.</a:t>
                      </a:r>
                      <a:r>
                        <a:rPr kumimoji="1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Generate</a:t>
                      </a:r>
                      <a:r>
                        <a:rPr kumimoji="1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syntaxAnalyser.</a:t>
                      </a:r>
                      <a:r>
                        <a:rPr kumimoji="1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Parse</a:t>
                      </a:r>
                      <a:r>
                        <a:rPr kumimoji="1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  lexAnalyser.</a:t>
                      </a:r>
                      <a:r>
                        <a:rPr kumimoji="1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Analyse</a:t>
                      </a:r>
                      <a:r>
                        <a:rPr kumimoji="1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()</a:t>
                      </a: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);</a:t>
                      </a:r>
                    </a:p>
                  </a:txBody>
                  <a:tcPr marL="92075" marR="92075" marT="46056" marB="460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8228" name="AutoShape 58"/>
          <p:cNvCxnSpPr>
            <a:cxnSpLocks noChangeShapeType="1"/>
            <a:stCxn id="8201" idx="6"/>
          </p:cNvCxnSpPr>
          <p:nvPr/>
        </p:nvCxnSpPr>
        <p:spPr bwMode="auto">
          <a:xfrm flipV="1">
            <a:off x="4556125" y="1738313"/>
            <a:ext cx="701675" cy="1204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29" name="AutoShape 59"/>
          <p:cNvCxnSpPr>
            <a:cxnSpLocks noChangeShapeType="1"/>
            <a:stCxn id="8202" idx="6"/>
          </p:cNvCxnSpPr>
          <p:nvPr/>
        </p:nvCxnSpPr>
        <p:spPr bwMode="auto">
          <a:xfrm flipV="1">
            <a:off x="4662488" y="3262313"/>
            <a:ext cx="595312" cy="4667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361988" name="Group 68"/>
          <p:cNvGraphicFramePr>
            <a:graphicFrameLocks noGrp="1"/>
          </p:cNvGraphicFramePr>
          <p:nvPr/>
        </p:nvGraphicFramePr>
        <p:xfrm>
          <a:off x="5257800" y="5029200"/>
          <a:ext cx="3200400" cy="1128713"/>
        </p:xfrm>
        <a:graphic>
          <a:graphicData uri="http://schemas.openxmlformats.org/drawingml/2006/table">
            <a:tbl>
              <a:tblPr/>
              <a:tblGrid>
                <a:gridCol w="3200400"/>
              </a:tblGrid>
              <a:tr h="1128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class Employee {...};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class Director : public Employee {..};</a:t>
                      </a:r>
                      <a:r>
                        <a:rPr kumimoji="1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class Address {...};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class Purchases_R {...};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class SymbolTable {...};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class ParseTree {...};</a:t>
                      </a:r>
                    </a:p>
                  </a:txBody>
                  <a:tcPr marL="92075" marR="92075" marT="46051" marB="4605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61997" name="Group 77"/>
          <p:cNvGraphicFramePr>
            <a:graphicFrameLocks noGrp="1"/>
          </p:cNvGraphicFramePr>
          <p:nvPr/>
        </p:nvGraphicFramePr>
        <p:xfrm>
          <a:off x="1447800" y="5029200"/>
          <a:ext cx="3429000" cy="1158876"/>
        </p:xfrm>
        <a:graphic>
          <a:graphicData uri="http://schemas.openxmlformats.org/drawingml/2006/table">
            <a:tbl>
              <a:tblPr/>
              <a:tblGrid>
                <a:gridCol w="3429000"/>
              </a:tblGrid>
              <a:tr h="1158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void Soldier::Attack (</a:t>
                      </a:r>
                      <a:r>
                        <a:rPr kumimoji="1" 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AttackTarget</a:t>
                      </a:r>
                      <a:r>
                        <a:rPr kumimoji="1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* to)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</a:t>
                      </a:r>
                      <a:r>
                        <a:rPr kumimoji="1" lang="en-US" sz="1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&lt;attack algorithm&gt;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void Soldier::Retreat (void)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</a:t>
                      </a:r>
                      <a:r>
                        <a:rPr kumimoji="1" lang="en-US" sz="1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&lt;retreat algorithm&gt;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</a:t>
                      </a:r>
                      <a:endParaRPr kumimoji="1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8242" name="AutoShape 78"/>
          <p:cNvCxnSpPr>
            <a:cxnSpLocks noChangeShapeType="1"/>
            <a:stCxn id="8200" idx="4"/>
          </p:cNvCxnSpPr>
          <p:nvPr/>
        </p:nvCxnSpPr>
        <p:spPr bwMode="auto">
          <a:xfrm>
            <a:off x="1201738" y="4738688"/>
            <a:ext cx="246062" cy="8699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62000" name="Oval 80"/>
          <p:cNvSpPr>
            <a:spLocks noChangeArrowheads="1"/>
          </p:cNvSpPr>
          <p:nvPr/>
        </p:nvSpPr>
        <p:spPr bwMode="auto">
          <a:xfrm>
            <a:off x="1676400" y="2209800"/>
            <a:ext cx="3429000" cy="1981200"/>
          </a:xfrm>
          <a:prstGeom prst="ellipse">
            <a:avLst/>
          </a:prstGeom>
          <a:solidFill>
            <a:srgbClr val="990000">
              <a:alpha val="20000"/>
            </a:srgbClr>
          </a:solidFill>
          <a:ln w="12700">
            <a:solidFill>
              <a:srgbClr val="99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362001" name="Oval 81"/>
          <p:cNvSpPr>
            <a:spLocks noChangeArrowheads="1"/>
          </p:cNvSpPr>
          <p:nvPr/>
        </p:nvSpPr>
        <p:spPr bwMode="auto">
          <a:xfrm rot="1244791">
            <a:off x="1619250" y="3575050"/>
            <a:ext cx="2103438" cy="1214438"/>
          </a:xfrm>
          <a:prstGeom prst="ellipse">
            <a:avLst/>
          </a:prstGeom>
          <a:solidFill>
            <a:srgbClr val="009900">
              <a:alpha val="22000"/>
            </a:srgbClr>
          </a:solidFill>
          <a:ln w="12700">
            <a:solidFill>
              <a:srgbClr val="00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362003" name="Oval 83"/>
          <p:cNvSpPr>
            <a:spLocks noChangeArrowheads="1"/>
          </p:cNvSpPr>
          <p:nvPr/>
        </p:nvSpPr>
        <p:spPr bwMode="auto">
          <a:xfrm rot="20355209" flipH="1">
            <a:off x="220663" y="3094038"/>
            <a:ext cx="3352800" cy="1600200"/>
          </a:xfrm>
          <a:prstGeom prst="ellipse">
            <a:avLst/>
          </a:prstGeom>
          <a:solidFill>
            <a:srgbClr val="0033CC">
              <a:alpha val="19000"/>
            </a:srgbClr>
          </a:solidFill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8246" name="Text Box 85"/>
          <p:cNvSpPr txBox="1">
            <a:spLocks noChangeArrowheads="1"/>
          </p:cNvSpPr>
          <p:nvPr/>
        </p:nvSpPr>
        <p:spPr bwMode="auto">
          <a:xfrm>
            <a:off x="2876550" y="1903413"/>
            <a:ext cx="11223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 i="0">
                <a:solidFill>
                  <a:srgbClr val="990000"/>
                </a:solidFill>
              </a:rPr>
              <a:t>structural</a:t>
            </a:r>
            <a:endParaRPr lang="en-GB" sz="1600" i="0">
              <a:solidFill>
                <a:srgbClr val="990000"/>
              </a:solidFill>
            </a:endParaRPr>
          </a:p>
        </p:txBody>
      </p:sp>
      <p:sp>
        <p:nvSpPr>
          <p:cNvPr id="8247" name="Text Box 86"/>
          <p:cNvSpPr txBox="1">
            <a:spLocks noChangeArrowheads="1"/>
          </p:cNvSpPr>
          <p:nvPr/>
        </p:nvSpPr>
        <p:spPr bwMode="auto">
          <a:xfrm rot="5538344">
            <a:off x="3471069" y="4302919"/>
            <a:ext cx="6016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 i="0">
                <a:solidFill>
                  <a:srgbClr val="009900"/>
                </a:solidFill>
              </a:rPr>
              <a:t>data</a:t>
            </a:r>
            <a:endParaRPr lang="en-GB" sz="1600" i="0">
              <a:solidFill>
                <a:srgbClr val="009900"/>
              </a:solidFill>
            </a:endParaRPr>
          </a:p>
        </p:txBody>
      </p:sp>
      <p:sp>
        <p:nvSpPr>
          <p:cNvPr id="8248" name="Text Box 87"/>
          <p:cNvSpPr txBox="1">
            <a:spLocks noChangeArrowheads="1"/>
          </p:cNvSpPr>
          <p:nvPr/>
        </p:nvSpPr>
        <p:spPr bwMode="auto">
          <a:xfrm rot="-2039072">
            <a:off x="65088" y="3309938"/>
            <a:ext cx="1155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 i="0">
                <a:solidFill>
                  <a:srgbClr val="0000FF"/>
                </a:solidFill>
              </a:rPr>
              <a:t>functional</a:t>
            </a:r>
            <a:endParaRPr lang="en-GB" sz="1600" i="0">
              <a:solidFill>
                <a:srgbClr val="0000FF"/>
              </a:solidFill>
            </a:endParaRPr>
          </a:p>
        </p:txBody>
      </p:sp>
      <p:sp>
        <p:nvSpPr>
          <p:cNvPr id="1362008" name="Line 88"/>
          <p:cNvSpPr>
            <a:spLocks noChangeShapeType="1"/>
          </p:cNvSpPr>
          <p:nvPr/>
        </p:nvSpPr>
        <p:spPr bwMode="auto">
          <a:xfrm flipH="1" flipV="1">
            <a:off x="3162300" y="4699000"/>
            <a:ext cx="2095500" cy="33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5</a:t>
            </a:fld>
            <a:r>
              <a:rPr lang="el-GR" smtClean="0"/>
              <a:t> / </a:t>
            </a:r>
            <a:r>
              <a:rPr lang="en-US" smtClean="0"/>
              <a:t>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2503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0" smtClean="0">
                <a:solidFill>
                  <a:schemeClr val="bg2"/>
                </a:solidFill>
              </a:rPr>
              <a:t>HY352</a:t>
            </a:r>
            <a:endParaRPr lang="en-US" i="0" smtClean="0">
              <a:solidFill>
                <a:schemeClr val="bg2"/>
              </a:solidFill>
            </a:endParaRPr>
          </a:p>
        </p:txBody>
      </p:sp>
      <p:sp>
        <p:nvSpPr>
          <p:cNvPr id="481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0">
                <a:solidFill>
                  <a:schemeClr val="bg2"/>
                </a:solidFill>
              </a:rPr>
              <a:t>Α. Σαββίδης</a:t>
            </a:r>
            <a:endParaRPr lang="en-US" i="0">
              <a:solidFill>
                <a:schemeClr val="bg2"/>
              </a:solidFill>
            </a:endParaRPr>
          </a:p>
        </p:txBody>
      </p:sp>
      <p:sp>
        <p:nvSpPr>
          <p:cNvPr id="135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Structured design</a:t>
            </a:r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17</a:t>
            </a:r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17</a:t>
            </a:r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n-GB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5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20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Σύνδεση με την </a:t>
            </a:r>
            <a:r>
              <a:rPr lang="el-GR" sz="20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αντικειμενοστραφή σχεδίαση </a:t>
            </a:r>
            <a:r>
              <a:rPr lang="el-GR" sz="20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(3/3)</a:t>
            </a:r>
          </a:p>
          <a:p>
            <a:pPr lvl="1"/>
            <a:r>
              <a:rPr lang="el-GR" sz="1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Είναι λάθος η αντίληψη ότι ο αντικειμενοστραφής</a:t>
            </a:r>
            <a:r>
              <a:rPr lang="el-GR" sz="18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l-GR" sz="1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προγραμματισμός είναι μία σχεδιαστική μέθοδος η οποία εστιάζεται περισσότερο στα δεδομένα, παρά στις λειτουργίες</a:t>
            </a:r>
            <a:endParaRPr lang="en-US" sz="18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r>
              <a:rPr lang="el-GR" sz="1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Είναι λάθος να αντιμετωπίζεται ο </a:t>
            </a:r>
            <a:r>
              <a:rPr lang="el-GR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αντικειμενοστραφής</a:t>
            </a:r>
            <a:r>
              <a:rPr lang="el-GR" sz="18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l-GR" sz="1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προγραμματισμός σαν μία εντελώς διαφορετική οπτική γωνία σχεδίασης</a:t>
            </a:r>
            <a:endParaRPr lang="en-US" sz="18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buFont typeface="Wingdings" pitchFamily="2" charset="2"/>
              <a:buChar char="è"/>
            </a:pPr>
            <a:r>
              <a:rPr lang="el-GR" sz="1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Ο </a:t>
            </a:r>
            <a:r>
              <a:rPr lang="el-GR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αντικειμενοστραφής</a:t>
            </a:r>
            <a:r>
              <a:rPr lang="el-GR" sz="18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l-GR" sz="1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προγραμματισμός είναι η εξέλιξη και βελτίωση της δομημένης σχεδίασης</a:t>
            </a:r>
            <a:endParaRPr lang="en-US" sz="18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2">
              <a:buFont typeface="Wingdings" pitchFamily="2" charset="2"/>
              <a:buChar char="è"/>
            </a:pPr>
            <a:r>
              <a:rPr lang="el-GR" sz="1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Τυποποιώντας την έννοια ενός δομημένου τμήματος </a:t>
            </a:r>
            <a:r>
              <a:rPr lang="en-US" sz="1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l-GR" sz="1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κλάση</a:t>
            </a:r>
            <a:r>
              <a:rPr lang="en-US" sz="1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pPr lvl="2">
              <a:buFont typeface="Wingdings" pitchFamily="2" charset="2"/>
              <a:buChar char="è"/>
            </a:pPr>
            <a:r>
              <a:rPr lang="el-GR" sz="1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Τυποποιώντας τις ιδιότητες και τις σχέσεις μεταξύ των δομημένων τμημάτων (</a:t>
            </a:r>
            <a:r>
              <a:rPr lang="el-GR" sz="1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μέλη, εμβέλεια, κανόνες πρόσβασης</a:t>
            </a:r>
            <a:r>
              <a:rPr lang="el-GR" sz="1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pPr lvl="2">
              <a:buFont typeface="Wingdings" pitchFamily="2" charset="2"/>
              <a:buChar char="è"/>
            </a:pPr>
            <a:r>
              <a:rPr lang="el-GR" sz="1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Τυποποιώντας τις μεθόδους επαναχρησιμοποίησης (</a:t>
            </a:r>
            <a:r>
              <a:rPr lang="el-GR" sz="1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κληρονομικότητα, πρότυπα</a:t>
            </a:r>
            <a:r>
              <a:rPr lang="el-GR" sz="1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n-US" sz="16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2">
              <a:buFont typeface="Wingdings" pitchFamily="2" charset="2"/>
              <a:buChar char="è"/>
            </a:pPr>
            <a:r>
              <a:rPr lang="el-GR" sz="1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Παρέχοντας πλήρη προγραμματιστική υποστήριξη (</a:t>
            </a:r>
            <a:r>
              <a:rPr lang="el-GR" sz="1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γλώσσες προγραμματισμού και </a:t>
            </a:r>
            <a:r>
              <a:rPr lang="el-GR" sz="16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μοντελοποίησης</a:t>
            </a:r>
            <a:r>
              <a:rPr lang="el-GR" sz="1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n-GB" sz="16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50</a:t>
            </a:fld>
            <a:r>
              <a:rPr lang="el-GR" smtClean="0"/>
              <a:t> / </a:t>
            </a:r>
            <a:r>
              <a:rPr lang="en-US" smtClean="0"/>
              <a:t>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2503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5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5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5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5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5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5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5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5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5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5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5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5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5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5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7827" grpId="0" build="p" bldLvl="3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0" smtClean="0">
                <a:solidFill>
                  <a:schemeClr val="bg2"/>
                </a:solidFill>
              </a:rPr>
              <a:t>HY352</a:t>
            </a:r>
            <a:endParaRPr lang="en-US" i="0" smtClean="0">
              <a:solidFill>
                <a:schemeClr val="bg2"/>
              </a:solidFill>
            </a:endParaRPr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0">
                <a:solidFill>
                  <a:schemeClr val="bg2"/>
                </a:solidFill>
              </a:rPr>
              <a:t>Α. Σαββίδης</a:t>
            </a:r>
            <a:endParaRPr lang="en-US" i="0">
              <a:solidFill>
                <a:schemeClr val="bg2"/>
              </a:solidFill>
            </a:endParaRPr>
          </a:p>
        </p:txBody>
      </p:sp>
      <p:sp>
        <p:nvSpPr>
          <p:cNvPr id="137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Περιεχόμενα</a:t>
            </a:r>
            <a:endParaRPr lang="en-GB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7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Σχεδιαστικές προοπτικές</a:t>
            </a:r>
          </a:p>
          <a:p>
            <a:pPr lvl="1"/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Ο ρόλος των προοπτικών από άλλη οπτική γωνία</a:t>
            </a:r>
            <a:endParaRPr 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r>
              <a:rPr lang="en-US" i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Functional design – </a:t>
            </a:r>
            <a:r>
              <a:rPr lang="el-GR" i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λειτουργική σχεδίαση</a:t>
            </a:r>
            <a:endParaRPr lang="en-US" i="1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Behavioral analysis – </a:t>
            </a: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συμπεριφεριολογική ανάλυση</a:t>
            </a:r>
            <a:endParaRPr 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Δομημένος προγραμματισμός</a:t>
            </a:r>
          </a:p>
          <a:p>
            <a:pPr lvl="1"/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Βασικές ιδιότητες</a:t>
            </a:r>
          </a:p>
          <a:p>
            <a:pPr lvl="1"/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Συγγενείς μέθοδοι σχεδίασης</a:t>
            </a:r>
          </a:p>
          <a:p>
            <a:pPr lvl="1"/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Σχέση και σύνδεση και με οντοκεντρική σχεδίαση</a:t>
            </a:r>
            <a:endParaRPr lang="en-GB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6</a:t>
            </a:fld>
            <a:r>
              <a:rPr lang="el-GR" smtClean="0"/>
              <a:t> / </a:t>
            </a:r>
            <a:r>
              <a:rPr lang="en-US" smtClean="0"/>
              <a:t>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2622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0" smtClean="0">
                <a:solidFill>
                  <a:schemeClr val="bg2"/>
                </a:solidFill>
              </a:rPr>
              <a:t>HY352</a:t>
            </a:r>
            <a:endParaRPr lang="en-US" i="0" smtClean="0">
              <a:solidFill>
                <a:schemeClr val="bg2"/>
              </a:solidFill>
            </a:endParaRPr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0">
                <a:solidFill>
                  <a:schemeClr val="bg2"/>
                </a:solidFill>
              </a:rPr>
              <a:t>Α. Σαββίδης</a:t>
            </a:r>
            <a:endParaRPr lang="en-US" i="0">
              <a:solidFill>
                <a:schemeClr val="bg2"/>
              </a:solidFill>
            </a:endParaRPr>
          </a:p>
        </p:txBody>
      </p:sp>
      <p:sp>
        <p:nvSpPr>
          <p:cNvPr id="131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Functional design (1/2)</a:t>
            </a:r>
            <a:endParaRPr lang="en-GB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1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Τα σχετικά μοντέλα εξάγουν τις βασικές λειτουργίες που επιτελεί το λογισμικό, συμπεριλαμβάνοντας ροή δεδομένων και ροή ελέγχου</a:t>
            </a:r>
            <a:endParaRPr 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Εμπλέκουν και αναπαριστούν σε ποικίλα επίπεδα λεπτομέρειες σχεδίασης της αλγοριθμικής λογικής</a:t>
            </a:r>
            <a:endParaRPr lang="en-GB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7</a:t>
            </a:fld>
            <a:r>
              <a:rPr lang="el-GR" smtClean="0"/>
              <a:t> / </a:t>
            </a:r>
            <a:r>
              <a:rPr lang="en-US" smtClean="0"/>
              <a:t>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3098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1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1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1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1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7891" grpId="0" build="p" bldLvl="3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0" smtClean="0">
                <a:solidFill>
                  <a:schemeClr val="bg2"/>
                </a:solidFill>
              </a:rPr>
              <a:t>HY352</a:t>
            </a:r>
            <a:endParaRPr lang="en-US" i="0" smtClean="0">
              <a:solidFill>
                <a:schemeClr val="bg2"/>
              </a:solidFill>
            </a:endParaRPr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0">
                <a:solidFill>
                  <a:schemeClr val="bg2"/>
                </a:solidFill>
              </a:rPr>
              <a:t>Α. Σαββίδης</a:t>
            </a:r>
            <a:endParaRPr lang="en-US" i="0">
              <a:solidFill>
                <a:schemeClr val="bg2"/>
              </a:solidFill>
            </a:endParaRPr>
          </a:p>
        </p:txBody>
      </p:sp>
      <p:sp>
        <p:nvSpPr>
          <p:cNvPr id="132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Functional design</a:t>
            </a: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(2/2)</a:t>
            </a:r>
            <a:endParaRPr lang="en-GB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2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Data Flow Diagrams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l-GR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–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DFD</a:t>
            </a:r>
            <a:r>
              <a:rPr lang="el-GR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 διαγράμματα ροής δεδομένων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lang="el-GR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Αντικατοπτρίζουν τις ανάγκες ροής δεδομένων, </a:t>
            </a:r>
            <a:r>
              <a:rPr lang="el-GR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μοντελοποιώντας</a:t>
            </a:r>
            <a:r>
              <a:rPr lang="el-GR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τμήματα επεξεργασίας και αποθήκευσης δεδομένων</a:t>
            </a:r>
            <a:endParaRPr lang="en-US" sz="24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sz="2400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Flow Charts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l-GR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– 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FC</a:t>
            </a:r>
            <a:r>
              <a:rPr lang="el-GR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 διαγράμματα ροής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lang="el-GR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Πρόκειται για μία από τις παλαιότερες γραφικές μεθόδους αναπαράστασης αλγοριθμικής λογικής</a:t>
            </a:r>
            <a:endParaRPr lang="en-US" sz="24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sz="2400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Pseudo Code</a:t>
            </a:r>
            <a:r>
              <a:rPr lang="el-GR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l-GR" sz="2400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ψευδοκώδικας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lang="el-GR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Η εναλλακτική άποψη στα διαγράμματα ροής, με τη χρήση κειμένου, στη μορφή μη αυστηρά τυποποιημένου κώδικα προγράμματος</a:t>
            </a:r>
            <a:endParaRPr lang="en-US" sz="24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GB" sz="24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8</a:t>
            </a:fld>
            <a:r>
              <a:rPr lang="el-GR" smtClean="0"/>
              <a:t> / </a:t>
            </a:r>
            <a:r>
              <a:rPr lang="en-US" smtClean="0"/>
              <a:t>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5415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2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2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2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2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3011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0" smtClean="0">
                <a:solidFill>
                  <a:schemeClr val="bg2"/>
                </a:solidFill>
              </a:rPr>
              <a:t>HY352</a:t>
            </a:r>
            <a:endParaRPr lang="en-US" i="0" smtClean="0">
              <a:solidFill>
                <a:schemeClr val="bg2"/>
              </a:solidFill>
            </a:endParaRPr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0">
                <a:solidFill>
                  <a:schemeClr val="bg2"/>
                </a:solidFill>
              </a:rPr>
              <a:t>Α. Σαββίδης</a:t>
            </a:r>
            <a:endParaRPr lang="en-US" i="0">
              <a:solidFill>
                <a:schemeClr val="bg2"/>
              </a:solidFill>
            </a:endParaRPr>
          </a:p>
        </p:txBody>
      </p:sp>
      <p:sp>
        <p:nvSpPr>
          <p:cNvPr id="1325071" name="Rectangle 15"/>
          <p:cNvSpPr>
            <a:spLocks noChangeArrowheads="1"/>
          </p:cNvSpPr>
          <p:nvPr/>
        </p:nvSpPr>
        <p:spPr bwMode="auto">
          <a:xfrm>
            <a:off x="4648200" y="1600200"/>
            <a:ext cx="1828800" cy="4572000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2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Data Flow Diagrams</a:t>
            </a: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(1/4)</a:t>
            </a:r>
            <a:endParaRPr lang="en-GB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2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33528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i="1" smtClean="0">
                <a:solidFill>
                  <a:srgbClr val="0000FF"/>
                </a:solidFill>
                <a:effectLst/>
              </a:rPr>
              <a:t>Process</a:t>
            </a:r>
            <a:r>
              <a:rPr 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}</a:t>
            </a:r>
            <a:endParaRPr lang="el-GR" sz="24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90000"/>
              </a:lnSpc>
            </a:pPr>
            <a:r>
              <a:rPr lang="el-GR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Διεργασία</a:t>
            </a:r>
            <a:endParaRPr lang="en-US" sz="2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90000"/>
              </a:lnSpc>
            </a:pPr>
            <a:r>
              <a:rPr lang="en-US" sz="2400" i="1" smtClean="0">
                <a:solidFill>
                  <a:srgbClr val="0000FF"/>
                </a:solidFill>
                <a:effectLst/>
              </a:rPr>
              <a:t>Control flow</a:t>
            </a:r>
            <a:r>
              <a:rPr 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}</a:t>
            </a:r>
            <a:endParaRPr lang="el-GR" sz="24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90000"/>
              </a:lnSpc>
            </a:pPr>
            <a:r>
              <a:rPr lang="el-GR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Ροή ελέγχου</a:t>
            </a:r>
            <a:endParaRPr lang="en-US" sz="2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90000"/>
              </a:lnSpc>
            </a:pPr>
            <a:r>
              <a:rPr lang="en-US" sz="2400" i="1" smtClean="0">
                <a:solidFill>
                  <a:srgbClr val="0000FF"/>
                </a:solidFill>
                <a:effectLst/>
              </a:rPr>
              <a:t>Data flow</a:t>
            </a:r>
            <a:r>
              <a:rPr 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}</a:t>
            </a:r>
          </a:p>
          <a:p>
            <a:pPr lvl="1">
              <a:lnSpc>
                <a:spcPct val="90000"/>
              </a:lnSpc>
            </a:pPr>
            <a:r>
              <a:rPr lang="el-GR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Ροή δεδομένων</a:t>
            </a:r>
            <a:endParaRPr lang="en-US" sz="2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90000"/>
              </a:lnSpc>
            </a:pPr>
            <a:r>
              <a:rPr lang="en-US" sz="2400" i="1" smtClean="0">
                <a:solidFill>
                  <a:srgbClr val="0000FF"/>
                </a:solidFill>
                <a:effectLst/>
              </a:rPr>
              <a:t>Data store</a:t>
            </a:r>
            <a:r>
              <a:rPr 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}</a:t>
            </a:r>
            <a:endParaRPr lang="el-GR" sz="24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90000"/>
              </a:lnSpc>
            </a:pPr>
            <a:r>
              <a:rPr lang="el-GR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Αποθήκη δεδομένων</a:t>
            </a:r>
            <a:endParaRPr lang="en-US" sz="2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90000"/>
              </a:lnSpc>
            </a:pPr>
            <a:r>
              <a:rPr lang="en-US" sz="2400" i="1" smtClean="0">
                <a:solidFill>
                  <a:srgbClr val="0000FF"/>
                </a:solidFill>
                <a:effectLst/>
              </a:rPr>
              <a:t>External entity</a:t>
            </a:r>
            <a:r>
              <a:rPr 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}</a:t>
            </a:r>
            <a:endParaRPr lang="el-GR" sz="24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90000"/>
              </a:lnSpc>
            </a:pPr>
            <a:r>
              <a:rPr lang="el-GR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Εξωτερική οντότητα</a:t>
            </a:r>
            <a:endParaRPr lang="en-US" sz="2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90000"/>
              </a:lnSpc>
            </a:pPr>
            <a:r>
              <a:rPr lang="en-US" sz="2400" i="1" smtClean="0">
                <a:solidFill>
                  <a:srgbClr val="0000FF"/>
                </a:solidFill>
                <a:effectLst/>
              </a:rPr>
              <a:t>Grouping</a:t>
            </a:r>
            <a:r>
              <a:rPr 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}</a:t>
            </a:r>
            <a:endParaRPr lang="el-GR" sz="24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90000"/>
              </a:lnSpc>
            </a:pPr>
            <a:r>
              <a:rPr lang="el-GR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Ομαδοποίηση</a:t>
            </a:r>
            <a:endParaRPr lang="en-GB" sz="2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25060" name="Oval 4"/>
          <p:cNvSpPr>
            <a:spLocks noChangeArrowheads="1"/>
          </p:cNvSpPr>
          <p:nvPr/>
        </p:nvSpPr>
        <p:spPr bwMode="auto">
          <a:xfrm>
            <a:off x="5029200" y="1663700"/>
            <a:ext cx="8382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12297" name="Group 17"/>
          <p:cNvGrpSpPr>
            <a:grpSpLocks/>
          </p:cNvGrpSpPr>
          <p:nvPr/>
        </p:nvGrpSpPr>
        <p:grpSpPr bwMode="auto">
          <a:xfrm>
            <a:off x="4800600" y="2590800"/>
            <a:ext cx="1447800" cy="914400"/>
            <a:chOff x="3120" y="1584"/>
            <a:chExt cx="912" cy="576"/>
          </a:xfrm>
        </p:grpSpPr>
        <p:sp>
          <p:nvSpPr>
            <p:cNvPr id="1325061" name="Oval 5"/>
            <p:cNvSpPr>
              <a:spLocks noChangeArrowheads="1"/>
            </p:cNvSpPr>
            <p:nvPr/>
          </p:nvSpPr>
          <p:spPr bwMode="auto">
            <a:xfrm>
              <a:off x="3120" y="1632"/>
              <a:ext cx="528" cy="480"/>
            </a:xfrm>
            <a:prstGeom prst="ellipse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325062" name="Line 6"/>
            <p:cNvSpPr>
              <a:spLocks noChangeShapeType="1"/>
            </p:cNvSpPr>
            <p:nvPr/>
          </p:nvSpPr>
          <p:spPr bwMode="auto">
            <a:xfrm flipV="1">
              <a:off x="3648" y="1584"/>
              <a:ext cx="384" cy="288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25063" name="Line 7"/>
            <p:cNvSpPr>
              <a:spLocks noChangeShapeType="1"/>
            </p:cNvSpPr>
            <p:nvPr/>
          </p:nvSpPr>
          <p:spPr bwMode="auto">
            <a:xfrm>
              <a:off x="3648" y="1872"/>
              <a:ext cx="384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25064" name="Line 8"/>
            <p:cNvSpPr>
              <a:spLocks noChangeShapeType="1"/>
            </p:cNvSpPr>
            <p:nvPr/>
          </p:nvSpPr>
          <p:spPr bwMode="auto">
            <a:xfrm>
              <a:off x="3648" y="1872"/>
              <a:ext cx="336" cy="288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25065" name="Line 9"/>
          <p:cNvSpPr>
            <a:spLocks noChangeShapeType="1"/>
          </p:cNvSpPr>
          <p:nvPr/>
        </p:nvSpPr>
        <p:spPr bwMode="auto">
          <a:xfrm>
            <a:off x="5029200" y="38862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5068" name="AutoShape 12"/>
          <p:cNvSpPr>
            <a:spLocks noChangeArrowheads="1"/>
          </p:cNvSpPr>
          <p:nvPr/>
        </p:nvSpPr>
        <p:spPr bwMode="auto">
          <a:xfrm>
            <a:off x="5029200" y="4267200"/>
            <a:ext cx="914400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25069" name="Rectangle 13"/>
          <p:cNvSpPr>
            <a:spLocks noChangeArrowheads="1"/>
          </p:cNvSpPr>
          <p:nvPr/>
        </p:nvSpPr>
        <p:spPr bwMode="auto">
          <a:xfrm>
            <a:off x="5029200" y="4876800"/>
            <a:ext cx="914400" cy="381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25070" name="Rectangle 14"/>
          <p:cNvSpPr>
            <a:spLocks noChangeArrowheads="1"/>
          </p:cNvSpPr>
          <p:nvPr/>
        </p:nvSpPr>
        <p:spPr bwMode="auto">
          <a:xfrm>
            <a:off x="5029200" y="5486400"/>
            <a:ext cx="914400" cy="381000"/>
          </a:xfrm>
          <a:prstGeom prst="rect">
            <a:avLst/>
          </a:prstGeom>
          <a:noFill/>
          <a:ln w="2857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25072" name="Line 16"/>
          <p:cNvSpPr>
            <a:spLocks noChangeShapeType="1"/>
          </p:cNvSpPr>
          <p:nvPr/>
        </p:nvSpPr>
        <p:spPr bwMode="auto">
          <a:xfrm>
            <a:off x="4648200" y="2514600"/>
            <a:ext cx="18288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5074" name="Line 18"/>
          <p:cNvSpPr>
            <a:spLocks noChangeShapeType="1"/>
          </p:cNvSpPr>
          <p:nvPr/>
        </p:nvSpPr>
        <p:spPr bwMode="auto">
          <a:xfrm>
            <a:off x="4648200" y="3657600"/>
            <a:ext cx="18288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5075" name="Line 19"/>
          <p:cNvSpPr>
            <a:spLocks noChangeShapeType="1"/>
          </p:cNvSpPr>
          <p:nvPr/>
        </p:nvSpPr>
        <p:spPr bwMode="auto">
          <a:xfrm>
            <a:off x="4724400" y="4114800"/>
            <a:ext cx="18288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5076" name="Line 20"/>
          <p:cNvSpPr>
            <a:spLocks noChangeShapeType="1"/>
          </p:cNvSpPr>
          <p:nvPr/>
        </p:nvSpPr>
        <p:spPr bwMode="auto">
          <a:xfrm>
            <a:off x="4648200" y="4724400"/>
            <a:ext cx="18288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5077" name="Line 21"/>
          <p:cNvSpPr>
            <a:spLocks noChangeShapeType="1"/>
          </p:cNvSpPr>
          <p:nvPr/>
        </p:nvSpPr>
        <p:spPr bwMode="auto">
          <a:xfrm>
            <a:off x="4648200" y="5334000"/>
            <a:ext cx="18288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5079" name="Line 23"/>
          <p:cNvSpPr>
            <a:spLocks noChangeShapeType="1"/>
          </p:cNvSpPr>
          <p:nvPr/>
        </p:nvSpPr>
        <p:spPr bwMode="auto">
          <a:xfrm flipV="1">
            <a:off x="2095500" y="1930400"/>
            <a:ext cx="2552700" cy="635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5080" name="Line 24"/>
          <p:cNvSpPr>
            <a:spLocks noChangeShapeType="1"/>
          </p:cNvSpPr>
          <p:nvPr/>
        </p:nvSpPr>
        <p:spPr bwMode="auto">
          <a:xfrm>
            <a:off x="2641600" y="2730500"/>
            <a:ext cx="1993900" cy="508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5081" name="Line 25"/>
          <p:cNvSpPr>
            <a:spLocks noChangeShapeType="1"/>
          </p:cNvSpPr>
          <p:nvPr/>
        </p:nvSpPr>
        <p:spPr bwMode="auto">
          <a:xfrm>
            <a:off x="2311400" y="3492500"/>
            <a:ext cx="2336800" cy="3048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5082" name="Line 26"/>
          <p:cNvSpPr>
            <a:spLocks noChangeShapeType="1"/>
          </p:cNvSpPr>
          <p:nvPr/>
        </p:nvSpPr>
        <p:spPr bwMode="auto">
          <a:xfrm>
            <a:off x="2438400" y="4191000"/>
            <a:ext cx="2209800" cy="1524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5083" name="Line 27"/>
          <p:cNvSpPr>
            <a:spLocks noChangeShapeType="1"/>
          </p:cNvSpPr>
          <p:nvPr/>
        </p:nvSpPr>
        <p:spPr bwMode="auto">
          <a:xfrm>
            <a:off x="2997200" y="4953000"/>
            <a:ext cx="1651000" cy="76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5084" name="Line 28"/>
          <p:cNvSpPr>
            <a:spLocks noChangeShapeType="1"/>
          </p:cNvSpPr>
          <p:nvPr/>
        </p:nvSpPr>
        <p:spPr bwMode="auto">
          <a:xfrm>
            <a:off x="2298700" y="5664200"/>
            <a:ext cx="2349500" cy="76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313" name="Group 34"/>
          <p:cNvGrpSpPr>
            <a:grpSpLocks/>
          </p:cNvGrpSpPr>
          <p:nvPr/>
        </p:nvGrpSpPr>
        <p:grpSpPr bwMode="auto">
          <a:xfrm>
            <a:off x="6943725" y="1657350"/>
            <a:ext cx="1800225" cy="1181100"/>
            <a:chOff x="4374" y="1200"/>
            <a:chExt cx="1134" cy="744"/>
          </a:xfrm>
        </p:grpSpPr>
        <p:sp>
          <p:nvSpPr>
            <p:cNvPr id="1325086" name="AutoShape 30"/>
            <p:cNvSpPr>
              <a:spLocks noChangeArrowheads="1"/>
            </p:cNvSpPr>
            <p:nvPr/>
          </p:nvSpPr>
          <p:spPr bwMode="auto">
            <a:xfrm>
              <a:off x="4374" y="1200"/>
              <a:ext cx="1134" cy="744"/>
            </a:xfrm>
            <a:prstGeom prst="horizontalScroll">
              <a:avLst>
                <a:gd name="adj" fmla="val 125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12315" name="Group 31"/>
            <p:cNvGrpSpPr>
              <a:grpSpLocks/>
            </p:cNvGrpSpPr>
            <p:nvPr/>
          </p:nvGrpSpPr>
          <p:grpSpPr bwMode="auto">
            <a:xfrm>
              <a:off x="4485" y="1319"/>
              <a:ext cx="900" cy="518"/>
              <a:chOff x="4407" y="857"/>
              <a:chExt cx="996" cy="506"/>
            </a:xfrm>
          </p:grpSpPr>
          <p:sp>
            <p:nvSpPr>
              <p:cNvPr id="1325088" name="Text Box 32"/>
              <p:cNvSpPr txBox="1">
                <a:spLocks noChangeArrowheads="1"/>
              </p:cNvSpPr>
              <p:nvPr/>
            </p:nvSpPr>
            <p:spPr bwMode="auto">
              <a:xfrm>
                <a:off x="4426" y="989"/>
                <a:ext cx="128" cy="2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b="1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b="1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b="1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b="1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b="1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l-GR" i="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325089" name="Rectangle 33"/>
              <p:cNvSpPr>
                <a:spLocks noChangeArrowheads="1"/>
              </p:cNvSpPr>
              <p:nvPr/>
            </p:nvSpPr>
            <p:spPr bwMode="auto">
              <a:xfrm>
                <a:off x="4407" y="857"/>
                <a:ext cx="996" cy="5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r>
                  <a:rPr lang="el-GR" sz="1200" i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Μόνο σε εφαρμογές επεξεργασίας δεδομένων</a:t>
                </a:r>
              </a:p>
            </p:txBody>
          </p:sp>
        </p:grpSp>
      </p:grpSp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9</a:t>
            </a:fld>
            <a:r>
              <a:rPr lang="el-GR" smtClean="0"/>
              <a:t> / </a:t>
            </a:r>
            <a:r>
              <a:rPr lang="en-US" smtClean="0"/>
              <a:t>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81259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SUN 99">
  <a:themeElements>
    <a:clrScheme name="CSUN 99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SUN 99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CSUN 99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UN 99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UN 99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UN 99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UN 99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UN 99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UN 99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6843</TotalTime>
  <Words>4198</Words>
  <Application>Microsoft Office PowerPoint</Application>
  <PresentationFormat>Προβολή στην οθόνη (4:3)</PresentationFormat>
  <Paragraphs>809</Paragraphs>
  <Slides>50</Slides>
  <Notes>2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50</vt:i4>
      </vt:variant>
    </vt:vector>
  </HeadingPairs>
  <TitlesOfParts>
    <vt:vector size="51" baseType="lpstr">
      <vt:lpstr>CSUN 99</vt:lpstr>
      <vt:lpstr>Παρουσίαση του PowerPoint</vt:lpstr>
      <vt:lpstr>ΕΝΟΤΗΤΑ 3</vt:lpstr>
      <vt:lpstr>Ρόλος των προοπτικών (1/3)</vt:lpstr>
      <vt:lpstr>Ρόλος των προοπτικών (2/3)</vt:lpstr>
      <vt:lpstr>Ρόλος των προοπτικών (3/3)</vt:lpstr>
      <vt:lpstr>Περιεχόμενα</vt:lpstr>
      <vt:lpstr>Functional design (1/2)</vt:lpstr>
      <vt:lpstr>Functional design (2/2)</vt:lpstr>
      <vt:lpstr>Data Flow Diagrams (1/4)</vt:lpstr>
      <vt:lpstr>Data Flow Diagrams (2/4)</vt:lpstr>
      <vt:lpstr>Data flow diagrams (3/4)</vt:lpstr>
      <vt:lpstr>Data flow diagrams (4/4)</vt:lpstr>
      <vt:lpstr>Flow charts (1/5)</vt:lpstr>
      <vt:lpstr>Flow charts (2/5)</vt:lpstr>
      <vt:lpstr>Flow charts (3/5)</vt:lpstr>
      <vt:lpstr>Flow charts (4/5)</vt:lpstr>
      <vt:lpstr>Flow charts (5/5)</vt:lpstr>
      <vt:lpstr>Pseudo code (1/4)</vt:lpstr>
      <vt:lpstr>Pseudo code (2/4)</vt:lpstr>
      <vt:lpstr>Pseudo code (3/4)</vt:lpstr>
      <vt:lpstr>Pseudo code (4/4)</vt:lpstr>
      <vt:lpstr>Περιεχόμενα</vt:lpstr>
      <vt:lpstr>Behavioral analysis (1/2)</vt:lpstr>
      <vt:lpstr>Behavioral analysis (2/2)</vt:lpstr>
      <vt:lpstr>State transition diagrams (1/4)</vt:lpstr>
      <vt:lpstr>State transition diagrams (2/4)</vt:lpstr>
      <vt:lpstr>State transition diagrams (3/4)</vt:lpstr>
      <vt:lpstr>State transition diagrams (4/4)</vt:lpstr>
      <vt:lpstr>Cause Effect Tables (1/3)</vt:lpstr>
      <vt:lpstr>Cause Effect Tables (2/3)</vt:lpstr>
      <vt:lpstr>Cause Effect Tables (3/3)</vt:lpstr>
      <vt:lpstr>Formal specification</vt:lpstr>
      <vt:lpstr>Περιεχόμενα</vt:lpstr>
      <vt:lpstr>Structured design (1/17)</vt:lpstr>
      <vt:lpstr>Structured design (2/17)</vt:lpstr>
      <vt:lpstr>Structured design (3/17)</vt:lpstr>
      <vt:lpstr>Structured design (4/7)</vt:lpstr>
      <vt:lpstr>Structured design (5/17)</vt:lpstr>
      <vt:lpstr>Structured design (6/17)</vt:lpstr>
      <vt:lpstr>Structured design (7/17)</vt:lpstr>
      <vt:lpstr>Structured design (8/17)</vt:lpstr>
      <vt:lpstr>Structured design (9/17)</vt:lpstr>
      <vt:lpstr>Structured design (10/17)</vt:lpstr>
      <vt:lpstr>Structured design (11/17)</vt:lpstr>
      <vt:lpstr>Structured design (12/17)</vt:lpstr>
      <vt:lpstr>Structured design (13/17)</vt:lpstr>
      <vt:lpstr>Structured design (14/17)</vt:lpstr>
      <vt:lpstr>Structured design (15/17)</vt:lpstr>
      <vt:lpstr>Structured design (16/17)</vt:lpstr>
      <vt:lpstr>Structured design (17/17)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HCI &amp; AT Lab @ ICS-FORTH</dc:title>
  <dc:creator>Σαββίδης Αντώνης</dc:creator>
  <cp:lastModifiedBy>AS</cp:lastModifiedBy>
  <cp:revision>1883</cp:revision>
  <cp:lastPrinted>1999-09-20T12:01:02Z</cp:lastPrinted>
  <dcterms:created xsi:type="dcterms:W3CDTF">1995-06-17T23:31:02Z</dcterms:created>
  <dcterms:modified xsi:type="dcterms:W3CDTF">2014-10-17T11:18:38Z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1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Z:\Projects\_Presentations\1999\Ellis lecture\html vesrion optimised for 1024x768</vt:lpwstr>
  </property>
</Properties>
</file>