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5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6858000" type="screen4x3"/>
  <p:notesSz cx="6797675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66FF"/>
    <a:srgbClr val="336600"/>
    <a:srgbClr val="B3DEFF"/>
    <a:srgbClr val="CCFFFF"/>
    <a:srgbClr val="D0EBB3"/>
    <a:srgbClr val="92D050"/>
    <a:srgbClr val="F8F8F8"/>
    <a:srgbClr val="99FFCC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881" autoAdjust="0"/>
  </p:normalViewPr>
  <p:slideViewPr>
    <p:cSldViewPr snapToGrid="0">
      <p:cViewPr varScale="1">
        <p:scale>
          <a:sx n="132" d="100"/>
          <a:sy n="132" d="100"/>
        </p:scale>
        <p:origin x="179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50" d="100"/>
          <a:sy n="50" d="100"/>
        </p:scale>
        <p:origin x="3786" y="142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7.xml"/><Relationship Id="rId2" Type="http://schemas.openxmlformats.org/officeDocument/2006/relationships/slide" Target="slides/slide26.xml"/><Relationship Id="rId1" Type="http://schemas.openxmlformats.org/officeDocument/2006/relationships/slide" Target="slides/slide18.xml"/><Relationship Id="rId4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0163" y="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165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0163" y="939165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A466AD00-175F-4672-9B56-EB83F0B4861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312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0163" y="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95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63588"/>
            <a:ext cx="4989513" cy="3741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5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733925"/>
            <a:ext cx="4992687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165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defTabSz="919163">
              <a:defRPr sz="1000" b="0">
                <a:effectLst/>
                <a:latin typeface="Times New Roman" pitchFamily="18" charset="0"/>
              </a:defRPr>
            </a:lvl1pPr>
          </a:lstStyle>
          <a:p>
            <a:endParaRPr lang="el-GR"/>
          </a:p>
        </p:txBody>
      </p:sp>
      <p:sp>
        <p:nvSpPr>
          <p:cNvPr id="195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0163" y="939165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algn="r" defTabSz="919163">
              <a:defRPr sz="1000" b="0">
                <a:effectLst/>
                <a:latin typeface="Times New Roman" pitchFamily="18" charset="0"/>
              </a:defRPr>
            </a:lvl1pPr>
          </a:lstStyle>
          <a:p>
            <a:fld id="{CCD9B540-95C5-447F-8740-C3F257C1B96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750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85750" indent="-95250" algn="l" rtl="0" eaLnBrk="0" fontAlgn="base" hangingPunct="0">
      <a:spcBef>
        <a:spcPct val="1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571500" indent="-95250" algn="l" rtl="0" eaLnBrk="0" fontAlgn="base" hangingPunct="0">
      <a:spcBef>
        <a:spcPct val="10000"/>
      </a:spcBef>
      <a:spcAft>
        <a:spcPct val="0"/>
      </a:spcAft>
      <a:buChar char="–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857250" indent="-95250" algn="l" rtl="0" eaLnBrk="0" fontAlgn="base" hangingPunct="0">
      <a:spcBef>
        <a:spcPct val="0"/>
      </a:spcBef>
      <a:spcAft>
        <a:spcPct val="0"/>
      </a:spcAft>
      <a:buSzPct val="65000"/>
      <a:buFont typeface="Wingdings" pitchFamily="2" charset="2"/>
      <a:buChar char="ð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6CE68-E469-48B5-8375-F371E98F85E4}" type="slidenum">
              <a:rPr lang="en-GB"/>
              <a:pPr/>
              <a:t>1</a:t>
            </a:fld>
            <a:endParaRPr lang="en-GB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1368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9B540-95C5-447F-8740-C3F257C1B968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803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 b="0">
                <a:solidFill>
                  <a:srgbClr val="5E574E"/>
                </a:solidFill>
              </a:defRPr>
            </a:lvl1pPr>
          </a:lstStyle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 b="0">
                <a:solidFill>
                  <a:srgbClr val="5E574E"/>
                </a:solidFill>
              </a:defRPr>
            </a:lvl1pPr>
          </a:lstStyle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18944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 b="0">
                <a:solidFill>
                  <a:srgbClr val="5E574E"/>
                </a:solidFill>
              </a:defRPr>
            </a:lvl1pPr>
          </a:lstStyle>
          <a:p>
            <a:fld id="{6F5C27E8-D9DC-47B2-9750-229DD4554C5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9447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800" y="6305550"/>
            <a:ext cx="2006600" cy="457200"/>
          </a:xfrm>
        </p:spPr>
        <p:txBody>
          <a:bodyPr/>
          <a:lstStyle>
            <a:lvl1pPr>
              <a:defRPr>
                <a:solidFill>
                  <a:srgbClr val="663300"/>
                </a:solidFill>
                <a:latin typeface="Calibri" panose="020F0502020204030204" pitchFamily="34" charset="0"/>
              </a:defRPr>
            </a:lvl1pPr>
          </a:lstStyle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05550"/>
            <a:ext cx="2895600" cy="457200"/>
          </a:xfrm>
        </p:spPr>
        <p:txBody>
          <a:bodyPr/>
          <a:lstStyle>
            <a:lvl1pPr>
              <a:defRPr>
                <a:solidFill>
                  <a:srgbClr val="663300"/>
                </a:solidFill>
                <a:latin typeface="Calibri" panose="020F0502020204030204" pitchFamily="34" charset="0"/>
              </a:defRPr>
            </a:lvl1pPr>
          </a:lstStyle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305550"/>
            <a:ext cx="1905000" cy="457200"/>
          </a:xfrm>
        </p:spPr>
        <p:txBody>
          <a:bodyPr/>
          <a:lstStyle>
            <a:lvl1pPr>
              <a:defRPr>
                <a:solidFill>
                  <a:srgbClr val="6633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Slide </a:t>
            </a:r>
            <a:fld id="{BF01AC56-B339-4B98-BEBC-50244C3E7CE0}" type="slidenum">
              <a:rPr lang="en-US" smtClean="0"/>
              <a:pPr/>
              <a:t>‹#›</a:t>
            </a:fld>
            <a:r>
              <a:rPr lang="el-GR" dirty="0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24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</a:t>
            </a:r>
            <a:fld id="{A52ABF59-A65A-4B38-B810-23BBEFB3FD44}" type="slidenum">
              <a:rPr lang="en-US" smtClean="0"/>
              <a:pPr/>
              <a:t>‹#›</a:t>
            </a:fld>
            <a:r>
              <a:rPr lang="el-GR" dirty="0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20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8153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526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48400"/>
            <a:ext cx="200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effectLst/>
              </a:defRPr>
            </a:lvl1pPr>
          </a:lstStyle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884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effectLst/>
              </a:defRPr>
            </a:lvl1pPr>
          </a:lstStyle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884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 smtClean="0"/>
              <a:t>Slide </a:t>
            </a:r>
            <a:fld id="{6B8989D9-9E43-41D6-A6B1-695D54D65C86}" type="slidenum">
              <a:rPr lang="en-US" smtClean="0"/>
              <a:pPr/>
              <a:t>‹#›</a:t>
            </a:fld>
            <a:r>
              <a:rPr lang="el-GR" dirty="0" smtClean="0"/>
              <a:t> / 30</a:t>
            </a:r>
            <a:endParaRPr lang="en-US" dirty="0"/>
          </a:p>
        </p:txBody>
      </p:sp>
      <p:pic>
        <p:nvPicPr>
          <p:cNvPr id="188424" name="Picture 8" descr="paint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" y="1162050"/>
            <a:ext cx="901446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8425" name="Picture 9" descr="paint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" y="6324600"/>
            <a:ext cx="8541488" cy="158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532" y="-1637"/>
            <a:ext cx="607859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onsolas" panose="020B0609020204030204" pitchFamily="49" charset="0"/>
              </a:rPr>
              <a:t>CSD</a:t>
            </a:r>
            <a:endParaRPr lang="el-GR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8" r:id="rId3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w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9" name="Rectangle 4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76200"/>
            <a:ext cx="8534400" cy="381000"/>
          </a:xfrm>
        </p:spPr>
        <p:txBody>
          <a:bodyPr/>
          <a:lstStyle/>
          <a:p>
            <a:pPr algn="ctr"/>
            <a:r>
              <a:rPr lang="el-GR" sz="1800" b="1">
                <a:latin typeface="Arial" charset="0"/>
              </a:rPr>
              <a:t>HY352 : </a:t>
            </a:r>
            <a:r>
              <a:rPr lang="el-GR" sz="2000" b="1">
                <a:latin typeface="Arial" charset="0"/>
              </a:rPr>
              <a:t>ΤΕΧΝΟΛΟΓΙΑ ΛΟΓΙΣΜΙΚΟΥ</a:t>
            </a:r>
          </a:p>
        </p:txBody>
      </p:sp>
      <p:sp>
        <p:nvSpPr>
          <p:cNvPr id="4142" name="Rectangle 46"/>
          <p:cNvSpPr>
            <a:spLocks noChangeArrowheads="1"/>
          </p:cNvSpPr>
          <p:nvPr/>
        </p:nvSpPr>
        <p:spPr bwMode="auto">
          <a:xfrm>
            <a:off x="381000" y="5334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kumimoji="1" lang="el-G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4153" name="Picture 57" descr="pe02002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86000"/>
            <a:ext cx="34258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55" name="Rectangle 59"/>
          <p:cNvSpPr>
            <a:spLocks noChangeArrowheads="1"/>
          </p:cNvSpPr>
          <p:nvPr/>
        </p:nvSpPr>
        <p:spPr bwMode="auto">
          <a:xfrm>
            <a:off x="304800" y="685800"/>
            <a:ext cx="853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ΠΑΝΕΠΙΣΤΗΜΙΟ ΚΡΗΤΗΣ, 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ΣΧΟΛΗ ΘΕΤΙΚΩΝ ΕΠΙΣΤΗΜΩΝ,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ΤΜΗΜΑ ΕΠΙΣΤΗΜΗΣ ΥΠΟΛΟΓΙΣΤΩΝ</a:t>
            </a:r>
          </a:p>
        </p:txBody>
      </p:sp>
      <p:sp>
        <p:nvSpPr>
          <p:cNvPr id="4156" name="Rectangle 60"/>
          <p:cNvSpPr>
            <a:spLocks noChangeArrowheads="1"/>
          </p:cNvSpPr>
          <p:nvPr/>
        </p:nvSpPr>
        <p:spPr bwMode="auto">
          <a:xfrm>
            <a:off x="381000" y="5867400"/>
            <a:ext cx="853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ΔΙΔΑΣΚΩΝ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Αντώνιος Σαββίδης</a:t>
            </a:r>
            <a:endParaRPr kumimoji="1" lang="el-GR" sz="1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37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Η γένεση των μεθόδων (1/20)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7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400" smtClean="0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Ο οντοκεντρικός προγραμματισμός γεννήθηκε στα όρια εφαρμογής του δομημένου προγραμματισμού και της προσπάθειας επίτευξης βέλτιστης κατάτμησης</a:t>
            </a:r>
            <a:endParaRPr lang="en-US" sz="2400" smtClean="0">
              <a:solidFill>
                <a:srgbClr val="3399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endParaRPr lang="en-US" sz="2400" smtClean="0">
              <a:solidFill>
                <a:srgbClr val="3399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>
              <a:buFont typeface="Wingdings" pitchFamily="2" charset="2"/>
              <a:buChar char="è"/>
            </a:pPr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Θα ερευνήσουμε τον τρόπο με τον οποίο αυτή η νέα στρατηγική οδήγησε στον εντοπισμό χαρακτηριστικών ανεπαρκειών 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των διαδικαστικών γλωσσών 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όπως η 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C),</a:t>
            </a:r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κυρίως λόγω περιορισμών σχετικά με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 lvl="1">
              <a:buFont typeface="Wingdings" pitchFamily="2" charset="2"/>
              <a:buChar char="è"/>
            </a:pPr>
            <a:r>
              <a:rPr lang="el-GR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την δυνατότητα να προγραμματίσουμε το σχεδιαστικό μοντέλο απ’ ευθείας στον κώδικα</a:t>
            </a:r>
            <a:endParaRPr lang="en-US" sz="1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buFont typeface="Wingdings" pitchFamily="2" charset="2"/>
              <a:buChar char="è"/>
            </a:pPr>
            <a:r>
              <a:rPr lang="el-GR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την υποστήριξη υλοποίησης της αντιστοίχησης του μοντέλου </a:t>
            </a:r>
            <a:r>
              <a:rPr lang="el-GR" sz="1800" smtClean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σε κώδικα με ένα καθαρό</a:t>
            </a:r>
            <a:r>
              <a:rPr lang="en-US" sz="1800" smtClean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,</a:t>
            </a:r>
            <a:r>
              <a:rPr lang="el-GR" sz="1800" smtClean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και εύκολο στη διαχείριση προγραμματιστικό τρόπο</a:t>
            </a:r>
            <a:r>
              <a:rPr lang="en-US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endParaRPr lang="en-GB" sz="1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10</a:t>
            </a:fld>
            <a:r>
              <a:rPr lang="el-GR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189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37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Η γένεση των μεθόδων (2/20)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7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8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Ενθυλάκωση και απόκρυψη πληροφορίας (</a:t>
            </a:r>
            <a:r>
              <a:rPr lang="el-GR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1/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l-GR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l-GR" sz="2400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Encapsulation and information hiding</a:t>
            </a:r>
            <a:endParaRPr lang="en-GB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72190" name="Text Box 30"/>
          <p:cNvSpPr txBox="1">
            <a:spLocks noChangeArrowheads="1"/>
          </p:cNvSpPr>
          <p:nvPr/>
        </p:nvSpPr>
        <p:spPr bwMode="auto">
          <a:xfrm>
            <a:off x="5207000" y="2603500"/>
            <a:ext cx="294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72191" name="Rectangle 31"/>
          <p:cNvSpPr>
            <a:spLocks noChangeArrowheads="1"/>
          </p:cNvSpPr>
          <p:nvPr/>
        </p:nvSpPr>
        <p:spPr bwMode="auto">
          <a:xfrm>
            <a:off x="4813300" y="2387600"/>
            <a:ext cx="3632200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kumimoji="1" lang="en-US" sz="2400" b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72192" name="Rectangle 32"/>
          <p:cNvSpPr>
            <a:spLocks noChangeArrowheads="1"/>
          </p:cNvSpPr>
          <p:nvPr/>
        </p:nvSpPr>
        <p:spPr bwMode="auto">
          <a:xfrm>
            <a:off x="4965700" y="2540000"/>
            <a:ext cx="3632200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kumimoji="1" lang="el-GR" b="0">
                <a:effectLst>
                  <a:outerShdw blurRad="38100" dist="38100" dir="2700000" algn="tl">
                    <a:srgbClr val="C0C0C0"/>
                  </a:outerShdw>
                </a:effectLst>
              </a:rPr>
              <a:t>Τα αντικείμενα εμπεριέχουν ταυτόχρονα δεδομένα και συναρτήσεις με τρόπους που δεν είναι ορατοί στο εξώτερο προγραμματιστικό περιβάλλον.</a:t>
            </a:r>
            <a:endParaRPr kumimoji="1" lang="en-US" b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kumimoji="1" lang="el-GR" b="0">
                <a:effectLst>
                  <a:outerShdw blurRad="38100" dist="38100" dir="2700000" algn="tl">
                    <a:srgbClr val="C0C0C0"/>
                  </a:outerShdw>
                </a:effectLst>
              </a:rPr>
              <a:t>Οι εσωτερικές δομές δεδομένων καθώς και η υλοποίηση των συναρτήσεων είναι πλήρως αδιαφανείς.</a:t>
            </a:r>
            <a:endParaRPr kumimoji="1" lang="en-US" b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è"/>
            </a:pPr>
            <a:r>
              <a:rPr kumimoji="1" lang="el-GR" b="0">
                <a:effectLst>
                  <a:outerShdw blurRad="38100" dist="38100" dir="2700000" algn="tl">
                    <a:srgbClr val="C0C0C0"/>
                  </a:outerShdw>
                </a:effectLst>
              </a:rPr>
              <a:t>Αυτές οι ιδιότητες ορίζουν την έννοια </a:t>
            </a:r>
            <a:r>
              <a:rPr kumimoji="1" lang="el-GR" b="0" i="1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κάψουλας κώδικα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Tx/>
              <a:buChar char="•"/>
            </a:pPr>
            <a:r>
              <a:rPr kumimoji="1" lang="el-GR" b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b="0" i="1">
                <a:solidFill>
                  <a:srgbClr val="0000FF"/>
                </a:solidFill>
              </a:rPr>
              <a:t>code capsule</a:t>
            </a:r>
            <a:endParaRPr kumimoji="1" lang="en-GB" b="0" i="1">
              <a:solidFill>
                <a:srgbClr val="0000FF"/>
              </a:solidFill>
            </a:endParaRPr>
          </a:p>
        </p:txBody>
      </p:sp>
      <p:grpSp>
        <p:nvGrpSpPr>
          <p:cNvPr id="13322" name="Group 39"/>
          <p:cNvGrpSpPr>
            <a:grpSpLocks/>
          </p:cNvGrpSpPr>
          <p:nvPr/>
        </p:nvGrpSpPr>
        <p:grpSpPr bwMode="auto">
          <a:xfrm>
            <a:off x="1117600" y="3160713"/>
            <a:ext cx="3659188" cy="2139950"/>
            <a:chOff x="704" y="1991"/>
            <a:chExt cx="2305" cy="1348"/>
          </a:xfrm>
        </p:grpSpPr>
        <p:sp>
          <p:nvSpPr>
            <p:cNvPr id="13323" name="Oval 16"/>
            <p:cNvSpPr>
              <a:spLocks noChangeArrowheads="1"/>
            </p:cNvSpPr>
            <p:nvPr/>
          </p:nvSpPr>
          <p:spPr bwMode="auto">
            <a:xfrm>
              <a:off x="704" y="2353"/>
              <a:ext cx="963" cy="71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n-US">
                  <a:latin typeface="Courier New" pitchFamily="49" charset="0"/>
                </a:rPr>
                <a:t>shape(x,y)</a:t>
              </a:r>
              <a:endParaRPr lang="en-GB">
                <a:latin typeface="Courier New" pitchFamily="49" charset="0"/>
              </a:endParaRPr>
            </a:p>
          </p:txBody>
        </p:sp>
        <p:sp>
          <p:nvSpPr>
            <p:cNvPr id="13324" name="Text Box 24"/>
            <p:cNvSpPr txBox="1">
              <a:spLocks noChangeArrowheads="1"/>
            </p:cNvSpPr>
            <p:nvPr/>
          </p:nvSpPr>
          <p:spPr bwMode="auto">
            <a:xfrm>
              <a:off x="1969" y="1991"/>
              <a:ext cx="963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76200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76200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76200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76200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1600">
                  <a:latin typeface="Courier New" pitchFamily="49" charset="0"/>
                </a:rPr>
                <a:t>move(dx,dy)</a:t>
              </a:r>
              <a:endParaRPr lang="en-GB" sz="1600">
                <a:latin typeface="Courier New" pitchFamily="49" charset="0"/>
              </a:endParaRPr>
            </a:p>
          </p:txBody>
        </p:sp>
        <p:sp>
          <p:nvSpPr>
            <p:cNvPr id="13325" name="Text Box 25"/>
            <p:cNvSpPr txBox="1">
              <a:spLocks noChangeArrowheads="1"/>
            </p:cNvSpPr>
            <p:nvPr/>
          </p:nvSpPr>
          <p:spPr bwMode="auto">
            <a:xfrm>
              <a:off x="1969" y="2277"/>
              <a:ext cx="1040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76200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76200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76200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76200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1600">
                  <a:latin typeface="Courier New" pitchFamily="49" charset="0"/>
                </a:rPr>
                <a:t>display(dpy)</a:t>
              </a:r>
              <a:endParaRPr lang="en-GB" sz="1600">
                <a:latin typeface="Courier New" pitchFamily="49" charset="0"/>
              </a:endParaRPr>
            </a:p>
          </p:txBody>
        </p:sp>
        <p:sp>
          <p:nvSpPr>
            <p:cNvPr id="13326" name="Text Box 26"/>
            <p:cNvSpPr txBox="1">
              <a:spLocks noChangeArrowheads="1"/>
            </p:cNvSpPr>
            <p:nvPr/>
          </p:nvSpPr>
          <p:spPr bwMode="auto">
            <a:xfrm>
              <a:off x="1969" y="2599"/>
              <a:ext cx="57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76200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76200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76200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76200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1600">
                  <a:latin typeface="Courier New" pitchFamily="49" charset="0"/>
                </a:rPr>
                <a:t>copy()</a:t>
              </a:r>
              <a:endParaRPr lang="en-GB" sz="1600">
                <a:latin typeface="Courier New" pitchFamily="49" charset="0"/>
              </a:endParaRPr>
            </a:p>
          </p:txBody>
        </p:sp>
        <p:sp>
          <p:nvSpPr>
            <p:cNvPr id="13327" name="Text Box 27"/>
            <p:cNvSpPr txBox="1">
              <a:spLocks noChangeArrowheads="1"/>
            </p:cNvSpPr>
            <p:nvPr/>
          </p:nvSpPr>
          <p:spPr bwMode="auto">
            <a:xfrm>
              <a:off x="1969" y="2878"/>
              <a:ext cx="347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76200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76200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76200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76200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1600">
                  <a:latin typeface="Courier New" pitchFamily="49" charset="0"/>
                </a:rPr>
                <a:t>x()</a:t>
              </a:r>
              <a:endParaRPr lang="en-GB" sz="1600">
                <a:latin typeface="Courier New" pitchFamily="49" charset="0"/>
              </a:endParaRPr>
            </a:p>
          </p:txBody>
        </p:sp>
        <p:sp>
          <p:nvSpPr>
            <p:cNvPr id="13328" name="Text Box 28"/>
            <p:cNvSpPr txBox="1">
              <a:spLocks noChangeArrowheads="1"/>
            </p:cNvSpPr>
            <p:nvPr/>
          </p:nvSpPr>
          <p:spPr bwMode="auto">
            <a:xfrm>
              <a:off x="1969" y="3127"/>
              <a:ext cx="347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76200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76200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76200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76200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1600">
                  <a:latin typeface="Courier New" pitchFamily="49" charset="0"/>
                </a:rPr>
                <a:t>y()</a:t>
              </a:r>
              <a:endParaRPr lang="en-GB" sz="1600">
                <a:latin typeface="Courier New" pitchFamily="49" charset="0"/>
              </a:endParaRPr>
            </a:p>
          </p:txBody>
        </p:sp>
        <p:cxnSp>
          <p:nvCxnSpPr>
            <p:cNvPr id="13329" name="AutoShape 34"/>
            <p:cNvCxnSpPr>
              <a:cxnSpLocks noChangeShapeType="1"/>
              <a:stCxn id="13323" idx="6"/>
              <a:endCxn id="13324" idx="1"/>
            </p:cNvCxnSpPr>
            <p:nvPr/>
          </p:nvCxnSpPr>
          <p:spPr bwMode="auto">
            <a:xfrm flipV="1">
              <a:off x="1676" y="2097"/>
              <a:ext cx="293" cy="614"/>
            </a:xfrm>
            <a:prstGeom prst="bentConnector3">
              <a:avLst>
                <a:gd name="adj1" fmla="val 48125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30" name="AutoShape 35"/>
            <p:cNvCxnSpPr>
              <a:cxnSpLocks noChangeShapeType="1"/>
              <a:stCxn id="13323" idx="6"/>
              <a:endCxn id="13325" idx="1"/>
            </p:cNvCxnSpPr>
            <p:nvPr/>
          </p:nvCxnSpPr>
          <p:spPr bwMode="auto">
            <a:xfrm flipV="1">
              <a:off x="1676" y="2383"/>
              <a:ext cx="293" cy="328"/>
            </a:xfrm>
            <a:prstGeom prst="bentConnector3">
              <a:avLst>
                <a:gd name="adj1" fmla="val 48125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31" name="AutoShape 36"/>
            <p:cNvCxnSpPr>
              <a:cxnSpLocks noChangeShapeType="1"/>
              <a:stCxn id="13323" idx="6"/>
              <a:endCxn id="13326" idx="1"/>
            </p:cNvCxnSpPr>
            <p:nvPr/>
          </p:nvCxnSpPr>
          <p:spPr bwMode="auto">
            <a:xfrm flipV="1">
              <a:off x="1676" y="2705"/>
              <a:ext cx="293" cy="6"/>
            </a:xfrm>
            <a:prstGeom prst="bentConnector3">
              <a:avLst>
                <a:gd name="adj1" fmla="val 48125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32" name="AutoShape 37"/>
            <p:cNvCxnSpPr>
              <a:cxnSpLocks noChangeShapeType="1"/>
              <a:stCxn id="13323" idx="6"/>
              <a:endCxn id="13327" idx="1"/>
            </p:cNvCxnSpPr>
            <p:nvPr/>
          </p:nvCxnSpPr>
          <p:spPr bwMode="auto">
            <a:xfrm>
              <a:off x="1676" y="2711"/>
              <a:ext cx="293" cy="273"/>
            </a:xfrm>
            <a:prstGeom prst="bentConnector3">
              <a:avLst>
                <a:gd name="adj1" fmla="val 48125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33" name="AutoShape 38"/>
            <p:cNvCxnSpPr>
              <a:cxnSpLocks noChangeShapeType="1"/>
              <a:stCxn id="13323" idx="6"/>
              <a:endCxn id="13328" idx="1"/>
            </p:cNvCxnSpPr>
            <p:nvPr/>
          </p:nvCxnSpPr>
          <p:spPr bwMode="auto">
            <a:xfrm>
              <a:off x="1676" y="2711"/>
              <a:ext cx="293" cy="522"/>
            </a:xfrm>
            <a:prstGeom prst="bentConnector3">
              <a:avLst>
                <a:gd name="adj1" fmla="val 48125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11</a:t>
            </a:fld>
            <a:r>
              <a:rPr lang="el-GR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759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38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Η γένεση των μεθόδων (3/20)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8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82600"/>
          </a:xfrm>
        </p:spPr>
        <p:txBody>
          <a:bodyPr/>
          <a:lstStyle/>
          <a:p>
            <a:r>
              <a:rPr lang="el-GR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Ενθυλάκωση και απόκρυψη πληροφορίας (</a:t>
            </a:r>
            <a:r>
              <a:rPr lang="el-GR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2/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l-GR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US" sz="24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endParaRPr lang="en-GB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383437" name="Group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128162"/>
              </p:ext>
            </p:extLst>
          </p:nvPr>
        </p:nvGraphicFramePr>
        <p:xfrm>
          <a:off x="927100" y="2514600"/>
          <a:ext cx="7353300" cy="2895600"/>
        </p:xfrm>
        <a:graphic>
          <a:graphicData uri="http://schemas.openxmlformats.org/drawingml/2006/table">
            <a:tbl>
              <a:tblPr/>
              <a:tblGrid>
                <a:gridCol w="7353300"/>
              </a:tblGrid>
              <a:tr h="289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shape.h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δημόσια διαθέσιμοι τύποι και συναρτήσεις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typedef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void*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Αδιαφανής τύπος αντικειμένου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extern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</a:t>
                      </a:r>
                      <a:r>
                        <a:rPr kumimoji="1" lang="en-US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create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(float x, float y);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extern void  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_move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shape, float dx, float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dy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extern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_copy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shape);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extern void  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_display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shape,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display_t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display);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extern float 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_x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shape);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extern float 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_y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shape);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extern void  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</a:t>
                      </a:r>
                      <a:r>
                        <a:rPr kumimoji="1" lang="en-US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destroy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shape);</a:t>
                      </a:r>
                      <a:endParaRPr kumimoji="1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83438" name="Text Box 14"/>
          <p:cNvSpPr txBox="1">
            <a:spLocks noChangeArrowheads="1"/>
          </p:cNvSpPr>
          <p:nvPr/>
        </p:nvSpPr>
        <p:spPr bwMode="auto">
          <a:xfrm rot="-5400000">
            <a:off x="-815975" y="3733801"/>
            <a:ext cx="2924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600" i="1">
                <a:effectLst>
                  <a:outerShdw blurRad="38100" dist="38100" dir="2700000" algn="tl">
                    <a:srgbClr val="C0C0C0"/>
                  </a:outerShdw>
                </a:effectLst>
              </a:rPr>
              <a:t>…τεχνική υλοποίησης στη </a:t>
            </a:r>
            <a:r>
              <a:rPr lang="en-US" sz="1600" i="1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endParaRPr lang="en-GB" sz="1600" i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388" y="5496302"/>
            <a:ext cx="748587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 smtClean="0">
                <a:effectLst/>
              </a:rPr>
              <a:t>Best practices: (</a:t>
            </a:r>
            <a:r>
              <a:rPr lang="en-US" b="0" i="1" dirty="0" err="1" smtClean="0">
                <a:effectLst/>
              </a:rPr>
              <a:t>i</a:t>
            </a:r>
            <a:r>
              <a:rPr lang="en-US" b="0" i="1" dirty="0" smtClean="0">
                <a:effectLst/>
              </a:rPr>
              <a:t>) all functions are prefixed with the class name; (ii) all functions accept the object as the first argument; and (iii) constructors / destructors are clearly supported. </a:t>
            </a:r>
            <a:endParaRPr lang="el-GR" b="0" i="1" dirty="0"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12</a:t>
            </a:fld>
            <a:r>
              <a:rPr lang="el-GR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471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38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Η γένεση των μεθόδων (3/20)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8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82600"/>
          </a:xfrm>
        </p:spPr>
        <p:txBody>
          <a:bodyPr/>
          <a:lstStyle/>
          <a:p>
            <a:r>
              <a:rPr lang="el-GR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Ενθυλάκωση και απόκρυψη πληροφορίας </a:t>
            </a:r>
            <a:r>
              <a:rPr lang="el-GR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l-GR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l-GR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US" sz="24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endParaRPr lang="en-GB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383437" name="Group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602146"/>
              </p:ext>
            </p:extLst>
          </p:nvPr>
        </p:nvGraphicFramePr>
        <p:xfrm>
          <a:off x="927099" y="2514600"/>
          <a:ext cx="8086271" cy="3335148"/>
        </p:xfrm>
        <a:graphic>
          <a:graphicData uri="http://schemas.openxmlformats.org/drawingml/2006/table">
            <a:tbl>
              <a:tblPr/>
              <a:tblGrid>
                <a:gridCol w="8086271"/>
              </a:tblGrid>
              <a:tr h="289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Σχετικά καλής ποιότητας </a:t>
                      </a:r>
                      <a:r>
                        <a:rPr kumimoji="1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API</a:t>
                      </a:r>
                      <a:r>
                        <a:rPr kumimoji="1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</a:t>
                      </a:r>
                      <a:r>
                        <a:rPr kumimoji="1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	</a:t>
                      </a:r>
                      <a:r>
                        <a:rPr kumimoji="1" 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r>
                        <a:rPr kumimoji="1" 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open</a:t>
                      </a:r>
                      <a:r>
                        <a:rPr kumimoji="1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kumimoji="1" 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char* </a:t>
                      </a:r>
                      <a:r>
                        <a:rPr kumimoji="1" 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filename</a:t>
                      </a:r>
                      <a:r>
                        <a:rPr kumimoji="1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1" 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char* mode 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	</a:t>
                      </a:r>
                      <a:r>
                        <a:rPr kumimoji="1" 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r>
                        <a:rPr kumimoji="1" 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close</a:t>
                      </a:r>
                      <a:r>
                        <a:rPr kumimoji="1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kumimoji="1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</a:t>
                      </a:r>
                      <a:r>
                        <a:rPr kumimoji="1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</a:t>
                      </a:r>
                      <a:r>
                        <a:rPr kumimoji="1" 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stream</a:t>
                      </a:r>
                      <a:r>
                        <a:rPr kumimoji="1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	</a:t>
                      </a:r>
                      <a:r>
                        <a:rPr kumimoji="1" 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r>
                        <a:rPr kumimoji="1" 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flush</a:t>
                      </a:r>
                      <a:r>
                        <a:rPr kumimoji="1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kumimoji="1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</a:t>
                      </a:r>
                      <a:r>
                        <a:rPr kumimoji="1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</a:t>
                      </a:r>
                      <a:r>
                        <a:rPr kumimoji="1" 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stream</a:t>
                      </a:r>
                      <a:r>
                        <a:rPr kumimoji="1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write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void* buffer,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size,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count,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stream );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	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stream,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char *format, ... 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</a:t>
                      </a:r>
                      <a:r>
                        <a:rPr kumimoji="1" lang="el-GR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ακής</a:t>
                      </a:r>
                      <a:r>
                        <a:rPr kumimoji="1" lang="el-GR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ποιότητας </a:t>
                      </a:r>
                      <a:r>
                        <a:rPr kumimoji="1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API</a:t>
                      </a:r>
                      <a:endParaRPr kumimoji="1" lang="el-G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fr-F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</a:t>
                      </a:r>
                      <a:r>
                        <a:rPr kumimoji="1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socket(</a:t>
                      </a:r>
                      <a:r>
                        <a:rPr kumimoji="1" 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domain</a:t>
                      </a:r>
                      <a:r>
                        <a:rPr kumimoji="1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1" 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type, </a:t>
                      </a:r>
                      <a:r>
                        <a:rPr kumimoji="1" 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protocol</a:t>
                      </a:r>
                      <a:r>
                        <a:rPr kumimoji="1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	close(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f);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	connect (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sockfd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sockaddr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serv_addr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socklen_t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addrlen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endParaRPr kumimoji="1" lang="el-G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	</a:t>
                      </a:r>
                      <a:r>
                        <a:rPr kumimoji="1" 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bind</a:t>
                      </a:r>
                      <a:r>
                        <a:rPr kumimoji="1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kumimoji="1" lang="fr-F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sockfd</a:t>
                      </a:r>
                      <a:r>
                        <a:rPr kumimoji="1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1" 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sockaddr</a:t>
                      </a:r>
                      <a:r>
                        <a:rPr kumimoji="1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</a:t>
                      </a:r>
                      <a:r>
                        <a:rPr kumimoji="1" 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</a:t>
                      </a:r>
                      <a:r>
                        <a:rPr kumimoji="1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1" 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socklen_t</a:t>
                      </a:r>
                      <a:r>
                        <a:rPr kumimoji="1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addrlen</a:t>
                      </a:r>
                      <a:r>
                        <a:rPr kumimoji="1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	accept (</a:t>
                      </a: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sockfd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sockaddr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socklen_t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addrlen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endParaRPr kumimoji="1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83438" name="Text Box 14"/>
          <p:cNvSpPr txBox="1">
            <a:spLocks noChangeArrowheads="1"/>
          </p:cNvSpPr>
          <p:nvPr/>
        </p:nvSpPr>
        <p:spPr bwMode="auto">
          <a:xfrm rot="-5400000">
            <a:off x="-653214" y="3732478"/>
            <a:ext cx="259866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Αντίστοιχες περιπτώσεις</a:t>
            </a:r>
            <a:endParaRPr lang="en-GB" sz="1600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13</a:t>
            </a:fld>
            <a:r>
              <a:rPr lang="el-GR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2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38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Η γένεση των μεθόδων (4/20)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8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8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sz="24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Δημιουργία πολλαπλών ανεξάρτητων στιγμιότυπων (1/2)</a:t>
            </a:r>
            <a:r>
              <a:rPr lang="el-GR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Instance creation</a:t>
            </a:r>
            <a:endParaRPr lang="en-GB" sz="2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67" name="Oval 40"/>
          <p:cNvSpPr>
            <a:spLocks noChangeArrowheads="1"/>
          </p:cNvSpPr>
          <p:nvPr/>
        </p:nvSpPr>
        <p:spPr bwMode="auto">
          <a:xfrm>
            <a:off x="342900" y="3987800"/>
            <a:ext cx="993775" cy="7080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600"/>
              <a:t>client</a:t>
            </a:r>
            <a:endParaRPr lang="en-GB" sz="1600"/>
          </a:p>
        </p:txBody>
      </p:sp>
      <p:sp>
        <p:nvSpPr>
          <p:cNvPr id="1385519" name="Rectangle 47"/>
          <p:cNvSpPr>
            <a:spLocks noChangeArrowheads="1"/>
          </p:cNvSpPr>
          <p:nvPr/>
        </p:nvSpPr>
        <p:spPr bwMode="auto">
          <a:xfrm>
            <a:off x="5257800" y="2514600"/>
            <a:ext cx="3594100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kumimoji="1" lang="el-GR" sz="2000" b="0">
                <a:effectLst>
                  <a:outerShdw blurRad="38100" dist="38100" dir="2700000" algn="tl">
                    <a:srgbClr val="C0C0C0"/>
                  </a:outerShdw>
                </a:effectLst>
              </a:rPr>
              <a:t>Πρέπει να υποστηρίζεται η δημιουργία πολλαπλών στιγμιότυπων για τον τύπου του αντικειμένου, ως ανεξάρτητων λειτουργικών οντοτήτων</a:t>
            </a:r>
            <a:r>
              <a:rPr kumimoji="1" lang="en-US" sz="2000" b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kumimoji="1" lang="el-GR" sz="2000" b="0">
                <a:effectLst>
                  <a:outerShdw blurRad="38100" dist="38100" dir="2700000" algn="tl">
                    <a:srgbClr val="C0C0C0"/>
                  </a:outerShdw>
                </a:effectLst>
              </a:rPr>
              <a:t>Κάθε στιγμιότυπο διατηρεί τη δική του εσωτερική κατάσταση, χωρίς να επηρεάζεται από τα υπόλοιπα</a:t>
            </a:r>
            <a:r>
              <a:rPr kumimoji="1" lang="en-US" sz="2000" b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pic>
        <p:nvPicPr>
          <p:cNvPr id="15369" name="Picture 6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2551113"/>
            <a:ext cx="2109788" cy="123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70" name="Picture 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3719513"/>
            <a:ext cx="2109788" cy="123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71" name="Picture 6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4967288"/>
            <a:ext cx="2109788" cy="123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372" name="AutoShape 63"/>
          <p:cNvCxnSpPr>
            <a:cxnSpLocks noChangeShapeType="1"/>
            <a:stCxn id="15367" idx="6"/>
            <a:endCxn id="15369" idx="1"/>
          </p:cNvCxnSpPr>
          <p:nvPr/>
        </p:nvCxnSpPr>
        <p:spPr bwMode="auto">
          <a:xfrm flipV="1">
            <a:off x="1350963" y="3167063"/>
            <a:ext cx="681037" cy="1174750"/>
          </a:xfrm>
          <a:prstGeom prst="bentConnector3">
            <a:avLst>
              <a:gd name="adj1" fmla="val 4894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3" name="AutoShape 64"/>
          <p:cNvCxnSpPr>
            <a:cxnSpLocks noChangeShapeType="1"/>
            <a:stCxn id="15367" idx="6"/>
            <a:endCxn id="15370" idx="1"/>
          </p:cNvCxnSpPr>
          <p:nvPr/>
        </p:nvCxnSpPr>
        <p:spPr bwMode="auto">
          <a:xfrm flipV="1">
            <a:off x="1350963" y="4335463"/>
            <a:ext cx="1887537" cy="6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4" name="AutoShape 65"/>
          <p:cNvCxnSpPr>
            <a:cxnSpLocks noChangeShapeType="1"/>
            <a:stCxn id="15367" idx="6"/>
            <a:endCxn id="15371" idx="1"/>
          </p:cNvCxnSpPr>
          <p:nvPr/>
        </p:nvCxnSpPr>
        <p:spPr bwMode="auto">
          <a:xfrm>
            <a:off x="1350963" y="4341813"/>
            <a:ext cx="677862" cy="1241425"/>
          </a:xfrm>
          <a:prstGeom prst="bentConnector3">
            <a:avLst>
              <a:gd name="adj1" fmla="val 4894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14</a:t>
            </a:fld>
            <a:r>
              <a:rPr lang="el-GR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45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37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Η γένεση των μεθόδων (5/20)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7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69900"/>
          </a:xfrm>
        </p:spPr>
        <p:txBody>
          <a:bodyPr/>
          <a:lstStyle/>
          <a:p>
            <a:pPr>
              <a:defRPr/>
            </a:pPr>
            <a:r>
              <a:rPr lang="el-GR" sz="2400" i="1" smtClean="0"/>
              <a:t>Δημιουργία πολλαπλών ανεξάρτητων στιγμιότυπων (2/2)</a:t>
            </a:r>
            <a:r>
              <a:rPr lang="el-GR" sz="2400" smtClean="0"/>
              <a:t> </a:t>
            </a:r>
          </a:p>
        </p:txBody>
      </p:sp>
      <p:graphicFrame>
        <p:nvGraphicFramePr>
          <p:cNvPr id="1373200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725623"/>
              </p:ext>
            </p:extLst>
          </p:nvPr>
        </p:nvGraphicFramePr>
        <p:xfrm>
          <a:off x="901700" y="2186216"/>
          <a:ext cx="7454900" cy="4145916"/>
        </p:xfrm>
        <a:graphic>
          <a:graphicData uri="http://schemas.openxmlformats.org/drawingml/2006/table">
            <a:tbl>
              <a:tblPr/>
              <a:tblGrid>
                <a:gridCol w="7454900"/>
              </a:tblGrid>
              <a:tr h="3632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shape_private.h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ο εσωτερικός κρυφός τύπος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shape_private_t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 float x, y; 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shape.c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η εσωτερική κρυφή υλοποίηση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_create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(float x, float y)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shape_private_t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p;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p = 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shape_private_t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)*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malloc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shape_private_t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p-&gt;x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= x;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p-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&gt;y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=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return 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p;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_move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shape, float dx, float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dy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shape_private_t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p = 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shape_private_t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*) shape;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p-&gt;x +=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dx;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p-&gt;y +=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dy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kumimoji="1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73201" name="Text Box 17"/>
          <p:cNvSpPr txBox="1">
            <a:spLocks noChangeArrowheads="1"/>
          </p:cNvSpPr>
          <p:nvPr/>
        </p:nvSpPr>
        <p:spPr bwMode="auto">
          <a:xfrm rot="-5400000">
            <a:off x="-866775" y="3951288"/>
            <a:ext cx="2924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600" i="1">
                <a:effectLst>
                  <a:outerShdw blurRad="38100" dist="38100" dir="2700000" algn="tl">
                    <a:srgbClr val="C0C0C0"/>
                  </a:outerShdw>
                </a:effectLst>
              </a:rPr>
              <a:t>…τεχνική υλοποίησης στη </a:t>
            </a:r>
            <a:r>
              <a:rPr lang="en-US" sz="1600" i="1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endParaRPr lang="en-GB" sz="1600" i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15</a:t>
            </a:fld>
            <a:r>
              <a:rPr lang="el-GR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6515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38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Η γένεση των μεθόδων (6/20)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8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63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sz="24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Κληρονομικότητα και επαναχρησιμοποίηση (1/3)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Inheritance and re-use</a:t>
            </a:r>
            <a:endParaRPr lang="en-GB" sz="2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86536" name="Rectangle 40"/>
          <p:cNvSpPr>
            <a:spLocks noChangeArrowheads="1"/>
          </p:cNvSpPr>
          <p:nvPr/>
        </p:nvSpPr>
        <p:spPr bwMode="auto">
          <a:xfrm>
            <a:off x="5168900" y="2222500"/>
            <a:ext cx="35941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kumimoji="1" lang="el-GR" sz="2000" b="0">
                <a:effectLst>
                  <a:outerShdw blurRad="38100" dist="38100" dir="2700000" algn="tl">
                    <a:srgbClr val="C0C0C0"/>
                  </a:outerShdw>
                </a:effectLst>
              </a:rPr>
              <a:t>Η υλοποίηση συγγενών τύπων αντικειμένων, τα οποία συνιστούν εννοιολογικές εξειδικεύσεις του αυθεντικού τύπου, θα πρέπει να επιτρέπεται με τη μέγιστη δυνατή επαναχρησιμοποίηση κώδικα.</a:t>
            </a:r>
            <a:r>
              <a:rPr kumimoji="1" lang="en-US" sz="2000" b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kumimoji="1" lang="el-GR" sz="2000" b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kumimoji="1" lang="el-GR" sz="2000" b="0">
                <a:effectLst>
                  <a:outerShdw blurRad="38100" dist="38100" dir="2700000" algn="tl">
                    <a:srgbClr val="C0C0C0"/>
                  </a:outerShdw>
                </a:effectLst>
              </a:rPr>
              <a:t>Εισάγεται η έννοια της κληρονομικότητας,δηλ. σχέσεων </a:t>
            </a:r>
            <a:r>
              <a:rPr kumimoji="1" lang="en-US" sz="2000" b="0">
                <a:effectLst>
                  <a:outerShdw blurRad="38100" dist="38100" dir="2700000" algn="tl">
                    <a:srgbClr val="C0C0C0"/>
                  </a:outerShdw>
                </a:effectLst>
              </a:rPr>
              <a:t>isa, </a:t>
            </a:r>
            <a:r>
              <a:rPr kumimoji="1" lang="el-GR" sz="2000" b="0">
                <a:effectLst>
                  <a:outerShdw blurRad="38100" dist="38100" dir="2700000" algn="tl">
                    <a:srgbClr val="C0C0C0"/>
                  </a:outerShdw>
                </a:effectLst>
              </a:rPr>
              <a:t>τόσο για τις συναρτήσεις όσο και για τα δεδομένα.</a:t>
            </a:r>
            <a:endParaRPr kumimoji="1" lang="en-US" sz="2000" b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7416" name="Group 68"/>
          <p:cNvGrpSpPr>
            <a:grpSpLocks/>
          </p:cNvGrpSpPr>
          <p:nvPr/>
        </p:nvGrpSpPr>
        <p:grpSpPr bwMode="auto">
          <a:xfrm>
            <a:off x="946150" y="2528888"/>
            <a:ext cx="3570288" cy="3586162"/>
            <a:chOff x="518" y="1593"/>
            <a:chExt cx="2249" cy="2259"/>
          </a:xfrm>
        </p:grpSpPr>
        <p:grpSp>
          <p:nvGrpSpPr>
            <p:cNvPr id="17417" name="Group 54"/>
            <p:cNvGrpSpPr>
              <a:grpSpLocks/>
            </p:cNvGrpSpPr>
            <p:nvPr/>
          </p:nvGrpSpPr>
          <p:grpSpPr bwMode="auto">
            <a:xfrm>
              <a:off x="564" y="2755"/>
              <a:ext cx="2203" cy="1097"/>
              <a:chOff x="518" y="1593"/>
              <a:chExt cx="2203" cy="1097"/>
            </a:xfrm>
          </p:grpSpPr>
          <p:sp>
            <p:nvSpPr>
              <p:cNvPr id="17435" name="Oval 55"/>
              <p:cNvSpPr>
                <a:spLocks noChangeArrowheads="1"/>
              </p:cNvSpPr>
              <p:nvPr/>
            </p:nvSpPr>
            <p:spPr bwMode="auto">
              <a:xfrm>
                <a:off x="518" y="1869"/>
                <a:ext cx="966" cy="56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defTabSz="762000"/>
                <a:r>
                  <a:rPr lang="en-US" sz="1600">
                    <a:latin typeface="Courier New" pitchFamily="49" charset="0"/>
                  </a:rPr>
                  <a:t>Circle(_,R)</a:t>
                </a:r>
                <a:endParaRPr lang="en-GB" sz="1600">
                  <a:latin typeface="Courier New" pitchFamily="49" charset="0"/>
                </a:endParaRPr>
              </a:p>
            </p:txBody>
          </p:sp>
          <p:sp>
            <p:nvSpPr>
              <p:cNvPr id="17436" name="Text Box 56"/>
              <p:cNvSpPr txBox="1">
                <a:spLocks noChangeArrowheads="1"/>
              </p:cNvSpPr>
              <p:nvPr/>
            </p:nvSpPr>
            <p:spPr bwMode="auto">
              <a:xfrm>
                <a:off x="1801" y="1593"/>
                <a:ext cx="853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76200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76200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76200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76200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76200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1400">
                    <a:solidFill>
                      <a:srgbClr val="339933"/>
                    </a:solidFill>
                    <a:latin typeface="Courier New" pitchFamily="49" charset="0"/>
                  </a:rPr>
                  <a:t>move(dx,dy)</a:t>
                </a:r>
                <a:endParaRPr lang="en-GB" sz="1400">
                  <a:solidFill>
                    <a:srgbClr val="339933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7437" name="Text Box 57"/>
              <p:cNvSpPr txBox="1">
                <a:spLocks noChangeArrowheads="1"/>
              </p:cNvSpPr>
              <p:nvPr/>
            </p:nvSpPr>
            <p:spPr bwMode="auto">
              <a:xfrm>
                <a:off x="1801" y="1821"/>
                <a:ext cx="920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76200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76200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76200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76200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76200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1400">
                    <a:latin typeface="Courier New" pitchFamily="49" charset="0"/>
                  </a:rPr>
                  <a:t>display(dpy)</a:t>
                </a:r>
                <a:endParaRPr lang="en-GB" sz="1400">
                  <a:latin typeface="Courier New" pitchFamily="49" charset="0"/>
                </a:endParaRPr>
              </a:p>
            </p:txBody>
          </p:sp>
          <p:sp>
            <p:nvSpPr>
              <p:cNvPr id="17438" name="Text Box 58"/>
              <p:cNvSpPr txBox="1">
                <a:spLocks noChangeArrowheads="1"/>
              </p:cNvSpPr>
              <p:nvPr/>
            </p:nvSpPr>
            <p:spPr bwMode="auto">
              <a:xfrm>
                <a:off x="1801" y="2077"/>
                <a:ext cx="518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76200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76200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76200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76200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76200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1400">
                    <a:latin typeface="Courier New" pitchFamily="49" charset="0"/>
                  </a:rPr>
                  <a:t>copy()</a:t>
                </a:r>
                <a:endParaRPr lang="en-GB" sz="1400">
                  <a:latin typeface="Courier New" pitchFamily="49" charset="0"/>
                </a:endParaRPr>
              </a:p>
            </p:txBody>
          </p:sp>
          <p:sp>
            <p:nvSpPr>
              <p:cNvPr id="17439" name="Text Box 59"/>
              <p:cNvSpPr txBox="1">
                <a:spLocks noChangeArrowheads="1"/>
              </p:cNvSpPr>
              <p:nvPr/>
            </p:nvSpPr>
            <p:spPr bwMode="auto">
              <a:xfrm>
                <a:off x="1801" y="2300"/>
                <a:ext cx="317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76200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76200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76200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76200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76200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1400">
                    <a:solidFill>
                      <a:srgbClr val="339933"/>
                    </a:solidFill>
                    <a:latin typeface="Courier New" pitchFamily="49" charset="0"/>
                  </a:rPr>
                  <a:t>x()</a:t>
                </a:r>
                <a:endParaRPr lang="en-GB" sz="1400">
                  <a:solidFill>
                    <a:srgbClr val="339933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7440" name="Text Box 60"/>
              <p:cNvSpPr txBox="1">
                <a:spLocks noChangeArrowheads="1"/>
              </p:cNvSpPr>
              <p:nvPr/>
            </p:nvSpPr>
            <p:spPr bwMode="auto">
              <a:xfrm>
                <a:off x="1801" y="2498"/>
                <a:ext cx="317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76200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76200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76200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76200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76200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1400">
                    <a:solidFill>
                      <a:srgbClr val="339933"/>
                    </a:solidFill>
                    <a:latin typeface="Courier New" pitchFamily="49" charset="0"/>
                  </a:rPr>
                  <a:t>y()</a:t>
                </a:r>
                <a:endParaRPr lang="en-GB" sz="1400">
                  <a:solidFill>
                    <a:srgbClr val="339933"/>
                  </a:solidFill>
                  <a:latin typeface="Courier New" pitchFamily="49" charset="0"/>
                </a:endParaRPr>
              </a:p>
            </p:txBody>
          </p:sp>
          <p:cxnSp>
            <p:nvCxnSpPr>
              <p:cNvPr id="17441" name="AutoShape 61"/>
              <p:cNvCxnSpPr>
                <a:cxnSpLocks noChangeShapeType="1"/>
                <a:stCxn id="17435" idx="6"/>
                <a:endCxn id="17436" idx="1"/>
              </p:cNvCxnSpPr>
              <p:nvPr/>
            </p:nvCxnSpPr>
            <p:spPr bwMode="auto">
              <a:xfrm flipV="1">
                <a:off x="1493" y="1689"/>
                <a:ext cx="308" cy="465"/>
              </a:xfrm>
              <a:prstGeom prst="bentConnector3">
                <a:avLst>
                  <a:gd name="adj1" fmla="val 48375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2" name="AutoShape 62"/>
              <p:cNvCxnSpPr>
                <a:cxnSpLocks noChangeShapeType="1"/>
                <a:stCxn id="17435" idx="6"/>
                <a:endCxn id="17437" idx="1"/>
              </p:cNvCxnSpPr>
              <p:nvPr/>
            </p:nvCxnSpPr>
            <p:spPr bwMode="auto">
              <a:xfrm flipV="1">
                <a:off x="1493" y="1917"/>
                <a:ext cx="308" cy="237"/>
              </a:xfrm>
              <a:prstGeom prst="bentConnector3">
                <a:avLst>
                  <a:gd name="adj1" fmla="val 48375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3" name="AutoShape 63"/>
              <p:cNvCxnSpPr>
                <a:cxnSpLocks noChangeShapeType="1"/>
                <a:stCxn id="17435" idx="6"/>
                <a:endCxn id="17438" idx="1"/>
              </p:cNvCxnSpPr>
              <p:nvPr/>
            </p:nvCxnSpPr>
            <p:spPr bwMode="auto">
              <a:xfrm>
                <a:off x="1493" y="2154"/>
                <a:ext cx="308" cy="19"/>
              </a:xfrm>
              <a:prstGeom prst="bentConnector3">
                <a:avLst>
                  <a:gd name="adj1" fmla="val 48375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4" name="AutoShape 64"/>
              <p:cNvCxnSpPr>
                <a:cxnSpLocks noChangeShapeType="1"/>
                <a:stCxn id="17435" idx="6"/>
                <a:endCxn id="17439" idx="1"/>
              </p:cNvCxnSpPr>
              <p:nvPr/>
            </p:nvCxnSpPr>
            <p:spPr bwMode="auto">
              <a:xfrm>
                <a:off x="1493" y="2154"/>
                <a:ext cx="293" cy="217"/>
              </a:xfrm>
              <a:prstGeom prst="bentConnector3">
                <a:avLst>
                  <a:gd name="adj1" fmla="val 48125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5" name="AutoShape 65"/>
              <p:cNvCxnSpPr>
                <a:cxnSpLocks noChangeShapeType="1"/>
                <a:stCxn id="17435" idx="6"/>
                <a:endCxn id="17440" idx="1"/>
              </p:cNvCxnSpPr>
              <p:nvPr/>
            </p:nvCxnSpPr>
            <p:spPr bwMode="auto">
              <a:xfrm>
                <a:off x="1493" y="2154"/>
                <a:ext cx="293" cy="416"/>
              </a:xfrm>
              <a:prstGeom prst="bentConnector3">
                <a:avLst>
                  <a:gd name="adj1" fmla="val 48125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7418" name="AutoShape 36"/>
            <p:cNvCxnSpPr>
              <a:cxnSpLocks noChangeShapeType="1"/>
              <a:stCxn id="17436" idx="3"/>
              <a:endCxn id="17425" idx="3"/>
            </p:cNvCxnSpPr>
            <p:nvPr/>
          </p:nvCxnSpPr>
          <p:spPr bwMode="auto">
            <a:xfrm flipH="1" flipV="1">
              <a:off x="2654" y="1689"/>
              <a:ext cx="46" cy="1162"/>
            </a:xfrm>
            <a:prstGeom prst="bentConnector3">
              <a:avLst>
                <a:gd name="adj1" fmla="val -310870"/>
              </a:avLst>
            </a:prstGeom>
            <a:noFill/>
            <a:ln w="28575">
              <a:solidFill>
                <a:srgbClr val="339933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19" name="AutoShape 37"/>
            <p:cNvCxnSpPr>
              <a:cxnSpLocks noChangeShapeType="1"/>
              <a:stCxn id="17439" idx="3"/>
              <a:endCxn id="17428" idx="3"/>
            </p:cNvCxnSpPr>
            <p:nvPr/>
          </p:nvCxnSpPr>
          <p:spPr bwMode="auto">
            <a:xfrm flipH="1" flipV="1">
              <a:off x="2118" y="2396"/>
              <a:ext cx="46" cy="1162"/>
            </a:xfrm>
            <a:prstGeom prst="bentConnector3">
              <a:avLst>
                <a:gd name="adj1" fmla="val -1758699"/>
              </a:avLst>
            </a:prstGeom>
            <a:noFill/>
            <a:ln w="28575">
              <a:solidFill>
                <a:srgbClr val="339933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20" name="AutoShape 38"/>
            <p:cNvCxnSpPr>
              <a:cxnSpLocks noChangeShapeType="1"/>
              <a:stCxn id="17440" idx="3"/>
              <a:endCxn id="17429" idx="3"/>
            </p:cNvCxnSpPr>
            <p:nvPr/>
          </p:nvCxnSpPr>
          <p:spPr bwMode="auto">
            <a:xfrm flipH="1" flipV="1">
              <a:off x="2118" y="2594"/>
              <a:ext cx="46" cy="1162"/>
            </a:xfrm>
            <a:prstGeom prst="bentConnector3">
              <a:avLst>
                <a:gd name="adj1" fmla="val -1954352"/>
              </a:avLst>
            </a:prstGeom>
            <a:noFill/>
            <a:ln w="28575">
              <a:solidFill>
                <a:srgbClr val="339933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7421" name="Group 53"/>
            <p:cNvGrpSpPr>
              <a:grpSpLocks/>
            </p:cNvGrpSpPr>
            <p:nvPr/>
          </p:nvGrpSpPr>
          <p:grpSpPr bwMode="auto">
            <a:xfrm>
              <a:off x="518" y="1593"/>
              <a:ext cx="2203" cy="1097"/>
              <a:chOff x="518" y="1593"/>
              <a:chExt cx="2203" cy="1097"/>
            </a:xfrm>
          </p:grpSpPr>
          <p:sp>
            <p:nvSpPr>
              <p:cNvPr id="17424" name="Oval 42"/>
              <p:cNvSpPr>
                <a:spLocks noChangeArrowheads="1"/>
              </p:cNvSpPr>
              <p:nvPr/>
            </p:nvSpPr>
            <p:spPr bwMode="auto">
              <a:xfrm>
                <a:off x="518" y="1869"/>
                <a:ext cx="966" cy="56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defTabSz="762000"/>
                <a:r>
                  <a:rPr lang="en-US" sz="1600">
                    <a:latin typeface="Courier New" pitchFamily="49" charset="0"/>
                  </a:rPr>
                  <a:t>shape(x,y)</a:t>
                </a:r>
                <a:endParaRPr lang="en-GB" sz="1600">
                  <a:latin typeface="Courier New" pitchFamily="49" charset="0"/>
                </a:endParaRPr>
              </a:p>
            </p:txBody>
          </p:sp>
          <p:sp>
            <p:nvSpPr>
              <p:cNvPr id="17425" name="Text Box 43"/>
              <p:cNvSpPr txBox="1">
                <a:spLocks noChangeArrowheads="1"/>
              </p:cNvSpPr>
              <p:nvPr/>
            </p:nvSpPr>
            <p:spPr bwMode="auto">
              <a:xfrm>
                <a:off x="1801" y="1593"/>
                <a:ext cx="853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76200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76200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76200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76200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76200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1400">
                    <a:latin typeface="Courier New" pitchFamily="49" charset="0"/>
                  </a:rPr>
                  <a:t>move(dx,dy)</a:t>
                </a:r>
                <a:endParaRPr lang="en-GB" sz="1400">
                  <a:latin typeface="Courier New" pitchFamily="49" charset="0"/>
                </a:endParaRPr>
              </a:p>
            </p:txBody>
          </p:sp>
          <p:sp>
            <p:nvSpPr>
              <p:cNvPr id="17426" name="Text Box 44"/>
              <p:cNvSpPr txBox="1">
                <a:spLocks noChangeArrowheads="1"/>
              </p:cNvSpPr>
              <p:nvPr/>
            </p:nvSpPr>
            <p:spPr bwMode="auto">
              <a:xfrm>
                <a:off x="1801" y="1821"/>
                <a:ext cx="920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76200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76200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76200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76200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76200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1400">
                    <a:latin typeface="Courier New" pitchFamily="49" charset="0"/>
                  </a:rPr>
                  <a:t>display(dpy)</a:t>
                </a:r>
                <a:endParaRPr lang="en-GB" sz="1400">
                  <a:latin typeface="Courier New" pitchFamily="49" charset="0"/>
                </a:endParaRPr>
              </a:p>
            </p:txBody>
          </p:sp>
          <p:sp>
            <p:nvSpPr>
              <p:cNvPr id="17427" name="Text Box 45"/>
              <p:cNvSpPr txBox="1">
                <a:spLocks noChangeArrowheads="1"/>
              </p:cNvSpPr>
              <p:nvPr/>
            </p:nvSpPr>
            <p:spPr bwMode="auto">
              <a:xfrm>
                <a:off x="1801" y="2077"/>
                <a:ext cx="518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76200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76200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76200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76200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76200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1400">
                    <a:latin typeface="Courier New" pitchFamily="49" charset="0"/>
                  </a:rPr>
                  <a:t>copy()</a:t>
                </a:r>
                <a:endParaRPr lang="en-GB" sz="1400">
                  <a:latin typeface="Courier New" pitchFamily="49" charset="0"/>
                </a:endParaRPr>
              </a:p>
            </p:txBody>
          </p:sp>
          <p:sp>
            <p:nvSpPr>
              <p:cNvPr id="17428" name="Text Box 46"/>
              <p:cNvSpPr txBox="1">
                <a:spLocks noChangeArrowheads="1"/>
              </p:cNvSpPr>
              <p:nvPr/>
            </p:nvSpPr>
            <p:spPr bwMode="auto">
              <a:xfrm>
                <a:off x="1801" y="2300"/>
                <a:ext cx="317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76200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76200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76200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76200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76200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1400">
                    <a:latin typeface="Courier New" pitchFamily="49" charset="0"/>
                  </a:rPr>
                  <a:t>x()</a:t>
                </a:r>
                <a:endParaRPr lang="en-GB" sz="1400">
                  <a:latin typeface="Courier New" pitchFamily="49" charset="0"/>
                </a:endParaRPr>
              </a:p>
            </p:txBody>
          </p:sp>
          <p:sp>
            <p:nvSpPr>
              <p:cNvPr id="17429" name="Text Box 47"/>
              <p:cNvSpPr txBox="1">
                <a:spLocks noChangeArrowheads="1"/>
              </p:cNvSpPr>
              <p:nvPr/>
            </p:nvSpPr>
            <p:spPr bwMode="auto">
              <a:xfrm>
                <a:off x="1801" y="2498"/>
                <a:ext cx="317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762000">
                  <a:defRPr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762000">
                  <a:defRPr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762000">
                  <a:defRPr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762000">
                  <a:defRPr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762000">
                  <a:defRPr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1400">
                    <a:latin typeface="Courier New" pitchFamily="49" charset="0"/>
                  </a:rPr>
                  <a:t>y()</a:t>
                </a:r>
                <a:endParaRPr lang="en-GB" sz="1400">
                  <a:latin typeface="Courier New" pitchFamily="49" charset="0"/>
                </a:endParaRPr>
              </a:p>
            </p:txBody>
          </p:sp>
          <p:cxnSp>
            <p:nvCxnSpPr>
              <p:cNvPr id="17430" name="AutoShape 48"/>
              <p:cNvCxnSpPr>
                <a:cxnSpLocks noChangeShapeType="1"/>
                <a:stCxn id="17424" idx="6"/>
                <a:endCxn id="17425" idx="1"/>
              </p:cNvCxnSpPr>
              <p:nvPr/>
            </p:nvCxnSpPr>
            <p:spPr bwMode="auto">
              <a:xfrm flipV="1">
                <a:off x="1493" y="1689"/>
                <a:ext cx="308" cy="465"/>
              </a:xfrm>
              <a:prstGeom prst="bentConnector3">
                <a:avLst>
                  <a:gd name="adj1" fmla="val 48375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31" name="AutoShape 49"/>
              <p:cNvCxnSpPr>
                <a:cxnSpLocks noChangeShapeType="1"/>
                <a:stCxn id="17424" idx="6"/>
                <a:endCxn id="17426" idx="1"/>
              </p:cNvCxnSpPr>
              <p:nvPr/>
            </p:nvCxnSpPr>
            <p:spPr bwMode="auto">
              <a:xfrm flipV="1">
                <a:off x="1493" y="1917"/>
                <a:ext cx="308" cy="237"/>
              </a:xfrm>
              <a:prstGeom prst="bentConnector3">
                <a:avLst>
                  <a:gd name="adj1" fmla="val 48375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32" name="AutoShape 50"/>
              <p:cNvCxnSpPr>
                <a:cxnSpLocks noChangeShapeType="1"/>
                <a:stCxn id="17424" idx="6"/>
                <a:endCxn id="17427" idx="1"/>
              </p:cNvCxnSpPr>
              <p:nvPr/>
            </p:nvCxnSpPr>
            <p:spPr bwMode="auto">
              <a:xfrm>
                <a:off x="1493" y="2154"/>
                <a:ext cx="308" cy="19"/>
              </a:xfrm>
              <a:prstGeom prst="bentConnector3">
                <a:avLst>
                  <a:gd name="adj1" fmla="val 48375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33" name="AutoShape 51"/>
              <p:cNvCxnSpPr>
                <a:cxnSpLocks noChangeShapeType="1"/>
                <a:stCxn id="17424" idx="6"/>
                <a:endCxn id="17428" idx="1"/>
              </p:cNvCxnSpPr>
              <p:nvPr/>
            </p:nvCxnSpPr>
            <p:spPr bwMode="auto">
              <a:xfrm>
                <a:off x="1493" y="2154"/>
                <a:ext cx="293" cy="217"/>
              </a:xfrm>
              <a:prstGeom prst="bentConnector3">
                <a:avLst>
                  <a:gd name="adj1" fmla="val 48125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34" name="AutoShape 52"/>
              <p:cNvCxnSpPr>
                <a:cxnSpLocks noChangeShapeType="1"/>
                <a:stCxn id="17424" idx="6"/>
                <a:endCxn id="17429" idx="1"/>
              </p:cNvCxnSpPr>
              <p:nvPr/>
            </p:nvCxnSpPr>
            <p:spPr bwMode="auto">
              <a:xfrm>
                <a:off x="1493" y="2154"/>
                <a:ext cx="293" cy="416"/>
              </a:xfrm>
              <a:prstGeom prst="bentConnector3">
                <a:avLst>
                  <a:gd name="adj1" fmla="val 48125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386562" name="Line 66"/>
            <p:cNvSpPr>
              <a:spLocks noChangeShapeType="1"/>
            </p:cNvSpPr>
            <p:nvPr/>
          </p:nvSpPr>
          <p:spPr bwMode="auto">
            <a:xfrm>
              <a:off x="1200" y="2226"/>
              <a:ext cx="0" cy="11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86563" name="Line 67"/>
            <p:cNvSpPr>
              <a:spLocks noChangeShapeType="1"/>
            </p:cNvSpPr>
            <p:nvPr/>
          </p:nvSpPr>
          <p:spPr bwMode="auto">
            <a:xfrm>
              <a:off x="1098" y="2226"/>
              <a:ext cx="2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16</a:t>
            </a:fld>
            <a:r>
              <a:rPr lang="el-GR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036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37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Η γένεση των μεθόδων (7/20)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7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536700"/>
            <a:ext cx="8305800" cy="508000"/>
          </a:xfrm>
        </p:spPr>
        <p:txBody>
          <a:bodyPr/>
          <a:lstStyle/>
          <a:p>
            <a:pPr>
              <a:defRPr/>
            </a:pPr>
            <a:r>
              <a:rPr lang="el-GR" sz="2400" i="1" smtClean="0"/>
              <a:t>Κληρονομικότητα και επαναχρησιμοποίηση (2/3)</a:t>
            </a:r>
          </a:p>
        </p:txBody>
      </p:sp>
      <p:graphicFrame>
        <p:nvGraphicFramePr>
          <p:cNvPr id="1374234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978190"/>
              </p:ext>
            </p:extLst>
          </p:nvPr>
        </p:nvGraphicFramePr>
        <p:xfrm>
          <a:off x="876300" y="2108200"/>
          <a:ext cx="7480300" cy="4145916"/>
        </p:xfrm>
        <a:graphic>
          <a:graphicData uri="http://schemas.openxmlformats.org/drawingml/2006/table">
            <a:tbl>
              <a:tblPr/>
              <a:tblGrid>
                <a:gridCol w="7480300"/>
              </a:tblGrid>
              <a:tr h="4025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circle.h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δημόσια διαθέσιμοι τύποι και συναρτήσεις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typedef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void*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circle_t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Αδιαφανής τύπος αντικειμένου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circle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extern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circle_t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circle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_create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(float cx, float cy, float radius);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extern void  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circle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_display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circle_t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circle,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display_t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dpy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extern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circle_t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circle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_copy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circle_t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circle);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extern float 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circle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_radius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circle_t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circle);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extern void  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circle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_destroy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circle_t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circle);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extern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circle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_to_shape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circle_t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Επαναχρησιμοποίηση συναρτήσεων του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 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τύπου αντικειμένου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#define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circle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_move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circle,dx,dy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\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shape_move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circle_to_shape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(circle), dx,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dy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#define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circle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_x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(circle) \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shape_x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circle_to_shape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(circle))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#define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circle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_y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(circle) \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shape_y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circle_to_shape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(circle))</a:t>
                      </a:r>
                      <a:endParaRPr kumimoji="1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74225" name="Text Box 17"/>
          <p:cNvSpPr txBox="1">
            <a:spLocks noChangeArrowheads="1"/>
          </p:cNvSpPr>
          <p:nvPr/>
        </p:nvSpPr>
        <p:spPr bwMode="auto">
          <a:xfrm rot="-5400000">
            <a:off x="-866775" y="3951288"/>
            <a:ext cx="2924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600" i="1">
                <a:effectLst>
                  <a:outerShdw blurRad="38100" dist="38100" dir="2700000" algn="tl">
                    <a:srgbClr val="C0C0C0"/>
                  </a:outerShdw>
                </a:effectLst>
              </a:rPr>
              <a:t>…τεχνική υλοποίησης στη </a:t>
            </a:r>
            <a:r>
              <a:rPr lang="en-US" sz="1600" i="1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endParaRPr lang="en-GB" sz="1600" i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17</a:t>
            </a:fld>
            <a:r>
              <a:rPr lang="el-GR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997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37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Η γένεση των μεθόδων (8/20)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375255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211256"/>
              </p:ext>
            </p:extLst>
          </p:nvPr>
        </p:nvGraphicFramePr>
        <p:xfrm>
          <a:off x="914400" y="2247900"/>
          <a:ext cx="7162800" cy="3889884"/>
        </p:xfrm>
        <a:graphic>
          <a:graphicData uri="http://schemas.openxmlformats.org/drawingml/2006/table">
            <a:tbl>
              <a:tblPr/>
              <a:tblGrid>
                <a:gridCol w="7162800"/>
              </a:tblGrid>
              <a:tr h="3606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circle_private.h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ο εσωτερικός κρυφός τύπος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circle_private_t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shape; float radius; 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circle.c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η εσωτερική κρυφή υλοποίηση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circle_t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circle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_create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(float x, float y, float radius)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circle_private_t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p;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p = 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circle_private_t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)*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malloc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circle_private_t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p-&gt;shape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=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shape_create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x,y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p-&gt;radius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=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radius;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return 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circle_t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p;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Μετατροπή σε στιγμιότυπο του κληροδότη τύπου (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super-type)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  <a:endParaRPr kumimoji="1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circle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_to_shape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circle_t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circle)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return ((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circle_private_t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*) circle)-&gt;shape;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kumimoji="1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75253" name="Rectangle 2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l-GR" sz="2400" i="1" smtClean="0"/>
              <a:t>Κληρονομικότητα και επαναχρησιμοποίηση (3/3)</a:t>
            </a:r>
          </a:p>
        </p:txBody>
      </p:sp>
      <p:sp>
        <p:nvSpPr>
          <p:cNvPr id="1375256" name="Text Box 24"/>
          <p:cNvSpPr txBox="1">
            <a:spLocks noChangeArrowheads="1"/>
          </p:cNvSpPr>
          <p:nvPr/>
        </p:nvSpPr>
        <p:spPr bwMode="auto">
          <a:xfrm rot="-5400000">
            <a:off x="-866775" y="3951288"/>
            <a:ext cx="2924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600" i="1">
                <a:effectLst>
                  <a:outerShdw blurRad="38100" dist="38100" dir="2700000" algn="tl">
                    <a:srgbClr val="C0C0C0"/>
                  </a:outerShdw>
                </a:effectLst>
              </a:rPr>
              <a:t>…τεχνική υλοποίησης στη </a:t>
            </a:r>
            <a:r>
              <a:rPr lang="en-US" sz="1600" i="1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endParaRPr lang="en-GB" sz="1600" i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18</a:t>
            </a:fld>
            <a:r>
              <a:rPr lang="el-GR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046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38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Η γένεση των μεθόδων (9/20)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8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Υπερφόρτωση συναρτήσεων </a:t>
            </a:r>
            <a:r>
              <a:rPr lang="en-US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(1/3)</a:t>
            </a:r>
          </a:p>
          <a:p>
            <a:pPr lvl="1">
              <a:lnSpc>
                <a:spcPct val="90000"/>
              </a:lnSpc>
            </a:pPr>
            <a:r>
              <a:rPr lang="en-US" sz="28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unction overloading</a:t>
            </a:r>
          </a:p>
          <a:p>
            <a:pPr lvl="1">
              <a:lnSpc>
                <a:spcPct val="90000"/>
              </a:lnSpc>
            </a:pP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Τα όνομα μίας συνάρτησης να εμφανίζεται με εναλλακτικούς ορισμούς (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definitions = 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υλοποιήσεις), για διαφορετικές αντίστοιχες δηλώσεις (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declarations,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ή αλλιώς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υπογραφές –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signatures).</a:t>
            </a:r>
          </a:p>
          <a:p>
            <a:pPr lvl="2">
              <a:lnSpc>
                <a:spcPct val="90000"/>
              </a:lnSpc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 (X x,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Y y, 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Z z)</a:t>
            </a:r>
          </a:p>
          <a:p>
            <a:pPr lvl="2">
              <a:lnSpc>
                <a:spcPct val="90000"/>
              </a:lnSpc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F(X x, 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W w)</a:t>
            </a:r>
          </a:p>
          <a:p>
            <a:pPr lvl="2">
              <a:lnSpc>
                <a:spcPct val="90000"/>
              </a:lnSpc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F(A a, 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Bb)</a:t>
            </a:r>
          </a:p>
          <a:p>
            <a:pPr lvl="1">
              <a:lnSpc>
                <a:spcPct val="90000"/>
              </a:lnSpc>
            </a:pP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Ο προγραμματιστής μπορεί και καλεί μία μόνο συνάρτηση με διαφορετικούς τύπους πραγματικών ορισμάτων (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actual arguments).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19</a:t>
            </a:fld>
            <a:r>
              <a:rPr lang="el-GR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34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36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6477000" cy="914400"/>
          </a:xfrm>
        </p:spPr>
        <p:txBody>
          <a:bodyPr/>
          <a:lstStyle/>
          <a:p>
            <a:pPr algn="ctr"/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ΕΝΟΤΗΤΑ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6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391400" cy="16764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l-GR" b="1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ΣΤΟΙΧΕΙΑ ΟΝΤΟΚΕΝΤΡΙΚΟΥ ΠΡΟΓΡΑΜΜΑΤΙΣΜΟΥ</a:t>
            </a:r>
          </a:p>
          <a:p>
            <a:pPr algn="ctr">
              <a:buFont typeface="Wingdings" pitchFamily="2" charset="2"/>
              <a:buNone/>
            </a:pPr>
            <a:r>
              <a:rPr lang="el-GR" sz="2000" b="1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Αριθμός διαλέξεων 7, Διάλεξη 1η</a:t>
            </a:r>
            <a:endParaRPr lang="en-GB" sz="2000" b="1" i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4103" name="Picture 5" descr="bd06670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963" y="3201988"/>
            <a:ext cx="2973387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</a:t>
            </a:fld>
            <a:r>
              <a:rPr lang="el-GR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11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37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Η γένεση των μεθόδων (10/20)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7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l-GR" i="1" smtClean="0"/>
              <a:t>Υπερφόρτωση συναρτήσεων </a:t>
            </a:r>
            <a:r>
              <a:rPr lang="en-US" i="1" smtClean="0"/>
              <a:t>(2/3)</a:t>
            </a:r>
          </a:p>
        </p:txBody>
      </p:sp>
      <p:graphicFrame>
        <p:nvGraphicFramePr>
          <p:cNvPr id="1378345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373458"/>
              </p:ext>
            </p:extLst>
          </p:nvPr>
        </p:nvGraphicFramePr>
        <p:xfrm>
          <a:off x="889000" y="3695700"/>
          <a:ext cx="7645400" cy="2108200"/>
        </p:xfrm>
        <a:graphic>
          <a:graphicData uri="http://schemas.openxmlformats.org/drawingml/2006/table">
            <a:tbl>
              <a:tblPr/>
              <a:tblGrid>
                <a:gridCol w="7645400"/>
              </a:tblGrid>
              <a:tr h="2108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add.h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δήλωση «υπερφορτωμένης συνάρτησης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  <a:endParaRPr kumimoji="1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extern void add (char* format,...);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Παράδειγμα χρήσης.</a:t>
                      </a:r>
                      <a:endParaRPr kumimoji="1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20, j = 30;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x = 3.14;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result;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Λαμβάνει το αποτέλεσμα.</a:t>
                      </a:r>
                      <a:endParaRPr kumimoji="1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add(“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ifii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”,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x, j, (void*) &amp;result);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78343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104269"/>
              </p:ext>
            </p:extLst>
          </p:nvPr>
        </p:nvGraphicFramePr>
        <p:xfrm>
          <a:off x="901700" y="2387600"/>
          <a:ext cx="7632700" cy="1073532"/>
        </p:xfrm>
        <a:graphic>
          <a:graphicData uri="http://schemas.openxmlformats.org/drawingml/2006/table">
            <a:tbl>
              <a:tblPr/>
              <a:tblGrid>
                <a:gridCol w="3816350"/>
                <a:gridCol w="3816350"/>
              </a:tblGrid>
              <a:tr h="1041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add(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  add(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add(float,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  add(float,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kumimoji="1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add(float, float)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  add(float, float)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add(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float)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  add(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float)</a:t>
                      </a:r>
                      <a:endParaRPr kumimoji="1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78337" name="Text Box 33"/>
          <p:cNvSpPr txBox="1">
            <a:spLocks noChangeArrowheads="1"/>
          </p:cNvSpPr>
          <p:nvPr/>
        </p:nvSpPr>
        <p:spPr bwMode="auto">
          <a:xfrm rot="-5400000">
            <a:off x="-841375" y="4687888"/>
            <a:ext cx="2924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600" i="1">
                <a:effectLst>
                  <a:outerShdw blurRad="38100" dist="38100" dir="2700000" algn="tl">
                    <a:srgbClr val="C0C0C0"/>
                  </a:outerShdw>
                </a:effectLst>
              </a:rPr>
              <a:t>…τεχνική υλοποίησης στη </a:t>
            </a:r>
            <a:r>
              <a:rPr lang="en-US" sz="1600" i="1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endParaRPr lang="en-GB" sz="1600" i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526" name="Text Box 42"/>
          <p:cNvSpPr txBox="1">
            <a:spLocks noChangeArrowheads="1"/>
          </p:cNvSpPr>
          <p:nvPr/>
        </p:nvSpPr>
        <p:spPr bwMode="auto">
          <a:xfrm>
            <a:off x="5264149" y="4053569"/>
            <a:ext cx="3121025" cy="954163"/>
          </a:xfrm>
          <a:prstGeom prst="wedgeRoundRectCallout">
            <a:avLst>
              <a:gd name="adj1" fmla="val -72919"/>
              <a:gd name="adj2" fmla="val -37135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>
            <a:lvl1pPr defTabSz="76200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200">
                <a:effectLst/>
              </a:rPr>
              <a:t>Δίνεται ο τύπος του κάθε ορίσματος με</a:t>
            </a:r>
          </a:p>
          <a:p>
            <a:r>
              <a:rPr lang="el-GR" sz="1200">
                <a:effectLst/>
              </a:rPr>
              <a:t>τους χαρακτήρες </a:t>
            </a:r>
            <a:r>
              <a:rPr lang="en-US" sz="1200">
                <a:effectLst/>
              </a:rPr>
              <a:t> </a:t>
            </a:r>
            <a:r>
              <a:rPr lang="en-US" sz="1400">
                <a:effectLst/>
              </a:rPr>
              <a:t>i f u d</a:t>
            </a:r>
            <a:r>
              <a:rPr lang="en-US" sz="1200">
                <a:effectLst/>
              </a:rPr>
              <a:t>, </a:t>
            </a:r>
            <a:r>
              <a:rPr lang="el-GR" sz="1200">
                <a:effectLst/>
              </a:rPr>
              <a:t>ακολουθούν τα αντίστοιχα ορίσματα, με τελευταίο</a:t>
            </a:r>
          </a:p>
          <a:p>
            <a:r>
              <a:rPr lang="el-GR" sz="1200">
                <a:effectLst/>
              </a:rPr>
              <a:t>το αποτέλεσμα ως τύπο </a:t>
            </a:r>
            <a:r>
              <a:rPr lang="en-US" sz="1200">
                <a:effectLst/>
              </a:rPr>
              <a:t>pointer</a:t>
            </a:r>
            <a:endParaRPr lang="en-GB" sz="1200">
              <a:effectLst/>
            </a:endParaRPr>
          </a:p>
        </p:txBody>
      </p:sp>
      <p:sp>
        <p:nvSpPr>
          <p:cNvPr id="1378350" name="Text Box 46"/>
          <p:cNvSpPr txBox="1">
            <a:spLocks noChangeArrowheads="1"/>
          </p:cNvSpPr>
          <p:nvPr/>
        </p:nvSpPr>
        <p:spPr bwMode="auto">
          <a:xfrm>
            <a:off x="7312025" y="5827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20</a:t>
            </a:fld>
            <a:r>
              <a:rPr lang="el-GR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803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37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Η γένεση των μεθόδων (11/20)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7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l-GR" i="1" smtClean="0"/>
              <a:t>Υπερφόρτωση συναρτήσεων </a:t>
            </a:r>
            <a:r>
              <a:rPr lang="en-US" i="1" smtClean="0"/>
              <a:t>(3/3)</a:t>
            </a:r>
          </a:p>
        </p:txBody>
      </p:sp>
      <p:graphicFrame>
        <p:nvGraphicFramePr>
          <p:cNvPr id="1379404" name="Group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613158"/>
              </p:ext>
            </p:extLst>
          </p:nvPr>
        </p:nvGraphicFramePr>
        <p:xfrm>
          <a:off x="977900" y="2336800"/>
          <a:ext cx="7721600" cy="3810636"/>
        </p:xfrm>
        <a:graphic>
          <a:graphicData uri="http://schemas.openxmlformats.org/drawingml/2006/table">
            <a:tbl>
              <a:tblPr/>
              <a:tblGrid>
                <a:gridCol w="3733800"/>
                <a:gridCol w="3987800"/>
              </a:tblGrid>
              <a:tr h="3175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add.c</a:t>
                      </a: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add (char* format, ...)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va_list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args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va_start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args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format);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double sum = 0;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Αθροίζουμε τα ορίσματα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//</a:t>
                      </a: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while (*format &amp;&amp; format[1])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if (*format==‘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’)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sum +=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va_arg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args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else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if (format==‘f’)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sum +=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va_arg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args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float);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++format;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}</a:t>
                      </a: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Εκχωρούμε το άθροισμα στη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//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μεταβλητή του αποτελέσματος.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//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++format;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void* result =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va_arg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args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void*);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if (*format==‘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’)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*((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*) result) = 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sum;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else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if (*format==f’)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*((float*) result) = (float) sum;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va_end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args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l-G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*** Έχουν αφαιρεθεί, για λόγους ευκολίας παρουσίασης, όλοι οι έλεγχοι λαθών.</a:t>
                      </a:r>
                      <a:endParaRPr kumimoji="1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79396" name="Text Box 68"/>
          <p:cNvSpPr txBox="1">
            <a:spLocks noChangeArrowheads="1"/>
          </p:cNvSpPr>
          <p:nvPr/>
        </p:nvSpPr>
        <p:spPr bwMode="auto">
          <a:xfrm rot="-5400000">
            <a:off x="-815975" y="4154488"/>
            <a:ext cx="2924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600" i="1">
                <a:effectLst>
                  <a:outerShdw blurRad="38100" dist="38100" dir="2700000" algn="tl">
                    <a:srgbClr val="C0C0C0"/>
                  </a:outerShdw>
                </a:effectLst>
              </a:rPr>
              <a:t>…τεχνική υλοποίησης στη </a:t>
            </a:r>
            <a:r>
              <a:rPr lang="en-US" sz="1600" i="1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endParaRPr lang="en-GB" sz="1600" i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79406" name="Rectangle 78"/>
          <p:cNvSpPr>
            <a:spLocks noChangeArrowheads="1"/>
          </p:cNvSpPr>
          <p:nvPr/>
        </p:nvSpPr>
        <p:spPr bwMode="auto">
          <a:xfrm>
            <a:off x="1587500" y="5892800"/>
            <a:ext cx="114300" cy="11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79407" name="Rectangle 79"/>
          <p:cNvSpPr>
            <a:spLocks noChangeArrowheads="1"/>
          </p:cNvSpPr>
          <p:nvPr/>
        </p:nvSpPr>
        <p:spPr bwMode="auto">
          <a:xfrm>
            <a:off x="5041900" y="3098800"/>
            <a:ext cx="114300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cxnSp>
        <p:nvCxnSpPr>
          <p:cNvPr id="22546" name="AutoShape 80"/>
          <p:cNvCxnSpPr>
            <a:cxnSpLocks noChangeShapeType="1"/>
            <a:endCxn id="1379407" idx="1"/>
          </p:cNvCxnSpPr>
          <p:nvPr/>
        </p:nvCxnSpPr>
        <p:spPr bwMode="auto">
          <a:xfrm flipV="1">
            <a:off x="1409700" y="3149600"/>
            <a:ext cx="3632200" cy="2838450"/>
          </a:xfrm>
          <a:prstGeom prst="bentConnector3">
            <a:avLst>
              <a:gd name="adj1" fmla="val 81369"/>
            </a:avLst>
          </a:prstGeom>
          <a:noFill/>
          <a:ln w="38100">
            <a:solidFill>
              <a:srgbClr val="339933">
                <a:alpha val="25882"/>
              </a:srgbClr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21</a:t>
            </a:fld>
            <a:r>
              <a:rPr lang="el-GR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18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38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Η γένεση των μεθόδων (12/20)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8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Υπερφόρτωση τελεστών</a:t>
            </a:r>
          </a:p>
          <a:p>
            <a:pPr lvl="1"/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Operator overloading</a:t>
            </a:r>
            <a:endParaRPr lang="el-GR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/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Π.χ.,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 + B, X * Y, 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με Α, Β, Χ, Υ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να είναι τύποι αντικειμένων διαφορετικοί από τους εγγενείς τύπους της γλώσσας προγραμματισμού (για τους οποίους η σημασιολογία των τελεστών + και * είναι αμετάβλητη).  </a:t>
            </a: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Δεν υποστηρίζεται στη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C. </a:t>
            </a:r>
            <a:endParaRPr lang="el-GR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/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Η σημασιολογία των τελεστών στη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 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δεν είναι επεκτάσιμη σε διαφορετικούς από τους εγγενείς τύπους. </a:t>
            </a:r>
          </a:p>
          <a:p>
            <a:pPr lvl="2"/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Μόνο εξομοίωση με συναρτήσεις μπορεί να εφαρμοστεί.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22</a:t>
            </a:fld>
            <a:r>
              <a:rPr lang="el-GR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1259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38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Η γένεση των μεθόδων (13/20)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8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562100"/>
            <a:ext cx="83058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sz="24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Πολυμορφισμός και δυναμική αντιστοίχιση (1/</a:t>
            </a:r>
            <a:r>
              <a:rPr lang="en-US" sz="24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el-GR" sz="24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Polymorphism and late binding</a:t>
            </a:r>
            <a:endParaRPr lang="en-GB" sz="2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88572" name="Rectangle 28"/>
          <p:cNvSpPr>
            <a:spLocks noChangeArrowheads="1"/>
          </p:cNvSpPr>
          <p:nvPr/>
        </p:nvSpPr>
        <p:spPr bwMode="auto">
          <a:xfrm>
            <a:off x="4965700" y="2133600"/>
            <a:ext cx="35941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kumimoji="1" lang="el-GR" b="0">
                <a:effectLst>
                  <a:outerShdw blurRad="38100" dist="38100" dir="2700000" algn="tl">
                    <a:srgbClr val="C0C0C0"/>
                  </a:outerShdw>
                </a:effectLst>
              </a:rPr>
              <a:t>Πολυμορφισμός υποστηρίζεται όταν μία συνάρτηση επιτελεί την ίδια λειτουργία σε διαφορετικούς τύπους αντικειμένων μέσω ενός κοινού </a:t>
            </a:r>
            <a:r>
              <a:rPr kumimoji="1" lang="en-US" b="0">
                <a:effectLst>
                  <a:outerShdw blurRad="38100" dist="38100" dir="2700000" algn="tl">
                    <a:srgbClr val="C0C0C0"/>
                  </a:outerShdw>
                </a:effectLst>
              </a:rPr>
              <a:t>API </a:t>
            </a:r>
            <a:r>
              <a:rPr kumimoji="1" lang="el-GR" b="0">
                <a:effectLst>
                  <a:outerShdw blurRad="38100" dist="38100" dir="2700000" algn="tl">
                    <a:srgbClr val="C0C0C0"/>
                  </a:outerShdw>
                </a:effectLst>
              </a:rPr>
              <a:t>το οποίο μοιράζονται οι διαφορετικοί τύποι</a:t>
            </a:r>
            <a:r>
              <a:rPr kumimoji="1" lang="en-US" b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kumimoji="1" lang="el-GR" b="0">
                <a:effectLst>
                  <a:outerShdw blurRad="38100" dist="38100" dir="2700000" algn="tl">
                    <a:srgbClr val="C0C0C0"/>
                  </a:outerShdw>
                </a:effectLst>
              </a:rPr>
              <a:t>Μόνο κατά την εκτέλεση, ανάλογα με το συγκεκριμένο τύπο κάθε στιγμιότυπου, η κατάλληλη συνάρτηση επιλέγεται και καλείται. Αυτό ονομάζεται δυναμική αντιστοίχιση</a:t>
            </a:r>
            <a:r>
              <a:rPr kumimoji="1" lang="en-US" b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l-GR" b="0">
                <a:effectLst>
                  <a:outerShdw blurRad="38100" dist="38100" dir="2700000" algn="tl">
                    <a:srgbClr val="C0C0C0"/>
                  </a:outerShdw>
                </a:effectLst>
              </a:rPr>
              <a:t> συνάρτησης</a:t>
            </a:r>
            <a:r>
              <a:rPr kumimoji="1" lang="en-US" b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24584" name="Oval 4"/>
          <p:cNvSpPr>
            <a:spLocks noChangeArrowheads="1"/>
          </p:cNvSpPr>
          <p:nvPr/>
        </p:nvSpPr>
        <p:spPr bwMode="auto">
          <a:xfrm>
            <a:off x="1471613" y="3975100"/>
            <a:ext cx="914400" cy="8731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/>
              <a:t>shape</a:t>
            </a:r>
            <a:endParaRPr lang="en-GB"/>
          </a:p>
        </p:txBody>
      </p:sp>
      <p:sp>
        <p:nvSpPr>
          <p:cNvPr id="24585" name="Oval 9"/>
          <p:cNvSpPr>
            <a:spLocks noChangeArrowheads="1"/>
          </p:cNvSpPr>
          <p:nvPr/>
        </p:nvSpPr>
        <p:spPr bwMode="auto">
          <a:xfrm>
            <a:off x="3086100" y="2578100"/>
            <a:ext cx="927100" cy="71596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/>
              <a:t>Circle</a:t>
            </a:r>
            <a:endParaRPr lang="en-GB"/>
          </a:p>
        </p:txBody>
      </p:sp>
      <p:sp>
        <p:nvSpPr>
          <p:cNvPr id="24586" name="Rectangle 11"/>
          <p:cNvSpPr>
            <a:spLocks noChangeArrowheads="1"/>
          </p:cNvSpPr>
          <p:nvPr/>
        </p:nvSpPr>
        <p:spPr bwMode="auto">
          <a:xfrm>
            <a:off x="2911475" y="3124200"/>
            <a:ext cx="1403350" cy="3254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600"/>
              <a:t>Display()</a:t>
            </a:r>
            <a:endParaRPr lang="en-GB" sz="1600"/>
          </a:p>
        </p:txBody>
      </p:sp>
      <p:sp>
        <p:nvSpPr>
          <p:cNvPr id="24587" name="Oval 15"/>
          <p:cNvSpPr>
            <a:spLocks noChangeArrowheads="1"/>
          </p:cNvSpPr>
          <p:nvPr/>
        </p:nvSpPr>
        <p:spPr bwMode="auto">
          <a:xfrm>
            <a:off x="3133725" y="3711575"/>
            <a:ext cx="927100" cy="71596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/>
              <a:t>Triangle</a:t>
            </a:r>
            <a:endParaRPr lang="en-GB"/>
          </a:p>
        </p:txBody>
      </p:sp>
      <p:sp>
        <p:nvSpPr>
          <p:cNvPr id="24588" name="Rectangle 16"/>
          <p:cNvSpPr>
            <a:spLocks noChangeArrowheads="1"/>
          </p:cNvSpPr>
          <p:nvPr/>
        </p:nvSpPr>
        <p:spPr bwMode="auto">
          <a:xfrm>
            <a:off x="2959100" y="4244975"/>
            <a:ext cx="1403350" cy="3254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600"/>
              <a:t>Display()</a:t>
            </a:r>
            <a:endParaRPr lang="en-GB" sz="1600"/>
          </a:p>
        </p:txBody>
      </p:sp>
      <p:sp>
        <p:nvSpPr>
          <p:cNvPr id="24589" name="Oval 18"/>
          <p:cNvSpPr>
            <a:spLocks noChangeArrowheads="1"/>
          </p:cNvSpPr>
          <p:nvPr/>
        </p:nvSpPr>
        <p:spPr bwMode="auto">
          <a:xfrm>
            <a:off x="3101975" y="4945063"/>
            <a:ext cx="927100" cy="71596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/>
              <a:t>Rect</a:t>
            </a:r>
            <a:endParaRPr lang="en-GB"/>
          </a:p>
        </p:txBody>
      </p:sp>
      <p:sp>
        <p:nvSpPr>
          <p:cNvPr id="24590" name="Rectangle 19"/>
          <p:cNvSpPr>
            <a:spLocks noChangeArrowheads="1"/>
          </p:cNvSpPr>
          <p:nvPr/>
        </p:nvSpPr>
        <p:spPr bwMode="auto">
          <a:xfrm>
            <a:off x="2914650" y="5491163"/>
            <a:ext cx="1403350" cy="3254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762000"/>
            <a:r>
              <a:rPr lang="en-US" sz="1600"/>
              <a:t>Display()</a:t>
            </a:r>
            <a:endParaRPr lang="en-GB" sz="1600"/>
          </a:p>
        </p:txBody>
      </p:sp>
      <p:cxnSp>
        <p:nvCxnSpPr>
          <p:cNvPr id="24591" name="AutoShape 21"/>
          <p:cNvCxnSpPr>
            <a:cxnSpLocks noChangeShapeType="1"/>
            <a:stCxn id="24584" idx="6"/>
            <a:endCxn id="24586" idx="1"/>
          </p:cNvCxnSpPr>
          <p:nvPr/>
        </p:nvCxnSpPr>
        <p:spPr bwMode="auto">
          <a:xfrm flipV="1">
            <a:off x="2400300" y="3287713"/>
            <a:ext cx="496888" cy="1123950"/>
          </a:xfrm>
          <a:prstGeom prst="bentConnector3">
            <a:avLst>
              <a:gd name="adj1" fmla="val 49838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92" name="AutoShape 22"/>
          <p:cNvCxnSpPr>
            <a:cxnSpLocks noChangeShapeType="1"/>
            <a:stCxn id="24584" idx="6"/>
            <a:endCxn id="24588" idx="1"/>
          </p:cNvCxnSpPr>
          <p:nvPr/>
        </p:nvCxnSpPr>
        <p:spPr bwMode="auto">
          <a:xfrm flipV="1">
            <a:off x="2400300" y="4408488"/>
            <a:ext cx="544513" cy="3175"/>
          </a:xfrm>
          <a:prstGeom prst="bentConnector3">
            <a:avLst>
              <a:gd name="adj1" fmla="val 49856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93" name="AutoShape 23"/>
          <p:cNvCxnSpPr>
            <a:cxnSpLocks noChangeShapeType="1"/>
            <a:stCxn id="24584" idx="6"/>
            <a:endCxn id="24590" idx="1"/>
          </p:cNvCxnSpPr>
          <p:nvPr/>
        </p:nvCxnSpPr>
        <p:spPr bwMode="auto">
          <a:xfrm>
            <a:off x="2400300" y="4411663"/>
            <a:ext cx="500063" cy="1243012"/>
          </a:xfrm>
          <a:prstGeom prst="bentConnector3">
            <a:avLst>
              <a:gd name="adj1" fmla="val 49843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88573" name="Line 29"/>
          <p:cNvSpPr>
            <a:spLocks noChangeShapeType="1"/>
          </p:cNvSpPr>
          <p:nvPr/>
        </p:nvSpPr>
        <p:spPr bwMode="auto">
          <a:xfrm>
            <a:off x="558800" y="4432300"/>
            <a:ext cx="901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595" name="Text Box 30"/>
          <p:cNvSpPr txBox="1">
            <a:spLocks noChangeArrowheads="1"/>
          </p:cNvSpPr>
          <p:nvPr/>
        </p:nvSpPr>
        <p:spPr bwMode="auto">
          <a:xfrm>
            <a:off x="542925" y="3884613"/>
            <a:ext cx="9429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/>
              <a:t>display</a:t>
            </a:r>
          </a:p>
          <a:p>
            <a:r>
              <a:rPr lang="en-US" sz="1400"/>
              <a:t>message</a:t>
            </a:r>
            <a:endParaRPr lang="en-GB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23</a:t>
            </a:fld>
            <a:r>
              <a:rPr lang="el-GR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33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39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Η γένεση των μεθόδων (14/20)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397799" name="Group 39"/>
          <p:cNvGraphicFramePr>
            <a:graphicFrameLocks noGrp="1"/>
          </p:cNvGraphicFramePr>
          <p:nvPr/>
        </p:nvGraphicFramePr>
        <p:xfrm>
          <a:off x="2032000" y="1968500"/>
          <a:ext cx="2387600" cy="1527180"/>
        </p:xfrm>
        <a:graphic>
          <a:graphicData uri="http://schemas.openxmlformats.org/drawingml/2006/table">
            <a:tbl>
              <a:tblPr/>
              <a:tblGrid>
                <a:gridCol w="2387600"/>
              </a:tblGrid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Verdana" pitchFamily="34" charset="0"/>
                        </a:rPr>
                        <a:t>Shape</a:t>
                      </a:r>
                      <a:endParaRPr kumimoji="1" lang="en-GB" sz="1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3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x, y</a:t>
                      </a:r>
                      <a:endParaRPr kumimoji="1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displayer </a:t>
                      </a:r>
                      <a:r>
                        <a:rPr kumimoji="1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(function)</a:t>
                      </a:r>
                      <a:endParaRPr kumimoji="1" lang="en-GB" sz="14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derivedInst</a:t>
                      </a:r>
                      <a:endParaRPr kumimoji="1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shape_display</a:t>
                      </a:r>
                      <a:endParaRPr kumimoji="1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97804" name="Group 44"/>
          <p:cNvGraphicFramePr>
            <a:graphicFrameLocks noGrp="1"/>
          </p:cNvGraphicFramePr>
          <p:nvPr/>
        </p:nvGraphicFramePr>
        <p:xfrm>
          <a:off x="2044700" y="4127500"/>
          <a:ext cx="2387600" cy="1221744"/>
        </p:xfrm>
        <a:graphic>
          <a:graphicData uri="http://schemas.openxmlformats.org/drawingml/2006/table">
            <a:tbl>
              <a:tblPr/>
              <a:tblGrid>
                <a:gridCol w="2387600"/>
              </a:tblGrid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Verdana" pitchFamily="34" charset="0"/>
                        </a:rPr>
                        <a:t>Circle</a:t>
                      </a:r>
                      <a:endParaRPr kumimoji="1" lang="en-GB" sz="1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0000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shape</a:t>
                      </a:r>
                      <a:endParaRPr kumimoji="1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radius</a:t>
                      </a:r>
                      <a:endParaRPr kumimoji="1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</a:rPr>
                        <a:t>circle_display</a:t>
                      </a:r>
                      <a:endParaRPr kumimoji="1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5632" name="Group 49"/>
          <p:cNvGrpSpPr>
            <a:grpSpLocks/>
          </p:cNvGrpSpPr>
          <p:nvPr/>
        </p:nvGrpSpPr>
        <p:grpSpPr bwMode="auto">
          <a:xfrm>
            <a:off x="4419600" y="2120900"/>
            <a:ext cx="12700" cy="2463800"/>
            <a:chOff x="3352" y="1312"/>
            <a:chExt cx="8" cy="1552"/>
          </a:xfrm>
        </p:grpSpPr>
        <p:cxnSp>
          <p:nvCxnSpPr>
            <p:cNvPr id="25639" name="AutoShape 40"/>
            <p:cNvCxnSpPr>
              <a:cxnSpLocks noChangeShapeType="1"/>
            </p:cNvCxnSpPr>
            <p:nvPr/>
          </p:nvCxnSpPr>
          <p:spPr bwMode="auto">
            <a:xfrm flipV="1">
              <a:off x="3352" y="1696"/>
              <a:ext cx="1" cy="384"/>
            </a:xfrm>
            <a:prstGeom prst="curvedConnector3">
              <a:avLst>
                <a:gd name="adj1" fmla="val 26300000"/>
              </a:avLst>
            </a:prstGeom>
            <a:noFill/>
            <a:ln w="38100">
              <a:solidFill>
                <a:srgbClr val="339933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40" name="AutoShape 41"/>
            <p:cNvCxnSpPr>
              <a:cxnSpLocks noChangeShapeType="1"/>
            </p:cNvCxnSpPr>
            <p:nvPr/>
          </p:nvCxnSpPr>
          <p:spPr bwMode="auto">
            <a:xfrm flipH="1" flipV="1">
              <a:off x="3352" y="1312"/>
              <a:ext cx="8" cy="1552"/>
            </a:xfrm>
            <a:prstGeom prst="curvedConnector3">
              <a:avLst>
                <a:gd name="adj1" fmla="val -5887500"/>
              </a:avLst>
            </a:prstGeom>
            <a:noFill/>
            <a:ln w="38100">
              <a:solidFill>
                <a:srgbClr val="99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5633" name="AutoShape 42"/>
          <p:cNvCxnSpPr>
            <a:cxnSpLocks noChangeShapeType="1"/>
          </p:cNvCxnSpPr>
          <p:nvPr/>
        </p:nvCxnSpPr>
        <p:spPr bwMode="auto">
          <a:xfrm rot="10800000">
            <a:off x="2032000" y="2730500"/>
            <a:ext cx="12700" cy="2463800"/>
          </a:xfrm>
          <a:prstGeom prst="curvedConnector3">
            <a:avLst>
              <a:gd name="adj1" fmla="val 7612495"/>
            </a:avLst>
          </a:prstGeom>
          <a:noFill/>
          <a:ln w="38100">
            <a:solidFill>
              <a:srgbClr val="990000"/>
            </a:solidFill>
            <a:round/>
            <a:headEnd type="stealth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34" name="AutoShape 43"/>
          <p:cNvCxnSpPr>
            <a:cxnSpLocks noChangeShapeType="1"/>
          </p:cNvCxnSpPr>
          <p:nvPr/>
        </p:nvCxnSpPr>
        <p:spPr bwMode="auto">
          <a:xfrm rot="10800000">
            <a:off x="2032000" y="3035300"/>
            <a:ext cx="12700" cy="1244600"/>
          </a:xfrm>
          <a:prstGeom prst="curvedConnector3">
            <a:avLst>
              <a:gd name="adj1" fmla="val 3012495"/>
            </a:avLst>
          </a:prstGeom>
          <a:noFill/>
          <a:ln w="38100">
            <a:solidFill>
              <a:srgbClr val="990000"/>
            </a:solidFill>
            <a:round/>
            <a:headEnd type="stealth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35" name="AutoShape 45"/>
          <p:cNvCxnSpPr>
            <a:cxnSpLocks noChangeShapeType="1"/>
          </p:cNvCxnSpPr>
          <p:nvPr/>
        </p:nvCxnSpPr>
        <p:spPr bwMode="auto">
          <a:xfrm rot="10800000" flipH="1" flipV="1">
            <a:off x="2032000" y="2120900"/>
            <a:ext cx="1588" cy="914400"/>
          </a:xfrm>
          <a:prstGeom prst="curvedConnector3">
            <a:avLst>
              <a:gd name="adj1" fmla="val -38400005"/>
            </a:avLst>
          </a:prstGeom>
          <a:noFill/>
          <a:ln w="38100">
            <a:solidFill>
              <a:srgbClr val="339933"/>
            </a:solidFill>
            <a:round/>
            <a:headEnd type="stealth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97806" name="Line 46"/>
          <p:cNvSpPr>
            <a:spLocks noChangeShapeType="1"/>
          </p:cNvSpPr>
          <p:nvPr/>
        </p:nvSpPr>
        <p:spPr bwMode="auto">
          <a:xfrm flipV="1">
            <a:off x="5549900" y="3568700"/>
            <a:ext cx="2870200" cy="0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7807" name="Text Box 47"/>
          <p:cNvSpPr txBox="1">
            <a:spLocks noChangeArrowheads="1"/>
          </p:cNvSpPr>
          <p:nvPr/>
        </p:nvSpPr>
        <p:spPr bwMode="auto">
          <a:xfrm>
            <a:off x="5391150" y="1914525"/>
            <a:ext cx="3224213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Όταν δημιουργείται ένα</a:t>
            </a:r>
          </a:p>
          <a:p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shape instance,</a:t>
            </a:r>
            <a:r>
              <a:rPr lang="el-GR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 τίθεται η</a:t>
            </a:r>
          </a:p>
          <a:p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default display</a:t>
            </a:r>
            <a:r>
              <a:rPr lang="el-GR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 συνάρτηση,</a:t>
            </a:r>
          </a:p>
          <a:p>
            <a:r>
              <a:rPr lang="el-GR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ενώ</a:t>
            </a:r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ως δείκτη στο στιγμιότυπο</a:t>
            </a:r>
          </a:p>
          <a:p>
            <a:r>
              <a:rPr lang="el-GR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κληρονόμου κλάσης θέτουμε</a:t>
            </a:r>
          </a:p>
          <a:p>
            <a:r>
              <a:rPr lang="el-GR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το ίδιο το </a:t>
            </a:r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shape instance</a:t>
            </a:r>
            <a:endParaRPr lang="en-GB" sz="16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97810" name="Text Box 50"/>
          <p:cNvSpPr txBox="1">
            <a:spLocks noChangeArrowheads="1"/>
          </p:cNvSpPr>
          <p:nvPr/>
        </p:nvSpPr>
        <p:spPr bwMode="auto">
          <a:xfrm>
            <a:off x="5148263" y="3756025"/>
            <a:ext cx="3817937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Όταν δημιουργείται ένα </a:t>
            </a:r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circle</a:t>
            </a:r>
            <a:endParaRPr lang="el-GR" sz="16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instance,</a:t>
            </a:r>
            <a:r>
              <a:rPr lang="el-GR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 φτιάχνει ένα </a:t>
            </a:r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shape</a:t>
            </a:r>
            <a:r>
              <a:rPr lang="el-GR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sz="16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instance, </a:t>
            </a:r>
            <a:r>
              <a:rPr lang="el-GR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θέτει ως </a:t>
            </a:r>
            <a:r>
              <a:rPr lang="en-US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display</a:t>
            </a:r>
            <a:r>
              <a:rPr lang="el-GR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 συνάρτηση</a:t>
            </a:r>
          </a:p>
          <a:p>
            <a:r>
              <a:rPr lang="el-GR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την δική του, και ως στιγμιότυπο</a:t>
            </a:r>
          </a:p>
          <a:p>
            <a:r>
              <a:rPr lang="el-GR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κληρονόμου κλάσης θέτει</a:t>
            </a:r>
          </a:p>
          <a:p>
            <a:r>
              <a:rPr lang="el-GR" sz="1600">
                <a:effectLst>
                  <a:outerShdw blurRad="38100" dist="38100" dir="2700000" algn="tl">
                    <a:srgbClr val="C0C0C0"/>
                  </a:outerShdw>
                </a:effectLst>
              </a:rPr>
              <a:t>τον εαυτό του.</a:t>
            </a:r>
            <a:endParaRPr lang="en-GB" sz="16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24</a:t>
            </a:fld>
            <a:r>
              <a:rPr lang="el-GR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373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37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Η γένεση των μεθόδων (15/20)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7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651000"/>
            <a:ext cx="8369300" cy="469900"/>
          </a:xfrm>
        </p:spPr>
        <p:txBody>
          <a:bodyPr/>
          <a:lstStyle/>
          <a:p>
            <a:pPr>
              <a:defRPr/>
            </a:pPr>
            <a:r>
              <a:rPr lang="el-GR" sz="2400" i="1" smtClean="0"/>
              <a:t>Πολυμορφισμός και δυναμική αντιστοίχιση (2/</a:t>
            </a:r>
            <a:r>
              <a:rPr lang="en-US" sz="2400" i="1" smtClean="0"/>
              <a:t>5</a:t>
            </a:r>
            <a:r>
              <a:rPr lang="el-GR" sz="2400" i="1" smtClean="0"/>
              <a:t>)</a:t>
            </a:r>
          </a:p>
        </p:txBody>
      </p:sp>
      <p:graphicFrame>
        <p:nvGraphicFramePr>
          <p:cNvPr id="1376313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994831"/>
              </p:ext>
            </p:extLst>
          </p:nvPr>
        </p:nvGraphicFramePr>
        <p:xfrm>
          <a:off x="863600" y="2222500"/>
          <a:ext cx="7797800" cy="3633852"/>
        </p:xfrm>
        <a:graphic>
          <a:graphicData uri="http://schemas.openxmlformats.org/drawingml/2006/table">
            <a:tbl>
              <a:tblPr/>
              <a:tblGrid>
                <a:gridCol w="7797800"/>
              </a:tblGrid>
              <a:tr h="3594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n-US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object.h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για όλους τους τύπους αντικειμένων.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typedef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void*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object_t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n-US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shape.h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επεκτάσεις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include “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object.h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”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extern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object_t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_derivedinstance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shape);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shape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</a:t>
                      </a:r>
                      <a:r>
                        <a:rPr kumimoji="1" lang="en-US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private.h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τροποποιήσεις.</a:t>
                      </a:r>
                      <a:endParaRPr kumimoji="1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typedef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void (*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displayfunc_t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shape,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display_t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display);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shape_private_t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float          x, y;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displayfunc_t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displayer;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Display 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συνάρτηση κληρονόμου τύπου.</a:t>
                      </a:r>
                      <a:endParaRPr kumimoji="1" lang="el-G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object_t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derivedInst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Στιγμιότυπο κληρονόμου τύπου.</a:t>
                      </a:r>
                      <a:endParaRPr kumimoji="1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76301" name="Text Box 45"/>
          <p:cNvSpPr txBox="1">
            <a:spLocks noChangeArrowheads="1"/>
          </p:cNvSpPr>
          <p:nvPr/>
        </p:nvSpPr>
        <p:spPr bwMode="auto">
          <a:xfrm rot="-5400000">
            <a:off x="-828675" y="4052888"/>
            <a:ext cx="2924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600" i="1">
                <a:effectLst>
                  <a:outerShdw blurRad="38100" dist="38100" dir="2700000" algn="tl">
                    <a:srgbClr val="C0C0C0"/>
                  </a:outerShdw>
                </a:effectLst>
              </a:rPr>
              <a:t>…τεχνική υλοποίησης στη </a:t>
            </a:r>
            <a:r>
              <a:rPr lang="en-US" sz="1600" i="1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endParaRPr lang="en-GB" sz="1600" i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25</a:t>
            </a:fld>
            <a:r>
              <a:rPr lang="el-GR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670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39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Η γένεση των μεθόδων (16/20)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394705" name="Group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850284"/>
              </p:ext>
            </p:extLst>
          </p:nvPr>
        </p:nvGraphicFramePr>
        <p:xfrm>
          <a:off x="889000" y="2135416"/>
          <a:ext cx="7785100" cy="4182492"/>
        </p:xfrm>
        <a:graphic>
          <a:graphicData uri="http://schemas.openxmlformats.org/drawingml/2006/table">
            <a:tbl>
              <a:tblPr/>
              <a:tblGrid>
                <a:gridCol w="7785100"/>
              </a:tblGrid>
              <a:tr h="3937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shape.c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τροποποιήσεις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static void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shape_display_private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shape,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display_t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display)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Default 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υλοποίηση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display 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συνάρτησης για τον βασικό τύπο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_create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(float x, float y)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shape_private_t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p;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p = 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shape_private_t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)*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malloc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shape_private_t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p-&gt;x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	= x;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p-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&gt;y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	=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y;</a:t>
                      </a:r>
                      <a:endParaRPr kumimoji="1" lang="el-G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p-&gt;displayer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=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shape_display_private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p-&gt;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derivedInst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=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return 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p;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kumimoji="1" lang="el-G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object_t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_derivedinstance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shape)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return ((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shape_private_t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*) shape)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derivedInst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9469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57200" y="1739900"/>
            <a:ext cx="8369300" cy="469900"/>
          </a:xfrm>
        </p:spPr>
        <p:txBody>
          <a:bodyPr/>
          <a:lstStyle/>
          <a:p>
            <a:pPr>
              <a:defRPr/>
            </a:pPr>
            <a:r>
              <a:rPr lang="el-GR" sz="2400" i="1" smtClean="0"/>
              <a:t>Πολυμορφισμός και δυναμική αντιστοίχιση (3/</a:t>
            </a:r>
            <a:r>
              <a:rPr lang="en-US" sz="2400" i="1" smtClean="0"/>
              <a:t>5</a:t>
            </a:r>
            <a:r>
              <a:rPr lang="el-GR" sz="2400" i="1" smtClean="0"/>
              <a:t>)</a:t>
            </a:r>
          </a:p>
        </p:txBody>
      </p:sp>
      <p:sp>
        <p:nvSpPr>
          <p:cNvPr id="1394706" name="Text Box 18"/>
          <p:cNvSpPr txBox="1">
            <a:spLocks noChangeArrowheads="1"/>
          </p:cNvSpPr>
          <p:nvPr/>
        </p:nvSpPr>
        <p:spPr bwMode="auto">
          <a:xfrm rot="-5400000">
            <a:off x="-828675" y="4052888"/>
            <a:ext cx="2924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600" i="1">
                <a:effectLst>
                  <a:outerShdw blurRad="38100" dist="38100" dir="2700000" algn="tl">
                    <a:srgbClr val="C0C0C0"/>
                  </a:outerShdw>
                </a:effectLst>
              </a:rPr>
              <a:t>…τεχνική υλοποίησης στη </a:t>
            </a:r>
            <a:r>
              <a:rPr lang="en-US" sz="1600" i="1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endParaRPr lang="en-GB" sz="1600" i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26</a:t>
            </a:fld>
            <a:r>
              <a:rPr lang="el-GR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129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37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Η γένεση των μεθόδων (17/20)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377331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539422"/>
              </p:ext>
            </p:extLst>
          </p:nvPr>
        </p:nvGraphicFramePr>
        <p:xfrm>
          <a:off x="914400" y="1892300"/>
          <a:ext cx="7848600" cy="4401948"/>
        </p:xfrm>
        <a:graphic>
          <a:graphicData uri="http://schemas.openxmlformats.org/drawingml/2006/table">
            <a:tbl>
              <a:tblPr/>
              <a:tblGrid>
                <a:gridCol w="7848600"/>
              </a:tblGrid>
              <a:tr h="3378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shape.c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τροποποιήσεις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συνέχεια)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_display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shape,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display_t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display)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(*((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shape_private_t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*) shape)-&gt;displayer)(shape, display);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n-US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circle.c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τροποποιήσεις -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</a:t>
                      </a:r>
                      <a:r>
                        <a:rPr kumimoji="1" lang="en-US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shape_private.h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required!</a:t>
                      </a:r>
                      <a:endParaRPr kumimoji="1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static void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circle_display_private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shape,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display_t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display)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Υλοποίηση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display 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συνάρτησης για τον τύπο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circle.</a:t>
                      </a: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circle_t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circle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_create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(float x, float y, float radius)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circle_private_t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p;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p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 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circle_private_t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*)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malloc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circle_private_t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p-&gt;shape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	=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shape_create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x,y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p-&gt;radius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	=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radius;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p-&gt;shape-&gt;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derivedInst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=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object_t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p;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p-&gt;shape-&gt;displayer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=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circle_display_private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return 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circle_t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p;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77320" name="Rectangle 40"/>
          <p:cNvSpPr>
            <a:spLocks noGrp="1" noChangeArrowheads="1"/>
          </p:cNvSpPr>
          <p:nvPr>
            <p:ph type="body" idx="1"/>
          </p:nvPr>
        </p:nvSpPr>
        <p:spPr>
          <a:xfrm>
            <a:off x="406400" y="1435100"/>
            <a:ext cx="8369300" cy="469900"/>
          </a:xfrm>
        </p:spPr>
        <p:txBody>
          <a:bodyPr/>
          <a:lstStyle/>
          <a:p>
            <a:pPr>
              <a:defRPr/>
            </a:pPr>
            <a:r>
              <a:rPr lang="el-GR" sz="2400" i="1" smtClean="0"/>
              <a:t>Πολυμορφισμός και δυναμική αντιστοίχιση (</a:t>
            </a:r>
            <a:r>
              <a:rPr lang="en-US" sz="2400" i="1" smtClean="0"/>
              <a:t>4</a:t>
            </a:r>
            <a:r>
              <a:rPr lang="el-GR" sz="2400" i="1" smtClean="0"/>
              <a:t>/</a:t>
            </a:r>
            <a:r>
              <a:rPr lang="en-US" sz="2400" i="1" smtClean="0"/>
              <a:t>5</a:t>
            </a:r>
            <a:r>
              <a:rPr lang="el-GR" sz="2400" i="1" smtClean="0"/>
              <a:t>)</a:t>
            </a:r>
          </a:p>
        </p:txBody>
      </p:sp>
      <p:sp>
        <p:nvSpPr>
          <p:cNvPr id="1377328" name="Text Box 48"/>
          <p:cNvSpPr txBox="1">
            <a:spLocks noChangeArrowheads="1"/>
          </p:cNvSpPr>
          <p:nvPr/>
        </p:nvSpPr>
        <p:spPr bwMode="auto">
          <a:xfrm rot="-5400000">
            <a:off x="-828675" y="4052888"/>
            <a:ext cx="2924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z="1600" i="1">
                <a:effectLst>
                  <a:outerShdw blurRad="38100" dist="38100" dir="2700000" algn="tl">
                    <a:srgbClr val="C0C0C0"/>
                  </a:outerShdw>
                </a:effectLst>
              </a:rPr>
              <a:t>…τεχνική υλοποίησης στη </a:t>
            </a:r>
            <a:r>
              <a:rPr lang="en-US" sz="1600" i="1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endParaRPr lang="en-GB" sz="1600" i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163410" y="5280026"/>
            <a:ext cx="5305425" cy="476250"/>
          </a:xfrm>
          <a:prstGeom prst="rect">
            <a:avLst/>
          </a:prstGeom>
          <a:solidFill>
            <a:srgbClr val="FF6600">
              <a:alpha val="30196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27</a:t>
            </a:fld>
            <a:r>
              <a:rPr lang="el-GR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25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38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Η γένεση των μεθόδων (18/20)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382476" name="Group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562258"/>
              </p:ext>
            </p:extLst>
          </p:nvPr>
        </p:nvGraphicFramePr>
        <p:xfrm>
          <a:off x="577850" y="2187575"/>
          <a:ext cx="8083550" cy="4145916"/>
        </p:xfrm>
        <a:graphic>
          <a:graphicData uri="http://schemas.openxmlformats.org/drawingml/2006/table">
            <a:tbl>
              <a:tblPr/>
              <a:tblGrid>
                <a:gridCol w="8083550"/>
              </a:tblGrid>
              <a:tr h="3703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shapes[N]; unsigned total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displayer 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display_t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unsigned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for 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=0;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&lt;total; ++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shape_display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(shapes[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], d);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Πολυμορφισμός</a:t>
                      </a: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add (shape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{ assert(total &lt; N); shapes[total++] =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circle_t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circle   =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circle_create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(10,10,5);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triangle_t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triangle =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triangle_create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(0,0,10,10,20,20);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triangle_to_shape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(triangle)); </a:t>
                      </a:r>
                      <a:endParaRPr kumimoji="1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add(</a:t>
                      </a:r>
                      <a:r>
                        <a:rPr kumimoji="1" lang="en-US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circle_to_shape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circle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)); 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endParaRPr kumimoji="1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shape_display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shapes[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display):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(*((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shape_private_t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*) shape)-&gt;displayer)(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display);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circle_display_private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display):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Εσωτερικά έχουμε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circle_t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</a:t>
                      </a:r>
                      <a:r>
                        <a:rPr kumimoji="1" lang="en-US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shape_derivedinstance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82417" name="Rectangle 17"/>
          <p:cNvSpPr>
            <a:spLocks noChangeArrowheads="1"/>
          </p:cNvSpPr>
          <p:nvPr/>
        </p:nvSpPr>
        <p:spPr bwMode="auto">
          <a:xfrm>
            <a:off x="600075" y="1695450"/>
            <a:ext cx="680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/>
            </a:pPr>
            <a:r>
              <a:rPr kumimoji="1" lang="en-US" sz="2400" b="0" i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1" lang="el-GR" sz="2400" b="0" i="1">
                <a:effectLst>
                  <a:outerShdw blurRad="38100" dist="38100" dir="2700000" algn="tl">
                    <a:srgbClr val="FFFFFF"/>
                  </a:outerShdw>
                </a:effectLst>
              </a:rPr>
              <a:t>Πολυμορφισμός και δυναμική</a:t>
            </a:r>
            <a:r>
              <a:rPr kumimoji="1" lang="el-GR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1" lang="el-GR" sz="2400" b="0" i="1">
                <a:effectLst>
                  <a:outerShdw blurRad="38100" dist="38100" dir="2700000" algn="tl">
                    <a:srgbClr val="FFFFFF"/>
                  </a:outerShdw>
                </a:effectLst>
              </a:rPr>
              <a:t>αντιστοίχιση (</a:t>
            </a:r>
            <a:r>
              <a:rPr kumimoji="1" lang="en-US" sz="2400" b="0" i="1">
                <a:effectLst>
                  <a:outerShdw blurRad="38100" dist="38100" dir="2700000" algn="tl">
                    <a:srgbClr val="FFFFFF"/>
                  </a:outerShdw>
                </a:effectLst>
              </a:rPr>
              <a:t>5</a:t>
            </a:r>
            <a:r>
              <a:rPr kumimoji="1" lang="el-GR" sz="2400" b="0" i="1">
                <a:effectLst>
                  <a:outerShdw blurRad="38100" dist="38100" dir="2700000" algn="tl">
                    <a:srgbClr val="FFFFFF"/>
                  </a:outerShdw>
                </a:effectLst>
              </a:rPr>
              <a:t>/</a:t>
            </a:r>
            <a:r>
              <a:rPr kumimoji="1" lang="en-US" sz="2400" b="0" i="1">
                <a:effectLst>
                  <a:outerShdw blurRad="38100" dist="38100" dir="2700000" algn="tl">
                    <a:srgbClr val="FFFFFF"/>
                  </a:outerShdw>
                </a:effectLst>
              </a:rPr>
              <a:t>5</a:t>
            </a:r>
            <a:r>
              <a:rPr kumimoji="1" lang="el-GR" sz="2400" b="0" i="1">
                <a:effectLst>
                  <a:outerShdw blurRad="38100" dist="38100" dir="2700000" algn="tl">
                    <a:srgbClr val="FFFFFF"/>
                  </a:outerShdw>
                </a:effectLst>
              </a:rPr>
              <a:t>)</a:t>
            </a:r>
          </a:p>
        </p:txBody>
      </p:sp>
      <p:sp>
        <p:nvSpPr>
          <p:cNvPr id="1382436" name="Rectangle 36"/>
          <p:cNvSpPr>
            <a:spLocks noChangeArrowheads="1"/>
          </p:cNvSpPr>
          <p:nvPr/>
        </p:nvSpPr>
        <p:spPr bwMode="auto">
          <a:xfrm>
            <a:off x="4114800" y="3556000"/>
            <a:ext cx="7620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82437" name="Rectangle 37"/>
          <p:cNvSpPr>
            <a:spLocks noChangeArrowheads="1"/>
          </p:cNvSpPr>
          <p:nvPr/>
        </p:nvSpPr>
        <p:spPr bwMode="auto">
          <a:xfrm>
            <a:off x="2806700" y="4064000"/>
            <a:ext cx="7620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82438" name="Rectangle 38"/>
          <p:cNvSpPr>
            <a:spLocks noChangeArrowheads="1"/>
          </p:cNvSpPr>
          <p:nvPr/>
        </p:nvSpPr>
        <p:spPr bwMode="auto">
          <a:xfrm>
            <a:off x="7026275" y="5118100"/>
            <a:ext cx="7620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82439" name="Rectangle 39"/>
          <p:cNvSpPr>
            <a:spLocks noChangeArrowheads="1"/>
          </p:cNvSpPr>
          <p:nvPr/>
        </p:nvSpPr>
        <p:spPr bwMode="auto">
          <a:xfrm>
            <a:off x="3975100" y="5575300"/>
            <a:ext cx="7620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713" name="Text Box 42"/>
          <p:cNvSpPr txBox="1">
            <a:spLocks noChangeArrowheads="1"/>
          </p:cNvSpPr>
          <p:nvPr/>
        </p:nvSpPr>
        <p:spPr bwMode="auto">
          <a:xfrm>
            <a:off x="3956844" y="4508500"/>
            <a:ext cx="10779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i="1" dirty="0">
                <a:solidFill>
                  <a:srgbClr val="0000FF"/>
                </a:solidFill>
              </a:rPr>
              <a:t>up-casting</a:t>
            </a:r>
            <a:endParaRPr lang="en-GB" sz="1400" i="1" dirty="0">
              <a:solidFill>
                <a:srgbClr val="0000FF"/>
              </a:solidFill>
            </a:endParaRPr>
          </a:p>
        </p:txBody>
      </p:sp>
      <p:sp>
        <p:nvSpPr>
          <p:cNvPr id="29714" name="Text Box 43"/>
          <p:cNvSpPr txBox="1">
            <a:spLocks noChangeArrowheads="1"/>
          </p:cNvSpPr>
          <p:nvPr/>
        </p:nvSpPr>
        <p:spPr bwMode="auto">
          <a:xfrm>
            <a:off x="6168572" y="6008007"/>
            <a:ext cx="1323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i="1" dirty="0">
                <a:solidFill>
                  <a:srgbClr val="0000FF"/>
                </a:solidFill>
              </a:rPr>
              <a:t>down-casting</a:t>
            </a:r>
            <a:endParaRPr lang="en-GB" sz="1400" i="1" dirty="0">
              <a:solidFill>
                <a:srgbClr val="0000FF"/>
              </a:solidFill>
            </a:endParaRPr>
          </a:p>
        </p:txBody>
      </p:sp>
      <p:sp>
        <p:nvSpPr>
          <p:cNvPr id="1382449" name="Rectangle 49"/>
          <p:cNvSpPr>
            <a:spLocks noChangeArrowheads="1"/>
          </p:cNvSpPr>
          <p:nvPr/>
        </p:nvSpPr>
        <p:spPr bwMode="auto">
          <a:xfrm>
            <a:off x="3844925" y="5080000"/>
            <a:ext cx="7620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l-GR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82477" name="Line 77"/>
          <p:cNvSpPr>
            <a:spLocks noChangeShapeType="1"/>
          </p:cNvSpPr>
          <p:nvPr/>
        </p:nvSpPr>
        <p:spPr bwMode="auto">
          <a:xfrm>
            <a:off x="3076575" y="4991100"/>
            <a:ext cx="0" cy="352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2478" name="Line 78"/>
          <p:cNvSpPr>
            <a:spLocks noChangeShapeType="1"/>
          </p:cNvSpPr>
          <p:nvPr/>
        </p:nvSpPr>
        <p:spPr bwMode="auto">
          <a:xfrm flipH="1">
            <a:off x="2787650" y="5740400"/>
            <a:ext cx="1323975" cy="104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28</a:t>
            </a:fld>
            <a:r>
              <a:rPr lang="el-GR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42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38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Η γένεση των μεθόδων (19/20)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8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Περίληψη</a:t>
            </a:r>
            <a:endParaRPr lang="en-US" b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</a:pPr>
            <a:r>
              <a:rPr lang="el-GR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Ενθυλάκωση και απόκρυψη πληροφορίας</a:t>
            </a:r>
          </a:p>
          <a:p>
            <a:pPr lvl="2">
              <a:lnSpc>
                <a:spcPct val="90000"/>
              </a:lnSpc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Encapsulation and information hiding</a:t>
            </a:r>
          </a:p>
          <a:p>
            <a:pPr lvl="1">
              <a:lnSpc>
                <a:spcPct val="90000"/>
              </a:lnSpc>
            </a:pPr>
            <a:r>
              <a:rPr lang="el-GR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Δημιουργία πολλαπλών ανεξάρτητων στιγμιότυπων </a:t>
            </a:r>
          </a:p>
          <a:p>
            <a:pPr lvl="2">
              <a:lnSpc>
                <a:spcPct val="90000"/>
              </a:lnSpc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Instance creation</a:t>
            </a:r>
          </a:p>
          <a:p>
            <a:pPr lvl="1">
              <a:lnSpc>
                <a:spcPct val="90000"/>
              </a:lnSpc>
            </a:pPr>
            <a:r>
              <a:rPr lang="el-GR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Κληρονομικότητα και επαναχρησιμοποίηση </a:t>
            </a:r>
            <a:endParaRPr lang="en-US" i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>
              <a:lnSpc>
                <a:spcPct val="90000"/>
              </a:lnSpc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Inheritance and re-use</a:t>
            </a:r>
          </a:p>
          <a:p>
            <a:pPr lvl="1">
              <a:lnSpc>
                <a:spcPct val="90000"/>
              </a:lnSpc>
            </a:pPr>
            <a:r>
              <a:rPr lang="el-GR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Υπερφόρτωση συναρτήσεων και τελεστών</a:t>
            </a:r>
          </a:p>
          <a:p>
            <a:pPr lvl="2">
              <a:lnSpc>
                <a:spcPct val="90000"/>
              </a:lnSpc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Function and operator overloading</a:t>
            </a:r>
          </a:p>
          <a:p>
            <a:pPr lvl="1">
              <a:lnSpc>
                <a:spcPct val="90000"/>
              </a:lnSpc>
            </a:pPr>
            <a:r>
              <a:rPr lang="el-GR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Πολυμορφισμός και δυναμική αντιστοίχιση</a:t>
            </a:r>
            <a:endParaRPr lang="en-US" i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>
              <a:lnSpc>
                <a:spcPct val="90000"/>
              </a:lnSpc>
            </a:pPr>
            <a:r>
              <a:rPr lang="el-GR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Polymorphism and late binding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29</a:t>
            </a:fld>
            <a:r>
              <a:rPr lang="el-GR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9109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8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8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8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8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8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8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8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8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8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8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8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8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8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8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8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8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89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89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89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89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9571" grpId="0" build="p" bldLvl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36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Περιεχόμενα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6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Ή έννοια του αντικειμένου (θεωρία)</a:t>
            </a:r>
            <a:endParaRPr lang="en-US" i="1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Η γένεση των μεθόδων (πράξη)</a:t>
            </a: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</a:t>
            </a:fld>
            <a:r>
              <a:rPr lang="el-GR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831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39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Η γένεση των μεθόδων (20/20)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9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Είναι εφικτή η διαδικαστική υλοποίηση όλων των στοιχείων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OOP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  <a:endParaRPr lang="en-US" sz="24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</a:pPr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Χωρίς εγγενή υποστήριξη από τη γλώσσα απαιτούνται προηγμένες τεχνικές, υιοθετώντας σταδιακά όλο και πιο πολύπλοκα σχεδιαστικά «καλούπια» κώδικα</a:t>
            </a:r>
            <a:endParaRPr lang="en-US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</a:pPr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Τοποθετείται </a:t>
            </a:r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ψηλά </a:t>
            </a:r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ο πήχης για τους προγραμματιστές, αφού θα πρέπει να μάθουν να διαχειρίζονται τέτοιου είδους </a:t>
            </a:r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πρότυπα υλοποίησης ώστε </a:t>
            </a:r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να υποστηριχθούν οι δομές 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OOP</a:t>
            </a:r>
            <a:endParaRPr lang="en-US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è"/>
            </a:pPr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Σε αυτό το σημείο υπεισέρχονται οι 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OOP </a:t>
            </a:r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γλώσσες</a:t>
            </a:r>
            <a:r>
              <a:rPr lang="el-G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, παρέχοντας όλο τον απαραίτητο εγγενή εξοπλισμό, 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è"/>
            </a:pPr>
            <a:r>
              <a:rPr lang="el-GR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και ταυτόχρονα μεταφέροντας την ευθύνη διαχείρισης των πολύπλοκων σχημάτων κώδικα στους κατασκευαστές των </a:t>
            </a:r>
            <a:r>
              <a:rPr lang="en-US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compilers</a:t>
            </a:r>
            <a:endParaRPr lang="en-GB" sz="1800" dirty="0" smtClean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30</a:t>
            </a:fld>
            <a:r>
              <a:rPr lang="el-GR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305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36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Η έννοια του αντικειμένου (1/5)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6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Τα αντικείμενα είναι λειτουργικές οντότητες οι οποίες δέχονται έναν πεπερασμένο αριθμό καλά ορισμένων μηνυμάτων, τα οποία περιέχουν συγκεκριμένες παραμέτρους / δεδομένα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και επιστρέφουν κατάλληλες αποκρίσεις.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l-GR" sz="2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l-GR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Οι αποκρίσεις αυτές μπορεί να είναι και ασύγχρονες, δηλ. να αποστέλλονται αφού η αποστολή των μηνυμάτων, ως συνάρτηση έχει «επιστρέψει».</a:t>
            </a:r>
          </a:p>
          <a:p>
            <a:pPr lvl="1"/>
            <a:r>
              <a:rPr lang="el-GR" sz="1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Τόσο οι αποστολείς των μηνυμάτων όσο και οι παραλήπτες είναι επίσης αντικείμενα</a:t>
            </a:r>
          </a:p>
          <a:p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Ένα σύστημα είναι ένα σύμπλεγμα από αλληλεπιδρώντα αντικείμενα</a:t>
            </a:r>
          </a:p>
          <a:p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Εάν θυμηθούμε το 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component-based architecture </a:t>
            </a:r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θα δούμε ότι μπορούμε αμέσως να θεωρήσουμε πως 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component </a:t>
            </a:r>
            <a:r>
              <a:rPr lang="el-GR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= 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object</a:t>
            </a:r>
          </a:p>
          <a:p>
            <a:r>
              <a:rPr lang="el-GR" sz="2000" b="1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Άρα με μία οντοκεντρική προσέγγιση κάθε αρχιτεκτονικό τμήμα είναι και ένα αντικείμενο</a:t>
            </a:r>
          </a:p>
          <a:p>
            <a:endParaRPr lang="en-GB" sz="2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4</a:t>
            </a:fld>
            <a:r>
              <a:rPr lang="el-GR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0248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6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6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6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6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6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6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6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6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6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6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6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6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6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6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6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6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6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6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704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36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Η έννοια του αντικειμένου (2/5)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4" name="Oval 34"/>
          <p:cNvSpPr>
            <a:spLocks noChangeArrowheads="1"/>
          </p:cNvSpPr>
          <p:nvPr/>
        </p:nvSpPr>
        <p:spPr bwMode="auto">
          <a:xfrm>
            <a:off x="3387725" y="3362325"/>
            <a:ext cx="1922463" cy="99695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2075" tIns="46038" rIns="92075" bIns="46038" anchor="ctr"/>
          <a:lstStyle/>
          <a:p>
            <a:pPr algn="ctr" defTabSz="762000"/>
            <a:r>
              <a:rPr lang="en-US" sz="2400">
                <a:solidFill>
                  <a:srgbClr val="00B0F0"/>
                </a:solidFill>
              </a:rPr>
              <a:t>Object</a:t>
            </a:r>
            <a:endParaRPr lang="en-GB" sz="2400">
              <a:solidFill>
                <a:srgbClr val="00B0F0"/>
              </a:solidFill>
            </a:endParaRPr>
          </a:p>
        </p:txBody>
      </p:sp>
      <p:grpSp>
        <p:nvGrpSpPr>
          <p:cNvPr id="7175" name="Group 39"/>
          <p:cNvGrpSpPr>
            <a:grpSpLocks/>
          </p:cNvGrpSpPr>
          <p:nvPr/>
        </p:nvGrpSpPr>
        <p:grpSpPr bwMode="auto">
          <a:xfrm>
            <a:off x="1905000" y="3716338"/>
            <a:ext cx="1527175" cy="177800"/>
            <a:chOff x="1512" y="2128"/>
            <a:chExt cx="704" cy="104"/>
          </a:xfrm>
        </p:grpSpPr>
        <p:sp>
          <p:nvSpPr>
            <p:cNvPr id="1366052" name="Line 36"/>
            <p:cNvSpPr>
              <a:spLocks noChangeShapeType="1"/>
            </p:cNvSpPr>
            <p:nvPr/>
          </p:nvSpPr>
          <p:spPr bwMode="auto">
            <a:xfrm>
              <a:off x="1528" y="2128"/>
              <a:ext cx="68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66053" name="Line 37"/>
            <p:cNvSpPr>
              <a:spLocks noChangeShapeType="1"/>
            </p:cNvSpPr>
            <p:nvPr/>
          </p:nvSpPr>
          <p:spPr bwMode="auto">
            <a:xfrm flipH="1">
              <a:off x="1512" y="2232"/>
              <a:ext cx="68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176" name="Text Box 38"/>
          <p:cNvSpPr txBox="1">
            <a:spLocks noChangeArrowheads="1"/>
          </p:cNvSpPr>
          <p:nvPr/>
        </p:nvSpPr>
        <p:spPr bwMode="auto">
          <a:xfrm>
            <a:off x="2225834" y="3910013"/>
            <a:ext cx="952184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l-GR" sz="1400">
                <a:solidFill>
                  <a:srgbClr val="0000FF"/>
                </a:solidFill>
              </a:rPr>
              <a:t>μήνυμα,</a:t>
            </a:r>
          </a:p>
          <a:p>
            <a:pPr algn="ctr"/>
            <a:r>
              <a:rPr lang="en-US" sz="1400">
                <a:solidFill>
                  <a:srgbClr val="0000FF"/>
                </a:solidFill>
              </a:rPr>
              <a:t>message</a:t>
            </a:r>
            <a:endParaRPr lang="en-GB" sz="1400">
              <a:solidFill>
                <a:srgbClr val="0000FF"/>
              </a:solidFill>
            </a:endParaRPr>
          </a:p>
        </p:txBody>
      </p:sp>
      <p:sp>
        <p:nvSpPr>
          <p:cNvPr id="7177" name="Text Box 40"/>
          <p:cNvSpPr txBox="1">
            <a:spLocks noChangeArrowheads="1"/>
          </p:cNvSpPr>
          <p:nvPr/>
        </p:nvSpPr>
        <p:spPr bwMode="auto">
          <a:xfrm>
            <a:off x="2110650" y="3192463"/>
            <a:ext cx="1134926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l-GR" sz="1400">
                <a:solidFill>
                  <a:srgbClr val="0000FF"/>
                </a:solidFill>
              </a:rPr>
              <a:t>απόκριση, </a:t>
            </a:r>
          </a:p>
          <a:p>
            <a:pPr algn="ctr"/>
            <a:r>
              <a:rPr lang="en-US" sz="1400">
                <a:solidFill>
                  <a:srgbClr val="0000FF"/>
                </a:solidFill>
              </a:rPr>
              <a:t>response</a:t>
            </a:r>
            <a:endParaRPr lang="en-GB" sz="1400">
              <a:solidFill>
                <a:srgbClr val="0000FF"/>
              </a:solidFill>
            </a:endParaRPr>
          </a:p>
        </p:txBody>
      </p:sp>
      <p:grpSp>
        <p:nvGrpSpPr>
          <p:cNvPr id="7178" name="Group 41"/>
          <p:cNvGrpSpPr>
            <a:grpSpLocks/>
          </p:cNvGrpSpPr>
          <p:nvPr/>
        </p:nvGrpSpPr>
        <p:grpSpPr bwMode="auto">
          <a:xfrm>
            <a:off x="5280025" y="3757613"/>
            <a:ext cx="1527175" cy="177800"/>
            <a:chOff x="1512" y="2128"/>
            <a:chExt cx="704" cy="104"/>
          </a:xfrm>
        </p:grpSpPr>
        <p:sp>
          <p:nvSpPr>
            <p:cNvPr id="1366058" name="Line 42"/>
            <p:cNvSpPr>
              <a:spLocks noChangeShapeType="1"/>
            </p:cNvSpPr>
            <p:nvPr/>
          </p:nvSpPr>
          <p:spPr bwMode="auto">
            <a:xfrm>
              <a:off x="1528" y="2128"/>
              <a:ext cx="6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66059" name="Line 43"/>
            <p:cNvSpPr>
              <a:spLocks noChangeShapeType="1"/>
            </p:cNvSpPr>
            <p:nvPr/>
          </p:nvSpPr>
          <p:spPr bwMode="auto">
            <a:xfrm flipH="1">
              <a:off x="1512" y="2232"/>
              <a:ext cx="6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66061" name="Line 45"/>
          <p:cNvSpPr>
            <a:spLocks noChangeShapeType="1"/>
          </p:cNvSpPr>
          <p:nvPr/>
        </p:nvSpPr>
        <p:spPr bwMode="auto">
          <a:xfrm rot="5400000" flipV="1">
            <a:off x="3651250" y="2651126"/>
            <a:ext cx="13874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66062" name="Line 46"/>
          <p:cNvSpPr>
            <a:spLocks noChangeShapeType="1"/>
          </p:cNvSpPr>
          <p:nvPr/>
        </p:nvSpPr>
        <p:spPr bwMode="auto">
          <a:xfrm rot="16200000" flipH="1">
            <a:off x="3646487" y="5081588"/>
            <a:ext cx="138747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stealth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81" name="Text Box 47"/>
          <p:cNvSpPr txBox="1">
            <a:spLocks noChangeArrowheads="1"/>
          </p:cNvSpPr>
          <p:nvPr/>
        </p:nvSpPr>
        <p:spPr bwMode="auto">
          <a:xfrm rot="-5400000">
            <a:off x="3344729" y="4715676"/>
            <a:ext cx="1216294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l-GR" sz="1400">
                <a:solidFill>
                  <a:srgbClr val="0000FF"/>
                </a:solidFill>
              </a:rPr>
              <a:t>ειδοποίηση,</a:t>
            </a:r>
          </a:p>
          <a:p>
            <a:pPr algn="ctr"/>
            <a:r>
              <a:rPr lang="en-US" sz="1400">
                <a:solidFill>
                  <a:srgbClr val="0000FF"/>
                </a:solidFill>
              </a:rPr>
              <a:t>notification</a:t>
            </a:r>
            <a:endParaRPr lang="en-GB" sz="1400">
              <a:solidFill>
                <a:srgbClr val="0000FF"/>
              </a:solidFill>
            </a:endParaRPr>
          </a:p>
        </p:txBody>
      </p:sp>
      <p:sp>
        <p:nvSpPr>
          <p:cNvPr id="7182" name="Text Box 49"/>
          <p:cNvSpPr txBox="1">
            <a:spLocks noChangeArrowheads="1"/>
          </p:cNvSpPr>
          <p:nvPr/>
        </p:nvSpPr>
        <p:spPr bwMode="auto">
          <a:xfrm>
            <a:off x="5604034" y="3910013"/>
            <a:ext cx="952184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l-GR" sz="1400"/>
              <a:t>μήνυμα,</a:t>
            </a:r>
          </a:p>
          <a:p>
            <a:pPr algn="ctr"/>
            <a:r>
              <a:rPr lang="en-US" sz="1400"/>
              <a:t>message</a:t>
            </a:r>
            <a:endParaRPr lang="en-GB" sz="1400"/>
          </a:p>
        </p:txBody>
      </p:sp>
      <p:sp>
        <p:nvSpPr>
          <p:cNvPr id="7183" name="Text Box 50"/>
          <p:cNvSpPr txBox="1">
            <a:spLocks noChangeArrowheads="1"/>
          </p:cNvSpPr>
          <p:nvPr/>
        </p:nvSpPr>
        <p:spPr bwMode="auto">
          <a:xfrm>
            <a:off x="5449403" y="3262313"/>
            <a:ext cx="1085233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l-GR" sz="1400"/>
              <a:t>απόκριση,</a:t>
            </a:r>
          </a:p>
          <a:p>
            <a:pPr algn="ctr"/>
            <a:r>
              <a:rPr lang="en-US" sz="1400"/>
              <a:t>response</a:t>
            </a:r>
            <a:endParaRPr lang="en-GB" sz="1400"/>
          </a:p>
        </p:txBody>
      </p:sp>
      <p:sp>
        <p:nvSpPr>
          <p:cNvPr id="7184" name="Text Box 51"/>
          <p:cNvSpPr txBox="1">
            <a:spLocks noChangeArrowheads="1"/>
          </p:cNvSpPr>
          <p:nvPr/>
        </p:nvSpPr>
        <p:spPr bwMode="auto">
          <a:xfrm rot="-5400000">
            <a:off x="3395529" y="2340776"/>
            <a:ext cx="1216294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l-GR" sz="1400"/>
              <a:t>ειδοποίηση,</a:t>
            </a:r>
          </a:p>
          <a:p>
            <a:pPr algn="ctr"/>
            <a:r>
              <a:rPr lang="en-US" sz="1400"/>
              <a:t>notification</a:t>
            </a:r>
            <a:endParaRPr lang="en-GB" sz="1400"/>
          </a:p>
        </p:txBody>
      </p:sp>
      <p:sp>
        <p:nvSpPr>
          <p:cNvPr id="1366068" name="Line 52"/>
          <p:cNvSpPr>
            <a:spLocks noChangeShapeType="1"/>
          </p:cNvSpPr>
          <p:nvPr/>
        </p:nvSpPr>
        <p:spPr bwMode="auto">
          <a:xfrm>
            <a:off x="1498600" y="2032000"/>
            <a:ext cx="5740400" cy="3695700"/>
          </a:xfrm>
          <a:prstGeom prst="line">
            <a:avLst/>
          </a:prstGeom>
          <a:noFill/>
          <a:ln w="57150" cap="rnd">
            <a:solidFill>
              <a:srgbClr val="000000">
                <a:alpha val="56078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86" name="Text Box 53"/>
          <p:cNvSpPr txBox="1">
            <a:spLocks noChangeArrowheads="1"/>
          </p:cNvSpPr>
          <p:nvPr/>
        </p:nvSpPr>
        <p:spPr bwMode="auto">
          <a:xfrm>
            <a:off x="4707621" y="5345113"/>
            <a:ext cx="1992533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l-GR" i="1">
                <a:solidFill>
                  <a:srgbClr val="990000"/>
                </a:solidFill>
              </a:rPr>
              <a:t>εσωτερική άποψη,</a:t>
            </a:r>
          </a:p>
          <a:p>
            <a:pPr algn="ctr"/>
            <a:r>
              <a:rPr lang="en-US" i="1">
                <a:solidFill>
                  <a:srgbClr val="990000"/>
                </a:solidFill>
              </a:rPr>
              <a:t>internal</a:t>
            </a:r>
            <a:r>
              <a:rPr lang="el-GR" i="1">
                <a:solidFill>
                  <a:srgbClr val="990000"/>
                </a:solidFill>
              </a:rPr>
              <a:t> </a:t>
            </a:r>
            <a:r>
              <a:rPr lang="en-US" i="1">
                <a:solidFill>
                  <a:srgbClr val="990000"/>
                </a:solidFill>
              </a:rPr>
              <a:t>view</a:t>
            </a:r>
            <a:endParaRPr lang="en-GB" i="1">
              <a:solidFill>
                <a:srgbClr val="990000"/>
              </a:solidFill>
            </a:endParaRPr>
          </a:p>
        </p:txBody>
      </p:sp>
      <p:sp>
        <p:nvSpPr>
          <p:cNvPr id="7187" name="Text Box 54"/>
          <p:cNvSpPr txBox="1">
            <a:spLocks noChangeArrowheads="1"/>
          </p:cNvSpPr>
          <p:nvPr/>
        </p:nvSpPr>
        <p:spPr bwMode="auto">
          <a:xfrm>
            <a:off x="1820168" y="1700213"/>
            <a:ext cx="194925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l-GR" i="1" dirty="0">
                <a:solidFill>
                  <a:srgbClr val="339933"/>
                </a:solidFill>
              </a:rPr>
              <a:t>εξωτερική άποψη,</a:t>
            </a:r>
          </a:p>
          <a:p>
            <a:pPr algn="ctr"/>
            <a:r>
              <a:rPr lang="en-US" i="1" dirty="0">
                <a:solidFill>
                  <a:srgbClr val="339933"/>
                </a:solidFill>
              </a:rPr>
              <a:t>external</a:t>
            </a:r>
            <a:r>
              <a:rPr lang="el-GR" i="1" dirty="0">
                <a:solidFill>
                  <a:srgbClr val="339933"/>
                </a:solidFill>
              </a:rPr>
              <a:t> </a:t>
            </a:r>
            <a:r>
              <a:rPr lang="en-US" i="1" dirty="0">
                <a:solidFill>
                  <a:srgbClr val="339933"/>
                </a:solidFill>
              </a:rPr>
              <a:t>view</a:t>
            </a:r>
            <a:endParaRPr lang="en-GB" i="1" dirty="0">
              <a:solidFill>
                <a:srgbClr val="339933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5</a:t>
            </a:fld>
            <a:r>
              <a:rPr lang="el-GR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3136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36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Η έννοια του αντικειμένου (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6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Η έννοια αποστολής </a:t>
            </a:r>
            <a:r>
              <a:rPr lang="el-GR" sz="2400" smtClean="0">
                <a:solidFill>
                  <a:srgbClr val="0000FF"/>
                </a:solidFill>
                <a:effectLst/>
              </a:rPr>
              <a:t>μηνύματος </a:t>
            </a:r>
            <a:r>
              <a:rPr lang="en-US" sz="2400" smtClean="0">
                <a:solidFill>
                  <a:srgbClr val="0000FF"/>
                </a:solidFill>
                <a:effectLst/>
                <a:sym typeface="Wingdings" pitchFamily="2" charset="2"/>
              </a:rPr>
              <a:t> </a:t>
            </a:r>
            <a:r>
              <a:rPr lang="el-GR" sz="2400" smtClean="0">
                <a:solidFill>
                  <a:srgbClr val="0000FF"/>
                </a:solidFill>
                <a:effectLst/>
                <a:sym typeface="Wingdings" pitchFamily="2" charset="2"/>
              </a:rPr>
              <a:t>αντικείμενο</a:t>
            </a:r>
            <a:endParaRPr lang="en-US" sz="2400" smtClean="0">
              <a:solidFill>
                <a:srgbClr val="0000FF"/>
              </a:solidFill>
              <a:effectLst/>
              <a:sym typeface="Wingdings" pitchFamily="2" charset="2"/>
            </a:endParaRPr>
          </a:p>
          <a:p>
            <a:pPr lvl="1"/>
            <a:r>
              <a:rPr lang="el-GR" sz="2000" smtClean="0">
                <a:effectLst/>
              </a:rPr>
              <a:t>Τα μηνύματα αντιστοιχούν σε λειτουργίες (συναρτήσεις) τις οποίες μπορεί να επιτελέσει ένα αντικείμενο.</a:t>
            </a:r>
            <a:r>
              <a:rPr lang="en-US" sz="2000" smtClean="0">
                <a:effectLst/>
              </a:rPr>
              <a:t> </a:t>
            </a:r>
            <a:endParaRPr lang="el-GR" sz="2000" smtClean="0">
              <a:effectLst/>
            </a:endParaRPr>
          </a:p>
          <a:p>
            <a:pPr lvl="2"/>
            <a:r>
              <a:rPr lang="el-GR" sz="1800" smtClean="0">
                <a:effectLst/>
              </a:rPr>
              <a:t>Ένα μήνυμα ενσωματώνει πληροφορία σχετικά με  την ταυτότητα της συνάρτησης, και τις παραμέτρους κλήσεις, </a:t>
            </a:r>
          </a:p>
          <a:p>
            <a:pPr lvl="2"/>
            <a:r>
              <a:rPr lang="el-GR" sz="1800" smtClean="0">
                <a:effectLst/>
              </a:rPr>
              <a:t>…ενώ η απόκριση ενσωματώνει τα επιστρεφόμενα από την κλήση αποτελέσματα</a:t>
            </a:r>
            <a:r>
              <a:rPr lang="en-US" sz="1800" smtClean="0">
                <a:effectLst/>
              </a:rPr>
              <a:t>.</a:t>
            </a:r>
            <a:endParaRPr lang="en-GB" sz="1800" smtClean="0">
              <a:effectLst/>
            </a:endParaRPr>
          </a:p>
        </p:txBody>
      </p:sp>
      <p:graphicFrame>
        <p:nvGraphicFramePr>
          <p:cNvPr id="1368097" name="Group 33"/>
          <p:cNvGraphicFramePr>
            <a:graphicFrameLocks noGrp="1"/>
          </p:cNvGraphicFramePr>
          <p:nvPr/>
        </p:nvGraphicFramePr>
        <p:xfrm>
          <a:off x="1117600" y="4267200"/>
          <a:ext cx="7061200" cy="1866900"/>
        </p:xfrm>
        <a:graphic>
          <a:graphicData uri="http://schemas.openxmlformats.org/drawingml/2006/table">
            <a:tbl>
              <a:tblPr/>
              <a:tblGrid>
                <a:gridCol w="7061200"/>
              </a:tblGrid>
              <a:tr h="904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Object Array</a:t>
                      </a:r>
                      <a:r>
                        <a:rPr kumimoji="1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myArray;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GetMaximum(1...10) </a:t>
                      </a:r>
                      <a:r>
                        <a:rPr kumimoji="1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</a:t>
                      </a: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1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myArray </a:t>
                      </a:r>
                      <a:r>
                        <a:rPr kumimoji="1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 </a:t>
                      </a:r>
                      <a:r>
                        <a:rPr kumimoji="1" lang="el-G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  </a:t>
                      </a: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MaxElement;</a:t>
                      </a:r>
                      <a:endParaRPr kumimoji="1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62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Array myArray;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Element maxElement = myArray.GetMaximum(1, 10);</a:t>
                      </a:r>
                      <a:endParaRPr kumimoji="1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8207" name="Group 34"/>
          <p:cNvGrpSpPr>
            <a:grpSpLocks/>
          </p:cNvGrpSpPr>
          <p:nvPr/>
        </p:nvGrpSpPr>
        <p:grpSpPr bwMode="auto">
          <a:xfrm>
            <a:off x="1671638" y="4875213"/>
            <a:ext cx="5267325" cy="1181100"/>
            <a:chOff x="1005" y="2967"/>
            <a:chExt cx="3318" cy="744"/>
          </a:xfrm>
        </p:grpSpPr>
        <p:sp>
          <p:nvSpPr>
            <p:cNvPr id="8208" name="Text Box 16"/>
            <p:cNvSpPr txBox="1">
              <a:spLocks noChangeArrowheads="1"/>
            </p:cNvSpPr>
            <p:nvPr/>
          </p:nvSpPr>
          <p:spPr bwMode="auto">
            <a:xfrm>
              <a:off x="1005" y="2967"/>
              <a:ext cx="5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76200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76200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76200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76200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l-GR" sz="1400" i="1">
                  <a:solidFill>
                    <a:srgbClr val="0000FF"/>
                  </a:solidFill>
                </a:rPr>
                <a:t>μήνυμα</a:t>
              </a:r>
              <a:endParaRPr lang="en-GB" sz="1400" i="1">
                <a:solidFill>
                  <a:srgbClr val="0000FF"/>
                </a:solidFill>
              </a:endParaRPr>
            </a:p>
          </p:txBody>
        </p:sp>
        <p:sp>
          <p:nvSpPr>
            <p:cNvPr id="8209" name="Text Box 17"/>
            <p:cNvSpPr txBox="1">
              <a:spLocks noChangeArrowheads="1"/>
            </p:cNvSpPr>
            <p:nvPr/>
          </p:nvSpPr>
          <p:spPr bwMode="auto">
            <a:xfrm>
              <a:off x="2248" y="2967"/>
              <a:ext cx="7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76200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76200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76200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76200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l-GR" sz="1400" i="1">
                  <a:solidFill>
                    <a:srgbClr val="0000FF"/>
                  </a:solidFill>
                </a:rPr>
                <a:t>αντικείμενο</a:t>
              </a:r>
              <a:endParaRPr lang="en-GB" sz="1400" i="1">
                <a:solidFill>
                  <a:srgbClr val="0000FF"/>
                </a:solidFill>
              </a:endParaRPr>
            </a:p>
          </p:txBody>
        </p:sp>
        <p:sp>
          <p:nvSpPr>
            <p:cNvPr id="8210" name="Text Box 18"/>
            <p:cNvSpPr txBox="1">
              <a:spLocks noChangeArrowheads="1"/>
            </p:cNvSpPr>
            <p:nvPr/>
          </p:nvSpPr>
          <p:spPr bwMode="auto">
            <a:xfrm>
              <a:off x="3122" y="2967"/>
              <a:ext cx="120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76200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76200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76200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76200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l-GR" sz="1400" i="1">
                  <a:solidFill>
                    <a:srgbClr val="0000FF"/>
                  </a:solidFill>
                </a:rPr>
                <a:t>σύγχρονη απόκριση</a:t>
              </a:r>
              <a:endParaRPr lang="en-GB" sz="1400" i="1">
                <a:solidFill>
                  <a:srgbClr val="0000FF"/>
                </a:solidFill>
              </a:endParaRPr>
            </a:p>
          </p:txBody>
        </p:sp>
        <p:sp>
          <p:nvSpPr>
            <p:cNvPr id="8211" name="Text Box 20"/>
            <p:cNvSpPr txBox="1">
              <a:spLocks noChangeArrowheads="1"/>
            </p:cNvSpPr>
            <p:nvPr/>
          </p:nvSpPr>
          <p:spPr bwMode="auto">
            <a:xfrm>
              <a:off x="3525" y="3519"/>
              <a:ext cx="5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76200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76200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76200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76200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l-GR" sz="1400" i="1">
                  <a:solidFill>
                    <a:srgbClr val="0000FF"/>
                  </a:solidFill>
                </a:rPr>
                <a:t>μήνυμα</a:t>
              </a:r>
              <a:endParaRPr lang="en-GB" sz="1400" i="1">
                <a:solidFill>
                  <a:srgbClr val="0000FF"/>
                </a:solidFill>
              </a:endParaRPr>
            </a:p>
          </p:txBody>
        </p:sp>
        <p:sp>
          <p:nvSpPr>
            <p:cNvPr id="8212" name="Text Box 21"/>
            <p:cNvSpPr txBox="1">
              <a:spLocks noChangeArrowheads="1"/>
            </p:cNvSpPr>
            <p:nvPr/>
          </p:nvSpPr>
          <p:spPr bwMode="auto">
            <a:xfrm>
              <a:off x="2480" y="3519"/>
              <a:ext cx="7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76200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76200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76200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76200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l-GR" sz="1400" i="1">
                  <a:solidFill>
                    <a:srgbClr val="0000FF"/>
                  </a:solidFill>
                </a:rPr>
                <a:t>αντικείμενο</a:t>
              </a:r>
              <a:endParaRPr lang="en-GB" sz="1400" i="1">
                <a:solidFill>
                  <a:srgbClr val="0000FF"/>
                </a:solidFill>
              </a:endParaRPr>
            </a:p>
          </p:txBody>
        </p:sp>
        <p:sp>
          <p:nvSpPr>
            <p:cNvPr id="8213" name="Text Box 22"/>
            <p:cNvSpPr txBox="1">
              <a:spLocks noChangeArrowheads="1"/>
            </p:cNvSpPr>
            <p:nvPr/>
          </p:nvSpPr>
          <p:spPr bwMode="auto">
            <a:xfrm>
              <a:off x="1114" y="3519"/>
              <a:ext cx="120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76200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76200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76200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76200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l-GR" sz="1400" i="1">
                  <a:solidFill>
                    <a:srgbClr val="0000FF"/>
                  </a:solidFill>
                </a:rPr>
                <a:t>σύγχρονη απόκριση</a:t>
              </a:r>
              <a:endParaRPr lang="en-GB" sz="1400" i="1">
                <a:solidFill>
                  <a:srgbClr val="0000FF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6</a:t>
            </a:fld>
            <a:r>
              <a:rPr lang="el-GR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7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37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Η έννοια του αντικειμένου (4/5)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7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Τα αντικείμενα ενσωματώνουν δεδομένα (δηλ. τοπικές μεταβλητές) και συναρτήσεις.</a:t>
            </a: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Τα δεδομένα σπανίως είναι διαθέσιμα σε άλλα αντικείμενα </a:t>
            </a:r>
          </a:p>
          <a:p>
            <a:pPr lvl="1"/>
            <a:r>
              <a:rPr lang="el-GR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ιδιωτική χρήση – </a:t>
            </a: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private use</a:t>
            </a:r>
          </a:p>
          <a:p>
            <a:r>
              <a:rPr lang="el-G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Από τις συναρτήσεις τις οποίες περιέχει ένα αντικείμενο, μόνο ένα υποσύνολο γίνεται διαθέσιμο σε άλλα αντικείμενα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l-GR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l-GR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δημόσια χρήση – </a:t>
            </a: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public use</a:t>
            </a:r>
            <a:endParaRPr lang="en-GB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7</a:t>
            </a:fld>
            <a:r>
              <a:rPr lang="el-GR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6218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7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7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7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7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7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7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7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7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7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7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7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7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7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7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0115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36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Η έννοια του αντικειμένου (5/5)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0246" name="Group 23"/>
          <p:cNvGrpSpPr>
            <a:grpSpLocks/>
          </p:cNvGrpSpPr>
          <p:nvPr/>
        </p:nvGrpSpPr>
        <p:grpSpPr bwMode="auto">
          <a:xfrm>
            <a:off x="1968500" y="2159000"/>
            <a:ext cx="4965700" cy="3086100"/>
            <a:chOff x="1120" y="1328"/>
            <a:chExt cx="3128" cy="1944"/>
          </a:xfrm>
        </p:grpSpPr>
        <p:sp>
          <p:nvSpPr>
            <p:cNvPr id="1369092" name="Oval 4"/>
            <p:cNvSpPr>
              <a:spLocks noChangeArrowheads="1"/>
            </p:cNvSpPr>
            <p:nvPr/>
          </p:nvSpPr>
          <p:spPr bwMode="auto">
            <a:xfrm>
              <a:off x="1120" y="1712"/>
              <a:ext cx="2528" cy="1273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248" name="Text Box 5"/>
            <p:cNvSpPr txBox="1">
              <a:spLocks noChangeArrowheads="1"/>
            </p:cNvSpPr>
            <p:nvPr/>
          </p:nvSpPr>
          <p:spPr bwMode="auto">
            <a:xfrm>
              <a:off x="1271" y="2251"/>
              <a:ext cx="8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76200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76200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76200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76200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l-GR" sz="2000" i="1">
                  <a:solidFill>
                    <a:srgbClr val="0000FF"/>
                  </a:solidFill>
                </a:rPr>
                <a:t>Δεδομένα</a:t>
              </a:r>
              <a:endParaRPr lang="en-GB" sz="2000" i="1">
                <a:solidFill>
                  <a:srgbClr val="0000FF"/>
                </a:solidFill>
              </a:endParaRPr>
            </a:p>
          </p:txBody>
        </p:sp>
        <p:sp>
          <p:nvSpPr>
            <p:cNvPr id="10249" name="Text Box 6"/>
            <p:cNvSpPr txBox="1">
              <a:spLocks noChangeArrowheads="1"/>
            </p:cNvSpPr>
            <p:nvPr/>
          </p:nvSpPr>
          <p:spPr bwMode="auto">
            <a:xfrm>
              <a:off x="2534" y="2236"/>
              <a:ext cx="106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76200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76200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76200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76200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l-GR" sz="2000" i="1">
                  <a:solidFill>
                    <a:srgbClr val="339933"/>
                  </a:solidFill>
                </a:rPr>
                <a:t>Συναρτήσεις</a:t>
              </a:r>
              <a:endParaRPr lang="en-GB" sz="2000" i="1">
                <a:solidFill>
                  <a:srgbClr val="339933"/>
                </a:solidFill>
              </a:endParaRPr>
            </a:p>
          </p:txBody>
        </p:sp>
        <p:sp>
          <p:nvSpPr>
            <p:cNvPr id="1369096" name="Line 8"/>
            <p:cNvSpPr>
              <a:spLocks noChangeShapeType="1"/>
            </p:cNvSpPr>
            <p:nvPr/>
          </p:nvSpPr>
          <p:spPr bwMode="auto">
            <a:xfrm>
              <a:off x="2374" y="1719"/>
              <a:ext cx="0" cy="1273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69098" name="Line 10"/>
            <p:cNvSpPr>
              <a:spLocks noChangeShapeType="1"/>
            </p:cNvSpPr>
            <p:nvPr/>
          </p:nvSpPr>
          <p:spPr bwMode="auto">
            <a:xfrm flipV="1">
              <a:off x="3288" y="1328"/>
              <a:ext cx="496" cy="56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69099" name="Line 11"/>
            <p:cNvSpPr>
              <a:spLocks noChangeShapeType="1"/>
            </p:cNvSpPr>
            <p:nvPr/>
          </p:nvSpPr>
          <p:spPr bwMode="auto">
            <a:xfrm>
              <a:off x="3664" y="2352"/>
              <a:ext cx="584" cy="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69100" name="Line 12"/>
            <p:cNvSpPr>
              <a:spLocks noChangeShapeType="1"/>
            </p:cNvSpPr>
            <p:nvPr/>
          </p:nvSpPr>
          <p:spPr bwMode="auto">
            <a:xfrm>
              <a:off x="3328" y="2792"/>
              <a:ext cx="552" cy="48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69101" name="Line 13"/>
            <p:cNvSpPr>
              <a:spLocks noChangeShapeType="1"/>
            </p:cNvSpPr>
            <p:nvPr/>
          </p:nvSpPr>
          <p:spPr bwMode="auto">
            <a:xfrm flipV="1">
              <a:off x="3568" y="1776"/>
              <a:ext cx="536" cy="344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69102" name="Line 14"/>
            <p:cNvSpPr>
              <a:spLocks noChangeShapeType="1"/>
            </p:cNvSpPr>
            <p:nvPr/>
          </p:nvSpPr>
          <p:spPr bwMode="auto">
            <a:xfrm>
              <a:off x="3576" y="2568"/>
              <a:ext cx="528" cy="28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69103" name="Line 15"/>
            <p:cNvSpPr>
              <a:spLocks noChangeShapeType="1"/>
            </p:cNvSpPr>
            <p:nvPr/>
          </p:nvSpPr>
          <p:spPr bwMode="auto">
            <a:xfrm>
              <a:off x="2168" y="1928"/>
              <a:ext cx="43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69104" name="Line 16"/>
            <p:cNvSpPr>
              <a:spLocks noChangeShapeType="1"/>
            </p:cNvSpPr>
            <p:nvPr/>
          </p:nvSpPr>
          <p:spPr bwMode="auto">
            <a:xfrm>
              <a:off x="2168" y="2056"/>
              <a:ext cx="43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69105" name="Line 17"/>
            <p:cNvSpPr>
              <a:spLocks noChangeShapeType="1"/>
            </p:cNvSpPr>
            <p:nvPr/>
          </p:nvSpPr>
          <p:spPr bwMode="auto">
            <a:xfrm>
              <a:off x="2168" y="2200"/>
              <a:ext cx="43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69106" name="Line 18"/>
            <p:cNvSpPr>
              <a:spLocks noChangeShapeType="1"/>
            </p:cNvSpPr>
            <p:nvPr/>
          </p:nvSpPr>
          <p:spPr bwMode="auto">
            <a:xfrm>
              <a:off x="2168" y="2544"/>
              <a:ext cx="43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69107" name="Line 19"/>
            <p:cNvSpPr>
              <a:spLocks noChangeShapeType="1"/>
            </p:cNvSpPr>
            <p:nvPr/>
          </p:nvSpPr>
          <p:spPr bwMode="auto">
            <a:xfrm>
              <a:off x="2168" y="2672"/>
              <a:ext cx="43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69108" name="Line 20"/>
            <p:cNvSpPr>
              <a:spLocks noChangeShapeType="1"/>
            </p:cNvSpPr>
            <p:nvPr/>
          </p:nvSpPr>
          <p:spPr bwMode="auto">
            <a:xfrm>
              <a:off x="2168" y="2816"/>
              <a:ext cx="43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62" name="WordArt 22"/>
            <p:cNvSpPr>
              <a:spLocks noChangeArrowheads="1" noChangeShapeType="1" noTextEdit="1"/>
            </p:cNvSpPr>
            <p:nvPr/>
          </p:nvSpPr>
          <p:spPr bwMode="auto">
            <a:xfrm>
              <a:off x="1768" y="1539"/>
              <a:ext cx="1304" cy="338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1040403"/>
                </a:avLst>
              </a:prstTxWarp>
            </a:bodyPr>
            <a:lstStyle/>
            <a:p>
              <a:r>
                <a:rPr lang="el-GR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"/>
                  <a:cs typeface="Arial"/>
                </a:rPr>
                <a:t>αντικείμενο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8</a:t>
            </a:fld>
            <a:r>
              <a:rPr lang="el-GR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76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 smtClean="0">
                <a:solidFill>
                  <a:schemeClr val="bg2"/>
                </a:solidFill>
              </a:rPr>
              <a:t>HY352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l-GR">
                <a:solidFill>
                  <a:schemeClr val="bg2"/>
                </a:solidFill>
              </a:rPr>
              <a:t>Α. Σαββίδης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39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Περιεχόμενα</a:t>
            </a:r>
            <a:endParaRPr lang="en-GB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9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Ή έννοια του αντικειμένου (θεωρία)</a:t>
            </a: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l-GR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Η γένεση των μεθόδων (πράξη)</a:t>
            </a:r>
          </a:p>
          <a:p>
            <a:pPr lvl="1"/>
            <a:r>
              <a:rPr lang="el-GR" sz="2000" i="1" smtClean="0">
                <a:effectLst/>
              </a:rPr>
              <a:t>Μία απλουστευμένη επιχείρηση εξομοίωσης των θεμελιωδών μεθόδων οντοκεντρικού προγραμματισμού στη γλώσσα </a:t>
            </a:r>
            <a:r>
              <a:rPr lang="en-US" sz="2000" i="1" smtClean="0">
                <a:effectLst/>
              </a:rPr>
              <a:t>C</a:t>
            </a:r>
          </a:p>
          <a:p>
            <a:pPr lvl="2"/>
            <a:r>
              <a:rPr lang="en-US" sz="1800" i="1" smtClean="0">
                <a:effectLst/>
              </a:rPr>
              <a:t>...kids don’t do this at home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F01AC56-B339-4B98-BEBC-50244C3E7CE0}" type="slidenum">
              <a:rPr lang="en-US" smtClean="0"/>
              <a:pPr/>
              <a:t>9</a:t>
            </a:fld>
            <a:r>
              <a:rPr lang="el-GR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531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UN 99">
  <a:themeElements>
    <a:clrScheme name="CSUN 99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SUN 99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CSUN 99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UN 99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UN 99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6870</TotalTime>
  <Words>2526</Words>
  <Application>Microsoft Office PowerPoint</Application>
  <PresentationFormat>On-screen Show (4:3)</PresentationFormat>
  <Paragraphs>486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Arial Black</vt:lpstr>
      <vt:lpstr>Calibri</vt:lpstr>
      <vt:lpstr>Comic Sans MS</vt:lpstr>
      <vt:lpstr>Consolas</vt:lpstr>
      <vt:lpstr>Courier New</vt:lpstr>
      <vt:lpstr>Times New Roman</vt:lpstr>
      <vt:lpstr>Verdana</vt:lpstr>
      <vt:lpstr>Wingdings</vt:lpstr>
      <vt:lpstr>CSUN 99</vt:lpstr>
      <vt:lpstr>PowerPoint Presentation</vt:lpstr>
      <vt:lpstr>ΕΝΟΤΗΤΑ 4</vt:lpstr>
      <vt:lpstr>Περιεχόμενα</vt:lpstr>
      <vt:lpstr>Η έννοια του αντικειμένου (1/5)</vt:lpstr>
      <vt:lpstr>Η έννοια του αντικειμένου (2/5)</vt:lpstr>
      <vt:lpstr>Η έννοια του αντικειμένου (3/5)</vt:lpstr>
      <vt:lpstr>Η έννοια του αντικειμένου (4/5)</vt:lpstr>
      <vt:lpstr>Η έννοια του αντικειμένου (5/5)</vt:lpstr>
      <vt:lpstr>Περιεχόμενα</vt:lpstr>
      <vt:lpstr>Η γένεση των μεθόδων (1/20)</vt:lpstr>
      <vt:lpstr>Η γένεση των μεθόδων (2/20)</vt:lpstr>
      <vt:lpstr>Η γένεση των μεθόδων (3/20)</vt:lpstr>
      <vt:lpstr>Η γένεση των μεθόδων (3/20)</vt:lpstr>
      <vt:lpstr>Η γένεση των μεθόδων (4/20)</vt:lpstr>
      <vt:lpstr>Η γένεση των μεθόδων (5/20)</vt:lpstr>
      <vt:lpstr>Η γένεση των μεθόδων (6/20)</vt:lpstr>
      <vt:lpstr>Η γένεση των μεθόδων (7/20)</vt:lpstr>
      <vt:lpstr>Η γένεση των μεθόδων (8/20)</vt:lpstr>
      <vt:lpstr>Η γένεση των μεθόδων (9/20)</vt:lpstr>
      <vt:lpstr>Η γένεση των μεθόδων (10/20)</vt:lpstr>
      <vt:lpstr>Η γένεση των μεθόδων (11/20)</vt:lpstr>
      <vt:lpstr>Η γένεση των μεθόδων (12/20)</vt:lpstr>
      <vt:lpstr>Η γένεση των μεθόδων (13/20)</vt:lpstr>
      <vt:lpstr>Η γένεση των μεθόδων (14/20)</vt:lpstr>
      <vt:lpstr>Η γένεση των μεθόδων (15/20)</vt:lpstr>
      <vt:lpstr>Η γένεση των μεθόδων (16/20)</vt:lpstr>
      <vt:lpstr>Η γένεση των μεθόδων (17/20)</vt:lpstr>
      <vt:lpstr>Η γένεση των μεθόδων (18/20)</vt:lpstr>
      <vt:lpstr>Η γένεση των μεθόδων (19/20)</vt:lpstr>
      <vt:lpstr>Η γένεση των μεθόδων (20/20)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HCI &amp; AT Lab @ ICS-FORTH</dc:title>
  <dc:creator>Σαββίδης Αντώνης</dc:creator>
  <cp:lastModifiedBy>Σαββίδης Αντώνης</cp:lastModifiedBy>
  <cp:revision>1911</cp:revision>
  <cp:lastPrinted>1999-09-20T12:01:02Z</cp:lastPrinted>
  <dcterms:created xsi:type="dcterms:W3CDTF">1995-06-17T23:31:02Z</dcterms:created>
  <dcterms:modified xsi:type="dcterms:W3CDTF">2014-10-21T08:24:13Z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Z:\Projects\_Presentations\1999\Ellis lecture\html vesrion optimised for 1024x768</vt:lpwstr>
  </property>
</Properties>
</file>