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66FF"/>
    <a:srgbClr val="336600"/>
    <a:srgbClr val="B3DEFF"/>
    <a:srgbClr val="CCFFFF"/>
    <a:srgbClr val="D0EBB3"/>
    <a:srgbClr val="92D050"/>
    <a:srgbClr val="F8F8F8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1" autoAdjust="0"/>
  </p:normalViewPr>
  <p:slideViewPr>
    <p:cSldViewPr snapToGrid="0">
      <p:cViewPr varScale="1">
        <p:scale>
          <a:sx n="132" d="100"/>
          <a:sy n="132" d="100"/>
        </p:scale>
        <p:origin x="179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786" y="142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8.xml"/><Relationship Id="rId1" Type="http://schemas.openxmlformats.org/officeDocument/2006/relationships/slide" Target="slides/slide2.xml"/><Relationship Id="rId6" Type="http://schemas.openxmlformats.org/officeDocument/2006/relationships/slide" Target="slides/slide31.xml"/><Relationship Id="rId5" Type="http://schemas.openxmlformats.org/officeDocument/2006/relationships/slide" Target="slides/slide30.xml"/><Relationship Id="rId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466AD00-175F-4672-9B56-EB83F0B48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1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195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63588"/>
            <a:ext cx="4989513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33925"/>
            <a:ext cx="4992687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1650"/>
            <a:ext cx="291941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endParaRPr lang="el-G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91650"/>
            <a:ext cx="291941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80" tIns="46241" rIns="92480" bIns="46241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>
                <a:effectLst/>
                <a:latin typeface="Times New Roman" pitchFamily="18" charset="0"/>
              </a:defRPr>
            </a:lvl1pPr>
          </a:lstStyle>
          <a:p>
            <a:fld id="{CCD9B540-95C5-447F-8740-C3F257C1B9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50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5750" indent="-95250" algn="l" rtl="0" eaLnBrk="0" fontAlgn="base" hangingPunct="0">
      <a:spcBef>
        <a:spcPct val="1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1500" indent="-95250" algn="l" rtl="0" eaLnBrk="0" fontAlgn="base" hangingPunct="0">
      <a:spcBef>
        <a:spcPct val="1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57250" indent="-95250" algn="l" rtl="0" eaLnBrk="0" fontAlgn="base" hangingPunct="0">
      <a:spcBef>
        <a:spcPct val="0"/>
      </a:spcBef>
      <a:spcAft>
        <a:spcPct val="0"/>
      </a:spcAft>
      <a:buSzPct val="65000"/>
      <a:buFont typeface="Wingdings" pitchFamily="2" charset="2"/>
      <a:buChar char="ð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6CE68-E469-48B5-8375-F371E98F85E4}" type="slidenum">
              <a:rPr lang="en-GB"/>
              <a:pPr/>
              <a:t>1</a:t>
            </a:fld>
            <a:endParaRPr lang="en-GB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36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 b="0">
                <a:solidFill>
                  <a:srgbClr val="5E574E"/>
                </a:solidFill>
              </a:defRPr>
            </a:lvl1pPr>
          </a:lstStyle>
          <a:p>
            <a:fld id="{6F5C27E8-D9DC-47B2-9750-229DD4554C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9447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305550"/>
            <a:ext cx="2006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05550"/>
            <a:ext cx="28956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l-GR" smtClean="0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305550"/>
            <a:ext cx="1905000" cy="457200"/>
          </a:xfrm>
        </p:spPr>
        <p:txBody>
          <a:bodyPr/>
          <a:lstStyle>
            <a:lvl1pPr>
              <a:defRPr>
                <a:solidFill>
                  <a:srgbClr val="6633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Slide </a:t>
            </a:r>
            <a:fld id="{BF01AC56-B339-4B98-BEBC-50244C3E7CE0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4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</a:t>
            </a:r>
            <a:fld id="{A52ABF59-A65A-4B38-B810-23BBEFB3FD44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40767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752600"/>
            <a:ext cx="40767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48400"/>
            <a:ext cx="2006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9293C25-5679-4B48-B338-FD31D135D539}" type="slidenum">
              <a:rPr lang="en-US"/>
              <a:pPr/>
              <a:t>‹#›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5993232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48400"/>
            <a:ext cx="200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 smtClean="0"/>
              <a:t>HY352</a:t>
            </a:r>
            <a:endParaRPr 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Slide </a:t>
            </a:r>
            <a:fld id="{6B8989D9-9E43-41D6-A6B1-695D54D65C86}" type="slidenum">
              <a:rPr lang="en-US" smtClean="0"/>
              <a:pPr/>
              <a:t>‹#›</a:t>
            </a:fld>
            <a:r>
              <a:rPr lang="el-GR" dirty="0" smtClean="0"/>
              <a:t> / 30</a:t>
            </a:r>
            <a:endParaRPr lang="en-US" dirty="0"/>
          </a:p>
        </p:txBody>
      </p:sp>
      <p:pic>
        <p:nvPicPr>
          <p:cNvPr id="188424" name="Picture 8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162050"/>
            <a:ext cx="901446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5" name="Picture 9" descr="paint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" y="6324600"/>
            <a:ext cx="8541488" cy="15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32" y="-1637"/>
            <a:ext cx="60785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onsolas" panose="020B0609020204030204" pitchFamily="49" charset="0"/>
              </a:rPr>
              <a:t>CSD</a:t>
            </a:r>
            <a:endParaRPr lang="el-GR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59" r:id="rId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itchFamily="2" charset="2"/>
        <a:buChar char="w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Rectangle 4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76200"/>
            <a:ext cx="8534400" cy="381000"/>
          </a:xfrm>
        </p:spPr>
        <p:txBody>
          <a:bodyPr/>
          <a:lstStyle/>
          <a:p>
            <a:pPr algn="ctr"/>
            <a:r>
              <a:rPr lang="el-GR" sz="1800" b="1">
                <a:latin typeface="Arial" charset="0"/>
              </a:rPr>
              <a:t>HY352 : </a:t>
            </a:r>
            <a:r>
              <a:rPr lang="el-GR" sz="2000" b="1">
                <a:latin typeface="Arial" charset="0"/>
              </a:rPr>
              <a:t>ΤΕΧΝΟΛΟΓΙΑ ΛΟΓΙΣΜΙΚΟΥ</a:t>
            </a:r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81000" y="5334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1" lang="el-GR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153" name="Picture 57" descr="pe0200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425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04800" y="6858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ΠΑΝΕΠΙΣΤΗΜΙΟ ΚΡΗΤΗΣ,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>
                <a:effectLst>
                  <a:outerShdw blurRad="38100" dist="38100" dir="2700000" algn="tl">
                    <a:srgbClr val="FFFFFF"/>
                  </a:outerShdw>
                </a:effectLst>
              </a:rPr>
              <a:t>ΣΧΟΛΗ ΘΕΤΙΚΩΝ ΕΠΙΣΤΗΜΩΝ,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ΤΜΗΜΑ ΕΠΙΣΤΗΜΗΣ ΥΠΟΛΟΓΙΣΤΩΝ</a:t>
            </a: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381000" y="5867400"/>
            <a:ext cx="853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ΔΙΔΑΣΚΩΝ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1" lang="el-GR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Αντώνιος Σαββίδης</a:t>
            </a:r>
            <a:endParaRPr kumimoji="1" lang="el-GR" sz="1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36C075E-9E14-4918-B8D0-D729F26E2281}" type="slidenum">
              <a:rPr lang="en-US"/>
              <a:pPr/>
              <a:t>10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42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Class, constructor, destructor</a:t>
            </a:r>
            <a:r>
              <a:rPr lang="el-GR"/>
              <a:t> (4/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graphicFrame>
        <p:nvGraphicFramePr>
          <p:cNvPr id="1442844" name="Group 10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93741"/>
              </p:ext>
            </p:extLst>
          </p:nvPr>
        </p:nvGraphicFramePr>
        <p:xfrm>
          <a:off x="990600" y="1638300"/>
          <a:ext cx="7670800" cy="4145916"/>
        </p:xfrm>
        <a:graphic>
          <a:graphicData uri="http://schemas.openxmlformats.org/drawingml/2006/table">
            <a:tbl>
              <a:tblPr/>
              <a:tblGrid>
                <a:gridCol w="7670800"/>
              </a:tblGrid>
              <a:tr h="3251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malloc.h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String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char*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String (void)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strdup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(“”);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String (char* s)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strdup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String (String* s)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strdup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(s-&gt;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~String() { free(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nullptr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s1;              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ο ίδιο είναι αν γράψουμε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s1().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s2(“hello, world”);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s3(&amp;s2);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s3.String::~String();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ο ίδιο είναι και το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s3.~String();,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s3.String::String(&amp;s1); 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ενώ το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s3.String(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είναι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 !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42843" name="Text Box 1051"/>
          <p:cNvSpPr txBox="1">
            <a:spLocks noChangeArrowheads="1"/>
          </p:cNvSpPr>
          <p:nvPr/>
        </p:nvSpPr>
        <p:spPr bwMode="auto">
          <a:xfrm>
            <a:off x="1012825" y="5929313"/>
            <a:ext cx="1716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…παράδειγμα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790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000E876-7550-498E-9E49-3AC831FD5E38}" type="slidenum">
              <a:rPr lang="en-US"/>
              <a:pPr/>
              <a:t>11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Class, constructor, destructor</a:t>
            </a:r>
            <a:r>
              <a:rPr lang="el-GR"/>
              <a:t> (</a:t>
            </a:r>
            <a:r>
              <a:rPr lang="en-US"/>
              <a:t>5</a:t>
            </a:r>
            <a:r>
              <a:rPr lang="el-GR"/>
              <a:t>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562100"/>
            <a:ext cx="8305800" cy="78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Πότε γίνεται η κλήση του </a:t>
            </a:r>
            <a:r>
              <a:rPr lang="en-US" sz="2400"/>
              <a:t>destructor </a:t>
            </a:r>
            <a:r>
              <a:rPr lang="el-GR" sz="2400"/>
              <a:t>και </a:t>
            </a:r>
            <a:r>
              <a:rPr lang="en-US" sz="2400"/>
              <a:t>constructor </a:t>
            </a:r>
            <a:r>
              <a:rPr lang="el-GR" sz="2400"/>
              <a:t>κατά τη δήλωση στιγμιότυπων</a:t>
            </a:r>
            <a:endParaRPr lang="en-GB" sz="2400"/>
          </a:p>
        </p:txBody>
      </p:sp>
      <p:graphicFrame>
        <p:nvGraphicFramePr>
          <p:cNvPr id="139575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37081"/>
              </p:ext>
            </p:extLst>
          </p:nvPr>
        </p:nvGraphicFramePr>
        <p:xfrm>
          <a:off x="939800" y="2374900"/>
          <a:ext cx="7772400" cy="2865756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63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Hello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Hello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msg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(“Hello(‘%s’)\n”,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msg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Hello (void)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(“Hello(void)\n”);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~Hello() {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(“~Hello()\n”);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 (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argc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char*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argv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Hello hello1, hello2(“world”);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Hello hello3(“a better world”); { Hello hello4(“with peace”); }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5765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14737"/>
              </p:ext>
            </p:extLst>
          </p:nvPr>
        </p:nvGraphicFramePr>
        <p:xfrm>
          <a:off x="939800" y="5346700"/>
          <a:ext cx="7747000" cy="933324"/>
        </p:xfrm>
        <a:graphic>
          <a:graphicData uri="http://schemas.openxmlformats.org/drawingml/2006/table">
            <a:tbl>
              <a:tblPr/>
              <a:tblGrid>
                <a:gridCol w="3894138"/>
                <a:gridCol w="3852862"/>
              </a:tblGrid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Hello(void)	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Hello(‘world’)	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Hello(‘a better world’)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Hello(‘with peace’)	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hello4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 Hello()		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 Hello()		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 Hello()		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hello2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 Hello()			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hello1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455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24CF695-E31E-430E-9D49-ACF14D165859}" type="slidenum">
              <a:rPr lang="en-US"/>
              <a:pPr/>
              <a:t>12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43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Class, constructor, destructor</a:t>
            </a:r>
            <a:r>
              <a:rPr lang="el-GR"/>
              <a:t> (</a:t>
            </a:r>
            <a:r>
              <a:rPr lang="en-US"/>
              <a:t>6</a:t>
            </a:r>
            <a:r>
              <a:rPr lang="el-GR"/>
              <a:t>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sp>
        <p:nvSpPr>
          <p:cNvPr id="1443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Κανόνας κλήσης των </a:t>
            </a:r>
            <a:r>
              <a:rPr lang="en-US" sz="2400"/>
              <a:t>destructors </a:t>
            </a:r>
            <a:r>
              <a:rPr lang="el-GR" sz="2400"/>
              <a:t>για τα δεδομένα – μέλη μίας κλάσης</a:t>
            </a:r>
          </a:p>
          <a:p>
            <a:pPr lvl="1"/>
            <a:r>
              <a:rPr lang="el-GR" sz="2000"/>
              <a:t>Οι </a:t>
            </a:r>
            <a:r>
              <a:rPr lang="en-US" sz="2000"/>
              <a:t>destructors </a:t>
            </a:r>
            <a:r>
              <a:rPr lang="el-GR" sz="2000"/>
              <a:t>των τοπικών δεδομένων καλούνται πάντα </a:t>
            </a:r>
            <a:r>
              <a:rPr lang="el-GR" sz="2000" b="1" i="1"/>
              <a:t>μετά</a:t>
            </a:r>
            <a:r>
              <a:rPr lang="el-GR" sz="2000"/>
              <a:t> τον </a:t>
            </a:r>
            <a:r>
              <a:rPr lang="en-US" sz="2000"/>
              <a:t>destructor </a:t>
            </a:r>
            <a:r>
              <a:rPr lang="el-GR" sz="2000"/>
              <a:t>της κλάσης - το ίδιο ισχύει και για την περίπτωση κλήσης απευθείας ως απλή συνάρτηση</a:t>
            </a:r>
            <a:endParaRPr lang="en-GB" sz="2000"/>
          </a:p>
        </p:txBody>
      </p:sp>
      <p:graphicFrame>
        <p:nvGraphicFramePr>
          <p:cNvPr id="1443883" name="Group 10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82915"/>
              </p:ext>
            </p:extLst>
          </p:nvPr>
        </p:nvGraphicFramePr>
        <p:xfrm>
          <a:off x="876300" y="3632200"/>
          <a:ext cx="8013700" cy="2590800"/>
        </p:xfrm>
        <a:graphic>
          <a:graphicData uri="http://schemas.openxmlformats.org/drawingml/2006/table">
            <a:tbl>
              <a:tblPr/>
              <a:tblGrid>
                <a:gridCol w="3721100"/>
                <a:gridCol w="4292600"/>
              </a:tblGrid>
              <a:tr h="2590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Inner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~Inner()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("~Inner()\n");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Outer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Inner inner1, inner2;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~Outer(){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("~Outer()\n");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Outer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outer.~Outer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Εκτυπώνει πρώτα (λόγω της κλήσης ως συνάρτησης μέσω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outer.~Outer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~Outer()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~Inner()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Προσοχή, καλείται και αυτό!!!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~Inner()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Προσοχή, καλείται και αυτό!!!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...και έπειτα (λόγω της αυτόματης κλήσης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destructor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με την έξοδο από το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block)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~Outer()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~Inner()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~Inner()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7326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824E4D5-4327-4D73-99DB-C4AE48C9693A}" type="slidenum">
              <a:rPr lang="en-US"/>
              <a:pPr/>
              <a:t>13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4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Class, constructor, destructor</a:t>
            </a:r>
            <a:r>
              <a:rPr lang="el-GR"/>
              <a:t> (</a:t>
            </a:r>
            <a:r>
              <a:rPr lang="en-US"/>
              <a:t>7</a:t>
            </a:r>
            <a:r>
              <a:rPr lang="el-GR"/>
              <a:t>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sp>
        <p:nvSpPr>
          <p:cNvPr id="1444868" name="Rectangle 102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l-GR" sz="2400"/>
              <a:t>Κανόνας κλήσης των </a:t>
            </a:r>
            <a:r>
              <a:rPr lang="en-US" sz="2400"/>
              <a:t>constructors </a:t>
            </a:r>
            <a:r>
              <a:rPr lang="el-GR" sz="2400"/>
              <a:t>για τα δεδομένα – μέλη μίας κλάσης</a:t>
            </a:r>
          </a:p>
          <a:p>
            <a:pPr lvl="1"/>
            <a:r>
              <a:rPr lang="el-GR" sz="2000"/>
              <a:t>Οι </a:t>
            </a:r>
            <a:r>
              <a:rPr lang="en-US" sz="2000"/>
              <a:t>constructors </a:t>
            </a:r>
            <a:r>
              <a:rPr lang="el-GR" sz="2000"/>
              <a:t>των τοπικών δεδομένων καλούνται πάντα </a:t>
            </a:r>
            <a:r>
              <a:rPr lang="el-GR" sz="2000" b="1" i="1"/>
              <a:t>πριν</a:t>
            </a:r>
            <a:r>
              <a:rPr lang="el-GR" sz="2000"/>
              <a:t> τον </a:t>
            </a:r>
            <a:r>
              <a:rPr lang="en-US" sz="2000"/>
              <a:t>constructor </a:t>
            </a:r>
            <a:r>
              <a:rPr lang="el-GR" sz="2000"/>
              <a:t>της κλάσης - το ίδιο ισχύει και για την περίπτωση απευθείας κλήσης ως απλή συνάρτηση</a:t>
            </a:r>
            <a:endParaRPr lang="en-GB" sz="2000"/>
          </a:p>
        </p:txBody>
      </p:sp>
      <p:graphicFrame>
        <p:nvGraphicFramePr>
          <p:cNvPr id="1444883" name="Group 1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30508"/>
              </p:ext>
            </p:extLst>
          </p:nvPr>
        </p:nvGraphicFramePr>
        <p:xfrm>
          <a:off x="876300" y="3632200"/>
          <a:ext cx="8013700" cy="2590800"/>
        </p:xfrm>
        <a:graphic>
          <a:graphicData uri="http://schemas.openxmlformats.org/drawingml/2006/table">
            <a:tbl>
              <a:tblPr/>
              <a:tblGrid>
                <a:gridCol w="3962400"/>
                <a:gridCol w="4051300"/>
              </a:tblGrid>
              <a:tr h="2590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Inner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Inner(void)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("Inner()\n");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Outer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Inner inner1, inner2;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Outer(void){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("Outer()\n");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Outer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outer.Outer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::Outer(); 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Εκτυπώνει πρώτα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(λόγω της αυτόματης κλήσης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constructor)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Inner()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Inner()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Outer()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...και έπειτα (λόγω της κλήσης ως συνάρτησης μέσω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outer.Outer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::Outer(); 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Inner()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Προσοχή, καλείται και αυτό!!!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Inner()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Προσοχή, καλείται και αυτό!!!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Outer()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9442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4EBA673-7954-4F18-8C0F-6423F59C8018}" type="slidenum">
              <a:rPr lang="en-US"/>
              <a:pPr/>
              <a:t>14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Ένθετο</a:t>
            </a:r>
            <a:endParaRPr lang="en-GB"/>
          </a:p>
        </p:txBody>
      </p:sp>
      <p:grpSp>
        <p:nvGrpSpPr>
          <p:cNvPr id="1447957" name="Group 21"/>
          <p:cNvGrpSpPr>
            <a:grpSpLocks/>
          </p:cNvGrpSpPr>
          <p:nvPr/>
        </p:nvGrpSpPr>
        <p:grpSpPr bwMode="auto">
          <a:xfrm>
            <a:off x="2047875" y="2324100"/>
            <a:ext cx="4867275" cy="3209925"/>
            <a:chOff x="1290" y="1464"/>
            <a:chExt cx="3066" cy="2022"/>
          </a:xfrm>
        </p:grpSpPr>
        <p:sp>
          <p:nvSpPr>
            <p:cNvPr id="1447943" name="Oval 7"/>
            <p:cNvSpPr>
              <a:spLocks noChangeArrowheads="1"/>
            </p:cNvSpPr>
            <p:nvPr/>
          </p:nvSpPr>
          <p:spPr bwMode="auto">
            <a:xfrm>
              <a:off x="1290" y="1464"/>
              <a:ext cx="3066" cy="20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47942" name="Oval 6"/>
            <p:cNvSpPr>
              <a:spLocks noChangeArrowheads="1"/>
            </p:cNvSpPr>
            <p:nvPr/>
          </p:nvSpPr>
          <p:spPr bwMode="auto">
            <a:xfrm>
              <a:off x="1546" y="1613"/>
              <a:ext cx="2437" cy="16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47941" name="Oval 5"/>
            <p:cNvSpPr>
              <a:spLocks noChangeArrowheads="1"/>
            </p:cNvSpPr>
            <p:nvPr/>
          </p:nvSpPr>
          <p:spPr bwMode="auto">
            <a:xfrm>
              <a:off x="1870" y="1783"/>
              <a:ext cx="1769" cy="12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sp>
          <p:nvSpPr>
            <p:cNvPr id="1447940" name="Oval 4"/>
            <p:cNvSpPr>
              <a:spLocks noChangeArrowheads="1"/>
            </p:cNvSpPr>
            <p:nvPr/>
          </p:nvSpPr>
          <p:spPr bwMode="auto">
            <a:xfrm>
              <a:off x="2204" y="2010"/>
              <a:ext cx="1101" cy="80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l-GR"/>
            </a:p>
          </p:txBody>
        </p:sp>
        <p:cxnSp>
          <p:nvCxnSpPr>
            <p:cNvPr id="1447947" name="AutoShape 11"/>
            <p:cNvCxnSpPr>
              <a:cxnSpLocks noChangeShapeType="1"/>
              <a:stCxn id="1447940" idx="1"/>
              <a:endCxn id="1447941" idx="1"/>
            </p:cNvCxnSpPr>
            <p:nvPr/>
          </p:nvCxnSpPr>
          <p:spPr bwMode="auto">
            <a:xfrm rot="5400000" flipH="1">
              <a:off x="2167" y="1930"/>
              <a:ext cx="160" cy="236"/>
            </a:xfrm>
            <a:prstGeom prst="curvedConnector3">
              <a:avLst>
                <a:gd name="adj1" fmla="val 305625"/>
              </a:avLst>
            </a:prstGeom>
            <a:noFill/>
            <a:ln w="38100">
              <a:solidFill>
                <a:srgbClr val="3399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7948" name="AutoShape 12"/>
            <p:cNvCxnSpPr>
              <a:cxnSpLocks noChangeShapeType="1"/>
              <a:stCxn id="1447941" idx="1"/>
              <a:endCxn id="1447942" idx="1"/>
            </p:cNvCxnSpPr>
            <p:nvPr/>
          </p:nvCxnSpPr>
          <p:spPr bwMode="auto">
            <a:xfrm rot="5400000" flipH="1">
              <a:off x="1959" y="1798"/>
              <a:ext cx="114" cy="226"/>
            </a:xfrm>
            <a:prstGeom prst="curvedConnector3">
              <a:avLst>
                <a:gd name="adj1" fmla="val 437718"/>
              </a:avLst>
            </a:prstGeom>
            <a:noFill/>
            <a:ln w="38100">
              <a:solidFill>
                <a:srgbClr val="3399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7949" name="AutoShape 13"/>
            <p:cNvCxnSpPr>
              <a:cxnSpLocks noChangeShapeType="1"/>
              <a:stCxn id="1447942" idx="1"/>
              <a:endCxn id="1447943" idx="1"/>
            </p:cNvCxnSpPr>
            <p:nvPr/>
          </p:nvCxnSpPr>
          <p:spPr bwMode="auto">
            <a:xfrm rot="5400000" flipH="1">
              <a:off x="1774" y="1725"/>
              <a:ext cx="94" cy="164"/>
            </a:xfrm>
            <a:prstGeom prst="curvedConnector3">
              <a:avLst>
                <a:gd name="adj1" fmla="val 568083"/>
              </a:avLst>
            </a:prstGeom>
            <a:noFill/>
            <a:ln w="38100">
              <a:solidFill>
                <a:srgbClr val="3399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7950" name="AutoShape 14"/>
            <p:cNvCxnSpPr>
              <a:cxnSpLocks noChangeShapeType="1"/>
              <a:stCxn id="1447943" idx="5"/>
              <a:endCxn id="1447942" idx="5"/>
            </p:cNvCxnSpPr>
            <p:nvPr/>
          </p:nvCxnSpPr>
          <p:spPr bwMode="auto">
            <a:xfrm rot="16200000" flipV="1">
              <a:off x="3680" y="2962"/>
              <a:ext cx="174" cy="281"/>
            </a:xfrm>
            <a:prstGeom prst="curvedConnector3">
              <a:avLst>
                <a:gd name="adj1" fmla="val 277009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7953" name="AutoShape 17"/>
            <p:cNvCxnSpPr>
              <a:cxnSpLocks noChangeShapeType="1"/>
              <a:stCxn id="1447942" idx="5"/>
              <a:endCxn id="1447941" idx="5"/>
            </p:cNvCxnSpPr>
            <p:nvPr/>
          </p:nvCxnSpPr>
          <p:spPr bwMode="auto">
            <a:xfrm rot="16200000" flipV="1">
              <a:off x="3426" y="2817"/>
              <a:ext cx="153" cy="246"/>
            </a:xfrm>
            <a:prstGeom prst="curvedConnector3">
              <a:avLst>
                <a:gd name="adj1" fmla="val 36208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7954" name="AutoShape 18"/>
            <p:cNvCxnSpPr>
              <a:cxnSpLocks noChangeShapeType="1"/>
              <a:stCxn id="1447941" idx="5"/>
              <a:endCxn id="1447940" idx="5"/>
            </p:cNvCxnSpPr>
            <p:nvPr/>
          </p:nvCxnSpPr>
          <p:spPr bwMode="auto">
            <a:xfrm rot="16200000" flipV="1">
              <a:off x="3180" y="2663"/>
              <a:ext cx="164" cy="236"/>
            </a:xfrm>
            <a:prstGeom prst="curvedConnector3">
              <a:avLst>
                <a:gd name="adj1" fmla="val 344509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47955" name="Text Box 19"/>
          <p:cNvSpPr txBox="1">
            <a:spLocks noChangeArrowheads="1"/>
          </p:cNvSpPr>
          <p:nvPr/>
        </p:nvSpPr>
        <p:spPr bwMode="auto">
          <a:xfrm>
            <a:off x="1290638" y="1646238"/>
            <a:ext cx="318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construction – </a:t>
            </a:r>
            <a:r>
              <a:rPr lang="en-US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inside </a:t>
            </a:r>
            <a:r>
              <a:rPr lang="en-US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 </a:t>
            </a:r>
            <a:r>
              <a:rPr lang="en-US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out</a:t>
            </a:r>
            <a:endParaRPr lang="en-GB" sz="1800" i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47956" name="Text Box 20"/>
          <p:cNvSpPr txBox="1">
            <a:spLocks noChangeArrowheads="1"/>
          </p:cNvSpPr>
          <p:nvPr/>
        </p:nvSpPr>
        <p:spPr bwMode="auto">
          <a:xfrm>
            <a:off x="5056188" y="5522913"/>
            <a:ext cx="3087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destruction – </a:t>
            </a:r>
            <a:r>
              <a:rPr lang="en-US" sz="18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outside </a:t>
            </a:r>
            <a:r>
              <a:rPr lang="en-US" sz="18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 </a:t>
            </a:r>
            <a:r>
              <a:rPr lang="en-US" sz="18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</a:t>
            </a:r>
            <a:endParaRPr lang="en-GB" sz="1800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634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9167B88-F271-41C1-B38F-15B11CD45B5A}" type="slidenum">
              <a:rPr lang="en-US"/>
              <a:pPr/>
              <a:t>15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Οι βασικές δομές – </a:t>
            </a:r>
            <a:r>
              <a:rPr lang="el-GR" sz="2400" i="1"/>
              <a:t>περιήγηση από το πρίσμα της </a:t>
            </a:r>
            <a:r>
              <a:rPr lang="en-US" sz="2400" i="1"/>
              <a:t>C++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Εισαγωγή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Class, constructor, destructor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members and access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Member linkage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Friend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Instance references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overloading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Operator overloading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memory allocation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pointers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Namespaces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14292990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F2E37AC-7E7B-4515-B551-C6DFE256D8DC}" type="slidenum">
              <a:rPr lang="en-US"/>
              <a:pPr/>
              <a:t>16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members</a:t>
            </a:r>
            <a:r>
              <a:rPr lang="el-GR"/>
              <a:t> </a:t>
            </a:r>
            <a:r>
              <a:rPr lang="en-US"/>
              <a:t>and access qualification (1/1)</a:t>
            </a:r>
            <a:endParaRPr lang="en-GB"/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Υπάρχουν κυρίως δύο βασικοί ποιοτικοί τελεστές πρόσβασης, που ορίζουν ποια μέλη μίας κλάσης μπορούν να χρησιμοποιούνται έξω από την εμβέλεια ορισμού της κλάσης.</a:t>
            </a:r>
            <a:endParaRPr lang="en-GB" sz="2400"/>
          </a:p>
        </p:txBody>
      </p:sp>
      <p:graphicFrame>
        <p:nvGraphicFramePr>
          <p:cNvPr id="1396788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09807"/>
              </p:ext>
            </p:extLst>
          </p:nvPr>
        </p:nvGraphicFramePr>
        <p:xfrm>
          <a:off x="596900" y="3467100"/>
          <a:ext cx="8280400" cy="2469516"/>
        </p:xfrm>
        <a:graphic>
          <a:graphicData uri="http://schemas.openxmlformats.org/drawingml/2006/table">
            <a:tbl>
              <a:tblPr/>
              <a:tblGrid>
                <a:gridCol w="3886200"/>
                <a:gridCol w="4394200"/>
              </a:tblGrid>
              <a:tr h="163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Shape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x, 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Shape (Shape* shape);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GetX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return x;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return y;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void  Move (float dx, float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Shape::Move (float dx, float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x += dx, y+=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Ok: default constructor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sh.x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10;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Error: ‘x’ is private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sh.Move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(10,0);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Ok: ‘Move’ public.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sh.GetX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()=30;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Error: not an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Lvalue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cpy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Error: private constructor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2697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8A121CB9-BEA2-4EBB-A78B-C7B06E70D732}" type="slidenum">
              <a:rPr lang="en-US"/>
              <a:pPr/>
              <a:t>17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28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28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Οι βασικές δομές – </a:t>
            </a:r>
            <a:r>
              <a:rPr lang="el-GR" sz="2400" i="1"/>
              <a:t>περιήγηση από το πρίσμα της </a:t>
            </a:r>
            <a:r>
              <a:rPr lang="en-US" sz="2400" i="1"/>
              <a:t>C++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Εισαγωγή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Class, constructor, destructor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 members and access qualification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Member linkage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Friend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Instance references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overloading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Operator overloading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memory allocation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pointers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Namespaces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2968897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B69C1CB-BFF3-4E3F-99E3-ED85DBA9FCC5}" type="slidenum">
              <a:rPr lang="en-US"/>
              <a:pPr/>
              <a:t>18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linkage qualification (1/5)</a:t>
            </a:r>
            <a:endParaRPr lang="en-GB"/>
          </a:p>
        </p:txBody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752600"/>
            <a:ext cx="8562975" cy="4419600"/>
          </a:xfrm>
        </p:spPr>
        <p:txBody>
          <a:bodyPr/>
          <a:lstStyle/>
          <a:p>
            <a:r>
              <a:rPr lang="el-GR" sz="2400"/>
              <a:t>Τα μέλη-δεδομένα μίας κλάσης μπορούν να οριστούν ως τοπικά (</a:t>
            </a:r>
            <a:r>
              <a:rPr lang="en-US" sz="2400"/>
              <a:t>local / auto)</a:t>
            </a:r>
            <a:r>
              <a:rPr lang="el-GR" sz="2400"/>
              <a:t> και να επαναλαμβάνονται για κάθε στιγμιότυπο (</a:t>
            </a:r>
            <a:r>
              <a:rPr lang="en-US" sz="2400"/>
              <a:t>default linkage)</a:t>
            </a:r>
            <a:r>
              <a:rPr lang="el-GR" sz="2400"/>
              <a:t>, η ως καθολικά (</a:t>
            </a:r>
            <a:r>
              <a:rPr lang="en-US" sz="2400"/>
              <a:t>static) </a:t>
            </a:r>
            <a:r>
              <a:rPr lang="el-GR" sz="2400"/>
              <a:t>και να είναι κοινόκτητα </a:t>
            </a:r>
            <a:r>
              <a:rPr lang="en-US" sz="2400"/>
              <a:t>(shared) </a:t>
            </a:r>
            <a:r>
              <a:rPr lang="el-GR" sz="2400"/>
              <a:t>μεταξύ όλων των στιγμιότυπων</a:t>
            </a:r>
            <a:r>
              <a:rPr lang="en-US" sz="2400"/>
              <a:t>.</a:t>
            </a:r>
            <a:endParaRPr lang="en-GB" sz="2400"/>
          </a:p>
        </p:txBody>
      </p:sp>
      <p:graphicFrame>
        <p:nvGraphicFramePr>
          <p:cNvPr id="1397810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80910"/>
              </p:ext>
            </p:extLst>
          </p:nvPr>
        </p:nvGraphicFramePr>
        <p:xfrm>
          <a:off x="889000" y="3416300"/>
          <a:ext cx="7289800" cy="2688972"/>
        </p:xfrm>
        <a:graphic>
          <a:graphicData uri="http://schemas.openxmlformats.org/drawingml/2006/table">
            <a:tbl>
              <a:tblPr/>
              <a:tblGrid>
                <a:gridCol w="3543300"/>
                <a:gridCol w="3746500"/>
              </a:tblGrid>
              <a:tr h="163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shape.h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Shape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total;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static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Total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Shape(...) { ... ++total;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~Shape() { ... --total;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shape.c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“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shape.h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Shape::total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Shape::Total (void)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return total;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 shape1, shape2, shape3;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(“Total=%d\n”,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Shape::Total()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4129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0AC93D5-6F4C-4E35-9007-3750FB273E50}" type="slidenum">
              <a:rPr lang="en-US"/>
              <a:pPr/>
              <a:t>19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39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linkage qualification (2/5)</a:t>
            </a:r>
            <a:endParaRPr lang="en-GB"/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Τα </a:t>
            </a:r>
            <a:r>
              <a:rPr lang="en-US" sz="2400"/>
              <a:t>static </a:t>
            </a:r>
            <a:r>
              <a:rPr lang="el-GR" sz="2400"/>
              <a:t>δεδομένα είναι ουσιαστικά </a:t>
            </a:r>
            <a:r>
              <a:rPr lang="el-GR" sz="2400" i="1"/>
              <a:t>κοινά δεδομένα</a:t>
            </a:r>
            <a:r>
              <a:rPr lang="el-GR" sz="2400"/>
              <a:t> μεταξύ των στιγμιότυπων μίας κλάσης.</a:t>
            </a:r>
          </a:p>
          <a:p>
            <a:pPr lvl="1"/>
            <a:r>
              <a:rPr lang="el-GR" sz="2000"/>
              <a:t>Επίσης «υπάρχουν» (δηλ. </a:t>
            </a:r>
            <a:r>
              <a:rPr lang="el-GR" sz="2000" i="1"/>
              <a:t>έχουν ήδη το δικό τους χώρο μνήμης</a:t>
            </a:r>
            <a:r>
              <a:rPr lang="el-GR" sz="2000"/>
              <a:t>) ανεξάρτητα  από το εάν υπάρχουν στιγμιότυπα (και πόσα είναι αυτά)</a:t>
            </a:r>
          </a:p>
          <a:p>
            <a:pPr lvl="1"/>
            <a:r>
              <a:rPr lang="el-GR" sz="2000"/>
              <a:t>Συνήθως τα </a:t>
            </a:r>
            <a:r>
              <a:rPr lang="en-US" sz="2000"/>
              <a:t>static </a:t>
            </a:r>
            <a:r>
              <a:rPr lang="el-GR" sz="2000"/>
              <a:t>δεδομένα διαχειρίζονται από </a:t>
            </a:r>
            <a:r>
              <a:rPr lang="en-US" sz="2000"/>
              <a:t>static </a:t>
            </a:r>
            <a:r>
              <a:rPr lang="el-GR" sz="2000"/>
              <a:t>συναρτήσεις</a:t>
            </a:r>
          </a:p>
          <a:p>
            <a:pPr lvl="1"/>
            <a:r>
              <a:rPr lang="el-GR" sz="2000"/>
              <a:t>Αποφεύγετε πλέον τις καθολικές </a:t>
            </a:r>
            <a:r>
              <a:rPr lang="en-US" sz="2000"/>
              <a:t>static </a:t>
            </a:r>
            <a:r>
              <a:rPr lang="el-GR" sz="2000"/>
              <a:t>ή </a:t>
            </a:r>
            <a:r>
              <a:rPr lang="en-US" sz="2000"/>
              <a:t>non</a:t>
            </a:r>
            <a:r>
              <a:rPr lang="el-GR" sz="2000"/>
              <a:t>-</a:t>
            </a:r>
            <a:r>
              <a:rPr lang="en-US" sz="2000"/>
              <a:t>static (extern </a:t>
            </a:r>
            <a:r>
              <a:rPr lang="el-GR" sz="2000"/>
              <a:t>συνήθως) μεταβλητές στη </a:t>
            </a:r>
            <a:r>
              <a:rPr lang="en-US" sz="2000"/>
              <a:t>C++</a:t>
            </a:r>
            <a:r>
              <a:rPr lang="el-GR" sz="2000"/>
              <a:t>. Ενσωματώστε τις σε μία κλάση και προσθέστε το κατάλληλο </a:t>
            </a:r>
            <a:r>
              <a:rPr lang="en-US" sz="2000"/>
              <a:t>accessor static API</a:t>
            </a:r>
            <a:endParaRPr lang="en-GB" sz="2000"/>
          </a:p>
        </p:txBody>
      </p:sp>
      <p:sp>
        <p:nvSpPr>
          <p:cNvPr id="1399815" name="Oval 7"/>
          <p:cNvSpPr>
            <a:spLocks noChangeArrowheads="1"/>
          </p:cNvSpPr>
          <p:nvPr/>
        </p:nvSpPr>
        <p:spPr bwMode="auto">
          <a:xfrm>
            <a:off x="3614738" y="5305425"/>
            <a:ext cx="1223962" cy="6286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defTabSz="762000"/>
            <a:r>
              <a:rPr lang="en-US" sz="1600">
                <a:effectLst/>
              </a:rPr>
              <a:t>total</a:t>
            </a:r>
            <a:endParaRPr lang="en-GB" sz="1600">
              <a:effectLst/>
            </a:endParaRPr>
          </a:p>
        </p:txBody>
      </p:sp>
      <p:grpSp>
        <p:nvGrpSpPr>
          <p:cNvPr id="1399828" name="Group 20"/>
          <p:cNvGrpSpPr>
            <a:grpSpLocks/>
          </p:cNvGrpSpPr>
          <p:nvPr/>
        </p:nvGrpSpPr>
        <p:grpSpPr bwMode="auto">
          <a:xfrm>
            <a:off x="1123950" y="5183188"/>
            <a:ext cx="1622425" cy="977900"/>
            <a:chOff x="1160" y="3079"/>
            <a:chExt cx="1022" cy="616"/>
          </a:xfrm>
        </p:grpSpPr>
        <p:sp>
          <p:nvSpPr>
            <p:cNvPr id="1399812" name="Oval 4"/>
            <p:cNvSpPr>
              <a:spLocks noChangeArrowheads="1"/>
            </p:cNvSpPr>
            <p:nvPr/>
          </p:nvSpPr>
          <p:spPr bwMode="auto">
            <a:xfrm>
              <a:off x="1160" y="3079"/>
              <a:ext cx="1022" cy="6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400">
                  <a:effectLst/>
                </a:rPr>
                <a:t>shape (x</a:t>
              </a:r>
              <a:r>
                <a:rPr lang="en-US" sz="1400" baseline="-25000">
                  <a:effectLst/>
                </a:rPr>
                <a:t>1</a:t>
              </a:r>
              <a:r>
                <a:rPr lang="en-US" sz="1400">
                  <a:effectLst/>
                </a:rPr>
                <a:t>,y</a:t>
              </a:r>
              <a:r>
                <a:rPr lang="en-US" sz="1400" baseline="-25000">
                  <a:effectLst/>
                </a:rPr>
                <a:t>1</a:t>
              </a:r>
              <a:r>
                <a:rPr lang="en-US" sz="1400">
                  <a:effectLst/>
                </a:rPr>
                <a:t>),</a:t>
              </a:r>
            </a:p>
            <a:p>
              <a:pPr algn="ctr" defTabSz="762000"/>
              <a:endParaRPr lang="en-US" sz="1400">
                <a:effectLst/>
              </a:endParaRPr>
            </a:p>
            <a:p>
              <a:pPr algn="ctr" defTabSz="762000"/>
              <a:r>
                <a:rPr lang="en-GB" sz="1400" i="1">
                  <a:solidFill>
                    <a:srgbClr val="0000FF"/>
                  </a:solidFill>
                  <a:effectLst/>
                </a:rPr>
                <a:t>total</a:t>
              </a:r>
            </a:p>
          </p:txBody>
        </p:sp>
        <p:sp>
          <p:nvSpPr>
            <p:cNvPr id="1399821" name="Oval 13"/>
            <p:cNvSpPr>
              <a:spLocks noChangeArrowheads="1"/>
            </p:cNvSpPr>
            <p:nvPr/>
          </p:nvSpPr>
          <p:spPr bwMode="auto">
            <a:xfrm>
              <a:off x="1418" y="3436"/>
              <a:ext cx="511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</p:grpSp>
      <p:grpSp>
        <p:nvGrpSpPr>
          <p:cNvPr id="1399829" name="Group 21"/>
          <p:cNvGrpSpPr>
            <a:grpSpLocks/>
          </p:cNvGrpSpPr>
          <p:nvPr/>
        </p:nvGrpSpPr>
        <p:grpSpPr bwMode="auto">
          <a:xfrm>
            <a:off x="6089650" y="5187950"/>
            <a:ext cx="1622425" cy="977900"/>
            <a:chOff x="3370" y="3088"/>
            <a:chExt cx="1022" cy="616"/>
          </a:xfrm>
        </p:grpSpPr>
        <p:sp>
          <p:nvSpPr>
            <p:cNvPr id="1399814" name="Oval 6"/>
            <p:cNvSpPr>
              <a:spLocks noChangeArrowheads="1"/>
            </p:cNvSpPr>
            <p:nvPr/>
          </p:nvSpPr>
          <p:spPr bwMode="auto">
            <a:xfrm>
              <a:off x="3370" y="3088"/>
              <a:ext cx="1022" cy="6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defTabSz="762000"/>
              <a:r>
                <a:rPr lang="en-US" sz="1400">
                  <a:effectLst/>
                </a:rPr>
                <a:t>shape (x</a:t>
              </a:r>
              <a:r>
                <a:rPr lang="en-US" sz="1400" baseline="-25000">
                  <a:effectLst/>
                </a:rPr>
                <a:t>N</a:t>
              </a:r>
              <a:r>
                <a:rPr lang="en-US" sz="1400">
                  <a:effectLst/>
                </a:rPr>
                <a:t>,y</a:t>
              </a:r>
              <a:r>
                <a:rPr lang="en-US" sz="1400" baseline="-25000">
                  <a:effectLst/>
                </a:rPr>
                <a:t>N</a:t>
              </a:r>
              <a:r>
                <a:rPr lang="en-US" sz="1400">
                  <a:effectLst/>
                </a:rPr>
                <a:t>),</a:t>
              </a:r>
            </a:p>
            <a:p>
              <a:pPr algn="ctr" defTabSz="762000"/>
              <a:endParaRPr lang="en-US" sz="1400">
                <a:effectLst/>
              </a:endParaRPr>
            </a:p>
            <a:p>
              <a:pPr algn="ctr" defTabSz="762000"/>
              <a:r>
                <a:rPr lang="en-US" sz="1400" i="1">
                  <a:solidFill>
                    <a:srgbClr val="0000FF"/>
                  </a:solidFill>
                  <a:effectLst/>
                </a:rPr>
                <a:t>total</a:t>
              </a:r>
              <a:endParaRPr lang="en-GB" sz="1400" i="1"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1399822" name="Oval 14"/>
            <p:cNvSpPr>
              <a:spLocks noChangeArrowheads="1"/>
            </p:cNvSpPr>
            <p:nvPr/>
          </p:nvSpPr>
          <p:spPr bwMode="auto">
            <a:xfrm>
              <a:off x="3621" y="3444"/>
              <a:ext cx="511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l-GR"/>
            </a:p>
          </p:txBody>
        </p:sp>
      </p:grpSp>
      <p:cxnSp>
        <p:nvCxnSpPr>
          <p:cNvPr id="1399819" name="AutoShape 11"/>
          <p:cNvCxnSpPr>
            <a:cxnSpLocks noChangeShapeType="1"/>
            <a:stCxn id="1399821" idx="4"/>
            <a:endCxn id="1399815" idx="4"/>
          </p:cNvCxnSpPr>
          <p:nvPr/>
        </p:nvCxnSpPr>
        <p:spPr bwMode="auto">
          <a:xfrm rot="5400000" flipH="1" flipV="1">
            <a:off x="3035299" y="4837907"/>
            <a:ext cx="95251" cy="2287587"/>
          </a:xfrm>
          <a:prstGeom prst="bentConnector3">
            <a:avLst>
              <a:gd name="adj1" fmla="val -23999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9820" name="AutoShape 12"/>
          <p:cNvCxnSpPr>
            <a:cxnSpLocks noChangeShapeType="1"/>
            <a:stCxn id="1399822" idx="4"/>
            <a:endCxn id="1399815" idx="4"/>
          </p:cNvCxnSpPr>
          <p:nvPr/>
        </p:nvCxnSpPr>
        <p:spPr bwMode="auto">
          <a:xfrm rot="5400000" flipH="1">
            <a:off x="5511007" y="4649788"/>
            <a:ext cx="98425" cy="2667001"/>
          </a:xfrm>
          <a:prstGeom prst="bentConnector3">
            <a:avLst>
              <a:gd name="adj1" fmla="val -232258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252442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C890E3BD-9B7A-4CAD-B283-159CA49D0B52}" type="slidenum">
              <a:rPr lang="en-US"/>
              <a:pPr/>
              <a:t>2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25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477000" cy="914400"/>
          </a:xfrm>
        </p:spPr>
        <p:txBody>
          <a:bodyPr/>
          <a:lstStyle/>
          <a:p>
            <a:pPr algn="ctr"/>
            <a:r>
              <a:rPr lang="el-GR"/>
              <a:t>ΕΝΟΤΗΤΑ </a:t>
            </a:r>
            <a:r>
              <a:rPr lang="en-US"/>
              <a:t>4</a:t>
            </a:r>
            <a:endParaRPr lang="en-GB"/>
          </a:p>
        </p:txBody>
      </p:sp>
      <p:sp>
        <p:nvSpPr>
          <p:cNvPr id="1425414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391400" cy="1676400"/>
          </a:xfrm>
          <a:noFill/>
          <a:ln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l-GR" b="1" i="1"/>
              <a:t>ΣΤΟΙΧΕΙΑ ΟΝΤΟΚΕΝΤΡΙΚΟΥ ΠΡΟΓΡΑΜΜΑΤΙΣΜΟΥ</a:t>
            </a:r>
          </a:p>
          <a:p>
            <a:pPr algn="ctr">
              <a:buFont typeface="Wingdings" pitchFamily="2" charset="2"/>
              <a:buNone/>
            </a:pPr>
            <a:r>
              <a:rPr lang="el-GR" sz="2000" b="1" i="1"/>
              <a:t>Αριθμός διαλέξεων 7, Διάλεξη </a:t>
            </a:r>
            <a:r>
              <a:rPr lang="en-US" sz="2000" b="1" i="1"/>
              <a:t>2</a:t>
            </a:r>
            <a:r>
              <a:rPr lang="el-GR" sz="2000" b="1" i="1"/>
              <a:t>η</a:t>
            </a:r>
            <a:endParaRPr lang="en-GB" sz="2000" b="1" i="1"/>
          </a:p>
        </p:txBody>
      </p:sp>
      <p:pic>
        <p:nvPicPr>
          <p:cNvPr id="1425415" name="Picture 1031" descr="bd0667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3201988"/>
            <a:ext cx="2973387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83134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AC455C5-3887-4F48-BD50-75682170FA08}" type="slidenum">
              <a:rPr lang="en-US"/>
              <a:pPr/>
              <a:t>20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linkage qualification (3/5)</a:t>
            </a:r>
            <a:endParaRPr lang="en-GB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Public </a:t>
            </a:r>
            <a:r>
              <a:rPr lang="el-GR" sz="2400"/>
              <a:t>συναρτήσεις-μέλη που ορίζονται με </a:t>
            </a:r>
            <a:r>
              <a:rPr lang="en-US" sz="2400"/>
              <a:t>static </a:t>
            </a:r>
            <a:r>
              <a:rPr lang="el-GR" sz="2400"/>
              <a:t>σύνδεση μπορούν να καλούνται με ειδικό συντακτικό χωρίς τη χρήση κάποιου στιγμιότυπου</a:t>
            </a:r>
            <a:r>
              <a:rPr lang="en-US" sz="2400"/>
              <a:t>.</a:t>
            </a:r>
            <a:endParaRPr lang="el-GR" sz="2400"/>
          </a:p>
          <a:p>
            <a:pPr lvl="1"/>
            <a:r>
              <a:rPr lang="el-GR" sz="2000" i="1"/>
              <a:t>Υπενθυμίζουμε ότι τέτοιου είδους συναρτήσεις είθισται να έχουν πρόσβαση σε </a:t>
            </a:r>
            <a:r>
              <a:rPr lang="en-US" sz="2000" i="1"/>
              <a:t>static </a:t>
            </a:r>
            <a:r>
              <a:rPr lang="el-GR" sz="2000" i="1"/>
              <a:t>δεδομένα της κλάσης</a:t>
            </a:r>
            <a:endParaRPr lang="en-GB" sz="2000" i="1"/>
          </a:p>
        </p:txBody>
      </p:sp>
      <p:graphicFrame>
        <p:nvGraphicFramePr>
          <p:cNvPr id="1398832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46692"/>
              </p:ext>
            </p:extLst>
          </p:nvPr>
        </p:nvGraphicFramePr>
        <p:xfrm>
          <a:off x="647700" y="3683000"/>
          <a:ext cx="8242300" cy="2527300"/>
        </p:xfrm>
        <a:graphic>
          <a:graphicData uri="http://schemas.openxmlformats.org/drawingml/2006/table">
            <a:tbl>
              <a:tblPr/>
              <a:tblGrid>
                <a:gridCol w="3714750"/>
                <a:gridCol w="4527550"/>
              </a:tblGrid>
              <a:tr h="2527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Process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ProcessTable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processTable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ProcessTable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Table(void)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{ return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processTable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 (void)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{ return id;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id;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  = Process::Id();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Error: needs instance.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process.Id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Ok, using instance.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ProcessTable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table;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table =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Process::Table();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Ok: static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table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process.Table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Ok, but avoid!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788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24C9481-1E65-43D1-A852-A3FEAC26D549}" type="slidenum">
              <a:rPr lang="en-US"/>
              <a:pPr/>
              <a:t>21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0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linkage qualification (4/5)</a:t>
            </a:r>
            <a:endParaRPr lang="en-GB"/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000">
                <a:effectLst/>
              </a:rPr>
              <a:t>Όσες συναρτήσεις υλοποιούνται στο σώμα δήλωσης μίας κλάσης</a:t>
            </a:r>
            <a:r>
              <a:rPr lang="en-US" sz="2000">
                <a:effectLst/>
              </a:rPr>
              <a:t>, </a:t>
            </a:r>
            <a:r>
              <a:rPr lang="el-GR" sz="2000">
                <a:effectLst/>
              </a:rPr>
              <a:t>δηλ. </a:t>
            </a:r>
            <a:r>
              <a:rPr lang="en-US" sz="2000" b="1">
                <a:effectLst/>
              </a:rPr>
              <a:t>class {  </a:t>
            </a:r>
            <a:r>
              <a:rPr lang="el-GR" sz="1600" b="1" i="1">
                <a:solidFill>
                  <a:srgbClr val="006600"/>
                </a:solidFill>
                <a:effectLst/>
              </a:rPr>
              <a:t>εδώ</a:t>
            </a:r>
            <a:r>
              <a:rPr lang="el-GR" sz="1600" b="1" i="1">
                <a:effectLst/>
              </a:rPr>
              <a:t> </a:t>
            </a:r>
            <a:r>
              <a:rPr lang="en-US" sz="2000" b="1">
                <a:effectLst/>
              </a:rPr>
              <a:t>}</a:t>
            </a:r>
            <a:r>
              <a:rPr lang="en-US" sz="2000">
                <a:effectLst/>
              </a:rPr>
              <a:t> </a:t>
            </a:r>
            <a:r>
              <a:rPr lang="el-GR" sz="2000">
                <a:effectLst/>
              </a:rPr>
              <a:t>, αυτομάτως θεωρούνται ως </a:t>
            </a:r>
            <a:r>
              <a:rPr lang="en-US" sz="2000" b="1">
                <a:effectLst/>
              </a:rPr>
              <a:t>inline</a:t>
            </a:r>
            <a:r>
              <a:rPr lang="en-US" sz="2000">
                <a:effectLst/>
              </a:rPr>
              <a:t>, </a:t>
            </a:r>
            <a:r>
              <a:rPr lang="el-GR" sz="2000">
                <a:effectLst/>
              </a:rPr>
              <a:t>δηλ. ο κώδικας τους επαναλαμβάνεται από τον </a:t>
            </a:r>
            <a:r>
              <a:rPr lang="en-US" sz="2000">
                <a:effectLst/>
              </a:rPr>
              <a:t>compiler </a:t>
            </a:r>
            <a:r>
              <a:rPr lang="el-GR" sz="2000">
                <a:effectLst/>
              </a:rPr>
              <a:t>σε κάθε σημείο κλήσης τους</a:t>
            </a:r>
            <a:r>
              <a:rPr lang="en-US" sz="2000"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l-GR" sz="2000">
                <a:effectLst/>
              </a:rPr>
              <a:t>Με τη χρήση </a:t>
            </a:r>
            <a:r>
              <a:rPr lang="en-US" sz="2000" i="1">
                <a:effectLst/>
              </a:rPr>
              <a:t>inline</a:t>
            </a:r>
            <a:r>
              <a:rPr lang="en-US" sz="2000">
                <a:effectLst/>
              </a:rPr>
              <a:t> </a:t>
            </a:r>
            <a:r>
              <a:rPr lang="el-GR" sz="2000">
                <a:effectLst/>
              </a:rPr>
              <a:t>συναρτήσεων ο παραγόμενος από τον </a:t>
            </a:r>
            <a:r>
              <a:rPr lang="en-US" sz="2000">
                <a:effectLst/>
              </a:rPr>
              <a:t>compiler </a:t>
            </a:r>
            <a:r>
              <a:rPr lang="el-GR" sz="2000">
                <a:effectLst/>
              </a:rPr>
              <a:t>εκτελέσιμος κώδικας του προγράμματος τείνει να είναι μεγαλύτερος</a:t>
            </a:r>
            <a:r>
              <a:rPr lang="en-US" sz="2000">
                <a:effectLst/>
              </a:rPr>
              <a:t>,</a:t>
            </a:r>
            <a:r>
              <a:rPr lang="el-GR" sz="2000">
                <a:effectLst/>
              </a:rPr>
              <a:t> αλλά γρηγορότερος</a:t>
            </a:r>
            <a:r>
              <a:rPr lang="en-US" sz="2000">
                <a:effectLst/>
              </a:rPr>
              <a:t>.</a:t>
            </a:r>
            <a:endParaRPr lang="el-GR" sz="2000">
              <a:effectLst/>
            </a:endParaRPr>
          </a:p>
          <a:p>
            <a:pPr lvl="1">
              <a:lnSpc>
                <a:spcPct val="90000"/>
              </a:lnSpc>
            </a:pPr>
            <a:r>
              <a:rPr lang="el-GR" sz="1800">
                <a:effectLst/>
              </a:rPr>
              <a:t>Ωστόσο προκαλείται σημαντική αργοπορία στην φάση ανάπτυξης, αφού οι όποιες αλλαγές του κώδικα υλοποίησης μπορεί να γίνονται και μέσα σε </a:t>
            </a:r>
            <a:r>
              <a:rPr lang="en-US" sz="1800">
                <a:effectLst/>
              </a:rPr>
              <a:t>header files,  </a:t>
            </a:r>
            <a:r>
              <a:rPr lang="el-GR" sz="1800">
                <a:effectLst/>
              </a:rPr>
              <a:t>γεγονός που πάντα προκαλεί μεταγλώττιση περισσότερων αρχείων λόγω των εξαρτήσεων χρήσης του </a:t>
            </a:r>
            <a:r>
              <a:rPr lang="en-US" sz="1800">
                <a:effectLst/>
              </a:rPr>
              <a:t>header file</a:t>
            </a:r>
            <a:r>
              <a:rPr lang="el-GR" sz="1800">
                <a:effectLst/>
              </a:rPr>
              <a:t>.</a:t>
            </a:r>
            <a:endParaRPr lang="en-US" sz="1800">
              <a:effectLst/>
            </a:endParaRPr>
          </a:p>
          <a:p>
            <a:pPr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 i="1">
                <a:solidFill>
                  <a:srgbClr val="990000"/>
                </a:solidFill>
                <a:effectLst/>
              </a:rPr>
              <a:t>Να χρησιμοποιείτε </a:t>
            </a:r>
            <a:r>
              <a:rPr lang="en-US" sz="2000" i="1">
                <a:solidFill>
                  <a:srgbClr val="990000"/>
                </a:solidFill>
                <a:effectLst/>
              </a:rPr>
              <a:t>inline </a:t>
            </a:r>
            <a:r>
              <a:rPr lang="el-GR" sz="2000" i="1">
                <a:solidFill>
                  <a:srgbClr val="990000"/>
                </a:solidFill>
                <a:effectLst/>
              </a:rPr>
              <a:t>συναρτήσεις με οικονομία</a:t>
            </a:r>
            <a:r>
              <a:rPr lang="en-US" sz="2000" i="1">
                <a:solidFill>
                  <a:srgbClr val="990000"/>
                </a:solidFill>
                <a:effectLst/>
              </a:rPr>
              <a:t>:</a:t>
            </a:r>
            <a:r>
              <a:rPr lang="el-GR" sz="2000" i="1">
                <a:solidFill>
                  <a:srgbClr val="990000"/>
                </a:solidFill>
                <a:effectLst/>
              </a:rPr>
              <a:t> μόνο εάν είναι υπερβολικά απλές, η πολύ απλές και κρίσιμες ως προς την ταχύτητα</a:t>
            </a:r>
            <a:r>
              <a:rPr lang="en-US" sz="2000">
                <a:solidFill>
                  <a:srgbClr val="990000"/>
                </a:solidFill>
                <a:effectLst/>
              </a:rPr>
              <a:t>.</a:t>
            </a:r>
            <a:r>
              <a:rPr lang="en-US" sz="2000">
                <a:effectLst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000" i="1">
                <a:effectLst/>
              </a:rPr>
              <a:t>Ο χαρακτηρισμός </a:t>
            </a:r>
            <a:r>
              <a:rPr lang="en-US" sz="2000" i="1">
                <a:effectLst/>
              </a:rPr>
              <a:t>inline </a:t>
            </a:r>
            <a:r>
              <a:rPr lang="el-GR" sz="2000" i="1">
                <a:effectLst/>
              </a:rPr>
              <a:t>μπορεί να δοθεί και σε συναρτήσεις που ορίζονται εκτός τους σώματος δήλωσης</a:t>
            </a:r>
            <a:endParaRPr lang="en-GB" sz="2000" i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0085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3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EDFE309-7178-4779-8E14-43A60B4FD33E}" type="slidenum">
              <a:rPr lang="en-US"/>
              <a:pPr/>
              <a:t>22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0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linkage qualification (5/5)</a:t>
            </a:r>
            <a:endParaRPr lang="en-GB"/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3525"/>
            <a:ext cx="8305800" cy="2152650"/>
          </a:xfrm>
        </p:spPr>
        <p:txBody>
          <a:bodyPr/>
          <a:lstStyle/>
          <a:p>
            <a:r>
              <a:rPr lang="el-GR" sz="2000"/>
              <a:t>Εάν υλοποιείτε συναρτήσεις</a:t>
            </a:r>
            <a:r>
              <a:rPr lang="en-US" sz="2000"/>
              <a:t> </a:t>
            </a:r>
            <a:r>
              <a:rPr lang="el-GR" sz="2000"/>
              <a:t>-</a:t>
            </a:r>
            <a:r>
              <a:rPr lang="en-US" sz="2000"/>
              <a:t> </a:t>
            </a:r>
            <a:r>
              <a:rPr lang="el-GR" sz="2000"/>
              <a:t>μέλη </a:t>
            </a:r>
            <a:r>
              <a:rPr lang="el-GR" sz="2000" b="1" i="1"/>
              <a:t>εκτός</a:t>
            </a:r>
            <a:r>
              <a:rPr lang="el-GR" sz="2000"/>
              <a:t> του σώματος </a:t>
            </a:r>
            <a:r>
              <a:rPr lang="el-GR" sz="2000" b="1" i="1"/>
              <a:t>της κλάσης</a:t>
            </a:r>
            <a:r>
              <a:rPr lang="en-US" sz="2000"/>
              <a:t>:</a:t>
            </a:r>
            <a:endParaRPr lang="el-GR" sz="2000"/>
          </a:p>
          <a:p>
            <a:pPr lvl="1"/>
            <a:r>
              <a:rPr lang="el-GR" sz="1800" b="1" i="1"/>
              <a:t>Εάν είναι μέσα στο </a:t>
            </a:r>
            <a:r>
              <a:rPr lang="en-US" sz="1800" b="1" i="1"/>
              <a:t>header file </a:t>
            </a:r>
            <a:r>
              <a:rPr lang="el-GR" sz="1800" b="1" i="1"/>
              <a:t>τότε να τις ορίζετε πάντα ως </a:t>
            </a:r>
            <a:r>
              <a:rPr lang="en-US" sz="1800" b="1" i="1"/>
              <a:t>inline</a:t>
            </a:r>
            <a:endParaRPr lang="el-GR" sz="1800"/>
          </a:p>
          <a:p>
            <a:pPr lvl="2"/>
            <a:r>
              <a:rPr lang="el-GR" sz="1600"/>
              <a:t>Σε αντίθετη περίπτωση θα έχετε </a:t>
            </a:r>
            <a:r>
              <a:rPr lang="en-US" sz="1600"/>
              <a:t>“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 redefinition link error</a:t>
            </a:r>
            <a:r>
              <a:rPr lang="en-US" sz="1600"/>
              <a:t>”</a:t>
            </a:r>
          </a:p>
          <a:p>
            <a:pPr lvl="1"/>
            <a:r>
              <a:rPr lang="el-GR" sz="1800" b="1" i="1"/>
              <a:t>Εάν είναι μέσα στο </a:t>
            </a:r>
            <a:r>
              <a:rPr lang="en-US" sz="1800" b="1" i="1"/>
              <a:t>source file</a:t>
            </a:r>
            <a:r>
              <a:rPr lang="en-US" sz="1800"/>
              <a:t> </a:t>
            </a:r>
            <a:r>
              <a:rPr lang="el-GR" sz="1800"/>
              <a:t>τότε ο χαρακτηρισμός</a:t>
            </a:r>
            <a:r>
              <a:rPr lang="el-GR" sz="1800" b="1" i="1"/>
              <a:t> </a:t>
            </a:r>
            <a:r>
              <a:rPr lang="en-US" sz="1800" b="1" i="1"/>
              <a:t>inline</a:t>
            </a:r>
            <a:r>
              <a:rPr lang="en-US" sz="1800"/>
              <a:t> </a:t>
            </a:r>
            <a:r>
              <a:rPr lang="el-GR" sz="1800"/>
              <a:t>επιτρέπεται </a:t>
            </a:r>
            <a:r>
              <a:rPr lang="el-GR" sz="1800" b="1" i="1"/>
              <a:t>μόνο εάν δεν χρησιμοποιείται</a:t>
            </a:r>
            <a:r>
              <a:rPr lang="el-GR" sz="1800"/>
              <a:t> η συνάρτηση αυτή και </a:t>
            </a:r>
            <a:r>
              <a:rPr lang="el-GR" sz="1800" b="1" i="1"/>
              <a:t>σε άλλα αρχεία</a:t>
            </a:r>
            <a:r>
              <a:rPr lang="en-US" sz="1800" b="1" i="1"/>
              <a:t> </a:t>
            </a:r>
            <a:r>
              <a:rPr lang="en-US" sz="1800" i="1"/>
              <a:t>(</a:t>
            </a:r>
            <a:r>
              <a:rPr lang="el-GR" sz="1800" i="1"/>
              <a:t>π.χ. </a:t>
            </a:r>
            <a:r>
              <a:rPr lang="en-US" sz="1800" i="1"/>
              <a:t>private functions)</a:t>
            </a:r>
            <a:endParaRPr lang="el-GR" sz="1800" i="1"/>
          </a:p>
          <a:p>
            <a:pPr lvl="2"/>
            <a:r>
              <a:rPr lang="el-GR" sz="1600"/>
              <a:t>Σε αντίθετη περίπτωση θα έχετε</a:t>
            </a:r>
            <a:r>
              <a:rPr lang="en-US" sz="1600"/>
              <a:t> “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undefined function link error</a:t>
            </a:r>
            <a:r>
              <a:rPr lang="en-US" sz="1600"/>
              <a:t>”</a:t>
            </a:r>
            <a:endParaRPr lang="en-GB" sz="1600"/>
          </a:p>
        </p:txBody>
      </p:sp>
      <p:graphicFrame>
        <p:nvGraphicFramePr>
          <p:cNvPr id="1401900" name="Group 44"/>
          <p:cNvGraphicFramePr>
            <a:graphicFrameLocks noGrp="1"/>
          </p:cNvGraphicFramePr>
          <p:nvPr/>
        </p:nvGraphicFramePr>
        <p:xfrm>
          <a:off x="723900" y="3770313"/>
          <a:ext cx="7848600" cy="2376488"/>
        </p:xfrm>
        <a:graphic>
          <a:graphicData uri="http://schemas.openxmlformats.org/drawingml/2006/table">
            <a:tbl>
              <a:tblPr/>
              <a:tblGrid>
                <a:gridCol w="3763963"/>
                <a:gridCol w="4084637"/>
              </a:tblGrid>
              <a:tr h="2376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// 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shape.h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Η παρακάτω υλοποίηση θα οδηγήσει σε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link errors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 εάν το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header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γίνει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included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από πολλά αρχεία (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multiple definitions of Shape::Move).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Shape::Move(...) {...}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Ο σωστός τρόπος να τοποθετούμε υλοποίηση συναρτήσεων εκτός κλάσης, αλλά εντός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header file.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inline void Shape::Move(...} {…}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// shape.c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Αποδεκτό, αλλά εάν και άλλα αρχεία καλούν την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Shape::Move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θα υπάρξει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link error (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γιατί ο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compiler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δεν θα φτιάξει αντίστοιχη συνάρτηση στον εκτελέσιμο κώδικα).</a:t>
                      </a: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inline void Shape::Move(...} {...}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O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συνήθης τρόπος υλοποίησης και σύνδεσης, μέσα στο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source </a:t>
                      </a:r>
                      <a:r>
                        <a:rPr kumimoji="1" lang="el-G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της υλοποίησης της κλάσης.</a:t>
                      </a: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Shape::Move(...} {...}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6752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00A3CCC-0153-4F70-B2E3-BF3A3E8BC29A}" type="slidenum">
              <a:rPr lang="en-US"/>
              <a:pPr/>
              <a:t>23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38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38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Οι βασικές δομές – </a:t>
            </a:r>
            <a:r>
              <a:rPr lang="el-GR" sz="2400" i="1"/>
              <a:t>περιήγηση από το πρίσμα της </a:t>
            </a:r>
            <a:r>
              <a:rPr lang="en-US" sz="2400" i="1"/>
              <a:t>C++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Εισαγωγή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Class, constructor, destructor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 members and access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Member linkage qualification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Instance references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overloading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Operator overloading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memory allocation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pointers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Namespaces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9674964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68070EB-3865-4FDC-9AD2-DD8818A08BB5}" type="slidenum">
              <a:rPr lang="en-US"/>
              <a:pPr/>
              <a:t>24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 qualification (1/2)</a:t>
            </a:r>
            <a:endParaRPr lang="en-GB"/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Σε περίπτωση που σε κάποιες συναρτήσεις </a:t>
            </a:r>
            <a:r>
              <a:rPr lang="en-US" sz="2400" b="1" i="1"/>
              <a:t>F</a:t>
            </a:r>
            <a:r>
              <a:rPr lang="en-US" sz="2400"/>
              <a:t> </a:t>
            </a:r>
            <a:r>
              <a:rPr lang="el-GR" sz="2400"/>
              <a:t>ή κλάσεις </a:t>
            </a:r>
            <a:r>
              <a:rPr lang="en-US" sz="2400" b="1" i="1"/>
              <a:t>C</a:t>
            </a:r>
            <a:r>
              <a:rPr lang="en-US" sz="2400"/>
              <a:t> </a:t>
            </a:r>
            <a:r>
              <a:rPr lang="el-GR" sz="2400"/>
              <a:t>επιθυμείτε να επιτρέψετε την πρόσβαση στα </a:t>
            </a:r>
            <a:r>
              <a:rPr lang="en-US" sz="2400"/>
              <a:t>private </a:t>
            </a:r>
            <a:r>
              <a:rPr lang="el-GR" sz="2400"/>
              <a:t>μέλη μίας κλάσης </a:t>
            </a:r>
            <a:r>
              <a:rPr lang="en-US" sz="2400" b="1" i="1"/>
              <a:t>X</a:t>
            </a:r>
            <a:r>
              <a:rPr lang="el-GR" sz="2400"/>
              <a:t>, 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l-GR" sz="2000"/>
              <a:t>τότε θα πρέπει οι </a:t>
            </a:r>
            <a:r>
              <a:rPr lang="en-US" sz="2000" b="1" i="1"/>
              <a:t>F</a:t>
            </a:r>
            <a:r>
              <a:rPr lang="en-US" sz="2000"/>
              <a:t> </a:t>
            </a:r>
            <a:r>
              <a:rPr lang="el-GR" sz="2000"/>
              <a:t>και </a:t>
            </a:r>
            <a:r>
              <a:rPr lang="en-US" sz="2000" b="1" i="1"/>
              <a:t>C</a:t>
            </a:r>
            <a:r>
              <a:rPr lang="en-US" sz="2000"/>
              <a:t> </a:t>
            </a:r>
            <a:r>
              <a:rPr lang="el-GR" sz="2000"/>
              <a:t>να δηλώνονται στο σώμα της κλάσης </a:t>
            </a:r>
            <a:r>
              <a:rPr lang="el-GR" sz="2000" b="1" i="1"/>
              <a:t>Χ</a:t>
            </a:r>
            <a:r>
              <a:rPr lang="el-GR" sz="2000"/>
              <a:t> με τον χαρακτηρισμό </a:t>
            </a:r>
            <a:r>
              <a:rPr lang="en-US" sz="2000" b="1"/>
              <a:t>friend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l-GR" sz="2400"/>
              <a:t>Για τον ορισμό ενός </a:t>
            </a:r>
            <a:r>
              <a:rPr lang="en-US" sz="2400"/>
              <a:t>friend, </a:t>
            </a:r>
            <a:r>
              <a:rPr lang="el-GR" sz="2400"/>
              <a:t>αρκεί η αναφορά μόνο του ονόματος της κλάσης, η της υπογραφής (</a:t>
            </a:r>
            <a:r>
              <a:rPr lang="en-US" sz="2400"/>
              <a:t>signature / prototype) </a:t>
            </a:r>
            <a:r>
              <a:rPr lang="el-GR" sz="2400"/>
              <a:t>της συνάρτησης, 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ενώ δεν είναι απαραίτητο να προηγείται και ο ορισμός τους</a:t>
            </a:r>
          </a:p>
          <a:p>
            <a:pPr>
              <a:lnSpc>
                <a:spcPct val="90000"/>
              </a:lnSpc>
              <a:buFont typeface="Wingdings" pitchFamily="2" charset="2"/>
              <a:buChar char="è"/>
            </a:pPr>
            <a:r>
              <a:rPr lang="el-GR" sz="2400" i="1"/>
              <a:t>Οι ορισμοί </a:t>
            </a:r>
            <a:r>
              <a:rPr lang="en-US" sz="2400" i="1"/>
              <a:t>friend </a:t>
            </a:r>
            <a:r>
              <a:rPr lang="el-GR" sz="2400" i="1"/>
              <a:t>να είναι οι πρώτοι που εμφανίζονται στο σώμα της κλάσης, πριν οποιοδήποτε </a:t>
            </a:r>
            <a:r>
              <a:rPr lang="en-US" sz="2400" i="1"/>
              <a:t>access qualifier (</a:t>
            </a:r>
            <a:r>
              <a:rPr lang="el-GR" sz="2400" i="1"/>
              <a:t>οι οποίοι δεν παίζουν ρόλο στο </a:t>
            </a:r>
            <a:r>
              <a:rPr lang="en-US" sz="2400" i="1"/>
              <a:t>friend qualification)</a:t>
            </a:r>
            <a:endParaRPr lang="en-GB" sz="2400" i="1"/>
          </a:p>
        </p:txBody>
      </p:sp>
    </p:spTree>
    <p:extLst>
      <p:ext uri="{BB962C8B-B14F-4D97-AF65-F5344CB8AC3E}">
        <p14:creationId xmlns:p14="http://schemas.microsoft.com/office/powerpoint/2010/main" val="1174813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315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7564D33-3523-4C5D-8F45-F0E70520E6EA}" type="slidenum">
              <a:rPr lang="en-US"/>
              <a:pPr/>
              <a:t>25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 qualification (2/2)</a:t>
            </a:r>
            <a:endParaRPr lang="en-GB"/>
          </a:p>
        </p:txBody>
      </p:sp>
      <p:graphicFrame>
        <p:nvGraphicFramePr>
          <p:cNvPr id="1422366" name="Group 30"/>
          <p:cNvGraphicFramePr>
            <a:graphicFrameLocks noGrp="1"/>
          </p:cNvGraphicFramePr>
          <p:nvPr/>
        </p:nvGraphicFramePr>
        <p:xfrm>
          <a:off x="990600" y="1638300"/>
          <a:ext cx="7607300" cy="4495800"/>
        </p:xfrm>
        <a:graphic>
          <a:graphicData uri="http://schemas.openxmlformats.org/drawingml/2006/table">
            <a:tbl>
              <a:tblPr/>
              <a:tblGrid>
                <a:gridCol w="2959100"/>
                <a:gridCol w="4648200"/>
              </a:tblGrid>
              <a:tr h="449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friend class 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friend class Z;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friend void  F (X&amp; x);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void f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int  g (char*);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Y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h (X&amp; x, char* s)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      x.f();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      return x.g(s);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1" lang="en-GB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F (X&amp; x, int a)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urier New" pitchFamily="49" charset="0"/>
                        </a:rPr>
                        <a:t>x.f();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Error: void F(X&amp;,int) not a friend.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void F (X&amp; x)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urier New" pitchFamily="49" charset="0"/>
                        </a:rPr>
                        <a:t>   x.f();</a:t>
                      </a: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Ok, void F(X&amp;) is friend.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X { </a:t>
                      </a: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Extra. Operators can be friends.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friend X operator+(X&amp; a, X&amp; b);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Η χρήση του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friend 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αλόγιστα πρέπει να αποφεύγεται. Γενικά θα πρέπει να χρησιμοποιείται μόνο εάν δεν υπάρχει καλύτερος τρόπος οργάνωσης (π.χ. το να κάνουμε </a:t>
                      </a: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  <a:r>
                        <a:rPr kumimoji="1" lang="el-G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απλώς τα μέλη που χρειάζονται είναι χειρότερη λύση).</a:t>
                      </a: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7729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0A52CF1-8207-4CEF-965B-5CA0D266D5DD}" type="slidenum">
              <a:rPr lang="en-US"/>
              <a:pPr/>
              <a:t>26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Οι βασικές δομές – </a:t>
            </a:r>
            <a:r>
              <a:rPr lang="el-GR" sz="2400" i="1"/>
              <a:t>περιήγηση από το πρίσμα της </a:t>
            </a:r>
            <a:r>
              <a:rPr lang="en-US" sz="2400" i="1"/>
              <a:t>C++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Εισαγωγή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Class, constructor, destructor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 members and access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Member linkage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Friend qualification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Instance references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overloading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Operator overloading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memory allocation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pointers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Namespaces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44814186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E008C3D-3BE0-4DBF-91B6-CBDEB8C52585}" type="slidenum">
              <a:rPr lang="en-US"/>
              <a:pPr/>
              <a:t>27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references (1/4)</a:t>
            </a:r>
            <a:endParaRPr lang="en-GB"/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0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Ένα </a:t>
            </a:r>
            <a:r>
              <a:rPr lang="en-US" sz="20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reference </a:t>
            </a:r>
            <a:r>
              <a:rPr lang="el-GR" sz="20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(αναφορά) είναι ένα είδος απλού δείκτη, το οποίο ωστόσο δεν απαιτεί το συντακτικό των δεικτών</a:t>
            </a:r>
            <a:r>
              <a:rPr lang="el-GR" sz="2000"/>
              <a:t>. Αναφέρεται σε σε μία μεταβλητή ή ένα στιγμιότυπο με τον ίδιο τρόπο που ο δείκτης δείχνει σε αυτό.</a:t>
            </a:r>
          </a:p>
          <a:p>
            <a:pPr lvl="1">
              <a:lnSpc>
                <a:spcPct val="90000"/>
              </a:lnSpc>
            </a:pPr>
            <a:r>
              <a:rPr lang="el-GR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Ουσιαστικά τόσο οι </a:t>
            </a:r>
            <a:r>
              <a:rPr lang="en-US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pointers </a:t>
            </a:r>
            <a:r>
              <a:rPr lang="el-GR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όσο και τα </a:t>
            </a:r>
            <a:r>
              <a:rPr lang="en-US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references </a:t>
            </a:r>
            <a:r>
              <a:rPr lang="el-GR" sz="18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είναι διευθύνσεις μνήμης</a:t>
            </a:r>
            <a:endParaRPr lang="en-US" sz="1800" i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l-GR" sz="2000"/>
              <a:t>Δεν μπορούμε να έχουμε πολλαπλά </a:t>
            </a:r>
            <a:r>
              <a:rPr lang="en-US" sz="2000"/>
              <a:t>references</a:t>
            </a:r>
            <a:r>
              <a:rPr lang="el-GR" sz="2000"/>
              <a:t> όπως έχουμε πολλαπλούς δείκτες 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l-GR" sz="1800"/>
              <a:t>δηλ. επιτρέπονται </a:t>
            </a:r>
            <a:r>
              <a:rPr lang="en-US" sz="1800"/>
              <a:t>references </a:t>
            </a:r>
            <a:r>
              <a:rPr lang="el-GR" sz="1800"/>
              <a:t>σε όλους τύπους εκτός από </a:t>
            </a:r>
            <a:r>
              <a:rPr lang="en-US" sz="1800"/>
              <a:t>references</a:t>
            </a:r>
          </a:p>
          <a:p>
            <a:pPr>
              <a:lnSpc>
                <a:spcPct val="90000"/>
              </a:lnSpc>
            </a:pPr>
            <a:r>
              <a:rPr lang="el-GR" sz="2000"/>
              <a:t>Οι μεταβλητές </a:t>
            </a:r>
            <a:r>
              <a:rPr lang="en-US" sz="2000"/>
              <a:t>references </a:t>
            </a:r>
            <a:r>
              <a:rPr lang="el-GR" sz="2000"/>
              <a:t>που ορίζονται μέσα σε </a:t>
            </a:r>
            <a:r>
              <a:rPr lang="en-US" sz="2000"/>
              <a:t>block </a:t>
            </a:r>
            <a:r>
              <a:rPr lang="el-GR" sz="2000"/>
              <a:t>πρέπει πάντα να αρχικοποιούνται στο σημείο της δήλωσης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l-GR" sz="2000"/>
              <a:t>Δεν επιτρέπονται δείκτες σε </a:t>
            </a:r>
            <a:r>
              <a:rPr lang="en-US" sz="2000"/>
              <a:t>references </a:t>
            </a:r>
          </a:p>
          <a:p>
            <a:pPr lvl="1">
              <a:lnSpc>
                <a:spcPct val="90000"/>
              </a:lnSpc>
            </a:pPr>
            <a:r>
              <a:rPr lang="el-GR" sz="1800"/>
              <a:t>Η λήψη της διεύθυνση με &amp; μίας μεταβλητής </a:t>
            </a:r>
            <a:r>
              <a:rPr lang="en-US" sz="1800"/>
              <a:t>reference </a:t>
            </a:r>
            <a:r>
              <a:rPr lang="el-GR" sz="1800"/>
              <a:t>επιστρέφει ένα δείκτη στη μεταβλητή η στιγμιότυπο που αναφέρεται το </a:t>
            </a:r>
            <a:r>
              <a:rPr lang="en-US" sz="1800"/>
              <a:t>reference</a:t>
            </a:r>
            <a:r>
              <a:rPr lang="el-GR" sz="1800"/>
              <a:t> και όχι τη διεύθυνση μνήμης της μεταβλητής </a:t>
            </a:r>
            <a:r>
              <a:rPr lang="en-US" sz="1800"/>
              <a:t>reference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22373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1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EF7B3670-C3CB-49C7-83A9-0CAF576740F0}" type="slidenum">
              <a:rPr lang="en-US"/>
              <a:pPr/>
              <a:t>28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references (2/4)</a:t>
            </a:r>
            <a:endParaRPr lang="en-GB"/>
          </a:p>
        </p:txBody>
      </p:sp>
      <p:graphicFrame>
        <p:nvGraphicFramePr>
          <p:cNvPr id="1431565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40772"/>
              </p:ext>
            </p:extLst>
          </p:nvPr>
        </p:nvGraphicFramePr>
        <p:xfrm>
          <a:off x="1498600" y="1676400"/>
          <a:ext cx="6705600" cy="449580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449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intRef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a;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Το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intRef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αναφέρεται στο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intRef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10;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Το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γίνεται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δηλ.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intRef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συνώνυμο του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20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&amp;b;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Δείκτης στο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intRef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Το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γίνεται ίσο  με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δηλ. 20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&amp;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intRef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Δηλ. το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intPtr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γίνεται ίσο με &amp;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kumimoji="1" lang="el-G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30;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Δηλ. το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γίνεται 30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Shape&amp;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shapeRef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shape;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Το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shapeRef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αναφέρεται στο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shapeRef.Move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(10,10);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Το ίδιο με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shape.Move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Swap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 a,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 b)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temp = a;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a = b;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Είναι ουσιαστικά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*&amp;a = *&amp;b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b = temp;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Swap(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a,b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Ανταλλαγή τιμών (δηλ.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swap) –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να αποφεύγεται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Swap(</a:t>
                      </a:r>
                      <a:r>
                        <a:rPr kumimoji="1" 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b);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Error: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μόνο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Lvalues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μπορούν να έχουν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references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1566" name="Text Box 14"/>
          <p:cNvSpPr txBox="1">
            <a:spLocks noChangeArrowheads="1"/>
          </p:cNvSpPr>
          <p:nvPr/>
        </p:nvSpPr>
        <p:spPr bwMode="auto">
          <a:xfrm rot="-5400000">
            <a:off x="275431" y="3694907"/>
            <a:ext cx="174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0315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ADA3239-A25B-4348-BE7F-35448A1FFE38}" type="slidenum">
              <a:rPr lang="en-US"/>
              <a:pPr/>
              <a:t>29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references (3/4)</a:t>
            </a:r>
            <a:endParaRPr lang="en-GB"/>
          </a:p>
        </p:txBody>
      </p:sp>
      <p:graphicFrame>
        <p:nvGraphicFramePr>
          <p:cNvPr id="143259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24879"/>
              </p:ext>
            </p:extLst>
          </p:nvPr>
        </p:nvGraphicFramePr>
        <p:xfrm>
          <a:off x="1066800" y="1752600"/>
          <a:ext cx="7632700" cy="4292600"/>
        </p:xfrm>
        <a:graphic>
          <a:graphicData uri="http://schemas.openxmlformats.org/drawingml/2006/table">
            <a:tbl>
              <a:tblPr/>
              <a:tblGrid>
                <a:gridCol w="7632700"/>
              </a:tblGrid>
              <a:tr h="429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intRef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πρέπει να </a:t>
                      </a:r>
                      <a:r>
                        <a:rPr kumimoji="1" lang="el-GR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αρχικοποιηθεί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intRefRef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Error, reference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σε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reference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δεν επιτρέπεται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typedef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IntRef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Ok.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Ορισμός ενός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reference type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IntRef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intRefPtr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Error, pointers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σε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references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δεν επιτρέπονται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void&amp;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voidRef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δεν επιτρέπονται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references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σε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Window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Window&amp;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Move(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dx,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x+=dx, y+=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Display(); </a:t>
                      </a:r>
                      <a:r>
                        <a:rPr kumimoji="1" 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*this;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Window&amp;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SetTitle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title);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Window&amp;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SetHasScrollBars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has);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Window (void);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 win;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win.Move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(10,10)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Επιστρέφει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Window&amp;,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άρα μπορώ να καλέσω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SetTitle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(“Hello”)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...το οποίο επίσης είναι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Window&amp;,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άρα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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SetHasScrollBars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(true);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... και θα μπορούσα να είχα και άλλη κλήση.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2589" name="Text Box 13"/>
          <p:cNvSpPr txBox="1">
            <a:spLocks noChangeArrowheads="1"/>
          </p:cNvSpPr>
          <p:nvPr/>
        </p:nvSpPr>
        <p:spPr bwMode="auto">
          <a:xfrm rot="-5400000">
            <a:off x="-92869" y="3606007"/>
            <a:ext cx="174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931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0D3963D-20AC-4014-AF7F-2AF544477C63}" type="slidenum">
              <a:rPr lang="en-US"/>
              <a:pPr/>
              <a:t>3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Οι βασικές δομές – </a:t>
            </a:r>
            <a:r>
              <a:rPr lang="el-GR" sz="2400" i="1"/>
              <a:t>περιήγηση από το πρίσμα της </a:t>
            </a:r>
            <a:r>
              <a:rPr lang="en-US" sz="2400" i="1"/>
              <a:t>C++</a:t>
            </a:r>
          </a:p>
          <a:p>
            <a:pPr lvl="1">
              <a:lnSpc>
                <a:spcPct val="90000"/>
              </a:lnSpc>
            </a:pPr>
            <a:r>
              <a:rPr lang="el-GR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Εισαγωγή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Class, constructor, destructor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 members and access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Member linkage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Friend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Instance references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overloading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Operator overloading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memory allocation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pointers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Namespaces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4975954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99C5AB0-97AB-4715-BC15-4DBE884BF14F}" type="slidenum">
              <a:rPr lang="en-US"/>
              <a:pPr/>
              <a:t>30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references (4/4)</a:t>
            </a:r>
            <a:endParaRPr lang="en-GB"/>
          </a:p>
        </p:txBody>
      </p:sp>
      <p:graphicFrame>
        <p:nvGraphicFramePr>
          <p:cNvPr id="143362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104664"/>
              </p:ext>
            </p:extLst>
          </p:nvPr>
        </p:nvGraphicFramePr>
        <p:xfrm>
          <a:off x="1143000" y="4381500"/>
          <a:ext cx="6680200" cy="1652588"/>
        </p:xfrm>
        <a:graphic>
          <a:graphicData uri="http://schemas.openxmlformats.org/drawingml/2006/table">
            <a:tbl>
              <a:tblPr/>
              <a:tblGrid>
                <a:gridCol w="6680200"/>
              </a:tblGrid>
              <a:tr h="165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 (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a,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a = b/2;        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Error,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reference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b = a/2;        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Error,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reference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p1 = &amp;a;   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το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&amp;a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είναι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και όχι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 aa = a;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το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είναι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και όχι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360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27559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/>
              <a:t>Χρήση </a:t>
            </a:r>
            <a:r>
              <a:rPr lang="en-US" sz="2400" i="1"/>
              <a:t>const</a:t>
            </a:r>
            <a:r>
              <a:rPr lang="el-GR" sz="2400" i="1"/>
              <a:t> </a:t>
            </a:r>
            <a:r>
              <a:rPr lang="en-US" sz="2400" i="1"/>
              <a:t>references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Ορίζει </a:t>
            </a:r>
            <a:r>
              <a:rPr lang="en-US" sz="2000"/>
              <a:t>references </a:t>
            </a:r>
            <a:r>
              <a:rPr lang="el-GR" sz="2000"/>
              <a:t>σε αντικείμενα τα οποία δεν μπορούν να χρησιμοποιηθούν για να αλλάξουν τα αναφερόμενα αντικείμενα - </a:t>
            </a:r>
            <a:r>
              <a:rPr lang="en-US" sz="2000"/>
              <a:t>read only</a:t>
            </a:r>
            <a:r>
              <a:rPr lang="el-GR" sz="2000"/>
              <a:t> ή αλλιώς </a:t>
            </a:r>
            <a:r>
              <a:rPr lang="en-US" sz="2000"/>
              <a:t>immutable</a:t>
            </a:r>
            <a:endParaRPr lang="el-GR" sz="2000"/>
          </a:p>
          <a:p>
            <a:pPr lvl="1">
              <a:lnSpc>
                <a:spcPct val="90000"/>
              </a:lnSpc>
            </a:pPr>
            <a:r>
              <a:rPr lang="el-GR" sz="2000"/>
              <a:t>Η πιο συνήθης χρήση τους είναι να αναφέρονται σε στιγμιότυπα που είναι παράμετροι σε συναρτήσεις </a:t>
            </a:r>
          </a:p>
          <a:p>
            <a:pPr lvl="2">
              <a:lnSpc>
                <a:spcPct val="90000"/>
              </a:lnSpc>
            </a:pPr>
            <a:r>
              <a:rPr lang="el-GR" sz="1800" i="1"/>
              <a:t>Δεν επιτρέπεται η κλήση συναρτήσεων ενός στιγμιότυπου μέσω ενός </a:t>
            </a:r>
            <a:r>
              <a:rPr lang="en-US" sz="1800" i="1"/>
              <a:t>const reference </a:t>
            </a:r>
            <a:r>
              <a:rPr lang="el-GR" sz="1800" i="1"/>
              <a:t>παρά μόνο εάν αυτές έχουν οριστεί ως </a:t>
            </a:r>
            <a:r>
              <a:rPr lang="en-US" sz="1800" i="1"/>
              <a:t>const</a:t>
            </a:r>
            <a:r>
              <a:rPr lang="en-US" sz="1800"/>
              <a:t> </a:t>
            </a:r>
            <a:r>
              <a:rPr lang="el-GR" sz="1800"/>
              <a:t>- δηλ. δεν αλλάζουν τις τοπικές μεταβλητές του στιγμιότυπου</a:t>
            </a:r>
          </a:p>
        </p:txBody>
      </p:sp>
    </p:spTree>
    <p:extLst>
      <p:ext uri="{BB962C8B-B14F-4D97-AF65-F5344CB8AC3E}">
        <p14:creationId xmlns:p14="http://schemas.microsoft.com/office/powerpoint/2010/main" val="112395332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F40F047-1607-4EE9-8136-E183DBE4F1C3}" type="slidenum">
              <a:rPr lang="en-US"/>
              <a:pPr/>
              <a:t>31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- </a:t>
            </a:r>
            <a:r>
              <a:rPr lang="el-GR"/>
              <a:t>ένθετο</a:t>
            </a:r>
            <a:endParaRPr lang="en-GB"/>
          </a:p>
        </p:txBody>
      </p:sp>
      <p:graphicFrame>
        <p:nvGraphicFramePr>
          <p:cNvPr id="144695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9691"/>
              </p:ext>
            </p:extLst>
          </p:nvPr>
        </p:nvGraphicFramePr>
        <p:xfrm>
          <a:off x="812800" y="1905000"/>
          <a:ext cx="7937500" cy="4012440"/>
        </p:xfrm>
        <a:graphic>
          <a:graphicData uri="http://schemas.openxmlformats.org/drawingml/2006/table">
            <a:tbl>
              <a:tblPr/>
              <a:tblGrid>
                <a:gridCol w="3860800"/>
                <a:gridCol w="4076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C++</a:t>
                      </a:r>
                      <a:endParaRPr kumimoji="1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C++/C</a:t>
                      </a:r>
                      <a:endParaRPr kumimoji="1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00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swap (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a,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temp =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temp;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x, 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swap(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z =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w =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&amp;z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*w = 30;</a:t>
                      </a:r>
                      <a:endParaRPr kumimoji="1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swap (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a, 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temp =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*a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*a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*b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*b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temp;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x, 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swap(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&amp;x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&amp;y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z =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&amp;x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*z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w = 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*w = 30;</a:t>
                      </a:r>
                      <a:endParaRPr kumimoji="1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46953" name="Text Box 41"/>
          <p:cNvSpPr txBox="1">
            <a:spLocks noChangeArrowheads="1"/>
          </p:cNvSpPr>
          <p:nvPr/>
        </p:nvSpPr>
        <p:spPr bwMode="auto">
          <a:xfrm>
            <a:off x="1981200" y="1503363"/>
            <a:ext cx="540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code generation </a:t>
            </a:r>
            <a:r>
              <a:rPr lang="el-GR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με εξάλειψη χρήσης </a:t>
            </a:r>
            <a:r>
              <a:rPr lang="en-US" sz="18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references</a:t>
            </a:r>
            <a:endParaRPr lang="en-GB" sz="18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46954" name="Text Box 42"/>
          <p:cNvSpPr txBox="1">
            <a:spLocks noChangeArrowheads="1"/>
          </p:cNvSpPr>
          <p:nvPr/>
        </p:nvSpPr>
        <p:spPr bwMode="auto">
          <a:xfrm>
            <a:off x="485775" y="5984875"/>
            <a:ext cx="8531225" cy="3365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μετατροπή μεταβλητής </a:t>
            </a:r>
            <a:r>
              <a:rPr lang="en-US" sz="1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y </a:t>
            </a:r>
            <a:r>
              <a:rPr lang="el-GR" sz="1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pitchFamily="2" charset="2"/>
              </a:rPr>
              <a:t>σε </a:t>
            </a:r>
            <a:r>
              <a:rPr lang="en-US" sz="1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pitchFamily="2" charset="2"/>
              </a:rPr>
              <a:t>reference </a:t>
            </a:r>
            <a:r>
              <a:rPr lang="el-GR" sz="1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pitchFamily="2" charset="2"/>
              </a:rPr>
              <a:t>ως </a:t>
            </a:r>
            <a:r>
              <a:rPr lang="en-US" sz="1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pitchFamily="2" charset="2"/>
              </a:rPr>
              <a:t>&amp;y</a:t>
            </a:r>
            <a:r>
              <a:rPr lang="el-GR" sz="1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pitchFamily="2" charset="2"/>
              </a:rPr>
              <a:t>, τύπος Τ&amp; ως Τ*</a:t>
            </a:r>
            <a:r>
              <a:rPr lang="en-US" sz="1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pitchFamily="2" charset="2"/>
              </a:rPr>
              <a:t>, </a:t>
            </a:r>
            <a:r>
              <a:rPr lang="el-GR" sz="1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pitchFamily="2" charset="2"/>
              </a:rPr>
              <a:t>χρήση </a:t>
            </a:r>
            <a:r>
              <a:rPr lang="en-US" sz="1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pitchFamily="2" charset="2"/>
              </a:rPr>
              <a:t>x reference </a:t>
            </a:r>
            <a:r>
              <a:rPr lang="el-GR" sz="1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pitchFamily="2" charset="2"/>
              </a:rPr>
              <a:t>ως </a:t>
            </a:r>
            <a:r>
              <a:rPr lang="en-US" sz="1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pitchFamily="2" charset="2"/>
              </a:rPr>
              <a:t>*x</a:t>
            </a:r>
            <a:endParaRPr lang="en-GB" sz="1600" i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036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A4AEC813-223A-4F97-9D0B-C17B368F9C8E}" type="slidenum">
              <a:rPr lang="en-US"/>
              <a:pPr/>
              <a:t>32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Οι βασικές δομές – </a:t>
            </a:r>
            <a:r>
              <a:rPr lang="el-GR" sz="2400" i="1"/>
              <a:t>περιήγηση από το πρίσμα της </a:t>
            </a:r>
            <a:r>
              <a:rPr lang="en-US" sz="2400" i="1"/>
              <a:t>C++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Εισαγωγή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Class, constructor, destructor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 members and access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Member linkage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Friend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Instance references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 overloading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Operator overloading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memory allocation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pointers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Namespaces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84288562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03E2E30-7F21-4CCF-A5B9-1D60002A5868}" type="slidenum">
              <a:rPr lang="en-US"/>
              <a:pPr/>
              <a:t>33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overloading (1/2)</a:t>
            </a:r>
            <a:endParaRPr lang="en-GB"/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Η υπερφόρτωση δύναται να εφαρμοστεί τόσο τόσο σε καθολικές (</a:t>
            </a:r>
            <a:r>
              <a:rPr lang="en-US" sz="2400"/>
              <a:t>global) </a:t>
            </a:r>
            <a:r>
              <a:rPr lang="el-GR" sz="2400"/>
              <a:t>συναρτήσεις, όσο και σε συναρτήσεις μέλη (</a:t>
            </a:r>
            <a:r>
              <a:rPr lang="en-US" sz="2400"/>
              <a:t>member functions)</a:t>
            </a:r>
          </a:p>
          <a:p>
            <a:pPr lvl="1"/>
            <a:r>
              <a:rPr lang="el-GR" sz="2000"/>
              <a:t>Επιτρέπεται η υπερφόρτωση και του </a:t>
            </a:r>
            <a:r>
              <a:rPr lang="en-US" sz="2000"/>
              <a:t>constructor </a:t>
            </a:r>
            <a:r>
              <a:rPr lang="el-GR" sz="2000"/>
              <a:t>αλλά όχι του </a:t>
            </a:r>
            <a:r>
              <a:rPr lang="en-US" sz="2000"/>
              <a:t>destructor</a:t>
            </a:r>
          </a:p>
          <a:p>
            <a:r>
              <a:rPr lang="el-GR" sz="2400"/>
              <a:t>Η υπερφόρτωση είναι νόμιμη εάν και μόνο εάν υπάρχουν διαφορετικές λίστες τυπικών ορισμάτων (</a:t>
            </a:r>
            <a:r>
              <a:rPr lang="en-US" sz="2400"/>
              <a:t>formal arguments) </a:t>
            </a:r>
          </a:p>
          <a:p>
            <a:pPr lvl="1"/>
            <a:r>
              <a:rPr lang="el-GR" sz="2000" i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Δεν ορίζεται υπερφόρτωση μίας συνάρτησης με διαφοροποίηση μόνο ως προς τον τύπο του επιστρεφόμενου αποτελέσματος</a:t>
            </a:r>
            <a:endParaRPr lang="en-US" sz="2000" i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l-GR" sz="2000" i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Υπάρχει μόνο μία εξαίρεση που αφορά την κληρονομικότητα</a:t>
            </a:r>
            <a:endParaRPr lang="en-GB" sz="2000" i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261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0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0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90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E569FA71-3F65-47EF-A4E7-D141E7261079}" type="slidenum">
              <a:rPr lang="en-US"/>
              <a:pPr/>
              <a:t>34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overloading (2/2)</a:t>
            </a:r>
            <a:endParaRPr lang="en-GB"/>
          </a:p>
        </p:txBody>
      </p:sp>
      <p:graphicFrame>
        <p:nvGraphicFramePr>
          <p:cNvPr id="1404973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71007"/>
              </p:ext>
            </p:extLst>
          </p:nvPr>
        </p:nvGraphicFramePr>
        <p:xfrm>
          <a:off x="1231900" y="1854200"/>
          <a:ext cx="6096000" cy="4280664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187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char* s);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char c);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double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Employee* employee)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return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employee-&gt;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tostring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Employee {...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 char*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tostring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(void); ...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(s, “Hello”);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(s, 10);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(s, ‘t’);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(s, 3.14);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(s, true);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Employee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employee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(s, &amp;employee);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04974" name="Text Box 46"/>
          <p:cNvSpPr txBox="1">
            <a:spLocks noChangeArrowheads="1"/>
          </p:cNvSpPr>
          <p:nvPr/>
        </p:nvSpPr>
        <p:spPr bwMode="auto">
          <a:xfrm rot="-5400000">
            <a:off x="8731" y="3898107"/>
            <a:ext cx="174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4755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4F9F167-110F-402A-9FAF-3E4DE6EE6CEE}" type="slidenum">
              <a:rPr lang="en-US"/>
              <a:pPr/>
              <a:t>35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Οι βασικές δομές – </a:t>
            </a:r>
            <a:r>
              <a:rPr lang="el-GR" sz="2400" i="1"/>
              <a:t>περιήγηση από το πρίσμα της </a:t>
            </a:r>
            <a:r>
              <a:rPr lang="en-US" sz="2400" i="1"/>
              <a:t>C++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Εισαγωγή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Class, constructor, destructor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 members and access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Member linkage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Friend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Instance references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overloading 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Operator overloading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memory allocation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pointers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Namespaces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69032778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9078D57-561D-4A4A-834D-3B9FA70D691C}" type="slidenum">
              <a:rPr lang="en-US"/>
              <a:pPr/>
              <a:t>36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overloading (1/</a:t>
            </a:r>
            <a:r>
              <a:rPr lang="el-GR"/>
              <a:t>5</a:t>
            </a:r>
            <a:r>
              <a:rPr lang="en-US"/>
              <a:t>)</a:t>
            </a:r>
            <a:endParaRPr lang="en-GB"/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/>
              <a:t>Όλοι, εκτός από τους παρακάτω τέσσερις τελεστές μπορούν να υπερφορτωθούν</a:t>
            </a:r>
            <a:r>
              <a:rPr lang="en-US" sz="2000"/>
              <a:t>:</a:t>
            </a:r>
          </a:p>
          <a:p>
            <a:pPr lvl="1"/>
            <a:r>
              <a:rPr lang="el-GR" sz="1800" b="1">
                <a:effectLst/>
              </a:rPr>
              <a:t> </a:t>
            </a:r>
            <a:r>
              <a:rPr lang="en-US" sz="2000" b="1">
                <a:effectLst/>
              </a:rPr>
              <a:t>.</a:t>
            </a:r>
            <a:r>
              <a:rPr lang="el-GR" sz="2000" b="1">
                <a:effectLst/>
              </a:rPr>
              <a:t>   </a:t>
            </a:r>
            <a:r>
              <a:rPr lang="en-US" sz="2000" b="1">
                <a:effectLst/>
              </a:rPr>
              <a:t>.*</a:t>
            </a:r>
            <a:r>
              <a:rPr lang="el-GR" sz="2000" b="1">
                <a:effectLst/>
              </a:rPr>
              <a:t> </a:t>
            </a:r>
            <a:r>
              <a:rPr lang="en-US" sz="2000" b="1">
                <a:effectLst/>
              </a:rPr>
              <a:t>  </a:t>
            </a:r>
            <a:r>
              <a:rPr lang="el-GR" sz="2000" b="1">
                <a:effectLst/>
              </a:rPr>
              <a:t> </a:t>
            </a:r>
            <a:r>
              <a:rPr lang="en-US" sz="2000" b="1">
                <a:effectLst/>
              </a:rPr>
              <a:t>::   ? :</a:t>
            </a:r>
          </a:p>
          <a:p>
            <a:r>
              <a:rPr lang="el-GR" sz="2000">
                <a:effectLst/>
              </a:rPr>
              <a:t>Για ορισμένους τελεστές η σημασιολογία της υπερφόρτωσης μπορεί να φαίνεται προφανής, αλλά ωστόσο υπάρχουν αρκετές περιπτώσεις προηγμένης χρήσης </a:t>
            </a:r>
          </a:p>
          <a:p>
            <a:r>
              <a:rPr lang="el-GR" sz="2000">
                <a:effectLst/>
              </a:rPr>
              <a:t>Αρκετά λάθη μπορούν να προκληθούν εάν δεν δοθεί η δέουσα προσοχή στην υπερφόρτωση δυαδικών τελεστών, όταν πρέπει αυτοί να επιστρέφουν προσωρινά αντικείμενα</a:t>
            </a:r>
            <a:endParaRPr lang="en-US" sz="2000">
              <a:effectLst/>
            </a:endParaRPr>
          </a:p>
          <a:p>
            <a:r>
              <a:rPr lang="el-GR" sz="2000">
                <a:effectLst/>
              </a:rPr>
              <a:t>Η εκτέλεση κώδικα με υπερφόρτωση τελεστών συνήθως είναι βραδύτερη από ότι ο συνήθης κώδικας</a:t>
            </a:r>
          </a:p>
          <a:p>
            <a:pPr lvl="1"/>
            <a:r>
              <a:rPr lang="el-GR" sz="1800">
                <a:effectLst/>
              </a:rPr>
              <a:t>έτσι θα πρέπει να αποφεύγεται σε περιπτώσεις όπου η μέγιστη ταχύτητα είναι κρίσιμος επιθυμητός στόχος</a:t>
            </a:r>
            <a:endParaRPr lang="en-GB" sz="1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98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5955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9F64223-4464-4206-B152-D47CBFCB0540}" type="slidenum">
              <a:rPr lang="en-US"/>
              <a:pPr/>
              <a:t>37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overloading (2/</a:t>
            </a:r>
            <a:r>
              <a:rPr lang="el-GR"/>
              <a:t>5</a:t>
            </a:r>
            <a:r>
              <a:rPr lang="en-US"/>
              <a:t>)</a:t>
            </a:r>
            <a:endParaRPr lang="en-GB"/>
          </a:p>
        </p:txBody>
      </p:sp>
      <p:graphicFrame>
        <p:nvGraphicFramePr>
          <p:cNvPr id="140700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89245"/>
              </p:ext>
            </p:extLst>
          </p:nvPr>
        </p:nvGraphicFramePr>
        <p:xfrm>
          <a:off x="927100" y="1549400"/>
          <a:ext cx="7747000" cy="4365625"/>
        </p:xfrm>
        <a:graphic>
          <a:graphicData uri="http://schemas.openxmlformats.org/drawingml/2006/table">
            <a:tbl>
              <a:tblPr/>
              <a:tblGrid>
                <a:gridCol w="7747000"/>
              </a:tblGrid>
              <a:tr h="4365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Shape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</a:rPr>
                        <a:t>Shape&amp;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</a:rPr>
                        <a:t>operator=(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</a:rPr>
                        <a:t> Shape&amp;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</a:rPr>
                        <a:t>Rvalue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{ 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a=b=c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επιτρέπεται</a:t>
                      </a:r>
                      <a:endParaRPr kumimoji="1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x =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Rvalue.x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 y=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Rvalue.y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  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 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To this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είναι το </a:t>
                      </a:r>
                      <a:r>
                        <a:rPr kumimoji="1" lang="en-US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Lvalue</a:t>
                      </a:r>
                      <a:endParaRPr kumimoji="1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return *this;              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       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//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Επιστρέφει το </a:t>
                      </a:r>
                      <a:r>
                        <a:rPr kumimoji="1" lang="en-US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Lvalue</a:t>
                      </a:r>
                      <a:endParaRPr kumimoji="1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  <a:endParaRPr kumimoji="1" 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l-G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Όταν ο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 =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δεν έχει νόημα να επιστρέφει κάποια τιμή ή δεν είναι σωστό να συμβαίνει κάτι τέτοιο (π.χ. όταν η δημιουργία προσωρινών στιγμιότυπων δεν ορίζει καλή συμπεριφορά στο σύστημά μας), τότε πρέπει πάντοτε να έχει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signature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void operator=(</a:t>
                      </a:r>
                      <a:r>
                        <a:rPr kumimoji="1" lang="en-US" sz="1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T&amp;)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Εάν έχετε την απορία για ποιο λόγο επιστρέφουμε προσωρινό στιγμιότυπο και όχι απευθείας το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του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l-value,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τότε θεωρείστε την παρακάτω κλήση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F(x=a, x=b, x=c)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Προφανώς για να είναι σωστή η συμπεριφορά θα πρέπει τα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 arguments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να είναι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b, c)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Όμως εάν ο τελεστής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επιστρέφει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reference,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τότε τα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 arguments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είναι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x, x, x)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που μπορεί να είναι μία από τις τρείς περιπτώσεις (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a, a) (b, b, b) (c, c, c)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καμία από τις οποίες δεν είναι η σωστή.</a:t>
                      </a: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07001" name="Text Box 25"/>
          <p:cNvSpPr txBox="1">
            <a:spLocks noChangeArrowheads="1"/>
          </p:cNvSpPr>
          <p:nvPr/>
        </p:nvSpPr>
        <p:spPr bwMode="auto">
          <a:xfrm rot="-5400000">
            <a:off x="-245269" y="3847307"/>
            <a:ext cx="174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407002" name="Text Box 26"/>
          <p:cNvSpPr txBox="1">
            <a:spLocks noChangeArrowheads="1"/>
          </p:cNvSpPr>
          <p:nvPr/>
        </p:nvSpPr>
        <p:spPr bwMode="auto">
          <a:xfrm>
            <a:off x="2673350" y="1744663"/>
            <a:ext cx="2559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const T operator=(const T&amp;)</a:t>
            </a:r>
            <a:endParaRPr lang="el-GR" sz="1400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10561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38CB4D5A-012C-4A04-88D9-A52733DC484A}" type="slidenum">
              <a:rPr lang="en-US"/>
              <a:pPr/>
              <a:t>38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overloading (</a:t>
            </a:r>
            <a:r>
              <a:rPr lang="el-GR"/>
              <a:t>3</a:t>
            </a:r>
            <a:r>
              <a:rPr lang="en-US"/>
              <a:t>/</a:t>
            </a:r>
            <a:r>
              <a:rPr lang="el-GR"/>
              <a:t>5</a:t>
            </a:r>
            <a:r>
              <a:rPr lang="en-US"/>
              <a:t>)</a:t>
            </a:r>
            <a:endParaRPr lang="el-GR"/>
          </a:p>
        </p:txBody>
      </p:sp>
      <p:graphicFrame>
        <p:nvGraphicFramePr>
          <p:cNvPr id="1452046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69111"/>
              </p:ext>
            </p:extLst>
          </p:nvPr>
        </p:nvGraphicFramePr>
        <p:xfrm>
          <a:off x="762000" y="2041525"/>
          <a:ext cx="7747000" cy="3347340"/>
        </p:xfrm>
        <a:graphic>
          <a:graphicData uri="http://schemas.openxmlformats.org/drawingml/2006/table">
            <a:tbl>
              <a:tblPr/>
              <a:tblGrid>
                <a:gridCol w="7747000"/>
              </a:tblGrid>
              <a:tr h="3162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 shape1(10,20), shape2, shape3;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shape3 = shape2 = shape1;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Αυτόματη κλήση του υπερφορτωμένου τελεστή =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shape2.operator=(shape1);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Ως συνάρτηση, ισχύει και αυτό το συντακτικό !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Plus {	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Classes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που υπερφορτώνουν το ()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λέγονται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functors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operator()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b) { return a + b; }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Υπερφόρτωση τελεστή 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operator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s);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Μπορώ να έχω και εναλλακτικές εκδόσεις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Plus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plus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Δήλωση στιγμιότυπου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 = plus(10,20);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Αυτόματη κλήση υπερφορτωμένου τελεστή ()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plus.operator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()(10,20);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...ή με το εναλλακτικό μη συνηθισμένο συντακτικό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 = Plus()(24, 50);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...ή και με χρήση προσωρινού στιγμιότυπου !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52042" name="Text Box 10"/>
          <p:cNvSpPr txBox="1">
            <a:spLocks noChangeArrowheads="1"/>
          </p:cNvSpPr>
          <p:nvPr/>
        </p:nvSpPr>
        <p:spPr bwMode="auto">
          <a:xfrm rot="-5400000">
            <a:off x="-438944" y="3405982"/>
            <a:ext cx="174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7470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854AC30-39A4-43F6-9B5D-3143C4418972}" type="slidenum">
              <a:rPr lang="en-US"/>
              <a:pPr/>
              <a:t>39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overloading (</a:t>
            </a:r>
            <a:r>
              <a:rPr lang="el-GR"/>
              <a:t>4</a:t>
            </a:r>
            <a:r>
              <a:rPr lang="en-US"/>
              <a:t>/</a:t>
            </a:r>
            <a:r>
              <a:rPr lang="el-GR"/>
              <a:t>5</a:t>
            </a:r>
            <a:r>
              <a:rPr lang="en-US"/>
              <a:t>)</a:t>
            </a:r>
            <a:endParaRPr lang="en-GB"/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Ιδιαίτερη προσοχή απαιτείται για την υπερφόρτωση των λογικών τελεστών όπως </a:t>
            </a:r>
            <a:r>
              <a:rPr lang="en-US" sz="2400"/>
              <a:t>|| &amp;&amp; </a:t>
            </a:r>
            <a:r>
              <a:rPr lang="el-GR" sz="2400"/>
              <a:t>καθώς τότε </a:t>
            </a:r>
            <a:r>
              <a:rPr lang="el-GR" sz="2400" b="1" i="1"/>
              <a:t>ακυρώνεται</a:t>
            </a:r>
            <a:r>
              <a:rPr lang="el-GR" sz="2400"/>
              <a:t> το </a:t>
            </a:r>
            <a:r>
              <a:rPr lang="en-US" sz="2400"/>
              <a:t>short-circuit boolen evaluation</a:t>
            </a:r>
          </a:p>
          <a:p>
            <a:pPr lvl="1"/>
            <a:r>
              <a:rPr lang="el-GR" sz="2000" i="1"/>
              <a:t>Δεν είναι παράνομο, απλά πρέπει να το γνωρίζουμε!</a:t>
            </a:r>
          </a:p>
          <a:p>
            <a:pPr lvl="1">
              <a:buFont typeface="Wingdings" pitchFamily="2" charset="2"/>
              <a:buNone/>
            </a:pPr>
            <a:endParaRPr lang="en-GB" sz="2000" i="1"/>
          </a:p>
        </p:txBody>
      </p:sp>
      <p:graphicFrame>
        <p:nvGraphicFramePr>
          <p:cNvPr id="1448985" name="Group 25"/>
          <p:cNvGraphicFramePr>
            <a:graphicFrameLocks noGrp="1"/>
          </p:cNvGraphicFramePr>
          <p:nvPr/>
        </p:nvGraphicFramePr>
        <p:xfrm>
          <a:off x="1022350" y="3330575"/>
          <a:ext cx="7508875" cy="2908428"/>
        </p:xfrm>
        <a:graphic>
          <a:graphicData uri="http://schemas.openxmlformats.org/drawingml/2006/table">
            <a:tbl>
              <a:tblPr/>
              <a:tblGrid>
                <a:gridCol w="7508875"/>
              </a:tblGrid>
              <a:tr h="2693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bool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operator||(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X&amp;)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X&amp; f(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X&amp;)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x1, x2;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bool a = x1.f(x2) || x2.f(x1);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ισοδύναμο με το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 = x1.f(x2).operator||(</a:t>
                      </a:r>
                      <a:r>
                        <a:rPr kumimoji="1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</a:rPr>
                        <a:t>x2.f(x1)</a:t>
                      </a:r>
                      <a:r>
                        <a:rPr kumimoji="1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Δηλ. πάντα τα δύο ορίσματα γίνονται 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evaluated!</a:t>
                      </a:r>
                      <a:endParaRPr kumimoji="1" lang="en-GB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7720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EBA07AA2-20D6-4FF7-B455-AE82C75AE50E}" type="slidenum">
              <a:rPr lang="en-US"/>
              <a:pPr/>
              <a:t>4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Εισαγωγή (1/2)</a:t>
            </a:r>
            <a:endParaRPr lang="en-GB"/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524000"/>
            <a:ext cx="8305800" cy="469900"/>
          </a:xfrm>
        </p:spPr>
        <p:txBody>
          <a:bodyPr/>
          <a:lstStyle/>
          <a:p>
            <a:r>
              <a:rPr lang="el-GR" sz="2400" i="1" dirty="0"/>
              <a:t>Νέες λέξεις-κλειδιά σε σύγκριση με τη </a:t>
            </a:r>
            <a:r>
              <a:rPr lang="en-US" sz="2400" i="1" dirty="0"/>
              <a:t>C</a:t>
            </a:r>
            <a:endParaRPr lang="en-GB" sz="2400" i="1" dirty="0"/>
          </a:p>
        </p:txBody>
      </p:sp>
      <p:graphicFrame>
        <p:nvGraphicFramePr>
          <p:cNvPr id="1391706" name="Group 90"/>
          <p:cNvGraphicFramePr>
            <a:graphicFrameLocks noGrp="1"/>
          </p:cNvGraphicFramePr>
          <p:nvPr/>
        </p:nvGraphicFramePr>
        <p:xfrm>
          <a:off x="977900" y="2095500"/>
          <a:ext cx="6807200" cy="4078352"/>
        </p:xfrm>
        <a:graphic>
          <a:graphicData uri="http://schemas.openxmlformats.org/drawingml/2006/table">
            <a:tbl>
              <a:tblPr/>
              <a:tblGrid>
                <a:gridCol w="1841500"/>
                <a:gridCol w="2540000"/>
                <a:gridCol w="24257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Κοινής χρήσης</a:t>
                      </a:r>
                      <a:endParaRPr kumimoji="1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Προχωρημένης χρήσης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Προηγμένης χρήσης</a:t>
                      </a:r>
                      <a:endParaRPr kumimoji="1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2578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private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public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protected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friend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inline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virtual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</a:t>
                      </a: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bool</a:t>
                      </a:r>
                      <a:endParaRPr kumimoji="1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this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delete</a:t>
                      </a:r>
                      <a:endParaRPr kumimoji="1" lang="en-GB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operator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static_cast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dynamic_cast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reinterpret_cast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const_cast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catch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throw</a:t>
                      </a: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template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explicit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mutable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typeid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namespace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using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5948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50815D97-9776-4F66-925C-C77654C7A394}" type="slidenum">
              <a:rPr lang="en-US"/>
              <a:pPr/>
              <a:t>40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overloading (</a:t>
            </a:r>
            <a:r>
              <a:rPr lang="el-GR"/>
              <a:t>5</a:t>
            </a:r>
            <a:r>
              <a:rPr lang="en-US"/>
              <a:t>/</a:t>
            </a:r>
            <a:r>
              <a:rPr lang="el-GR"/>
              <a:t>5</a:t>
            </a:r>
            <a:r>
              <a:rPr lang="en-US"/>
              <a:t>)</a:t>
            </a:r>
            <a:endParaRPr lang="el-GR"/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7858125" cy="1304925"/>
          </a:xfrm>
        </p:spPr>
        <p:txBody>
          <a:bodyPr/>
          <a:lstStyle/>
          <a:p>
            <a:r>
              <a:rPr lang="el-GR" sz="2000"/>
              <a:t>Η λύση στη </a:t>
            </a:r>
            <a:r>
              <a:rPr lang="en-US" sz="2000"/>
              <a:t>C++</a:t>
            </a:r>
            <a:r>
              <a:rPr lang="el-GR" sz="2000"/>
              <a:t> είναι ο ορισμός ενός </a:t>
            </a:r>
            <a:r>
              <a:rPr lang="en-US" sz="2000"/>
              <a:t>member function </a:t>
            </a:r>
            <a:r>
              <a:rPr lang="el-GR" sz="2000"/>
              <a:t>που υλοποίει την αυτόματη μετατροπή ενός στιγμιότυπου σε </a:t>
            </a:r>
            <a:r>
              <a:rPr lang="en-US" sz="2000"/>
              <a:t>boolean </a:t>
            </a:r>
            <a:r>
              <a:rPr lang="el-GR" sz="2000"/>
              <a:t>τιμή</a:t>
            </a:r>
            <a:r>
              <a:rPr lang="en-US" sz="2000"/>
              <a:t> (</a:t>
            </a:r>
            <a:r>
              <a:rPr lang="el-GR" sz="2000"/>
              <a:t>ειδικό </a:t>
            </a:r>
            <a:r>
              <a:rPr lang="en-US" sz="2000"/>
              <a:t>feature </a:t>
            </a:r>
            <a:r>
              <a:rPr lang="el-GR" sz="2000"/>
              <a:t>της </a:t>
            </a:r>
            <a:r>
              <a:rPr lang="en-US" sz="2000"/>
              <a:t>C++</a:t>
            </a:r>
            <a:r>
              <a:rPr lang="el-GR" sz="2000"/>
              <a:t> για </a:t>
            </a:r>
            <a:r>
              <a:rPr lang="en-US" sz="2000"/>
              <a:t>type casting)</a:t>
            </a:r>
            <a:endParaRPr lang="el-GR" sz="2000"/>
          </a:p>
        </p:txBody>
      </p:sp>
      <p:graphicFrame>
        <p:nvGraphicFramePr>
          <p:cNvPr id="1450010" name="Group 26"/>
          <p:cNvGraphicFramePr>
            <a:graphicFrameLocks noGrp="1"/>
          </p:cNvGraphicFramePr>
          <p:nvPr>
            <p:ph sz="half" idx="2"/>
          </p:nvPr>
        </p:nvGraphicFramePr>
        <p:xfrm>
          <a:off x="876300" y="3067050"/>
          <a:ext cx="6991350" cy="3127884"/>
        </p:xfrm>
        <a:graphic>
          <a:graphicData uri="http://schemas.openxmlformats.org/drawingml/2006/table">
            <a:tbl>
              <a:tblPr/>
              <a:tblGrid>
                <a:gridCol w="6991350"/>
              </a:tblGrid>
              <a:tr h="2628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String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char* s;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</a:t>
                      </a:r>
                      <a:r>
                        <a:rPr kumimoji="1" lang="en-US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operator bool()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1" lang="en-US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 return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 &amp;&amp; *s</a:t>
                      </a:r>
                      <a:r>
                        <a:rPr kumimoji="1" lang="en-US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 }</a:t>
                      </a:r>
                      <a:endParaRPr kumimoji="1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</a:t>
                      </a:r>
                      <a:r>
                        <a:rPr kumimoji="1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operator T() {...} </a:t>
                      </a:r>
                      <a:r>
                        <a:rPr kumimoji="1" lang="el-GR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Γενική περίπτωση</a:t>
                      </a:r>
                      <a:endParaRPr kumimoji="1" lang="en-US" sz="1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	...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Στον παρακάτω κώδικα εάν το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s1.operator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επιστρέφει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το αντίστοιχο για το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δεν εκτελείται άρα έχουμε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short-circuit </a:t>
                      </a:r>
                      <a:r>
                        <a:rPr kumimoji="1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boolean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evaluation. </a:t>
                      </a:r>
                      <a:r>
                        <a:rPr kumimoji="1" lang="el-G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Να χρησιμοποιείτε αυτή την τακτική για τους λογικούς τελεστές.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GB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String s1, s2;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(s1 || s2) {…}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56190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032ABD88-BB5B-4B11-8991-ABEE4589B8AC}" type="slidenum">
              <a:rPr lang="en-US"/>
              <a:pPr/>
              <a:t>41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Οι βασικές δομές – </a:t>
            </a:r>
            <a:r>
              <a:rPr lang="el-GR" sz="2400" i="1"/>
              <a:t>περιήγηση από το πρίσμα της </a:t>
            </a:r>
            <a:r>
              <a:rPr lang="en-US" sz="2400" i="1"/>
              <a:t>C++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Εισαγωγή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Class, constructor, destructor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 members and access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Member linkage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Friend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Instance references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overloading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Operator overloading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Dynamic memory allocation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pointers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Namespaces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14161710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C4DB3F6-123B-46FE-88C8-3F69D289EBB6}" type="slidenum">
              <a:rPr lang="en-US"/>
              <a:pPr/>
              <a:t>42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allocation (1/3)</a:t>
            </a:r>
            <a:endParaRPr lang="en-GB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/>
              <a:t>Η δυναμική παραχώρηση μνήμης στη </a:t>
            </a:r>
            <a:r>
              <a:rPr lang="en-US" sz="2400"/>
              <a:t>C++ </a:t>
            </a:r>
            <a:r>
              <a:rPr lang="el-GR" sz="2400"/>
              <a:t>χρειάζεται μόνο τον τύπο / κλάση του αντικειμένου, και προαιρετικά τον αριθμό των δυναμικά δημιουργούμενων αντικειμένων</a:t>
            </a:r>
          </a:p>
          <a:p>
            <a:pPr lvl="1"/>
            <a:r>
              <a:rPr lang="el-GR" sz="2000"/>
              <a:t>ο μηχανισμός αυτόματα λαμβάνει την απαραίτητη ποσότητα μνήμης, και καλεί τον κατάλληλο </a:t>
            </a:r>
            <a:r>
              <a:rPr lang="en-US" sz="2000"/>
              <a:t>constructor</a:t>
            </a:r>
            <a:r>
              <a:rPr lang="el-GR" sz="2000"/>
              <a:t>, και επιστρέφει τιμή συμβατή με δείκτη τύπου / κλάσης</a:t>
            </a:r>
            <a:endParaRPr lang="en-US" sz="2000"/>
          </a:p>
          <a:p>
            <a:r>
              <a:rPr lang="el-GR" sz="2400"/>
              <a:t>Παρομοίως, η απελευθέρωση μνήμης χρειάζεται έναν δείκτη τύπου / κλάσης</a:t>
            </a:r>
          </a:p>
          <a:p>
            <a:pPr lvl="1"/>
            <a:r>
              <a:rPr lang="el-GR" sz="2000"/>
              <a:t>ο μηχανισμός καλεί αυτόματα τον (τους) </a:t>
            </a:r>
            <a:r>
              <a:rPr lang="en-US" sz="2000"/>
              <a:t>destructor</a:t>
            </a:r>
            <a:r>
              <a:rPr lang="el-GR" sz="2000"/>
              <a:t>(-</a:t>
            </a:r>
            <a:r>
              <a:rPr lang="en-US" sz="2000"/>
              <a:t>s</a:t>
            </a:r>
            <a:r>
              <a:rPr lang="el-GR" sz="2000"/>
              <a:t>)</a:t>
            </a:r>
            <a:r>
              <a:rPr lang="en-US" sz="2000"/>
              <a:t> </a:t>
            </a:r>
            <a:r>
              <a:rPr lang="el-GR" sz="2000"/>
              <a:t>και έπειτα απελευθερώνει  την μνήμη</a:t>
            </a:r>
          </a:p>
          <a:p>
            <a:r>
              <a:rPr lang="en-US" sz="2400" b="1">
                <a:latin typeface="Courier New" pitchFamily="49" charset="0"/>
              </a:rPr>
              <a:t>new new[] delete delete[]</a:t>
            </a:r>
            <a:endParaRPr lang="en-GB" sz="24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2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1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1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1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075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AF636E11-7277-417C-9087-5072BE729DC2}" type="slidenum">
              <a:rPr lang="en-US"/>
              <a:pPr/>
              <a:t>43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allocation (2/3)</a:t>
            </a:r>
            <a:endParaRPr lang="en-GB"/>
          </a:p>
        </p:txBody>
      </p:sp>
      <p:graphicFrame>
        <p:nvGraphicFramePr>
          <p:cNvPr id="1412116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56492"/>
              </p:ext>
            </p:extLst>
          </p:nvPr>
        </p:nvGraphicFramePr>
        <p:xfrm>
          <a:off x="850900" y="1676400"/>
          <a:ext cx="7962900" cy="4513263"/>
        </p:xfrm>
        <a:graphic>
          <a:graphicData uri="http://schemas.openxmlformats.org/drawingml/2006/table">
            <a:tbl>
              <a:tblPr/>
              <a:tblGrid>
                <a:gridCol w="7962900"/>
              </a:tblGrid>
              <a:tr h="4513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new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Παραχώρηση μνήμης 1 αντικείμενου τύπου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10;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Η γνωστή χρήση μέσω δεικτών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Απελευθέρωση της μνήμης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new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[10]; 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Παραχώρηση μνήμης 10 αντικειμένων τύπου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delete[]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Εάν λαμβάνουμε με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new[],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επιστρέφουμε με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delete[]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new Shape;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 constructor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καλείται αυτόματα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-&gt;Move(10,20);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Κλήση συνάρτησης-μέλους μέσω δείκτη στιγμιότυπου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).Move(10,20);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Διαφορετικό συντακτικό για την προηγούμενη κλήση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 shape(40,50);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Δήλωση τοπικού (στη στοίβα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στιγμιότυπου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shape;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Εκχώρηση μέσω του υπερφορτωμένου τελεστή =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Απελευθέρωση μνήμης (αυτόματη κλήση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destructor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new Shape[2];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Παραχώρηση 2 αντικειμένων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οι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      // constructors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καλούνται αυτόματα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[0].Move(20,50);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Φυσιολογική πρόσβαση στο 1ο (θέση 0) αντικείμενο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[0];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Πρόσβαση στο 2ο (θέση 1), και εκχώρηση από το 1ο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delete[]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Καλούνται αυτόματα και οι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destructors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&amp;shape;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Λήψη διεύθυνσης τοπικού στιγμιότυπου σε δείκτη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Και ένα σίγουρο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 crash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12117" name="Text Box 21"/>
          <p:cNvSpPr txBox="1">
            <a:spLocks noChangeArrowheads="1"/>
          </p:cNvSpPr>
          <p:nvPr/>
        </p:nvSpPr>
        <p:spPr bwMode="auto">
          <a:xfrm rot="-5400000">
            <a:off x="-321469" y="3796507"/>
            <a:ext cx="1743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9916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E725B4E3-9470-424A-B5AA-FE3A5E823338}" type="slidenum">
              <a:rPr lang="en-US"/>
              <a:pPr/>
              <a:t>44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allocation  (3/3)</a:t>
            </a:r>
            <a:endParaRPr lang="en-GB"/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 i="1"/>
              <a:t>Απλοί κανόνες ασφαλείας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Να φροντίζετε να απελευθερώνετε τη μνήμη που λαμβάνετε δυναμικά </a:t>
            </a:r>
            <a:r>
              <a:rPr lang="el-GR" sz="2000" b="1" i="1"/>
              <a:t>αμέσως </a:t>
            </a:r>
            <a:r>
              <a:rPr lang="el-GR" sz="2000"/>
              <a:t>όταν δεν την χρειάζεστε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Προσοχή στο γεγονός ότι είναι εύκολο, και πολύ επικίνδυνο, να συνεχίσετε να χρησιμοποιείτε μνήμη που έχετε ήδη απελευθερώσει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Οι δείκτες που γίνονται </a:t>
            </a:r>
            <a:r>
              <a:rPr lang="en-US" sz="1800"/>
              <a:t>deleted</a:t>
            </a:r>
            <a:r>
              <a:rPr lang="el-GR" sz="1800"/>
              <a:t>, αλλά μπορεί να χρησιμοποιούνται ακόμη στο πρόγραμμά σας, καλό είναι να γίνονται </a:t>
            </a:r>
            <a:r>
              <a:rPr lang="en-US" sz="1800"/>
              <a:t>null (</a:t>
            </a:r>
            <a:r>
              <a:rPr lang="el-GR" sz="1800"/>
              <a:t>έτσι θα σιγουρέψετε ένα άμεσο </a:t>
            </a:r>
            <a:r>
              <a:rPr lang="en-US" sz="1800"/>
              <a:t>crash</a:t>
            </a:r>
            <a:r>
              <a:rPr lang="el-GR" sz="1800"/>
              <a:t> σε περίπτωση λάθους πρόσβασης)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Είναι πολύ σύνηθες με την χρήση δεικτών να συγχέετε τη δυναμική μνήμη με τη μνήμη στιγμιότυπων που «εδρεύουν» στη στοίβα</a:t>
            </a:r>
          </a:p>
          <a:p>
            <a:pPr lvl="2">
              <a:lnSpc>
                <a:spcPct val="90000"/>
              </a:lnSpc>
            </a:pPr>
            <a:r>
              <a:rPr lang="el-GR" sz="1800"/>
              <a:t>η πρόσβαση σε στιγμιότυπα στοίβας που έχουν ήδη γίνει </a:t>
            </a:r>
            <a:r>
              <a:rPr lang="en-US" sz="1800"/>
              <a:t>popped</a:t>
            </a:r>
            <a:r>
              <a:rPr lang="el-GR" sz="1800"/>
              <a:t>,</a:t>
            </a:r>
            <a:r>
              <a:rPr lang="en-US" sz="1800"/>
              <a:t> </a:t>
            </a:r>
            <a:r>
              <a:rPr lang="el-GR" sz="1800"/>
              <a:t>καταστρέφει τη στοίβα και δημιουργεί «δύσκολα» </a:t>
            </a:r>
            <a:r>
              <a:rPr lang="en-US" sz="1800"/>
              <a:t>crashes (</a:t>
            </a:r>
            <a:r>
              <a:rPr lang="el-GR" sz="1800"/>
              <a:t>ακόμη και οι </a:t>
            </a:r>
            <a:r>
              <a:rPr lang="en-US" sz="1800"/>
              <a:t>debuggers </a:t>
            </a:r>
            <a:r>
              <a:rPr lang="el-GR" sz="1800"/>
              <a:t>μπορεί να χάσουν το «δρόμο» με κατεστραμμένη στοίβα)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8343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1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1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1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1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3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13774E4-05A3-44E3-B53F-08DFD824EA5F}" type="slidenum">
              <a:rPr lang="en-US"/>
              <a:pPr/>
              <a:t>45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Οι βασικές δομές – </a:t>
            </a:r>
            <a:r>
              <a:rPr lang="el-GR" sz="2400" i="1"/>
              <a:t>περιήγηση από το πρίσμα της </a:t>
            </a:r>
            <a:r>
              <a:rPr lang="en-US" sz="2400" i="1"/>
              <a:t>C++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Εισαγωγή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Class, constructor, destructor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 members and access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Member linkage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Friend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Instance references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overloading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Operator overloading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memory allocation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 pointers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Namespaces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94503638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C1A4C1A8-5AA0-44FD-92D5-5FFB35DE8A96}" type="slidenum">
              <a:rPr lang="en-US"/>
              <a:pPr/>
              <a:t>46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 (1/3)</a:t>
            </a:r>
            <a:endParaRPr lang="en-GB"/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Υπάρχουν δύο κατηγορίες δεικτών σε συναρτήσεις</a:t>
            </a:r>
            <a:r>
              <a:rPr lang="en-US"/>
              <a:t>, </a:t>
            </a:r>
            <a:r>
              <a:rPr lang="el-GR"/>
              <a:t>με διαφορετικό συντακτικό και σημασιολογία η κάθε μία</a:t>
            </a:r>
            <a:r>
              <a:rPr lang="en-US"/>
              <a:t>:</a:t>
            </a:r>
          </a:p>
          <a:p>
            <a:pPr lvl="1"/>
            <a:r>
              <a:rPr lang="el-GR"/>
              <a:t>Δείκτες σε συναρτήσεις που έχουν καθολική εμβέλεια (</a:t>
            </a:r>
            <a:r>
              <a:rPr lang="en-US"/>
              <a:t>global functions</a:t>
            </a:r>
            <a:r>
              <a:rPr lang="el-GR"/>
              <a:t>, </a:t>
            </a:r>
            <a:r>
              <a:rPr lang="en-US"/>
              <a:t>static member functions)</a:t>
            </a:r>
            <a:endParaRPr lang="el-GR"/>
          </a:p>
          <a:p>
            <a:pPr lvl="2"/>
            <a:r>
              <a:rPr lang="el-GR"/>
              <a:t>οι οποίες μπορούν να κληθούν μόνο με</a:t>
            </a:r>
            <a:r>
              <a:rPr lang="en-US"/>
              <a:t> </a:t>
            </a:r>
            <a:r>
              <a:rPr lang="el-GR"/>
              <a:t>το αναγνωριστικό τους όνομα</a:t>
            </a:r>
            <a:endParaRPr lang="en-US"/>
          </a:p>
          <a:p>
            <a:pPr lvl="1"/>
            <a:r>
              <a:rPr lang="el-GR"/>
              <a:t>Δείκτες σε μη καθολικές (</a:t>
            </a:r>
            <a:r>
              <a:rPr lang="en-US"/>
              <a:t>non-static</a:t>
            </a:r>
            <a:r>
              <a:rPr lang="el-GR"/>
              <a:t>)συναρτήσεις – μέλη</a:t>
            </a:r>
          </a:p>
          <a:p>
            <a:pPr lvl="2"/>
            <a:r>
              <a:rPr lang="el-GR"/>
              <a:t>οι οποίες καλούνται με</a:t>
            </a:r>
            <a:r>
              <a:rPr lang="en-US"/>
              <a:t> </a:t>
            </a:r>
            <a:r>
              <a:rPr lang="el-GR"/>
              <a:t>το αναγνωριστικό τους όνομα, αλλά πάντα με τη χρήση και ενός στιγμιότυπου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46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1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1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1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47" grpId="0" build="p" bldLvl="3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C4DC138-DF08-494B-BAF9-23310311C447}" type="slidenum">
              <a:rPr lang="en-US"/>
              <a:pPr/>
              <a:t>47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 (2/3)</a:t>
            </a:r>
            <a:endParaRPr lang="en-GB"/>
          </a:p>
        </p:txBody>
      </p:sp>
      <p:graphicFrame>
        <p:nvGraphicFramePr>
          <p:cNvPr id="141520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9305"/>
              </p:ext>
            </p:extLst>
          </p:nvPr>
        </p:nvGraphicFramePr>
        <p:xfrm>
          <a:off x="1016000" y="1574800"/>
          <a:ext cx="7442200" cy="4673600"/>
        </p:xfrm>
        <a:graphic>
          <a:graphicData uri="http://schemas.openxmlformats.org/drawingml/2006/table">
            <a:tbl>
              <a:tblPr/>
              <a:tblGrid>
                <a:gridCol w="7442200"/>
              </a:tblGrid>
              <a:tr h="4673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Editor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typedef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void (*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ErrorHandlerFunc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(unsigned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errCode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static void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ExitOnEror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errCode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static void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LogOnError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errCode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static void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UserDialogueOnError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errCode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ErrorHandlerFunc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errorHandler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Error (unsigned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errCode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errorHandler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errCode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ErrorPolicy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Exit, Log,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UserDialogue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Editor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ErrorPolicy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policy)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switch (policy)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case Exit         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errorhandler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ExitOnEror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break;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case Log          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errorhandler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LogOnError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break;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case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UserDialogue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errorhandler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UserDialogueOnError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break;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Editor editor1(Editor::Log);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Editor editor2(Editor::Exit);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Editor editor3(Editor::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UserIntervention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15209" name="Text Box 41"/>
          <p:cNvSpPr txBox="1">
            <a:spLocks noChangeArrowheads="1"/>
          </p:cNvSpPr>
          <p:nvPr/>
        </p:nvSpPr>
        <p:spPr bwMode="auto">
          <a:xfrm rot="-5400000">
            <a:off x="-1030287" y="3835400"/>
            <a:ext cx="3443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– </a:t>
            </a: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static functions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5732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38DEB484-5938-4A9D-8CDE-C2DED48BEA78}" type="slidenum">
              <a:rPr lang="en-US"/>
              <a:pPr/>
              <a:t>48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 (3/3)</a:t>
            </a:r>
            <a:endParaRPr lang="en-GB"/>
          </a:p>
        </p:txBody>
      </p:sp>
      <p:graphicFrame>
        <p:nvGraphicFramePr>
          <p:cNvPr id="141621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73909"/>
              </p:ext>
            </p:extLst>
          </p:nvPr>
        </p:nvGraphicFramePr>
        <p:xfrm>
          <a:off x="850900" y="1752600"/>
          <a:ext cx="7962900" cy="4268788"/>
        </p:xfrm>
        <a:graphic>
          <a:graphicData uri="http://schemas.openxmlformats.org/drawingml/2006/table">
            <a:tbl>
              <a:tblPr/>
              <a:tblGrid>
                <a:gridCol w="7962900"/>
              </a:tblGrid>
              <a:tr h="4268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X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f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void g 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endParaRPr kumimoji="1" lang="el-G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(X::*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pmf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= &amp;X::f;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pmf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δείκτης συνάρτησης- μέλους, εκχωρείται τη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X::f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pmf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)(10);    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χρειάζεται στιγμιότυπο, λάθος τρόπος κλήσης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             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(obj.*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pmf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)(10);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Ok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οι παρενθέσεις στο 1ο τμήμα απαραίτητες !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&amp;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             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objPtr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pmf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)(20);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Ok,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κλήση μέσω δείκτη στιγμιότυπου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pmf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&amp;X::g;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Μπορεί να δείχνει και σε άλλη συμβατή συνάρτηση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X::*pmi = &amp;X::a;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Παρόμοιο συντακτικό για δείκτες σε μέλη-δεδομένα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pmi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10;     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Error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και εδώ χρειάζεται στιγμιότυπο !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obj.*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pmi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10;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Ok,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παρόμοιο συντακτικό με τις συναρτήσεις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X::*pmd;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</a:t>
                      </a: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Ok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ασχέτως ανυπαρξίας μεταβλητής τέτοιου τύπου !</a:t>
                      </a:r>
                      <a:endParaRPr kumimoji="1" lang="en-GB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16203" name="Text Box 11"/>
          <p:cNvSpPr txBox="1">
            <a:spLocks noChangeArrowheads="1"/>
          </p:cNvSpPr>
          <p:nvPr/>
        </p:nvSpPr>
        <p:spPr bwMode="auto">
          <a:xfrm rot="-5400000">
            <a:off x="-1314450" y="3822701"/>
            <a:ext cx="3735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παράδειγμα – </a:t>
            </a: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member functions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5926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17758C4-18DD-49F6-979C-6846E773B96A}" type="slidenum">
              <a:rPr lang="en-US"/>
              <a:pPr/>
              <a:t>49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Οι βασικές δομές – </a:t>
            </a:r>
            <a:r>
              <a:rPr lang="el-GR" sz="2400" i="1"/>
              <a:t>περιήγηση από το πρίσμα της </a:t>
            </a:r>
            <a:r>
              <a:rPr lang="en-US" sz="2400" i="1"/>
              <a:t>C++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Εισαγωγή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Class, constructor, destructor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 members and access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Member linkage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Friend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Instance references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overloading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Operator overloading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memory allocation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pointers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Namespaces</a:t>
            </a:r>
            <a:endParaRPr lang="en-GB" sz="2000" i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37198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CE2DE19-40EF-43F4-BA03-1405707176F7}" type="slidenum">
              <a:rPr lang="en-US"/>
              <a:pPr/>
              <a:t>5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Εισαγωγή (2/2)</a:t>
            </a:r>
            <a:endParaRPr lang="en-GB"/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625600"/>
            <a:ext cx="8305800" cy="4419600"/>
          </a:xfrm>
        </p:spPr>
        <p:txBody>
          <a:bodyPr/>
          <a:lstStyle/>
          <a:p>
            <a:r>
              <a:rPr lang="el-GR" sz="2400" i="1"/>
              <a:t>Βασικές νέες προγραμματιστικές δομές οι οποίες εμπλέκονται ευρέως στη σχεδίαση και υλοποίηση κώδικα</a:t>
            </a:r>
            <a:endParaRPr lang="en-GB" sz="2400" i="1"/>
          </a:p>
        </p:txBody>
      </p:sp>
      <p:graphicFrame>
        <p:nvGraphicFramePr>
          <p:cNvPr id="139268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20300"/>
              </p:ext>
            </p:extLst>
          </p:nvPr>
        </p:nvGraphicFramePr>
        <p:xfrm>
          <a:off x="901700" y="2743200"/>
          <a:ext cx="7150100" cy="3037080"/>
        </p:xfrm>
        <a:graphic>
          <a:graphicData uri="http://schemas.openxmlformats.org/drawingml/2006/table">
            <a:tbl>
              <a:tblPr/>
              <a:tblGrid>
                <a:gridCol w="71501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Επιπλέον προγραμματιστικά στοιχεία σε σύγκριση με τη 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 (</a:t>
                      </a: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κυρίως)</a:t>
                      </a:r>
                      <a:endParaRPr kumimoji="1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2012950">
                <a:tc>
                  <a:txBody>
                    <a:bodyPr/>
                    <a:lstStyle/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Δήλωση 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(declaration) </a:t>
                      </a: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και ορισμός 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(definition) </a:t>
                      </a: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κλάσεων</a:t>
                      </a: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Συναρτήσεις και δεδομένα ως μέλη κλάσεων</a:t>
                      </a: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Ποιοτικοί τελεστές πρόσβασης 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(access qualifiers)</a:t>
                      </a: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Σχεδίαση </a:t>
                      </a: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κλάσεων </a:t>
                      </a: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και κληρονομικότητα</a:t>
                      </a: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Υπερφόρτωση συναρτήσεων και τελεστών</a:t>
                      </a: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Κατασκευή στιγμιότυπων κλάσεων και χρήση μελών</a:t>
                      </a: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Δυναμική αντιστοίχηση κλήσεως </a:t>
                      </a:r>
                      <a:r>
                        <a:rPr kumimoji="1" lang="el-G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συνάρτησης</a:t>
                      </a:r>
                    </a:p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Templates</a:t>
                      </a:r>
                      <a:endParaRPr kumimoji="1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0240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0C2269CE-73BE-4622-8100-826F6D7082BA}" type="slidenum">
              <a:rPr lang="en-US"/>
              <a:pPr/>
              <a:t>50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Namespaces (1/2)</a:t>
            </a:r>
            <a:endParaRPr lang="en-GB"/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/>
              <a:t>Ένα </a:t>
            </a:r>
            <a:r>
              <a:rPr lang="en-US" sz="2000"/>
              <a:t>namespace </a:t>
            </a:r>
            <a:r>
              <a:rPr lang="el-GR" sz="2000"/>
              <a:t>είναι ένας ονομαζόμενος χώρος, στον οποίο επιτρέπονται όλων των ειδών οι δηλώσεις και οι ορισμοί</a:t>
            </a:r>
          </a:p>
          <a:p>
            <a:pPr lvl="1"/>
            <a:r>
              <a:rPr lang="el-GR" sz="1800"/>
              <a:t>Το όνομα του </a:t>
            </a:r>
            <a:r>
              <a:rPr lang="en-US" sz="1800"/>
              <a:t>namespace </a:t>
            </a:r>
            <a:r>
              <a:rPr lang="el-GR" sz="1800"/>
              <a:t>αυτομάτως γίνεται πρόθεμα στα αναγνωριστικά ονόματα των δηλώσεων / ορισμών που δηλώνονται ή ορίζονται στο χώρο του</a:t>
            </a:r>
          </a:p>
          <a:p>
            <a:pPr lvl="1"/>
            <a:r>
              <a:rPr lang="el-GR" sz="1800"/>
              <a:t>Δηλ. δηλώσεις / ορισμοί με ίδια αναγνωριστικά ονόματα, αλλά σε διαφορετικά </a:t>
            </a:r>
            <a:r>
              <a:rPr lang="en-US" sz="1800"/>
              <a:t>namespaces</a:t>
            </a:r>
            <a:r>
              <a:rPr lang="el-GR" sz="1800"/>
              <a:t>,</a:t>
            </a:r>
            <a:r>
              <a:rPr lang="en-US" sz="1800"/>
              <a:t> </a:t>
            </a:r>
            <a:r>
              <a:rPr lang="el-GR" sz="1800"/>
              <a:t>είναι απολύτως νόμιμες</a:t>
            </a:r>
          </a:p>
          <a:p>
            <a:pPr lvl="1"/>
            <a:r>
              <a:rPr lang="el-GR" sz="1800"/>
              <a:t>Τα </a:t>
            </a:r>
            <a:r>
              <a:rPr lang="en-US" sz="1800"/>
              <a:t>namespaces </a:t>
            </a:r>
            <a:r>
              <a:rPr lang="el-GR" sz="1800"/>
              <a:t>έχουν υπόσταση μόνο σε </a:t>
            </a:r>
            <a:r>
              <a:rPr lang="en-US" sz="1800"/>
              <a:t>compile-time, </a:t>
            </a:r>
            <a:r>
              <a:rPr lang="el-GR" sz="1800"/>
              <a:t>και χρησιμεύουν στην αποφυγή συγκρούσεων ονοματολογίας μεταξύ δηλώσεων / ορισμών διαφόρων τμημάτων / υπο-συστημάτων / μονάδων</a:t>
            </a:r>
            <a:endParaRPr lang="en-US" sz="1800"/>
          </a:p>
          <a:p>
            <a:r>
              <a:rPr lang="el-GR" sz="2000"/>
              <a:t>Τα </a:t>
            </a:r>
            <a:r>
              <a:rPr lang="en-US" sz="2000"/>
              <a:t>namespaces </a:t>
            </a:r>
            <a:r>
              <a:rPr lang="el-GR" sz="2000"/>
              <a:t>μπορούν να οριστούν μέσα σε άλλα </a:t>
            </a:r>
            <a:r>
              <a:rPr lang="en-US" sz="2000"/>
              <a:t>namespaces, </a:t>
            </a:r>
            <a:r>
              <a:rPr lang="el-GR" sz="2000"/>
              <a:t>ενώ μπορούν να σπάσουν σε διαφορετικά κομμάτια, σε διαφορετικά αρχεία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300138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1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1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1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219" grpId="0" build="p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C97AAEDC-C80E-4DEC-9341-354E87BE68AA}" type="slidenum">
              <a:rPr lang="en-US"/>
              <a:pPr/>
              <a:t>51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Namespaces (2/2)</a:t>
            </a:r>
            <a:endParaRPr lang="en-GB"/>
          </a:p>
        </p:txBody>
      </p:sp>
      <p:graphicFrame>
        <p:nvGraphicFramePr>
          <p:cNvPr id="141827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76199"/>
              </p:ext>
            </p:extLst>
          </p:nvPr>
        </p:nvGraphicFramePr>
        <p:xfrm>
          <a:off x="850900" y="1625600"/>
          <a:ext cx="7556500" cy="4627500"/>
        </p:xfrm>
        <a:graphic>
          <a:graphicData uri="http://schemas.openxmlformats.org/drawingml/2006/table">
            <a:tbl>
              <a:tblPr/>
              <a:tblGrid>
                <a:gridCol w="7556500"/>
              </a:tblGrid>
              <a:tr h="403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constants.h</a:t>
                      </a:r>
                      <a:endParaRPr kumimoji="1" lang="el-GR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 Constants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namespace Math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double  pi = 3.1416;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namespace Ids {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char*  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ProgramId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“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DynaBase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”;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1" lang="en-US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util.h</a:t>
                      </a:r>
                      <a:endParaRPr kumimoji="1" lang="en-U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namespace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Util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extern float Max (float* numbers, unsigned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util.cpp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namspace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Util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float Max (float* numbers, unsigned N) { </a:t>
                      </a: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...υλοποίηση...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b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1" lang="el-GR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εναλλακτικά</a:t>
                      </a:r>
                      <a:r>
                        <a:rPr kumimoji="1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Util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::max (...) {...}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application.cpp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perimeter = 2 *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Constants::Math::pi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circle.GetRadius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strconcat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paramsStr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Constants::Names::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ProgrameName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numbers[] = {0,1,2,3,4,5,6};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maxNumber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Util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::Max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(numbers,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(numbers) / </a:t>
                      </a:r>
                      <a:r>
                        <a:rPr kumimoji="1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(float));</a:t>
                      </a:r>
                      <a:endParaRPr kumimoji="1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18271" name="Text Box 31"/>
          <p:cNvSpPr txBox="1">
            <a:spLocks noChangeArrowheads="1"/>
          </p:cNvSpPr>
          <p:nvPr/>
        </p:nvSpPr>
        <p:spPr bwMode="auto">
          <a:xfrm rot="-5400000">
            <a:off x="-316706" y="3821906"/>
            <a:ext cx="1743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παραδείγματα</a:t>
            </a:r>
            <a:endParaRPr lang="en-GB" sz="180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647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CAD1681A-9830-4A0F-9D95-1DDEBEE5A3DB}" type="slidenum">
              <a:rPr lang="en-US"/>
              <a:pPr/>
              <a:t>6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26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Περιεχόμενα</a:t>
            </a:r>
            <a:endParaRPr lang="en-GB"/>
          </a:p>
        </p:txBody>
      </p:sp>
      <p:sp>
        <p:nvSpPr>
          <p:cNvPr id="1426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/>
              <a:t>Οι βασικές δομές – </a:t>
            </a:r>
            <a:r>
              <a:rPr lang="el-GR" sz="2400" i="1"/>
              <a:t>περιήγηση από το πρίσμα της </a:t>
            </a:r>
            <a:r>
              <a:rPr lang="en-US" sz="2400" i="1"/>
              <a:t>C++</a:t>
            </a:r>
          </a:p>
          <a:p>
            <a:pPr lvl="1">
              <a:lnSpc>
                <a:spcPct val="90000"/>
              </a:lnSpc>
            </a:pPr>
            <a:r>
              <a:rPr lang="el-GR" sz="2000"/>
              <a:t>Εισαγωγή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Class, constructor, destructor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Class members and access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Member linkage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Friend qualification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Instance references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overloading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Operator overloading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Dynamic memory allocation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Function pointers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Namespaces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359487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0384B75-0E73-4302-9E9F-E71C634FCF3F}" type="slidenum">
              <a:rPr lang="en-US"/>
              <a:pPr/>
              <a:t>7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Class, constructor, destructor</a:t>
            </a:r>
            <a:r>
              <a:rPr lang="el-GR"/>
              <a:t> (1/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sp>
        <p:nvSpPr>
          <p:cNvPr id="139367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32131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l-GR" sz="2000"/>
              <a:t>Ο </a:t>
            </a:r>
            <a:r>
              <a:rPr lang="en-US" sz="2000"/>
              <a:t>constructor </a:t>
            </a:r>
            <a:r>
              <a:rPr lang="el-GR" sz="2000"/>
              <a:t>είναι η συνάρτηση που καλείται κατά την κατασκευή ενός στιγμιότυπου</a:t>
            </a:r>
          </a:p>
          <a:p>
            <a:pPr>
              <a:lnSpc>
                <a:spcPct val="90000"/>
              </a:lnSpc>
            </a:pPr>
            <a:r>
              <a:rPr lang="el-GR" sz="2000"/>
              <a:t>Ο </a:t>
            </a:r>
            <a:r>
              <a:rPr lang="en-US" sz="2000"/>
              <a:t>destructor </a:t>
            </a:r>
            <a:r>
              <a:rPr lang="el-GR" sz="2000"/>
              <a:t>είναι αντίστοιχα η συνάρτηση που καλείται κατά την καταστροφή του</a:t>
            </a:r>
          </a:p>
          <a:p>
            <a:pPr>
              <a:lnSpc>
                <a:spcPct val="90000"/>
              </a:lnSpc>
            </a:pPr>
            <a:r>
              <a:rPr lang="el-GR" sz="2000"/>
              <a:t>Και οι δύο έχουν το ίδιο όνομα, που είναι ίδιο και με το όνομα της κλάσης</a:t>
            </a:r>
            <a:r>
              <a:rPr lang="en-US" sz="2000"/>
              <a:t>.</a:t>
            </a:r>
            <a:r>
              <a:rPr lang="el-GR" sz="2000"/>
              <a:t> Ειδικότερα, ο </a:t>
            </a:r>
            <a:r>
              <a:rPr lang="en-US" sz="2000"/>
              <a:t>destructor </a:t>
            </a:r>
            <a:r>
              <a:rPr lang="el-GR" sz="2000"/>
              <a:t>έχει το πρόθεμα ~</a:t>
            </a:r>
          </a:p>
          <a:p>
            <a:pPr>
              <a:lnSpc>
                <a:spcPct val="90000"/>
              </a:lnSpc>
            </a:pPr>
            <a:r>
              <a:rPr lang="el-GR" sz="2000"/>
              <a:t>Ο</a:t>
            </a:r>
            <a:r>
              <a:rPr lang="en-US" sz="2000"/>
              <a:t> destructor </a:t>
            </a:r>
            <a:r>
              <a:rPr lang="el-GR" sz="2000"/>
              <a:t>δεν έχει καμία παράμετρο (ούτε </a:t>
            </a:r>
            <a:r>
              <a:rPr lang="en-US" sz="2000"/>
              <a:t>void</a:t>
            </a:r>
            <a:r>
              <a:rPr lang="el-GR" sz="2000"/>
              <a:t>)</a:t>
            </a:r>
            <a:r>
              <a:rPr lang="en-US" sz="2000"/>
              <a:t>, </a:t>
            </a:r>
            <a:r>
              <a:rPr lang="el-GR" sz="2000"/>
              <a:t>και δεν επιδέχεται υπερφόρτωση</a:t>
            </a:r>
          </a:p>
          <a:p>
            <a:pPr>
              <a:lnSpc>
                <a:spcPct val="90000"/>
              </a:lnSpc>
            </a:pPr>
            <a:r>
              <a:rPr lang="el-GR" sz="2000"/>
              <a:t>Ο </a:t>
            </a:r>
            <a:r>
              <a:rPr lang="en-US" sz="2000"/>
              <a:t>constructor </a:t>
            </a:r>
            <a:r>
              <a:rPr lang="el-GR" sz="2000"/>
              <a:t>μπορεί να έχει οσεσδήποτε παραμέτρους, ενώ μπορεί να οριστούν διάφοροι υπερφορτωμένοι </a:t>
            </a:r>
            <a:r>
              <a:rPr lang="en-US" sz="200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3096708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3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3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93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93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93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93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3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3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93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93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3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93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93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93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93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93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93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93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93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3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9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E8FC543-7BFE-472D-99FC-D6E2CC94925A}" type="slidenum">
              <a:rPr lang="en-US"/>
              <a:pPr/>
              <a:t>8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441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Class, constructor, destructor</a:t>
            </a:r>
            <a:r>
              <a:rPr lang="el-GR"/>
              <a:t> (2/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graphicFrame>
        <p:nvGraphicFramePr>
          <p:cNvPr id="1441803" name="Group 1035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513728464"/>
              </p:ext>
            </p:extLst>
          </p:nvPr>
        </p:nvGraphicFramePr>
        <p:xfrm>
          <a:off x="1219200" y="1475928"/>
          <a:ext cx="6858000" cy="4401948"/>
        </p:xfrm>
        <a:graphic>
          <a:graphicData uri="http://schemas.openxmlformats.org/drawingml/2006/table">
            <a:tbl>
              <a:tblPr/>
              <a:tblGrid>
                <a:gridCol w="6858000"/>
              </a:tblGrid>
              <a:tr h="407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Point { float x, y; 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class Shape {</a:t>
                      </a:r>
                      <a:endParaRPr kumimoji="1" lang="el-G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private: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float x, y;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public: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1: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 (float _x, float _y)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{ x = _x, y = _y; 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α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 (void)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: x(0), y(0) 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l-GR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1" lang="el-GR" sz="14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β</a:t>
                      </a:r>
                      <a:r>
                        <a:rPr kumimoji="1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 (void)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: Shape(0,0) 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α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 (Point* point)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: x(point-&gt;x), y(point-&gt;y){}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r>
                        <a:rPr kumimoji="1" lang="el-GR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β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 (Point* point)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: Shape(point-&gt;x, point-&gt;y){}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4: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kumimoji="1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~Shape()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 shape1(10, 20);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1: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 shape2;        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2: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Point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point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;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point.x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40.56, </a:t>
                      </a:r>
                      <a:r>
                        <a:rPr kumimoji="1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point.y</a:t>
                      </a: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= 50.2;</a:t>
                      </a: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Shape shape3(&amp;point);    </a:t>
                      </a:r>
                      <a:r>
                        <a:rPr kumimoji="1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// 3:</a:t>
                      </a:r>
                      <a:endParaRPr kumimoji="1" lang="en-GB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41804" name="Text Box 1036"/>
          <p:cNvSpPr txBox="1">
            <a:spLocks noChangeArrowheads="1"/>
          </p:cNvSpPr>
          <p:nvPr/>
        </p:nvSpPr>
        <p:spPr bwMode="auto">
          <a:xfrm>
            <a:off x="1241425" y="5993720"/>
            <a:ext cx="1716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l-GR" sz="1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…παράδειγμα</a:t>
            </a:r>
            <a:endParaRPr lang="en-GB" sz="1800" i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00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HY352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Α. Σαββίδης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E3D2AAE5-64A4-4A80-8C76-59825119A18B}" type="slidenum">
              <a:rPr lang="en-US"/>
              <a:pPr/>
              <a:t>9</a:t>
            </a:fld>
            <a:r>
              <a:rPr lang="el-GR"/>
              <a:t> / </a:t>
            </a:r>
            <a:r>
              <a:rPr lang="en-US"/>
              <a:t>51</a:t>
            </a:r>
          </a:p>
        </p:txBody>
      </p:sp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Class, constructor, destructor</a:t>
            </a:r>
            <a:r>
              <a:rPr lang="el-GR"/>
              <a:t> (</a:t>
            </a:r>
            <a:r>
              <a:rPr lang="en-US"/>
              <a:t>3</a:t>
            </a:r>
            <a:r>
              <a:rPr lang="el-GR"/>
              <a:t>/</a:t>
            </a:r>
            <a:r>
              <a:rPr lang="en-US"/>
              <a:t>7</a:t>
            </a:r>
            <a:r>
              <a:rPr lang="el-GR"/>
              <a:t>)</a:t>
            </a:r>
            <a:endParaRPr lang="en-GB"/>
          </a:p>
        </p:txBody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l-GR" sz="2400" dirty="0"/>
              <a:t>Τόσο ο </a:t>
            </a:r>
            <a:r>
              <a:rPr lang="en-US" sz="2400" dirty="0"/>
              <a:t>constructor </a:t>
            </a:r>
            <a:r>
              <a:rPr lang="el-GR" sz="2400" dirty="0"/>
              <a:t>όσο και ο </a:t>
            </a:r>
            <a:r>
              <a:rPr lang="en-US" sz="2400" dirty="0"/>
              <a:t>destructor </a:t>
            </a:r>
            <a:r>
              <a:rPr lang="el-GR" sz="2400" dirty="0"/>
              <a:t>καλούνται </a:t>
            </a:r>
            <a:r>
              <a:rPr lang="el-GR" sz="2400" dirty="0" smtClean="0"/>
              <a:t>αυτόματα κατά τη δημιουργία και καταστροφή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l-GR" sz="2000" dirty="0"/>
              <a:t>Μπορείτε ωστόσο να τις καλέσετε σαν κανονικές συναρτήσεις, με αποτέλεσμα να εκτελεστεί απλώς ο κώδικας που περιέχουν </a:t>
            </a:r>
            <a:endParaRPr lang="en-US" sz="2000" dirty="0"/>
          </a:p>
          <a:p>
            <a:pPr lvl="2">
              <a:lnSpc>
                <a:spcPct val="80000"/>
              </a:lnSpc>
            </a:pPr>
            <a:r>
              <a:rPr lang="el-GR" sz="1800" i="1" dirty="0"/>
              <a:t>προσοχή, αυτό εφαρμόζεται σε αρκετά προχωρημένες τεχνικές</a:t>
            </a:r>
            <a:endParaRPr lang="el-GR" sz="1800" dirty="0"/>
          </a:p>
          <a:p>
            <a:pPr>
              <a:lnSpc>
                <a:spcPct val="80000"/>
              </a:lnSpc>
            </a:pPr>
            <a:r>
              <a:rPr lang="el-GR" sz="2400" dirty="0"/>
              <a:t>Ο </a:t>
            </a:r>
            <a:r>
              <a:rPr lang="en-US" sz="2400" dirty="0"/>
              <a:t>destructor </a:t>
            </a:r>
            <a:r>
              <a:rPr lang="el-GR" sz="2400" dirty="0"/>
              <a:t>καλείται όταν το αντικείμενο καταστρέφεται, αμέσως πριν ελευθερωθεί τελικά η μνήμη που κατέχει το στιγμιότυπο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l-GR" sz="2000" dirty="0"/>
              <a:t>Συνήθως στον </a:t>
            </a:r>
            <a:r>
              <a:rPr lang="en-US" sz="2000" dirty="0"/>
              <a:t>destructor </a:t>
            </a:r>
            <a:r>
              <a:rPr lang="el-GR" sz="2000" dirty="0"/>
              <a:t>περιλαμβάνουμε κώδικα που απελευθερώνει ότι επιπλέον δυναμική μνήμη </a:t>
            </a:r>
            <a:r>
              <a:rPr lang="el-GR" sz="2000" dirty="0" smtClean="0"/>
              <a:t>ή πόρους έχει </a:t>
            </a:r>
            <a:r>
              <a:rPr lang="el-GR" sz="2000" dirty="0"/>
              <a:t>λάβει το στιγμιότυπο </a:t>
            </a:r>
          </a:p>
          <a:p>
            <a:pPr lvl="2">
              <a:lnSpc>
                <a:spcPct val="80000"/>
              </a:lnSpc>
            </a:pPr>
            <a:r>
              <a:rPr lang="el-GR" sz="1800" dirty="0" smtClean="0"/>
              <a:t>και όχι τη </a:t>
            </a:r>
            <a:r>
              <a:rPr lang="el-GR" sz="1800" dirty="0"/>
              <a:t>μνήμη που καταλαμβάνει </a:t>
            </a:r>
            <a:r>
              <a:rPr lang="el-GR" sz="1800" dirty="0" smtClean="0"/>
              <a:t>κάθε </a:t>
            </a:r>
            <a:r>
              <a:rPr lang="el-GR" sz="1800" dirty="0"/>
              <a:t>στιγμιότυπο μίας κλάσης </a:t>
            </a:r>
            <a:r>
              <a:rPr lang="el-GR" sz="1800" b="1" dirty="0"/>
              <a:t>Χ</a:t>
            </a:r>
            <a:r>
              <a:rPr lang="el-GR" sz="1800" dirty="0"/>
              <a:t>, η οποία είναι εξ ορισμού  μεγέθους πάντα ίσου με </a:t>
            </a:r>
            <a:r>
              <a:rPr lang="en-US" sz="1800" b="1" i="1" dirty="0" err="1"/>
              <a:t>sizeof</a:t>
            </a:r>
            <a:r>
              <a:rPr lang="en-US" sz="1800" b="1" i="1" dirty="0"/>
              <a:t>(</a:t>
            </a:r>
            <a:r>
              <a:rPr lang="el-GR" sz="1800" b="1" i="1" dirty="0"/>
              <a:t>Χ)</a:t>
            </a:r>
            <a:r>
              <a:rPr lang="en-US" sz="1800" dirty="0"/>
              <a:t>, </a:t>
            </a:r>
            <a:r>
              <a:rPr lang="el-GR" sz="1800" dirty="0"/>
              <a:t>και υπολογίζεται από τον </a:t>
            </a:r>
            <a:r>
              <a:rPr lang="en-US" sz="1800" dirty="0"/>
              <a:t>compiler </a:t>
            </a:r>
            <a:r>
              <a:rPr lang="el-GR" sz="1800" dirty="0"/>
              <a:t>κατά τη διάρκεια του </a:t>
            </a:r>
            <a:r>
              <a:rPr lang="en-US" sz="1800" dirty="0"/>
              <a:t>compilation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54398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 bldLvl="3" autoUpdateAnimBg="0"/>
    </p:bldLst>
  </p:timing>
</p:sld>
</file>

<file path=ppt/theme/theme1.xml><?xml version="1.0" encoding="utf-8"?>
<a:theme xmlns:a="http://schemas.openxmlformats.org/drawingml/2006/main" name="CSUN 99">
  <a:themeElements>
    <a:clrScheme name="CSUN 99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SUN 9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SUN 99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UN 99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UN 99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6881</TotalTime>
  <Words>5453</Words>
  <Application>Microsoft Office PowerPoint</Application>
  <PresentationFormat>On-screen Show (4:3)</PresentationFormat>
  <Paragraphs>927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CSUN 99</vt:lpstr>
      <vt:lpstr>PowerPoint Presentation</vt:lpstr>
      <vt:lpstr>ΕΝΟΤΗΤΑ 4</vt:lpstr>
      <vt:lpstr>Περιεχόμενα</vt:lpstr>
      <vt:lpstr>Εισαγωγή (1/2)</vt:lpstr>
      <vt:lpstr>Εισαγωγή (2/2)</vt:lpstr>
      <vt:lpstr>Περιεχόμενα</vt:lpstr>
      <vt:lpstr>Class, constructor, destructor (1/7)</vt:lpstr>
      <vt:lpstr>Class, constructor, destructor (2/7)</vt:lpstr>
      <vt:lpstr>Class, constructor, destructor (3/7)</vt:lpstr>
      <vt:lpstr>Class, constructor, destructor (4/7)</vt:lpstr>
      <vt:lpstr>Class, constructor, destructor (5/7)</vt:lpstr>
      <vt:lpstr>Class, constructor, destructor (6/7)</vt:lpstr>
      <vt:lpstr>Class, constructor, destructor (7/7)</vt:lpstr>
      <vt:lpstr>Ένθετο</vt:lpstr>
      <vt:lpstr>Περιεχόμενα</vt:lpstr>
      <vt:lpstr>Class members and access qualification (1/1)</vt:lpstr>
      <vt:lpstr>Περιεχόμενα</vt:lpstr>
      <vt:lpstr>Member linkage qualification (1/5)</vt:lpstr>
      <vt:lpstr>Member linkage qualification (2/5)</vt:lpstr>
      <vt:lpstr>Member linkage qualification (3/5)</vt:lpstr>
      <vt:lpstr>Member linkage qualification (4/5)</vt:lpstr>
      <vt:lpstr>Member linkage qualification (5/5)</vt:lpstr>
      <vt:lpstr>Περιεχόμενα</vt:lpstr>
      <vt:lpstr>Friend qualification (1/2)</vt:lpstr>
      <vt:lpstr>Friend qualification (2/2)</vt:lpstr>
      <vt:lpstr>Περιεχόμενα</vt:lpstr>
      <vt:lpstr>Instance references (1/4)</vt:lpstr>
      <vt:lpstr>Instance references (2/4)</vt:lpstr>
      <vt:lpstr>Instance references (3/4)</vt:lpstr>
      <vt:lpstr>Instance references (4/4)</vt:lpstr>
      <vt:lpstr>References - ένθετο</vt:lpstr>
      <vt:lpstr>Περιεχόμενα</vt:lpstr>
      <vt:lpstr>Function overloading (1/2)</vt:lpstr>
      <vt:lpstr>Function overloading (2/2)</vt:lpstr>
      <vt:lpstr>Περιεχόμενα</vt:lpstr>
      <vt:lpstr>Operator overloading (1/5)</vt:lpstr>
      <vt:lpstr>Operator overloading (2/5)</vt:lpstr>
      <vt:lpstr>Operator overloading (3/5)</vt:lpstr>
      <vt:lpstr>Operator overloading (4/5)</vt:lpstr>
      <vt:lpstr>Operator overloading (5/5)</vt:lpstr>
      <vt:lpstr>Περιεχόμενα</vt:lpstr>
      <vt:lpstr>Dynamic memory allocation (1/3)</vt:lpstr>
      <vt:lpstr>Dynamic memory allocation (2/3)</vt:lpstr>
      <vt:lpstr>Dynamic memory allocation  (3/3)</vt:lpstr>
      <vt:lpstr>Περιεχόμενα</vt:lpstr>
      <vt:lpstr>Function pointers (1/3)</vt:lpstr>
      <vt:lpstr>Function pointers (2/3)</vt:lpstr>
      <vt:lpstr>Function pointers (3/3)</vt:lpstr>
      <vt:lpstr>Περιεχόμενα</vt:lpstr>
      <vt:lpstr>Namespaces (1/2)</vt:lpstr>
      <vt:lpstr>Namespaces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&amp; AT Lab @ ICS-FORTH</dc:title>
  <dc:creator>Σαββίδης Αντώνης</dc:creator>
  <cp:lastModifiedBy>Σαββίδης Αντώνης</cp:lastModifiedBy>
  <cp:revision>1924</cp:revision>
  <cp:lastPrinted>1999-09-20T12:01:02Z</cp:lastPrinted>
  <dcterms:created xsi:type="dcterms:W3CDTF">1995-06-17T23:31:02Z</dcterms:created>
  <dcterms:modified xsi:type="dcterms:W3CDTF">2014-10-24T09:51:18Z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Z:\Projects\_Presentations\1999\Ellis lecture\html vesrion optimised for 1024x768</vt:lpwstr>
  </property>
</Properties>
</file>