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336600"/>
    <a:srgbClr val="0066FF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>
        <p:scale>
          <a:sx n="125" d="100"/>
          <a:sy n="125" d="100"/>
        </p:scale>
        <p:origin x="197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06B24CB-6FE6-4CAB-8018-066C669E877A}" type="slidenum">
              <a:rPr lang="en-US"/>
              <a:pPr/>
              <a:t>10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Προγραμματιστικά πλεονεκτήματα (2/2)</a:t>
            </a:r>
            <a:endParaRPr lang="en-GB" dirty="0"/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dirty="0"/>
              <a:t>Η κληρονομικότητα ως σχέση κληρονόμου – κληροδότη, δεν γεννάει και εξαρτήσεις μεταξύ αυτών των δύο</a:t>
            </a:r>
            <a:r>
              <a:rPr lang="en-US" sz="2000" dirty="0"/>
              <a:t>;</a:t>
            </a:r>
            <a:endParaRPr lang="el-GR" sz="20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Είναι αυτό το είδος της επαναχρησιμοποίησης ισχυρή εξάρτηση ή μία απλή αντικαταστάσιμη εξάρτηση</a:t>
            </a:r>
            <a:r>
              <a:rPr lang="en-US" sz="1800" dirty="0"/>
              <a:t>;</a:t>
            </a:r>
            <a:endParaRPr lang="el-GR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Θα δούμε δύο τρόπους κληρονομικότητας και θα μελετήσουμε μειονεκτήματα και πλεονεκτήματα</a:t>
            </a:r>
            <a:r>
              <a:rPr lang="en-US" sz="1800" dirty="0"/>
              <a:t>: </a:t>
            </a:r>
            <a:endParaRPr lang="el-GR" sz="18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την απλή  κληρονομικότητα όπου </a:t>
            </a:r>
            <a:r>
              <a:rPr lang="en-US" sz="1600" dirty="0"/>
              <a:t>o </a:t>
            </a:r>
            <a:r>
              <a:rPr lang="el-GR" sz="1600" dirty="0"/>
              <a:t>κληροδότης είναι συγκεκριμένος</a:t>
            </a:r>
          </a:p>
          <a:p>
            <a:pPr lvl="2">
              <a:lnSpc>
                <a:spcPct val="90000"/>
              </a:lnSpc>
            </a:pPr>
            <a:r>
              <a:rPr lang="el-GR" sz="1600" dirty="0"/>
              <a:t>την λεγόμενη </a:t>
            </a:r>
            <a:r>
              <a:rPr lang="en-US" sz="1600" dirty="0" err="1"/>
              <a:t>mixin</a:t>
            </a:r>
            <a:r>
              <a:rPr lang="en-US" sz="1600" dirty="0"/>
              <a:t> inheritance</a:t>
            </a:r>
            <a:r>
              <a:rPr lang="el-GR" sz="1600" dirty="0"/>
              <a:t> ή αλλιώς </a:t>
            </a:r>
            <a:r>
              <a:rPr lang="en-US" sz="1600" dirty="0" err="1"/>
              <a:t>genericity</a:t>
            </a:r>
            <a:r>
              <a:rPr lang="en-US" sz="1600" dirty="0"/>
              <a:t> </a:t>
            </a:r>
            <a:r>
              <a:rPr lang="el-GR" sz="1600" dirty="0"/>
              <a:t>όπου </a:t>
            </a:r>
            <a:r>
              <a:rPr lang="en-US" sz="1600" dirty="0"/>
              <a:t>o </a:t>
            </a:r>
            <a:r>
              <a:rPr lang="el-GR" sz="1600" dirty="0"/>
              <a:t>κληροδότης είναι </a:t>
            </a:r>
            <a:r>
              <a:rPr lang="el-GR" sz="1600" dirty="0" err="1"/>
              <a:t>παραμετροποιημένος</a:t>
            </a:r>
            <a:endParaRPr lang="el-GR" sz="1600" dirty="0"/>
          </a:p>
          <a:p>
            <a:pPr>
              <a:lnSpc>
                <a:spcPct val="90000"/>
              </a:lnSpc>
            </a:pPr>
            <a:r>
              <a:rPr lang="el-GR" sz="2000" dirty="0"/>
              <a:t>Ο πολυμορφισμός βασίζεται στη δημιουργία αλγορίθμων πάνω σε </a:t>
            </a:r>
            <a:r>
              <a:rPr lang="en-US" sz="2000" dirty="0"/>
              <a:t>super-classes</a:t>
            </a:r>
            <a:r>
              <a:rPr lang="el-GR" sz="2000" dirty="0"/>
              <a:t> γεγονός που μειώνει τις εξαρτήσεις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Αυτό δε δημιουργεί μία εγγενή εξάρτηση μεταξύ των πολυμορφικών αλγορίθμων και των </a:t>
            </a:r>
            <a:r>
              <a:rPr lang="en-US" sz="1800" dirty="0"/>
              <a:t>super-classes;</a:t>
            </a:r>
            <a:r>
              <a:rPr lang="el-GR" sz="1800" dirty="0"/>
              <a:t> ποιος από τους δύο έρχεται πρώτος («η κότα έκανε το αυγό ή το αυγό την κότα</a:t>
            </a:r>
            <a:r>
              <a:rPr lang="en-US" sz="1800" dirty="0"/>
              <a:t>;</a:t>
            </a:r>
            <a:r>
              <a:rPr lang="el-GR" sz="1800" dirty="0"/>
              <a:t>»</a:t>
            </a:r>
            <a:r>
              <a:rPr lang="en-US" sz="1800" dirty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80781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7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329ACBF-D14D-419A-80A1-9A14D8D50B25}" type="slidenum">
              <a:rPr lang="en-US"/>
              <a:pPr/>
              <a:t>11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/>
              <a:t>Προγραμματιστικά πλεονεκτήματα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Το μοντέλο και τα βασικά στοιχεία</a:t>
            </a:r>
          </a:p>
          <a:p>
            <a:pPr lvl="1"/>
            <a:r>
              <a:rPr lang="el-GR"/>
              <a:t>Κληρονομιά τύπων / δεδομένων</a:t>
            </a:r>
            <a:endParaRPr lang="en-US"/>
          </a:p>
          <a:p>
            <a:pPr lvl="1"/>
            <a:r>
              <a:rPr lang="el-GR"/>
              <a:t>Κληρονομιά συναρτήσεων</a:t>
            </a:r>
            <a:endParaRPr lang="en-US"/>
          </a:p>
          <a:p>
            <a:pPr lvl="1"/>
            <a:r>
              <a:rPr lang="el-GR"/>
              <a:t>Σειρά κλήσης </a:t>
            </a:r>
            <a:r>
              <a:rPr lang="en-US"/>
              <a:t>constructor / destructor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B1EAFAB-568A-4D5B-AF7D-F202BC08ED04}" type="slidenum">
              <a:rPr lang="en-US"/>
              <a:pPr/>
              <a:t>12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Το μοντέλο και τα βασικά στοιχεία (1/2)</a:t>
            </a:r>
            <a:endParaRPr lang="en-GB"/>
          </a:p>
        </p:txBody>
      </p:sp>
      <p:sp>
        <p:nvSpPr>
          <p:cNvPr id="1424388" name="AutoShape 4"/>
          <p:cNvSpPr>
            <a:spLocks noChangeArrowheads="1"/>
          </p:cNvSpPr>
          <p:nvPr/>
        </p:nvSpPr>
        <p:spPr bwMode="auto">
          <a:xfrm>
            <a:off x="1828800" y="2032000"/>
            <a:ext cx="2171700" cy="156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graphicFrame>
        <p:nvGraphicFramePr>
          <p:cNvPr id="1424408" name="Group 24"/>
          <p:cNvGraphicFramePr>
            <a:graphicFrameLocks noGrp="1"/>
          </p:cNvGraphicFramePr>
          <p:nvPr/>
        </p:nvGraphicFramePr>
        <p:xfrm>
          <a:off x="2044700" y="2133600"/>
          <a:ext cx="1968500" cy="1454150"/>
        </p:xfrm>
        <a:graphic>
          <a:graphicData uri="http://schemas.openxmlformats.org/drawingml/2006/table">
            <a:tbl>
              <a:tblPr/>
              <a:tblGrid>
                <a:gridCol w="984250"/>
                <a:gridCol w="984250"/>
              </a:tblGrid>
              <a:tr h="145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Data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Data 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Data N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Func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Func J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Func M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4409" name="Text Box 25"/>
          <p:cNvSpPr txBox="1">
            <a:spLocks noChangeArrowheads="1"/>
          </p:cNvSpPr>
          <p:nvPr/>
        </p:nvSpPr>
        <p:spPr bwMode="auto">
          <a:xfrm>
            <a:off x="1550988" y="1431925"/>
            <a:ext cx="28654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990000"/>
                </a:solidFill>
                <a:effectLst/>
                <a:latin typeface="Arial" charset="0"/>
              </a:rPr>
              <a:t>super / parent / meta / base </a:t>
            </a:r>
          </a:p>
          <a:p>
            <a:pPr algn="ctr"/>
            <a:r>
              <a:rPr lang="en-US" sz="1600">
                <a:solidFill>
                  <a:srgbClr val="990000"/>
                </a:solidFill>
                <a:effectLst/>
                <a:latin typeface="Arial" charset="0"/>
              </a:rPr>
              <a:t>class</a:t>
            </a:r>
            <a:endParaRPr lang="en-GB" sz="1600">
              <a:solidFill>
                <a:srgbClr val="990000"/>
              </a:solidFill>
              <a:effectLst/>
              <a:latin typeface="Arial" charset="0"/>
            </a:endParaRPr>
          </a:p>
        </p:txBody>
      </p:sp>
      <p:sp>
        <p:nvSpPr>
          <p:cNvPr id="1424413" name="AutoShape 29"/>
          <p:cNvSpPr>
            <a:spLocks noChangeArrowheads="1"/>
          </p:cNvSpPr>
          <p:nvPr/>
        </p:nvSpPr>
        <p:spPr bwMode="auto">
          <a:xfrm>
            <a:off x="2019300" y="2159000"/>
            <a:ext cx="800100" cy="292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4414" name="AutoShape 30"/>
          <p:cNvSpPr>
            <a:spLocks noChangeArrowheads="1"/>
          </p:cNvSpPr>
          <p:nvPr/>
        </p:nvSpPr>
        <p:spPr bwMode="auto">
          <a:xfrm>
            <a:off x="2019300" y="2641600"/>
            <a:ext cx="800100" cy="292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4415" name="AutoShape 31"/>
          <p:cNvSpPr>
            <a:spLocks noChangeArrowheads="1"/>
          </p:cNvSpPr>
          <p:nvPr/>
        </p:nvSpPr>
        <p:spPr bwMode="auto">
          <a:xfrm>
            <a:off x="2032000" y="3162300"/>
            <a:ext cx="800100" cy="292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4416" name="AutoShape 32"/>
          <p:cNvSpPr>
            <a:spLocks noChangeArrowheads="1"/>
          </p:cNvSpPr>
          <p:nvPr/>
        </p:nvSpPr>
        <p:spPr bwMode="auto">
          <a:xfrm>
            <a:off x="3009900" y="2146300"/>
            <a:ext cx="800100" cy="292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4417" name="AutoShape 33"/>
          <p:cNvSpPr>
            <a:spLocks noChangeArrowheads="1"/>
          </p:cNvSpPr>
          <p:nvPr/>
        </p:nvSpPr>
        <p:spPr bwMode="auto">
          <a:xfrm>
            <a:off x="3009900" y="2667000"/>
            <a:ext cx="800100" cy="292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4418" name="AutoShape 34"/>
          <p:cNvSpPr>
            <a:spLocks noChangeArrowheads="1"/>
          </p:cNvSpPr>
          <p:nvPr/>
        </p:nvSpPr>
        <p:spPr bwMode="auto">
          <a:xfrm>
            <a:off x="3009900" y="3149600"/>
            <a:ext cx="800100" cy="292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4419" name="AutoShape 35"/>
          <p:cNvSpPr>
            <a:spLocks noChangeArrowheads="1"/>
          </p:cNvSpPr>
          <p:nvPr/>
        </p:nvSpPr>
        <p:spPr bwMode="auto">
          <a:xfrm>
            <a:off x="1841500" y="4254500"/>
            <a:ext cx="2171700" cy="156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endParaRPr lang="el-GR" sz="7200">
              <a:effectLst/>
            </a:endParaRPr>
          </a:p>
        </p:txBody>
      </p:sp>
      <p:sp>
        <p:nvSpPr>
          <p:cNvPr id="1424420" name="Text Box 36"/>
          <p:cNvSpPr txBox="1">
            <a:spLocks noChangeArrowheads="1"/>
          </p:cNvSpPr>
          <p:nvPr/>
        </p:nvSpPr>
        <p:spPr bwMode="auto">
          <a:xfrm>
            <a:off x="2154238" y="5813425"/>
            <a:ext cx="1609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990000"/>
                </a:solidFill>
                <a:effectLst/>
                <a:latin typeface="Arial" charset="0"/>
              </a:rPr>
              <a:t>derived / child </a:t>
            </a:r>
          </a:p>
          <a:p>
            <a:pPr algn="ctr"/>
            <a:r>
              <a:rPr lang="en-US" sz="1600">
                <a:solidFill>
                  <a:srgbClr val="990000"/>
                </a:solidFill>
                <a:effectLst/>
                <a:latin typeface="Arial" charset="0"/>
              </a:rPr>
              <a:t>class</a:t>
            </a:r>
            <a:endParaRPr lang="en-GB" sz="1600">
              <a:solidFill>
                <a:srgbClr val="990000"/>
              </a:solidFill>
              <a:effectLst/>
              <a:latin typeface="Arial" charset="0"/>
            </a:endParaRPr>
          </a:p>
        </p:txBody>
      </p:sp>
      <p:cxnSp>
        <p:nvCxnSpPr>
          <p:cNvPr id="1424421" name="AutoShape 37"/>
          <p:cNvCxnSpPr>
            <a:cxnSpLocks noChangeShapeType="1"/>
            <a:stCxn id="1424419" idx="0"/>
            <a:endCxn id="1424388" idx="2"/>
          </p:cNvCxnSpPr>
          <p:nvPr/>
        </p:nvCxnSpPr>
        <p:spPr bwMode="auto">
          <a:xfrm flipH="1" flipV="1">
            <a:off x="2914650" y="3608388"/>
            <a:ext cx="12700" cy="631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4422" name="Text Box 38"/>
          <p:cNvSpPr txBox="1">
            <a:spLocks noChangeArrowheads="1"/>
          </p:cNvSpPr>
          <p:nvPr/>
        </p:nvSpPr>
        <p:spPr bwMode="auto">
          <a:xfrm>
            <a:off x="2517775" y="3794125"/>
            <a:ext cx="2787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990000"/>
                </a:solidFill>
                <a:effectLst/>
                <a:latin typeface="Arial" charset="0"/>
              </a:rPr>
              <a:t>inherits from / ISA</a:t>
            </a:r>
            <a:endParaRPr lang="en-GB" sz="1600">
              <a:solidFill>
                <a:srgbClr val="990000"/>
              </a:solidFill>
              <a:effectLst/>
              <a:latin typeface="Arial" charset="0"/>
            </a:endParaRPr>
          </a:p>
        </p:txBody>
      </p:sp>
      <p:sp>
        <p:nvSpPr>
          <p:cNvPr id="1424424" name="AutoShape 40"/>
          <p:cNvSpPr>
            <a:spLocks noChangeArrowheads="1"/>
          </p:cNvSpPr>
          <p:nvPr/>
        </p:nvSpPr>
        <p:spPr bwMode="auto">
          <a:xfrm>
            <a:off x="5232400" y="1993900"/>
            <a:ext cx="2108200" cy="889000"/>
          </a:xfrm>
          <a:prstGeom prst="wedgeRoundRectCallout">
            <a:avLst>
              <a:gd name="adj1" fmla="val -107380"/>
              <a:gd name="adj2" fmla="val 50894"/>
              <a:gd name="adj3" fmla="val 16667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l-GR" sz="1400">
                <a:solidFill>
                  <a:schemeClr val="bg1"/>
                </a:solidFill>
                <a:effectLst/>
              </a:rPr>
              <a:t>Τι και πως ορίζεται / δηλώνεται μέσα στην κλάση </a:t>
            </a:r>
            <a:r>
              <a:rPr lang="el-GR" sz="1400" i="1">
                <a:solidFill>
                  <a:schemeClr val="bg1"/>
                </a:solidFill>
                <a:effectLst/>
              </a:rPr>
              <a:t>κληροδότη</a:t>
            </a:r>
            <a:r>
              <a:rPr lang="el-GR" sz="1400">
                <a:solidFill>
                  <a:schemeClr val="bg1"/>
                </a:solidFill>
                <a:effectLst/>
              </a:rPr>
              <a:t> ?</a:t>
            </a:r>
            <a:endParaRPr lang="en-GB" sz="1400">
              <a:solidFill>
                <a:schemeClr val="bg1"/>
              </a:solidFill>
              <a:effectLst/>
            </a:endParaRPr>
          </a:p>
        </p:txBody>
      </p:sp>
      <p:sp>
        <p:nvSpPr>
          <p:cNvPr id="1424425" name="AutoShape 41"/>
          <p:cNvSpPr>
            <a:spLocks noChangeArrowheads="1"/>
          </p:cNvSpPr>
          <p:nvPr/>
        </p:nvSpPr>
        <p:spPr bwMode="auto">
          <a:xfrm>
            <a:off x="5245100" y="3708400"/>
            <a:ext cx="2692400" cy="1104900"/>
          </a:xfrm>
          <a:prstGeom prst="wedgeRoundRectCallout">
            <a:avLst>
              <a:gd name="adj1" fmla="val -96815"/>
              <a:gd name="adj2" fmla="val 66810"/>
              <a:gd name="adj3" fmla="val 16667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l-GR" sz="1400">
                <a:solidFill>
                  <a:schemeClr val="bg1"/>
                </a:solidFill>
                <a:effectLst/>
              </a:rPr>
              <a:t>Τι τοποθετείται αυτόματα στην κλάση </a:t>
            </a:r>
            <a:r>
              <a:rPr lang="el-GR" sz="1400" i="1">
                <a:solidFill>
                  <a:schemeClr val="bg1"/>
                </a:solidFill>
                <a:effectLst/>
              </a:rPr>
              <a:t>κληρονόμο</a:t>
            </a:r>
            <a:r>
              <a:rPr lang="el-GR" sz="1400">
                <a:solidFill>
                  <a:schemeClr val="bg1"/>
                </a:solidFill>
                <a:effectLst/>
              </a:rPr>
              <a:t> ? Τι επιπλέον μπορούμε ή πρέπει να ορίσουμε στην κλάση </a:t>
            </a:r>
            <a:r>
              <a:rPr lang="el-GR" sz="1400" i="1">
                <a:solidFill>
                  <a:schemeClr val="bg1"/>
                </a:solidFill>
                <a:effectLst/>
              </a:rPr>
              <a:t>κληρονόμο</a:t>
            </a:r>
            <a:r>
              <a:rPr lang="el-GR" sz="1400">
                <a:solidFill>
                  <a:schemeClr val="bg1"/>
                </a:solidFill>
                <a:effectLst/>
              </a:rPr>
              <a:t> ?</a:t>
            </a:r>
            <a:endParaRPr lang="en-GB" sz="1400">
              <a:solidFill>
                <a:schemeClr val="bg1"/>
              </a:solidFill>
              <a:effectLst/>
            </a:endParaRPr>
          </a:p>
        </p:txBody>
      </p:sp>
      <p:pic>
        <p:nvPicPr>
          <p:cNvPr id="1424426" name="Picture 42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4530725"/>
            <a:ext cx="1111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248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6DBB6D0-127C-42E5-A8A9-4F757599FC6C}" type="slidenum">
              <a:rPr lang="en-US"/>
              <a:pPr/>
              <a:t>13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Το μοντέλο και τα βασικά στοιχεία (2/2)</a:t>
            </a:r>
            <a:endParaRPr lang="en-GB"/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Θα παρουσιάσουμε τους κανόνες που διέπουν την κληρονομικότητα</a:t>
            </a:r>
            <a:r>
              <a:rPr lang="en-US" sz="2400"/>
              <a:t>,</a:t>
            </a:r>
            <a:r>
              <a:rPr lang="el-GR" sz="2400"/>
              <a:t> τόσο για δεδομένα όσο και για συναρτήσεις,</a:t>
            </a:r>
            <a:r>
              <a:rPr lang="en-US" sz="2400"/>
              <a:t> </a:t>
            </a:r>
            <a:r>
              <a:rPr lang="el-GR" sz="2400"/>
              <a:t>δίνοντας απαντήσεις στις ακόλουθες ερωτήσεις</a:t>
            </a:r>
            <a:r>
              <a:rPr lang="en-US" sz="2400"/>
              <a:t>:</a:t>
            </a:r>
          </a:p>
          <a:p>
            <a:pPr lvl="1"/>
            <a:r>
              <a:rPr lang="el-GR" sz="2000"/>
              <a:t>τι δύναται να δηλωθεί ή οριστεί μέσα σε μία κληροδότη κλάση, και πως μπορεί ή επιβάλλεται να γίνει αυτό ?</a:t>
            </a:r>
            <a:endParaRPr lang="en-US" sz="2000"/>
          </a:p>
          <a:p>
            <a:pPr lvl="1"/>
            <a:r>
              <a:rPr lang="el-GR" sz="2000"/>
              <a:t>τι κληρονομείται αυτόματα από τις κληρονόμους κλάσεις, και πως μπορούν τα όποια κληρονομημένα να χρησιμοποιούνται μέσω των αντίστοιχων κληρονόμων στιγμιότυπων ?</a:t>
            </a:r>
            <a:endParaRPr lang="en-US" sz="2000"/>
          </a:p>
          <a:p>
            <a:pPr lvl="1"/>
            <a:r>
              <a:rPr lang="el-GR" sz="2000"/>
              <a:t>πως είναι δυνατό να επαναπροσδιορίσουμε μέσα σε μία κληρονόμο κλάση τον τρόπο χρήσης των κληρονομημένων 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5417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193DF3E-A18A-45E2-9E83-B6D82FB20981}" type="slidenum">
              <a:rPr lang="en-US"/>
              <a:pPr/>
              <a:t>14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/>
              <a:t>Προγραμματιστικά πλεονεκτήματα</a:t>
            </a:r>
            <a:endParaRPr lang="en-US"/>
          </a:p>
          <a:p>
            <a:pPr lvl="1"/>
            <a:r>
              <a:rPr lang="el-GR"/>
              <a:t>Το μοντέλο και τα βασικά στοιχεία</a:t>
            </a:r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Κληρονομιά τύπων / δεδομένων</a:t>
            </a:r>
          </a:p>
          <a:p>
            <a:pPr lvl="1"/>
            <a:r>
              <a:rPr lang="el-GR"/>
              <a:t>Κληρονομικότητα και κανόνες πρόσβασης</a:t>
            </a:r>
            <a:endParaRPr lang="en-US"/>
          </a:p>
          <a:p>
            <a:pPr lvl="1"/>
            <a:r>
              <a:rPr lang="el-GR"/>
              <a:t>Κληρονομιά συναρτήσεων</a:t>
            </a:r>
            <a:endParaRPr lang="en-US"/>
          </a:p>
          <a:p>
            <a:pPr lvl="1"/>
            <a:r>
              <a:rPr lang="el-GR"/>
              <a:t>Σειρά κλήσης </a:t>
            </a:r>
            <a:r>
              <a:rPr lang="en-US"/>
              <a:t>constructor / destructor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88BBC48-CD49-4C04-B55C-DEDE71E3C149}" type="slidenum">
              <a:rPr lang="en-US"/>
              <a:pPr/>
              <a:t>15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τύπων / δεδομένων (1/5)</a:t>
            </a:r>
            <a:endParaRPr lang="en-GB"/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/>
              <a:t>Η κληρονόμος κλάση περιέχει τύπους και δεδομένα τα οποία ορίζονται ως</a:t>
            </a:r>
            <a:r>
              <a:rPr lang="en-US" sz="2000"/>
              <a:t>:</a:t>
            </a:r>
          </a:p>
          <a:p>
            <a:pPr lvl="1"/>
            <a:r>
              <a:rPr lang="el-GR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τύποι και δεδομένα(κληρονόμου) = τύποι και δεδομένα(κληροδότη) </a:t>
            </a:r>
            <a:r>
              <a:rPr lang="el-GR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</a:t>
            </a:r>
            <a:r>
              <a:rPr lang="el-GR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τύποι και δεδομένα (σώμα κληρονόμου κλάσης</a:t>
            </a:r>
            <a:r>
              <a:rPr lang="en-US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r>
              <a:rPr lang="el-GR" sz="2000"/>
              <a:t>Είναι απολύτως νόμιμος ο ορισμός μεταβλητών και τύπων στην κληρονόμο κλάση με αναγνωριστικά ονόματα τα οποία είναι ίδια με μεταβλητές και τύπους της κληροδότη κλάσης</a:t>
            </a:r>
            <a:endParaRPr lang="en-US" sz="2000"/>
          </a:p>
          <a:p>
            <a:r>
              <a:rPr lang="el-GR" sz="2000"/>
              <a:t>Στο χώρο ορισμού της κληροδότη κλάσης </a:t>
            </a:r>
            <a:r>
              <a:rPr lang="en-US" sz="2000"/>
              <a:t>(</a:t>
            </a:r>
            <a:r>
              <a:rPr lang="el-GR" sz="2000"/>
              <a:t>δηλ. σώμα ορισμού και υλοποίηση συναρτήσεων - μελών), κληρονομημένες μεταβλητές και τύποι μπορούν να χρησιμοποιηθούν εάν και μόνο εάν είχαν οριστεί με τους χαρακτηρισμούς πρόσβασης</a:t>
            </a:r>
            <a:r>
              <a:rPr lang="en-US" sz="2000"/>
              <a:t>:</a:t>
            </a:r>
          </a:p>
          <a:p>
            <a:pPr lvl="1"/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l-GR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ή 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</a:t>
            </a:r>
            <a:endParaRPr lang="en-GB" sz="1800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74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1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7588B7D-B8F4-4153-9CEB-DC14CEA5DACE}" type="slidenum">
              <a:rPr lang="en-US"/>
              <a:pPr/>
              <a:t>16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τύπων / δεδομένων (2/5)</a:t>
            </a:r>
            <a:endParaRPr lang="en-GB"/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l-GR" i="1"/>
              <a:t>Σημείωση</a:t>
            </a:r>
          </a:p>
          <a:p>
            <a:pPr lvl="1"/>
            <a:r>
              <a:rPr lang="el-GR"/>
              <a:t>Υπάρχει σαφής διαχωρισμός μεταξύ</a:t>
            </a:r>
            <a:r>
              <a:rPr lang="en-US"/>
              <a:t>:</a:t>
            </a:r>
          </a:p>
          <a:p>
            <a:pPr lvl="2"/>
            <a:r>
              <a:rPr lang="el-GR"/>
              <a:t>του σώματος ορισμού μίας κλάσης, δηλ. το τι μπορεί να δηλωθεί ή οριστεί μέσα στο χώρο </a:t>
            </a:r>
            <a:r>
              <a:rPr lang="en-US" b="1"/>
              <a:t>class {...}</a:t>
            </a:r>
            <a:r>
              <a:rPr lang="el-GR" b="1"/>
              <a:t>, </a:t>
            </a:r>
            <a:endParaRPr lang="el-GR"/>
          </a:p>
          <a:p>
            <a:pPr lvl="3"/>
            <a:r>
              <a:rPr lang="en-US" i="1"/>
              <a:t>class definition body</a:t>
            </a:r>
          </a:p>
          <a:p>
            <a:pPr lvl="2"/>
            <a:r>
              <a:rPr lang="el-GR"/>
              <a:t>...και της εικόνας της κλάσης κατά την εκτέλεση του προγράμματος, δηλ. τη δομή μνήμης στιγμιότυπου και την οργάνωση των περιεχομένων του</a:t>
            </a:r>
            <a:endParaRPr lang="en-US"/>
          </a:p>
          <a:p>
            <a:pPr lvl="3"/>
            <a:r>
              <a:rPr lang="en-US" i="1"/>
              <a:t>class run-time memory model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62417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2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2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60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005C5AA-DE90-4785-AFC2-533CEE25F1F8}" type="slidenum">
              <a:rPr lang="en-US"/>
              <a:pPr/>
              <a:t>17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τύπων / δεδομένων (3/5)</a:t>
            </a:r>
            <a:endParaRPr lang="en-GB"/>
          </a:p>
        </p:txBody>
      </p:sp>
      <p:graphicFrame>
        <p:nvGraphicFramePr>
          <p:cNvPr id="142860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00065"/>
              </p:ext>
            </p:extLst>
          </p:nvPr>
        </p:nvGraphicFramePr>
        <p:xfrm>
          <a:off x="749300" y="1971675"/>
          <a:ext cx="3822700" cy="3975864"/>
        </p:xfrm>
        <a:graphic>
          <a:graphicData uri="http://schemas.openxmlformats.org/drawingml/2006/table">
            <a:tbl>
              <a:tblPr/>
              <a:tblGrid>
                <a:gridCol w="3822700"/>
              </a:tblGrid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  Agent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{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char*     name;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char*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hostRunning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Agent*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controllerAgent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1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Arbitrator  : public Agent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Agent*    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agentsArbitrated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 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totalArbitrated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ArbitrationPolicy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policy;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8541" name="Group 61"/>
          <p:cNvGraphicFramePr>
            <a:graphicFrameLocks noGrp="1"/>
          </p:cNvGraphicFramePr>
          <p:nvPr/>
        </p:nvGraphicFramePr>
        <p:xfrm>
          <a:off x="5359400" y="2044700"/>
          <a:ext cx="3263900" cy="1028700"/>
        </p:xfrm>
        <a:graphic>
          <a:graphicData uri="http://schemas.openxmlformats.org/drawingml/2006/table">
            <a:tbl>
              <a:tblPr/>
              <a:tblGrid>
                <a:gridCol w="32639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char*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char*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hostRunning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Agent*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controllerAgent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8602" name="Group 122"/>
          <p:cNvGraphicFramePr>
            <a:graphicFrameLocks noGrp="1"/>
          </p:cNvGraphicFramePr>
          <p:nvPr/>
        </p:nvGraphicFramePr>
        <p:xfrm>
          <a:off x="5422900" y="3911600"/>
          <a:ext cx="3225800" cy="2055813"/>
        </p:xfrm>
        <a:graphic>
          <a:graphicData uri="http://schemas.openxmlformats.org/drawingml/2006/table">
            <a:tbl>
              <a:tblPr/>
              <a:tblGrid>
                <a:gridCol w="32258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char*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char*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hostRunning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Agent*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controllerAgent;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Agent*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agentsArbitrated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unsigned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totalArbitrated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ArbitrationPolicy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policy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sp>
        <p:nvSpPr>
          <p:cNvPr id="1428564" name="Text Box 84"/>
          <p:cNvSpPr txBox="1">
            <a:spLocks noChangeArrowheads="1"/>
          </p:cNvSpPr>
          <p:nvPr/>
        </p:nvSpPr>
        <p:spPr bwMode="auto">
          <a:xfrm>
            <a:off x="5362575" y="1660525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Agent </a:t>
            </a:r>
            <a:r>
              <a:rPr lang="el-GR" sz="1600" i="1">
                <a:effectLst/>
                <a:latin typeface="Arial" charset="0"/>
              </a:rPr>
              <a:t>στιγμιότυπο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428565" name="Text Box 85"/>
          <p:cNvSpPr txBox="1">
            <a:spLocks noChangeArrowheads="1"/>
          </p:cNvSpPr>
          <p:nvPr/>
        </p:nvSpPr>
        <p:spPr bwMode="auto">
          <a:xfrm>
            <a:off x="5411788" y="3590925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Arbitrator </a:t>
            </a:r>
            <a:r>
              <a:rPr lang="el-GR" sz="1600" i="1">
                <a:effectLst/>
                <a:latin typeface="Arial" charset="0"/>
              </a:rPr>
              <a:t>στιγμιότυπο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428574" name="Oval 94"/>
          <p:cNvSpPr>
            <a:spLocks noChangeArrowheads="1"/>
          </p:cNvSpPr>
          <p:nvPr/>
        </p:nvSpPr>
        <p:spPr bwMode="auto">
          <a:xfrm>
            <a:off x="1587500" y="2222500"/>
            <a:ext cx="736600" cy="304800"/>
          </a:xfrm>
          <a:prstGeom prst="ellipse">
            <a:avLst/>
          </a:prstGeom>
          <a:noFill/>
          <a:ln w="28575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28575" name="Oval 95"/>
          <p:cNvSpPr>
            <a:spLocks noChangeArrowheads="1"/>
          </p:cNvSpPr>
          <p:nvPr/>
        </p:nvSpPr>
        <p:spPr bwMode="auto">
          <a:xfrm>
            <a:off x="1397000" y="4279900"/>
            <a:ext cx="1206500" cy="406400"/>
          </a:xfrm>
          <a:prstGeom prst="ellipse">
            <a:avLst/>
          </a:prstGeom>
          <a:noFill/>
          <a:ln w="28575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28576" name="AutoShape 96"/>
          <p:cNvCxnSpPr>
            <a:cxnSpLocks noChangeShapeType="1"/>
            <a:stCxn id="1428574" idx="2"/>
            <a:endCxn id="1428575" idx="6"/>
          </p:cNvCxnSpPr>
          <p:nvPr/>
        </p:nvCxnSpPr>
        <p:spPr bwMode="auto">
          <a:xfrm rot="10800000" flipH="1" flipV="1">
            <a:off x="1573213" y="2374900"/>
            <a:ext cx="1044575" cy="2108200"/>
          </a:xfrm>
          <a:prstGeom prst="curvedConnector5">
            <a:avLst>
              <a:gd name="adj1" fmla="val -20519"/>
              <a:gd name="adj2" fmla="val 48796"/>
              <a:gd name="adj3" fmla="val 120519"/>
            </a:avLst>
          </a:prstGeom>
          <a:noFill/>
          <a:ln w="28575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8603" name="Text Box 123"/>
          <p:cNvSpPr txBox="1">
            <a:spLocks noChangeArrowheads="1"/>
          </p:cNvSpPr>
          <p:nvPr/>
        </p:nvSpPr>
        <p:spPr bwMode="auto">
          <a:xfrm>
            <a:off x="3249613" y="5586413"/>
            <a:ext cx="1223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κληρονόμος</a:t>
            </a:r>
            <a:endParaRPr lang="en-GB" sz="14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28604" name="Text Box 124"/>
          <p:cNvSpPr txBox="1">
            <a:spLocks noChangeArrowheads="1"/>
          </p:cNvSpPr>
          <p:nvPr/>
        </p:nvSpPr>
        <p:spPr bwMode="auto">
          <a:xfrm>
            <a:off x="3325813" y="3744913"/>
            <a:ext cx="1198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κληροδότης</a:t>
            </a:r>
            <a:endParaRPr lang="en-GB" sz="14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428606" name="AutoShape 126"/>
          <p:cNvCxnSpPr>
            <a:cxnSpLocks noChangeShapeType="1"/>
          </p:cNvCxnSpPr>
          <p:nvPr/>
        </p:nvCxnSpPr>
        <p:spPr bwMode="auto">
          <a:xfrm flipH="1" flipV="1">
            <a:off x="4546600" y="1992313"/>
            <a:ext cx="812800" cy="52387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8607" name="AutoShape 127"/>
          <p:cNvCxnSpPr>
            <a:cxnSpLocks noChangeShapeType="1"/>
          </p:cNvCxnSpPr>
          <p:nvPr/>
        </p:nvCxnSpPr>
        <p:spPr bwMode="auto">
          <a:xfrm flipH="1" flipV="1">
            <a:off x="4572000" y="1933575"/>
            <a:ext cx="787400" cy="113982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8608" name="AutoShape 128"/>
          <p:cNvCxnSpPr>
            <a:cxnSpLocks noChangeShapeType="1"/>
          </p:cNvCxnSpPr>
          <p:nvPr/>
        </p:nvCxnSpPr>
        <p:spPr bwMode="auto">
          <a:xfrm flipH="1">
            <a:off x="4572000" y="3911600"/>
            <a:ext cx="850900" cy="16827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8609" name="AutoShape 129"/>
          <p:cNvCxnSpPr>
            <a:cxnSpLocks noChangeShapeType="1"/>
          </p:cNvCxnSpPr>
          <p:nvPr/>
        </p:nvCxnSpPr>
        <p:spPr bwMode="auto">
          <a:xfrm flipH="1" flipV="1">
            <a:off x="4572000" y="4079875"/>
            <a:ext cx="850900" cy="18875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5282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3D0396E-1429-4042-BA73-C73693588DAF}" type="slidenum">
              <a:rPr lang="en-US"/>
              <a:pPr/>
              <a:t>18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τύπων / δεδομένων (4/5)</a:t>
            </a:r>
            <a:endParaRPr lang="en-GB"/>
          </a:p>
        </p:txBody>
      </p:sp>
      <p:graphicFrame>
        <p:nvGraphicFramePr>
          <p:cNvPr id="146228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9259"/>
              </p:ext>
            </p:extLst>
          </p:nvPr>
        </p:nvGraphicFramePr>
        <p:xfrm>
          <a:off x="901700" y="1974850"/>
          <a:ext cx="7391400" cy="3786252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309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Circle : public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float radius;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Circle (float _x, float _y, float _radius)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Shape(_x, _y),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Μεταβίβαση παραμέτρων στον κληροδότη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constructor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radius(_radius)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Μεγάλη ευελιξία στον ορισμό τύπων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            { public: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B : public A { public: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C : public A { public: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Flag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D : public B { public: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B::Flag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E : public D { public: class   Flag { public: D::Flag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30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CACB52D-016A-4F69-BB76-E4806A7786EA}" type="slidenum">
              <a:rPr lang="en-US"/>
              <a:pPr/>
              <a:t>19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2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τύπων / δεδομένων (5/5)</a:t>
            </a:r>
            <a:endParaRPr lang="en-GB"/>
          </a:p>
        </p:txBody>
      </p:sp>
      <p:graphicFrame>
        <p:nvGraphicFramePr>
          <p:cNvPr id="1432689" name="Group 1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246"/>
              </p:ext>
            </p:extLst>
          </p:nvPr>
        </p:nvGraphicFramePr>
        <p:xfrm>
          <a:off x="635000" y="1936750"/>
          <a:ext cx="4711700" cy="3829050"/>
        </p:xfrm>
        <a:graphic>
          <a:graphicData uri="http://schemas.openxmlformats.org/drawingml/2006/table">
            <a:tbl>
              <a:tblPr/>
              <a:tblGrid>
                <a:gridCol w="2679700"/>
                <a:gridCol w="2032000"/>
              </a:tblGrid>
              <a:tr h="3829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XX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XX(void)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YY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XX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YY(void){}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ZZ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YY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char* y;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ZZ(void)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ZZ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myz.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myz.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myz.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=20;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myz.y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="Hello";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YY::*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&amp;YY::x;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2628" name="Group 1076"/>
          <p:cNvGraphicFramePr>
            <a:graphicFrameLocks noGrp="1"/>
          </p:cNvGraphicFramePr>
          <p:nvPr/>
        </p:nvGraphicFramePr>
        <p:xfrm>
          <a:off x="5676900" y="1917700"/>
          <a:ext cx="2006600" cy="317500"/>
        </p:xfrm>
        <a:graphic>
          <a:graphicData uri="http://schemas.openxmlformats.org/drawingml/2006/table">
            <a:tbl>
              <a:tblPr/>
              <a:tblGrid>
                <a:gridCol w="2006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2641" name="Group 1089"/>
          <p:cNvGraphicFramePr>
            <a:graphicFrameLocks noGrp="1"/>
          </p:cNvGraphicFramePr>
          <p:nvPr/>
        </p:nvGraphicFramePr>
        <p:xfrm>
          <a:off x="5689600" y="2781300"/>
          <a:ext cx="2006600" cy="952500"/>
        </p:xfrm>
        <a:graphic>
          <a:graphicData uri="http://schemas.openxmlformats.org/drawingml/2006/table">
            <a:tbl>
              <a:tblPr/>
              <a:tblGrid>
                <a:gridCol w="2006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x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y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2661" name="Group 1109"/>
          <p:cNvGraphicFramePr>
            <a:graphicFrameLocks noGrp="1"/>
          </p:cNvGraphicFramePr>
          <p:nvPr/>
        </p:nvGraphicFramePr>
        <p:xfrm>
          <a:off x="5702300" y="4229100"/>
          <a:ext cx="2006600" cy="1905000"/>
        </p:xfrm>
        <a:graphic>
          <a:graphicData uri="http://schemas.openxmlformats.org/drawingml/2006/table">
            <a:tbl>
              <a:tblPr/>
              <a:tblGrid>
                <a:gridCol w="2006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x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y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x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char*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y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z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432662" name="Text Box 1110"/>
          <p:cNvSpPr txBox="1">
            <a:spLocks noChangeArrowheads="1"/>
          </p:cNvSpPr>
          <p:nvPr/>
        </p:nvSpPr>
        <p:spPr bwMode="auto">
          <a:xfrm>
            <a:off x="5643563" y="1571625"/>
            <a:ext cx="1947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XX instance / XXI  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432663" name="Text Box 1111"/>
          <p:cNvSpPr txBox="1">
            <a:spLocks noChangeArrowheads="1"/>
          </p:cNvSpPr>
          <p:nvPr/>
        </p:nvSpPr>
        <p:spPr bwMode="auto">
          <a:xfrm>
            <a:off x="5624513" y="2435225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YY instance / YYI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432664" name="Text Box 1112"/>
          <p:cNvSpPr txBox="1">
            <a:spLocks noChangeArrowheads="1"/>
          </p:cNvSpPr>
          <p:nvPr/>
        </p:nvSpPr>
        <p:spPr bwMode="auto">
          <a:xfrm>
            <a:off x="5695950" y="3870325"/>
            <a:ext cx="1789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ZZ instance / ZZI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432667" name="Freeform 1115"/>
          <p:cNvSpPr>
            <a:spLocks/>
          </p:cNvSpPr>
          <p:nvPr/>
        </p:nvSpPr>
        <p:spPr bwMode="auto">
          <a:xfrm>
            <a:off x="7734300" y="2794000"/>
            <a:ext cx="114300" cy="292100"/>
          </a:xfrm>
          <a:custGeom>
            <a:avLst/>
            <a:gdLst>
              <a:gd name="T0" fmla="*/ 16 w 72"/>
              <a:gd name="T1" fmla="*/ 0 h 184"/>
              <a:gd name="T2" fmla="*/ 72 w 72"/>
              <a:gd name="T3" fmla="*/ 0 h 184"/>
              <a:gd name="T4" fmla="*/ 72 w 72"/>
              <a:gd name="T5" fmla="*/ 184 h 184"/>
              <a:gd name="T6" fmla="*/ 0 w 72"/>
              <a:gd name="T7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184">
                <a:moveTo>
                  <a:pt x="16" y="0"/>
                </a:moveTo>
                <a:lnTo>
                  <a:pt x="72" y="0"/>
                </a:lnTo>
                <a:lnTo>
                  <a:pt x="72" y="184"/>
                </a:lnTo>
                <a:lnTo>
                  <a:pt x="0" y="1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32668" name="Freeform 1116"/>
          <p:cNvSpPr>
            <a:spLocks/>
          </p:cNvSpPr>
          <p:nvPr/>
        </p:nvSpPr>
        <p:spPr bwMode="auto">
          <a:xfrm>
            <a:off x="7747000" y="4229100"/>
            <a:ext cx="114300" cy="292100"/>
          </a:xfrm>
          <a:custGeom>
            <a:avLst/>
            <a:gdLst>
              <a:gd name="T0" fmla="*/ 16 w 72"/>
              <a:gd name="T1" fmla="*/ 0 h 184"/>
              <a:gd name="T2" fmla="*/ 72 w 72"/>
              <a:gd name="T3" fmla="*/ 0 h 184"/>
              <a:gd name="T4" fmla="*/ 72 w 72"/>
              <a:gd name="T5" fmla="*/ 184 h 184"/>
              <a:gd name="T6" fmla="*/ 0 w 72"/>
              <a:gd name="T7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184">
                <a:moveTo>
                  <a:pt x="16" y="0"/>
                </a:moveTo>
                <a:lnTo>
                  <a:pt x="72" y="0"/>
                </a:lnTo>
                <a:lnTo>
                  <a:pt x="72" y="184"/>
                </a:lnTo>
                <a:lnTo>
                  <a:pt x="0" y="1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32670" name="Freeform 1118"/>
          <p:cNvSpPr>
            <a:spLocks/>
          </p:cNvSpPr>
          <p:nvPr/>
        </p:nvSpPr>
        <p:spPr bwMode="auto">
          <a:xfrm>
            <a:off x="8229600" y="4203700"/>
            <a:ext cx="88900" cy="965200"/>
          </a:xfrm>
          <a:custGeom>
            <a:avLst/>
            <a:gdLst>
              <a:gd name="T0" fmla="*/ 16 w 72"/>
              <a:gd name="T1" fmla="*/ 0 h 184"/>
              <a:gd name="T2" fmla="*/ 72 w 72"/>
              <a:gd name="T3" fmla="*/ 0 h 184"/>
              <a:gd name="T4" fmla="*/ 72 w 72"/>
              <a:gd name="T5" fmla="*/ 184 h 184"/>
              <a:gd name="T6" fmla="*/ 0 w 72"/>
              <a:gd name="T7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184">
                <a:moveTo>
                  <a:pt x="16" y="0"/>
                </a:moveTo>
                <a:lnTo>
                  <a:pt x="72" y="0"/>
                </a:lnTo>
                <a:lnTo>
                  <a:pt x="72" y="184"/>
                </a:lnTo>
                <a:lnTo>
                  <a:pt x="0" y="1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32671" name="Rectangle 1119"/>
          <p:cNvSpPr>
            <a:spLocks noChangeArrowheads="1"/>
          </p:cNvSpPr>
          <p:nvPr/>
        </p:nvSpPr>
        <p:spPr bwMode="auto">
          <a:xfrm>
            <a:off x="7834313" y="2740025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600">
                <a:effectLst/>
              </a:rPr>
              <a:t>XXI</a:t>
            </a:r>
            <a:endParaRPr lang="en-GB" sz="1600">
              <a:effectLst/>
            </a:endParaRPr>
          </a:p>
        </p:txBody>
      </p:sp>
      <p:sp>
        <p:nvSpPr>
          <p:cNvPr id="1432672" name="Rectangle 1120"/>
          <p:cNvSpPr>
            <a:spLocks noChangeArrowheads="1"/>
          </p:cNvSpPr>
          <p:nvPr/>
        </p:nvSpPr>
        <p:spPr bwMode="auto">
          <a:xfrm>
            <a:off x="7847013" y="4200525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600">
                <a:effectLst/>
              </a:rPr>
              <a:t>XXI</a:t>
            </a:r>
            <a:endParaRPr lang="en-GB" sz="1600">
              <a:effectLst/>
            </a:endParaRPr>
          </a:p>
        </p:txBody>
      </p:sp>
      <p:sp>
        <p:nvSpPr>
          <p:cNvPr id="1432674" name="Rectangle 1122"/>
          <p:cNvSpPr>
            <a:spLocks noChangeArrowheads="1"/>
          </p:cNvSpPr>
          <p:nvPr/>
        </p:nvSpPr>
        <p:spPr bwMode="auto">
          <a:xfrm>
            <a:off x="8278813" y="4530725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600">
                <a:effectLst/>
              </a:rPr>
              <a:t>YYI</a:t>
            </a:r>
            <a:endParaRPr lang="en-GB" sz="1600">
              <a:effectLst/>
            </a:endParaRPr>
          </a:p>
        </p:txBody>
      </p:sp>
      <p:cxnSp>
        <p:nvCxnSpPr>
          <p:cNvPr id="1432675" name="AutoShape 1123"/>
          <p:cNvCxnSpPr>
            <a:cxnSpLocks noChangeShapeType="1"/>
            <a:stCxn id="40" idx="1"/>
            <a:endCxn id="1432676" idx="3"/>
          </p:cNvCxnSpPr>
          <p:nvPr/>
        </p:nvCxnSpPr>
        <p:spPr bwMode="auto">
          <a:xfrm rot="10800000">
            <a:off x="4637314" y="2980871"/>
            <a:ext cx="1079502" cy="2026105"/>
          </a:xfrm>
          <a:prstGeom prst="bentConnector3">
            <a:avLst>
              <a:gd name="adj1" fmla="val 46912"/>
            </a:avLst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2676" name="Rectangle 1124"/>
          <p:cNvSpPr>
            <a:spLocks noChangeArrowheads="1"/>
          </p:cNvSpPr>
          <p:nvPr/>
        </p:nvSpPr>
        <p:spPr bwMode="auto">
          <a:xfrm>
            <a:off x="4434114" y="2917370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32677" name="AutoShape 1125"/>
          <p:cNvCxnSpPr>
            <a:cxnSpLocks noChangeShapeType="1"/>
            <a:stCxn id="38" idx="1"/>
          </p:cNvCxnSpPr>
          <p:nvPr/>
        </p:nvCxnSpPr>
        <p:spPr bwMode="auto">
          <a:xfrm rot="10800000">
            <a:off x="4254500" y="3410178"/>
            <a:ext cx="1462317" cy="1930173"/>
          </a:xfrm>
          <a:prstGeom prst="bentConnector3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2678" name="Rectangle 1126"/>
          <p:cNvSpPr>
            <a:spLocks noChangeArrowheads="1"/>
          </p:cNvSpPr>
          <p:nvPr/>
        </p:nvSpPr>
        <p:spPr bwMode="auto">
          <a:xfrm>
            <a:off x="4152900" y="3327400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32679" name="AutoShape 1127"/>
          <p:cNvCxnSpPr>
            <a:cxnSpLocks noChangeShapeType="1"/>
            <a:stCxn id="36" idx="1"/>
            <a:endCxn id="1432680" idx="3"/>
          </p:cNvCxnSpPr>
          <p:nvPr/>
        </p:nvCxnSpPr>
        <p:spPr bwMode="auto">
          <a:xfrm rot="10800000">
            <a:off x="4521196" y="3835174"/>
            <a:ext cx="1184963" cy="552677"/>
          </a:xfrm>
          <a:prstGeom prst="bentConnector3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2680" name="Rectangle 1128"/>
          <p:cNvSpPr>
            <a:spLocks noChangeArrowheads="1"/>
          </p:cNvSpPr>
          <p:nvPr/>
        </p:nvSpPr>
        <p:spPr bwMode="auto">
          <a:xfrm>
            <a:off x="4317995" y="3771673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32683" name="AutoShape 1131"/>
          <p:cNvCxnSpPr>
            <a:cxnSpLocks noChangeShapeType="1"/>
            <a:stCxn id="37" idx="1"/>
            <a:endCxn id="1432684" idx="3"/>
          </p:cNvCxnSpPr>
          <p:nvPr/>
        </p:nvCxnSpPr>
        <p:spPr bwMode="auto">
          <a:xfrm rot="10800000" flipV="1">
            <a:off x="4683578" y="4711925"/>
            <a:ext cx="1033238" cy="431119"/>
          </a:xfrm>
          <a:prstGeom prst="bentConnector3">
            <a:avLst>
              <a:gd name="adj1" fmla="val 60140"/>
            </a:avLst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2684" name="Rectangle 1132"/>
          <p:cNvSpPr>
            <a:spLocks noChangeArrowheads="1"/>
          </p:cNvSpPr>
          <p:nvPr/>
        </p:nvSpPr>
        <p:spPr bwMode="auto">
          <a:xfrm>
            <a:off x="4480378" y="5079545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32691" name="Rectangle 1139"/>
          <p:cNvSpPr>
            <a:spLocks noChangeArrowheads="1"/>
          </p:cNvSpPr>
          <p:nvPr/>
        </p:nvSpPr>
        <p:spPr bwMode="auto">
          <a:xfrm>
            <a:off x="4459283" y="4221389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32692" name="AutoShape 1140"/>
          <p:cNvCxnSpPr>
            <a:cxnSpLocks noChangeShapeType="1"/>
            <a:stCxn id="39" idx="1"/>
            <a:endCxn id="1432691" idx="3"/>
          </p:cNvCxnSpPr>
          <p:nvPr/>
        </p:nvCxnSpPr>
        <p:spPr bwMode="auto">
          <a:xfrm rot="10800000">
            <a:off x="4662484" y="4284890"/>
            <a:ext cx="1054333" cy="1371377"/>
          </a:xfrm>
          <a:prstGeom prst="bentConnector3">
            <a:avLst>
              <a:gd name="adj1" fmla="val 80264"/>
            </a:avLst>
          </a:prstGeom>
          <a:noFill/>
          <a:ln w="28575">
            <a:solidFill>
              <a:schemeClr val="hlink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1124"/>
          <p:cNvSpPr>
            <a:spLocks noChangeArrowheads="1"/>
          </p:cNvSpPr>
          <p:nvPr/>
        </p:nvSpPr>
        <p:spPr bwMode="auto">
          <a:xfrm>
            <a:off x="5706158" y="4324350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7" name="Rectangle 1124"/>
          <p:cNvSpPr>
            <a:spLocks noChangeArrowheads="1"/>
          </p:cNvSpPr>
          <p:nvPr/>
        </p:nvSpPr>
        <p:spPr bwMode="auto">
          <a:xfrm>
            <a:off x="5716816" y="4648426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8" name="Rectangle 1124"/>
          <p:cNvSpPr>
            <a:spLocks noChangeArrowheads="1"/>
          </p:cNvSpPr>
          <p:nvPr/>
        </p:nvSpPr>
        <p:spPr bwMode="auto">
          <a:xfrm>
            <a:off x="5716816" y="5276850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9" name="Rectangle 1124"/>
          <p:cNvSpPr>
            <a:spLocks noChangeArrowheads="1"/>
          </p:cNvSpPr>
          <p:nvPr/>
        </p:nvSpPr>
        <p:spPr bwMode="auto">
          <a:xfrm>
            <a:off x="5716816" y="5592766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40" name="Rectangle 1124"/>
          <p:cNvSpPr>
            <a:spLocks noChangeArrowheads="1"/>
          </p:cNvSpPr>
          <p:nvPr/>
        </p:nvSpPr>
        <p:spPr bwMode="auto">
          <a:xfrm>
            <a:off x="5716816" y="4943475"/>
            <a:ext cx="2032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846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80A7CF9-4E9C-43CC-B82A-6E025B47C3B1}" type="slidenum">
              <a:rPr lang="en-US"/>
              <a:pPr/>
              <a:t>2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4</a:t>
            </a:r>
            <a:endParaRPr lang="en-GB"/>
          </a:p>
        </p:txBody>
      </p:sp>
      <p:sp>
        <p:nvSpPr>
          <p:cNvPr id="1448966" name="Rectangle 6"/>
          <p:cNvSpPr>
            <a:spLocks noChangeArrowheads="1"/>
          </p:cNvSpPr>
          <p:nvPr/>
        </p:nvSpPr>
        <p:spPr bwMode="auto">
          <a:xfrm>
            <a:off x="838200" y="17526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800" i="1">
                <a:effectLst>
                  <a:outerShdw blurRad="38100" dist="38100" dir="2700000" algn="tl">
                    <a:srgbClr val="FFFFFF"/>
                  </a:outerShdw>
                </a:effectLst>
              </a:rPr>
              <a:t>ΣΤΟΙΧΕΙΑ ΟΝΤΟΚΕΝΤΡΙΚΟΥ ΠΡΟΓΡΑΜΜΑΤΙΣΜΟΥ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Αριθμός διαλέξεων 7, Διάλεξη </a:t>
            </a:r>
            <a:r>
              <a:rPr kumimoji="1" 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kumimoji="1" lang="el-GR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η</a:t>
            </a:r>
            <a:endParaRPr kumimoji="1" lang="en-GB" sz="200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448967" name="Picture 7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47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6DF00C3-D41F-4C05-B33F-E65276D8307C}" type="slidenum">
              <a:rPr lang="en-US"/>
              <a:pPr/>
              <a:t>20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/>
              <a:t>Προγραμματιστικά πλεονεκτήματα</a:t>
            </a:r>
            <a:endParaRPr lang="en-US"/>
          </a:p>
          <a:p>
            <a:pPr lvl="1"/>
            <a:r>
              <a:rPr lang="el-GR"/>
              <a:t>Το μοντέλο και τα βασικά στοιχεία</a:t>
            </a:r>
          </a:p>
          <a:p>
            <a:pPr lvl="1"/>
            <a:r>
              <a:rPr lang="el-GR"/>
              <a:t>Κληρονομιά τύπων / δεδομένων</a:t>
            </a:r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Κληρονομικότητα και κανόνες πρόσβασης</a:t>
            </a:r>
            <a:endParaRPr lang="en-US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l-GR"/>
              <a:t>Κληρονομιά συναρτήσεων</a:t>
            </a:r>
            <a:endParaRPr lang="en-US"/>
          </a:p>
          <a:p>
            <a:pPr lvl="1"/>
            <a:r>
              <a:rPr lang="el-GR"/>
              <a:t>Σειρά κλήσης </a:t>
            </a:r>
            <a:r>
              <a:rPr lang="en-US"/>
              <a:t>constructor / destructor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9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2E81F76-B93B-4BE2-8F99-777FFDF1214B}" type="slidenum">
              <a:rPr lang="en-US"/>
              <a:pPr/>
              <a:t>21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Κληρονομικότητα και κανόνες πρόσβασης (1/2)</a:t>
            </a:r>
            <a:endParaRPr lang="en-GB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Τα μέλη μίας κλάσης μπορούν να έχουν ένα από τους παρακάτω χαρακτηρισμούς πρόσβασης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private</a:t>
            </a:r>
            <a:r>
              <a:rPr lang="en-US" sz="2000"/>
              <a:t> </a:t>
            </a:r>
            <a:r>
              <a:rPr lang="el-GR" sz="2000"/>
              <a:t>ή </a:t>
            </a:r>
            <a:r>
              <a:rPr lang="en-US" sz="2000" b="1"/>
              <a:t>public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ή </a:t>
            </a:r>
            <a:r>
              <a:rPr lang="en-US" sz="2000" b="1"/>
              <a:t>protected</a:t>
            </a:r>
            <a:r>
              <a:rPr lang="el-GR" sz="2000" b="1"/>
              <a:t>, </a:t>
            </a:r>
            <a:r>
              <a:rPr lang="el-GR" sz="2000"/>
              <a:t>ο οποίος χρησιμοποιείται αποκλειστικά στην κληρονομικότητα</a:t>
            </a:r>
            <a:r>
              <a:rPr lang="en-US" sz="2000"/>
              <a:t>.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Ένα </a:t>
            </a:r>
            <a:r>
              <a:rPr lang="en-US" sz="1800"/>
              <a:t>protected </a:t>
            </a:r>
            <a:r>
              <a:rPr lang="el-GR" sz="1800"/>
              <a:t>μέλος είναι ουσιαστικά </a:t>
            </a:r>
            <a:r>
              <a:rPr lang="en-US" sz="1800"/>
              <a:t>private </a:t>
            </a:r>
            <a:r>
              <a:rPr lang="el-GR" sz="1800"/>
              <a:t>εκτός  της κλάσης </a:t>
            </a:r>
            <a:r>
              <a:rPr lang="el-GR" sz="1800" b="1" i="1"/>
              <a:t>Χ</a:t>
            </a:r>
            <a:r>
              <a:rPr lang="el-GR" sz="1800"/>
              <a:t> στην οποία ορίζεται</a:t>
            </a:r>
            <a:r>
              <a:rPr lang="en-US" sz="1800"/>
              <a:t>, </a:t>
            </a:r>
            <a:r>
              <a:rPr lang="el-GR" sz="1800"/>
              <a:t>αλλά μπορεί να χρησιμοποιηθεί σε μία κλάση που είναι άμεσος κληρονόμος της </a:t>
            </a:r>
            <a:r>
              <a:rPr lang="el-GR" sz="1800" b="1" i="1"/>
              <a:t>Χ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</a:pPr>
            <a:r>
              <a:rPr lang="el-GR" sz="2400"/>
              <a:t>Η κληρονομικότητα πρέπει να χαρακτηρίζεται με έναν από τους τρεις διαφορετικούς χαρακτηρισμούς </a:t>
            </a:r>
            <a:r>
              <a:rPr lang="en-US" sz="2400"/>
              <a:t>(</a:t>
            </a:r>
            <a:r>
              <a:rPr lang="el-GR" sz="2400"/>
              <a:t>δηλ.</a:t>
            </a:r>
            <a:r>
              <a:rPr lang="en-US" sz="2400"/>
              <a:t> public, private, protected).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Αυτού του είδους ο χαρακτηρισμός ορίζει </a:t>
            </a:r>
            <a:r>
              <a:rPr lang="el-GR" sz="2000" i="1">
                <a:solidFill>
                  <a:srgbClr val="0000FF"/>
                </a:solidFill>
                <a:effectLst/>
              </a:rPr>
              <a:t>τον τρόπο με τον οποίο οι αυθεντικοί χαρακτηρισμοί πρόσβασης των κληρονομημένων μελών τροποποιούνται μέσα στο χώρο της κληρονόμου κλάσης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1397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549B67-C59E-410A-8666-C54662930C3F}" type="slidenum">
              <a:rPr lang="en-US"/>
              <a:pPr/>
              <a:t>22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Κληρονομικότητα και κανόνες πρόσβασης (2/2)</a:t>
            </a:r>
            <a:endParaRPr lang="en-GB"/>
          </a:p>
        </p:txBody>
      </p:sp>
      <p:sp>
        <p:nvSpPr>
          <p:cNvPr id="1431639" name="Text Box 1111"/>
          <p:cNvSpPr txBox="1">
            <a:spLocks noChangeArrowheads="1"/>
          </p:cNvSpPr>
          <p:nvPr/>
        </p:nvSpPr>
        <p:spPr bwMode="auto">
          <a:xfrm>
            <a:off x="1149350" y="14462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l-GR" sz="1400">
              <a:effectLst/>
              <a:latin typeface="Arial" charset="0"/>
            </a:endParaRPr>
          </a:p>
        </p:txBody>
      </p:sp>
      <p:sp>
        <p:nvSpPr>
          <p:cNvPr id="1431662" name="Text Box 1134"/>
          <p:cNvSpPr txBox="1">
            <a:spLocks noChangeArrowheads="1"/>
          </p:cNvSpPr>
          <p:nvPr/>
        </p:nvSpPr>
        <p:spPr bwMode="auto">
          <a:xfrm>
            <a:off x="431800" y="19923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l-GR" sz="1400">
              <a:effectLst/>
              <a:latin typeface="Arial" charset="0"/>
            </a:endParaRPr>
          </a:p>
        </p:txBody>
      </p:sp>
      <p:sp>
        <p:nvSpPr>
          <p:cNvPr id="1431663" name="Text Box 1135"/>
          <p:cNvSpPr txBox="1">
            <a:spLocks noChangeArrowheads="1"/>
          </p:cNvSpPr>
          <p:nvPr/>
        </p:nvSpPr>
        <p:spPr bwMode="auto">
          <a:xfrm>
            <a:off x="1131888" y="2005013"/>
            <a:ext cx="246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l-GR" sz="1400">
              <a:effectLst/>
              <a:latin typeface="Arial" charset="0"/>
            </a:endParaRPr>
          </a:p>
        </p:txBody>
      </p:sp>
      <p:sp>
        <p:nvSpPr>
          <p:cNvPr id="1431744" name="Oval 1216"/>
          <p:cNvSpPr>
            <a:spLocks noChangeArrowheads="1"/>
          </p:cNvSpPr>
          <p:nvPr/>
        </p:nvSpPr>
        <p:spPr bwMode="auto">
          <a:xfrm>
            <a:off x="3657600" y="5232400"/>
            <a:ext cx="2286000" cy="10287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l-GR" sz="1200">
                <a:effectLst/>
              </a:rPr>
              <a:t>Τα </a:t>
            </a:r>
            <a:r>
              <a:rPr lang="en-US" sz="1200">
                <a:effectLst/>
              </a:rPr>
              <a:t>private </a:t>
            </a:r>
            <a:r>
              <a:rPr lang="el-GR" sz="1200">
                <a:effectLst/>
              </a:rPr>
              <a:t>μέλη του</a:t>
            </a:r>
          </a:p>
          <a:p>
            <a:pPr defTabSz="762000"/>
            <a:r>
              <a:rPr lang="el-GR" sz="1200">
                <a:effectLst/>
              </a:rPr>
              <a:t>κληροδότη είναι </a:t>
            </a:r>
          </a:p>
          <a:p>
            <a:pPr defTabSz="762000"/>
            <a:r>
              <a:rPr lang="el-GR" sz="1200">
                <a:effectLst/>
              </a:rPr>
              <a:t>απρόσιτα στην</a:t>
            </a:r>
          </a:p>
          <a:p>
            <a:pPr defTabSz="762000"/>
            <a:r>
              <a:rPr lang="el-GR" sz="1200">
                <a:effectLst/>
              </a:rPr>
              <a:t>κληρονόμο</a:t>
            </a:r>
            <a:endParaRPr lang="en-GB" sz="1200">
              <a:effectLst/>
            </a:endParaRPr>
          </a:p>
        </p:txBody>
      </p:sp>
      <p:sp>
        <p:nvSpPr>
          <p:cNvPr id="1431746" name="Oval 1218"/>
          <p:cNvSpPr>
            <a:spLocks noChangeArrowheads="1"/>
          </p:cNvSpPr>
          <p:nvPr/>
        </p:nvSpPr>
        <p:spPr bwMode="auto">
          <a:xfrm>
            <a:off x="635000" y="5080000"/>
            <a:ext cx="2527300" cy="11557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l-GR" sz="1200">
                <a:effectLst/>
              </a:rPr>
              <a:t>Το αποτέλεσμα της</a:t>
            </a:r>
            <a:endParaRPr lang="en-US" sz="1200">
              <a:effectLst/>
            </a:endParaRPr>
          </a:p>
          <a:p>
            <a:pPr defTabSz="762000"/>
            <a:r>
              <a:rPr lang="en-US" sz="1200">
                <a:effectLst/>
              </a:rPr>
              <a:t> private </a:t>
            </a:r>
            <a:r>
              <a:rPr lang="el-GR" sz="1200">
                <a:effectLst/>
              </a:rPr>
              <a:t>κληρονομικότητας</a:t>
            </a:r>
            <a:endParaRPr lang="en-US" sz="1200">
              <a:effectLst/>
            </a:endParaRPr>
          </a:p>
          <a:p>
            <a:pPr defTabSz="762000"/>
            <a:r>
              <a:rPr lang="el-GR" sz="1200">
                <a:effectLst/>
              </a:rPr>
              <a:t>είναι ότι όλα τα </a:t>
            </a:r>
          </a:p>
          <a:p>
            <a:pPr defTabSz="762000"/>
            <a:r>
              <a:rPr lang="el-GR" sz="1200">
                <a:effectLst/>
              </a:rPr>
              <a:t>κληρονομημένα μέλη</a:t>
            </a:r>
            <a:r>
              <a:rPr lang="en-US" sz="1200">
                <a:effectLst/>
              </a:rPr>
              <a:t> </a:t>
            </a:r>
          </a:p>
          <a:p>
            <a:pPr defTabSz="762000"/>
            <a:r>
              <a:rPr lang="el-GR" sz="1200">
                <a:effectLst/>
              </a:rPr>
              <a:t>γίνονται </a:t>
            </a:r>
            <a:r>
              <a:rPr lang="en-US" sz="1200">
                <a:effectLst/>
              </a:rPr>
              <a:t>private</a:t>
            </a:r>
            <a:endParaRPr lang="en-GB" sz="1200">
              <a:effectLst/>
            </a:endParaRPr>
          </a:p>
        </p:txBody>
      </p:sp>
      <p:cxnSp>
        <p:nvCxnSpPr>
          <p:cNvPr id="1431750" name="AutoShape 1222"/>
          <p:cNvCxnSpPr>
            <a:cxnSpLocks noChangeShapeType="1"/>
            <a:stCxn id="1431746" idx="2"/>
          </p:cNvCxnSpPr>
          <p:nvPr/>
        </p:nvCxnSpPr>
        <p:spPr bwMode="auto">
          <a:xfrm rot="10800000" flipH="1">
            <a:off x="620713" y="3898900"/>
            <a:ext cx="484187" cy="1758950"/>
          </a:xfrm>
          <a:prstGeom prst="curvedConnector3">
            <a:avLst>
              <a:gd name="adj1" fmla="val -44264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751" name="AutoShape 1223"/>
          <p:cNvCxnSpPr>
            <a:cxnSpLocks noChangeShapeType="1"/>
            <a:stCxn id="1431744" idx="2"/>
          </p:cNvCxnSpPr>
          <p:nvPr/>
        </p:nvCxnSpPr>
        <p:spPr bwMode="auto">
          <a:xfrm rot="10800000" flipH="1">
            <a:off x="3643313" y="4908550"/>
            <a:ext cx="1493837" cy="838200"/>
          </a:xfrm>
          <a:prstGeom prst="curvedConnector4">
            <a:avLst>
              <a:gd name="adj1" fmla="val -14347"/>
              <a:gd name="adj2" fmla="val 80681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31875" name="Group 1347"/>
          <p:cNvGraphicFramePr>
            <a:graphicFrameLocks noGrp="1"/>
          </p:cNvGraphicFramePr>
          <p:nvPr/>
        </p:nvGraphicFramePr>
        <p:xfrm>
          <a:off x="1104900" y="2552700"/>
          <a:ext cx="6883400" cy="2351412"/>
        </p:xfrm>
        <a:graphic>
          <a:graphicData uri="http://schemas.openxmlformats.org/drawingml/2006/table">
            <a:tbl>
              <a:tblPr/>
              <a:tblGrid>
                <a:gridCol w="1152525"/>
                <a:gridCol w="1927225"/>
                <a:gridCol w="1903413"/>
                <a:gridCol w="1900237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ΝΑΙ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ΌΧΙ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ΝΑΙ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ΝΑΙ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ΌΧΙ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ΝΑΙ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ΝΑΙ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ΟΧΙ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ΝΑΙ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1873" name="Group 1345"/>
          <p:cNvGraphicFramePr>
            <a:graphicFrameLocks noGrp="1"/>
          </p:cNvGraphicFramePr>
          <p:nvPr/>
        </p:nvGraphicFramePr>
        <p:xfrm>
          <a:off x="2641600" y="1562100"/>
          <a:ext cx="5308600" cy="855348"/>
        </p:xfrm>
        <a:graphic>
          <a:graphicData uri="http://schemas.openxmlformats.org/drawingml/2006/table">
            <a:tbl>
              <a:tblPr/>
              <a:tblGrid>
                <a:gridCol w="1676400"/>
                <a:gridCol w="36322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χαρακτηρισμός πρόσβασης μέλους κληροδότη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χαρακτηρισμός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κληρονομικότητας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δυνατότητα χρήσης στην κληρονόμο κλάση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πρόσβαση κληρονομημένου μέλους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1876" name="Oval 1348"/>
          <p:cNvSpPr>
            <a:spLocks noChangeArrowheads="1"/>
          </p:cNvSpPr>
          <p:nvPr/>
        </p:nvSpPr>
        <p:spPr bwMode="auto">
          <a:xfrm>
            <a:off x="6184900" y="5219700"/>
            <a:ext cx="2286000" cy="10287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l-GR" sz="1200">
                <a:effectLst/>
              </a:rPr>
              <a:t>Τα </a:t>
            </a:r>
            <a:r>
              <a:rPr lang="en-US" sz="1200">
                <a:effectLst/>
              </a:rPr>
              <a:t>protected </a:t>
            </a:r>
            <a:r>
              <a:rPr lang="el-GR" sz="1200">
                <a:effectLst/>
              </a:rPr>
              <a:t>μέλη του</a:t>
            </a:r>
          </a:p>
          <a:p>
            <a:pPr defTabSz="762000"/>
            <a:r>
              <a:rPr lang="el-GR" sz="1200">
                <a:effectLst/>
              </a:rPr>
              <a:t>κληροδότη είναι πάντα</a:t>
            </a:r>
          </a:p>
          <a:p>
            <a:pPr defTabSz="762000"/>
            <a:r>
              <a:rPr lang="el-GR" sz="1200">
                <a:effectLst/>
              </a:rPr>
              <a:t>προσιτά στην </a:t>
            </a:r>
          </a:p>
          <a:p>
            <a:pPr defTabSz="762000"/>
            <a:r>
              <a:rPr lang="el-GR" sz="1200">
                <a:effectLst/>
              </a:rPr>
              <a:t>κληρονόμο</a:t>
            </a:r>
            <a:endParaRPr lang="en-GB" sz="1200">
              <a:effectLst/>
            </a:endParaRPr>
          </a:p>
        </p:txBody>
      </p:sp>
      <p:cxnSp>
        <p:nvCxnSpPr>
          <p:cNvPr id="1431877" name="AutoShape 1349"/>
          <p:cNvCxnSpPr>
            <a:cxnSpLocks noChangeShapeType="1"/>
            <a:stCxn id="1431876" idx="6"/>
          </p:cNvCxnSpPr>
          <p:nvPr/>
        </p:nvCxnSpPr>
        <p:spPr bwMode="auto">
          <a:xfrm flipH="1" flipV="1">
            <a:off x="7038975" y="4908550"/>
            <a:ext cx="1446213" cy="825500"/>
          </a:xfrm>
          <a:prstGeom prst="curvedConnector4">
            <a:avLst>
              <a:gd name="adj1" fmla="val -14819"/>
              <a:gd name="adj2" fmla="val 81153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488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B1A227B-5B04-4F5D-B74A-3B0838A7FCA3}" type="slidenum">
              <a:rPr lang="en-US"/>
              <a:pPr/>
              <a:t>23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/>
              <a:t>Προγραμματιστικά πλεονεκτήματα</a:t>
            </a:r>
            <a:endParaRPr lang="en-US"/>
          </a:p>
          <a:p>
            <a:pPr lvl="1"/>
            <a:r>
              <a:rPr lang="el-GR"/>
              <a:t>Το μοντέλο και τα βασικά στοιχεία</a:t>
            </a:r>
          </a:p>
          <a:p>
            <a:pPr lvl="1"/>
            <a:r>
              <a:rPr lang="el-GR"/>
              <a:t>Κληρονομιά τύπων / δεδομένων</a:t>
            </a:r>
          </a:p>
          <a:p>
            <a:pPr lvl="1"/>
            <a:r>
              <a:rPr lang="el-GR"/>
              <a:t>Κληρονομικότητα και κανόνες πρόσβασης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Κληρονομιά συναρτήσεων</a:t>
            </a:r>
            <a:endParaRPr lang="en-US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l-GR"/>
              <a:t>Σειρά κλήσης </a:t>
            </a:r>
            <a:r>
              <a:rPr lang="en-US"/>
              <a:t>constructor / destructor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76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22E49D8-CD17-457A-9329-AC137A2C34DB}" type="slidenum">
              <a:rPr lang="en-US"/>
              <a:pPr/>
              <a:t>24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(1/11)</a:t>
            </a:r>
            <a:endParaRPr lang="en-GB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Παρόμοιοι κανόνες με την κληρονομιά δεδομένων και τύπων ισχύουν. </a:t>
            </a:r>
          </a:p>
          <a:p>
            <a:pPr>
              <a:lnSpc>
                <a:spcPct val="90000"/>
              </a:lnSpc>
            </a:pPr>
            <a:r>
              <a:rPr lang="el-GR" sz="2400"/>
              <a:t>Η κληρονόμος κλάση περιέχει συναρτήσεις οι οποίες ορίζονται ως</a:t>
            </a:r>
            <a:r>
              <a:rPr lang="en-US" sz="2400"/>
              <a:t>:</a:t>
            </a:r>
            <a:endParaRPr lang="el-GR" sz="2400"/>
          </a:p>
          <a:p>
            <a:pPr lvl="1">
              <a:lnSpc>
                <a:spcPct val="90000"/>
              </a:lnSpc>
            </a:pPr>
            <a:r>
              <a:rPr lang="el-GR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συναρτήσεις(κληρονόμου) = συναρτήσεις(κληροδότη) </a:t>
            </a:r>
            <a:r>
              <a:rPr lang="el-GR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</a:t>
            </a:r>
            <a:r>
              <a:rPr lang="el-GR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συναρτήσεις(χώρος κληρονόμου κλάσης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Οι συναρτήσεις της κληρονόμου κλάσης ανήκουν σε διαφορετική εμβέλεια από αυτές της κληροδότη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Μπορούμε να έχουμε συναρτήσεις που να έχουν το ίδιο όνομα, και διαφορετικές / ίδιες υπογραφές (</a:t>
            </a:r>
            <a:r>
              <a:rPr lang="en-US" sz="1800"/>
              <a:t>signatures)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Μέσα στην κληρονόμο κλάση, συναρτήσεις της κληροδότη μπορούν να χρησιμοποιηθούν μόνο </a:t>
            </a:r>
            <a:r>
              <a:rPr lang="el-GR" sz="1800"/>
              <a:t>μόνο εάν είχαν οριστεί με τους χαρακτηρισμούς πρόσβασης</a:t>
            </a:r>
            <a:r>
              <a:rPr lang="en-US" sz="18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6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l-GR" sz="16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ή </a:t>
            </a:r>
            <a:r>
              <a:rPr lang="en-US" sz="16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</a:t>
            </a:r>
            <a:endParaRPr lang="en-GB" sz="1600" b="1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337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3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4CBB5C-E9DD-4AC0-BF44-E574E3075B19}" type="slidenum">
              <a:rPr lang="en-US"/>
              <a:pPr/>
              <a:t>25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(2/11)</a:t>
            </a:r>
            <a:endParaRPr lang="en-GB"/>
          </a:p>
        </p:txBody>
      </p:sp>
      <p:graphicFrame>
        <p:nvGraphicFramePr>
          <p:cNvPr id="140913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75123"/>
              </p:ext>
            </p:extLst>
          </p:nvPr>
        </p:nvGraphicFramePr>
        <p:xfrm>
          <a:off x="635000" y="1778000"/>
          <a:ext cx="4000500" cy="3939288"/>
        </p:xfrm>
        <a:graphic>
          <a:graphicData uri="http://schemas.openxmlformats.org/drawingml/2006/table">
            <a:tbl>
              <a:tblPr/>
              <a:tblGrid>
                <a:gridCol w="4000500"/>
              </a:tblGrid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 Agent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Connect (char* host);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Disconnect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Arbitrator   : public Agent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Arbitrate (Agent* agent);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Release (Agent* agent);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9142" name="Group 118"/>
          <p:cNvGraphicFramePr>
            <a:graphicFrameLocks noGrp="1"/>
          </p:cNvGraphicFramePr>
          <p:nvPr/>
        </p:nvGraphicFramePr>
        <p:xfrm>
          <a:off x="5384800" y="1816100"/>
          <a:ext cx="2159000" cy="2178370"/>
        </p:xfrm>
        <a:graphic>
          <a:graphicData uri="http://schemas.openxmlformats.org/drawingml/2006/table">
            <a:tbl>
              <a:tblPr/>
              <a:tblGrid>
                <a:gridCol w="21590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Agent_Connect_charPtr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mov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call       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1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cmp</a:t>
                      </a:r>
                      <a:r>
                        <a:rPr kumimoji="1" lang="en-GB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Agent_Disconnect_void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push     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lea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1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cmp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9137" name="Group 113"/>
          <p:cNvGraphicFramePr>
            <a:graphicFrameLocks noGrp="1"/>
          </p:cNvGraphicFramePr>
          <p:nvPr/>
        </p:nvGraphicFramePr>
        <p:xfrm>
          <a:off x="6375400" y="3708400"/>
          <a:ext cx="2374900" cy="2246633"/>
        </p:xfrm>
        <a:graphic>
          <a:graphicData uri="http://schemas.openxmlformats.org/drawingml/2006/table">
            <a:tbl>
              <a:tblPr/>
              <a:tblGrid>
                <a:gridCol w="23749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Arbitrator_Arbitrate_AgentPtr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mov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call       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1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cmp</a:t>
                      </a:r>
                      <a:r>
                        <a:rPr kumimoji="1" lang="en-GB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Arbitrator_Release_AgentPtr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push     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lea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1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cmp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cxnSp>
        <p:nvCxnSpPr>
          <p:cNvPr id="1409104" name="AutoShape 80"/>
          <p:cNvCxnSpPr>
            <a:cxnSpLocks noChangeShapeType="1"/>
          </p:cNvCxnSpPr>
          <p:nvPr/>
        </p:nvCxnSpPr>
        <p:spPr bwMode="auto">
          <a:xfrm flipH="1" flipV="1">
            <a:off x="4635500" y="1739900"/>
            <a:ext cx="749300" cy="7620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9105" name="AutoShape 81"/>
          <p:cNvCxnSpPr>
            <a:cxnSpLocks noChangeShapeType="1"/>
          </p:cNvCxnSpPr>
          <p:nvPr/>
        </p:nvCxnSpPr>
        <p:spPr bwMode="auto">
          <a:xfrm flipH="1" flipV="1">
            <a:off x="4635500" y="1739900"/>
            <a:ext cx="749300" cy="2252663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9106" name="AutoShape 82"/>
          <p:cNvCxnSpPr>
            <a:cxnSpLocks noChangeShapeType="1"/>
          </p:cNvCxnSpPr>
          <p:nvPr/>
        </p:nvCxnSpPr>
        <p:spPr bwMode="auto">
          <a:xfrm flipH="1">
            <a:off x="4635500" y="3708400"/>
            <a:ext cx="1739900" cy="17780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9107" name="AutoShape 83"/>
          <p:cNvCxnSpPr>
            <a:cxnSpLocks noChangeShapeType="1"/>
          </p:cNvCxnSpPr>
          <p:nvPr/>
        </p:nvCxnSpPr>
        <p:spPr bwMode="auto">
          <a:xfrm flipH="1" flipV="1">
            <a:off x="4635500" y="3886200"/>
            <a:ext cx="1739900" cy="206692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9110" name="Oval 86"/>
          <p:cNvSpPr>
            <a:spLocks noChangeArrowheads="1"/>
          </p:cNvSpPr>
          <p:nvPr/>
        </p:nvSpPr>
        <p:spPr bwMode="auto">
          <a:xfrm>
            <a:off x="1333500" y="2006600"/>
            <a:ext cx="838200" cy="381000"/>
          </a:xfrm>
          <a:prstGeom prst="ellipse">
            <a:avLst/>
          </a:prstGeom>
          <a:noFill/>
          <a:ln w="28575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09111" name="Oval 87"/>
          <p:cNvSpPr>
            <a:spLocks noChangeArrowheads="1"/>
          </p:cNvSpPr>
          <p:nvPr/>
        </p:nvSpPr>
        <p:spPr bwMode="auto">
          <a:xfrm>
            <a:off x="1295400" y="4051300"/>
            <a:ext cx="1244600" cy="431800"/>
          </a:xfrm>
          <a:prstGeom prst="ellipse">
            <a:avLst/>
          </a:prstGeom>
          <a:noFill/>
          <a:ln w="28575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09112" name="AutoShape 88"/>
          <p:cNvCxnSpPr>
            <a:cxnSpLocks noChangeShapeType="1"/>
            <a:stCxn id="1409110" idx="6"/>
            <a:endCxn id="1409111" idx="6"/>
          </p:cNvCxnSpPr>
          <p:nvPr/>
        </p:nvCxnSpPr>
        <p:spPr bwMode="auto">
          <a:xfrm>
            <a:off x="2185988" y="2197100"/>
            <a:ext cx="368300" cy="2070100"/>
          </a:xfrm>
          <a:prstGeom prst="curvedConnector3">
            <a:avLst>
              <a:gd name="adj1" fmla="val 158190"/>
            </a:avLst>
          </a:prstGeom>
          <a:noFill/>
          <a:ln w="28575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9140" name="Text Box 116"/>
          <p:cNvSpPr txBox="1">
            <a:spLocks noChangeArrowheads="1"/>
          </p:cNvSpPr>
          <p:nvPr/>
        </p:nvSpPr>
        <p:spPr bwMode="auto">
          <a:xfrm>
            <a:off x="625475" y="6042025"/>
            <a:ext cx="624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...</a:t>
            </a:r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 συναρτήσεις δεν αντιγράφονται, επαναχρησιμοποιούνται !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6701B4A-DFF6-473A-9B4C-823F8F994889}" type="slidenum">
              <a:rPr lang="en-US"/>
              <a:pPr/>
              <a:t>26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(3/11)</a:t>
            </a:r>
            <a:endParaRPr lang="en-GB"/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Η κληρονομιά των συναρτήσεων, πέρα από την απλή επαναχρησιμοποίηση, αποκτάει μεγαλύτερη αξία με την δυνατότητα επαναπροσδιορισμού από την κληρονόμο κλάση των</a:t>
            </a:r>
            <a:r>
              <a:rPr lang="en-US" sz="2400" dirty="0"/>
              <a:t>:</a:t>
            </a:r>
          </a:p>
          <a:p>
            <a:pPr lvl="1"/>
            <a:r>
              <a:rPr lang="el-GR" sz="2000" dirty="0"/>
              <a:t>Χαρακτηριστικών πρόσβασης</a:t>
            </a:r>
            <a:endParaRPr lang="en-US" sz="2000" dirty="0"/>
          </a:p>
          <a:p>
            <a:pPr lvl="1"/>
            <a:r>
              <a:rPr lang="el-GR" sz="2000" dirty="0"/>
              <a:t>Υπογραφής</a:t>
            </a:r>
            <a:endParaRPr lang="en-US" sz="2000" dirty="0"/>
          </a:p>
          <a:p>
            <a:pPr lvl="1"/>
            <a:r>
              <a:rPr lang="el-GR" sz="2000" dirty="0"/>
              <a:t>Σημασιολογίας – λειτουργίας (υλοποίησης)</a:t>
            </a:r>
          </a:p>
          <a:p>
            <a:r>
              <a:rPr lang="el-GR" sz="2400" i="1" dirty="0"/>
              <a:t>Προσοχή, δεν αναφερόμαστε σε πολυμορφικές συναρτήσεις με δυναμική </a:t>
            </a:r>
            <a:r>
              <a:rPr lang="el-GR" sz="2400" i="1" dirty="0" err="1"/>
              <a:t>αντιστοίχιση</a:t>
            </a:r>
            <a:r>
              <a:rPr lang="el-GR" sz="2400" i="1" dirty="0"/>
              <a:t> </a:t>
            </a:r>
            <a:r>
              <a:rPr lang="el-GR" sz="2400" i="1" dirty="0" smtClean="0"/>
              <a:t>ακόμη </a:t>
            </a:r>
            <a:r>
              <a:rPr lang="el-GR" sz="2400" i="1" dirty="0"/>
              <a:t>αλλά εν γένει σε οποιουδήποτε είδους συνάρτηση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4295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8C75553-D26A-4301-A02F-09B19DC26C8D}" type="slidenum">
              <a:rPr lang="en-US"/>
              <a:pPr/>
              <a:t>27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(4/11)</a:t>
            </a:r>
            <a:endParaRPr lang="en-GB"/>
          </a:p>
        </p:txBody>
      </p:sp>
      <p:graphicFrame>
        <p:nvGraphicFramePr>
          <p:cNvPr id="1435669" name="Group 21"/>
          <p:cNvGraphicFramePr>
            <a:graphicFrameLocks noGrp="1"/>
          </p:cNvGraphicFramePr>
          <p:nvPr/>
        </p:nvGraphicFramePr>
        <p:xfrm>
          <a:off x="1206500" y="1682750"/>
          <a:ext cx="7239000" cy="4487863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448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public: void F(void){}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Y : public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private: void F(void){}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public: Y(void){}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Z : protected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private: void F(void){}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public: Z(void){}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y.F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();       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Error,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το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Y::F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είναι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private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((X*) &amp;y)-&gt;F();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Ok,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αφού το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X::F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είναι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public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        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Να το δοκιμάσουμε με το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Z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((X*) &amp;z)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F();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// Error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,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η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protected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κληρονομικότητα εμποδίζει το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casting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void* p = &amp;z;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Εδώ όμως δεν μας εμποδίζει κανείς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((X*)p)-&gt;F();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...και ιδού παρακάμψαμε τον κανόνα !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5670" name="Text Box 22"/>
          <p:cNvSpPr txBox="1">
            <a:spLocks noChangeArrowheads="1"/>
          </p:cNvSpPr>
          <p:nvPr/>
        </p:nvSpPr>
        <p:spPr bwMode="auto">
          <a:xfrm rot="-5400000">
            <a:off x="-1163637" y="3743325"/>
            <a:ext cx="412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αλλαγή χαρακτηρισμών πρόσβασης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0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42CB7C8-DAD3-466D-B08B-0CD3630FE135}" type="slidenum">
              <a:rPr lang="en-US"/>
              <a:pPr/>
              <a:t>28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(5/11)</a:t>
            </a:r>
            <a:endParaRPr lang="en-GB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Η αλλαγή </a:t>
            </a:r>
            <a:r>
              <a:rPr lang="el-GR" i="1"/>
              <a:t>υπογραφής μίας συνάρτησης</a:t>
            </a:r>
            <a:r>
              <a:rPr lang="el-GR"/>
              <a:t> μπορεί να συνίσταται σε</a:t>
            </a:r>
            <a:r>
              <a:rPr lang="en-US"/>
              <a:t>:</a:t>
            </a:r>
          </a:p>
          <a:p>
            <a:pPr lvl="1"/>
            <a:r>
              <a:rPr lang="el-GR"/>
              <a:t>Αλλαγή τύπου επιστρεφόμενου αποτελέσματος</a:t>
            </a:r>
            <a:endParaRPr lang="en-US"/>
          </a:p>
          <a:p>
            <a:pPr lvl="1"/>
            <a:r>
              <a:rPr lang="el-GR"/>
              <a:t>Αλλαγή τυπικών ορισμάτων - παραμέτρων</a:t>
            </a:r>
            <a:endParaRPr lang="en-US"/>
          </a:p>
          <a:p>
            <a:pPr lvl="1"/>
            <a:r>
              <a:rPr lang="el-GR"/>
              <a:t>Αλλαγή τρόπου σύνδεσης </a:t>
            </a:r>
            <a:r>
              <a:rPr lang="en-US"/>
              <a:t>(linkage)</a:t>
            </a:r>
          </a:p>
        </p:txBody>
      </p:sp>
    </p:spTree>
    <p:extLst>
      <p:ext uri="{BB962C8B-B14F-4D97-AF65-F5344CB8AC3E}">
        <p14:creationId xmlns:p14="http://schemas.microsoft.com/office/powerpoint/2010/main" val="2608517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5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F7DABEE-8978-4C31-AAAC-082A661E4EA2}" type="slidenum">
              <a:rPr lang="en-US"/>
              <a:pPr/>
              <a:t>29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(6/11)</a:t>
            </a:r>
            <a:endParaRPr lang="en-GB"/>
          </a:p>
        </p:txBody>
      </p:sp>
      <p:graphicFrame>
        <p:nvGraphicFramePr>
          <p:cNvPr id="1437714" name="Group 18"/>
          <p:cNvGraphicFramePr>
            <a:graphicFrameLocks noGrp="1"/>
          </p:cNvGraphicFramePr>
          <p:nvPr/>
        </p:nvGraphicFramePr>
        <p:xfrm>
          <a:off x="1193800" y="1943100"/>
          <a:ext cx="7315200" cy="3657600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3657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public: void F(void){};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Y : public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int   F(void){...}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Αλλαγή τύπου αποτελέσματος</a:t>
                      </a:r>
                      <a:endParaRPr kumimoji="1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char* F(void){...}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Error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παράνομη υπερφόρτωση της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int F(void)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bool  F(int,int);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Ok,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αλλαγή τύπου αποτελέσματος και παραμέτρων</a:t>
                      </a:r>
                      <a:endParaRPr kumimoji="1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int   F(int a=100);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Ok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όμοια αλλαγή με προηγούμενη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y.F();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Error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ποια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F ? int F(default 100)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ή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int F(void)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y.X::F();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Ok,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χρήση απευθείας της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X::F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7711" name="Text Box 15"/>
          <p:cNvSpPr txBox="1">
            <a:spLocks noChangeArrowheads="1"/>
          </p:cNvSpPr>
          <p:nvPr/>
        </p:nvSpPr>
        <p:spPr bwMode="auto">
          <a:xfrm>
            <a:off x="1192213" y="1501775"/>
            <a:ext cx="2874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Αλλαγή υπογραφής (1/2)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B1A511F-2986-4D95-9B25-BBA6EA5C505E}" type="slidenum">
              <a:rPr lang="en-US"/>
              <a:pPr/>
              <a:t>3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/>
              <a:t>Προγραμματιστικά πλεονεκτήματα</a:t>
            </a:r>
            <a:endParaRPr lang="en-US"/>
          </a:p>
          <a:p>
            <a:pPr lvl="1"/>
            <a:r>
              <a:rPr lang="el-GR"/>
              <a:t>Το μοντέλο και τα βασικά στοιχεία</a:t>
            </a:r>
          </a:p>
          <a:p>
            <a:pPr lvl="1"/>
            <a:r>
              <a:rPr lang="el-GR"/>
              <a:t>Κληρονομιά τύπων / δεδομένων</a:t>
            </a:r>
          </a:p>
          <a:p>
            <a:pPr lvl="1"/>
            <a:r>
              <a:rPr lang="el-GR"/>
              <a:t>Κληρονομικότητα και κανόνες πρόσβασης</a:t>
            </a:r>
            <a:endParaRPr lang="en-US"/>
          </a:p>
          <a:p>
            <a:pPr lvl="1"/>
            <a:r>
              <a:rPr lang="el-GR"/>
              <a:t>Κληρονομιά συναρτήσεων</a:t>
            </a:r>
            <a:endParaRPr lang="en-US"/>
          </a:p>
          <a:p>
            <a:pPr lvl="1"/>
            <a:r>
              <a:rPr lang="el-GR"/>
              <a:t>Σειρά κλήσης </a:t>
            </a:r>
            <a:r>
              <a:rPr lang="en-US"/>
              <a:t>constructor / destructor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00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10824F0-5FD5-4624-BA2D-B30724C86CE4}" type="slidenum">
              <a:rPr lang="en-US"/>
              <a:pPr/>
              <a:t>30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(7/11)</a:t>
            </a:r>
            <a:endParaRPr lang="en-GB"/>
          </a:p>
        </p:txBody>
      </p:sp>
      <p:graphicFrame>
        <p:nvGraphicFramePr>
          <p:cNvPr id="144591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42607"/>
              </p:ext>
            </p:extLst>
          </p:nvPr>
        </p:nvGraphicFramePr>
        <p:xfrm>
          <a:off x="1270000" y="2127250"/>
          <a:ext cx="6997700" cy="3943350"/>
        </p:xfrm>
        <a:graphic>
          <a:graphicData uri="http://schemas.openxmlformats.org/drawingml/2006/table">
            <a:tbl>
              <a:tblPr/>
              <a:tblGrid>
                <a:gridCol w="6997700"/>
              </a:tblGrid>
              <a:tr h="3943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void F(X*);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G(void);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Y : public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F(void) { X::F((X*) this);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void G(Y* y) { ((X*)y)-&gt;G();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Z : public 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void F(Z* z) { ((Y*)z)-&gt;F();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G(void) { Y::G((Y*) this);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5903" name="Rectangle 15"/>
          <p:cNvSpPr>
            <a:spLocks noChangeArrowheads="1"/>
          </p:cNvSpPr>
          <p:nvPr/>
        </p:nvSpPr>
        <p:spPr bwMode="auto">
          <a:xfrm>
            <a:off x="3263900" y="2616200"/>
            <a:ext cx="190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5904" name="Rectangle 16"/>
          <p:cNvSpPr>
            <a:spLocks noChangeArrowheads="1"/>
          </p:cNvSpPr>
          <p:nvPr/>
        </p:nvSpPr>
        <p:spPr bwMode="auto">
          <a:xfrm>
            <a:off x="2806700" y="2832100"/>
            <a:ext cx="190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5905" name="Rectangle 17"/>
          <p:cNvSpPr>
            <a:spLocks noChangeArrowheads="1"/>
          </p:cNvSpPr>
          <p:nvPr/>
        </p:nvSpPr>
        <p:spPr bwMode="auto">
          <a:xfrm>
            <a:off x="4610100" y="3937000"/>
            <a:ext cx="190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5906" name="Rectangle 18"/>
          <p:cNvSpPr>
            <a:spLocks noChangeArrowheads="1"/>
          </p:cNvSpPr>
          <p:nvPr/>
        </p:nvSpPr>
        <p:spPr bwMode="auto">
          <a:xfrm>
            <a:off x="5041900" y="4152900"/>
            <a:ext cx="190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5907" name="Rectangle 19"/>
          <p:cNvSpPr>
            <a:spLocks noChangeArrowheads="1"/>
          </p:cNvSpPr>
          <p:nvPr/>
        </p:nvSpPr>
        <p:spPr bwMode="auto">
          <a:xfrm>
            <a:off x="4965700" y="5257800"/>
            <a:ext cx="190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5908" name="Rectangle 20"/>
          <p:cNvSpPr>
            <a:spLocks noChangeArrowheads="1"/>
          </p:cNvSpPr>
          <p:nvPr/>
        </p:nvSpPr>
        <p:spPr bwMode="auto">
          <a:xfrm>
            <a:off x="4610100" y="5461000"/>
            <a:ext cx="190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45909" name="AutoShape 21"/>
          <p:cNvCxnSpPr>
            <a:cxnSpLocks noChangeShapeType="1"/>
            <a:stCxn id="1445903" idx="3"/>
            <a:endCxn id="1445905" idx="3"/>
          </p:cNvCxnSpPr>
          <p:nvPr/>
        </p:nvCxnSpPr>
        <p:spPr bwMode="auto">
          <a:xfrm>
            <a:off x="3454400" y="2698750"/>
            <a:ext cx="1346200" cy="1320800"/>
          </a:xfrm>
          <a:prstGeom prst="curvedConnector3">
            <a:avLst>
              <a:gd name="adj1" fmla="val 128301"/>
            </a:avLst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10" name="AutoShape 22"/>
          <p:cNvCxnSpPr>
            <a:cxnSpLocks noChangeShapeType="1"/>
            <a:stCxn id="1445904" idx="3"/>
            <a:endCxn id="1445906" idx="3"/>
          </p:cNvCxnSpPr>
          <p:nvPr/>
        </p:nvCxnSpPr>
        <p:spPr bwMode="auto">
          <a:xfrm>
            <a:off x="2997200" y="2914650"/>
            <a:ext cx="2235200" cy="1320800"/>
          </a:xfrm>
          <a:prstGeom prst="curvedConnector3">
            <a:avLst>
              <a:gd name="adj1" fmla="val 110227"/>
            </a:avLst>
          </a:prstGeom>
          <a:noFill/>
          <a:ln w="28575">
            <a:solidFill>
              <a:srgbClr val="339933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11" name="AutoShape 23"/>
          <p:cNvCxnSpPr>
            <a:cxnSpLocks noChangeShapeType="1"/>
            <a:stCxn id="1445906" idx="3"/>
            <a:endCxn id="1445908" idx="3"/>
          </p:cNvCxnSpPr>
          <p:nvPr/>
        </p:nvCxnSpPr>
        <p:spPr bwMode="auto">
          <a:xfrm flipH="1">
            <a:off x="4800600" y="4235450"/>
            <a:ext cx="431800" cy="1308100"/>
          </a:xfrm>
          <a:prstGeom prst="curvedConnector3">
            <a:avLst>
              <a:gd name="adj1" fmla="val -219856"/>
            </a:avLst>
          </a:prstGeom>
          <a:noFill/>
          <a:ln w="28575">
            <a:solidFill>
              <a:srgbClr val="339933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12" name="AutoShape 24"/>
          <p:cNvCxnSpPr>
            <a:cxnSpLocks noChangeShapeType="1"/>
            <a:stCxn id="1445905" idx="3"/>
            <a:endCxn id="1445907" idx="3"/>
          </p:cNvCxnSpPr>
          <p:nvPr/>
        </p:nvCxnSpPr>
        <p:spPr bwMode="auto">
          <a:xfrm>
            <a:off x="4800600" y="4019550"/>
            <a:ext cx="355600" cy="1320800"/>
          </a:xfrm>
          <a:prstGeom prst="curvedConnector3">
            <a:avLst>
              <a:gd name="adj1" fmla="val 289287"/>
            </a:avLst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5913" name="Text Box 25"/>
          <p:cNvSpPr txBox="1">
            <a:spLocks noChangeArrowheads="1"/>
          </p:cNvSpPr>
          <p:nvPr/>
        </p:nvSpPr>
        <p:spPr bwMode="auto">
          <a:xfrm>
            <a:off x="3759200" y="3351213"/>
            <a:ext cx="1292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static 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  <a:sym typeface="Wingdings" pitchFamily="2" charset="2"/>
              </a:rPr>
              <a:t> auto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45914" name="Text Box 26"/>
          <p:cNvSpPr txBox="1">
            <a:spLocks noChangeArrowheads="1"/>
          </p:cNvSpPr>
          <p:nvPr/>
        </p:nvSpPr>
        <p:spPr bwMode="auto">
          <a:xfrm>
            <a:off x="4554538" y="4570413"/>
            <a:ext cx="1243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static 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  <a:sym typeface="Wingdings" pitchFamily="2" charset="2"/>
              </a:rPr>
              <a:t>auto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45915" name="Text Box 27"/>
          <p:cNvSpPr txBox="1">
            <a:spLocks noChangeArrowheads="1"/>
          </p:cNvSpPr>
          <p:nvPr/>
        </p:nvSpPr>
        <p:spPr bwMode="auto">
          <a:xfrm>
            <a:off x="6226175" y="4710113"/>
            <a:ext cx="1292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339933"/>
                </a:solidFill>
                <a:effectLst/>
                <a:latin typeface="Arial" charset="0"/>
              </a:rPr>
              <a:t>auto </a:t>
            </a:r>
            <a:r>
              <a:rPr lang="en-US" sz="1400">
                <a:solidFill>
                  <a:srgbClr val="339933"/>
                </a:solidFill>
                <a:effectLst/>
                <a:latin typeface="Arial" charset="0"/>
                <a:sym typeface="Wingdings" pitchFamily="2" charset="2"/>
              </a:rPr>
              <a:t> static</a:t>
            </a:r>
            <a:endParaRPr lang="en-GB" sz="1400">
              <a:solidFill>
                <a:srgbClr val="339933"/>
              </a:solidFill>
              <a:effectLst/>
              <a:latin typeface="Arial" charset="0"/>
            </a:endParaRPr>
          </a:p>
        </p:txBody>
      </p:sp>
      <p:sp>
        <p:nvSpPr>
          <p:cNvPr id="1445916" name="Text Box 28"/>
          <p:cNvSpPr txBox="1">
            <a:spLocks noChangeArrowheads="1"/>
          </p:cNvSpPr>
          <p:nvPr/>
        </p:nvSpPr>
        <p:spPr bwMode="auto">
          <a:xfrm>
            <a:off x="5462588" y="3427413"/>
            <a:ext cx="1292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339933"/>
                </a:solidFill>
                <a:effectLst/>
                <a:latin typeface="Arial" charset="0"/>
              </a:rPr>
              <a:t>auto </a:t>
            </a:r>
            <a:r>
              <a:rPr lang="en-US" sz="1400">
                <a:solidFill>
                  <a:srgbClr val="339933"/>
                </a:solidFill>
                <a:effectLst/>
                <a:latin typeface="Arial" charset="0"/>
                <a:sym typeface="Wingdings" pitchFamily="2" charset="2"/>
              </a:rPr>
              <a:t> static</a:t>
            </a:r>
            <a:endParaRPr lang="en-GB" sz="1400">
              <a:solidFill>
                <a:srgbClr val="339933"/>
              </a:solidFill>
              <a:effectLst/>
              <a:latin typeface="Arial" charset="0"/>
            </a:endParaRPr>
          </a:p>
        </p:txBody>
      </p:sp>
      <p:sp>
        <p:nvSpPr>
          <p:cNvPr id="1445917" name="Text Box 29"/>
          <p:cNvSpPr txBox="1">
            <a:spLocks noChangeArrowheads="1"/>
          </p:cNvSpPr>
          <p:nvPr/>
        </p:nvSpPr>
        <p:spPr bwMode="auto">
          <a:xfrm>
            <a:off x="1243013" y="1679575"/>
            <a:ext cx="2874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Αλλαγή υπογραφής (2/2)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5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32481E5-957C-4BD9-B200-3B37BFE4B332}" type="slidenum">
              <a:rPr lang="en-US"/>
              <a:pPr/>
              <a:t>31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(8/11)</a:t>
            </a:r>
            <a:endParaRPr lang="en-GB"/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Αλλαγή σημασιολογίας – υλοποίησης (ενδεικτική ταξινόμηση)</a:t>
            </a:r>
            <a:endParaRPr lang="en-US" sz="2400" i="1"/>
          </a:p>
          <a:p>
            <a:pPr lvl="1"/>
            <a:r>
              <a:rPr lang="el-GR" sz="2000" i="1">
                <a:solidFill>
                  <a:srgbClr val="0000FF"/>
                </a:solidFill>
                <a:effectLst/>
              </a:rPr>
              <a:t>Διεύρυνση ή επαύξηση</a:t>
            </a:r>
            <a:r>
              <a:rPr lang="el-GR" sz="2000">
                <a:solidFill>
                  <a:srgbClr val="0000FF"/>
                </a:solidFill>
                <a:effectLst/>
              </a:rPr>
              <a:t> - </a:t>
            </a:r>
            <a:r>
              <a:rPr lang="en-US" sz="2000">
                <a:solidFill>
                  <a:srgbClr val="0000FF"/>
                </a:solidFill>
                <a:effectLst/>
              </a:rPr>
              <a:t>augmentation</a:t>
            </a:r>
          </a:p>
          <a:p>
            <a:pPr lvl="2"/>
            <a:r>
              <a:rPr lang="el-GR" sz="1800"/>
              <a:t>Επιπλέον λειτουργικότητα προστίθεται «πάνω» στην αυθεντική κληρονομούμενη συνάρτηση</a:t>
            </a:r>
            <a:endParaRPr lang="en-US" sz="1800"/>
          </a:p>
          <a:p>
            <a:pPr lvl="1"/>
            <a:r>
              <a:rPr lang="el-GR" sz="2000" i="1">
                <a:solidFill>
                  <a:srgbClr val="0000FF"/>
                </a:solidFill>
                <a:effectLst/>
              </a:rPr>
              <a:t>Απόρριψη</a:t>
            </a:r>
            <a:r>
              <a:rPr lang="en-US" sz="2000" i="1">
                <a:solidFill>
                  <a:srgbClr val="0000FF"/>
                </a:solidFill>
                <a:effectLst/>
              </a:rPr>
              <a:t> </a:t>
            </a:r>
            <a:r>
              <a:rPr lang="el-GR" sz="2000" i="1">
                <a:solidFill>
                  <a:srgbClr val="0000FF"/>
                </a:solidFill>
                <a:effectLst/>
              </a:rPr>
              <a:t>ή αντικατάσταση</a:t>
            </a:r>
            <a:r>
              <a:rPr lang="el-GR" sz="2000">
                <a:solidFill>
                  <a:srgbClr val="0000FF"/>
                </a:solidFill>
                <a:effectLst/>
              </a:rPr>
              <a:t> - </a:t>
            </a:r>
            <a:r>
              <a:rPr lang="en-US" sz="2000">
                <a:solidFill>
                  <a:srgbClr val="0000FF"/>
                </a:solidFill>
                <a:effectLst/>
              </a:rPr>
              <a:t>overriding</a:t>
            </a:r>
          </a:p>
          <a:p>
            <a:pPr lvl="2"/>
            <a:r>
              <a:rPr lang="el-GR" sz="1800"/>
              <a:t>Η κληρονομούμενη λειτουργικότητα της συνάρτησης απορρίπτεται, ενώ παρέχεται από την κληρονόμο κλάση νέα εξ αρχής υλοποίηση</a:t>
            </a:r>
            <a:endParaRPr lang="en-US" sz="1800"/>
          </a:p>
          <a:p>
            <a:pPr lvl="1"/>
            <a:r>
              <a:rPr lang="el-GR" sz="2000" i="1">
                <a:solidFill>
                  <a:srgbClr val="0000FF"/>
                </a:solidFill>
                <a:effectLst/>
              </a:rPr>
              <a:t>Περιορισμός</a:t>
            </a:r>
            <a:r>
              <a:rPr lang="el-GR" sz="2000">
                <a:solidFill>
                  <a:srgbClr val="0000FF"/>
                </a:solidFill>
                <a:effectLst/>
              </a:rPr>
              <a:t> - </a:t>
            </a:r>
            <a:r>
              <a:rPr lang="en-US" sz="2000">
                <a:solidFill>
                  <a:srgbClr val="0000FF"/>
                </a:solidFill>
                <a:effectLst/>
              </a:rPr>
              <a:t>restriction</a:t>
            </a:r>
          </a:p>
          <a:p>
            <a:pPr lvl="2"/>
            <a:r>
              <a:rPr lang="el-GR" sz="1800"/>
              <a:t>Το πεδίο ορισμού της συνάρτησης, δηλ. το σύνολο των αποδεκτών πραγματικών παραμέτρων – </a:t>
            </a:r>
            <a:r>
              <a:rPr lang="en-US" sz="1800"/>
              <a:t>actual arguments</a:t>
            </a:r>
            <a:r>
              <a:rPr lang="el-GR" sz="1800"/>
              <a:t> – κατά την κλήση της συνάρτησης, περιορίζεται, γεγονός που καθιστά τη συνάρτηση εφαρμόσιμη  σε ένα μικρότερο πεδίο τιμών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036586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AE630B5-E768-4A15-BDE5-9448912950DC}" type="slidenum">
              <a:rPr lang="en-US"/>
              <a:pPr/>
              <a:t>32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(9/11)</a:t>
            </a:r>
            <a:endParaRPr lang="en-GB"/>
          </a:p>
        </p:txBody>
      </p:sp>
      <p:graphicFrame>
        <p:nvGraphicFramePr>
          <p:cNvPr id="143978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04501"/>
              </p:ext>
            </p:extLst>
          </p:nvPr>
        </p:nvGraphicFramePr>
        <p:xfrm>
          <a:off x="1041400" y="1644650"/>
          <a:ext cx="7188200" cy="4444620"/>
        </p:xfrm>
        <a:graphic>
          <a:graphicData uri="http://schemas.openxmlformats.org/drawingml/2006/table">
            <a:tbl>
              <a:tblPr/>
              <a:tblGrid>
                <a:gridCol w="7188200"/>
              </a:tblGrid>
              <a:tr h="3917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Window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   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OnMouseEnter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SetCursor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(FOCUS_CURSOR);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Button : public Window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DisplayFocusBorder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OnMouseEnter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DisplayFocusBorder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Επαύξηση λειτουργικότητας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OnMouseEnter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Κλήση κληρονομούμενης συνάρτησης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AuditoryButton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Button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PlayAudioOnFocus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OnMouseEnter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PlayAudioOnFocus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Επαύξηση λειτουργικότητας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Button::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OnMouseEnter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Κλήση κληρονομούμενης συνάρτησης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9773" name="Text Box 29"/>
          <p:cNvSpPr txBox="1">
            <a:spLocks noChangeArrowheads="1"/>
          </p:cNvSpPr>
          <p:nvPr/>
        </p:nvSpPr>
        <p:spPr bwMode="auto">
          <a:xfrm rot="-5400000">
            <a:off x="-673893" y="3706018"/>
            <a:ext cx="281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διεύρυνσης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1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FEF5E2A-A942-4D57-9BCE-DF1C6F1E174B}" type="slidenum">
              <a:rPr lang="en-US"/>
              <a:pPr/>
              <a:t>33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(10/11)</a:t>
            </a:r>
            <a:endParaRPr lang="en-GB"/>
          </a:p>
        </p:txBody>
      </p:sp>
      <p:graphicFrame>
        <p:nvGraphicFramePr>
          <p:cNvPr id="144082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0595"/>
              </p:ext>
            </p:extLst>
          </p:nvPr>
        </p:nvGraphicFramePr>
        <p:xfrm>
          <a:off x="1308100" y="1644650"/>
          <a:ext cx="6997700" cy="4444620"/>
        </p:xfrm>
        <a:graphic>
          <a:graphicData uri="http://schemas.openxmlformats.org/drawingml/2006/table">
            <a:tbl>
              <a:tblPr/>
              <a:tblGrid>
                <a:gridCol w="6997700"/>
              </a:tblGrid>
              <a:tr h="3917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Button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width, height;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Display(...);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OvalButton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Button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Display(...);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Button::Display (...)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Κώδικας για τη ζωγραφική ορθογώνιου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αντικειμένου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Button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OvalButton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::Display (...)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Αντίστοιχος κώδικας για ζωγραφική ενός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οβάλ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Button, </a:t>
                      </a:r>
                      <a:endParaRPr kumimoji="1" lang="el-G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στην οποία η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Button::Display()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δεν χρησιμοποιείται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40826" name="Group 58"/>
          <p:cNvGrpSpPr>
            <a:grpSpLocks/>
          </p:cNvGrpSpPr>
          <p:nvPr/>
        </p:nvGrpSpPr>
        <p:grpSpPr bwMode="auto">
          <a:xfrm>
            <a:off x="5499100" y="1866900"/>
            <a:ext cx="2324100" cy="1524000"/>
            <a:chOff x="3288" y="1336"/>
            <a:chExt cx="1464" cy="960"/>
          </a:xfrm>
        </p:grpSpPr>
        <p:grpSp>
          <p:nvGrpSpPr>
            <p:cNvPr id="1440787" name="Group 19"/>
            <p:cNvGrpSpPr>
              <a:grpSpLocks/>
            </p:cNvGrpSpPr>
            <p:nvPr/>
          </p:nvGrpSpPr>
          <p:grpSpPr bwMode="auto">
            <a:xfrm>
              <a:off x="3467" y="1551"/>
              <a:ext cx="1145" cy="673"/>
              <a:chOff x="1531" y="1567"/>
              <a:chExt cx="1145" cy="673"/>
            </a:xfrm>
          </p:grpSpPr>
          <p:grpSp>
            <p:nvGrpSpPr>
              <p:cNvPr id="1440788" name="Group 20"/>
              <p:cNvGrpSpPr>
                <a:grpSpLocks/>
              </p:cNvGrpSpPr>
              <p:nvPr/>
            </p:nvGrpSpPr>
            <p:grpSpPr bwMode="auto">
              <a:xfrm>
                <a:off x="1540" y="1576"/>
                <a:ext cx="1136" cy="664"/>
                <a:chOff x="1540" y="1576"/>
                <a:chExt cx="488" cy="488"/>
              </a:xfrm>
            </p:grpSpPr>
            <p:sp>
              <p:nvSpPr>
                <p:cNvPr id="144078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672" y="1576"/>
                  <a:ext cx="0" cy="4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l-GR"/>
                </a:p>
              </p:txBody>
            </p:sp>
            <p:sp>
              <p:nvSpPr>
                <p:cNvPr id="1440790" name="Line 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1784" y="1472"/>
                  <a:ext cx="0" cy="4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l-GR"/>
                </a:p>
              </p:txBody>
            </p:sp>
          </p:grpSp>
          <p:sp>
            <p:nvSpPr>
              <p:cNvPr id="1440791" name="Text Box 23"/>
              <p:cNvSpPr txBox="1">
                <a:spLocks noChangeArrowheads="1"/>
              </p:cNvSpPr>
              <p:nvPr/>
            </p:nvSpPr>
            <p:spPr bwMode="auto">
              <a:xfrm>
                <a:off x="1531" y="1567"/>
                <a:ext cx="34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effectLst/>
                    <a:latin typeface="Arial" charset="0"/>
                  </a:rPr>
                  <a:t>(x,y)</a:t>
                </a:r>
                <a:endParaRPr lang="en-GB" sz="1400">
                  <a:effectLst/>
                  <a:latin typeface="Arial" charset="0"/>
                </a:endParaRPr>
              </a:p>
            </p:txBody>
          </p:sp>
          <p:sp>
            <p:nvSpPr>
              <p:cNvPr id="1440792" name="Rectangle 24"/>
              <p:cNvSpPr>
                <a:spLocks noChangeArrowheads="1"/>
              </p:cNvSpPr>
              <p:nvPr/>
            </p:nvSpPr>
            <p:spPr bwMode="auto">
              <a:xfrm>
                <a:off x="1848" y="1768"/>
                <a:ext cx="648" cy="288"/>
              </a:xfrm>
              <a:prstGeom prst="rect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40793" name="Text Box 25"/>
              <p:cNvSpPr txBox="1">
                <a:spLocks noChangeArrowheads="1"/>
              </p:cNvSpPr>
              <p:nvPr/>
            </p:nvSpPr>
            <p:spPr bwMode="auto">
              <a:xfrm>
                <a:off x="1948" y="1575"/>
                <a:ext cx="4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effectLst/>
                    <a:latin typeface="Arial" charset="0"/>
                  </a:rPr>
                  <a:t>width</a:t>
                </a:r>
                <a:endParaRPr lang="en-GB" sz="1400">
                  <a:effectLst/>
                  <a:latin typeface="Arial" charset="0"/>
                </a:endParaRPr>
              </a:p>
            </p:txBody>
          </p:sp>
          <p:sp>
            <p:nvSpPr>
              <p:cNvPr id="1440794" name="Text Box 26"/>
              <p:cNvSpPr txBox="1">
                <a:spLocks noChangeArrowheads="1"/>
              </p:cNvSpPr>
              <p:nvPr/>
            </p:nvSpPr>
            <p:spPr bwMode="auto">
              <a:xfrm rot="-5400000">
                <a:off x="1494" y="1843"/>
                <a:ext cx="5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effectLst/>
                    <a:latin typeface="Arial" charset="0"/>
                  </a:rPr>
                  <a:t>height  </a:t>
                </a:r>
                <a:endParaRPr lang="en-GB" sz="1400">
                  <a:effectLst/>
                  <a:latin typeface="Arial" charset="0"/>
                </a:endParaRPr>
              </a:p>
            </p:txBody>
          </p:sp>
        </p:grpSp>
        <p:sp>
          <p:nvSpPr>
            <p:cNvPr id="1440814" name="Oval 46"/>
            <p:cNvSpPr>
              <a:spLocks noChangeArrowheads="1"/>
            </p:cNvSpPr>
            <p:nvPr/>
          </p:nvSpPr>
          <p:spPr bwMode="auto">
            <a:xfrm>
              <a:off x="3288" y="1336"/>
              <a:ext cx="1464" cy="960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440827" name="Group 59"/>
          <p:cNvGrpSpPr>
            <a:grpSpLocks/>
          </p:cNvGrpSpPr>
          <p:nvPr/>
        </p:nvGrpSpPr>
        <p:grpSpPr bwMode="auto">
          <a:xfrm>
            <a:off x="5499100" y="3733800"/>
            <a:ext cx="2324100" cy="1524000"/>
            <a:chOff x="3304" y="2544"/>
            <a:chExt cx="1464" cy="960"/>
          </a:xfrm>
        </p:grpSpPr>
        <p:grpSp>
          <p:nvGrpSpPr>
            <p:cNvPr id="1440799" name="Group 31"/>
            <p:cNvGrpSpPr>
              <a:grpSpLocks/>
            </p:cNvGrpSpPr>
            <p:nvPr/>
          </p:nvGrpSpPr>
          <p:grpSpPr bwMode="auto">
            <a:xfrm>
              <a:off x="3515" y="2719"/>
              <a:ext cx="1145" cy="673"/>
              <a:chOff x="1563" y="2743"/>
              <a:chExt cx="1145" cy="673"/>
            </a:xfrm>
          </p:grpSpPr>
          <p:grpSp>
            <p:nvGrpSpPr>
              <p:cNvPr id="1440800" name="Group 32"/>
              <p:cNvGrpSpPr>
                <a:grpSpLocks/>
              </p:cNvGrpSpPr>
              <p:nvPr/>
            </p:nvGrpSpPr>
            <p:grpSpPr bwMode="auto">
              <a:xfrm>
                <a:off x="1572" y="2752"/>
                <a:ext cx="1136" cy="664"/>
                <a:chOff x="1540" y="1576"/>
                <a:chExt cx="488" cy="488"/>
              </a:xfrm>
            </p:grpSpPr>
            <p:sp>
              <p:nvSpPr>
                <p:cNvPr id="144080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72" y="1576"/>
                  <a:ext cx="0" cy="4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l-GR"/>
                </a:p>
              </p:txBody>
            </p:sp>
            <p:sp>
              <p:nvSpPr>
                <p:cNvPr id="1440802" name="Line 3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1784" y="1472"/>
                  <a:ext cx="0" cy="4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l-GR"/>
                </a:p>
              </p:txBody>
            </p:sp>
          </p:grpSp>
          <p:sp>
            <p:nvSpPr>
              <p:cNvPr id="1440803" name="Text Box 35"/>
              <p:cNvSpPr txBox="1">
                <a:spLocks noChangeArrowheads="1"/>
              </p:cNvSpPr>
              <p:nvPr/>
            </p:nvSpPr>
            <p:spPr bwMode="auto">
              <a:xfrm>
                <a:off x="1563" y="2743"/>
                <a:ext cx="34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effectLst/>
                    <a:latin typeface="Arial" charset="0"/>
                  </a:rPr>
                  <a:t>(x,y)</a:t>
                </a:r>
                <a:endParaRPr lang="en-GB" sz="1400">
                  <a:effectLst/>
                  <a:latin typeface="Arial" charset="0"/>
                </a:endParaRPr>
              </a:p>
            </p:txBody>
          </p:sp>
          <p:sp>
            <p:nvSpPr>
              <p:cNvPr id="1440804" name="Rectangle 36"/>
              <p:cNvSpPr>
                <a:spLocks noChangeArrowheads="1"/>
              </p:cNvSpPr>
              <p:nvPr/>
            </p:nvSpPr>
            <p:spPr bwMode="auto">
              <a:xfrm>
                <a:off x="1880" y="2944"/>
                <a:ext cx="64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40805" name="Text Box 37"/>
              <p:cNvSpPr txBox="1">
                <a:spLocks noChangeArrowheads="1"/>
              </p:cNvSpPr>
              <p:nvPr/>
            </p:nvSpPr>
            <p:spPr bwMode="auto">
              <a:xfrm>
                <a:off x="1980" y="2751"/>
                <a:ext cx="4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effectLst/>
                    <a:latin typeface="Arial" charset="0"/>
                  </a:rPr>
                  <a:t>width</a:t>
                </a:r>
                <a:endParaRPr lang="en-GB" sz="1400">
                  <a:effectLst/>
                  <a:latin typeface="Arial" charset="0"/>
                </a:endParaRPr>
              </a:p>
            </p:txBody>
          </p:sp>
          <p:sp>
            <p:nvSpPr>
              <p:cNvPr id="1440806" name="Text Box 38"/>
              <p:cNvSpPr txBox="1">
                <a:spLocks noChangeArrowheads="1"/>
              </p:cNvSpPr>
              <p:nvPr/>
            </p:nvSpPr>
            <p:spPr bwMode="auto">
              <a:xfrm rot="-5400000">
                <a:off x="1526" y="3019"/>
                <a:ext cx="5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effectLst/>
                    <a:latin typeface="Arial" charset="0"/>
                  </a:rPr>
                  <a:t>height  </a:t>
                </a:r>
                <a:endParaRPr lang="en-GB" sz="1400">
                  <a:effectLst/>
                  <a:latin typeface="Arial" charset="0"/>
                </a:endParaRPr>
              </a:p>
            </p:txBody>
          </p:sp>
          <p:sp>
            <p:nvSpPr>
              <p:cNvPr id="1440807" name="Oval 39"/>
              <p:cNvSpPr>
                <a:spLocks noChangeArrowheads="1"/>
              </p:cNvSpPr>
              <p:nvPr/>
            </p:nvSpPr>
            <p:spPr bwMode="auto">
              <a:xfrm>
                <a:off x="1888" y="2952"/>
                <a:ext cx="632" cy="28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440815" name="Oval 47"/>
            <p:cNvSpPr>
              <a:spLocks noChangeArrowheads="1"/>
            </p:cNvSpPr>
            <p:nvPr/>
          </p:nvSpPr>
          <p:spPr bwMode="auto">
            <a:xfrm>
              <a:off x="3304" y="2544"/>
              <a:ext cx="1464" cy="960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440816" name="AutoShape 48"/>
          <p:cNvSpPr>
            <a:spLocks noChangeArrowheads="1"/>
          </p:cNvSpPr>
          <p:nvPr/>
        </p:nvSpPr>
        <p:spPr bwMode="auto">
          <a:xfrm>
            <a:off x="3898900" y="4025900"/>
            <a:ext cx="241300" cy="317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0817" name="AutoShape 49"/>
          <p:cNvSpPr>
            <a:spLocks noChangeArrowheads="1"/>
          </p:cNvSpPr>
          <p:nvPr/>
        </p:nvSpPr>
        <p:spPr bwMode="auto">
          <a:xfrm>
            <a:off x="4279900" y="5156200"/>
            <a:ext cx="228600" cy="215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40818" name="AutoShape 50"/>
          <p:cNvCxnSpPr>
            <a:cxnSpLocks noChangeShapeType="1"/>
            <a:stCxn id="1440817" idx="3"/>
            <a:endCxn id="1440815" idx="2"/>
          </p:cNvCxnSpPr>
          <p:nvPr/>
        </p:nvCxnSpPr>
        <p:spPr bwMode="auto">
          <a:xfrm flipV="1">
            <a:off x="4508500" y="4495800"/>
            <a:ext cx="976313" cy="768350"/>
          </a:xfrm>
          <a:prstGeom prst="curvedConnector3">
            <a:avLst>
              <a:gd name="adj1" fmla="val 50731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819" name="AutoShape 51"/>
          <p:cNvCxnSpPr>
            <a:cxnSpLocks noChangeShapeType="1"/>
            <a:stCxn id="1440816" idx="3"/>
            <a:endCxn id="1440814" idx="2"/>
          </p:cNvCxnSpPr>
          <p:nvPr/>
        </p:nvCxnSpPr>
        <p:spPr bwMode="auto">
          <a:xfrm flipV="1">
            <a:off x="4140200" y="2628900"/>
            <a:ext cx="1344613" cy="1555750"/>
          </a:xfrm>
          <a:prstGeom prst="curvedConnector3">
            <a:avLst>
              <a:gd name="adj1" fmla="val 50532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820" name="Text Box 52"/>
          <p:cNvSpPr txBox="1">
            <a:spLocks noChangeArrowheads="1"/>
          </p:cNvSpPr>
          <p:nvPr/>
        </p:nvSpPr>
        <p:spPr bwMode="auto">
          <a:xfrm rot="-5400000">
            <a:off x="-373062" y="3725863"/>
            <a:ext cx="2773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απόρριψης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2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9321BF8-8D33-44FC-8EAE-9BBAE7A8F26D}" type="slidenum">
              <a:rPr lang="en-US"/>
              <a:pPr/>
              <a:t>34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Κληρονομιά συναρτήσεων (11/11)</a:t>
            </a:r>
            <a:endParaRPr lang="en-GB"/>
          </a:p>
        </p:txBody>
      </p:sp>
      <p:graphicFrame>
        <p:nvGraphicFramePr>
          <p:cNvPr id="144186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71469"/>
              </p:ext>
            </p:extLst>
          </p:nvPr>
        </p:nvGraphicFramePr>
        <p:xfrm>
          <a:off x="1041400" y="1631950"/>
          <a:ext cx="6997700" cy="4444620"/>
        </p:xfrm>
        <a:graphic>
          <a:graphicData uri="http://schemas.openxmlformats.org/drawingml/2006/table">
            <a:tbl>
              <a:tblPr/>
              <a:tblGrid>
                <a:gridCol w="6997700"/>
              </a:tblGrid>
              <a:tr h="3917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VideoConference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Connect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host, 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timeOut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GroupVideoConference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VideoConference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char*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InSameGroup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char* host, 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Connect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host, 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timeOut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GroupVideoConference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GroupVideoConference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Connect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InSameGroup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host,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VideoConference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Connect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(host,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timeOut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return false;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1851" name="Text Box 59"/>
          <p:cNvSpPr txBox="1">
            <a:spLocks noChangeArrowheads="1"/>
          </p:cNvSpPr>
          <p:nvPr/>
        </p:nvSpPr>
        <p:spPr bwMode="auto">
          <a:xfrm rot="-5400000">
            <a:off x="-703262" y="3719513"/>
            <a:ext cx="293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περιορισμού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41852" name="Text Box 60"/>
          <p:cNvSpPr txBox="1">
            <a:spLocks noChangeArrowheads="1"/>
          </p:cNvSpPr>
          <p:nvPr/>
        </p:nvSpPr>
        <p:spPr bwMode="auto">
          <a:xfrm>
            <a:off x="6994525" y="2471738"/>
            <a:ext cx="1663700" cy="4699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/>
                <a:latin typeface="Arial" charset="0"/>
              </a:rPr>
              <a:t>αρχική συνάρτηση</a:t>
            </a:r>
          </a:p>
          <a:p>
            <a:pPr algn="ctr"/>
            <a:r>
              <a:rPr lang="el-GR" sz="1200" i="1">
                <a:effectLst/>
                <a:latin typeface="Arial" charset="0"/>
              </a:rPr>
              <a:t>κληροδότου κλάσης</a:t>
            </a:r>
            <a:endParaRPr lang="en-GB" sz="1200" i="1">
              <a:effectLst/>
              <a:latin typeface="Arial" charset="0"/>
            </a:endParaRPr>
          </a:p>
        </p:txBody>
      </p:sp>
      <p:sp>
        <p:nvSpPr>
          <p:cNvPr id="1441853" name="Text Box 61"/>
          <p:cNvSpPr txBox="1">
            <a:spLocks noChangeArrowheads="1"/>
          </p:cNvSpPr>
          <p:nvPr/>
        </p:nvSpPr>
        <p:spPr bwMode="auto">
          <a:xfrm>
            <a:off x="7023100" y="4478338"/>
            <a:ext cx="1697038" cy="4699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/>
                <a:latin typeface="Arial" charset="0"/>
              </a:rPr>
              <a:t>λογική περιορισμού</a:t>
            </a:r>
          </a:p>
          <a:p>
            <a:pPr algn="ctr"/>
            <a:r>
              <a:rPr lang="el-GR" sz="1200" i="1">
                <a:effectLst/>
                <a:latin typeface="Arial" charset="0"/>
              </a:rPr>
              <a:t>πεδίου τιμών</a:t>
            </a:r>
            <a:endParaRPr lang="en-GB" sz="1200" i="1">
              <a:effectLst/>
              <a:latin typeface="Arial" charset="0"/>
            </a:endParaRPr>
          </a:p>
        </p:txBody>
      </p:sp>
      <p:sp>
        <p:nvSpPr>
          <p:cNvPr id="1441854" name="Text Box 62"/>
          <p:cNvSpPr txBox="1">
            <a:spLocks noChangeArrowheads="1"/>
          </p:cNvSpPr>
          <p:nvPr/>
        </p:nvSpPr>
        <p:spPr bwMode="auto">
          <a:xfrm>
            <a:off x="7015163" y="3729038"/>
            <a:ext cx="1768475" cy="4699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/>
                <a:latin typeface="Arial" charset="0"/>
              </a:rPr>
              <a:t>περιορισμός αρχικής</a:t>
            </a:r>
          </a:p>
          <a:p>
            <a:pPr algn="ctr"/>
            <a:r>
              <a:rPr lang="el-GR" sz="1200" i="1">
                <a:effectLst/>
                <a:latin typeface="Arial" charset="0"/>
              </a:rPr>
              <a:t>συνάρτησης</a:t>
            </a:r>
            <a:endParaRPr lang="en-GB" sz="1200" i="1">
              <a:effectLst/>
              <a:latin typeface="Arial" charset="0"/>
            </a:endParaRPr>
          </a:p>
        </p:txBody>
      </p:sp>
      <p:sp>
        <p:nvSpPr>
          <p:cNvPr id="1441855" name="Rectangle 63"/>
          <p:cNvSpPr>
            <a:spLocks noChangeArrowheads="1"/>
          </p:cNvSpPr>
          <p:nvPr/>
        </p:nvSpPr>
        <p:spPr bwMode="auto">
          <a:xfrm>
            <a:off x="5130800" y="5156200"/>
            <a:ext cx="177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1856" name="Rectangle 64"/>
          <p:cNvSpPr>
            <a:spLocks noChangeArrowheads="1"/>
          </p:cNvSpPr>
          <p:nvPr/>
        </p:nvSpPr>
        <p:spPr bwMode="auto">
          <a:xfrm>
            <a:off x="3822700" y="4927600"/>
            <a:ext cx="228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41857" name="Rectangle 65"/>
          <p:cNvSpPr>
            <a:spLocks noChangeArrowheads="1"/>
          </p:cNvSpPr>
          <p:nvPr/>
        </p:nvSpPr>
        <p:spPr bwMode="auto">
          <a:xfrm>
            <a:off x="2781300" y="2146300"/>
            <a:ext cx="177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41858" name="AutoShape 66"/>
          <p:cNvCxnSpPr>
            <a:cxnSpLocks noChangeShapeType="1"/>
            <a:stCxn id="1441852" idx="1"/>
            <a:endCxn id="1441857" idx="2"/>
          </p:cNvCxnSpPr>
          <p:nvPr/>
        </p:nvCxnSpPr>
        <p:spPr bwMode="auto">
          <a:xfrm rot="10800000">
            <a:off x="2870200" y="2362200"/>
            <a:ext cx="4124325" cy="344488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59" name="AutoShape 67"/>
          <p:cNvCxnSpPr>
            <a:cxnSpLocks noChangeShapeType="1"/>
            <a:stCxn id="1441854" idx="1"/>
            <a:endCxn id="1441856" idx="0"/>
          </p:cNvCxnSpPr>
          <p:nvPr/>
        </p:nvCxnSpPr>
        <p:spPr bwMode="auto">
          <a:xfrm rot="10800000" flipV="1">
            <a:off x="3937000" y="3963988"/>
            <a:ext cx="3078163" cy="963612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60" name="AutoShape 68"/>
          <p:cNvCxnSpPr>
            <a:cxnSpLocks noChangeShapeType="1"/>
            <a:stCxn id="1441853" idx="1"/>
            <a:endCxn id="1441855" idx="3"/>
          </p:cNvCxnSpPr>
          <p:nvPr/>
        </p:nvCxnSpPr>
        <p:spPr bwMode="auto">
          <a:xfrm rot="10800000" flipV="1">
            <a:off x="5308600" y="4713288"/>
            <a:ext cx="1714500" cy="550862"/>
          </a:xfrm>
          <a:prstGeom prst="curvedConnector3">
            <a:avLst>
              <a:gd name="adj1" fmla="val 50000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1862" name="Text Box 70"/>
          <p:cNvSpPr txBox="1">
            <a:spLocks noChangeArrowheads="1"/>
          </p:cNvSpPr>
          <p:nvPr/>
        </p:nvSpPr>
        <p:spPr bwMode="auto">
          <a:xfrm>
            <a:off x="7062788" y="5138738"/>
            <a:ext cx="1700212" cy="4699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/>
                <a:latin typeface="Arial" charset="0"/>
              </a:rPr>
              <a:t>κλήσης αυθεντικής</a:t>
            </a:r>
          </a:p>
          <a:p>
            <a:pPr algn="ctr"/>
            <a:r>
              <a:rPr lang="el-GR" sz="1200" i="1">
                <a:effectLst/>
                <a:latin typeface="Arial" charset="0"/>
              </a:rPr>
              <a:t>συνάρτησης</a:t>
            </a:r>
            <a:endParaRPr lang="en-GB" sz="1200" i="1">
              <a:effectLst/>
              <a:latin typeface="Arial" charset="0"/>
            </a:endParaRPr>
          </a:p>
        </p:txBody>
      </p:sp>
      <p:sp>
        <p:nvSpPr>
          <p:cNvPr id="1441863" name="Rectangle 71"/>
          <p:cNvSpPr>
            <a:spLocks noChangeArrowheads="1"/>
          </p:cNvSpPr>
          <p:nvPr/>
        </p:nvSpPr>
        <p:spPr bwMode="auto">
          <a:xfrm>
            <a:off x="4406900" y="5372100"/>
            <a:ext cx="177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41864" name="AutoShape 72"/>
          <p:cNvCxnSpPr>
            <a:cxnSpLocks noChangeShapeType="1"/>
            <a:stCxn id="1441862" idx="2"/>
            <a:endCxn id="1441863" idx="2"/>
          </p:cNvCxnSpPr>
          <p:nvPr/>
        </p:nvCxnSpPr>
        <p:spPr bwMode="auto">
          <a:xfrm rot="16200000" flipV="1">
            <a:off x="6194425" y="3889375"/>
            <a:ext cx="20638" cy="3417888"/>
          </a:xfrm>
          <a:prstGeom prst="curvedConnector3">
            <a:avLst>
              <a:gd name="adj1" fmla="val -1107694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9007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F18983B-6F96-4E3B-8C70-C3A15E647016}" type="slidenum">
              <a:rPr lang="en-US"/>
              <a:pPr/>
              <a:t>35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/>
              <a:t>Προγραμματιστικά πλεονεκτήματα</a:t>
            </a:r>
            <a:endParaRPr lang="en-US"/>
          </a:p>
          <a:p>
            <a:pPr lvl="1"/>
            <a:r>
              <a:rPr lang="el-GR"/>
              <a:t>Το μοντέλο και τα βασικά στοιχεία</a:t>
            </a:r>
          </a:p>
          <a:p>
            <a:pPr lvl="1"/>
            <a:r>
              <a:rPr lang="el-GR"/>
              <a:t>Κληρονομιά δεδομένων</a:t>
            </a:r>
          </a:p>
          <a:p>
            <a:pPr lvl="1"/>
            <a:r>
              <a:rPr lang="el-GR"/>
              <a:t>Κληρονομικότητα και κανόνες πρόσβασης</a:t>
            </a:r>
            <a:endParaRPr lang="en-US"/>
          </a:p>
          <a:p>
            <a:pPr lvl="1"/>
            <a:r>
              <a:rPr lang="el-GR"/>
              <a:t>Κληρονομιά συναρτήσεων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Σειρά κλήσης </a:t>
            </a:r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constructor / destructor</a:t>
            </a:r>
            <a:endParaRPr lang="en-GB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59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2E5D44F-03AB-4653-9E66-AA91F7674FBC}" type="slidenum">
              <a:rPr lang="en-US"/>
              <a:pPr/>
              <a:t>36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Σειρά κλήσης </a:t>
            </a:r>
            <a:r>
              <a:rPr lang="en-US"/>
              <a:t>constructor / destructor (1/2)</a:t>
            </a:r>
            <a:endParaRPr lang="en-GB"/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Οι</a:t>
            </a:r>
            <a:r>
              <a:rPr lang="en-US"/>
              <a:t> constructors </a:t>
            </a:r>
            <a:r>
              <a:rPr lang="el-GR"/>
              <a:t>στην ιεραρχία κληρονομικότητας καλούνται από πάνω προς τα κάτω - </a:t>
            </a:r>
            <a:r>
              <a:rPr lang="en-US" i="1">
                <a:solidFill>
                  <a:srgbClr val="0000FF"/>
                </a:solidFill>
                <a:effectLst/>
              </a:rPr>
              <a:t>downwards</a:t>
            </a:r>
            <a:endParaRPr lang="en-US"/>
          </a:p>
          <a:p>
            <a:r>
              <a:rPr lang="el-GR"/>
              <a:t>Οι </a:t>
            </a:r>
            <a:r>
              <a:rPr lang="en-US"/>
              <a:t>destructors </a:t>
            </a:r>
            <a:r>
              <a:rPr lang="el-GR"/>
              <a:t>στην ιεραρχία κληρονομικότητας καλούνται από κάτω προς τα πάνω - </a:t>
            </a:r>
            <a:r>
              <a:rPr lang="en-US" i="1">
                <a:solidFill>
                  <a:srgbClr val="0000FF"/>
                </a:solidFill>
                <a:effectLst/>
              </a:rPr>
              <a:t>upwards</a:t>
            </a:r>
            <a:endParaRPr lang="en-GB"/>
          </a:p>
        </p:txBody>
      </p:sp>
      <p:grpSp>
        <p:nvGrpSpPr>
          <p:cNvPr id="1442840" name="Group 24"/>
          <p:cNvGrpSpPr>
            <a:grpSpLocks/>
          </p:cNvGrpSpPr>
          <p:nvPr/>
        </p:nvGrpSpPr>
        <p:grpSpPr bwMode="auto">
          <a:xfrm>
            <a:off x="2181225" y="3643313"/>
            <a:ext cx="4132263" cy="2665412"/>
            <a:chOff x="1278" y="2303"/>
            <a:chExt cx="2603" cy="1679"/>
          </a:xfrm>
        </p:grpSpPr>
        <p:sp>
          <p:nvSpPr>
            <p:cNvPr id="1442820" name="Oval 4"/>
            <p:cNvSpPr>
              <a:spLocks noChangeArrowheads="1"/>
            </p:cNvSpPr>
            <p:nvPr/>
          </p:nvSpPr>
          <p:spPr bwMode="auto">
            <a:xfrm>
              <a:off x="2288" y="2536"/>
              <a:ext cx="555" cy="1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42821" name="Oval 5"/>
            <p:cNvSpPr>
              <a:spLocks noChangeArrowheads="1"/>
            </p:cNvSpPr>
            <p:nvPr/>
          </p:nvSpPr>
          <p:spPr bwMode="auto">
            <a:xfrm>
              <a:off x="2288" y="2861"/>
              <a:ext cx="555" cy="1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42822" name="Oval 6"/>
            <p:cNvSpPr>
              <a:spLocks noChangeArrowheads="1"/>
            </p:cNvSpPr>
            <p:nvPr/>
          </p:nvSpPr>
          <p:spPr bwMode="auto">
            <a:xfrm>
              <a:off x="2293" y="3579"/>
              <a:ext cx="555" cy="1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442823" name="AutoShape 7"/>
            <p:cNvCxnSpPr>
              <a:cxnSpLocks noChangeShapeType="1"/>
              <a:stCxn id="1442820" idx="4"/>
              <a:endCxn id="1442821" idx="0"/>
            </p:cNvCxnSpPr>
            <p:nvPr/>
          </p:nvCxnSpPr>
          <p:spPr bwMode="auto">
            <a:xfrm>
              <a:off x="2565" y="2733"/>
              <a:ext cx="0" cy="1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25" name="AutoShape 9"/>
            <p:cNvCxnSpPr>
              <a:cxnSpLocks noChangeShapeType="1"/>
              <a:stCxn id="1442821" idx="4"/>
              <a:endCxn id="1442826" idx="0"/>
            </p:cNvCxnSpPr>
            <p:nvPr/>
          </p:nvCxnSpPr>
          <p:spPr bwMode="auto">
            <a:xfrm>
              <a:off x="2565" y="3058"/>
              <a:ext cx="3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2826" name="Line 10"/>
            <p:cNvSpPr>
              <a:spLocks noChangeShapeType="1"/>
            </p:cNvSpPr>
            <p:nvPr/>
          </p:nvSpPr>
          <p:spPr bwMode="auto">
            <a:xfrm flipH="1">
              <a:off x="2568" y="3214"/>
              <a:ext cx="0" cy="20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442827" name="AutoShape 11"/>
            <p:cNvCxnSpPr>
              <a:cxnSpLocks noChangeShapeType="1"/>
              <a:stCxn id="1442826" idx="1"/>
              <a:endCxn id="1442822" idx="0"/>
            </p:cNvCxnSpPr>
            <p:nvPr/>
          </p:nvCxnSpPr>
          <p:spPr bwMode="auto">
            <a:xfrm>
              <a:off x="2568" y="3426"/>
              <a:ext cx="3" cy="1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29" name="AutoShape 13"/>
            <p:cNvCxnSpPr>
              <a:cxnSpLocks noChangeShapeType="1"/>
              <a:stCxn id="1442820" idx="6"/>
              <a:endCxn id="1442821" idx="6"/>
            </p:cNvCxnSpPr>
            <p:nvPr/>
          </p:nvCxnSpPr>
          <p:spPr bwMode="auto">
            <a:xfrm>
              <a:off x="2843" y="2635"/>
              <a:ext cx="1" cy="325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3399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31" name="AutoShape 15"/>
            <p:cNvCxnSpPr>
              <a:cxnSpLocks noChangeShapeType="1"/>
            </p:cNvCxnSpPr>
            <p:nvPr/>
          </p:nvCxnSpPr>
          <p:spPr bwMode="auto">
            <a:xfrm>
              <a:off x="2851" y="2963"/>
              <a:ext cx="1" cy="325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3399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32" name="AutoShape 16"/>
            <p:cNvCxnSpPr>
              <a:cxnSpLocks noChangeShapeType="1"/>
            </p:cNvCxnSpPr>
            <p:nvPr/>
          </p:nvCxnSpPr>
          <p:spPr bwMode="auto">
            <a:xfrm>
              <a:off x="2843" y="3363"/>
              <a:ext cx="1" cy="325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3399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33" name="AutoShape 17"/>
            <p:cNvCxnSpPr>
              <a:cxnSpLocks noChangeShapeType="1"/>
              <a:stCxn id="1442821" idx="2"/>
              <a:endCxn id="1442820" idx="2"/>
            </p:cNvCxnSpPr>
            <p:nvPr/>
          </p:nvCxnSpPr>
          <p:spPr bwMode="auto">
            <a:xfrm rot="10800000" flipH="1">
              <a:off x="2288" y="2635"/>
              <a:ext cx="1" cy="325"/>
            </a:xfrm>
            <a:prstGeom prst="curvedConnector3">
              <a:avLst>
                <a:gd name="adj1" fmla="val -1440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34" name="AutoShape 18"/>
            <p:cNvCxnSpPr>
              <a:cxnSpLocks noChangeShapeType="1"/>
            </p:cNvCxnSpPr>
            <p:nvPr/>
          </p:nvCxnSpPr>
          <p:spPr bwMode="auto">
            <a:xfrm rot="10800000" flipH="1">
              <a:off x="2280" y="2987"/>
              <a:ext cx="1" cy="325"/>
            </a:xfrm>
            <a:prstGeom prst="curvedConnector3">
              <a:avLst>
                <a:gd name="adj1" fmla="val -1440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835" name="AutoShape 19"/>
            <p:cNvCxnSpPr>
              <a:cxnSpLocks noChangeShapeType="1"/>
            </p:cNvCxnSpPr>
            <p:nvPr/>
          </p:nvCxnSpPr>
          <p:spPr bwMode="auto">
            <a:xfrm rot="10800000" flipH="1">
              <a:off x="2288" y="3355"/>
              <a:ext cx="1" cy="325"/>
            </a:xfrm>
            <a:prstGeom prst="curvedConnector3">
              <a:avLst>
                <a:gd name="adj1" fmla="val -1440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2836" name="Text Box 20"/>
            <p:cNvSpPr txBox="1">
              <a:spLocks noChangeArrowheads="1"/>
            </p:cNvSpPr>
            <p:nvPr/>
          </p:nvSpPr>
          <p:spPr bwMode="auto">
            <a:xfrm>
              <a:off x="2983" y="3062"/>
              <a:ext cx="8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339933"/>
                  </a:solidFill>
                  <a:effectLst/>
                  <a:latin typeface="Arial" charset="0"/>
                </a:rPr>
                <a:t>constructors</a:t>
              </a:r>
              <a:endParaRPr lang="en-GB" sz="1600" i="1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  <p:sp>
          <p:nvSpPr>
            <p:cNvPr id="1442837" name="Text Box 21"/>
            <p:cNvSpPr txBox="1">
              <a:spLocks noChangeArrowheads="1"/>
            </p:cNvSpPr>
            <p:nvPr/>
          </p:nvSpPr>
          <p:spPr bwMode="auto">
            <a:xfrm>
              <a:off x="1278" y="3046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990000"/>
                  </a:solidFill>
                  <a:effectLst/>
                  <a:latin typeface="Arial" charset="0"/>
                </a:rPr>
                <a:t>destructors</a:t>
              </a:r>
              <a:endParaRPr lang="en-GB" sz="1600" i="1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  <p:sp>
          <p:nvSpPr>
            <p:cNvPr id="1442838" name="Text Box 22"/>
            <p:cNvSpPr txBox="1">
              <a:spLocks noChangeArrowheads="1"/>
            </p:cNvSpPr>
            <p:nvPr/>
          </p:nvSpPr>
          <p:spPr bwMode="auto">
            <a:xfrm>
              <a:off x="2390" y="2303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top</a:t>
              </a:r>
              <a:endParaRPr lang="en-GB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442839" name="Text Box 23"/>
            <p:cNvSpPr txBox="1">
              <a:spLocks noChangeArrowheads="1"/>
            </p:cNvSpPr>
            <p:nvPr/>
          </p:nvSpPr>
          <p:spPr bwMode="auto">
            <a:xfrm>
              <a:off x="2274" y="3751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bottom</a:t>
              </a:r>
              <a:endParaRPr lang="en-GB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510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49EAEEF-81D9-4D54-A4A3-661AEB8C20F9}" type="slidenum">
              <a:rPr lang="en-US"/>
              <a:pPr/>
              <a:t>37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Σειρά κλήσης </a:t>
            </a:r>
            <a:r>
              <a:rPr lang="en-US"/>
              <a:t>constructor / destructor (2/2)</a:t>
            </a:r>
            <a:endParaRPr lang="en-GB"/>
          </a:p>
        </p:txBody>
      </p:sp>
      <p:graphicFrame>
        <p:nvGraphicFramePr>
          <p:cNvPr id="144387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3814"/>
              </p:ext>
            </p:extLst>
          </p:nvPr>
        </p:nvGraphicFramePr>
        <p:xfrm>
          <a:off x="1333500" y="1955800"/>
          <a:ext cx="6413500" cy="3786252"/>
        </p:xfrm>
        <a:graphic>
          <a:graphicData uri="http://schemas.openxmlformats.org/drawingml/2006/table">
            <a:tbl>
              <a:tblPr/>
              <a:tblGrid>
                <a:gridCol w="4244975"/>
                <a:gridCol w="2168525"/>
              </a:tblGrid>
              <a:tr h="320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 X(void)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(“X()\n”);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virtual ~X()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(“~X()\n”);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Y : public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 Y(void)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(“Y()\n”);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~Y()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(“~Y()\n”);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Z : public 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 Z(void)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(“Z()\n”);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~Z()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(“~Z()\n”);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char**) { Z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return 0;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Εκτυπώνεται κατά την εκτέλεση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~Z();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~Y();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~X();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3876" name="Text Box 36"/>
          <p:cNvSpPr txBox="1">
            <a:spLocks noChangeArrowheads="1"/>
          </p:cNvSpPr>
          <p:nvPr/>
        </p:nvSpPr>
        <p:spPr bwMode="auto">
          <a:xfrm>
            <a:off x="1317625" y="57896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12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BCB2E93-4416-43E7-A996-227F0C7B3A35}" type="slidenum">
              <a:rPr lang="en-US"/>
              <a:pPr/>
              <a:t>4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Συναρτήσεις – μέλη, μυστικά (1/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Θα αναλύσουμε τον τρόπο αντιμετώπισης των </a:t>
            </a:r>
            <a:r>
              <a:rPr lang="el-GR" sz="2400" i="1"/>
              <a:t>συναρτήσεων – μέλη</a:t>
            </a:r>
            <a:r>
              <a:rPr lang="el-GR" sz="2400"/>
              <a:t> από τους </a:t>
            </a:r>
            <a:r>
              <a:rPr lang="en-US" sz="2400"/>
              <a:t>C++</a:t>
            </a:r>
            <a:r>
              <a:rPr lang="el-GR" sz="2400"/>
              <a:t> </a:t>
            </a:r>
            <a:r>
              <a:rPr lang="en-US" sz="2400"/>
              <a:t>compilers</a:t>
            </a:r>
            <a:endParaRPr lang="el-GR" sz="2400"/>
          </a:p>
          <a:p>
            <a:pPr>
              <a:lnSpc>
                <a:spcPct val="90000"/>
              </a:lnSpc>
            </a:pPr>
            <a:r>
              <a:rPr lang="el-GR" sz="2400"/>
              <a:t>Έτσι θα γίνει καλύτερα κατανοητό τι συνεπάγεται η  κλήση μίας τέτοιας συνάρτησης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και τι σημαίνει για την παραγωγή κώδικα πρακτικά η έννοια </a:t>
            </a:r>
            <a:r>
              <a:rPr lang="el-GR" sz="2000" i="1"/>
              <a:t>μέλος – συνάρτηση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η ανάλυση θα γίνει με την παρουσίαση του ισοδύναμου κώδικα σε </a:t>
            </a:r>
            <a:r>
              <a:rPr lang="en-US" sz="2000"/>
              <a:t>C </a:t>
            </a:r>
            <a:r>
              <a:rPr lang="el-GR" sz="2000"/>
              <a:t>για τον ορισμό μίας κλάσης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έτσι λειτουργούσαν οι αρχικοί </a:t>
            </a:r>
            <a:r>
              <a:rPr lang="en-US" sz="1800"/>
              <a:t>compiler </a:t>
            </a:r>
            <a:r>
              <a:rPr lang="el-GR" sz="1800"/>
              <a:t>για τη </a:t>
            </a:r>
            <a:r>
              <a:rPr lang="en-US" sz="1800"/>
              <a:t>C++</a:t>
            </a:r>
            <a:r>
              <a:rPr lang="el-GR" sz="1800"/>
              <a:t>, οι οποίοι παρήγαγαν τελικό κώδικα σε </a:t>
            </a:r>
            <a:r>
              <a:rPr lang="en-US" sz="1800"/>
              <a:t>C – </a:t>
            </a:r>
            <a:r>
              <a:rPr lang="el-GR" sz="1800"/>
              <a:t>θα δούμε μία απλοποιημένη μορφή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κάτι αντίστοιχο γίνεται και στην παραγωγή κώδικα μηχανής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Μπορείτε να εντοπίσετε αρκετές </a:t>
            </a:r>
            <a:r>
              <a:rPr lang="el-GR" sz="2000" i="1"/>
              <a:t>σχεδιαστικές </a:t>
            </a:r>
            <a:r>
              <a:rPr lang="el-GR" sz="2000"/>
              <a:t>ομοιότητες με τον κώδικα σε </a:t>
            </a:r>
            <a:r>
              <a:rPr lang="en-US" sz="2000"/>
              <a:t>C</a:t>
            </a:r>
            <a:r>
              <a:rPr lang="el-GR" sz="2000"/>
              <a:t> που είδαμε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756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05D4234-99E1-4C67-9BF9-CFF3DC8252E4}" type="slidenum">
              <a:rPr lang="en-US"/>
              <a:pPr/>
              <a:t>5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Συναρτήσεις – μέλη, μυστικά (</a:t>
            </a:r>
            <a:r>
              <a:rPr lang="en-US"/>
              <a:t>2</a:t>
            </a:r>
            <a:r>
              <a:rPr lang="el-GR"/>
              <a:t>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45005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46006"/>
              </p:ext>
            </p:extLst>
          </p:nvPr>
        </p:nvGraphicFramePr>
        <p:xfrm>
          <a:off x="1244600" y="1866900"/>
          <a:ext cx="7124700" cy="4181475"/>
        </p:xfrm>
        <a:graphic>
          <a:graphicData uri="http://schemas.openxmlformats.org/drawingml/2006/table">
            <a:tbl>
              <a:tblPr/>
              <a:tblGrid>
                <a:gridCol w="7124700"/>
              </a:tblGrid>
              <a:tr h="3425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  Display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  Move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Point&amp;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atPoint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{ x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atPoint.GetX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y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atPoint.GetY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Display();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  Move (float dx,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{ x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 dx; y+=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Display();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float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return x;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float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return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(void) : x(0), y(0)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Shape (float _x, float _y) : x(_x), y(_y)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~Shape(){}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Shape sh1; sh1.Move(-3, -5);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Shape sh2(10, 20); float x = sh1.GetX();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Point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(40, 50); sh1.Move(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0005" name="Text Box 21"/>
          <p:cNvSpPr txBox="1">
            <a:spLocks noChangeArrowheads="1"/>
          </p:cNvSpPr>
          <p:nvPr/>
        </p:nvSpPr>
        <p:spPr bwMode="auto">
          <a:xfrm rot="-5400000">
            <a:off x="-546894" y="3250407"/>
            <a:ext cx="301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C++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δηλώσεις και ορισμοί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50056" name="Text Box 72"/>
          <p:cNvSpPr txBox="1">
            <a:spLocks noChangeArrowheads="1"/>
          </p:cNvSpPr>
          <p:nvPr/>
        </p:nvSpPr>
        <p:spPr bwMode="auto">
          <a:xfrm rot="-5400000">
            <a:off x="494506" y="5407820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χρήση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50059" name="Text Box 75"/>
          <p:cNvSpPr txBox="1">
            <a:spLocks noChangeArrowheads="1"/>
          </p:cNvSpPr>
          <p:nvPr/>
        </p:nvSpPr>
        <p:spPr bwMode="auto">
          <a:xfrm>
            <a:off x="3167063" y="149860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Καμία </a:t>
            </a:r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virtual </a:t>
            </a:r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συνάρτηση</a:t>
            </a:r>
          </a:p>
        </p:txBody>
      </p:sp>
    </p:spTree>
    <p:extLst>
      <p:ext uri="{BB962C8B-B14F-4D97-AF65-F5344CB8AC3E}">
        <p14:creationId xmlns:p14="http://schemas.microsoft.com/office/powerpoint/2010/main" val="239651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39E3ADC-C453-472D-A368-356523124931}" type="slidenum">
              <a:rPr lang="en-US"/>
              <a:pPr/>
              <a:t>6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Συναρτήσεις – μέλη, μυστικά (3/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45103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17819"/>
              </p:ext>
            </p:extLst>
          </p:nvPr>
        </p:nvGraphicFramePr>
        <p:xfrm>
          <a:off x="1089025" y="1508125"/>
          <a:ext cx="7150100" cy="4664076"/>
        </p:xfrm>
        <a:graphic>
          <a:graphicData uri="http://schemas.openxmlformats.org/drawingml/2006/table">
            <a:tbl>
              <a:tblPr/>
              <a:tblGrid>
                <a:gridCol w="7150100"/>
              </a:tblGrid>
              <a:tr h="3860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 { float x, y; };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Μόνο δεδομένα περιέχονται !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Move_Point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Point*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atPoint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-&gt;x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Point_GetX_void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atPoint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-&gt;y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Point_GetY_void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atPoint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Shape_Display_void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Move_float_float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 dx,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-&gt;x+= dx;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-&gt;y+=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Shape_Display_void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GetX_void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return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-&gt;x;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GetY_void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return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-&gt;y; }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-&gt;x =0,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-&gt;y = 0;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Shape_float_float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 _x, float _y)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-&gt;x = _x,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-&gt;y = _y;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Destructor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this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1033" name="Text Box 25"/>
          <p:cNvSpPr txBox="1">
            <a:spLocks noChangeArrowheads="1"/>
          </p:cNvSpPr>
          <p:nvPr/>
        </p:nvSpPr>
        <p:spPr bwMode="auto">
          <a:xfrm rot="-5400000">
            <a:off x="-1342231" y="3723481"/>
            <a:ext cx="433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Παραγωγή κώδικα σε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 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για την κλάση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51036" name="Text Box 28"/>
          <p:cNvSpPr txBox="1">
            <a:spLocks noChangeArrowheads="1"/>
          </p:cNvSpPr>
          <p:nvPr/>
        </p:nvSpPr>
        <p:spPr bwMode="auto">
          <a:xfrm>
            <a:off x="6415088" y="1770063"/>
            <a:ext cx="2509837" cy="15652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Η δημιουργία συναρτήσεων με μοναδικά ονόματα στην μετατροπή όλων των κλάσεων σε λίστα από συναρτήσεις βασίζεται σε έναν αλγόριθμο και η τεχνική ονομάζεται </a:t>
            </a:r>
            <a:r>
              <a:rPr 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name decoration </a:t>
            </a:r>
            <a:r>
              <a:rPr lang="el-GR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ή συνήθως </a:t>
            </a:r>
            <a:r>
              <a:rPr lang="en-US" sz="12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name mangling</a:t>
            </a:r>
            <a:endParaRPr lang="el-GR" sz="12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50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800C6FB-F270-4B81-B03E-15309D933098}" type="slidenum">
              <a:rPr lang="en-US"/>
              <a:pPr/>
              <a:t>7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Συναρτήσεις – μέλη, μυστικά (</a:t>
            </a:r>
            <a:r>
              <a:rPr lang="en-US"/>
              <a:t>4</a:t>
            </a:r>
            <a:r>
              <a:rPr lang="el-GR"/>
              <a:t>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452090" name="Group 58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45861530"/>
              </p:ext>
            </p:extLst>
          </p:nvPr>
        </p:nvGraphicFramePr>
        <p:xfrm>
          <a:off x="736600" y="2057400"/>
          <a:ext cx="7848600" cy="4013200"/>
        </p:xfrm>
        <a:graphic>
          <a:graphicData uri="http://schemas.openxmlformats.org/drawingml/2006/table">
            <a:tbl>
              <a:tblPr/>
              <a:tblGrid>
                <a:gridCol w="2503488"/>
                <a:gridCol w="5345112"/>
              </a:tblGrid>
              <a:tr h="401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1: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sh1; 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2: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sh1.Move(-3, -5);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3:  Shape sh2(10, 20);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4:  float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sh1.GetX();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5:  Point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(40, 50);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6: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sh1.Move(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1: Shape sh1;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3: Shape sh2;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4: float 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5: Point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Shape_Shape_void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2: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Shape_Move_float_float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(&amp;sh1,-3,-5);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Shape_Shape_float_float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(&amp;sh2, 10, 20);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4: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Shape_GetX_void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(&amp;sh1);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Point_Point_float_float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40, 50);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6: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Shape_Move_Point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(&amp;sh1, 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Point_Destructor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Shape_Destructor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Shape_Destructor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(&amp;sh1);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2057" name="Text Box 25"/>
          <p:cNvSpPr txBox="1">
            <a:spLocks noChangeArrowheads="1"/>
          </p:cNvSpPr>
          <p:nvPr/>
        </p:nvSpPr>
        <p:spPr bwMode="auto">
          <a:xfrm>
            <a:off x="723900" y="1635125"/>
            <a:ext cx="264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Χρήση στιγμιότυπων </a:t>
            </a:r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C++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52058" name="Text Box 26"/>
          <p:cNvSpPr txBox="1">
            <a:spLocks noChangeArrowheads="1"/>
          </p:cNvSpPr>
          <p:nvPr/>
        </p:nvSpPr>
        <p:spPr bwMode="auto">
          <a:xfrm>
            <a:off x="4314825" y="1673225"/>
            <a:ext cx="2805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Χρήση στιγμιότυπων στη </a:t>
            </a:r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52060" name="Freeform 28"/>
          <p:cNvSpPr>
            <a:spLocks/>
          </p:cNvSpPr>
          <p:nvPr/>
        </p:nvSpPr>
        <p:spPr bwMode="auto">
          <a:xfrm>
            <a:off x="4597400" y="2286000"/>
            <a:ext cx="165100" cy="876300"/>
          </a:xfrm>
          <a:custGeom>
            <a:avLst/>
            <a:gdLst>
              <a:gd name="T0" fmla="*/ 0 w 104"/>
              <a:gd name="T1" fmla="*/ 0 h 552"/>
              <a:gd name="T2" fmla="*/ 104 w 104"/>
              <a:gd name="T3" fmla="*/ 0 h 552"/>
              <a:gd name="T4" fmla="*/ 104 w 104"/>
              <a:gd name="T5" fmla="*/ 552 h 552"/>
              <a:gd name="T6" fmla="*/ 24 w 104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52">
                <a:moveTo>
                  <a:pt x="0" y="0"/>
                </a:moveTo>
                <a:lnTo>
                  <a:pt x="104" y="0"/>
                </a:lnTo>
                <a:lnTo>
                  <a:pt x="104" y="552"/>
                </a:lnTo>
                <a:lnTo>
                  <a:pt x="24" y="552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2061" name="Freeform 29"/>
          <p:cNvSpPr>
            <a:spLocks/>
          </p:cNvSpPr>
          <p:nvPr/>
        </p:nvSpPr>
        <p:spPr bwMode="auto">
          <a:xfrm>
            <a:off x="5778500" y="4864100"/>
            <a:ext cx="152400" cy="787400"/>
          </a:xfrm>
          <a:custGeom>
            <a:avLst/>
            <a:gdLst>
              <a:gd name="T0" fmla="*/ 0 w 104"/>
              <a:gd name="T1" fmla="*/ 0 h 552"/>
              <a:gd name="T2" fmla="*/ 104 w 104"/>
              <a:gd name="T3" fmla="*/ 0 h 552"/>
              <a:gd name="T4" fmla="*/ 104 w 104"/>
              <a:gd name="T5" fmla="*/ 552 h 552"/>
              <a:gd name="T6" fmla="*/ 24 w 104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52">
                <a:moveTo>
                  <a:pt x="0" y="0"/>
                </a:moveTo>
                <a:lnTo>
                  <a:pt x="104" y="0"/>
                </a:lnTo>
                <a:lnTo>
                  <a:pt x="104" y="552"/>
                </a:lnTo>
                <a:lnTo>
                  <a:pt x="24" y="552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843463" y="2535238"/>
            <a:ext cx="88265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solidFill>
                  <a:srgbClr val="0000FF"/>
                </a:solidFill>
                <a:effectLst/>
                <a:latin typeface="Arial" charset="0"/>
              </a:rPr>
              <a:t>δηλώσεις</a:t>
            </a:r>
            <a:endParaRPr lang="en-GB" sz="1200" i="1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52065" name="Text Box 33"/>
          <p:cNvSpPr txBox="1">
            <a:spLocks noChangeArrowheads="1"/>
          </p:cNvSpPr>
          <p:nvPr/>
        </p:nvSpPr>
        <p:spPr bwMode="auto">
          <a:xfrm>
            <a:off x="6002338" y="4999038"/>
            <a:ext cx="102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200" i="1">
                <a:solidFill>
                  <a:srgbClr val="0000FF"/>
                </a:solidFill>
                <a:effectLst/>
                <a:latin typeface="Arial" charset="0"/>
              </a:rPr>
              <a:t>κλήση </a:t>
            </a:r>
            <a:endParaRPr lang="en-US" sz="1200" i="1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n-US" sz="1200" i="1">
                <a:solidFill>
                  <a:srgbClr val="0000FF"/>
                </a:solidFill>
                <a:effectLst/>
                <a:latin typeface="Arial" charset="0"/>
              </a:rPr>
              <a:t>destructors</a:t>
            </a:r>
            <a:endParaRPr lang="en-GB" sz="1200" i="1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52085" name="Freeform 53"/>
          <p:cNvSpPr>
            <a:spLocks/>
          </p:cNvSpPr>
          <p:nvPr/>
        </p:nvSpPr>
        <p:spPr bwMode="auto">
          <a:xfrm>
            <a:off x="7150100" y="3416300"/>
            <a:ext cx="101600" cy="1435100"/>
          </a:xfrm>
          <a:custGeom>
            <a:avLst/>
            <a:gdLst>
              <a:gd name="T0" fmla="*/ 0 w 104"/>
              <a:gd name="T1" fmla="*/ 0 h 552"/>
              <a:gd name="T2" fmla="*/ 104 w 104"/>
              <a:gd name="T3" fmla="*/ 0 h 552"/>
              <a:gd name="T4" fmla="*/ 104 w 104"/>
              <a:gd name="T5" fmla="*/ 552 h 552"/>
              <a:gd name="T6" fmla="*/ 24 w 104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52">
                <a:moveTo>
                  <a:pt x="0" y="0"/>
                </a:moveTo>
                <a:lnTo>
                  <a:pt x="104" y="0"/>
                </a:lnTo>
                <a:lnTo>
                  <a:pt x="104" y="552"/>
                </a:lnTo>
                <a:lnTo>
                  <a:pt x="24" y="552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2086" name="Text Box 54"/>
          <p:cNvSpPr txBox="1">
            <a:spLocks noChangeArrowheads="1"/>
          </p:cNvSpPr>
          <p:nvPr/>
        </p:nvSpPr>
        <p:spPr bwMode="auto">
          <a:xfrm>
            <a:off x="7348538" y="3627438"/>
            <a:ext cx="1125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200" i="1">
                <a:solidFill>
                  <a:srgbClr val="0000FF"/>
                </a:solidFill>
                <a:effectLst/>
                <a:latin typeface="Arial" charset="0"/>
              </a:rPr>
              <a:t>κλήση </a:t>
            </a:r>
            <a:endParaRPr lang="en-US" sz="1200" i="1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n-US" sz="1200" i="1">
                <a:solidFill>
                  <a:srgbClr val="0000FF"/>
                </a:solidFill>
                <a:effectLst/>
                <a:latin typeface="Arial" charset="0"/>
              </a:rPr>
              <a:t>constructors</a:t>
            </a:r>
            <a:endParaRPr lang="el-GR" sz="1200" i="1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l-GR" sz="1200" i="1">
                <a:solidFill>
                  <a:srgbClr val="0000FF"/>
                </a:solidFill>
                <a:effectLst/>
                <a:latin typeface="Arial" charset="0"/>
              </a:rPr>
              <a:t>και </a:t>
            </a:r>
            <a:r>
              <a:rPr lang="en-US" sz="1200" i="1">
                <a:solidFill>
                  <a:srgbClr val="0000FF"/>
                </a:solidFill>
                <a:effectLst/>
                <a:latin typeface="Arial" charset="0"/>
              </a:rPr>
              <a:t>members</a:t>
            </a:r>
          </a:p>
          <a:p>
            <a:r>
              <a:rPr lang="el-GR" sz="1200" i="1">
                <a:solidFill>
                  <a:srgbClr val="0000FF"/>
                </a:solidFill>
                <a:effectLst/>
                <a:latin typeface="Arial" charset="0"/>
              </a:rPr>
              <a:t>με τη σειρά</a:t>
            </a:r>
            <a:endParaRPr lang="en-GB" sz="1200" i="1"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4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F7BDB73-13EF-49D7-875D-6F8AF2AF3A65}" type="slidenum">
              <a:rPr lang="en-US"/>
              <a:pPr/>
              <a:t>8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Συναρτήσεις – μέλη, μυστικά</a:t>
            </a:r>
          </a:p>
          <a:p>
            <a:r>
              <a:rPr lang="el-GR"/>
              <a:t>Κληρονομικότητα – κεφάλαιο Ι</a:t>
            </a:r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Προγραμματιστικά πλεονεκτήματα</a:t>
            </a:r>
            <a:endParaRPr lang="en-US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l-GR"/>
              <a:t>Το μοντέλο και τα βασικά στοιχεία</a:t>
            </a:r>
          </a:p>
          <a:p>
            <a:pPr lvl="1"/>
            <a:r>
              <a:rPr lang="el-GR"/>
              <a:t>Κληρονομιά τύπων / δεδομένων</a:t>
            </a:r>
          </a:p>
          <a:p>
            <a:pPr lvl="1"/>
            <a:r>
              <a:rPr lang="el-GR"/>
              <a:t>Κληρονομικότητα και κανόνες πρόσβασης</a:t>
            </a:r>
            <a:endParaRPr lang="en-US"/>
          </a:p>
          <a:p>
            <a:pPr lvl="1"/>
            <a:r>
              <a:rPr lang="el-GR"/>
              <a:t>Κληρονομιά συναρτήσεων</a:t>
            </a:r>
            <a:endParaRPr lang="en-US"/>
          </a:p>
          <a:p>
            <a:pPr lvl="1"/>
            <a:r>
              <a:rPr lang="el-GR"/>
              <a:t>Σειρά κλήσης </a:t>
            </a:r>
            <a:r>
              <a:rPr lang="en-US"/>
              <a:t>constructor / destructor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2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368A278-D035-4ECE-B2E3-613F0E45C4B9}" type="slidenum">
              <a:rPr lang="en-US"/>
              <a:pPr/>
              <a:t>9</a:t>
            </a:fld>
            <a:r>
              <a:rPr lang="el-GR"/>
              <a:t> / 3</a:t>
            </a:r>
            <a:r>
              <a:rPr lang="en-US"/>
              <a:t>7</a:t>
            </a:r>
          </a:p>
        </p:txBody>
      </p:sp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πλεονεκτήματα (1/2)</a:t>
            </a:r>
            <a:endParaRPr lang="en-GB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Χρήση και εκμετάλλευση κώδικα και δεδομένων που έχουν ήδη οριστεί και αξιολογηθεί, χωρίς παραβίαση των κανόνων πρόσβασης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/>
              </a:rPr>
              <a:t>Επαναχρησιμοποίηση - </a:t>
            </a:r>
            <a:r>
              <a:rPr lang="en-US" i="1">
                <a:solidFill>
                  <a:srgbClr val="0000FF"/>
                </a:solidFill>
                <a:effectLst/>
              </a:rPr>
              <a:t>reusability</a:t>
            </a:r>
          </a:p>
          <a:p>
            <a:r>
              <a:rPr lang="el-GR"/>
              <a:t>Υποστήριξη εφαρμογής παρόμοιων επεξεργασιών, με παρόμοιο, πάνω σε παρόμοια αντικείμενα (π.χ.</a:t>
            </a:r>
            <a:r>
              <a:rPr lang="en-US"/>
              <a:t> display / move / copy, circle / triangle / rectangle).</a:t>
            </a:r>
          </a:p>
          <a:p>
            <a:pPr lvl="1"/>
            <a:r>
              <a:rPr lang="el-GR" i="1">
                <a:solidFill>
                  <a:srgbClr val="0000FF"/>
                </a:solidFill>
                <a:effectLst/>
              </a:rPr>
              <a:t>Πολυμορφισμός - </a:t>
            </a:r>
            <a:r>
              <a:rPr lang="en-US" i="1">
                <a:solidFill>
                  <a:srgbClr val="0000FF"/>
                </a:solidFill>
                <a:effectLst/>
              </a:rPr>
              <a:t>polymorphism</a:t>
            </a:r>
            <a:endParaRPr lang="en-GB" i="1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878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3" grpId="0" build="p" bldLvl="2" autoUpdateAnimBg="0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6900</TotalTime>
  <Words>3338</Words>
  <Application>Microsoft Office PowerPoint</Application>
  <PresentationFormat>On-screen Show (4:3)</PresentationFormat>
  <Paragraphs>711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Courier New</vt:lpstr>
      <vt:lpstr>Symbol</vt:lpstr>
      <vt:lpstr>Times New Roman</vt:lpstr>
      <vt:lpstr>Wingdings</vt:lpstr>
      <vt:lpstr>CSUN 99</vt:lpstr>
      <vt:lpstr>PowerPoint Presentation</vt:lpstr>
      <vt:lpstr>ΕΝΟΤΗΤΑ 4</vt:lpstr>
      <vt:lpstr>Περιεχόμενα</vt:lpstr>
      <vt:lpstr>Συναρτήσεις – μέλη, μυστικά (1/4)</vt:lpstr>
      <vt:lpstr>Συναρτήσεις – μέλη, μυστικά (2/4)</vt:lpstr>
      <vt:lpstr>Συναρτήσεις – μέλη, μυστικά (3/4)</vt:lpstr>
      <vt:lpstr>Συναρτήσεις – μέλη, μυστικά (4/4)</vt:lpstr>
      <vt:lpstr>Περιεχόμενα</vt:lpstr>
      <vt:lpstr>Προγραμματιστικά πλεονεκτήματα (1/2)</vt:lpstr>
      <vt:lpstr>Προγραμματιστικά πλεονεκτήματα (2/2)</vt:lpstr>
      <vt:lpstr>Περιεχόμενα</vt:lpstr>
      <vt:lpstr>Το μοντέλο και τα βασικά στοιχεία (1/2)</vt:lpstr>
      <vt:lpstr>Το μοντέλο και τα βασικά στοιχεία (2/2)</vt:lpstr>
      <vt:lpstr>Περιεχόμενα</vt:lpstr>
      <vt:lpstr>Κληρονομιά τύπων / δεδομένων (1/5)</vt:lpstr>
      <vt:lpstr>Κληρονομιά τύπων / δεδομένων (2/5)</vt:lpstr>
      <vt:lpstr>Κληρονομιά τύπων / δεδομένων (3/5)</vt:lpstr>
      <vt:lpstr>Κληρονομιά τύπων / δεδομένων (4/5)</vt:lpstr>
      <vt:lpstr>Κληρονομιά τύπων / δεδομένων (5/5)</vt:lpstr>
      <vt:lpstr>Περιεχόμενα</vt:lpstr>
      <vt:lpstr>Κληρονομικότητα και κανόνες πρόσβασης (1/2)</vt:lpstr>
      <vt:lpstr>Κληρονομικότητα και κανόνες πρόσβασης (2/2)</vt:lpstr>
      <vt:lpstr>Περιεχόμενα</vt:lpstr>
      <vt:lpstr>Κληρονομιά συναρτήσεων (1/11)</vt:lpstr>
      <vt:lpstr>Κληρονομιά συναρτήσεων (2/11)</vt:lpstr>
      <vt:lpstr>Κληρονομιά συναρτήσεων (3/11)</vt:lpstr>
      <vt:lpstr>Κληρονομιά συναρτήσεων (4/11)</vt:lpstr>
      <vt:lpstr>Κληρονομιά συναρτήσεων (5/11)</vt:lpstr>
      <vt:lpstr>Κληρονομιά συναρτήσεων (6/11)</vt:lpstr>
      <vt:lpstr>Κληρονομιά συναρτήσεων (7/11)</vt:lpstr>
      <vt:lpstr>Κληρονομιά συναρτήσεων (8/11)</vt:lpstr>
      <vt:lpstr>Κληρονομιά συναρτήσεων (9/11)</vt:lpstr>
      <vt:lpstr>Κληρονομιά συναρτήσεων (10/11)</vt:lpstr>
      <vt:lpstr>Κληρονομιά συναρτήσεων (11/11)</vt:lpstr>
      <vt:lpstr>Περιεχόμενα</vt:lpstr>
      <vt:lpstr>Σειρά κλήσης constructor / destructor (1/2)</vt:lpstr>
      <vt:lpstr>Σειρά κλήσης constructor / destructor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1943</cp:revision>
  <cp:lastPrinted>1999-09-20T12:01:02Z</cp:lastPrinted>
  <dcterms:created xsi:type="dcterms:W3CDTF">1995-06-17T23:31:02Z</dcterms:created>
  <dcterms:modified xsi:type="dcterms:W3CDTF">2014-10-31T12:01:49Z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