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8" r:id="rId36"/>
    <p:sldId id="290" r:id="rId37"/>
    <p:sldId id="296" r:id="rId38"/>
    <p:sldId id="297" r:id="rId39"/>
    <p:sldId id="292" r:id="rId40"/>
    <p:sldId id="293" r:id="rId41"/>
    <p:sldId id="294" r:id="rId42"/>
    <p:sldId id="295" r:id="rId43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336600"/>
    <a:srgbClr val="0066FF"/>
    <a:srgbClr val="B3DEFF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09" d="100"/>
          <a:sy n="109" d="100"/>
        </p:scale>
        <p:origin x="4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20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13" Type="http://schemas.openxmlformats.org/officeDocument/2006/relationships/slide" Target="slides/slide41.xml"/><Relationship Id="rId3" Type="http://schemas.openxmlformats.org/officeDocument/2006/relationships/slide" Target="slides/slide22.xml"/><Relationship Id="rId7" Type="http://schemas.openxmlformats.org/officeDocument/2006/relationships/slide" Target="slides/slide34.xml"/><Relationship Id="rId12" Type="http://schemas.openxmlformats.org/officeDocument/2006/relationships/slide" Target="slides/slide40.xml"/><Relationship Id="rId2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33.xml"/><Relationship Id="rId11" Type="http://schemas.openxmlformats.org/officeDocument/2006/relationships/slide" Target="slides/slide39.xml"/><Relationship Id="rId5" Type="http://schemas.openxmlformats.org/officeDocument/2006/relationships/slide" Target="slides/slide30.xml"/><Relationship Id="rId10" Type="http://schemas.openxmlformats.org/officeDocument/2006/relationships/slide" Target="slides/slide38.xml"/><Relationship Id="rId4" Type="http://schemas.openxmlformats.org/officeDocument/2006/relationships/slide" Target="slides/slide23.xml"/><Relationship Id="rId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953" cy="55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>
            <a:lvl1pPr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8" y="0"/>
            <a:ext cx="3048952" cy="55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>
            <a:lvl1pPr algn="r"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027"/>
            <a:ext cx="3048953" cy="55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46" tIns="47924" rIns="95846" bIns="47924" numCol="1" anchor="b" anchorCtr="0" compatLnSpc="1">
            <a:prstTxWarp prst="textNoShape">
              <a:avLst/>
            </a:prstTxWarp>
          </a:bodyPr>
          <a:lstStyle>
            <a:lvl1pPr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8" y="9683027"/>
            <a:ext cx="3048952" cy="55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46" tIns="47924" rIns="95846" bIns="47924" numCol="1" anchor="b" anchorCtr="0" compatLnSpc="1">
            <a:prstTxWarp prst="textNoShape">
              <a:avLst/>
            </a:prstTxWarp>
          </a:bodyPr>
          <a:lstStyle>
            <a:lvl1pPr algn="r"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953" cy="55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>
            <a:lvl1pPr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8" y="0"/>
            <a:ext cx="3048952" cy="55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>
            <a:lvl1pPr algn="r" defTabSz="95262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87400"/>
            <a:ext cx="5143500" cy="3857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265" y="4880796"/>
            <a:ext cx="5214221" cy="456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46" tIns="47924" rIns="95846" bIns="479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3027"/>
            <a:ext cx="3048953" cy="55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46" tIns="47924" rIns="95846" bIns="47924" numCol="1" anchor="b" anchorCtr="0" compatLnSpc="1">
            <a:prstTxWarp prst="textNoShape">
              <a:avLst/>
            </a:prstTxWarp>
          </a:bodyPr>
          <a:lstStyle>
            <a:lvl1pPr defTabSz="952621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8" y="9683027"/>
            <a:ext cx="3048952" cy="55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46" tIns="47924" rIns="95846" bIns="47924" numCol="1" anchor="b" anchorCtr="0" compatLnSpc="1">
            <a:prstTxWarp prst="textNoShape">
              <a:avLst/>
            </a:prstTxWarp>
          </a:bodyPr>
          <a:lstStyle>
            <a:lvl1pPr algn="r" defTabSz="952621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B540-95C5-447F-8740-C3F257C1B968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6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8305800" cy="4419600"/>
          </a:xfrm>
        </p:spPr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48400"/>
            <a:ext cx="2006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57E9ACD3-79F1-45E5-870B-3B6B696C3DC5}" type="slidenum">
              <a:rPr lang="en-US"/>
              <a:pPr/>
              <a:t>‹#›</a:t>
            </a:fld>
            <a:r>
              <a:rPr lang="el-GR" dirty="0"/>
              <a:t> / </a:t>
            </a:r>
            <a:r>
              <a:rPr lang="en-US" dirty="0" smtClean="0"/>
              <a:t>4</a:t>
            </a:r>
            <a:r>
              <a:rPr lang="el-GR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398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(7/1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i="1"/>
              <a:t>Η επιστήμη και τέχνη της αφαίρεσης,</a:t>
            </a:r>
            <a:endParaRPr lang="en-US" i="1"/>
          </a:p>
          <a:p>
            <a:pPr lvl="1">
              <a:lnSpc>
                <a:spcPct val="90000"/>
              </a:lnSpc>
            </a:pPr>
            <a:r>
              <a:rPr lang="el-GR" b="1"/>
              <a:t>...</a:t>
            </a:r>
            <a:r>
              <a:rPr lang="el-GR" b="1" i="1"/>
              <a:t>στον κόσμο του λογισμικού</a:t>
            </a:r>
            <a:endParaRPr lang="en-US" i="1"/>
          </a:p>
          <a:p>
            <a:pPr lvl="2">
              <a:lnSpc>
                <a:spcPct val="90000"/>
              </a:lnSpc>
            </a:pPr>
            <a:r>
              <a:rPr lang="el-GR">
                <a:effectLst/>
              </a:rPr>
              <a:t>Η αφαίρεση σημαίνει ότι οραματιζόμαστε</a:t>
            </a:r>
            <a:r>
              <a:rPr lang="en-US">
                <a:effectLst/>
              </a:rPr>
              <a:t>, </a:t>
            </a:r>
            <a:r>
              <a:rPr lang="el-GR">
                <a:effectLst/>
              </a:rPr>
              <a:t>προβλέπουμε, αναλύουμε, και πιστοποιούμε τα χαρακτηριστικά, ιδιότητες, περιπτώσεις χρήσης, μετεξέλιξη, και ανάπτυξη οντοτήτων οι οποίες </a:t>
            </a:r>
            <a:r>
              <a:rPr lang="el-GR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ακόμη δεν υφίστανται</a:t>
            </a:r>
            <a:r>
              <a:rPr lang="en-US">
                <a:effectLst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l-GR">
                <a:effectLst/>
              </a:rPr>
              <a:t>Μερικές  φορές εμφανίζεται η ανάγκη για νέες οντότητες, για τις οποίες θα πρέπει να αλλάξουμε την υπάρχουσα ιεραρχία. Αυτός είναι ο μηχανισμός της </a:t>
            </a:r>
            <a:r>
              <a:rPr lang="el-GR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καταστροφής της σχεδίασης</a:t>
            </a:r>
            <a:r>
              <a:rPr lang="en-US">
                <a:effectLst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l-GR"/>
              <a:t>Η κύρια αξία της αφαίρεσης είναι για την κατασκευή οντοτήτων οι οποίες θα ενσωματωθούν στον κόσμο του λογισμικού (αυτό κατά την επιστήμη μας είθισται να είναι έργο του προγραμματιστή)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0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035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(8/1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sz="2400" i="1"/>
              <a:t>Ως προγραμματιστικό μοντέλο (1/2)</a:t>
            </a:r>
            <a:endParaRPr lang="en-US" sz="2400" i="1"/>
          </a:p>
          <a:p>
            <a:pPr lvl="1">
              <a:lnSpc>
                <a:spcPct val="80000"/>
              </a:lnSpc>
            </a:pPr>
            <a:r>
              <a:rPr lang="el-GR" sz="2000"/>
              <a:t>Κλάσεις (συνομοταξίες) ως τύποι δεδομένων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l-GR" sz="2000"/>
              <a:t>Υποστήριξη κληρονομικότητας σε πολλαπλά επίπεδα</a:t>
            </a:r>
          </a:p>
          <a:p>
            <a:pPr lvl="1">
              <a:lnSpc>
                <a:spcPct val="80000"/>
              </a:lnSpc>
            </a:pPr>
            <a:r>
              <a:rPr lang="el-GR" sz="2000"/>
              <a:t>Οι αφηρημένες κλάσεις ονομάζονται και μετακλάσεις</a:t>
            </a:r>
          </a:p>
          <a:p>
            <a:pPr lvl="2">
              <a:lnSpc>
                <a:spcPct val="80000"/>
              </a:lnSpc>
            </a:pPr>
            <a:r>
              <a:rPr lang="el-GR" sz="1800"/>
              <a:t>Ένα υπάρχει μία αφηρημένη κλάση πάνω από όλες, αυτή συνήθως λέγεται υπερκλάση (</a:t>
            </a:r>
            <a:r>
              <a:rPr lang="en-US" sz="1800"/>
              <a:t>superclass)</a:t>
            </a:r>
          </a:p>
          <a:p>
            <a:pPr lvl="1">
              <a:lnSpc>
                <a:spcPct val="80000"/>
              </a:lnSpc>
            </a:pPr>
            <a:r>
              <a:rPr lang="el-GR" sz="2000" b="1" i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Αναμένουμε λιγότερα δεδομένα και περισσότερες συναρτήσεις</a:t>
            </a:r>
            <a:endParaRPr lang="en-US" sz="2000" b="1" i="1"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è"/>
            </a:pPr>
            <a:r>
              <a:rPr lang="el-GR" sz="1800"/>
              <a:t>Μπορούμε να θεωρούμε τα δεδομένα ως φυσικά χαρακτηριστικά και τις συναρτήσεις ως συμπεριφορές. Οι συμπεριφορές είναι πιο αφηρημένες από τα χαρακτηριστικά</a:t>
            </a:r>
            <a:r>
              <a:rPr lang="en-US" sz="1800"/>
              <a:t>:</a:t>
            </a:r>
            <a:r>
              <a:rPr lang="el-GR" sz="1800"/>
              <a:t> </a:t>
            </a:r>
            <a:r>
              <a:rPr lang="el-GR" sz="18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όλα τα όντα έχουν κοινά βασικά ένστικτα, αλλά όχι κοινά φυσικά χαρακτηριστικά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è"/>
            </a:pPr>
            <a:r>
              <a:rPr lang="el-GR"/>
              <a:t>Σε αρκετές γλώσσες αυτή η ιδιότητα οδηγεί σε ένα ειδικό είδος αφαίρεσης για τον ορισμό ομοιογένειας διαφορετικών κλάσεων μέσω </a:t>
            </a:r>
            <a:r>
              <a:rPr lang="en-US" b="1" i="1"/>
              <a:t>interfaces</a:t>
            </a:r>
            <a:endParaRPr lang="en-GB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00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59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(9/1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/>
              <a:t>Ως προγραμματιστικό μοντέλο (2/2)</a:t>
            </a:r>
            <a:endParaRPr lang="en-US" sz="2400"/>
          </a:p>
          <a:p>
            <a:pPr lvl="1"/>
            <a:r>
              <a:rPr lang="el-GR" sz="2000"/>
              <a:t>Οι αφηρημένες κλάσεις δεν υποστηρίζουν δημιουργία στιγμιότυπων (</a:t>
            </a:r>
            <a:r>
              <a:rPr lang="el-GR" sz="20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δεν μπορούμε να δημιουργήσουμε αφηρημένα αντικείμενα</a:t>
            </a:r>
            <a:r>
              <a:rPr lang="en-US" sz="2000"/>
              <a:t>), </a:t>
            </a:r>
            <a:r>
              <a:rPr lang="el-GR" sz="2000"/>
              <a:t>αλλά</a:t>
            </a:r>
            <a:endParaRPr lang="en-US" sz="2000"/>
          </a:p>
          <a:p>
            <a:pPr lvl="1"/>
            <a:r>
              <a:rPr lang="el-GR" sz="2000"/>
              <a:t>υποστηρίζουν την προγραμματιστική διαχείριση στιγμιότυπων κληρονόμων κλάσεων μέσω τύπων αναφορών η δεικτών των αφηρημένων κλάσεων</a:t>
            </a:r>
            <a:endParaRPr lang="en-US" sz="2000"/>
          </a:p>
          <a:p>
            <a:pPr lvl="2"/>
            <a:r>
              <a:rPr lang="el-GR" sz="1800"/>
              <a:t>Αυτό επιτρέπει τα διαφορετικά στιγμιότυπα διαφορετικών κληρονόμων κλάσεων </a:t>
            </a:r>
            <a:r>
              <a:rPr lang="en-US" sz="1800" i="1">
                <a:solidFill>
                  <a:srgbClr val="0000FF"/>
                </a:solidFill>
                <a:effectLst/>
              </a:rPr>
              <a:t>D1,...,Dn</a:t>
            </a:r>
            <a:r>
              <a:rPr lang="en-US" sz="1800"/>
              <a:t>, </a:t>
            </a:r>
            <a:r>
              <a:rPr lang="el-GR" sz="1800"/>
              <a:t>οι οποίες κληρονομούν από μία κοινή αφηρημένη κλάση </a:t>
            </a:r>
            <a:r>
              <a:rPr lang="en-US" sz="1800" i="1">
                <a:solidFill>
                  <a:srgbClr val="0000FF"/>
                </a:solidFill>
                <a:effectLst/>
              </a:rPr>
              <a:t>A</a:t>
            </a:r>
            <a:r>
              <a:rPr lang="en-US" sz="1800"/>
              <a:t> </a:t>
            </a:r>
          </a:p>
          <a:p>
            <a:pPr lvl="2"/>
            <a:r>
              <a:rPr lang="el-GR" sz="1800"/>
              <a:t>να χρησιμοποιούνται στο πρόγραμμά μας μέσω του κοινού </a:t>
            </a:r>
            <a:r>
              <a:rPr lang="en-US" sz="1800"/>
              <a:t>interface </a:t>
            </a:r>
            <a:r>
              <a:rPr lang="el-GR" sz="1800"/>
              <a:t>που προσφέρει η αφηρημένη κλάση </a:t>
            </a:r>
            <a:r>
              <a:rPr lang="en-US" sz="1800" i="1">
                <a:solidFill>
                  <a:srgbClr val="0000FF"/>
                </a:solidFill>
                <a:effectLst/>
              </a:rPr>
              <a:t>A</a:t>
            </a:r>
            <a:endParaRPr lang="en-GB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28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08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(10/1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graphicFrame>
        <p:nvGraphicFramePr>
          <p:cNvPr id="145516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0399"/>
              </p:ext>
            </p:extLst>
          </p:nvPr>
        </p:nvGraphicFramePr>
        <p:xfrm>
          <a:off x="1003300" y="1701800"/>
          <a:ext cx="7480300" cy="4444620"/>
        </p:xfrm>
        <a:graphic>
          <a:graphicData uri="http://schemas.openxmlformats.org/drawingml/2006/table">
            <a:tbl>
              <a:tblPr/>
              <a:tblGrid>
                <a:gridCol w="7480300"/>
              </a:tblGrid>
              <a:tr h="4414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Shape;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Displayer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void Add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Shape&amp; shape);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void Display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Shape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virtual void Display(void)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0;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Pure virtual function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virtual void Move(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dx,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dy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{   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Normal virtual function</a:t>
                      </a: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x += dx, y +=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dy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Displayer::Add(*this);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If not already inside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Displayer::Display (void) {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  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Πολυμορφική συνάρτηση</a:t>
                      </a:r>
                      <a:endParaRPr kumimoji="1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for each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Shape&amp; x in display list do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x.Display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	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Καλείται η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 Display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kumimoji="1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clear display list;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(1</a:t>
            </a:r>
            <a:r>
              <a:rPr lang="en-US" dirty="0"/>
              <a:t>1</a:t>
            </a:r>
            <a:r>
              <a:rPr lang="el-GR" dirty="0"/>
              <a:t>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305800" cy="4667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i="1"/>
              <a:t>Αφηρημένες συναρτήσεις</a:t>
            </a:r>
            <a:endParaRPr lang="en-US" sz="2000" i="1"/>
          </a:p>
          <a:p>
            <a:pPr lvl="1">
              <a:lnSpc>
                <a:spcPct val="90000"/>
              </a:lnSpc>
            </a:pPr>
            <a:r>
              <a:rPr lang="el-GR" sz="1800"/>
              <a:t>Δυναμική αντιστοίχιση εφαρμόζεται μόνο σε συναρτήσεις με τον χαρακτηρισμό </a:t>
            </a:r>
            <a:r>
              <a:rPr lang="en-US" sz="1800" b="1"/>
              <a:t>virtual</a:t>
            </a:r>
            <a:r>
              <a:rPr lang="en-US" sz="1800"/>
              <a:t>. </a:t>
            </a:r>
            <a:r>
              <a:rPr lang="el-GR" sz="1800"/>
              <a:t>Ειδάλλως</a:t>
            </a:r>
            <a:r>
              <a:rPr lang="en-US" sz="1800"/>
              <a:t>, </a:t>
            </a:r>
            <a:r>
              <a:rPr lang="el-GR" sz="1800"/>
              <a:t>η αυθεντική αντίστοιχη συνάρτηση στην κλάση του στιγμιότυπου, με το οποίο  πραγματοποιείται η κλήση, καλείται</a:t>
            </a:r>
            <a:r>
              <a:rPr lang="en-US" sz="1800"/>
              <a:t>.</a:t>
            </a:r>
          </a:p>
          <a:p>
            <a:pPr lvl="1">
              <a:lnSpc>
                <a:spcPct val="90000"/>
              </a:lnSpc>
            </a:pPr>
            <a:r>
              <a:rPr lang="el-GR" sz="1800"/>
              <a:t>Ο χαρακτηρισμός </a:t>
            </a:r>
            <a:r>
              <a:rPr lang="en-US" sz="1800" b="1"/>
              <a:t>=0</a:t>
            </a:r>
            <a:r>
              <a:rPr lang="en-US" sz="1800"/>
              <a:t>, </a:t>
            </a:r>
            <a:r>
              <a:rPr lang="el-GR" sz="1800"/>
              <a:t>δηλ. αφηρημένη συνάρτηση</a:t>
            </a:r>
            <a:r>
              <a:rPr lang="en-US" sz="1800"/>
              <a:t>, </a:t>
            </a:r>
            <a:r>
              <a:rPr lang="el-GR" sz="1800"/>
              <a:t>επιτρέπεται  μόνο σε </a:t>
            </a:r>
            <a:r>
              <a:rPr lang="en-US" sz="1800" b="1"/>
              <a:t>virtual</a:t>
            </a:r>
            <a:r>
              <a:rPr lang="el-GR" sz="1800" b="1"/>
              <a:t> </a:t>
            </a:r>
            <a:r>
              <a:rPr lang="el-GR" sz="1800"/>
              <a:t>συναρτήσεις. </a:t>
            </a:r>
            <a:r>
              <a:rPr lang="el-GR" sz="1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Για τις αφηρημένες συναρτήσεις,</a:t>
            </a:r>
            <a:r>
              <a:rPr lang="el-GR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l-GR" sz="1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ορισμός (δηλ. η υλοποίησή τους) δεν επιτρέπεται</a:t>
            </a:r>
            <a:r>
              <a:rPr lang="en-US" sz="1800"/>
              <a:t>.</a:t>
            </a:r>
          </a:p>
          <a:p>
            <a:pPr lvl="1">
              <a:lnSpc>
                <a:spcPct val="90000"/>
              </a:lnSpc>
            </a:pPr>
            <a:r>
              <a:rPr lang="el-GR" sz="1800"/>
              <a:t>Εάν μία κλάση περιέχει αφηρημένες συναρτήσεις, δεν επιτρέπεται η δημιουργία στιγμιότυπων (δηλ. είναι αφηρημένη κλάση).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Εάν σε αφηρημένη κληρονομημένη συνάρτηση, η κληρονόμος κλάση δεν παρέχει επίσης ορισμό, τότε αυτομάτως και αυτή καθίσταται αφηρημένη.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Ο χαρακτηρισμός </a:t>
            </a:r>
            <a:r>
              <a:rPr lang="en-US" sz="1800"/>
              <a:t>virtual </a:t>
            </a:r>
            <a:r>
              <a:rPr lang="el-GR" sz="1800"/>
              <a:t>δεν επιτρέπεται για </a:t>
            </a:r>
            <a:r>
              <a:rPr lang="en-US" sz="1800"/>
              <a:t>static </a:t>
            </a:r>
            <a:r>
              <a:rPr lang="el-GR" sz="1800"/>
              <a:t>συναρτήσεις μίας κλάσης.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Μία </a:t>
            </a:r>
            <a:r>
              <a:rPr lang="en-US" sz="1800"/>
              <a:t>virtual </a:t>
            </a:r>
            <a:r>
              <a:rPr lang="el-GR" sz="1800"/>
              <a:t>συνάρτηση είναι πάντα </a:t>
            </a:r>
            <a:r>
              <a:rPr lang="en-US" sz="1800"/>
              <a:t>virtual</a:t>
            </a:r>
            <a:r>
              <a:rPr lang="el-GR" sz="1800"/>
              <a:t> για τις κληρονόμους κλάσεις, είτε γίνει </a:t>
            </a:r>
            <a:r>
              <a:rPr lang="en-US" sz="1800"/>
              <a:t>refined </a:t>
            </a:r>
            <a:r>
              <a:rPr lang="el-GR" sz="1800"/>
              <a:t>ή όχι, είτε ορισθεί ξανά ως</a:t>
            </a:r>
            <a:r>
              <a:rPr lang="en-US" sz="1800"/>
              <a:t> virtual </a:t>
            </a:r>
            <a:r>
              <a:rPr lang="el-GR" sz="1800"/>
              <a:t> ή όχι.</a:t>
            </a:r>
            <a:endParaRPr lang="en-GB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48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8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5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(1</a:t>
            </a:r>
            <a:r>
              <a:rPr lang="en-US" dirty="0"/>
              <a:t>2</a:t>
            </a:r>
            <a:r>
              <a:rPr lang="el-GR" dirty="0"/>
              <a:t>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graphicFrame>
        <p:nvGraphicFramePr>
          <p:cNvPr id="148379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75864"/>
              </p:ext>
            </p:extLst>
          </p:nvPr>
        </p:nvGraphicFramePr>
        <p:xfrm>
          <a:off x="1181100" y="1905000"/>
          <a:ext cx="7518400" cy="3786252"/>
        </p:xfrm>
        <a:graphic>
          <a:graphicData uri="http://schemas.openxmlformats.org/drawingml/2006/table">
            <a:tbl>
              <a:tblPr/>
              <a:tblGrid>
                <a:gridCol w="7518400"/>
              </a:tblGrid>
              <a:tr h="3773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Base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F(void)=0;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Error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μη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αφηρημένη συνάρτηση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 void F (void)=0;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Έτσι είναι το σωστό.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virtual void G(void)=0;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Ok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αφηρημένη συνάρτηση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 void G(char*)=0;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Ok,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υπερφόρτωση αφηρημένης συνάρτησης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F(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a);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Ok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απλή συνάρτηση, υπερφόρτωση αφηρημένης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 void G(void) override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{}  </a:t>
                      </a: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Υλοποίηση της αφηρημένης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‘void Base::G(void)=0’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G(char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){}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Το ίδιο για την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‘void Base::G(char*)=0’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 b;   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Error,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η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‘Base’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είναι αφηρημένη κλάση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 d;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Error,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‘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Derived::F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void)=0’ undefined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3796" name="Text Box 20"/>
          <p:cNvSpPr txBox="1">
            <a:spLocks noChangeArrowheads="1"/>
          </p:cNvSpPr>
          <p:nvPr/>
        </p:nvSpPr>
        <p:spPr bwMode="auto">
          <a:xfrm rot="-5400000">
            <a:off x="-1470024" y="3668712"/>
            <a:ext cx="4767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 αφηρημένων συναρτήσεων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70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Αφηρημένες κλάσεις</a:t>
            </a:r>
          </a:p>
          <a:p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Δυναμική αντιστοίχηση</a:t>
            </a:r>
          </a:p>
          <a:p>
            <a:pPr lvl="1"/>
            <a:r>
              <a:rPr lang="en-US"/>
              <a:t>Late / dynamic binding</a:t>
            </a:r>
          </a:p>
          <a:p>
            <a:r>
              <a:rPr lang="el-GR"/>
              <a:t>Πολυμορφισμός</a:t>
            </a:r>
          </a:p>
          <a:p>
            <a:r>
              <a:rPr lang="el-GR"/>
              <a:t>Δείκτες στιγμιότυπων και μετατροπές τύπων</a:t>
            </a:r>
          </a:p>
          <a:p>
            <a:pPr lvl="1"/>
            <a:r>
              <a:rPr lang="en-US"/>
              <a:t>type casting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86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Δυναμική αντιστοίχηση (1/7)</a:t>
            </a:r>
            <a:endParaRPr lang="en-GB"/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72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Η χρήση αφηρημένων κλάσεων και κληρονομικότητας είναι στενά συνδεδεμένη με την έννοια της δυναμικής αντιστοίχησης (</a:t>
            </a:r>
            <a:r>
              <a:rPr lang="en-US" sz="2400"/>
              <a:t>late binding)</a:t>
            </a:r>
          </a:p>
          <a:p>
            <a:pPr lvl="1">
              <a:lnSpc>
                <a:spcPct val="90000"/>
              </a:lnSpc>
            </a:pPr>
            <a:r>
              <a:rPr lang="el-GR" sz="2000" i="1"/>
              <a:t>Στην πραγματικότητα, χωρίς την υποστήριξη δυναμικής αντιστοίχησης, η προγραμματιστική αξία των αφηρημένων κλάσεων είναι μηδαμινή</a:t>
            </a:r>
            <a:endParaRPr lang="en-US" sz="2000" i="1"/>
          </a:p>
        </p:txBody>
      </p:sp>
      <p:grpSp>
        <p:nvGrpSpPr>
          <p:cNvPr id="1456166" name="Group 38"/>
          <p:cNvGrpSpPr>
            <a:grpSpLocks/>
          </p:cNvGrpSpPr>
          <p:nvPr/>
        </p:nvGrpSpPr>
        <p:grpSpPr bwMode="auto">
          <a:xfrm>
            <a:off x="1041400" y="3808413"/>
            <a:ext cx="1358900" cy="2211387"/>
            <a:chOff x="672" y="2263"/>
            <a:chExt cx="888" cy="1457"/>
          </a:xfrm>
        </p:grpSpPr>
        <p:sp>
          <p:nvSpPr>
            <p:cNvPr id="1456136" name="AutoShape 8"/>
            <p:cNvSpPr>
              <a:spLocks noChangeArrowheads="1"/>
            </p:cNvSpPr>
            <p:nvPr/>
          </p:nvSpPr>
          <p:spPr bwMode="auto">
            <a:xfrm>
              <a:off x="680" y="3312"/>
              <a:ext cx="800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6137" name="AutoShape 9"/>
            <p:cNvSpPr>
              <a:spLocks noChangeArrowheads="1"/>
            </p:cNvSpPr>
            <p:nvPr/>
          </p:nvSpPr>
          <p:spPr bwMode="auto">
            <a:xfrm>
              <a:off x="784" y="3432"/>
              <a:ext cx="776" cy="20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600">
                  <a:solidFill>
                    <a:schemeClr val="bg1"/>
                  </a:solidFill>
                </a:rPr>
                <a:t>F()</a:t>
              </a:r>
              <a:endParaRPr lang="en-GB" sz="1600">
                <a:solidFill>
                  <a:schemeClr val="bg1"/>
                </a:solidFill>
              </a:endParaRPr>
            </a:p>
          </p:txBody>
        </p:sp>
        <p:grpSp>
          <p:nvGrpSpPr>
            <p:cNvPr id="1456140" name="Group 12"/>
            <p:cNvGrpSpPr>
              <a:grpSpLocks/>
            </p:cNvGrpSpPr>
            <p:nvPr/>
          </p:nvGrpSpPr>
          <p:grpSpPr bwMode="auto">
            <a:xfrm>
              <a:off x="680" y="2263"/>
              <a:ext cx="880" cy="617"/>
              <a:chOff x="688" y="2135"/>
              <a:chExt cx="880" cy="617"/>
            </a:xfrm>
          </p:grpSpPr>
          <p:sp>
            <p:nvSpPr>
              <p:cNvPr id="1456133" name="AutoShape 5"/>
              <p:cNvSpPr>
                <a:spLocks noChangeArrowheads="1"/>
              </p:cNvSpPr>
              <p:nvPr/>
            </p:nvSpPr>
            <p:spPr bwMode="auto">
              <a:xfrm>
                <a:off x="688" y="2344"/>
                <a:ext cx="800" cy="40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56134" name="AutoShape 6"/>
              <p:cNvSpPr>
                <a:spLocks noChangeArrowheads="1"/>
              </p:cNvSpPr>
              <p:nvPr/>
            </p:nvSpPr>
            <p:spPr bwMode="auto">
              <a:xfrm>
                <a:off x="792" y="2464"/>
                <a:ext cx="776" cy="208"/>
              </a:xfrm>
              <a:prstGeom prst="roundRect">
                <a:avLst>
                  <a:gd name="adj" fmla="val 16667"/>
                </a:avLst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defTabSz="762000"/>
                <a:r>
                  <a:rPr lang="en-US" sz="1600">
                    <a:solidFill>
                      <a:schemeClr val="bg1"/>
                    </a:solidFill>
                  </a:rPr>
                  <a:t>virtual F()</a:t>
                </a:r>
                <a:endParaRPr lang="en-GB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456138" name="Text Box 10"/>
              <p:cNvSpPr txBox="1">
                <a:spLocks noChangeArrowheads="1"/>
              </p:cNvSpPr>
              <p:nvPr/>
            </p:nvSpPr>
            <p:spPr bwMode="auto">
              <a:xfrm>
                <a:off x="784" y="2135"/>
                <a:ext cx="610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base B</a:t>
                </a:r>
                <a:endParaRPr lang="en-GB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456139" name="Text Box 11"/>
            <p:cNvSpPr txBox="1">
              <a:spLocks noChangeArrowheads="1"/>
            </p:cNvSpPr>
            <p:nvPr/>
          </p:nvSpPr>
          <p:spPr bwMode="auto">
            <a:xfrm>
              <a:off x="672" y="3111"/>
              <a:ext cx="80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derived D</a:t>
              </a:r>
              <a:endParaRPr lang="en-GB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cxnSp>
          <p:nvCxnSpPr>
            <p:cNvPr id="1456142" name="AutoShape 14"/>
            <p:cNvCxnSpPr>
              <a:cxnSpLocks noChangeShapeType="1"/>
              <a:stCxn id="1456136" idx="1"/>
              <a:endCxn id="1456133" idx="1"/>
            </p:cNvCxnSpPr>
            <p:nvPr/>
          </p:nvCxnSpPr>
          <p:spPr bwMode="auto">
            <a:xfrm rot="10800000" flipH="1">
              <a:off x="680" y="2676"/>
              <a:ext cx="1" cy="840"/>
            </a:xfrm>
            <a:prstGeom prst="curvedConnector3">
              <a:avLst>
                <a:gd name="adj1" fmla="val -14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456170" name="Group 42"/>
          <p:cNvGraphicFramePr>
            <a:graphicFrameLocks noGrp="1"/>
          </p:cNvGraphicFramePr>
          <p:nvPr/>
        </p:nvGraphicFramePr>
        <p:xfrm>
          <a:off x="2870200" y="4025900"/>
          <a:ext cx="5600700" cy="2032000"/>
        </p:xfrm>
        <a:graphic>
          <a:graphicData uri="http://schemas.openxmlformats.org/drawingml/2006/table">
            <a:tbl>
              <a:tblPr/>
              <a:tblGrid>
                <a:gridCol w="5600700"/>
              </a:tblGrid>
              <a:tr h="2032000">
                <a:tc>
                  <a:txBody>
                    <a:bodyPr/>
                    <a:lstStyle/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Έστω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B::F()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δήλωση μίας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virtual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συνάρτησης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Η</a:t>
                      </a:r>
                      <a:r>
                        <a:rPr kumimoji="1" lang="el-G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B::F()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μπορεί να έχει προαιρετικά και ορισμό.</a:t>
                      </a: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Ας είναι</a:t>
                      </a:r>
                      <a:r>
                        <a:rPr kumimoji="1" lang="el-G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στιγμιότυπο της κλάσης 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Ας είναι</a:t>
                      </a:r>
                      <a:r>
                        <a:rPr kumimoji="1" lang="el-G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αναφορά στιγμιότυπου της κλάσης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, με αρχική τιμή</a:t>
                      </a:r>
                      <a:r>
                        <a:rPr kumimoji="1" lang="el-G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= 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</a:t>
                      </a:r>
                      <a:r>
                        <a:rPr kumimoji="1" lang="el-G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Τότε η κλήση</a:t>
                      </a:r>
                      <a:r>
                        <a:rPr kumimoji="1" lang="el-G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b.</a:t>
                      </a:r>
                      <a:r>
                        <a:rPr kumimoji="1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F()</a:t>
                      </a:r>
                      <a:r>
                        <a:rPr kumimoji="1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 </a:t>
                      </a:r>
                      <a:r>
                        <a:rPr kumimoji="1" lang="el-G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καλεί την </a:t>
                      </a:r>
                      <a:r>
                        <a:rPr kumimoji="1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D::F()</a:t>
                      </a:r>
                      <a:r>
                        <a:rPr kumimoji="1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.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Δυναμική αντιστοίχηση (2/7)</a:t>
            </a:r>
            <a:endParaRPr lang="en-GB"/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i="1"/>
              <a:t>Συνοψίζοντας, λοιπόν, είναι ο μηχανισμός αυτός ο οποίος προγραμματιστικά μας επιτρέπει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  <a:buClr>
                <a:srgbClr val="339933"/>
              </a:buClr>
              <a:buSzPct val="105000"/>
              <a:buFont typeface="Wingdings" pitchFamily="2" charset="2"/>
              <a:buChar char="Ä"/>
            </a:pPr>
            <a:r>
              <a:rPr lang="el-GR"/>
              <a:t>να χρησιμοποιούμε δείκτες της </a:t>
            </a:r>
            <a:r>
              <a:rPr lang="en-US"/>
              <a:t>base</a:t>
            </a:r>
            <a:r>
              <a:rPr lang="el-GR"/>
              <a:t> κλάσης για αναφορά σε στιγμιότυπα </a:t>
            </a:r>
            <a:r>
              <a:rPr lang="en-US"/>
              <a:t>derived </a:t>
            </a:r>
            <a:r>
              <a:rPr lang="el-GR"/>
              <a:t>κλάσεων, στη θέση των διαφορετικών τύπων δεικτών των διαφορετικών </a:t>
            </a:r>
            <a:r>
              <a:rPr lang="en-US"/>
              <a:t>derived </a:t>
            </a:r>
            <a:r>
              <a:rPr lang="el-GR"/>
              <a:t> κλάσεων</a:t>
            </a:r>
            <a:endParaRPr lang="en-US"/>
          </a:p>
          <a:p>
            <a:pPr lvl="1">
              <a:lnSpc>
                <a:spcPct val="90000"/>
              </a:lnSpc>
              <a:buClr>
                <a:srgbClr val="339933"/>
              </a:buClr>
              <a:buSzPct val="105000"/>
              <a:buFont typeface="Wingdings" pitchFamily="2" charset="2"/>
              <a:buChar char="Ä"/>
            </a:pPr>
            <a:r>
              <a:rPr lang="el-GR"/>
              <a:t>να καλούμε </a:t>
            </a:r>
            <a:r>
              <a:rPr lang="en-US"/>
              <a:t>virtual</a:t>
            </a:r>
            <a:r>
              <a:rPr lang="el-GR"/>
              <a:t> συναρτήσεις της </a:t>
            </a:r>
            <a:r>
              <a:rPr lang="en-US"/>
              <a:t>base</a:t>
            </a:r>
            <a:r>
              <a:rPr lang="el-GR"/>
              <a:t> κλάσης</a:t>
            </a:r>
            <a:endParaRPr lang="en-US"/>
          </a:p>
          <a:p>
            <a:pPr lvl="1">
              <a:lnSpc>
                <a:spcPct val="90000"/>
              </a:lnSpc>
              <a:buClr>
                <a:srgbClr val="339933"/>
              </a:buClr>
              <a:buSzPct val="105000"/>
              <a:buFont typeface="Wingdings" pitchFamily="2" charset="2"/>
              <a:buChar char="Ä"/>
            </a:pPr>
            <a:r>
              <a:rPr lang="el-GR"/>
              <a:t>και να εξασφαλίζεται ότι οι αναθεωρημένες εκδόσεις των συναρτήσεων, της εκάστοτε </a:t>
            </a:r>
            <a:r>
              <a:rPr lang="en-US"/>
              <a:t>derived </a:t>
            </a:r>
            <a:r>
              <a:rPr lang="el-GR"/>
              <a:t>κλάσης του κάθε στιγμιότυπου, θα καλούνται πάντα κατά την εκτέλεση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75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5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Δυναμική αντιστοίχηση (3/7)</a:t>
            </a:r>
            <a:endParaRPr lang="en-GB"/>
          </a:p>
        </p:txBody>
      </p:sp>
      <p:graphicFrame>
        <p:nvGraphicFramePr>
          <p:cNvPr id="145821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63875"/>
              </p:ext>
            </p:extLst>
          </p:nvPr>
        </p:nvGraphicFramePr>
        <p:xfrm>
          <a:off x="1143000" y="1752600"/>
          <a:ext cx="7302500" cy="4330700"/>
        </p:xfrm>
        <a:graphic>
          <a:graphicData uri="http://schemas.openxmlformats.org/drawingml/2006/table">
            <a:tbl>
              <a:tblPr/>
              <a:tblGrid>
                <a:gridCol w="7302500"/>
              </a:tblGrid>
              <a:tr h="433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virtual void 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VirtualDisplay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(void) { 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printf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(“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Virtual\n");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        Display(void)        { 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printf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(“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Normal\n");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Derived : public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GB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void 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VirtualDisplay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(void) { 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printf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DerivedVirtual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\n");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        Display(void)        { 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printf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DerivedNormal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\n");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 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*) &amp;derived)-&gt;Display();         </a:t>
                      </a:r>
                      <a:r>
                        <a:rPr kumimoji="1" lang="en-GB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Χρήση ως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base-class pointer,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μέσω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*) &amp;derived)-&gt;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VirtualDisplay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up-casting</a:t>
                      </a:r>
                      <a:endParaRPr kumimoji="1" lang="el-G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Ο παραπάνω κώδικας θα εκτυπώσει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endParaRPr kumimoji="1" lang="el-GR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BaseNormal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DerivedVirtual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58212" name="Text Box 36"/>
          <p:cNvSpPr txBox="1">
            <a:spLocks noChangeArrowheads="1"/>
          </p:cNvSpPr>
          <p:nvPr/>
        </p:nvSpPr>
        <p:spPr bwMode="auto">
          <a:xfrm rot="-5400000">
            <a:off x="161925" y="3590926"/>
            <a:ext cx="1487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7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7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4</a:t>
            </a:r>
            <a:endParaRPr lang="en-GB"/>
          </a:p>
        </p:txBody>
      </p:sp>
      <p:sp>
        <p:nvSpPr>
          <p:cNvPr id="1477638" name="Rectangle 1030"/>
          <p:cNvSpPr>
            <a:spLocks noChangeArrowheads="1"/>
          </p:cNvSpPr>
          <p:nvPr/>
        </p:nvSpPr>
        <p:spPr bwMode="auto">
          <a:xfrm>
            <a:off x="838200" y="1752600"/>
            <a:ext cx="7391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ΣΤΟΙΧΕΙΑ ΟΝΤΟΚΕΝΤΡΙΚΟΥ ΠΡΟΓΡΑΜΜΑΤΙΣΜΟΥ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Αριθμός διαλέξεων 7, Διάλεξη </a:t>
            </a:r>
            <a:r>
              <a:rPr kumimoji="1" 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kumimoji="1" lang="el-GR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η</a:t>
            </a:r>
            <a:endParaRPr kumimoji="1" lang="en-GB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477639" name="Picture 1031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201988"/>
            <a:ext cx="2973387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3775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Δυναμική αντιστοίχηση (4/7)</a:t>
            </a:r>
            <a:endParaRPr lang="en-GB"/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/>
              <a:t>Εσωτερικά μυστικά</a:t>
            </a:r>
            <a:r>
              <a:rPr lang="en-US" i="1"/>
              <a:t> (1/</a:t>
            </a:r>
            <a:r>
              <a:rPr lang="el-GR" i="1"/>
              <a:t>4</a:t>
            </a:r>
            <a:r>
              <a:rPr lang="en-US" i="1"/>
              <a:t>)</a:t>
            </a:r>
            <a:endParaRPr lang="el-GR" i="1"/>
          </a:p>
          <a:p>
            <a:pPr lvl="1"/>
            <a:r>
              <a:rPr lang="el-GR"/>
              <a:t>Θα δείξουμε πως ουσιαστικά υλοποιείται ο μηχανισμός της δυναμικής αντιστοίχησης, </a:t>
            </a:r>
          </a:p>
          <a:p>
            <a:pPr lvl="2"/>
            <a:r>
              <a:rPr lang="el-GR"/>
              <a:t>θα παράγουμε αντίστοιχο κώδικα σε </a:t>
            </a:r>
            <a:r>
              <a:rPr lang="en-US"/>
              <a:t>C++ </a:t>
            </a:r>
            <a:r>
              <a:rPr lang="el-GR"/>
              <a:t>που δεν θα περιέχει καθόλου </a:t>
            </a:r>
            <a:r>
              <a:rPr lang="en-US"/>
              <a:t>virtual </a:t>
            </a:r>
            <a:r>
              <a:rPr lang="el-GR"/>
              <a:t>συναρτήσεις, αλλά θα συμπεριφέρεται ακριβώς όπως ο αυθεντικός κώδικας με </a:t>
            </a:r>
            <a:r>
              <a:rPr lang="en-US"/>
              <a:t>virtual </a:t>
            </a:r>
            <a:r>
              <a:rPr lang="el-GR"/>
              <a:t>συναρτήσεις</a:t>
            </a:r>
            <a:endParaRPr lang="en-US"/>
          </a:p>
          <a:p>
            <a:pPr lvl="2"/>
            <a:r>
              <a:rPr lang="el-GR"/>
              <a:t>Παρόμοια τακτική υιοθετείται (με επιπλέον προσθήκες – χρήση πίνακα που λέγεται </a:t>
            </a:r>
            <a:r>
              <a:rPr lang="en-US"/>
              <a:t>virtual table / vtable</a:t>
            </a:r>
            <a:r>
              <a:rPr lang="el-GR"/>
              <a:t>) για την παραγωγή κώδικα «μηχανής» στην πλειονότητα των </a:t>
            </a:r>
            <a:r>
              <a:rPr lang="en-US"/>
              <a:t>compilers </a:t>
            </a:r>
            <a:r>
              <a:rPr lang="el-GR"/>
              <a:t>οντοκεντρικών γλωσσών προγραμματισμού</a:t>
            </a:r>
            <a:endParaRPr lang="en-US"/>
          </a:p>
          <a:p>
            <a:pPr lvl="3"/>
            <a:r>
              <a:rPr lang="el-GR" i="1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Προσοχή στο ιδιόρρυθμο αλλά απαραίτητο συντακτικό των δεικτών σε συναρτήσεις – μέλη</a:t>
            </a:r>
            <a:endParaRPr lang="en-US" i="1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82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Δυναμική αντιστοίχηση (</a:t>
            </a:r>
            <a:r>
              <a:rPr lang="en-US"/>
              <a:t>5</a:t>
            </a:r>
            <a:r>
              <a:rPr lang="el-GR"/>
              <a:t>/7)</a:t>
            </a:r>
            <a:endParaRPr lang="en-GB"/>
          </a:p>
        </p:txBody>
      </p:sp>
      <p:graphicFrame>
        <p:nvGraphicFramePr>
          <p:cNvPr id="148585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5041"/>
              </p:ext>
            </p:extLst>
          </p:nvPr>
        </p:nvGraphicFramePr>
        <p:xfrm>
          <a:off x="901700" y="1955800"/>
          <a:ext cx="7581900" cy="4064000"/>
        </p:xfrm>
        <a:graphic>
          <a:graphicData uri="http://schemas.openxmlformats.org/drawingml/2006/table">
            <a:tbl>
              <a:tblPr/>
              <a:tblGrid>
                <a:gridCol w="3048000"/>
                <a:gridCol w="45339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X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void  f (void){...}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char* g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x){...}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X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_x) { ...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(X::*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char* (X::*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g_int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f (void) {...}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char* g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X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_x)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&amp;f;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g_int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&amp;g;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....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5846" name="Text Box 22"/>
          <p:cNvSpPr txBox="1">
            <a:spLocks noChangeArrowheads="1"/>
          </p:cNvSpPr>
          <p:nvPr/>
        </p:nvSpPr>
        <p:spPr bwMode="auto">
          <a:xfrm>
            <a:off x="6604000" y="2259247"/>
            <a:ext cx="1138838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δείκτες για</a:t>
            </a:r>
          </a:p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τις 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virtual </a:t>
            </a:r>
          </a:p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συναρτήσεις</a:t>
            </a:r>
            <a:endParaRPr lang="en-GB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5847" name="Text Box 23"/>
          <p:cNvSpPr txBox="1">
            <a:spLocks noChangeArrowheads="1"/>
          </p:cNvSpPr>
          <p:nvPr/>
        </p:nvSpPr>
        <p:spPr bwMode="auto">
          <a:xfrm>
            <a:off x="6197600" y="3080212"/>
            <a:ext cx="1266372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η υλοποίηση</a:t>
            </a:r>
          </a:p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των 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virtual</a:t>
            </a:r>
            <a:endParaRPr lang="el-GR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συναρτήσεων </a:t>
            </a:r>
          </a:p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που δίνεται</a:t>
            </a:r>
            <a:endParaRPr lang="en-GB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5848" name="Text Box 24"/>
          <p:cNvSpPr txBox="1">
            <a:spLocks noChangeArrowheads="1"/>
          </p:cNvSpPr>
          <p:nvPr/>
        </p:nvSpPr>
        <p:spPr bwMode="auto">
          <a:xfrm>
            <a:off x="5836285" y="4291026"/>
            <a:ext cx="156190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αρχικοποίηση των</a:t>
            </a:r>
          </a:p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σχετικών δεικτών</a:t>
            </a:r>
            <a:endParaRPr lang="en-GB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5849" name="Text Box 25"/>
          <p:cNvSpPr txBox="1">
            <a:spLocks noChangeArrowheads="1"/>
          </p:cNvSpPr>
          <p:nvPr/>
        </p:nvSpPr>
        <p:spPr bwMode="auto">
          <a:xfrm>
            <a:off x="5901788" y="4822826"/>
            <a:ext cx="1404423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ο αυθεντικός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 constructor</a:t>
            </a:r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με</a:t>
            </a:r>
          </a:p>
          <a:p>
            <a:pPr algn="ctr"/>
            <a:r>
              <a:rPr lang="el-GR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όλες τις εντολές</a:t>
            </a:r>
            <a:endParaRPr lang="en-GB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5850" name="Rectangle 26"/>
          <p:cNvSpPr>
            <a:spLocks noChangeArrowheads="1"/>
          </p:cNvSpPr>
          <p:nvPr/>
        </p:nvSpPr>
        <p:spPr bwMode="auto">
          <a:xfrm>
            <a:off x="809625" y="1468438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Εσωτερικά μυστικά</a:t>
            </a: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(2/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kumimoji="1" lang="el-GR" sz="2400" b="0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85851" name="Rectangle 27"/>
          <p:cNvSpPr>
            <a:spLocks noChangeArrowheads="1"/>
          </p:cNvSpPr>
          <p:nvPr/>
        </p:nvSpPr>
        <p:spPr bwMode="auto">
          <a:xfrm>
            <a:off x="2451100" y="3797300"/>
            <a:ext cx="2794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5852" name="Rectangle 28"/>
          <p:cNvSpPr>
            <a:spLocks noChangeArrowheads="1"/>
          </p:cNvSpPr>
          <p:nvPr/>
        </p:nvSpPr>
        <p:spPr bwMode="auto">
          <a:xfrm>
            <a:off x="4483100" y="5092700"/>
            <a:ext cx="2794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85853" name="AutoShape 29"/>
          <p:cNvCxnSpPr>
            <a:cxnSpLocks noChangeShapeType="1"/>
            <a:stCxn id="1485851" idx="2"/>
            <a:endCxn id="1485852" idx="1"/>
          </p:cNvCxnSpPr>
          <p:nvPr/>
        </p:nvCxnSpPr>
        <p:spPr bwMode="auto">
          <a:xfrm rot="16200000" flipH="1">
            <a:off x="2921000" y="3594100"/>
            <a:ext cx="1231900" cy="1892300"/>
          </a:xfrm>
          <a:prstGeom prst="curvedConnector2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5857" name="Line 33"/>
          <p:cNvSpPr>
            <a:spLocks noChangeShapeType="1"/>
          </p:cNvSpPr>
          <p:nvPr/>
        </p:nvSpPr>
        <p:spPr bwMode="auto">
          <a:xfrm flipV="1">
            <a:off x="3867150" y="2819400"/>
            <a:ext cx="361950" cy="6477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5858" name="Line 34"/>
          <p:cNvSpPr>
            <a:spLocks noChangeShapeType="1"/>
          </p:cNvSpPr>
          <p:nvPr/>
        </p:nvSpPr>
        <p:spPr bwMode="auto">
          <a:xfrm>
            <a:off x="3857625" y="3467100"/>
            <a:ext cx="381000" cy="18097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5859" name="Line 35"/>
          <p:cNvSpPr>
            <a:spLocks noChangeShapeType="1"/>
          </p:cNvSpPr>
          <p:nvPr/>
        </p:nvSpPr>
        <p:spPr bwMode="auto">
          <a:xfrm>
            <a:off x="3867150" y="3467100"/>
            <a:ext cx="561975" cy="107632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2" name="Δεξιό άγκιστρο 1"/>
          <p:cNvSpPr/>
          <p:nvPr/>
        </p:nvSpPr>
        <p:spPr bwMode="auto">
          <a:xfrm>
            <a:off x="6451600" y="2374900"/>
            <a:ext cx="152400" cy="5080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Δεξιό άγκιστρο 22"/>
          <p:cNvSpPr/>
          <p:nvPr/>
        </p:nvSpPr>
        <p:spPr bwMode="auto">
          <a:xfrm>
            <a:off x="6019800" y="3289300"/>
            <a:ext cx="152400" cy="5080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4" name="Δεξιό άγκιστρο 23"/>
          <p:cNvSpPr/>
          <p:nvPr/>
        </p:nvSpPr>
        <p:spPr bwMode="auto">
          <a:xfrm>
            <a:off x="5676900" y="4306888"/>
            <a:ext cx="152400" cy="5080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5" name="Δεξιό άγκιστρο 24"/>
          <p:cNvSpPr/>
          <p:nvPr/>
        </p:nvSpPr>
        <p:spPr bwMode="auto">
          <a:xfrm>
            <a:off x="5676900" y="4926013"/>
            <a:ext cx="152400" cy="5080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12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Δυναμική αντιστοίχηση (</a:t>
            </a:r>
            <a:r>
              <a:rPr lang="en-US"/>
              <a:t>6</a:t>
            </a:r>
            <a:r>
              <a:rPr lang="el-GR"/>
              <a:t>/7)</a:t>
            </a:r>
            <a:endParaRPr lang="en-GB"/>
          </a:p>
        </p:txBody>
      </p:sp>
      <p:graphicFrame>
        <p:nvGraphicFramePr>
          <p:cNvPr id="148686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19435"/>
              </p:ext>
            </p:extLst>
          </p:nvPr>
        </p:nvGraphicFramePr>
        <p:xfrm>
          <a:off x="914400" y="2159000"/>
          <a:ext cx="7721600" cy="3810000"/>
        </p:xfrm>
        <a:graphic>
          <a:graphicData uri="http://schemas.openxmlformats.org/drawingml/2006/table">
            <a:tbl>
              <a:tblPr/>
              <a:tblGrid>
                <a:gridCol w="3098800"/>
                <a:gridCol w="4622800"/>
              </a:tblGrid>
              <a:tr h="381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Y : public X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 (void)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{...}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char* g (void){...}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	       h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Y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_y) {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Y : public X {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char* (Y::*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f (void) {...}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char* g (void)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h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Y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_y)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X::f_void = &amp;f;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g_void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= &amp;g;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6861" name="Text Box 13"/>
          <p:cNvSpPr txBox="1">
            <a:spLocks noChangeArrowheads="1"/>
          </p:cNvSpPr>
          <p:nvPr/>
        </p:nvSpPr>
        <p:spPr bwMode="auto">
          <a:xfrm>
            <a:off x="6736060" y="3219450"/>
            <a:ext cx="1594539" cy="1170193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GB"/>
            </a:defPPr>
            <a:lvl1pPr algn="ctr" defTabSz="762000">
              <a:defRPr sz="14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571500" defTabSz="762000">
              <a:defRPr sz="2400">
                <a:latin typeface="Times New Roman" pitchFamily="18" charset="0"/>
              </a:defRPr>
            </a:lvl2pPr>
            <a:lvl3pPr marL="1143000" defTabSz="762000">
              <a:defRPr sz="2400">
                <a:latin typeface="Times New Roman" pitchFamily="18" charset="0"/>
              </a:defRPr>
            </a:lvl3pPr>
            <a:lvl4pPr marL="1714500" defTabSz="762000">
              <a:defRPr sz="2400">
                <a:latin typeface="Times New Roman" pitchFamily="18" charset="0"/>
              </a:defRPr>
            </a:lvl4pPr>
            <a:lvl5pPr marL="2286000" defTabSz="762000">
              <a:defRPr sz="2400"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l-GR" dirty="0"/>
              <a:t>εκχώρηση των </a:t>
            </a:r>
          </a:p>
          <a:p>
            <a:r>
              <a:rPr lang="el-GR" dirty="0"/>
              <a:t>αναθεωρημένων</a:t>
            </a:r>
          </a:p>
          <a:p>
            <a:r>
              <a:rPr lang="el-GR" dirty="0"/>
              <a:t>συναρτήσεων </a:t>
            </a:r>
          </a:p>
          <a:p>
            <a:r>
              <a:rPr lang="el-GR" dirty="0"/>
              <a:t>στους δείκτες της </a:t>
            </a:r>
          </a:p>
          <a:p>
            <a:r>
              <a:rPr lang="el-GR" dirty="0"/>
              <a:t>κληροδότη κλάσης</a:t>
            </a:r>
            <a:endParaRPr lang="en-GB" dirty="0"/>
          </a:p>
        </p:txBody>
      </p:sp>
      <p:sp>
        <p:nvSpPr>
          <p:cNvPr id="1486863" name="Rectangle 15"/>
          <p:cNvSpPr>
            <a:spLocks noChangeArrowheads="1"/>
          </p:cNvSpPr>
          <p:nvPr/>
        </p:nvSpPr>
        <p:spPr bwMode="auto">
          <a:xfrm>
            <a:off x="822325" y="1570038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Εσωτερικά μυστικά</a:t>
            </a: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kumimoji="1" lang="el-GR" sz="2400" b="0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86870" name="Text Box 22"/>
          <p:cNvSpPr txBox="1">
            <a:spLocks noChangeArrowheads="1"/>
          </p:cNvSpPr>
          <p:nvPr/>
        </p:nvSpPr>
        <p:spPr bwMode="auto">
          <a:xfrm>
            <a:off x="7021459" y="2368784"/>
            <a:ext cx="1309140" cy="73930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GB"/>
            </a:defPPr>
            <a:lvl1pPr algn="ctr" defTabSz="762000">
              <a:defRPr sz="14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571500" defTabSz="762000">
              <a:defRPr sz="2400">
                <a:latin typeface="Times New Roman" pitchFamily="18" charset="0"/>
              </a:defRPr>
            </a:lvl2pPr>
            <a:lvl3pPr marL="1143000" defTabSz="762000">
              <a:defRPr sz="2400">
                <a:latin typeface="Times New Roman" pitchFamily="18" charset="0"/>
              </a:defRPr>
            </a:lvl3pPr>
            <a:lvl4pPr marL="1714500" defTabSz="762000">
              <a:defRPr sz="2400">
                <a:latin typeface="Times New Roman" pitchFamily="18" charset="0"/>
              </a:defRPr>
            </a:lvl4pPr>
            <a:lvl5pPr marL="2286000" defTabSz="762000">
              <a:defRPr sz="2400"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l-GR" dirty="0"/>
              <a:t>δείκτες για</a:t>
            </a:r>
          </a:p>
          <a:p>
            <a:r>
              <a:rPr lang="el-GR" dirty="0"/>
              <a:t>τις νέες </a:t>
            </a:r>
            <a:r>
              <a:rPr lang="en-US" dirty="0"/>
              <a:t>virtual </a:t>
            </a:r>
          </a:p>
          <a:p>
            <a:r>
              <a:rPr lang="el-GR" dirty="0"/>
              <a:t>συναρτήσεις</a:t>
            </a:r>
            <a:endParaRPr lang="en-GB" dirty="0"/>
          </a:p>
        </p:txBody>
      </p:sp>
      <p:sp>
        <p:nvSpPr>
          <p:cNvPr id="1486872" name="Text Box 24"/>
          <p:cNvSpPr txBox="1">
            <a:spLocks noChangeArrowheads="1"/>
          </p:cNvSpPr>
          <p:nvPr/>
        </p:nvSpPr>
        <p:spPr bwMode="auto">
          <a:xfrm>
            <a:off x="6736060" y="4494213"/>
            <a:ext cx="1594539" cy="523862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GB"/>
            </a:defPPr>
            <a:lvl1pPr algn="ctr" defTabSz="762000">
              <a:defRPr sz="14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571500" defTabSz="762000">
              <a:defRPr sz="2400">
                <a:latin typeface="Times New Roman" pitchFamily="18" charset="0"/>
              </a:defRPr>
            </a:lvl2pPr>
            <a:lvl3pPr marL="1143000" defTabSz="762000">
              <a:defRPr sz="2400">
                <a:latin typeface="Times New Roman" pitchFamily="18" charset="0"/>
              </a:defRPr>
            </a:lvl3pPr>
            <a:lvl4pPr marL="1714500" defTabSz="762000">
              <a:defRPr sz="2400">
                <a:latin typeface="Times New Roman" pitchFamily="18" charset="0"/>
              </a:defRPr>
            </a:lvl4pPr>
            <a:lvl5pPr marL="2286000" defTabSz="762000">
              <a:defRPr sz="2400"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l-GR" dirty="0"/>
              <a:t>αρχικοποίηση </a:t>
            </a:r>
            <a:endParaRPr lang="en-US" dirty="0"/>
          </a:p>
          <a:p>
            <a:r>
              <a:rPr lang="el-GR" dirty="0" smtClean="0"/>
              <a:t>των</a:t>
            </a:r>
            <a:r>
              <a:rPr lang="en-US" dirty="0" smtClean="0"/>
              <a:t> </a:t>
            </a:r>
            <a:r>
              <a:rPr lang="el-GR" dirty="0" smtClean="0"/>
              <a:t>δεικτών</a:t>
            </a:r>
            <a:endParaRPr lang="en-GB" dirty="0"/>
          </a:p>
        </p:txBody>
      </p:sp>
      <p:sp>
        <p:nvSpPr>
          <p:cNvPr id="1486876" name="Rectangle 28"/>
          <p:cNvSpPr>
            <a:spLocks noChangeArrowheads="1"/>
          </p:cNvSpPr>
          <p:nvPr/>
        </p:nvSpPr>
        <p:spPr bwMode="auto">
          <a:xfrm>
            <a:off x="2578100" y="4025900"/>
            <a:ext cx="2794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6877" name="Rectangle 29"/>
          <p:cNvSpPr>
            <a:spLocks noChangeArrowheads="1"/>
          </p:cNvSpPr>
          <p:nvPr/>
        </p:nvSpPr>
        <p:spPr bwMode="auto">
          <a:xfrm>
            <a:off x="4597400" y="4876800"/>
            <a:ext cx="2794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86878" name="AutoShape 30"/>
          <p:cNvCxnSpPr>
            <a:cxnSpLocks noChangeShapeType="1"/>
            <a:stCxn id="1486876" idx="2"/>
            <a:endCxn id="1486877" idx="1"/>
          </p:cNvCxnSpPr>
          <p:nvPr/>
        </p:nvCxnSpPr>
        <p:spPr bwMode="auto">
          <a:xfrm rot="16200000" flipH="1">
            <a:off x="3263900" y="3606800"/>
            <a:ext cx="787400" cy="1879600"/>
          </a:xfrm>
          <a:prstGeom prst="curvedConnector2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6880" name="Text Box 32"/>
          <p:cNvSpPr txBox="1">
            <a:spLocks noChangeArrowheads="1"/>
          </p:cNvSpPr>
          <p:nvPr/>
        </p:nvSpPr>
        <p:spPr bwMode="auto">
          <a:xfrm>
            <a:off x="6736059" y="5135563"/>
            <a:ext cx="1594539" cy="523862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en-GB"/>
            </a:defPPr>
            <a:lvl1pPr algn="ctr" defTabSz="762000">
              <a:defRPr sz="14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571500" defTabSz="762000">
              <a:defRPr sz="2400">
                <a:latin typeface="Times New Roman" pitchFamily="18" charset="0"/>
              </a:defRPr>
            </a:lvl2pPr>
            <a:lvl3pPr marL="1143000" defTabSz="762000">
              <a:defRPr sz="2400">
                <a:latin typeface="Times New Roman" pitchFamily="18" charset="0"/>
              </a:defRPr>
            </a:lvl3pPr>
            <a:lvl4pPr marL="1714500" defTabSz="762000">
              <a:defRPr sz="2400">
                <a:latin typeface="Times New Roman" pitchFamily="18" charset="0"/>
              </a:defRPr>
            </a:lvl4pPr>
            <a:lvl5pPr marL="2286000" defTabSz="762000">
              <a:defRPr sz="2400"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l-GR" dirty="0"/>
              <a:t>αυθεντικός</a:t>
            </a:r>
          </a:p>
          <a:p>
            <a:r>
              <a:rPr lang="en-US" dirty="0"/>
              <a:t>Y constructor</a:t>
            </a:r>
            <a:endParaRPr lang="en-GB" dirty="0"/>
          </a:p>
        </p:txBody>
      </p:sp>
      <p:sp>
        <p:nvSpPr>
          <p:cNvPr id="1486881" name="Line 33"/>
          <p:cNvSpPr>
            <a:spLocks noChangeShapeType="1"/>
          </p:cNvSpPr>
          <p:nvPr/>
        </p:nvSpPr>
        <p:spPr bwMode="auto">
          <a:xfrm flipV="1">
            <a:off x="3657601" y="2819399"/>
            <a:ext cx="571500" cy="79057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6882" name="Line 34"/>
          <p:cNvSpPr>
            <a:spLocks noChangeShapeType="1"/>
          </p:cNvSpPr>
          <p:nvPr/>
        </p:nvSpPr>
        <p:spPr bwMode="auto">
          <a:xfrm flipV="1">
            <a:off x="3657600" y="3390899"/>
            <a:ext cx="704850" cy="21907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6883" name="Line 35"/>
          <p:cNvSpPr>
            <a:spLocks noChangeShapeType="1"/>
          </p:cNvSpPr>
          <p:nvPr/>
        </p:nvSpPr>
        <p:spPr bwMode="auto">
          <a:xfrm>
            <a:off x="3657601" y="3381375"/>
            <a:ext cx="952500" cy="8763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6884" name="Line 36"/>
          <p:cNvSpPr>
            <a:spLocks noChangeShapeType="1"/>
          </p:cNvSpPr>
          <p:nvPr/>
        </p:nvSpPr>
        <p:spPr bwMode="auto">
          <a:xfrm>
            <a:off x="3657600" y="3609974"/>
            <a:ext cx="981075" cy="895351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26" name="Δεξιό άγκιστρο 25"/>
          <p:cNvSpPr/>
          <p:nvPr/>
        </p:nvSpPr>
        <p:spPr bwMode="auto">
          <a:xfrm>
            <a:off x="6045200" y="4110037"/>
            <a:ext cx="133350" cy="295275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Δεξιό άγκιστρο 26"/>
          <p:cNvSpPr/>
          <p:nvPr/>
        </p:nvSpPr>
        <p:spPr bwMode="auto">
          <a:xfrm>
            <a:off x="5911850" y="4373562"/>
            <a:ext cx="133350" cy="295275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" name="Δεξιό άγκιστρο 27"/>
          <p:cNvSpPr/>
          <p:nvPr/>
        </p:nvSpPr>
        <p:spPr bwMode="auto">
          <a:xfrm>
            <a:off x="4968875" y="4808537"/>
            <a:ext cx="133350" cy="406401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4" name="Ευθεία γραμμή σύνδεσης 3"/>
          <p:cNvCxnSpPr>
            <a:stCxn id="26" idx="1"/>
            <a:endCxn id="1486861" idx="1"/>
          </p:cNvCxnSpPr>
          <p:nvPr/>
        </p:nvCxnSpPr>
        <p:spPr bwMode="auto">
          <a:xfrm flipV="1">
            <a:off x="6178550" y="3804547"/>
            <a:ext cx="557510" cy="453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Ευθεία γραμμή σύνδεσης 31"/>
          <p:cNvCxnSpPr>
            <a:stCxn id="27" idx="1"/>
            <a:endCxn id="1486872" idx="1"/>
          </p:cNvCxnSpPr>
          <p:nvPr/>
        </p:nvCxnSpPr>
        <p:spPr bwMode="auto">
          <a:xfrm>
            <a:off x="6045200" y="4521200"/>
            <a:ext cx="690860" cy="2349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Δεξιό άγκιστρο 37"/>
          <p:cNvSpPr/>
          <p:nvPr/>
        </p:nvSpPr>
        <p:spPr bwMode="auto">
          <a:xfrm>
            <a:off x="6654800" y="2590800"/>
            <a:ext cx="133350" cy="295275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9" name="Ευθεία γραμμή σύνδεσης 38"/>
          <p:cNvCxnSpPr>
            <a:stCxn id="38" idx="1"/>
            <a:endCxn id="1486870" idx="1"/>
          </p:cNvCxnSpPr>
          <p:nvPr/>
        </p:nvCxnSpPr>
        <p:spPr bwMode="auto">
          <a:xfrm flipV="1">
            <a:off x="6788150" y="2738437"/>
            <a:ext cx="233309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Ευθεία γραμμή σύνδεσης 42"/>
          <p:cNvCxnSpPr>
            <a:endCxn id="1486880" idx="1"/>
          </p:cNvCxnSpPr>
          <p:nvPr/>
        </p:nvCxnSpPr>
        <p:spPr bwMode="auto">
          <a:xfrm>
            <a:off x="5102225" y="5003800"/>
            <a:ext cx="1633834" cy="3936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Ορθογώνιο 15"/>
          <p:cNvSpPr/>
          <p:nvPr/>
        </p:nvSpPr>
        <p:spPr bwMode="auto">
          <a:xfrm>
            <a:off x="3400425" y="3548063"/>
            <a:ext cx="257175" cy="1238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3" name="Ορθογώνιο 52"/>
          <p:cNvSpPr/>
          <p:nvPr/>
        </p:nvSpPr>
        <p:spPr bwMode="auto">
          <a:xfrm>
            <a:off x="3400425" y="3328987"/>
            <a:ext cx="257175" cy="1238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Δυναμική αντιστοίχηση (7/7)</a:t>
            </a:r>
            <a:endParaRPr lang="en-GB"/>
          </a:p>
        </p:txBody>
      </p:sp>
      <p:graphicFrame>
        <p:nvGraphicFramePr>
          <p:cNvPr id="148789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54742"/>
              </p:ext>
            </p:extLst>
          </p:nvPr>
        </p:nvGraphicFramePr>
        <p:xfrm>
          <a:off x="914400" y="2197100"/>
          <a:ext cx="7950200" cy="2865756"/>
        </p:xfrm>
        <a:graphic>
          <a:graphicData uri="http://schemas.openxmlformats.org/drawingml/2006/table">
            <a:tbl>
              <a:tblPr/>
              <a:tblGrid>
                <a:gridCol w="2032000"/>
                <a:gridCol w="5918200"/>
              </a:tblGrid>
              <a:tr h="2603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x.f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x.g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(10);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(X*) &amp;y;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x.f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Κλήση μέσω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instance variable.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x.g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(10);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Το ίδιο (δεν συνάγει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late binding).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Κλήση απλής συνάρτησης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(X*) &amp;y;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-&gt;*(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f_void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))();  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Κλήση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συνάρτησης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-&gt;*(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g_int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))();   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Κλήση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συνάρτησης</a:t>
                      </a:r>
                      <a:endParaRPr kumimoji="1" lang="en-GB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7894" name="Rectangle 22"/>
          <p:cNvSpPr>
            <a:spLocks noChangeArrowheads="1"/>
          </p:cNvSpPr>
          <p:nvPr/>
        </p:nvSpPr>
        <p:spPr bwMode="auto">
          <a:xfrm>
            <a:off x="809625" y="1620838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Εσωτερικά μυστικά</a:t>
            </a: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(4/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kumimoji="1" lang="el-GR" sz="2400" b="0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87895" name="Text Box 23"/>
          <p:cNvSpPr txBox="1">
            <a:spLocks noChangeArrowheads="1"/>
          </p:cNvSpPr>
          <p:nvPr/>
        </p:nvSpPr>
        <p:spPr bwMode="auto">
          <a:xfrm>
            <a:off x="1165225" y="5187950"/>
            <a:ext cx="706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Μετατροπή του κώδικα κλήσης, μέσω στιγμιότυπων, των συναρτήσεων</a:t>
            </a:r>
            <a:endParaRPr lang="en-GB" sz="16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9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z="2800" dirty="0"/>
              <a:t>Ένθετο – δείκτες σε </a:t>
            </a:r>
            <a:r>
              <a:rPr lang="el-GR" sz="2800" dirty="0" smtClean="0"/>
              <a:t>συναρτήσεις</a:t>
            </a:r>
            <a:endParaRPr lang="en-GB" sz="2800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723900"/>
          </a:xfrm>
        </p:spPr>
        <p:txBody>
          <a:bodyPr/>
          <a:lstStyle/>
          <a:p>
            <a:r>
              <a:rPr lang="el-GR" sz="2000" i="1" dirty="0"/>
              <a:t>Διαχείριση δεικτών σε συναρτήσεις μέλη (</a:t>
            </a:r>
            <a:r>
              <a:rPr lang="en-US" sz="2000" i="1" dirty="0"/>
              <a:t>pointers to member functions)</a:t>
            </a:r>
            <a:r>
              <a:rPr lang="el-GR" sz="2000" i="1" dirty="0"/>
              <a:t> παράγοντας </a:t>
            </a:r>
            <a:r>
              <a:rPr lang="en-US" sz="2000" i="1" dirty="0"/>
              <a:t>C </a:t>
            </a:r>
            <a:r>
              <a:rPr lang="el-GR" sz="2000" i="1" dirty="0"/>
              <a:t>κώδικα</a:t>
            </a:r>
            <a:endParaRPr lang="en-GB" sz="2000" i="1" dirty="0"/>
          </a:p>
        </p:txBody>
      </p:sp>
      <p:graphicFrame>
        <p:nvGraphicFramePr>
          <p:cNvPr id="14940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86004"/>
              </p:ext>
            </p:extLst>
          </p:nvPr>
        </p:nvGraphicFramePr>
        <p:xfrm>
          <a:off x="901700" y="2578100"/>
          <a:ext cx="7127875" cy="2933700"/>
        </p:xfrm>
        <a:graphic>
          <a:graphicData uri="http://schemas.openxmlformats.org/drawingml/2006/table">
            <a:tbl>
              <a:tblPr/>
              <a:tblGrid>
                <a:gridCol w="3484563"/>
                <a:gridCol w="3643312"/>
              </a:tblGrid>
              <a:tr h="293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void f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1: void (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X::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pmf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2: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pmf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&amp;X::f;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3: X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4: (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x.*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pmf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)(10);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5: X*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6: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-&gt;*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pmf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)(20);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 {};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X_f_int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(X* this,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1: void (*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pmf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X*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2: 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pmf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X_f_int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3: X 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4: (*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pmf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&amp;x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10);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5: X* 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6: (*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pfm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20);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94032" name="Text Box 16"/>
          <p:cNvSpPr txBox="1">
            <a:spLocks noChangeArrowheads="1"/>
          </p:cNvSpPr>
          <p:nvPr/>
        </p:nvSpPr>
        <p:spPr bwMode="auto">
          <a:xfrm>
            <a:off x="898525" y="5608638"/>
            <a:ext cx="7121525" cy="5810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Οι 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pointers 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σε 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member functions 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γίνονται 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pointers  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σε 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functions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(πάντα 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global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) στη γλώσσα </a:t>
            </a:r>
            <a:r>
              <a:rPr lang="en-US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</a:t>
            </a:r>
            <a:endParaRPr lang="en-GB" sz="16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03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z="2800" dirty="0"/>
              <a:t>Ένθετο – δείκτες σε </a:t>
            </a:r>
            <a:r>
              <a:rPr lang="el-GR" sz="2800" dirty="0" smtClean="0"/>
              <a:t>μεταβλητές</a:t>
            </a:r>
            <a:endParaRPr lang="en-GB" sz="2800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723900"/>
          </a:xfrm>
        </p:spPr>
        <p:txBody>
          <a:bodyPr/>
          <a:lstStyle/>
          <a:p>
            <a:r>
              <a:rPr lang="el-GR" sz="2000" i="1" dirty="0"/>
              <a:t>Διαχείριση δεικτών σε </a:t>
            </a:r>
            <a:r>
              <a:rPr lang="el-GR" sz="2000" i="1" dirty="0" smtClean="0"/>
              <a:t>μεταβλητές μέλη (</a:t>
            </a:r>
            <a:r>
              <a:rPr lang="en-US" sz="2000" i="1" dirty="0"/>
              <a:t>pointers to </a:t>
            </a:r>
            <a:r>
              <a:rPr lang="en-US" sz="2000" i="1" dirty="0" smtClean="0"/>
              <a:t>member</a:t>
            </a:r>
            <a:r>
              <a:rPr lang="el-GR" sz="2000" i="1" dirty="0" smtClean="0"/>
              <a:t> </a:t>
            </a:r>
            <a:r>
              <a:rPr lang="en-US" sz="2000" i="1" dirty="0" smtClean="0"/>
              <a:t>variables)</a:t>
            </a:r>
            <a:r>
              <a:rPr lang="el-GR" sz="2000" i="1" dirty="0" smtClean="0"/>
              <a:t> </a:t>
            </a:r>
            <a:r>
              <a:rPr lang="el-GR" sz="2000" i="1" dirty="0"/>
              <a:t>παράγοντας </a:t>
            </a:r>
            <a:r>
              <a:rPr lang="en-US" sz="2000" i="1" dirty="0"/>
              <a:t>C </a:t>
            </a:r>
            <a:r>
              <a:rPr lang="el-GR" sz="2000" i="1" dirty="0"/>
              <a:t>κώδικα</a:t>
            </a:r>
            <a:endParaRPr lang="en-GB" sz="2000" i="1" dirty="0"/>
          </a:p>
        </p:txBody>
      </p:sp>
      <p:graphicFrame>
        <p:nvGraphicFramePr>
          <p:cNvPr id="14940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59044"/>
              </p:ext>
            </p:extLst>
          </p:nvPr>
        </p:nvGraphicFramePr>
        <p:xfrm>
          <a:off x="901700" y="2578100"/>
          <a:ext cx="7774756" cy="2933700"/>
        </p:xfrm>
        <a:graphic>
          <a:graphicData uri="http://schemas.openxmlformats.org/drawingml/2006/table">
            <a:tbl>
              <a:tblPr/>
              <a:tblGrid>
                <a:gridCol w="2446164"/>
                <a:gridCol w="5328592"/>
              </a:tblGrid>
              <a:tr h="293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a, b;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 x1,x2;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1: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X::*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2: p = &amp;X::a;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3: x1.*p = 7;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4: x2.*p = 20;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5: p = &amp;X::b;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6: x1.*p = 12;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a, b;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X.a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field at offset 0</a:t>
                      </a:r>
                      <a:endParaRPr kumimoji="1" lang="en-GB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X.b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field at offset 4</a:t>
                      </a:r>
                      <a:endParaRPr kumimoji="1" lang="en-GB" sz="14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 x1,x2;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1: unsigned p;	</a:t>
                      </a:r>
                      <a:r>
                        <a:rPr kumimoji="1" lang="en-GB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GB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member points are offsets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2: p = 0; 	</a:t>
                      </a:r>
                      <a:r>
                        <a:rPr kumimoji="1" lang="en-GB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GB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carry a offset in X layout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3: *((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*) (((unsigned char*) &amp;x1) + p)) = 7;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4: *((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*) (((unsigned char*) &amp;x2) + p)) = 20;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5: p =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6: *((</a:t>
                      </a: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*) (((unsigned char*) &amp;x1) + p)) = 7;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94032" name="Text Box 16"/>
          <p:cNvSpPr txBox="1">
            <a:spLocks noChangeArrowheads="1"/>
          </p:cNvSpPr>
          <p:nvPr/>
        </p:nvSpPr>
        <p:spPr bwMode="auto">
          <a:xfrm>
            <a:off x="928638" y="5688971"/>
            <a:ext cx="7777931" cy="33919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Οι 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pointers 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σε 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member </a:t>
            </a:r>
            <a:r>
              <a:rPr lang="en-US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variables </a:t>
            </a:r>
            <a:r>
              <a:rPr lang="el-GR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γίνονται </a:t>
            </a:r>
            <a:r>
              <a:rPr lang="en-US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offsets (unsigned) </a:t>
            </a:r>
            <a:r>
              <a:rPr lang="el-GR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στη 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γλώσσα </a:t>
            </a:r>
            <a:r>
              <a:rPr lang="en-US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</a:t>
            </a:r>
            <a:r>
              <a:rPr lang="el-GR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lang="en-GB" sz="16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6925" y="4317428"/>
            <a:ext cx="61074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value =0</a:t>
            </a:r>
            <a:endParaRPr lang="el-G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Ορθογώνιο 3"/>
          <p:cNvSpPr/>
          <p:nvPr/>
        </p:nvSpPr>
        <p:spPr bwMode="auto">
          <a:xfrm>
            <a:off x="7134820" y="4446447"/>
            <a:ext cx="144016" cy="432048"/>
          </a:xfrm>
          <a:prstGeom prst="rect">
            <a:avLst/>
          </a:prstGeom>
          <a:solidFill>
            <a:srgbClr val="FFE98F">
              <a:alpha val="47059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Ορθογώνιο 11"/>
          <p:cNvSpPr/>
          <p:nvPr/>
        </p:nvSpPr>
        <p:spPr bwMode="auto">
          <a:xfrm>
            <a:off x="7134398" y="5169296"/>
            <a:ext cx="144016" cy="288032"/>
          </a:xfrm>
          <a:prstGeom prst="rect">
            <a:avLst/>
          </a:prstGeom>
          <a:solidFill>
            <a:srgbClr val="FFE98F">
              <a:alpha val="47059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Ευθύγραμμο βέλος σύνδεσης 5"/>
          <p:cNvCxnSpPr>
            <a:stCxn id="4" idx="0"/>
            <a:endCxn id="3" idx="1"/>
          </p:cNvCxnSpPr>
          <p:nvPr/>
        </p:nvCxnSpPr>
        <p:spPr bwMode="auto">
          <a:xfrm rot="5400000" flipH="1" flipV="1">
            <a:off x="7588533" y="4028056"/>
            <a:ext cx="36686" cy="800097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851596" y="4927068"/>
            <a:ext cx="61074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value =4</a:t>
            </a:r>
            <a:endParaRPr lang="el-G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Ευθύγραμμο βέλος σύνδεσης 15"/>
          <p:cNvCxnSpPr>
            <a:stCxn id="12" idx="0"/>
          </p:cNvCxnSpPr>
          <p:nvPr/>
        </p:nvCxnSpPr>
        <p:spPr bwMode="auto">
          <a:xfrm rot="5400000" flipH="1" flipV="1">
            <a:off x="7443479" y="4782329"/>
            <a:ext cx="149894" cy="624041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39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Αφηρημένες κλάσεις</a:t>
            </a:r>
          </a:p>
          <a:p>
            <a:r>
              <a:rPr lang="el-GR"/>
              <a:t>Δυναμική αντιστοίχηση</a:t>
            </a:r>
          </a:p>
          <a:p>
            <a:pPr lvl="1"/>
            <a:r>
              <a:rPr lang="en-US"/>
              <a:t>Late / dynamic binding</a:t>
            </a:r>
          </a:p>
          <a:p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Πολυμορφισμός</a:t>
            </a:r>
          </a:p>
          <a:p>
            <a:r>
              <a:rPr lang="el-GR"/>
              <a:t>Δείκτες στιγμιότυπων και μετατροπές τύπων</a:t>
            </a:r>
          </a:p>
          <a:p>
            <a:pPr lvl="1"/>
            <a:r>
              <a:rPr lang="en-US"/>
              <a:t>type casting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0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Πολυμορφισμός (1/</a:t>
            </a:r>
            <a:r>
              <a:rPr lang="en-US"/>
              <a:t>4</a:t>
            </a:r>
            <a:r>
              <a:rPr lang="el-GR"/>
              <a:t>)</a:t>
            </a:r>
            <a:endParaRPr lang="en-GB"/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dirty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Προγραμματιστικός πολυμορφισμός είναι η δυνατότητα κατασκευής λειτουργικών τμημάτων που μπορούν να εφαρμόζονται σε ανοικτό σύνολο από αντικείμενα</a:t>
            </a:r>
            <a:r>
              <a:rPr lang="el-GR" sz="2400" dirty="0"/>
              <a:t>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εφόσον αυτά υποστηρίζουν συντακτικά και σημασιολογικά ένα κοινό </a:t>
            </a:r>
            <a:r>
              <a:rPr lang="en-US" sz="2000" dirty="0"/>
              <a:t>API</a:t>
            </a:r>
            <a:r>
              <a:rPr lang="el-GR" sz="2000" dirty="0"/>
              <a:t> (</a:t>
            </a:r>
            <a:r>
              <a:rPr lang="en-US" sz="2000" dirty="0"/>
              <a:t>interface)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Οι αφηρημένες κλάσεις και ο μηχανισμός της δυναμικής αντιστοίχησης είναι ένα καλό υπόβαθρο για την υποστήριξη πολυμορφισμού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Οι κλάσεις που περιέχουν </a:t>
            </a:r>
            <a:r>
              <a:rPr lang="en-US" sz="2400" dirty="0"/>
              <a:t>virtual </a:t>
            </a:r>
            <a:r>
              <a:rPr lang="el-GR" sz="2400" dirty="0"/>
              <a:t>συναρτήσεις ονομάζονται </a:t>
            </a:r>
            <a:r>
              <a:rPr lang="el-GR" sz="2400" i="1" dirty="0"/>
              <a:t>πολυμορφικές κλάσεις</a:t>
            </a:r>
            <a:endParaRPr lang="en-US" sz="2400" i="1" dirty="0"/>
          </a:p>
          <a:p>
            <a:pPr>
              <a:lnSpc>
                <a:spcPct val="90000"/>
              </a:lnSpc>
            </a:pPr>
            <a:r>
              <a:rPr lang="el-GR" sz="2400" dirty="0"/>
              <a:t>Αντικείμενα μίας </a:t>
            </a:r>
            <a:r>
              <a:rPr lang="en-US" sz="2400" dirty="0"/>
              <a:t>derived </a:t>
            </a:r>
            <a:r>
              <a:rPr lang="el-GR" sz="2400" dirty="0"/>
              <a:t>κλάσης ονομάζονται πολυμορφικά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251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6181" name="Rectangle 1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Πολυμορφισμός (</a:t>
            </a:r>
            <a:r>
              <a:rPr lang="en-US"/>
              <a:t>2</a:t>
            </a:r>
            <a:r>
              <a:rPr lang="el-GR"/>
              <a:t>/</a:t>
            </a:r>
            <a:r>
              <a:rPr lang="en-US"/>
              <a:t>4</a:t>
            </a:r>
            <a:r>
              <a:rPr lang="el-GR"/>
              <a:t>)</a:t>
            </a:r>
          </a:p>
        </p:txBody>
      </p:sp>
      <p:sp>
        <p:nvSpPr>
          <p:cNvPr id="1496068" name="Oval 4"/>
          <p:cNvSpPr>
            <a:spLocks noChangeArrowheads="1"/>
          </p:cNvSpPr>
          <p:nvPr/>
        </p:nvSpPr>
        <p:spPr bwMode="auto">
          <a:xfrm>
            <a:off x="2698750" y="1700213"/>
            <a:ext cx="152400" cy="1524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1</a:t>
            </a:r>
            <a:endParaRPr lang="el-GR" sz="700"/>
          </a:p>
        </p:txBody>
      </p:sp>
      <p:sp>
        <p:nvSpPr>
          <p:cNvPr id="1496069" name="Oval 5"/>
          <p:cNvSpPr>
            <a:spLocks noChangeArrowheads="1"/>
          </p:cNvSpPr>
          <p:nvPr/>
        </p:nvSpPr>
        <p:spPr bwMode="auto">
          <a:xfrm>
            <a:off x="2914650" y="1700213"/>
            <a:ext cx="152400" cy="1524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2</a:t>
            </a:r>
            <a:endParaRPr lang="el-GR" sz="700"/>
          </a:p>
        </p:txBody>
      </p:sp>
      <p:sp>
        <p:nvSpPr>
          <p:cNvPr id="1496070" name="Oval 6"/>
          <p:cNvSpPr>
            <a:spLocks noChangeArrowheads="1"/>
          </p:cNvSpPr>
          <p:nvPr/>
        </p:nvSpPr>
        <p:spPr bwMode="auto">
          <a:xfrm>
            <a:off x="3346450" y="1708150"/>
            <a:ext cx="152400" cy="1524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3</a:t>
            </a:r>
            <a:endParaRPr lang="el-GR" sz="700"/>
          </a:p>
        </p:txBody>
      </p:sp>
      <p:sp>
        <p:nvSpPr>
          <p:cNvPr id="1496071" name="Oval 7"/>
          <p:cNvSpPr>
            <a:spLocks noChangeArrowheads="1"/>
          </p:cNvSpPr>
          <p:nvPr/>
        </p:nvSpPr>
        <p:spPr bwMode="auto">
          <a:xfrm>
            <a:off x="2706688" y="2068513"/>
            <a:ext cx="152400" cy="1524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4</a:t>
            </a:r>
            <a:endParaRPr lang="el-GR" sz="700"/>
          </a:p>
        </p:txBody>
      </p:sp>
      <p:sp>
        <p:nvSpPr>
          <p:cNvPr id="1496072" name="Oval 8"/>
          <p:cNvSpPr>
            <a:spLocks noChangeArrowheads="1"/>
          </p:cNvSpPr>
          <p:nvPr/>
        </p:nvSpPr>
        <p:spPr bwMode="auto">
          <a:xfrm>
            <a:off x="3138488" y="2068513"/>
            <a:ext cx="152400" cy="1524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5</a:t>
            </a:r>
            <a:endParaRPr lang="el-GR" sz="700"/>
          </a:p>
        </p:txBody>
      </p:sp>
      <p:sp>
        <p:nvSpPr>
          <p:cNvPr id="1496073" name="Oval 9"/>
          <p:cNvSpPr>
            <a:spLocks noChangeArrowheads="1"/>
          </p:cNvSpPr>
          <p:nvPr/>
        </p:nvSpPr>
        <p:spPr bwMode="auto">
          <a:xfrm>
            <a:off x="3562350" y="206851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6</a:t>
            </a:r>
            <a:endParaRPr lang="el-GR" sz="700"/>
          </a:p>
        </p:txBody>
      </p:sp>
      <p:sp>
        <p:nvSpPr>
          <p:cNvPr id="1496074" name="Oval 10"/>
          <p:cNvSpPr>
            <a:spLocks noChangeArrowheads="1"/>
          </p:cNvSpPr>
          <p:nvPr/>
        </p:nvSpPr>
        <p:spPr bwMode="auto">
          <a:xfrm>
            <a:off x="2490788" y="2427288"/>
            <a:ext cx="152400" cy="1524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7</a:t>
            </a:r>
            <a:endParaRPr lang="el-GR" sz="700"/>
          </a:p>
        </p:txBody>
      </p:sp>
      <p:sp>
        <p:nvSpPr>
          <p:cNvPr id="1496075" name="Oval 11"/>
          <p:cNvSpPr>
            <a:spLocks noChangeArrowheads="1"/>
          </p:cNvSpPr>
          <p:nvPr/>
        </p:nvSpPr>
        <p:spPr bwMode="auto">
          <a:xfrm>
            <a:off x="2922588" y="2427288"/>
            <a:ext cx="152400" cy="1524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8</a:t>
            </a:r>
            <a:endParaRPr lang="el-GR" sz="700"/>
          </a:p>
        </p:txBody>
      </p:sp>
      <p:sp>
        <p:nvSpPr>
          <p:cNvPr id="1496076" name="Oval 12"/>
          <p:cNvSpPr>
            <a:spLocks noChangeArrowheads="1"/>
          </p:cNvSpPr>
          <p:nvPr/>
        </p:nvSpPr>
        <p:spPr bwMode="auto">
          <a:xfrm>
            <a:off x="3354388" y="24272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9</a:t>
            </a:r>
            <a:endParaRPr lang="el-GR" sz="700"/>
          </a:p>
        </p:txBody>
      </p:sp>
      <p:sp>
        <p:nvSpPr>
          <p:cNvPr id="1496077" name="Oval 13"/>
          <p:cNvSpPr>
            <a:spLocks noChangeArrowheads="1"/>
          </p:cNvSpPr>
          <p:nvPr/>
        </p:nvSpPr>
        <p:spPr bwMode="auto">
          <a:xfrm>
            <a:off x="3778250" y="24272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10</a:t>
            </a:r>
            <a:endParaRPr lang="el-GR" sz="700"/>
          </a:p>
        </p:txBody>
      </p:sp>
      <p:sp>
        <p:nvSpPr>
          <p:cNvPr id="1496078" name="Oval 14"/>
          <p:cNvSpPr>
            <a:spLocks noChangeArrowheads="1"/>
          </p:cNvSpPr>
          <p:nvPr/>
        </p:nvSpPr>
        <p:spPr bwMode="auto">
          <a:xfrm>
            <a:off x="2914650" y="278765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l-GR" sz="700"/>
              <a:t>1</a:t>
            </a:r>
            <a:r>
              <a:rPr lang="en-US" sz="700"/>
              <a:t>2</a:t>
            </a:r>
            <a:endParaRPr lang="el-GR" sz="700"/>
          </a:p>
        </p:txBody>
      </p:sp>
      <p:sp>
        <p:nvSpPr>
          <p:cNvPr id="1496079" name="Oval 15"/>
          <p:cNvSpPr>
            <a:spLocks noChangeArrowheads="1"/>
          </p:cNvSpPr>
          <p:nvPr/>
        </p:nvSpPr>
        <p:spPr bwMode="auto">
          <a:xfrm>
            <a:off x="3786188" y="278765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1</a:t>
            </a:r>
            <a:r>
              <a:rPr lang="el-GR" sz="700"/>
              <a:t>5</a:t>
            </a:r>
          </a:p>
        </p:txBody>
      </p:sp>
      <p:sp>
        <p:nvSpPr>
          <p:cNvPr id="1496081" name="Oval 17"/>
          <p:cNvSpPr>
            <a:spLocks noChangeArrowheads="1"/>
          </p:cNvSpPr>
          <p:nvPr/>
        </p:nvSpPr>
        <p:spPr bwMode="auto">
          <a:xfrm>
            <a:off x="3354388" y="30765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14</a:t>
            </a:r>
            <a:endParaRPr lang="el-GR" sz="700"/>
          </a:p>
        </p:txBody>
      </p:sp>
      <p:sp>
        <p:nvSpPr>
          <p:cNvPr id="1496082" name="Oval 18"/>
          <p:cNvSpPr>
            <a:spLocks noChangeArrowheads="1"/>
          </p:cNvSpPr>
          <p:nvPr/>
        </p:nvSpPr>
        <p:spPr bwMode="auto">
          <a:xfrm>
            <a:off x="2482850" y="2787650"/>
            <a:ext cx="152400" cy="1524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700"/>
              <a:t>1</a:t>
            </a:r>
            <a:r>
              <a:rPr lang="el-GR" sz="700"/>
              <a:t>1</a:t>
            </a:r>
          </a:p>
        </p:txBody>
      </p:sp>
      <p:cxnSp>
        <p:nvCxnSpPr>
          <p:cNvPr id="1496083" name="AutoShape 19"/>
          <p:cNvCxnSpPr>
            <a:cxnSpLocks noChangeShapeType="1"/>
            <a:stCxn id="1496068" idx="4"/>
            <a:endCxn id="1496071" idx="0"/>
          </p:cNvCxnSpPr>
          <p:nvPr/>
        </p:nvCxnSpPr>
        <p:spPr bwMode="auto">
          <a:xfrm>
            <a:off x="2774950" y="1852613"/>
            <a:ext cx="7938" cy="215900"/>
          </a:xfrm>
          <a:prstGeom prst="straightConnector1">
            <a:avLst/>
          </a:prstGeom>
          <a:noFill/>
          <a:ln w="12700">
            <a:solidFill>
              <a:srgbClr val="CC33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84" name="AutoShape 20"/>
          <p:cNvCxnSpPr>
            <a:cxnSpLocks noChangeShapeType="1"/>
            <a:stCxn id="1496069" idx="4"/>
            <a:endCxn id="1496072" idx="1"/>
          </p:cNvCxnSpPr>
          <p:nvPr/>
        </p:nvCxnSpPr>
        <p:spPr bwMode="auto">
          <a:xfrm>
            <a:off x="2990850" y="1852613"/>
            <a:ext cx="169863" cy="238125"/>
          </a:xfrm>
          <a:prstGeom prst="straightConnector1">
            <a:avLst/>
          </a:prstGeom>
          <a:noFill/>
          <a:ln w="12700">
            <a:solidFill>
              <a:srgbClr val="CC33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85" name="AutoShape 21"/>
          <p:cNvCxnSpPr>
            <a:cxnSpLocks noChangeShapeType="1"/>
            <a:stCxn id="1496070" idx="4"/>
            <a:endCxn id="1496072" idx="7"/>
          </p:cNvCxnSpPr>
          <p:nvPr/>
        </p:nvCxnSpPr>
        <p:spPr bwMode="auto">
          <a:xfrm flipH="1">
            <a:off x="3268663" y="1860550"/>
            <a:ext cx="153987" cy="230188"/>
          </a:xfrm>
          <a:prstGeom prst="straightConnector1">
            <a:avLst/>
          </a:prstGeom>
          <a:noFill/>
          <a:ln w="12700">
            <a:solidFill>
              <a:srgbClr val="CC33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86" name="AutoShape 22"/>
          <p:cNvCxnSpPr>
            <a:cxnSpLocks noChangeShapeType="1"/>
            <a:stCxn id="1496072" idx="4"/>
            <a:endCxn id="1496075" idx="7"/>
          </p:cNvCxnSpPr>
          <p:nvPr/>
        </p:nvCxnSpPr>
        <p:spPr bwMode="auto">
          <a:xfrm flipH="1">
            <a:off x="3052763" y="2220913"/>
            <a:ext cx="161925" cy="228600"/>
          </a:xfrm>
          <a:prstGeom prst="straightConnector1">
            <a:avLst/>
          </a:prstGeom>
          <a:noFill/>
          <a:ln w="12700">
            <a:solidFill>
              <a:srgbClr val="CC33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87" name="AutoShape 23"/>
          <p:cNvCxnSpPr>
            <a:cxnSpLocks noChangeShapeType="1"/>
            <a:stCxn id="1496071" idx="4"/>
            <a:endCxn id="1496075" idx="1"/>
          </p:cNvCxnSpPr>
          <p:nvPr/>
        </p:nvCxnSpPr>
        <p:spPr bwMode="auto">
          <a:xfrm>
            <a:off x="2782888" y="2220913"/>
            <a:ext cx="161925" cy="228600"/>
          </a:xfrm>
          <a:prstGeom prst="straightConnector1">
            <a:avLst/>
          </a:prstGeom>
          <a:noFill/>
          <a:ln w="12700">
            <a:solidFill>
              <a:srgbClr val="CC33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88" name="AutoShape 24"/>
          <p:cNvCxnSpPr>
            <a:cxnSpLocks noChangeShapeType="1"/>
            <a:stCxn id="1496073" idx="4"/>
            <a:endCxn id="1496076" idx="0"/>
          </p:cNvCxnSpPr>
          <p:nvPr/>
        </p:nvCxnSpPr>
        <p:spPr bwMode="auto">
          <a:xfrm flipH="1">
            <a:off x="3430588" y="2220913"/>
            <a:ext cx="207962" cy="206375"/>
          </a:xfrm>
          <a:prstGeom prst="straightConnector1">
            <a:avLst/>
          </a:prstGeom>
          <a:noFill/>
          <a:ln w="12700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89" name="AutoShape 25"/>
          <p:cNvCxnSpPr>
            <a:cxnSpLocks noChangeShapeType="1"/>
            <a:stCxn id="1496073" idx="4"/>
            <a:endCxn id="1496077" idx="0"/>
          </p:cNvCxnSpPr>
          <p:nvPr/>
        </p:nvCxnSpPr>
        <p:spPr bwMode="auto">
          <a:xfrm>
            <a:off x="3638550" y="2220913"/>
            <a:ext cx="215900" cy="206375"/>
          </a:xfrm>
          <a:prstGeom prst="straightConnector1">
            <a:avLst/>
          </a:prstGeom>
          <a:noFill/>
          <a:ln w="12700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90" name="AutoShape 26"/>
          <p:cNvCxnSpPr>
            <a:cxnSpLocks noChangeShapeType="1"/>
            <a:stCxn id="1496074" idx="4"/>
            <a:endCxn id="1496078" idx="1"/>
          </p:cNvCxnSpPr>
          <p:nvPr/>
        </p:nvCxnSpPr>
        <p:spPr bwMode="auto">
          <a:xfrm>
            <a:off x="2566988" y="2579688"/>
            <a:ext cx="369887" cy="230187"/>
          </a:xfrm>
          <a:prstGeom prst="straightConnector1">
            <a:avLst/>
          </a:prstGeom>
          <a:noFill/>
          <a:ln w="12700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91" name="AutoShape 27"/>
          <p:cNvCxnSpPr>
            <a:cxnSpLocks noChangeShapeType="1"/>
            <a:stCxn id="1496075" idx="4"/>
            <a:endCxn id="1496078" idx="0"/>
          </p:cNvCxnSpPr>
          <p:nvPr/>
        </p:nvCxnSpPr>
        <p:spPr bwMode="auto">
          <a:xfrm flipH="1">
            <a:off x="2990850" y="2579688"/>
            <a:ext cx="7938" cy="207962"/>
          </a:xfrm>
          <a:prstGeom prst="straightConnector1">
            <a:avLst/>
          </a:prstGeom>
          <a:noFill/>
          <a:ln w="12700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92" name="AutoShape 28"/>
          <p:cNvCxnSpPr>
            <a:cxnSpLocks noChangeShapeType="1"/>
            <a:stCxn id="1496079" idx="4"/>
            <a:endCxn id="1496081" idx="7"/>
          </p:cNvCxnSpPr>
          <p:nvPr/>
        </p:nvCxnSpPr>
        <p:spPr bwMode="auto">
          <a:xfrm flipH="1">
            <a:off x="3484563" y="2940050"/>
            <a:ext cx="377825" cy="158750"/>
          </a:xfrm>
          <a:prstGeom prst="straightConnector1">
            <a:avLst/>
          </a:prstGeom>
          <a:noFill/>
          <a:ln w="12700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93" name="AutoShape 29"/>
          <p:cNvCxnSpPr>
            <a:cxnSpLocks noChangeShapeType="1"/>
            <a:stCxn id="1496078" idx="4"/>
            <a:endCxn id="1496081" idx="1"/>
          </p:cNvCxnSpPr>
          <p:nvPr/>
        </p:nvCxnSpPr>
        <p:spPr bwMode="auto">
          <a:xfrm>
            <a:off x="2990850" y="2940050"/>
            <a:ext cx="385763" cy="158750"/>
          </a:xfrm>
          <a:prstGeom prst="straightConnector1">
            <a:avLst/>
          </a:prstGeom>
          <a:noFill/>
          <a:ln w="12700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94" name="AutoShape 30"/>
          <p:cNvCxnSpPr>
            <a:cxnSpLocks noChangeShapeType="1"/>
            <a:stCxn id="1496076" idx="4"/>
            <a:endCxn id="1496081" idx="0"/>
          </p:cNvCxnSpPr>
          <p:nvPr/>
        </p:nvCxnSpPr>
        <p:spPr bwMode="auto">
          <a:xfrm>
            <a:off x="3430588" y="2579688"/>
            <a:ext cx="0" cy="496887"/>
          </a:xfrm>
          <a:prstGeom prst="straightConnector1">
            <a:avLst/>
          </a:prstGeom>
          <a:noFill/>
          <a:ln w="12700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95" name="AutoShape 31"/>
          <p:cNvCxnSpPr>
            <a:cxnSpLocks noChangeShapeType="1"/>
            <a:stCxn id="1496077" idx="4"/>
            <a:endCxn id="1496079" idx="0"/>
          </p:cNvCxnSpPr>
          <p:nvPr/>
        </p:nvCxnSpPr>
        <p:spPr bwMode="auto">
          <a:xfrm>
            <a:off x="3854450" y="2579688"/>
            <a:ext cx="7938" cy="207962"/>
          </a:xfrm>
          <a:prstGeom prst="straightConnector1">
            <a:avLst/>
          </a:prstGeom>
          <a:noFill/>
          <a:ln w="12700">
            <a:solidFill>
              <a:srgbClr val="339933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96" name="AutoShape 32"/>
          <p:cNvCxnSpPr>
            <a:cxnSpLocks noChangeShapeType="1"/>
            <a:stCxn id="1496074" idx="4"/>
            <a:endCxn id="1496082" idx="0"/>
          </p:cNvCxnSpPr>
          <p:nvPr/>
        </p:nvCxnSpPr>
        <p:spPr bwMode="auto">
          <a:xfrm flipH="1">
            <a:off x="2559050" y="2579688"/>
            <a:ext cx="7938" cy="207962"/>
          </a:xfrm>
          <a:prstGeom prst="straightConnector1">
            <a:avLst/>
          </a:prstGeom>
          <a:noFill/>
          <a:ln w="12700">
            <a:solidFill>
              <a:srgbClr val="CC33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097" name="AutoShape 33"/>
          <p:cNvCxnSpPr>
            <a:cxnSpLocks noChangeShapeType="1"/>
            <a:stCxn id="1496075" idx="4"/>
            <a:endCxn id="1496082" idx="7"/>
          </p:cNvCxnSpPr>
          <p:nvPr/>
        </p:nvCxnSpPr>
        <p:spPr bwMode="auto">
          <a:xfrm flipH="1">
            <a:off x="2613025" y="2579688"/>
            <a:ext cx="385763" cy="230187"/>
          </a:xfrm>
          <a:prstGeom prst="straightConnector1">
            <a:avLst/>
          </a:prstGeom>
          <a:noFill/>
          <a:ln w="12700">
            <a:solidFill>
              <a:srgbClr val="CC33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96108" name="Group 44"/>
          <p:cNvGrpSpPr>
            <a:grpSpLocks/>
          </p:cNvGrpSpPr>
          <p:nvPr/>
        </p:nvGrpSpPr>
        <p:grpSpPr bwMode="auto">
          <a:xfrm>
            <a:off x="595313" y="1628775"/>
            <a:ext cx="1455737" cy="1528763"/>
            <a:chOff x="471" y="1248"/>
            <a:chExt cx="917" cy="963"/>
          </a:xfrm>
        </p:grpSpPr>
        <p:sp>
          <p:nvSpPr>
            <p:cNvPr id="1496109" name="Oval 45"/>
            <p:cNvSpPr>
              <a:spLocks noChangeArrowheads="1"/>
            </p:cNvSpPr>
            <p:nvPr/>
          </p:nvSpPr>
          <p:spPr bwMode="auto">
            <a:xfrm>
              <a:off x="607" y="124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1</a:t>
              </a:r>
              <a:endParaRPr lang="el-GR" sz="700"/>
            </a:p>
          </p:txBody>
        </p:sp>
        <p:sp>
          <p:nvSpPr>
            <p:cNvPr id="1496110" name="Oval 46"/>
            <p:cNvSpPr>
              <a:spLocks noChangeArrowheads="1"/>
            </p:cNvSpPr>
            <p:nvPr/>
          </p:nvSpPr>
          <p:spPr bwMode="auto">
            <a:xfrm>
              <a:off x="743" y="124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2</a:t>
              </a:r>
              <a:endParaRPr lang="el-GR" sz="700"/>
            </a:p>
          </p:txBody>
        </p:sp>
        <p:sp>
          <p:nvSpPr>
            <p:cNvPr id="1496111" name="Oval 47"/>
            <p:cNvSpPr>
              <a:spLocks noChangeArrowheads="1"/>
            </p:cNvSpPr>
            <p:nvPr/>
          </p:nvSpPr>
          <p:spPr bwMode="auto">
            <a:xfrm>
              <a:off x="1015" y="1253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3</a:t>
              </a:r>
              <a:endParaRPr lang="el-GR" sz="700"/>
            </a:p>
          </p:txBody>
        </p:sp>
        <p:sp>
          <p:nvSpPr>
            <p:cNvPr id="1496112" name="Oval 48"/>
            <p:cNvSpPr>
              <a:spLocks noChangeArrowheads="1"/>
            </p:cNvSpPr>
            <p:nvPr/>
          </p:nvSpPr>
          <p:spPr bwMode="auto">
            <a:xfrm>
              <a:off x="612" y="148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4</a:t>
              </a:r>
              <a:endParaRPr lang="el-GR" sz="700"/>
            </a:p>
          </p:txBody>
        </p:sp>
        <p:sp>
          <p:nvSpPr>
            <p:cNvPr id="1496113" name="Oval 49"/>
            <p:cNvSpPr>
              <a:spLocks noChangeArrowheads="1"/>
            </p:cNvSpPr>
            <p:nvPr/>
          </p:nvSpPr>
          <p:spPr bwMode="auto">
            <a:xfrm>
              <a:off x="884" y="148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5</a:t>
              </a:r>
              <a:endParaRPr lang="el-GR" sz="700"/>
            </a:p>
          </p:txBody>
        </p:sp>
        <p:sp>
          <p:nvSpPr>
            <p:cNvPr id="1496114" name="Oval 50"/>
            <p:cNvSpPr>
              <a:spLocks noChangeArrowheads="1"/>
            </p:cNvSpPr>
            <p:nvPr/>
          </p:nvSpPr>
          <p:spPr bwMode="auto">
            <a:xfrm>
              <a:off x="1151" y="148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6</a:t>
              </a:r>
              <a:endParaRPr lang="el-GR" sz="700"/>
            </a:p>
          </p:txBody>
        </p:sp>
        <p:sp>
          <p:nvSpPr>
            <p:cNvPr id="1496115" name="Oval 51"/>
            <p:cNvSpPr>
              <a:spLocks noChangeArrowheads="1"/>
            </p:cNvSpPr>
            <p:nvPr/>
          </p:nvSpPr>
          <p:spPr bwMode="auto">
            <a:xfrm>
              <a:off x="476" y="1706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7</a:t>
              </a:r>
              <a:endParaRPr lang="el-GR" sz="700"/>
            </a:p>
          </p:txBody>
        </p:sp>
        <p:sp>
          <p:nvSpPr>
            <p:cNvPr id="1496116" name="Oval 52"/>
            <p:cNvSpPr>
              <a:spLocks noChangeArrowheads="1"/>
            </p:cNvSpPr>
            <p:nvPr/>
          </p:nvSpPr>
          <p:spPr bwMode="auto">
            <a:xfrm>
              <a:off x="748" y="1706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8</a:t>
              </a:r>
              <a:endParaRPr lang="el-GR" sz="700"/>
            </a:p>
          </p:txBody>
        </p:sp>
        <p:sp>
          <p:nvSpPr>
            <p:cNvPr id="1496117" name="Oval 53"/>
            <p:cNvSpPr>
              <a:spLocks noChangeArrowheads="1"/>
            </p:cNvSpPr>
            <p:nvPr/>
          </p:nvSpPr>
          <p:spPr bwMode="auto">
            <a:xfrm>
              <a:off x="1020" y="1706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9</a:t>
              </a:r>
              <a:endParaRPr lang="el-GR" sz="700"/>
            </a:p>
          </p:txBody>
        </p:sp>
        <p:sp>
          <p:nvSpPr>
            <p:cNvPr id="1496118" name="Oval 54"/>
            <p:cNvSpPr>
              <a:spLocks noChangeArrowheads="1"/>
            </p:cNvSpPr>
            <p:nvPr/>
          </p:nvSpPr>
          <p:spPr bwMode="auto">
            <a:xfrm>
              <a:off x="1287" y="1706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10</a:t>
              </a:r>
              <a:endParaRPr lang="el-GR" sz="700"/>
            </a:p>
          </p:txBody>
        </p:sp>
        <p:sp>
          <p:nvSpPr>
            <p:cNvPr id="1496119" name="Oval 55"/>
            <p:cNvSpPr>
              <a:spLocks noChangeArrowheads="1"/>
            </p:cNvSpPr>
            <p:nvPr/>
          </p:nvSpPr>
          <p:spPr bwMode="auto">
            <a:xfrm>
              <a:off x="743" y="1933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l-GR" sz="700"/>
                <a:t>1</a:t>
              </a:r>
              <a:r>
                <a:rPr lang="en-US" sz="700"/>
                <a:t>2</a:t>
              </a:r>
              <a:endParaRPr lang="el-GR" sz="700"/>
            </a:p>
          </p:txBody>
        </p:sp>
        <p:sp>
          <p:nvSpPr>
            <p:cNvPr id="1496120" name="Oval 56"/>
            <p:cNvSpPr>
              <a:spLocks noChangeArrowheads="1"/>
            </p:cNvSpPr>
            <p:nvPr/>
          </p:nvSpPr>
          <p:spPr bwMode="auto">
            <a:xfrm>
              <a:off x="1292" y="1933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1</a:t>
              </a:r>
              <a:r>
                <a:rPr lang="el-GR" sz="700"/>
                <a:t>5</a:t>
              </a:r>
            </a:p>
          </p:txBody>
        </p:sp>
        <p:sp>
          <p:nvSpPr>
            <p:cNvPr id="1496121" name="Oval 57"/>
            <p:cNvSpPr>
              <a:spLocks noChangeArrowheads="1"/>
            </p:cNvSpPr>
            <p:nvPr/>
          </p:nvSpPr>
          <p:spPr bwMode="auto">
            <a:xfrm>
              <a:off x="1020" y="2115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14</a:t>
              </a:r>
              <a:endParaRPr lang="el-GR" sz="700"/>
            </a:p>
          </p:txBody>
        </p:sp>
        <p:sp>
          <p:nvSpPr>
            <p:cNvPr id="1496122" name="Oval 58"/>
            <p:cNvSpPr>
              <a:spLocks noChangeArrowheads="1"/>
            </p:cNvSpPr>
            <p:nvPr/>
          </p:nvSpPr>
          <p:spPr bwMode="auto">
            <a:xfrm>
              <a:off x="471" y="1933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700"/>
                <a:t>1</a:t>
              </a:r>
              <a:r>
                <a:rPr lang="el-GR" sz="700"/>
                <a:t>1</a:t>
              </a:r>
            </a:p>
          </p:txBody>
        </p:sp>
        <p:cxnSp>
          <p:nvCxnSpPr>
            <p:cNvPr id="1496123" name="AutoShape 59"/>
            <p:cNvCxnSpPr>
              <a:cxnSpLocks noChangeShapeType="1"/>
              <a:stCxn id="1496109" idx="4"/>
              <a:endCxn id="1496112" idx="0"/>
            </p:cNvCxnSpPr>
            <p:nvPr/>
          </p:nvCxnSpPr>
          <p:spPr bwMode="auto">
            <a:xfrm>
              <a:off x="655" y="1344"/>
              <a:ext cx="5" cy="136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24" name="AutoShape 60"/>
            <p:cNvCxnSpPr>
              <a:cxnSpLocks noChangeShapeType="1"/>
              <a:stCxn id="1496110" idx="4"/>
              <a:endCxn id="1496113" idx="1"/>
            </p:cNvCxnSpPr>
            <p:nvPr/>
          </p:nvCxnSpPr>
          <p:spPr bwMode="auto">
            <a:xfrm>
              <a:off x="791" y="1344"/>
              <a:ext cx="107" cy="150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25" name="AutoShape 61"/>
            <p:cNvCxnSpPr>
              <a:cxnSpLocks noChangeShapeType="1"/>
              <a:stCxn id="1496111" idx="4"/>
              <a:endCxn id="1496113" idx="7"/>
            </p:cNvCxnSpPr>
            <p:nvPr/>
          </p:nvCxnSpPr>
          <p:spPr bwMode="auto">
            <a:xfrm flipH="1">
              <a:off x="966" y="1349"/>
              <a:ext cx="97" cy="145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26" name="AutoShape 62"/>
            <p:cNvCxnSpPr>
              <a:cxnSpLocks noChangeShapeType="1"/>
              <a:stCxn id="1496113" idx="4"/>
              <a:endCxn id="1496116" idx="7"/>
            </p:cNvCxnSpPr>
            <p:nvPr/>
          </p:nvCxnSpPr>
          <p:spPr bwMode="auto">
            <a:xfrm flipH="1">
              <a:off x="830" y="1576"/>
              <a:ext cx="102" cy="144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27" name="AutoShape 63"/>
            <p:cNvCxnSpPr>
              <a:cxnSpLocks noChangeShapeType="1"/>
              <a:stCxn id="1496112" idx="4"/>
              <a:endCxn id="1496116" idx="1"/>
            </p:cNvCxnSpPr>
            <p:nvPr/>
          </p:nvCxnSpPr>
          <p:spPr bwMode="auto">
            <a:xfrm>
              <a:off x="660" y="1576"/>
              <a:ext cx="102" cy="144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28" name="AutoShape 64"/>
            <p:cNvCxnSpPr>
              <a:cxnSpLocks noChangeShapeType="1"/>
              <a:stCxn id="1496114" idx="4"/>
              <a:endCxn id="1496117" idx="0"/>
            </p:cNvCxnSpPr>
            <p:nvPr/>
          </p:nvCxnSpPr>
          <p:spPr bwMode="auto">
            <a:xfrm flipH="1">
              <a:off x="1068" y="1576"/>
              <a:ext cx="131" cy="130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29" name="AutoShape 65"/>
            <p:cNvCxnSpPr>
              <a:cxnSpLocks noChangeShapeType="1"/>
              <a:stCxn id="1496114" idx="4"/>
              <a:endCxn id="1496118" idx="0"/>
            </p:cNvCxnSpPr>
            <p:nvPr/>
          </p:nvCxnSpPr>
          <p:spPr bwMode="auto">
            <a:xfrm>
              <a:off x="1199" y="1576"/>
              <a:ext cx="136" cy="130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30" name="AutoShape 66"/>
            <p:cNvCxnSpPr>
              <a:cxnSpLocks noChangeShapeType="1"/>
              <a:stCxn id="1496115" idx="4"/>
              <a:endCxn id="1496119" idx="1"/>
            </p:cNvCxnSpPr>
            <p:nvPr/>
          </p:nvCxnSpPr>
          <p:spPr bwMode="auto">
            <a:xfrm>
              <a:off x="524" y="1802"/>
              <a:ext cx="233" cy="145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31" name="AutoShape 67"/>
            <p:cNvCxnSpPr>
              <a:cxnSpLocks noChangeShapeType="1"/>
              <a:stCxn id="1496116" idx="4"/>
              <a:endCxn id="1496119" idx="0"/>
            </p:cNvCxnSpPr>
            <p:nvPr/>
          </p:nvCxnSpPr>
          <p:spPr bwMode="auto">
            <a:xfrm flipH="1">
              <a:off x="791" y="1802"/>
              <a:ext cx="5" cy="131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32" name="AutoShape 68"/>
            <p:cNvCxnSpPr>
              <a:cxnSpLocks noChangeShapeType="1"/>
              <a:stCxn id="1496120" idx="4"/>
              <a:endCxn id="1496121" idx="7"/>
            </p:cNvCxnSpPr>
            <p:nvPr/>
          </p:nvCxnSpPr>
          <p:spPr bwMode="auto">
            <a:xfrm flipH="1">
              <a:off x="1102" y="2029"/>
              <a:ext cx="238" cy="100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33" name="AutoShape 69"/>
            <p:cNvCxnSpPr>
              <a:cxnSpLocks noChangeShapeType="1"/>
              <a:stCxn id="1496119" idx="4"/>
              <a:endCxn id="1496121" idx="1"/>
            </p:cNvCxnSpPr>
            <p:nvPr/>
          </p:nvCxnSpPr>
          <p:spPr bwMode="auto">
            <a:xfrm>
              <a:off x="791" y="2029"/>
              <a:ext cx="243" cy="100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34" name="AutoShape 70"/>
            <p:cNvCxnSpPr>
              <a:cxnSpLocks noChangeShapeType="1"/>
              <a:stCxn id="1496117" idx="4"/>
              <a:endCxn id="1496121" idx="0"/>
            </p:cNvCxnSpPr>
            <p:nvPr/>
          </p:nvCxnSpPr>
          <p:spPr bwMode="auto">
            <a:xfrm>
              <a:off x="1068" y="1802"/>
              <a:ext cx="0" cy="313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35" name="AutoShape 71"/>
            <p:cNvCxnSpPr>
              <a:cxnSpLocks noChangeShapeType="1"/>
              <a:stCxn id="1496118" idx="4"/>
              <a:endCxn id="1496120" idx="0"/>
            </p:cNvCxnSpPr>
            <p:nvPr/>
          </p:nvCxnSpPr>
          <p:spPr bwMode="auto">
            <a:xfrm>
              <a:off x="1335" y="1802"/>
              <a:ext cx="5" cy="131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36" name="AutoShape 72"/>
            <p:cNvCxnSpPr>
              <a:cxnSpLocks noChangeShapeType="1"/>
              <a:stCxn id="1496115" idx="4"/>
              <a:endCxn id="1496122" idx="0"/>
            </p:cNvCxnSpPr>
            <p:nvPr/>
          </p:nvCxnSpPr>
          <p:spPr bwMode="auto">
            <a:xfrm flipH="1">
              <a:off x="519" y="1802"/>
              <a:ext cx="5" cy="131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37" name="AutoShape 73"/>
            <p:cNvCxnSpPr>
              <a:cxnSpLocks noChangeShapeType="1"/>
              <a:stCxn id="1496116" idx="4"/>
              <a:endCxn id="1496122" idx="7"/>
            </p:cNvCxnSpPr>
            <p:nvPr/>
          </p:nvCxnSpPr>
          <p:spPr bwMode="auto">
            <a:xfrm flipH="1">
              <a:off x="553" y="1802"/>
              <a:ext cx="243" cy="145"/>
            </a:xfrm>
            <a:prstGeom prst="straightConnector1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496139" name="Picture 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844675"/>
            <a:ext cx="2895600" cy="13049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6140" name="Text Box 76"/>
          <p:cNvSpPr txBox="1">
            <a:spLocks noChangeArrowheads="1"/>
          </p:cNvSpPr>
          <p:nvPr/>
        </p:nvSpPr>
        <p:spPr bwMode="auto">
          <a:xfrm>
            <a:off x="323850" y="3213100"/>
            <a:ext cx="1887538" cy="55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Sample inheritance acyclic graph (we also call it </a:t>
            </a:r>
            <a:r>
              <a:rPr lang="en-US" sz="1000" i="1">
                <a:latin typeface="Arial" charset="0"/>
              </a:rPr>
              <a:t>hierarchy </a:t>
            </a:r>
            <a:r>
              <a:rPr lang="en-US" sz="1000">
                <a:latin typeface="Arial" charset="0"/>
              </a:rPr>
              <a:t>or</a:t>
            </a:r>
            <a:r>
              <a:rPr lang="en-US" sz="1000" i="1">
                <a:latin typeface="Arial" charset="0"/>
              </a:rPr>
              <a:t> scheme</a:t>
            </a:r>
            <a:r>
              <a:rPr lang="en-US" sz="1000">
                <a:latin typeface="Arial" charset="0"/>
              </a:rPr>
              <a:t>)</a:t>
            </a:r>
            <a:endParaRPr lang="el-GR" sz="1000">
              <a:latin typeface="Arial" charset="0"/>
            </a:endParaRPr>
          </a:p>
        </p:txBody>
      </p:sp>
      <p:sp>
        <p:nvSpPr>
          <p:cNvPr id="1496141" name="Text Box 77"/>
          <p:cNvSpPr txBox="1">
            <a:spLocks noChangeArrowheads="1"/>
          </p:cNvSpPr>
          <p:nvPr/>
        </p:nvSpPr>
        <p:spPr bwMode="auto">
          <a:xfrm>
            <a:off x="2411413" y="3284538"/>
            <a:ext cx="165576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Acyclic inheritance subgraph for class 11</a:t>
            </a:r>
            <a:endParaRPr lang="el-GR" sz="1000">
              <a:latin typeface="Arial" charset="0"/>
            </a:endParaRPr>
          </a:p>
        </p:txBody>
      </p:sp>
      <p:grpSp>
        <p:nvGrpSpPr>
          <p:cNvPr id="1496159" name="Group 95"/>
          <p:cNvGrpSpPr>
            <a:grpSpLocks/>
          </p:cNvGrpSpPr>
          <p:nvPr/>
        </p:nvGrpSpPr>
        <p:grpSpPr bwMode="auto">
          <a:xfrm>
            <a:off x="263525" y="4005263"/>
            <a:ext cx="2508250" cy="804862"/>
            <a:chOff x="113" y="2704"/>
            <a:chExt cx="1580" cy="507"/>
          </a:xfrm>
        </p:grpSpPr>
        <p:sp>
          <p:nvSpPr>
            <p:cNvPr id="1496143" name="Text Box 79"/>
            <p:cNvSpPr txBox="1">
              <a:spLocks noChangeArrowheads="1"/>
            </p:cNvSpPr>
            <p:nvPr/>
          </p:nvSpPr>
          <p:spPr bwMode="auto">
            <a:xfrm>
              <a:off x="340" y="2704"/>
              <a:ext cx="401" cy="99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1600" tIns="10800" rIns="21600" bIns="10800"/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90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l-GR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96144" name="Text Box 80"/>
            <p:cNvSpPr txBox="1">
              <a:spLocks noChangeArrowheads="1"/>
            </p:cNvSpPr>
            <p:nvPr/>
          </p:nvSpPr>
          <p:spPr bwMode="auto">
            <a:xfrm>
              <a:off x="755" y="2704"/>
              <a:ext cx="401" cy="99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1600" tIns="10800" rIns="21600" bIns="10800"/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90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l-GR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96145" name="Text Box 81"/>
            <p:cNvSpPr txBox="1">
              <a:spLocks noChangeArrowheads="1"/>
            </p:cNvSpPr>
            <p:nvPr/>
          </p:nvSpPr>
          <p:spPr bwMode="auto">
            <a:xfrm>
              <a:off x="1292" y="2704"/>
              <a:ext cx="401" cy="99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1600" tIns="10800" rIns="21600" bIns="10800"/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900">
                  <a:solidFill>
                    <a:schemeClr val="bg1"/>
                  </a:solidFill>
                  <a:latin typeface="Arial" charset="0"/>
                </a:rPr>
                <a:t>3</a:t>
              </a:r>
              <a:endParaRPr lang="el-GR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96146" name="Text Box 82"/>
            <p:cNvSpPr txBox="1">
              <a:spLocks noChangeArrowheads="1"/>
            </p:cNvSpPr>
            <p:nvPr/>
          </p:nvSpPr>
          <p:spPr bwMode="auto">
            <a:xfrm>
              <a:off x="340" y="2832"/>
              <a:ext cx="401" cy="99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1600" tIns="10800" rIns="21600" bIns="10800"/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90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l-GR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96147" name="Text Box 83"/>
            <p:cNvSpPr txBox="1">
              <a:spLocks noChangeArrowheads="1"/>
            </p:cNvSpPr>
            <p:nvPr/>
          </p:nvSpPr>
          <p:spPr bwMode="auto">
            <a:xfrm>
              <a:off x="1021" y="2832"/>
              <a:ext cx="401" cy="99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1600" tIns="10800" rIns="21600" bIns="10800"/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90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l-GR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96148" name="Text Box 84"/>
            <p:cNvSpPr txBox="1">
              <a:spLocks noChangeArrowheads="1"/>
            </p:cNvSpPr>
            <p:nvPr/>
          </p:nvSpPr>
          <p:spPr bwMode="auto">
            <a:xfrm>
              <a:off x="665" y="2976"/>
              <a:ext cx="401" cy="99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1600" tIns="10800" rIns="21600" bIns="10800"/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900">
                  <a:solidFill>
                    <a:schemeClr val="bg1"/>
                  </a:solidFill>
                  <a:latin typeface="Arial" charset="0"/>
                </a:rPr>
                <a:t>8</a:t>
              </a:r>
              <a:endParaRPr lang="el-GR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96149" name="Text Box 85"/>
            <p:cNvSpPr txBox="1">
              <a:spLocks noChangeArrowheads="1"/>
            </p:cNvSpPr>
            <p:nvPr/>
          </p:nvSpPr>
          <p:spPr bwMode="auto">
            <a:xfrm>
              <a:off x="113" y="2976"/>
              <a:ext cx="401" cy="99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1600" tIns="10800" rIns="21600" bIns="10800"/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900">
                  <a:solidFill>
                    <a:schemeClr val="bg1"/>
                  </a:solidFill>
                  <a:latin typeface="Arial" charset="0"/>
                </a:rPr>
                <a:t>7</a:t>
              </a:r>
              <a:endParaRPr lang="el-GR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96150" name="Text Box 86"/>
            <p:cNvSpPr txBox="1">
              <a:spLocks noChangeArrowheads="1"/>
            </p:cNvSpPr>
            <p:nvPr/>
          </p:nvSpPr>
          <p:spPr bwMode="auto">
            <a:xfrm>
              <a:off x="385" y="3112"/>
              <a:ext cx="401" cy="99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1600" tIns="10800" rIns="21600" bIns="10800"/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900">
                  <a:solidFill>
                    <a:schemeClr val="bg1"/>
                  </a:solidFill>
                  <a:latin typeface="Arial" charset="0"/>
                </a:rPr>
                <a:t>11</a:t>
              </a:r>
              <a:endParaRPr lang="el-GR" sz="900">
                <a:solidFill>
                  <a:schemeClr val="bg1"/>
                </a:solidFill>
                <a:latin typeface="Arial" charset="0"/>
              </a:endParaRPr>
            </a:p>
          </p:txBody>
        </p:sp>
        <p:cxnSp>
          <p:nvCxnSpPr>
            <p:cNvPr id="1496151" name="AutoShape 87"/>
            <p:cNvCxnSpPr>
              <a:cxnSpLocks noChangeShapeType="1"/>
              <a:stCxn id="1496144" idx="2"/>
              <a:endCxn id="1496147" idx="1"/>
            </p:cNvCxnSpPr>
            <p:nvPr/>
          </p:nvCxnSpPr>
          <p:spPr bwMode="auto">
            <a:xfrm>
              <a:off x="956" y="2803"/>
              <a:ext cx="65" cy="79"/>
            </a:xfrm>
            <a:prstGeom prst="straightConnector1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52" name="AutoShape 88"/>
            <p:cNvCxnSpPr>
              <a:cxnSpLocks noChangeShapeType="1"/>
              <a:stCxn id="1496145" idx="2"/>
              <a:endCxn id="1496147" idx="3"/>
            </p:cNvCxnSpPr>
            <p:nvPr/>
          </p:nvCxnSpPr>
          <p:spPr bwMode="auto">
            <a:xfrm flipH="1">
              <a:off x="1422" y="2803"/>
              <a:ext cx="71" cy="79"/>
            </a:xfrm>
            <a:prstGeom prst="straightConnector1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54" name="AutoShape 90"/>
            <p:cNvCxnSpPr>
              <a:cxnSpLocks noChangeShapeType="1"/>
              <a:stCxn id="1496146" idx="0"/>
              <a:endCxn id="1496143" idx="2"/>
            </p:cNvCxnSpPr>
            <p:nvPr/>
          </p:nvCxnSpPr>
          <p:spPr bwMode="auto">
            <a:xfrm flipV="1">
              <a:off x="541" y="2803"/>
              <a:ext cx="0" cy="29"/>
            </a:xfrm>
            <a:prstGeom prst="straightConnector1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55" name="AutoShape 91"/>
            <p:cNvCxnSpPr>
              <a:cxnSpLocks noChangeShapeType="1"/>
              <a:stCxn id="1496148" idx="1"/>
              <a:endCxn id="1496146" idx="2"/>
            </p:cNvCxnSpPr>
            <p:nvPr/>
          </p:nvCxnSpPr>
          <p:spPr bwMode="auto">
            <a:xfrm flipH="1" flipV="1">
              <a:off x="541" y="2931"/>
              <a:ext cx="124" cy="95"/>
            </a:xfrm>
            <a:prstGeom prst="straightConnector1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56" name="AutoShape 92"/>
            <p:cNvCxnSpPr>
              <a:cxnSpLocks noChangeShapeType="1"/>
              <a:stCxn id="1496148" idx="3"/>
              <a:endCxn id="1496147" idx="2"/>
            </p:cNvCxnSpPr>
            <p:nvPr/>
          </p:nvCxnSpPr>
          <p:spPr bwMode="auto">
            <a:xfrm flipV="1">
              <a:off x="1066" y="2931"/>
              <a:ext cx="156" cy="95"/>
            </a:xfrm>
            <a:prstGeom prst="straightConnector1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57" name="AutoShape 93"/>
            <p:cNvCxnSpPr>
              <a:cxnSpLocks noChangeShapeType="1"/>
              <a:stCxn id="1496149" idx="2"/>
              <a:endCxn id="1496150" idx="1"/>
            </p:cNvCxnSpPr>
            <p:nvPr/>
          </p:nvCxnSpPr>
          <p:spPr bwMode="auto">
            <a:xfrm>
              <a:off x="314" y="3075"/>
              <a:ext cx="71" cy="87"/>
            </a:xfrm>
            <a:prstGeom prst="straightConnector1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6158" name="AutoShape 94"/>
            <p:cNvCxnSpPr>
              <a:cxnSpLocks noChangeShapeType="1"/>
              <a:stCxn id="1496150" idx="3"/>
              <a:endCxn id="1496148" idx="2"/>
            </p:cNvCxnSpPr>
            <p:nvPr/>
          </p:nvCxnSpPr>
          <p:spPr bwMode="auto">
            <a:xfrm flipV="1">
              <a:off x="786" y="3075"/>
              <a:ext cx="80" cy="87"/>
            </a:xfrm>
            <a:prstGeom prst="straightConnector1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496191" name="Group 1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121906"/>
              </p:ext>
            </p:extLst>
          </p:nvPr>
        </p:nvGraphicFramePr>
        <p:xfrm>
          <a:off x="4213225" y="3751263"/>
          <a:ext cx="1944688" cy="2160588"/>
        </p:xfrm>
        <a:graphic>
          <a:graphicData uri="http://schemas.openxmlformats.org/drawingml/2006/table">
            <a:tbl>
              <a:tblPr/>
              <a:tblGrid>
                <a:gridCol w="1944688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subobject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_1</a:t>
                      </a:r>
                      <a:endParaRPr kumimoji="1" lang="el-G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subobject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_4</a:t>
                      </a:r>
                      <a:endParaRPr kumimoji="1" lang="el-G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subobject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_2</a:t>
                      </a:r>
                      <a:endParaRPr kumimoji="1" lang="el-G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subobject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_3</a:t>
                      </a:r>
                      <a:endParaRPr kumimoji="1" lang="el-G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subobject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_5</a:t>
                      </a:r>
                      <a:endParaRPr kumimoji="1" lang="el-G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subobject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_8</a:t>
                      </a:r>
                      <a:endParaRPr kumimoji="1" lang="el-G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subobject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_7</a:t>
                      </a:r>
                      <a:endParaRPr kumimoji="1" lang="el-G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subobject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_11</a:t>
                      </a:r>
                      <a:endParaRPr kumimoji="1" lang="el-G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496192" name="Text Box 128"/>
          <p:cNvSpPr txBox="1">
            <a:spLocks noChangeArrowheads="1"/>
          </p:cNvSpPr>
          <p:nvPr/>
        </p:nvSpPr>
        <p:spPr bwMode="auto">
          <a:xfrm>
            <a:off x="6373813" y="4068763"/>
            <a:ext cx="473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 via </a:t>
            </a:r>
            <a:r>
              <a:rPr lang="en-US" sz="1000">
                <a:latin typeface="Courier New" pitchFamily="49" charset="0"/>
              </a:rPr>
              <a:t>_1*</a:t>
            </a:r>
            <a:endParaRPr lang="el-GR" sz="1000">
              <a:latin typeface="Courier New" pitchFamily="49" charset="0"/>
            </a:endParaRPr>
          </a:p>
        </p:txBody>
      </p:sp>
      <p:sp>
        <p:nvSpPr>
          <p:cNvPr id="1496193" name="Text Box 129"/>
          <p:cNvSpPr txBox="1">
            <a:spLocks noChangeArrowheads="1"/>
          </p:cNvSpPr>
          <p:nvPr/>
        </p:nvSpPr>
        <p:spPr bwMode="auto">
          <a:xfrm>
            <a:off x="3527425" y="4751388"/>
            <a:ext cx="514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via </a:t>
            </a:r>
            <a:r>
              <a:rPr lang="en-US" sz="1000">
                <a:latin typeface="Courier New" pitchFamily="49" charset="0"/>
              </a:rPr>
              <a:t>_2* </a:t>
            </a:r>
            <a:endParaRPr lang="el-GR" sz="1000">
              <a:latin typeface="Courier New" pitchFamily="49" charset="0"/>
            </a:endParaRPr>
          </a:p>
        </p:txBody>
      </p:sp>
      <p:sp>
        <p:nvSpPr>
          <p:cNvPr id="1496194" name="Text Box 130"/>
          <p:cNvSpPr txBox="1">
            <a:spLocks noChangeArrowheads="1"/>
          </p:cNvSpPr>
          <p:nvPr/>
        </p:nvSpPr>
        <p:spPr bwMode="auto">
          <a:xfrm>
            <a:off x="6373813" y="4581525"/>
            <a:ext cx="473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 via </a:t>
            </a:r>
            <a:r>
              <a:rPr lang="en-US" sz="1000">
                <a:latin typeface="Courier New" pitchFamily="49" charset="0"/>
              </a:rPr>
              <a:t>_3*</a:t>
            </a:r>
            <a:endParaRPr lang="el-GR" sz="1000">
              <a:latin typeface="Courier New" pitchFamily="49" charset="0"/>
            </a:endParaRPr>
          </a:p>
        </p:txBody>
      </p:sp>
      <p:sp>
        <p:nvSpPr>
          <p:cNvPr id="1496195" name="Text Box 131"/>
          <p:cNvSpPr txBox="1">
            <a:spLocks noChangeArrowheads="1"/>
          </p:cNvSpPr>
          <p:nvPr/>
        </p:nvSpPr>
        <p:spPr bwMode="auto">
          <a:xfrm>
            <a:off x="539750" y="4868863"/>
            <a:ext cx="1655763" cy="55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Composition of a derived class _11 object from its bases</a:t>
            </a:r>
            <a:endParaRPr lang="el-GR" sz="1000">
              <a:latin typeface="Arial" charset="0"/>
            </a:endParaRPr>
          </a:p>
        </p:txBody>
      </p:sp>
      <p:sp>
        <p:nvSpPr>
          <p:cNvPr id="1496196" name="Text Box 132"/>
          <p:cNvSpPr txBox="1">
            <a:spLocks noChangeArrowheads="1"/>
          </p:cNvSpPr>
          <p:nvPr/>
        </p:nvSpPr>
        <p:spPr bwMode="auto">
          <a:xfrm>
            <a:off x="6300788" y="5589588"/>
            <a:ext cx="237648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Structure of a complete derived class _11 object, showing how it can be viewed with different class pointers (polymorphic)</a:t>
            </a:r>
            <a:endParaRPr lang="el-GR" sz="1000">
              <a:latin typeface="Arial" charset="0"/>
            </a:endParaRPr>
          </a:p>
        </p:txBody>
      </p:sp>
      <p:sp>
        <p:nvSpPr>
          <p:cNvPr id="1496197" name="Text Box 133"/>
          <p:cNvSpPr txBox="1">
            <a:spLocks noChangeArrowheads="1"/>
          </p:cNvSpPr>
          <p:nvPr/>
        </p:nvSpPr>
        <p:spPr bwMode="auto">
          <a:xfrm>
            <a:off x="7483475" y="4246563"/>
            <a:ext cx="473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 via </a:t>
            </a:r>
            <a:r>
              <a:rPr lang="en-US" sz="1000">
                <a:latin typeface="Courier New" pitchFamily="49" charset="0"/>
              </a:rPr>
              <a:t>_4*</a:t>
            </a:r>
            <a:endParaRPr lang="el-GR" sz="1000">
              <a:latin typeface="Courier New" pitchFamily="49" charset="0"/>
            </a:endParaRPr>
          </a:p>
        </p:txBody>
      </p:sp>
      <p:sp>
        <p:nvSpPr>
          <p:cNvPr id="1496198" name="Text Box 134"/>
          <p:cNvSpPr txBox="1">
            <a:spLocks noChangeArrowheads="1"/>
          </p:cNvSpPr>
          <p:nvPr/>
        </p:nvSpPr>
        <p:spPr bwMode="auto">
          <a:xfrm>
            <a:off x="7483475" y="4398963"/>
            <a:ext cx="473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 via </a:t>
            </a:r>
            <a:r>
              <a:rPr lang="en-US" sz="1000">
                <a:latin typeface="Courier New" pitchFamily="49" charset="0"/>
              </a:rPr>
              <a:t>_5*</a:t>
            </a:r>
            <a:endParaRPr lang="el-GR" sz="1000">
              <a:latin typeface="Courier New" pitchFamily="49" charset="0"/>
            </a:endParaRPr>
          </a:p>
        </p:txBody>
      </p:sp>
      <p:sp>
        <p:nvSpPr>
          <p:cNvPr id="1496199" name="Text Box 135"/>
          <p:cNvSpPr txBox="1">
            <a:spLocks noChangeArrowheads="1"/>
          </p:cNvSpPr>
          <p:nvPr/>
        </p:nvSpPr>
        <p:spPr bwMode="auto">
          <a:xfrm>
            <a:off x="8491538" y="4319588"/>
            <a:ext cx="473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 via </a:t>
            </a:r>
            <a:r>
              <a:rPr lang="en-US" sz="1000">
                <a:latin typeface="Courier New" pitchFamily="49" charset="0"/>
              </a:rPr>
              <a:t>_8*</a:t>
            </a:r>
            <a:endParaRPr lang="el-GR" sz="1000">
              <a:latin typeface="Courier New" pitchFamily="49" charset="0"/>
            </a:endParaRPr>
          </a:p>
        </p:txBody>
      </p:sp>
      <p:sp>
        <p:nvSpPr>
          <p:cNvPr id="1496200" name="Text Box 136"/>
          <p:cNvSpPr txBox="1">
            <a:spLocks noChangeArrowheads="1"/>
          </p:cNvSpPr>
          <p:nvPr/>
        </p:nvSpPr>
        <p:spPr bwMode="auto">
          <a:xfrm>
            <a:off x="3527425" y="5038725"/>
            <a:ext cx="514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via </a:t>
            </a:r>
            <a:r>
              <a:rPr lang="en-US" sz="1000">
                <a:latin typeface="Courier New" pitchFamily="49" charset="0"/>
              </a:rPr>
              <a:t>_7* </a:t>
            </a:r>
            <a:endParaRPr lang="el-GR" sz="1000">
              <a:latin typeface="Courier New" pitchFamily="49" charset="0"/>
            </a:endParaRPr>
          </a:p>
        </p:txBody>
      </p:sp>
      <p:sp>
        <p:nvSpPr>
          <p:cNvPr id="1496201" name="Text Box 137"/>
          <p:cNvSpPr txBox="1">
            <a:spLocks noChangeArrowheads="1"/>
          </p:cNvSpPr>
          <p:nvPr/>
        </p:nvSpPr>
        <p:spPr bwMode="auto">
          <a:xfrm>
            <a:off x="2628900" y="4759325"/>
            <a:ext cx="514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Arial" charset="0"/>
              </a:rPr>
              <a:t>via </a:t>
            </a:r>
            <a:r>
              <a:rPr lang="en-US" sz="1000">
                <a:latin typeface="Courier New" pitchFamily="49" charset="0"/>
              </a:rPr>
              <a:t>_11*</a:t>
            </a:r>
            <a:endParaRPr lang="el-GR" sz="1000">
              <a:latin typeface="Courier New" pitchFamily="49" charset="0"/>
            </a:endParaRPr>
          </a:p>
        </p:txBody>
      </p:sp>
      <p:cxnSp>
        <p:nvCxnSpPr>
          <p:cNvPr id="1496202" name="AutoShape 138"/>
          <p:cNvCxnSpPr>
            <a:cxnSpLocks noChangeShapeType="1"/>
            <a:stCxn id="1496192" idx="1"/>
          </p:cNvCxnSpPr>
          <p:nvPr/>
        </p:nvCxnSpPr>
        <p:spPr bwMode="auto">
          <a:xfrm flipH="1" flipV="1">
            <a:off x="6157913" y="3765550"/>
            <a:ext cx="215900" cy="3794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03" name="AutoShape 139"/>
          <p:cNvCxnSpPr>
            <a:cxnSpLocks noChangeShapeType="1"/>
            <a:endCxn id="1496192" idx="1"/>
          </p:cNvCxnSpPr>
          <p:nvPr/>
        </p:nvCxnSpPr>
        <p:spPr bwMode="auto">
          <a:xfrm>
            <a:off x="6157913" y="4021138"/>
            <a:ext cx="21590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04" name="AutoShape 140"/>
          <p:cNvCxnSpPr>
            <a:cxnSpLocks noChangeShapeType="1"/>
            <a:stCxn id="1496193" idx="3"/>
          </p:cNvCxnSpPr>
          <p:nvPr/>
        </p:nvCxnSpPr>
        <p:spPr bwMode="auto">
          <a:xfrm flipV="1">
            <a:off x="4041775" y="4291013"/>
            <a:ext cx="171450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05" name="AutoShape 141"/>
          <p:cNvCxnSpPr>
            <a:cxnSpLocks noChangeShapeType="1"/>
            <a:stCxn id="1496193" idx="3"/>
          </p:cNvCxnSpPr>
          <p:nvPr/>
        </p:nvCxnSpPr>
        <p:spPr bwMode="auto">
          <a:xfrm flipV="1">
            <a:off x="4041775" y="4560888"/>
            <a:ext cx="171450" cy="266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06" name="AutoShape 142"/>
          <p:cNvCxnSpPr>
            <a:cxnSpLocks noChangeShapeType="1"/>
            <a:endCxn id="1496194" idx="1"/>
          </p:cNvCxnSpPr>
          <p:nvPr/>
        </p:nvCxnSpPr>
        <p:spPr bwMode="auto">
          <a:xfrm flipV="1">
            <a:off x="6157913" y="4657725"/>
            <a:ext cx="215900" cy="174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07" name="AutoShape 143"/>
          <p:cNvCxnSpPr>
            <a:cxnSpLocks noChangeShapeType="1"/>
            <a:stCxn id="1496194" idx="1"/>
          </p:cNvCxnSpPr>
          <p:nvPr/>
        </p:nvCxnSpPr>
        <p:spPr bwMode="auto">
          <a:xfrm flipH="1" flipV="1">
            <a:off x="6157913" y="4560888"/>
            <a:ext cx="215900" cy="96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08" name="AutoShape 144"/>
          <p:cNvCxnSpPr>
            <a:cxnSpLocks noChangeShapeType="1"/>
            <a:stCxn id="1496197" idx="1"/>
          </p:cNvCxnSpPr>
          <p:nvPr/>
        </p:nvCxnSpPr>
        <p:spPr bwMode="auto">
          <a:xfrm flipH="1" flipV="1">
            <a:off x="6157913" y="3765550"/>
            <a:ext cx="1325562" cy="5572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09" name="AutoShape 145"/>
          <p:cNvCxnSpPr>
            <a:cxnSpLocks noChangeShapeType="1"/>
            <a:stCxn id="1496197" idx="1"/>
          </p:cNvCxnSpPr>
          <p:nvPr/>
        </p:nvCxnSpPr>
        <p:spPr bwMode="auto">
          <a:xfrm flipH="1" flipV="1">
            <a:off x="6157913" y="4291013"/>
            <a:ext cx="1325562" cy="31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10" name="AutoShape 146"/>
          <p:cNvCxnSpPr>
            <a:cxnSpLocks noChangeShapeType="1"/>
            <a:stCxn id="1496198" idx="1"/>
          </p:cNvCxnSpPr>
          <p:nvPr/>
        </p:nvCxnSpPr>
        <p:spPr bwMode="auto">
          <a:xfrm flipH="1" flipV="1">
            <a:off x="6157913" y="4291013"/>
            <a:ext cx="1325562" cy="184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11" name="AutoShape 147"/>
          <p:cNvCxnSpPr>
            <a:cxnSpLocks noChangeShapeType="1"/>
            <a:stCxn id="1496198" idx="1"/>
          </p:cNvCxnSpPr>
          <p:nvPr/>
        </p:nvCxnSpPr>
        <p:spPr bwMode="auto">
          <a:xfrm flipH="1">
            <a:off x="6157913" y="4475163"/>
            <a:ext cx="1325562" cy="62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12" name="AutoShape 148"/>
          <p:cNvCxnSpPr>
            <a:cxnSpLocks noChangeShapeType="1"/>
            <a:stCxn id="1496200" idx="3"/>
          </p:cNvCxnSpPr>
          <p:nvPr/>
        </p:nvCxnSpPr>
        <p:spPr bwMode="auto">
          <a:xfrm>
            <a:off x="4041775" y="5114925"/>
            <a:ext cx="171450" cy="257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13" name="AutoShape 149"/>
          <p:cNvCxnSpPr>
            <a:cxnSpLocks noChangeShapeType="1"/>
            <a:stCxn id="1496200" idx="3"/>
          </p:cNvCxnSpPr>
          <p:nvPr/>
        </p:nvCxnSpPr>
        <p:spPr bwMode="auto">
          <a:xfrm>
            <a:off x="4041775" y="5114925"/>
            <a:ext cx="171450" cy="527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14" name="AutoShape 150"/>
          <p:cNvCxnSpPr>
            <a:cxnSpLocks noChangeShapeType="1"/>
            <a:stCxn id="1496199" idx="1"/>
          </p:cNvCxnSpPr>
          <p:nvPr/>
        </p:nvCxnSpPr>
        <p:spPr bwMode="auto">
          <a:xfrm flipH="1" flipV="1">
            <a:off x="6157913" y="3765550"/>
            <a:ext cx="2333625" cy="630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15" name="AutoShape 151"/>
          <p:cNvCxnSpPr>
            <a:cxnSpLocks noChangeShapeType="1"/>
            <a:stCxn id="1496199" idx="1"/>
          </p:cNvCxnSpPr>
          <p:nvPr/>
        </p:nvCxnSpPr>
        <p:spPr bwMode="auto">
          <a:xfrm flipH="1">
            <a:off x="6157913" y="4395788"/>
            <a:ext cx="2333625" cy="976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16" name="AutoShape 152"/>
          <p:cNvCxnSpPr>
            <a:cxnSpLocks noChangeShapeType="1"/>
            <a:stCxn id="1496201" idx="3"/>
          </p:cNvCxnSpPr>
          <p:nvPr/>
        </p:nvCxnSpPr>
        <p:spPr bwMode="auto">
          <a:xfrm flipV="1">
            <a:off x="3143250" y="3736975"/>
            <a:ext cx="1069975" cy="1098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217" name="AutoShape 153"/>
          <p:cNvCxnSpPr>
            <a:cxnSpLocks noChangeShapeType="1"/>
            <a:stCxn id="1496201" idx="3"/>
          </p:cNvCxnSpPr>
          <p:nvPr/>
        </p:nvCxnSpPr>
        <p:spPr bwMode="auto">
          <a:xfrm>
            <a:off x="3143250" y="4835525"/>
            <a:ext cx="1069975" cy="1090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Slide Number Placeholder 1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7E9ACD3-79F1-45E5-870B-3B6B696C3DC5}" type="slidenum">
              <a:rPr lang="en-US" smtClean="0"/>
              <a:pPr/>
              <a:t>28</a:t>
            </a:fld>
            <a:r>
              <a:rPr lang="el-GR" smtClean="0"/>
              <a:t> / </a:t>
            </a:r>
            <a:r>
              <a:rPr lang="en-US" smtClean="0"/>
              <a:t>4</a:t>
            </a:r>
            <a:r>
              <a:rPr lang="el-GR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80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Πολυμορφισμός (</a:t>
            </a:r>
            <a:r>
              <a:rPr lang="en-US"/>
              <a:t>3</a:t>
            </a:r>
            <a:r>
              <a:rPr lang="el-GR"/>
              <a:t>/</a:t>
            </a:r>
            <a:r>
              <a:rPr lang="en-US"/>
              <a:t>4</a:t>
            </a:r>
            <a:r>
              <a:rPr lang="el-GR"/>
              <a:t>)</a:t>
            </a:r>
            <a:endParaRPr lang="en-GB"/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/>
              <a:t>Ο πολυμορφισμός είναι ένα πολύ έξυπνο προγραμματιστικό τέχνασμα καθώς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l-GR"/>
              <a:t>επιτρέπει τον προγραμματισμό με σχετική απλότητα αλγορίθμων επαναχρησιμοποιήσιμων «όπως είναι» για ένα δυνητικά απεριόριστο φάσμα κλάσεων</a:t>
            </a:r>
          </a:p>
          <a:p>
            <a:pPr lvl="2">
              <a:lnSpc>
                <a:spcPct val="90000"/>
              </a:lnSpc>
            </a:pPr>
            <a:r>
              <a:rPr lang="el-GR"/>
              <a:t>αυτών που κληρονομούν από τις κλάσεις που αναφέρονται στον αλγόριθμο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l-GR"/>
              <a:t>επιπλέον οδηγεί σε απλούστερο, ευκρινέστερο και ευκολότερα συντηρήσιμο πηγαίο κώδικα</a:t>
            </a:r>
          </a:p>
          <a:p>
            <a:pPr lvl="2">
              <a:lnSpc>
                <a:spcPct val="90000"/>
              </a:lnSpc>
            </a:pPr>
            <a:r>
              <a:rPr lang="el-GR"/>
              <a:t>εξαλείφουμε κλήσεις συναρτήσεων</a:t>
            </a:r>
            <a:r>
              <a:rPr lang="en-US"/>
              <a:t> </a:t>
            </a:r>
            <a:r>
              <a:rPr lang="el-GR"/>
              <a:t>σε εξειδικευμένες κλάσεις και ασχολούμαστε μόνο με </a:t>
            </a:r>
            <a:r>
              <a:rPr lang="en-US"/>
              <a:t>base class</a:t>
            </a:r>
            <a:r>
              <a:rPr lang="el-GR"/>
              <a:t> ή ακόμη και </a:t>
            </a:r>
            <a:r>
              <a:rPr lang="en-US"/>
              <a:t>abstract classes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5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5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Αφαιρετικές </a:t>
            </a:r>
            <a:r>
              <a:rPr lang="el-GR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κλάσεις</a:t>
            </a:r>
          </a:p>
          <a:p>
            <a:r>
              <a:rPr lang="el-GR" dirty="0"/>
              <a:t>Δυναμική αντιστοίχηση</a:t>
            </a:r>
          </a:p>
          <a:p>
            <a:pPr lvl="1"/>
            <a:r>
              <a:rPr lang="en-US" dirty="0"/>
              <a:t>Late / dynamic binding</a:t>
            </a:r>
          </a:p>
          <a:p>
            <a:r>
              <a:rPr lang="el-GR" dirty="0"/>
              <a:t>Πολυμορφισμός</a:t>
            </a:r>
          </a:p>
          <a:p>
            <a:r>
              <a:rPr lang="el-GR" dirty="0"/>
              <a:t>Δείκτες στιγμιότυπων και μετατροπές τύπων</a:t>
            </a:r>
          </a:p>
          <a:p>
            <a:pPr lvl="1"/>
            <a:r>
              <a:rPr lang="en-US" dirty="0"/>
              <a:t>type casting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8452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6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Πολυμορφισμός (</a:t>
            </a:r>
            <a:r>
              <a:rPr lang="en-US"/>
              <a:t>4</a:t>
            </a:r>
            <a:r>
              <a:rPr lang="el-GR"/>
              <a:t>/</a:t>
            </a:r>
            <a:r>
              <a:rPr lang="en-US"/>
              <a:t>4</a:t>
            </a:r>
            <a:r>
              <a:rPr lang="el-GR"/>
              <a:t>)</a:t>
            </a:r>
            <a:endParaRPr lang="en-GB"/>
          </a:p>
        </p:txBody>
      </p:sp>
      <p:graphicFrame>
        <p:nvGraphicFramePr>
          <p:cNvPr id="1463371" name="Group 75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713696829"/>
              </p:ext>
            </p:extLst>
          </p:nvPr>
        </p:nvGraphicFramePr>
        <p:xfrm>
          <a:off x="1028700" y="1638300"/>
          <a:ext cx="7594600" cy="4444620"/>
        </p:xfrm>
        <a:graphic>
          <a:graphicData uri="http://schemas.openxmlformats.org/drawingml/2006/table">
            <a:tbl>
              <a:tblPr/>
              <a:tblGrid>
                <a:gridCol w="3690938"/>
                <a:gridCol w="3903662"/>
              </a:tblGrid>
              <a:tr h="290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unsigned MAX_SHAPES = 1024;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Displayer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static Shape* shapes [MAX_SHAPES];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shapeSerial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Add (Shape* shape);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void Display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Circle : public Shape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Triangle : public Shape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Circle circle(10,10,20);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Triangle triangle(0,0,30,30, 40,40);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circle.Move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(-4,-4);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triangle.Move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(0,10);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Displayer::Display();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Πολυμορφικοί αλγόριθμοι, οι οποίοι δουλεύουν σωστά για στιγμιότυπα κλάσεων που κληρονομούν από την κλάση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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Displayer::Add (Shape* shape)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if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shapeSerial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=MAX_SHAPES)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return false;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else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shapes[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shapeSerial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++] = shape;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return true;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Displayer::Display (void) {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while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shapeSerial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shapes[--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shapeSerial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]-&gt;Display();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63369" name="Text Box 73"/>
          <p:cNvSpPr txBox="1">
            <a:spLocks noChangeArrowheads="1"/>
          </p:cNvSpPr>
          <p:nvPr/>
        </p:nvSpPr>
        <p:spPr bwMode="auto">
          <a:xfrm rot="-5400000">
            <a:off x="-3175" y="3616326"/>
            <a:ext cx="1487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18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Αφηρημένες κλάσεις</a:t>
            </a:r>
          </a:p>
          <a:p>
            <a:r>
              <a:rPr lang="el-GR"/>
              <a:t>Δυναμική αντιστοίχηση</a:t>
            </a:r>
          </a:p>
          <a:p>
            <a:pPr lvl="1"/>
            <a:r>
              <a:rPr lang="en-US"/>
              <a:t>Late / dynamic binding</a:t>
            </a:r>
          </a:p>
          <a:p>
            <a:r>
              <a:rPr lang="el-GR"/>
              <a:t>Πολυμορφισμός</a:t>
            </a:r>
          </a:p>
          <a:p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Δείκτες στιγμιότυπων και μετατροπές τύπων</a:t>
            </a:r>
          </a:p>
          <a:p>
            <a:pPr lvl="1"/>
            <a:r>
              <a:rPr lang="en-US"/>
              <a:t>type casting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8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(</a:t>
            </a:r>
            <a:r>
              <a:rPr lang="el-GR" dirty="0" smtClean="0"/>
              <a:t>1/9)</a:t>
            </a:r>
            <a:endParaRPr lang="en-GB" dirty="0"/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Η μετατροπή από δείκτη κληρονόμου κλάσης σε δείκτη κληροδότη κλάσης ονομάζεται μετατροπή προβιβασμού - </a:t>
            </a:r>
            <a:r>
              <a:rPr lang="en-US" sz="2400" b="1" i="1">
                <a:solidFill>
                  <a:srgbClr val="339933"/>
                </a:solidFill>
                <a:effectLst/>
              </a:rPr>
              <a:t>up casting</a:t>
            </a:r>
            <a:r>
              <a:rPr 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Στη </a:t>
            </a:r>
            <a:r>
              <a:rPr lang="en-US" sz="2000"/>
              <a:t>C++, </a:t>
            </a:r>
            <a:r>
              <a:rPr lang="el-GR" sz="2000"/>
              <a:t>δεν είναι απαραίτητο να γράψετε </a:t>
            </a:r>
            <a:r>
              <a:rPr lang="en-US" sz="2000"/>
              <a:t>type casting </a:t>
            </a:r>
            <a:r>
              <a:rPr lang="el-GR" sz="2000"/>
              <a:t>για μετατροπή τύπου εάν εκχωρείτε δείκτη κληρονόμου κλάσης σε δείκτη κληροδότη κλάσης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συνιστάται όμως να γράφετε πάντα την μετατροπή για αυτό-τεκμηρίωση του κώδικα</a:t>
            </a:r>
          </a:p>
          <a:p>
            <a:pPr>
              <a:lnSpc>
                <a:spcPct val="90000"/>
              </a:lnSpc>
            </a:pPr>
            <a:r>
              <a:rPr lang="el-GR" sz="2400"/>
              <a:t>Η μετατροπή αντίθετης κατεύθυνσης ονομάζεται μετατροπή υποβιβασμού - </a:t>
            </a:r>
            <a:r>
              <a:rPr lang="en-US" sz="2400" b="1" i="1">
                <a:solidFill>
                  <a:srgbClr val="339933"/>
                </a:solidFill>
                <a:effectLst/>
              </a:rPr>
              <a:t>down casting</a:t>
            </a:r>
            <a:r>
              <a:rPr lang="en-US" sz="2400"/>
              <a:t>.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Στη </a:t>
            </a:r>
            <a:r>
              <a:rPr lang="en-US" sz="2000"/>
              <a:t> C++, </a:t>
            </a:r>
            <a:r>
              <a:rPr lang="el-GR" sz="2000"/>
              <a:t>τέτοιου είδους αυτόματη μετατροπή δεν υποστηρίζεται, και χρειάζεται να γράψετε την επιθυμητή μετατροπή τύπων με </a:t>
            </a:r>
            <a:r>
              <a:rPr lang="en-US" sz="2000"/>
              <a:t>type casting</a:t>
            </a:r>
            <a:endParaRPr lang="en-GB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32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98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3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(</a:t>
            </a:r>
            <a:r>
              <a:rPr lang="el-GR" dirty="0" smtClean="0"/>
              <a:t>2/</a:t>
            </a:r>
            <a:r>
              <a:rPr lang="el-GR" dirty="0"/>
              <a:t>9</a:t>
            </a:r>
            <a:r>
              <a:rPr lang="el-GR" dirty="0" smtClean="0"/>
              <a:t>)</a:t>
            </a:r>
            <a:endParaRPr lang="en-GB" dirty="0"/>
          </a:p>
        </p:txBody>
      </p:sp>
      <p:graphicFrame>
        <p:nvGraphicFramePr>
          <p:cNvPr id="1465371" name="Group 27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689873648"/>
              </p:ext>
            </p:extLst>
          </p:nvPr>
        </p:nvGraphicFramePr>
        <p:xfrm>
          <a:off x="977900" y="2070100"/>
          <a:ext cx="7556500" cy="3443288"/>
        </p:xfrm>
        <a:graphic>
          <a:graphicData uri="http://schemas.openxmlformats.org/drawingml/2006/table">
            <a:tbl>
              <a:tblPr/>
              <a:tblGrid>
                <a:gridCol w="7556500"/>
              </a:tblGrid>
              <a:tr h="3443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X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 X(void){}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...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Y : public X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 Y(void){}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...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Ίδια  κλάση, δεν χρειάζεται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type casting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Error,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αυτόματο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down casting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δεν υποστηρίζεται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(Y*)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Ok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down casting,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αλλά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ο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είναι επικίνδυνος !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Ok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up casting,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και χωρίς πρόβλημα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Ok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up casting,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σωστό ακόμη και με τον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65362" name="Oval 18"/>
          <p:cNvSpPr>
            <a:spLocks noChangeArrowheads="1"/>
          </p:cNvSpPr>
          <p:nvPr/>
        </p:nvSpPr>
        <p:spPr bwMode="auto">
          <a:xfrm>
            <a:off x="2057400" y="4724400"/>
            <a:ext cx="622300" cy="22860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65363" name="Oval 19"/>
          <p:cNvSpPr>
            <a:spLocks noChangeArrowheads="1"/>
          </p:cNvSpPr>
          <p:nvPr/>
        </p:nvSpPr>
        <p:spPr bwMode="auto">
          <a:xfrm>
            <a:off x="1536700" y="5181600"/>
            <a:ext cx="622300" cy="22860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65364" name="AutoShape 20"/>
          <p:cNvCxnSpPr>
            <a:cxnSpLocks noChangeShapeType="1"/>
            <a:stCxn id="1465362" idx="6"/>
            <a:endCxn id="1465363" idx="6"/>
          </p:cNvCxnSpPr>
          <p:nvPr/>
        </p:nvCxnSpPr>
        <p:spPr bwMode="auto">
          <a:xfrm flipH="1">
            <a:off x="2173288" y="4838700"/>
            <a:ext cx="520700" cy="457200"/>
          </a:xfrm>
          <a:prstGeom prst="curvedConnector3">
            <a:avLst>
              <a:gd name="adj1" fmla="val -41157"/>
            </a:avLst>
          </a:prstGeom>
          <a:noFill/>
          <a:ln w="2857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5365" name="Oval 21"/>
          <p:cNvSpPr>
            <a:spLocks noChangeArrowheads="1"/>
          </p:cNvSpPr>
          <p:nvPr/>
        </p:nvSpPr>
        <p:spPr bwMode="auto">
          <a:xfrm>
            <a:off x="1879600" y="4038600"/>
            <a:ext cx="749300" cy="25400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65366" name="AutoShape 22"/>
          <p:cNvCxnSpPr>
            <a:cxnSpLocks noChangeShapeType="1"/>
            <a:stCxn id="1465365" idx="6"/>
            <a:endCxn id="1465362" idx="6"/>
          </p:cNvCxnSpPr>
          <p:nvPr/>
        </p:nvCxnSpPr>
        <p:spPr bwMode="auto">
          <a:xfrm>
            <a:off x="2643188" y="4165600"/>
            <a:ext cx="50800" cy="673100"/>
          </a:xfrm>
          <a:prstGeom prst="curvedConnector3">
            <a:avLst>
              <a:gd name="adj1" fmla="val 521875"/>
            </a:avLst>
          </a:prstGeom>
          <a:noFill/>
          <a:ln w="2857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5372" name="Text Box 28"/>
          <p:cNvSpPr txBox="1">
            <a:spLocks noChangeArrowheads="1"/>
          </p:cNvSpPr>
          <p:nvPr/>
        </p:nvSpPr>
        <p:spPr bwMode="auto">
          <a:xfrm rot="-5400000">
            <a:off x="-131762" y="3516312"/>
            <a:ext cx="1722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33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59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(</a:t>
            </a:r>
            <a:r>
              <a:rPr lang="en-US" dirty="0"/>
              <a:t>3</a:t>
            </a:r>
            <a:r>
              <a:rPr lang="el-GR" dirty="0" smtClean="0"/>
              <a:t>/9)</a:t>
            </a:r>
            <a:endParaRPr lang="en-GB" dirty="0"/>
          </a:p>
        </p:txBody>
      </p:sp>
      <p:graphicFrame>
        <p:nvGraphicFramePr>
          <p:cNvPr id="149208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2443"/>
              </p:ext>
            </p:extLst>
          </p:nvPr>
        </p:nvGraphicFramePr>
        <p:xfrm>
          <a:off x="5524500" y="1612900"/>
          <a:ext cx="3190875" cy="4597400"/>
        </p:xfrm>
        <a:graphic>
          <a:graphicData uri="http://schemas.openxmlformats.org/drawingml/2006/table">
            <a:tbl>
              <a:tblPr/>
              <a:tblGrid>
                <a:gridCol w="3190875"/>
              </a:tblGrid>
              <a:tr h="459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Y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y; 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Z : public X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z; 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W : public X,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public Y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w; 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 </a:t>
                      </a:r>
                      <a:r>
                        <a:rPr kumimoji="1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zi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X*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= &amp;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Z*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(Z*)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 </a:t>
                      </a:r>
                      <a:r>
                        <a:rPr kumimoji="1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Y*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W*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=(X*)((W*)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 </a:t>
                      </a:r>
                      <a:endParaRPr kumimoji="1" lang="en-GB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2030" name="Group 62"/>
          <p:cNvGraphicFramePr>
            <a:graphicFrameLocks noGrp="1"/>
          </p:cNvGraphicFramePr>
          <p:nvPr/>
        </p:nvGraphicFramePr>
        <p:xfrm>
          <a:off x="3035300" y="2616200"/>
          <a:ext cx="1549400" cy="617856"/>
        </p:xfrm>
        <a:graphic>
          <a:graphicData uri="http://schemas.openxmlformats.org/drawingml/2006/table">
            <a:tbl>
              <a:tblPr/>
              <a:tblGrid>
                <a:gridCol w="1549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 x, X instance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 z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2029" name="Group 61"/>
          <p:cNvGraphicFramePr>
            <a:graphicFrameLocks noGrp="1"/>
          </p:cNvGraphicFramePr>
          <p:nvPr/>
        </p:nvGraphicFramePr>
        <p:xfrm>
          <a:off x="3086100" y="4102100"/>
          <a:ext cx="1536700" cy="824868"/>
        </p:xfrm>
        <a:graphic>
          <a:graphicData uri="http://schemas.openxmlformats.org/drawingml/2006/table">
            <a:tbl>
              <a:tblPr/>
              <a:tblGrid>
                <a:gridCol w="1536700"/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 x, X instance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 y, Y instance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 w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92022" name="Text Box 54"/>
          <p:cNvSpPr txBox="1">
            <a:spLocks noChangeArrowheads="1"/>
          </p:cNvSpPr>
          <p:nvPr/>
        </p:nvSpPr>
        <p:spPr bwMode="auto">
          <a:xfrm>
            <a:off x="3019425" y="22209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zi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92023" name="Text Box 55"/>
          <p:cNvSpPr txBox="1">
            <a:spLocks noChangeArrowheads="1"/>
          </p:cNvSpPr>
          <p:nvPr/>
        </p:nvSpPr>
        <p:spPr bwMode="auto">
          <a:xfrm>
            <a:off x="3038475" y="3694113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wi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92031" name="Text Box 63"/>
          <p:cNvSpPr txBox="1">
            <a:spLocks noChangeArrowheads="1"/>
          </p:cNvSpPr>
          <p:nvPr/>
        </p:nvSpPr>
        <p:spPr bwMode="auto">
          <a:xfrm>
            <a:off x="481013" y="2182813"/>
            <a:ext cx="198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X instance address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92032" name="Text Box 64"/>
          <p:cNvSpPr txBox="1">
            <a:spLocks noChangeArrowheads="1"/>
          </p:cNvSpPr>
          <p:nvPr/>
        </p:nvSpPr>
        <p:spPr bwMode="auto">
          <a:xfrm>
            <a:off x="481013" y="1827213"/>
            <a:ext cx="198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Z instance address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92033" name="Text Box 65"/>
          <p:cNvSpPr txBox="1">
            <a:spLocks noChangeArrowheads="1"/>
          </p:cNvSpPr>
          <p:nvPr/>
        </p:nvSpPr>
        <p:spPr bwMode="auto">
          <a:xfrm>
            <a:off x="557213" y="3592513"/>
            <a:ext cx="198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X instance address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92034" name="Text Box 66"/>
          <p:cNvSpPr txBox="1">
            <a:spLocks noChangeArrowheads="1"/>
          </p:cNvSpPr>
          <p:nvPr/>
        </p:nvSpPr>
        <p:spPr bwMode="auto">
          <a:xfrm>
            <a:off x="557213" y="3960813"/>
            <a:ext cx="198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Y instance address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92035" name="Text Box 67"/>
          <p:cNvSpPr txBox="1">
            <a:spLocks noChangeArrowheads="1"/>
          </p:cNvSpPr>
          <p:nvPr/>
        </p:nvSpPr>
        <p:spPr bwMode="auto">
          <a:xfrm>
            <a:off x="557213" y="3224213"/>
            <a:ext cx="198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W instance address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1492036" name="AutoShape 68"/>
          <p:cNvCxnSpPr>
            <a:cxnSpLocks noChangeShapeType="1"/>
            <a:stCxn id="1492032" idx="3"/>
          </p:cNvCxnSpPr>
          <p:nvPr/>
        </p:nvCxnSpPr>
        <p:spPr bwMode="auto">
          <a:xfrm>
            <a:off x="2465388" y="1979613"/>
            <a:ext cx="569912" cy="622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2037" name="AutoShape 69"/>
          <p:cNvCxnSpPr>
            <a:cxnSpLocks noChangeShapeType="1"/>
            <a:stCxn id="1492031" idx="3"/>
          </p:cNvCxnSpPr>
          <p:nvPr/>
        </p:nvCxnSpPr>
        <p:spPr bwMode="auto">
          <a:xfrm>
            <a:off x="2465388" y="2335213"/>
            <a:ext cx="569912" cy="2667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2038" name="AutoShape 70"/>
          <p:cNvCxnSpPr>
            <a:cxnSpLocks noChangeShapeType="1"/>
            <a:stCxn id="1492035" idx="3"/>
          </p:cNvCxnSpPr>
          <p:nvPr/>
        </p:nvCxnSpPr>
        <p:spPr bwMode="auto">
          <a:xfrm>
            <a:off x="2541588" y="3376613"/>
            <a:ext cx="544512" cy="711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2039" name="AutoShape 71"/>
          <p:cNvCxnSpPr>
            <a:cxnSpLocks noChangeShapeType="1"/>
            <a:stCxn id="1492033" idx="3"/>
          </p:cNvCxnSpPr>
          <p:nvPr/>
        </p:nvCxnSpPr>
        <p:spPr bwMode="auto">
          <a:xfrm>
            <a:off x="2541588" y="3744913"/>
            <a:ext cx="544512" cy="3429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2040" name="AutoShape 72"/>
          <p:cNvCxnSpPr>
            <a:cxnSpLocks noChangeShapeType="1"/>
            <a:stCxn id="1492034" idx="3"/>
          </p:cNvCxnSpPr>
          <p:nvPr/>
        </p:nvCxnSpPr>
        <p:spPr bwMode="auto">
          <a:xfrm>
            <a:off x="2541588" y="4113213"/>
            <a:ext cx="544512" cy="2635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2055" name="AutoShape 87"/>
          <p:cNvSpPr>
            <a:spLocks noChangeArrowheads="1"/>
          </p:cNvSpPr>
          <p:nvPr/>
        </p:nvSpPr>
        <p:spPr bwMode="auto">
          <a:xfrm>
            <a:off x="6070600" y="4000500"/>
            <a:ext cx="2667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92056" name="AutoShape 88"/>
          <p:cNvSpPr>
            <a:spLocks noChangeArrowheads="1"/>
          </p:cNvSpPr>
          <p:nvPr/>
        </p:nvSpPr>
        <p:spPr bwMode="auto">
          <a:xfrm>
            <a:off x="6065520" y="4292600"/>
            <a:ext cx="2667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92057" name="AutoShape 89"/>
          <p:cNvSpPr>
            <a:spLocks noChangeArrowheads="1"/>
          </p:cNvSpPr>
          <p:nvPr/>
        </p:nvSpPr>
        <p:spPr bwMode="auto">
          <a:xfrm>
            <a:off x="5727700" y="4889500"/>
            <a:ext cx="2667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92058" name="AutoShape 90"/>
          <p:cNvSpPr>
            <a:spLocks noChangeArrowheads="1"/>
          </p:cNvSpPr>
          <p:nvPr/>
        </p:nvSpPr>
        <p:spPr bwMode="auto">
          <a:xfrm>
            <a:off x="6062980" y="5181600"/>
            <a:ext cx="2667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92059" name="AutoShape 91"/>
          <p:cNvSpPr>
            <a:spLocks noChangeArrowheads="1"/>
          </p:cNvSpPr>
          <p:nvPr/>
        </p:nvSpPr>
        <p:spPr bwMode="auto">
          <a:xfrm>
            <a:off x="6057900" y="5473700"/>
            <a:ext cx="2667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92060" name="AutoShape 92"/>
          <p:cNvSpPr>
            <a:spLocks noChangeArrowheads="1"/>
          </p:cNvSpPr>
          <p:nvPr/>
        </p:nvSpPr>
        <p:spPr bwMode="auto">
          <a:xfrm>
            <a:off x="5740400" y="5765800"/>
            <a:ext cx="2667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92064" name="AutoShape 96"/>
          <p:cNvCxnSpPr>
            <a:cxnSpLocks noChangeShapeType="1"/>
            <a:stCxn id="1492055" idx="0"/>
          </p:cNvCxnSpPr>
          <p:nvPr/>
        </p:nvCxnSpPr>
        <p:spPr bwMode="auto">
          <a:xfrm flipH="1" flipV="1">
            <a:off x="4546600" y="2601913"/>
            <a:ext cx="1657350" cy="13843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2065" name="AutoShape 97"/>
          <p:cNvCxnSpPr>
            <a:cxnSpLocks noChangeShapeType="1"/>
            <a:stCxn id="1492056" idx="0"/>
          </p:cNvCxnSpPr>
          <p:nvPr/>
        </p:nvCxnSpPr>
        <p:spPr bwMode="auto">
          <a:xfrm flipH="1" flipV="1">
            <a:off x="4554220" y="2601913"/>
            <a:ext cx="1644650" cy="16764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2066" name="AutoShape 98"/>
          <p:cNvCxnSpPr>
            <a:cxnSpLocks noChangeShapeType="1"/>
            <a:stCxn id="1492057" idx="0"/>
          </p:cNvCxnSpPr>
          <p:nvPr/>
        </p:nvCxnSpPr>
        <p:spPr bwMode="auto">
          <a:xfrm flipH="1" flipV="1">
            <a:off x="4622800" y="4116388"/>
            <a:ext cx="1238250" cy="7588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2067" name="AutoShape 99"/>
          <p:cNvCxnSpPr>
            <a:cxnSpLocks noChangeShapeType="1"/>
            <a:stCxn id="1492058" idx="1"/>
          </p:cNvCxnSpPr>
          <p:nvPr/>
        </p:nvCxnSpPr>
        <p:spPr bwMode="auto">
          <a:xfrm flipH="1" flipV="1">
            <a:off x="4577080" y="4376738"/>
            <a:ext cx="1471613" cy="91916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2068" name="AutoShape 100"/>
          <p:cNvCxnSpPr>
            <a:cxnSpLocks noChangeShapeType="1"/>
            <a:stCxn id="1492059" idx="1"/>
          </p:cNvCxnSpPr>
          <p:nvPr/>
        </p:nvCxnSpPr>
        <p:spPr bwMode="auto">
          <a:xfrm flipH="1" flipV="1">
            <a:off x="4584700" y="4116388"/>
            <a:ext cx="1458913" cy="147161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2069" name="AutoShape 101"/>
          <p:cNvCxnSpPr>
            <a:cxnSpLocks noChangeShapeType="1"/>
            <a:stCxn id="1492060" idx="1"/>
          </p:cNvCxnSpPr>
          <p:nvPr/>
        </p:nvCxnSpPr>
        <p:spPr bwMode="auto">
          <a:xfrm flipH="1" flipV="1">
            <a:off x="4622800" y="4087813"/>
            <a:ext cx="1103313" cy="17922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34</a:t>
            </a:fld>
            <a:r>
              <a:rPr lang="el-GR" smtClean="0"/>
              <a:t> / 42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9715" y="5734610"/>
            <a:ext cx="360474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Επικίνδυνο </a:t>
            </a:r>
            <a:r>
              <a:rPr lang="en-US" sz="1200" dirty="0" smtClean="0"/>
              <a:t>down-casting</a:t>
            </a:r>
            <a:r>
              <a:rPr lang="el-GR" sz="1200" dirty="0" smtClean="0"/>
              <a:t> όταν το </a:t>
            </a:r>
            <a:r>
              <a:rPr lang="en-US" sz="1200" dirty="0" smtClean="0"/>
              <a:t>W </a:t>
            </a:r>
            <a:r>
              <a:rPr lang="el-GR" sz="1200" dirty="0" smtClean="0"/>
              <a:t>κληρονομεί περισσότερες από μία φορές το </a:t>
            </a:r>
            <a:r>
              <a:rPr lang="en-US" sz="1200" dirty="0" smtClean="0"/>
              <a:t>Y</a:t>
            </a:r>
            <a:endParaRPr lang="el-GR" sz="12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731000" y="5738168"/>
            <a:ext cx="787400" cy="269874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5" name="Straight Arrow Connector 4"/>
          <p:cNvCxnSpPr>
            <a:stCxn id="2" idx="2"/>
            <a:endCxn id="3" idx="2"/>
          </p:cNvCxnSpPr>
          <p:nvPr/>
        </p:nvCxnSpPr>
        <p:spPr bwMode="auto">
          <a:xfrm rot="5400000" flipH="1" flipV="1">
            <a:off x="5154276" y="4225852"/>
            <a:ext cx="188233" cy="3752614"/>
          </a:xfrm>
          <a:prstGeom prst="bentConnector3">
            <a:avLst>
              <a:gd name="adj1" fmla="val -67470"/>
            </a:avLst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1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</a:t>
            </a:r>
            <a:r>
              <a:rPr lang="en-US" dirty="0" smtClean="0"/>
              <a:t>- </a:t>
            </a:r>
            <a:r>
              <a:rPr lang="el-GR" dirty="0" smtClean="0"/>
              <a:t>ένθετο</a:t>
            </a:r>
            <a:endParaRPr lang="en-GB" dirty="0"/>
          </a:p>
        </p:txBody>
      </p:sp>
      <p:graphicFrame>
        <p:nvGraphicFramePr>
          <p:cNvPr id="149208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49760"/>
              </p:ext>
            </p:extLst>
          </p:nvPr>
        </p:nvGraphicFramePr>
        <p:xfrm>
          <a:off x="690466" y="1612900"/>
          <a:ext cx="5971591" cy="4597400"/>
        </p:xfrm>
        <a:graphic>
          <a:graphicData uri="http://schemas.openxmlformats.org/drawingml/2006/table">
            <a:tbl>
              <a:tblPr/>
              <a:tblGrid>
                <a:gridCol w="5971591"/>
              </a:tblGrid>
              <a:tr h="459740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class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Castable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{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virtual void* Downcast (void) = 0;</a:t>
                      </a:r>
                    </a:p>
                    <a:p>
                      <a:r>
                        <a:rPr lang="el-G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l-GR" sz="14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class X : public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Castable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{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virtual void* Downcast (void) { return this; }</a:t>
                      </a:r>
                    </a:p>
                    <a:p>
                      <a:r>
                        <a:rPr lang="el-G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l-GR" sz="14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class Y : public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Castable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{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virtual void* Downcast (void) { return this; }</a:t>
                      </a:r>
                    </a:p>
                    <a:p>
                      <a:r>
                        <a:rPr lang="el-G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l-GR" sz="14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class W :public X, public Y {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virtual void* Downcast (void) { return this; }</a:t>
                      </a:r>
                    </a:p>
                    <a:p>
                      <a:r>
                        <a:rPr lang="el-G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l-GR" sz="14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X* x = (X*) &amp;w; 			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up casting</a:t>
                      </a:r>
                      <a:endParaRPr lang="el-GR" sz="14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Y*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yy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(Y*) (</a:t>
                      </a:r>
                      <a:r>
                        <a:rPr lang="pl-PL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(W*) x-&gt;Downcast()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lang="pl-PL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	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cross down casting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Y* y = (Y*) &amp;w;			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up casting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W* wp = (W*) x-&gt;Downcast();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	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400" b="1" i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down casting</a:t>
                      </a:r>
                      <a:endParaRPr lang="el-GR" sz="14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825861" y="2832359"/>
            <a:ext cx="2090057" cy="2261533"/>
          </a:xfrm>
          <a:prstGeom prst="wedgeRoundRectCallout">
            <a:avLst>
              <a:gd name="adj1" fmla="val -56547"/>
              <a:gd name="adj2" fmla="val 20386"/>
              <a:gd name="adj3" fmla="val 16667"/>
            </a:avLst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effectLst/>
              </a:rPr>
              <a:t>Αυτός είναι ο ασφαλής τρόπος για </a:t>
            </a:r>
            <a:r>
              <a:rPr lang="en-US" dirty="0" smtClean="0">
                <a:effectLst/>
              </a:rPr>
              <a:t>down-casting to bottom class </a:t>
            </a:r>
            <a:r>
              <a:rPr lang="en-US" dirty="0">
                <a:effectLst/>
              </a:rPr>
              <a:t>(most-derived) </a:t>
            </a:r>
            <a:r>
              <a:rPr lang="el-GR" dirty="0" smtClean="0">
                <a:effectLst/>
              </a:rPr>
              <a:t>σε </a:t>
            </a:r>
            <a:r>
              <a:rPr lang="en-US" dirty="0" smtClean="0">
                <a:effectLst/>
              </a:rPr>
              <a:t>multiple / single inheritance</a:t>
            </a:r>
            <a:endParaRPr lang="el-GR" dirty="0">
              <a:effectLst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35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(</a:t>
            </a:r>
            <a:r>
              <a:rPr lang="en-US" dirty="0"/>
              <a:t>4</a:t>
            </a:r>
            <a:r>
              <a:rPr lang="el-GR" dirty="0" smtClean="0"/>
              <a:t>/9)</a:t>
            </a:r>
            <a:endParaRPr lang="en-GB" dirty="0"/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/>
              <a:t>Η </a:t>
            </a:r>
            <a:r>
              <a:rPr lang="en-US" sz="2400" dirty="0"/>
              <a:t>C++ </a:t>
            </a:r>
            <a:r>
              <a:rPr lang="el-GR" sz="2400" dirty="0"/>
              <a:t>προσφέρει μερικούς </a:t>
            </a:r>
            <a:r>
              <a:rPr lang="el-GR" sz="2400" dirty="0" err="1"/>
              <a:t>εδικούς</a:t>
            </a:r>
            <a:r>
              <a:rPr lang="el-GR" sz="2400" dirty="0"/>
              <a:t> τελεστές για μετατροπές τύπων δεικτών / αναφορών</a:t>
            </a:r>
            <a:r>
              <a:rPr lang="en-US" sz="2400" dirty="0"/>
              <a:t>. </a:t>
            </a:r>
            <a:r>
              <a:rPr lang="el-GR" sz="2400" dirty="0"/>
              <a:t>Οι πιο κοινοί (παραλείπεται ένας) είναι</a:t>
            </a:r>
            <a:r>
              <a:rPr lang="en-US" sz="2400" dirty="0"/>
              <a:t>:</a:t>
            </a:r>
          </a:p>
          <a:p>
            <a:pPr lvl="1"/>
            <a:r>
              <a:rPr lang="en-US" sz="2000" i="1" dirty="0" err="1">
                <a:solidFill>
                  <a:srgbClr val="0000FF"/>
                </a:solidFill>
                <a:effectLst/>
              </a:rPr>
              <a:t>static_cast</a:t>
            </a:r>
            <a:r>
              <a:rPr lang="en-US" sz="2000" i="1" dirty="0">
                <a:solidFill>
                  <a:srgbClr val="0000FF"/>
                </a:solidFill>
                <a:effectLst/>
              </a:rPr>
              <a:t>&lt;T&gt;(e)</a:t>
            </a:r>
            <a:r>
              <a:rPr lang="en-US" sz="2000" dirty="0"/>
              <a:t>, </a:t>
            </a:r>
            <a:r>
              <a:rPr lang="el-GR" sz="2000" dirty="0"/>
              <a:t>με σημασιολογία ταυτόσημη της κοινής σκόπιμης μετατροπής τύπου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00FF"/>
                </a:solidFill>
                <a:effectLst/>
              </a:rPr>
              <a:t>(T) e</a:t>
            </a:r>
          </a:p>
          <a:p>
            <a:pPr lvl="1"/>
            <a:r>
              <a:rPr lang="en-US" sz="2000" i="1" dirty="0" err="1">
                <a:solidFill>
                  <a:srgbClr val="0000FF"/>
                </a:solidFill>
                <a:effectLst/>
              </a:rPr>
              <a:t>dynamic_cast</a:t>
            </a:r>
            <a:r>
              <a:rPr lang="en-US" sz="2000" i="1" dirty="0">
                <a:solidFill>
                  <a:srgbClr val="0000FF"/>
                </a:solidFill>
                <a:effectLst/>
              </a:rPr>
              <a:t>&lt;T&gt;(e)</a:t>
            </a:r>
            <a:r>
              <a:rPr lang="en-US" sz="2000" dirty="0"/>
              <a:t>, </a:t>
            </a:r>
            <a:r>
              <a:rPr lang="el-GR" sz="2000" dirty="0"/>
              <a:t>που μπορεί να χρησιμοποιείται και για ασφαλές </a:t>
            </a:r>
            <a:r>
              <a:rPr lang="en-US" sz="2000" dirty="0"/>
              <a:t>down casting, </a:t>
            </a:r>
            <a:r>
              <a:rPr lang="el-GR" sz="2000" dirty="0"/>
              <a:t>και επιτρέπει την μετατροπή του </a:t>
            </a:r>
            <a:r>
              <a:rPr lang="en-US" sz="2000" i="1" dirty="0"/>
              <a:t>e</a:t>
            </a:r>
            <a:r>
              <a:rPr lang="el-GR" sz="2000" dirty="0"/>
              <a:t> σε </a:t>
            </a:r>
            <a:r>
              <a:rPr lang="en-US" sz="2000" i="1" dirty="0"/>
              <a:t>T</a:t>
            </a:r>
            <a:r>
              <a:rPr lang="el-GR" sz="2000" dirty="0"/>
              <a:t>, εάν το </a:t>
            </a:r>
            <a:r>
              <a:rPr lang="en-US" sz="2000" i="1" dirty="0"/>
              <a:t>e</a:t>
            </a:r>
            <a:r>
              <a:rPr lang="en-US" sz="2000" dirty="0"/>
              <a:t> </a:t>
            </a:r>
            <a:r>
              <a:rPr lang="el-GR" sz="2000" dirty="0"/>
              <a:t>είναι δείκτης / αναφορά κλάσης </a:t>
            </a:r>
            <a:r>
              <a:rPr lang="en-US" sz="2000" i="1" dirty="0"/>
              <a:t>TT</a:t>
            </a:r>
            <a:r>
              <a:rPr lang="el-GR" sz="2000" dirty="0"/>
              <a:t>, με </a:t>
            </a:r>
            <a:r>
              <a:rPr lang="en-US" sz="2000" i="1" dirty="0"/>
              <a:t>T</a:t>
            </a:r>
            <a:r>
              <a:rPr lang="el-GR" sz="2000" i="1" dirty="0"/>
              <a:t>Τ</a:t>
            </a:r>
            <a:r>
              <a:rPr lang="el-GR" sz="2000" dirty="0"/>
              <a:t> πολυμορφικό κληροδότη του </a:t>
            </a:r>
            <a:r>
              <a:rPr lang="en-US" sz="2000" i="1" dirty="0"/>
              <a:t>T</a:t>
            </a:r>
            <a:endParaRPr lang="el-GR" sz="2000" dirty="0"/>
          </a:p>
          <a:p>
            <a:pPr lvl="2"/>
            <a:r>
              <a:rPr lang="el-GR" sz="1800" dirty="0"/>
              <a:t>εάν η μετατροπή δεν υφίσταται, επιστρέφεται </a:t>
            </a:r>
            <a:r>
              <a:rPr lang="en-US" sz="1800" dirty="0"/>
              <a:t>null</a:t>
            </a:r>
          </a:p>
          <a:p>
            <a:pPr lvl="1"/>
            <a:r>
              <a:rPr lang="en-US" sz="2000" i="1" dirty="0" err="1">
                <a:solidFill>
                  <a:srgbClr val="0000FF"/>
                </a:solidFill>
                <a:effectLst/>
              </a:rPr>
              <a:t>const_cast</a:t>
            </a:r>
            <a:r>
              <a:rPr lang="el-GR" sz="2000" i="1" dirty="0">
                <a:solidFill>
                  <a:srgbClr val="0000FF"/>
                </a:solidFill>
                <a:effectLst/>
              </a:rPr>
              <a:t>&lt;</a:t>
            </a:r>
            <a:r>
              <a:rPr lang="en-US" sz="2000" i="1" dirty="0">
                <a:solidFill>
                  <a:srgbClr val="0000FF"/>
                </a:solidFill>
                <a:effectLst/>
              </a:rPr>
              <a:t>T&gt;(e)</a:t>
            </a:r>
            <a:r>
              <a:rPr lang="en-US" sz="2000" dirty="0"/>
              <a:t>, </a:t>
            </a:r>
            <a:r>
              <a:rPr lang="el-GR" sz="2000" dirty="0"/>
              <a:t>ο οποίος αφαιρεί από ένα αμετάβλητο / σταθερό αντικείμενο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l-GR" sz="2000" dirty="0"/>
              <a:t>, τύπου </a:t>
            </a:r>
            <a:r>
              <a:rPr lang="en-US" sz="2000" i="1" dirty="0" err="1"/>
              <a:t>const</a:t>
            </a:r>
            <a:r>
              <a:rPr lang="en-US" sz="2000" i="1" dirty="0"/>
              <a:t> T</a:t>
            </a:r>
            <a:r>
              <a:rPr lang="en-US" sz="2000" dirty="0"/>
              <a:t>, </a:t>
            </a:r>
            <a:r>
              <a:rPr lang="el-GR" sz="2000" dirty="0"/>
              <a:t>τον χαρακτηρισμό </a:t>
            </a:r>
            <a:r>
              <a:rPr lang="en-US" sz="2000" i="1" dirty="0" err="1"/>
              <a:t>const</a:t>
            </a:r>
            <a:endParaRPr lang="en-US" sz="20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36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53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1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(</a:t>
            </a:r>
            <a:r>
              <a:rPr lang="en-US" dirty="0"/>
              <a:t>5</a:t>
            </a:r>
            <a:r>
              <a:rPr lang="el-GR" dirty="0" smtClean="0"/>
              <a:t>/9)</a:t>
            </a:r>
            <a:endParaRPr lang="en-GB" dirty="0"/>
          </a:p>
        </p:txBody>
      </p:sp>
      <p:graphicFrame>
        <p:nvGraphicFramePr>
          <p:cNvPr id="1467426" name="Group 34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83601597"/>
              </p:ext>
            </p:extLst>
          </p:nvPr>
        </p:nvGraphicFramePr>
        <p:xfrm>
          <a:off x="990600" y="1790700"/>
          <a:ext cx="7772400" cy="4124325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412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X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 virtual void f (void);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Πολυμορφική κλάση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X(void){}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Y : public X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 void f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Y(void){}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Αυτόματη μετατροπή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static_cast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&lt;Y*&gt;(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Το ίδιο με (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Y*)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επισφαλές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dynamic_cast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&lt;Y*&gt;(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Εδώ όμως πρέπει να επιστραφεί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null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dynamic_cast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&lt;X*&gt;(&amp;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Επιτυχημένο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up casting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dynamic_cast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&lt;Y*&gt;(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Επιτυχημένο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down casting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67416" name="Text Box 24"/>
          <p:cNvSpPr txBox="1">
            <a:spLocks noChangeArrowheads="1"/>
          </p:cNvSpPr>
          <p:nvPr/>
        </p:nvSpPr>
        <p:spPr bwMode="auto">
          <a:xfrm rot="-5400000">
            <a:off x="-74612" y="3592512"/>
            <a:ext cx="1722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37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57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</a:t>
            </a:r>
            <a:r>
              <a:rPr lang="el-GR" dirty="0" smtClean="0"/>
              <a:t>(6/9)</a:t>
            </a:r>
            <a:endParaRPr lang="en-GB" dirty="0"/>
          </a:p>
        </p:txBody>
      </p:sp>
      <p:graphicFrame>
        <p:nvGraphicFramePr>
          <p:cNvPr id="1467426" name="Group 34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13346010"/>
              </p:ext>
            </p:extLst>
          </p:nvPr>
        </p:nvGraphicFramePr>
        <p:xfrm>
          <a:off x="863600" y="1619686"/>
          <a:ext cx="7772400" cy="4664076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412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Super {…};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Derived : public Super {…};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::foo (Super* s)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Option-1: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Μόνο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εάν έχετε φροντίσει να καλείται </a:t>
                      </a:r>
                      <a:r>
                        <a:rPr kumimoji="1" lang="el-GR" sz="12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πάντοτε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η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foo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με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Derived objects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assert(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dynamic_cast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erived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*&gt;(s));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Derived* d = (Super*) s; 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Option-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Μόνο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όταν είναι καλή ορισμένη η λογική του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else 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Derived* d = 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dynamic_cast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erived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*&gt;(s);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anose="05000000000000000000" pitchFamily="2" charset="2"/>
                        </a:rPr>
                        <a:t> 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if (d)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was really a Derived object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{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/* do what needs to be done */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what we do in this case?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Option-3: </a:t>
                      </a:r>
                      <a:r>
                        <a:rPr kumimoji="1" lang="el-G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Δικός μας τρόπος επιβεβαίωσης κλάσης – έχει νόημα όταν έχουμε εναλλακτικές κλάσεις (πιο γρήγορο)</a:t>
                      </a:r>
                      <a:endParaRPr kumimoji="1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if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s-&gt;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GetClassId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 == “Derived</a:t>
                      </a:r>
                      <a:r>
                        <a:rPr kumimoji="1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assert(</a:t>
                      </a:r>
                      <a:r>
                        <a:rPr kumimoji="1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dynamic_cast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erived</a:t>
                      </a:r>
                      <a:r>
                        <a:rPr kumimoji="1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*&gt;(s));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Derived</a:t>
                      </a:r>
                      <a:r>
                        <a:rPr kumimoji="1" lang="en-GB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d = (Super*) s;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 else 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similar ifs for every Derived</a:t>
                      </a:r>
                      <a:r>
                        <a:rPr kumimoji="1" lang="en-US" sz="1200" b="0" i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r>
                        <a:rPr kumimoji="1" lang="en-US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Derived</a:t>
                      </a:r>
                      <a:r>
                        <a:rPr kumimoji="1" lang="en-US" sz="1200" b="0" i="1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kumimoji="1" lang="en-US" sz="1200" b="0" i="1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67416" name="Text Box 24"/>
          <p:cNvSpPr txBox="1">
            <a:spLocks noChangeArrowheads="1"/>
          </p:cNvSpPr>
          <p:nvPr/>
        </p:nvSpPr>
        <p:spPr bwMode="auto">
          <a:xfrm>
            <a:off x="5572662" y="1615236"/>
            <a:ext cx="306333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Η σωστή χρήση του </a:t>
            </a:r>
            <a:r>
              <a:rPr lang="en-US" sz="1400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down casting</a:t>
            </a:r>
            <a:endParaRPr lang="en-GB" sz="1400" i="1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16186" y="3439433"/>
            <a:ext cx="302986" cy="2032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86064" y="4317999"/>
            <a:ext cx="353786" cy="2032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5" name="Elbow Connector 4"/>
          <p:cNvCxnSpPr>
            <a:stCxn id="2" idx="3"/>
            <a:endCxn id="9" idx="3"/>
          </p:cNvCxnSpPr>
          <p:nvPr/>
        </p:nvCxnSpPr>
        <p:spPr bwMode="auto">
          <a:xfrm flipH="1">
            <a:off x="1339850" y="3541033"/>
            <a:ext cx="3279322" cy="878566"/>
          </a:xfrm>
          <a:prstGeom prst="bentConnector3">
            <a:avLst>
              <a:gd name="adj1" fmla="val -6971"/>
            </a:avLst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38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36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</a:t>
            </a:r>
            <a:r>
              <a:rPr lang="el-GR" dirty="0" smtClean="0"/>
              <a:t>(</a:t>
            </a:r>
            <a:r>
              <a:rPr lang="el-GR" dirty="0"/>
              <a:t>7</a:t>
            </a:r>
            <a:r>
              <a:rPr lang="el-GR" dirty="0" smtClean="0"/>
              <a:t>/9)</a:t>
            </a:r>
            <a:endParaRPr lang="en-GB" dirty="0"/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04200" cy="4152900"/>
          </a:xfrm>
        </p:spPr>
        <p:txBody>
          <a:bodyPr/>
          <a:lstStyle/>
          <a:p>
            <a:r>
              <a:rPr lang="el-GR" sz="2400" i="1" dirty="0"/>
              <a:t>Μυστικά στις μετατροπές δεικτών (1/3)</a:t>
            </a:r>
          </a:p>
          <a:p>
            <a:pPr lvl="1"/>
            <a:r>
              <a:rPr lang="el-GR" sz="2000" dirty="0"/>
              <a:t>Θα δούμε μία απλή υλοποίηση του </a:t>
            </a:r>
            <a:r>
              <a:rPr lang="en-US" sz="2000" dirty="0"/>
              <a:t>up casting </a:t>
            </a:r>
            <a:r>
              <a:rPr lang="el-GR" sz="2000" dirty="0"/>
              <a:t>και </a:t>
            </a:r>
            <a:r>
              <a:rPr lang="en-US" sz="2000" dirty="0"/>
              <a:t>down casting </a:t>
            </a:r>
            <a:r>
              <a:rPr lang="el-GR" sz="2000" dirty="0"/>
              <a:t>ενός επιπέδου με αντικατάσταση των βασικών ειδικών τελεστών</a:t>
            </a:r>
          </a:p>
          <a:p>
            <a:pPr lvl="2"/>
            <a:r>
              <a:rPr lang="el-GR" sz="1800" dirty="0"/>
              <a:t>Το </a:t>
            </a:r>
            <a:r>
              <a:rPr lang="en-US" sz="1800" dirty="0"/>
              <a:t>up casting </a:t>
            </a:r>
            <a:r>
              <a:rPr lang="el-GR" sz="1800" dirty="0"/>
              <a:t>ουσιαστικά βασίζεται στο απλό </a:t>
            </a:r>
            <a:r>
              <a:rPr lang="en-US" sz="1800" dirty="0"/>
              <a:t>type casting</a:t>
            </a:r>
          </a:p>
          <a:p>
            <a:pPr lvl="2"/>
            <a:r>
              <a:rPr lang="el-GR" sz="1800" dirty="0"/>
              <a:t>Το </a:t>
            </a:r>
            <a:r>
              <a:rPr lang="en-US" sz="1800" dirty="0"/>
              <a:t>down casting </a:t>
            </a:r>
            <a:r>
              <a:rPr lang="el-GR" sz="1800" dirty="0"/>
              <a:t>απαιτεί κάποια τυποποιημένα μέλη σε κάθε κλάση που κατασκευάζετε</a:t>
            </a:r>
          </a:p>
        </p:txBody>
      </p:sp>
      <p:graphicFrame>
        <p:nvGraphicFramePr>
          <p:cNvPr id="148891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16312"/>
              </p:ext>
            </p:extLst>
          </p:nvPr>
        </p:nvGraphicFramePr>
        <p:xfrm>
          <a:off x="1663700" y="4013200"/>
          <a:ext cx="5194300" cy="2164716"/>
        </p:xfrm>
        <a:graphic>
          <a:graphicData uri="http://schemas.openxmlformats.org/drawingml/2006/table">
            <a:tbl>
              <a:tblPr/>
              <a:tblGrid>
                <a:gridCol w="5194300"/>
              </a:tblGrid>
              <a:tr h="165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Προαπαιτούμενη απλή βοηθητική κλάση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PointerBag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Add (void*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Remove (void*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In (void*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hashing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39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3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89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Αφαιρετικές </a:t>
            </a:r>
            <a:r>
              <a:rPr lang="el-GR" dirty="0"/>
              <a:t>κλάσεις (1/1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2247900"/>
          </a:xfrm>
        </p:spPr>
        <p:txBody>
          <a:bodyPr/>
          <a:lstStyle/>
          <a:p>
            <a:r>
              <a:rPr lang="el-GR"/>
              <a:t>Αφαίρεση είναι ο μηχανισμός μέσω του οποίου οι ομοιότητες μεταξύ διαφορετικών οντοτήτων εντοπίζονται και τυποποιούνται</a:t>
            </a:r>
            <a:endParaRPr lang="en-GB"/>
          </a:p>
        </p:txBody>
      </p:sp>
      <p:grpSp>
        <p:nvGrpSpPr>
          <p:cNvPr id="1445906" name="Group 18"/>
          <p:cNvGrpSpPr>
            <a:grpSpLocks/>
          </p:cNvGrpSpPr>
          <p:nvPr/>
        </p:nvGrpSpPr>
        <p:grpSpPr bwMode="auto">
          <a:xfrm>
            <a:off x="2794000" y="3351212"/>
            <a:ext cx="3200400" cy="2237322"/>
            <a:chOff x="1800" y="2391"/>
            <a:chExt cx="1824" cy="1206"/>
          </a:xfrm>
        </p:grpSpPr>
        <p:grpSp>
          <p:nvGrpSpPr>
            <p:cNvPr id="1445903" name="Group 15"/>
            <p:cNvGrpSpPr>
              <a:grpSpLocks/>
            </p:cNvGrpSpPr>
            <p:nvPr/>
          </p:nvGrpSpPr>
          <p:grpSpPr bwMode="auto">
            <a:xfrm>
              <a:off x="1800" y="2391"/>
              <a:ext cx="1824" cy="1017"/>
              <a:chOff x="1664" y="2319"/>
              <a:chExt cx="1824" cy="1017"/>
            </a:xfrm>
          </p:grpSpPr>
          <p:sp>
            <p:nvSpPr>
              <p:cNvPr id="1445893" name="AutoShape 5"/>
              <p:cNvSpPr>
                <a:spLocks noChangeArrowheads="1"/>
              </p:cNvSpPr>
              <p:nvPr/>
            </p:nvSpPr>
            <p:spPr bwMode="auto">
              <a:xfrm>
                <a:off x="1664" y="2544"/>
                <a:ext cx="1368" cy="7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l-GR"/>
              </a:p>
            </p:txBody>
          </p:sp>
          <p:sp>
            <p:nvSpPr>
              <p:cNvPr id="1445894" name="AutoShape 6"/>
              <p:cNvSpPr>
                <a:spLocks noChangeArrowheads="1"/>
              </p:cNvSpPr>
              <p:nvPr/>
            </p:nvSpPr>
            <p:spPr bwMode="auto">
              <a:xfrm>
                <a:off x="1744" y="2888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400">
                    <a:solidFill>
                      <a:schemeClr val="bg1"/>
                    </a:solidFill>
                  </a:rPr>
                  <a:t>Engine</a:t>
                </a:r>
                <a:endParaRPr lang="en-GB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5896" name="AutoShape 8"/>
              <p:cNvSpPr>
                <a:spLocks noChangeArrowheads="1"/>
              </p:cNvSpPr>
              <p:nvPr/>
            </p:nvSpPr>
            <p:spPr bwMode="auto">
              <a:xfrm>
                <a:off x="1744" y="2648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400">
                    <a:solidFill>
                      <a:schemeClr val="bg1"/>
                    </a:solidFill>
                  </a:rPr>
                  <a:t>Wheels</a:t>
                </a:r>
                <a:endParaRPr lang="en-GB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5897" name="AutoShape 9"/>
              <p:cNvSpPr>
                <a:spLocks noChangeArrowheads="1"/>
              </p:cNvSpPr>
              <p:nvPr/>
            </p:nvSpPr>
            <p:spPr bwMode="auto">
              <a:xfrm>
                <a:off x="1744" y="3096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400">
                    <a:solidFill>
                      <a:schemeClr val="bg1"/>
                    </a:solidFill>
                  </a:rPr>
                  <a:t>Suspension</a:t>
                </a:r>
                <a:endParaRPr lang="en-GB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5898" name="AutoShape 10"/>
              <p:cNvSpPr>
                <a:spLocks noChangeArrowheads="1"/>
              </p:cNvSpPr>
              <p:nvPr/>
            </p:nvSpPr>
            <p:spPr bwMode="auto">
              <a:xfrm>
                <a:off x="2712" y="2664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3399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400">
                    <a:solidFill>
                      <a:schemeClr val="bg1"/>
                    </a:solidFill>
                  </a:rPr>
                  <a:t>Start()</a:t>
                </a:r>
                <a:endParaRPr lang="en-GB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5899" name="AutoShape 11"/>
              <p:cNvSpPr>
                <a:spLocks noChangeArrowheads="1"/>
              </p:cNvSpPr>
              <p:nvPr/>
            </p:nvSpPr>
            <p:spPr bwMode="auto">
              <a:xfrm>
                <a:off x="2704" y="2880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3399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400">
                    <a:solidFill>
                      <a:schemeClr val="bg1"/>
                    </a:solidFill>
                  </a:rPr>
                  <a:t>Accelerate()</a:t>
                </a:r>
                <a:endParaRPr lang="en-GB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5900" name="AutoShape 12"/>
              <p:cNvSpPr>
                <a:spLocks noChangeArrowheads="1"/>
              </p:cNvSpPr>
              <p:nvPr/>
            </p:nvSpPr>
            <p:spPr bwMode="auto">
              <a:xfrm>
                <a:off x="2712" y="3088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3399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400">
                    <a:solidFill>
                      <a:schemeClr val="bg1"/>
                    </a:solidFill>
                  </a:rPr>
                  <a:t>SlowDown()</a:t>
                </a:r>
                <a:endParaRPr lang="en-GB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5901" name="Text Box 13"/>
              <p:cNvSpPr txBox="1">
                <a:spLocks noChangeArrowheads="1"/>
              </p:cNvSpPr>
              <p:nvPr/>
            </p:nvSpPr>
            <p:spPr bwMode="auto">
              <a:xfrm>
                <a:off x="2182" y="2319"/>
                <a:ext cx="323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>
                    <a:latin typeface="Arial" charset="0"/>
                  </a:rPr>
                  <a:t>Car</a:t>
                </a:r>
                <a:endParaRPr lang="en-GB" sz="1800">
                  <a:latin typeface="Arial" charset="0"/>
                </a:endParaRPr>
              </a:p>
            </p:txBody>
          </p:sp>
        </p:grpSp>
        <p:sp>
          <p:nvSpPr>
            <p:cNvPr id="1445904" name="Text Box 16"/>
            <p:cNvSpPr txBox="1">
              <a:spLocks noChangeArrowheads="1"/>
            </p:cNvSpPr>
            <p:nvPr/>
          </p:nvSpPr>
          <p:spPr bwMode="auto">
            <a:xfrm>
              <a:off x="1861" y="3414"/>
              <a:ext cx="80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περιεχόμενα</a:t>
              </a:r>
              <a:endParaRPr lang="en-GB" sz="16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445905" name="Text Box 17"/>
            <p:cNvSpPr txBox="1">
              <a:spLocks noChangeArrowheads="1"/>
            </p:cNvSpPr>
            <p:nvPr/>
          </p:nvSpPr>
          <p:spPr bwMode="auto">
            <a:xfrm>
              <a:off x="2859" y="3406"/>
              <a:ext cx="73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λειτουργίες</a:t>
              </a:r>
              <a:endParaRPr lang="en-GB" sz="16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4062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</a:t>
            </a:r>
            <a:r>
              <a:rPr lang="el-GR" dirty="0" smtClean="0"/>
              <a:t>(8/9)</a:t>
            </a:r>
            <a:endParaRPr lang="en-GB" dirty="0"/>
          </a:p>
        </p:txBody>
      </p:sp>
      <p:graphicFrame>
        <p:nvGraphicFramePr>
          <p:cNvPr id="1489969" name="Group 49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408975262"/>
              </p:ext>
            </p:extLst>
          </p:nvPr>
        </p:nvGraphicFramePr>
        <p:xfrm>
          <a:off x="990600" y="2222500"/>
          <a:ext cx="7594600" cy="3822828"/>
        </p:xfrm>
        <a:graphic>
          <a:graphicData uri="http://schemas.openxmlformats.org/drawingml/2006/table">
            <a:tbl>
              <a:tblPr/>
              <a:tblGrid>
                <a:gridCol w="3262313"/>
                <a:gridCol w="4332287"/>
              </a:tblGrid>
              <a:tr h="3798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X : public Y, public Z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static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PointerBag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static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PointerBag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static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PointerBag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instsZ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Register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instsX.Add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(this);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instsY.Add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((Y*) this);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instsZ.Add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((Z*) this);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Cancel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instsX.Remove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(this);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instsY.Remove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((Y*) this);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instsZ.Remove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((Z*) this);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συνεχίζεται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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static X*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DownCast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(void* p)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instsX.In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(p) ? (X*) p 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instsY.In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(p) ? (X*) ((Y*) p) 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instsZ.In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(p) ? (X*) ((Z*) p) 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 (X*)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X (...)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Register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Αυθεντικός κώδικας του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constructor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~X 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Αυθεντικός κώδικας του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destructor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Cancel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9954" name="Rectangle 34"/>
          <p:cNvSpPr>
            <a:spLocks noChangeArrowheads="1"/>
          </p:cNvSpPr>
          <p:nvPr/>
        </p:nvSpPr>
        <p:spPr bwMode="auto">
          <a:xfrm>
            <a:off x="923925" y="1646238"/>
            <a:ext cx="551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24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Μυστικά στις μετατροπές δεικτών (2/3)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40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68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στιγμιότυπων και μετατροπές τύπων </a:t>
            </a:r>
            <a:r>
              <a:rPr lang="el-GR" dirty="0" smtClean="0"/>
              <a:t>(9/</a:t>
            </a:r>
            <a:r>
              <a:rPr lang="el-GR" dirty="0"/>
              <a:t>9</a:t>
            </a:r>
            <a:r>
              <a:rPr lang="el-GR" dirty="0" smtClean="0"/>
              <a:t>)</a:t>
            </a:r>
            <a:endParaRPr lang="en-GB" dirty="0"/>
          </a:p>
        </p:txBody>
      </p:sp>
      <p:graphicFrame>
        <p:nvGraphicFramePr>
          <p:cNvPr id="1490959" name="Group 15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31476677"/>
              </p:ext>
            </p:extLst>
          </p:nvPr>
        </p:nvGraphicFramePr>
        <p:xfrm>
          <a:off x="977900" y="2070100"/>
          <a:ext cx="7772400" cy="4124325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412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Δύο βασικά βοηθητικά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macros (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γίνονται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templates </a:t>
                      </a:r>
                      <a:r>
                        <a:rPr kumimoji="1" lang="el-GR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ακομη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καλύτερα)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define UP_CAST(_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baseclass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(_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baseclass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#define DOWN_CAST(_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derivedclass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_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derivedclass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DownCast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Παραδείγματα χρήσης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DOWN_CAST(X, &amp;z);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Θα επιστρέψει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null</a:t>
                      </a:r>
                      <a:endParaRPr kumimoji="1" lang="el-G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DOWN_CAST(X, &amp;y);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Θα επιστρέψει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null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&amp;x;                        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Δεν χρειάζεται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casting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UP_CAST(Y,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Ok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κληρονόμος της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void* p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 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Κάθε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pointer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μπορεί να εκχωρηθεί σε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void*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DOWN_CAST(X, p);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Επιστρέφει σωστά το &amp;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DOWN_CAST(X,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Και αυτό επιστρέφει το ίδιο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cons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90960" name="Rectangle 16"/>
          <p:cNvSpPr>
            <a:spLocks noChangeArrowheads="1"/>
          </p:cNvSpPr>
          <p:nvPr/>
        </p:nvSpPr>
        <p:spPr bwMode="auto">
          <a:xfrm>
            <a:off x="962025" y="1506538"/>
            <a:ext cx="551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Μυστικά στις μετατροπές δεικτών (3/3)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41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94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44500"/>
            <a:ext cx="8153400" cy="914400"/>
          </a:xfrm>
        </p:spPr>
        <p:txBody>
          <a:bodyPr/>
          <a:lstStyle/>
          <a:p>
            <a:r>
              <a:rPr lang="el-GR"/>
              <a:t>Ένθετο – οδηγίες στη χρήση δεικτών</a:t>
            </a:r>
            <a:endParaRPr lang="en-GB"/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i="1" dirty="0"/>
              <a:t>Όταν χρησιμοποιείτε δείκτες σε κλάσεις οι οποίες εμπλέκονται σε ιεραρχία κληρονομικότητας, φροντίστε να έχετε τρόπους να επικυρώνετε με δομές του προγράμματος σας</a:t>
            </a:r>
          </a:p>
          <a:p>
            <a:pPr lvl="1"/>
            <a:r>
              <a:rPr lang="el-GR" sz="2000" dirty="0"/>
              <a:t>Την συμφωνία ενός γενικού δείκτη </a:t>
            </a:r>
            <a:r>
              <a:rPr lang="en-US" sz="2000" b="1" dirty="0">
                <a:solidFill>
                  <a:srgbClr val="339933"/>
                </a:solidFill>
                <a:effectLst/>
              </a:rPr>
              <a:t>void*</a:t>
            </a:r>
            <a:r>
              <a:rPr lang="el-GR" sz="2000" dirty="0"/>
              <a:t> ως νόμιμο στιγμιότυπο εκάστοτε κλάσης χρησιμοποιώντας λίστες καταγραφής των στιγμιότυπων κάθε κλάσης</a:t>
            </a:r>
          </a:p>
          <a:p>
            <a:pPr lvl="1"/>
            <a:r>
              <a:rPr lang="el-GR" sz="2000" dirty="0"/>
              <a:t>Έτσι, θα μπορείτε να πιστοποιείτε κάθε </a:t>
            </a:r>
            <a:r>
              <a:rPr lang="en-US" sz="2000" dirty="0"/>
              <a:t>down casting </a:t>
            </a:r>
            <a:r>
              <a:rPr lang="el-GR" sz="2000" dirty="0"/>
              <a:t>με σιγουριά, χωρίς την χρήση του </a:t>
            </a:r>
            <a:r>
              <a:rPr lang="en-US" sz="2000" i="1" dirty="0" err="1"/>
              <a:t>dynamic_cast</a:t>
            </a:r>
            <a:r>
              <a:rPr lang="el-GR" sz="2000" dirty="0"/>
              <a:t>, ανάγοντας το σε </a:t>
            </a:r>
            <a:r>
              <a:rPr lang="en-US" sz="2000" dirty="0"/>
              <a:t>compile-time cast</a:t>
            </a:r>
            <a:endParaRPr lang="el-GR" sz="2000" dirty="0"/>
          </a:p>
          <a:p>
            <a:pPr lvl="1"/>
            <a:r>
              <a:rPr lang="el-GR" sz="2000" dirty="0"/>
              <a:t>Να ελέγχετε με αυτό τον τρόπο όλα τα </a:t>
            </a:r>
            <a:r>
              <a:rPr lang="en-US" sz="2000" dirty="0"/>
              <a:t>down casts</a:t>
            </a:r>
            <a:r>
              <a:rPr lang="el-GR" sz="2000" dirty="0"/>
              <a:t> και μη βασίζεστε στον έλεγχο με το μάτι ή σε εμπιστοσύνη στο τμήμα που παρέχει τον δείκτη</a:t>
            </a:r>
            <a:endParaRPr lang="en-US" sz="2000" dirty="0"/>
          </a:p>
          <a:p>
            <a:pPr lvl="2"/>
            <a:r>
              <a:rPr lang="en-US" sz="1800" i="1" dirty="0"/>
              <a:t>never trust the origin of a pointer</a:t>
            </a:r>
            <a:endParaRPr lang="en-GB" sz="18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42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995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(2/1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52600"/>
            <a:ext cx="8280400" cy="185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Μέσα από το πρίσμα των αυθεντικών οντοτήτων, η αφαίρεση συνιστά ουσιαστικά μείωση των επιμέρους χαρακτηριστικών και λειτουργιών (δηλ. </a:t>
            </a:r>
            <a:r>
              <a:rPr lang="el-GR" sz="2400" i="1"/>
              <a:t>δεδομένων</a:t>
            </a:r>
            <a:r>
              <a:rPr lang="el-GR" sz="2400"/>
              <a:t> και </a:t>
            </a:r>
            <a:r>
              <a:rPr lang="el-GR" sz="2400" i="1"/>
              <a:t>συναρτήσεων</a:t>
            </a:r>
            <a:r>
              <a:rPr lang="el-GR" sz="2400"/>
              <a:t>, όσον αφορά την προγραμματιστική εικόνα τους)</a:t>
            </a:r>
            <a:endParaRPr lang="en-GB" sz="2400"/>
          </a:p>
        </p:txBody>
      </p:sp>
      <p:grpSp>
        <p:nvGrpSpPr>
          <p:cNvPr id="1446945" name="Group 33"/>
          <p:cNvGrpSpPr>
            <a:grpSpLocks/>
          </p:cNvGrpSpPr>
          <p:nvPr/>
        </p:nvGrpSpPr>
        <p:grpSpPr bwMode="auto">
          <a:xfrm>
            <a:off x="1257300" y="3298825"/>
            <a:ext cx="5943600" cy="2886075"/>
            <a:chOff x="792" y="2078"/>
            <a:chExt cx="3744" cy="1818"/>
          </a:xfrm>
        </p:grpSpPr>
        <p:grpSp>
          <p:nvGrpSpPr>
            <p:cNvPr id="1446916" name="Group 4"/>
            <p:cNvGrpSpPr>
              <a:grpSpLocks/>
            </p:cNvGrpSpPr>
            <p:nvPr/>
          </p:nvGrpSpPr>
          <p:grpSpPr bwMode="auto">
            <a:xfrm>
              <a:off x="792" y="2223"/>
              <a:ext cx="1690" cy="872"/>
              <a:chOff x="1664" y="2351"/>
              <a:chExt cx="1824" cy="985"/>
            </a:xfrm>
          </p:grpSpPr>
          <p:sp>
            <p:nvSpPr>
              <p:cNvPr id="1446917" name="AutoShape 5"/>
              <p:cNvSpPr>
                <a:spLocks noChangeArrowheads="1"/>
              </p:cNvSpPr>
              <p:nvPr/>
            </p:nvSpPr>
            <p:spPr bwMode="auto">
              <a:xfrm>
                <a:off x="1664" y="2544"/>
                <a:ext cx="1368" cy="7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l-GR"/>
              </a:p>
            </p:txBody>
          </p:sp>
          <p:sp>
            <p:nvSpPr>
              <p:cNvPr id="1446918" name="AutoShape 6"/>
              <p:cNvSpPr>
                <a:spLocks noChangeArrowheads="1"/>
              </p:cNvSpPr>
              <p:nvPr/>
            </p:nvSpPr>
            <p:spPr bwMode="auto">
              <a:xfrm>
                <a:off x="1744" y="2888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000">
                    <a:solidFill>
                      <a:schemeClr val="bg1"/>
                    </a:solidFill>
                  </a:rPr>
                  <a:t>Engine</a:t>
                </a:r>
                <a:endParaRPr lang="en-GB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6919" name="AutoShape 7"/>
              <p:cNvSpPr>
                <a:spLocks noChangeArrowheads="1"/>
              </p:cNvSpPr>
              <p:nvPr/>
            </p:nvSpPr>
            <p:spPr bwMode="auto">
              <a:xfrm>
                <a:off x="1744" y="2648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000">
                    <a:solidFill>
                      <a:schemeClr val="bg1"/>
                    </a:solidFill>
                  </a:rPr>
                  <a:t>Wheels</a:t>
                </a:r>
                <a:endParaRPr lang="en-GB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6920" name="AutoShape 8"/>
              <p:cNvSpPr>
                <a:spLocks noChangeArrowheads="1"/>
              </p:cNvSpPr>
              <p:nvPr/>
            </p:nvSpPr>
            <p:spPr bwMode="auto">
              <a:xfrm>
                <a:off x="1744" y="3096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000">
                    <a:solidFill>
                      <a:schemeClr val="bg1"/>
                    </a:solidFill>
                  </a:rPr>
                  <a:t>Suspension</a:t>
                </a:r>
                <a:endParaRPr lang="en-GB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6921" name="AutoShape 9"/>
              <p:cNvSpPr>
                <a:spLocks noChangeArrowheads="1"/>
              </p:cNvSpPr>
              <p:nvPr/>
            </p:nvSpPr>
            <p:spPr bwMode="auto">
              <a:xfrm>
                <a:off x="2712" y="2664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3399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000">
                    <a:solidFill>
                      <a:schemeClr val="bg1"/>
                    </a:solidFill>
                  </a:rPr>
                  <a:t>Start()</a:t>
                </a:r>
                <a:endParaRPr lang="en-GB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6922" name="AutoShape 10"/>
              <p:cNvSpPr>
                <a:spLocks noChangeArrowheads="1"/>
              </p:cNvSpPr>
              <p:nvPr/>
            </p:nvSpPr>
            <p:spPr bwMode="auto">
              <a:xfrm>
                <a:off x="2704" y="2880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3399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000">
                    <a:solidFill>
                      <a:schemeClr val="bg1"/>
                    </a:solidFill>
                  </a:rPr>
                  <a:t>Accelerate()</a:t>
                </a:r>
                <a:endParaRPr lang="en-GB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6923" name="AutoShape 11"/>
              <p:cNvSpPr>
                <a:spLocks noChangeArrowheads="1"/>
              </p:cNvSpPr>
              <p:nvPr/>
            </p:nvSpPr>
            <p:spPr bwMode="auto">
              <a:xfrm>
                <a:off x="2712" y="3088"/>
                <a:ext cx="776" cy="176"/>
              </a:xfrm>
              <a:prstGeom prst="roundRect">
                <a:avLst>
                  <a:gd name="adj" fmla="val 16667"/>
                </a:avLst>
              </a:prstGeom>
              <a:solidFill>
                <a:srgbClr val="3399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000">
                    <a:solidFill>
                      <a:schemeClr val="bg1"/>
                    </a:solidFill>
                  </a:rPr>
                  <a:t>SlowDown()</a:t>
                </a:r>
                <a:endParaRPr lang="en-GB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6924" name="Text Box 12"/>
              <p:cNvSpPr txBox="1">
                <a:spLocks noChangeArrowheads="1"/>
              </p:cNvSpPr>
              <p:nvPr/>
            </p:nvSpPr>
            <p:spPr bwMode="auto">
              <a:xfrm>
                <a:off x="2177" y="2351"/>
                <a:ext cx="33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 defTabSz="762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>
                    <a:latin typeface="Arial" charset="0"/>
                  </a:rPr>
                  <a:t>Car</a:t>
                </a:r>
                <a:endParaRPr lang="en-GB" sz="1400">
                  <a:latin typeface="Arial" charset="0"/>
                </a:endParaRPr>
              </a:p>
            </p:txBody>
          </p:sp>
        </p:grpSp>
        <p:sp>
          <p:nvSpPr>
            <p:cNvPr id="1446926" name="AutoShape 14"/>
            <p:cNvSpPr>
              <a:spLocks noChangeArrowheads="1"/>
            </p:cNvSpPr>
            <p:nvPr/>
          </p:nvSpPr>
          <p:spPr bwMode="auto">
            <a:xfrm>
              <a:off x="2740" y="2304"/>
              <a:ext cx="1422" cy="1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446927" name="AutoShape 15"/>
            <p:cNvSpPr>
              <a:spLocks noChangeArrowheads="1"/>
            </p:cNvSpPr>
            <p:nvPr/>
          </p:nvSpPr>
          <p:spPr bwMode="auto">
            <a:xfrm>
              <a:off x="2815" y="2608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Engine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28" name="AutoShape 16"/>
            <p:cNvSpPr>
              <a:spLocks noChangeArrowheads="1"/>
            </p:cNvSpPr>
            <p:nvPr/>
          </p:nvSpPr>
          <p:spPr bwMode="auto">
            <a:xfrm>
              <a:off x="2815" y="2395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Wheels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29" name="AutoShape 17"/>
            <p:cNvSpPr>
              <a:spLocks noChangeArrowheads="1"/>
            </p:cNvSpPr>
            <p:nvPr/>
          </p:nvSpPr>
          <p:spPr bwMode="auto">
            <a:xfrm>
              <a:off x="2824" y="2811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Suspension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30" name="AutoShape 18"/>
            <p:cNvSpPr>
              <a:spLocks noChangeArrowheads="1"/>
            </p:cNvSpPr>
            <p:nvPr/>
          </p:nvSpPr>
          <p:spPr bwMode="auto">
            <a:xfrm>
              <a:off x="3711" y="2410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Start()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31" name="AutoShape 19"/>
            <p:cNvSpPr>
              <a:spLocks noChangeArrowheads="1"/>
            </p:cNvSpPr>
            <p:nvPr/>
          </p:nvSpPr>
          <p:spPr bwMode="auto">
            <a:xfrm>
              <a:off x="3704" y="2602"/>
              <a:ext cx="719" cy="155"/>
            </a:xfrm>
            <a:prstGeom prst="roundRect">
              <a:avLst>
                <a:gd name="adj" fmla="val 16667"/>
              </a:avLst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Accelerate()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32" name="AutoShape 20"/>
            <p:cNvSpPr>
              <a:spLocks noChangeArrowheads="1"/>
            </p:cNvSpPr>
            <p:nvPr/>
          </p:nvSpPr>
          <p:spPr bwMode="auto">
            <a:xfrm>
              <a:off x="3721" y="2794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SlowDown()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33" name="Text Box 21"/>
            <p:cNvSpPr txBox="1">
              <a:spLocks noChangeArrowheads="1"/>
            </p:cNvSpPr>
            <p:nvPr/>
          </p:nvSpPr>
          <p:spPr bwMode="auto">
            <a:xfrm>
              <a:off x="2564" y="2078"/>
              <a:ext cx="18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>
                  <a:latin typeface="Arial" charset="0"/>
                </a:rPr>
                <a:t>Sport Utility Vehicle (SUV)</a:t>
              </a:r>
              <a:r>
                <a:rPr lang="el-GR" sz="1400">
                  <a:latin typeface="Arial" charset="0"/>
                </a:rPr>
                <a:t> </a:t>
              </a:r>
              <a:r>
                <a:rPr lang="en-US" sz="1400">
                  <a:latin typeface="Arial" charset="0"/>
                </a:rPr>
                <a:t>/ Jeep</a:t>
              </a:r>
              <a:endParaRPr lang="en-GB" sz="1400">
                <a:latin typeface="Arial" charset="0"/>
              </a:endParaRPr>
            </a:p>
          </p:txBody>
        </p:sp>
        <p:sp>
          <p:nvSpPr>
            <p:cNvPr id="1446934" name="AutoShape 22"/>
            <p:cNvSpPr>
              <a:spLocks noChangeArrowheads="1"/>
            </p:cNvSpPr>
            <p:nvPr/>
          </p:nvSpPr>
          <p:spPr bwMode="auto">
            <a:xfrm>
              <a:off x="2824" y="3022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127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4WD System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35" name="AutoShape 23"/>
            <p:cNvSpPr>
              <a:spLocks noChangeArrowheads="1"/>
            </p:cNvSpPr>
            <p:nvPr/>
          </p:nvSpPr>
          <p:spPr bwMode="auto">
            <a:xfrm>
              <a:off x="2824" y="3233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127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LSD Support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36" name="AutoShape 24"/>
            <p:cNvSpPr>
              <a:spLocks noChangeArrowheads="1"/>
            </p:cNvSpPr>
            <p:nvPr/>
          </p:nvSpPr>
          <p:spPr bwMode="auto">
            <a:xfrm>
              <a:off x="2824" y="3444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127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Torque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37" name="AutoShape 25"/>
            <p:cNvSpPr>
              <a:spLocks noChangeArrowheads="1"/>
            </p:cNvSpPr>
            <p:nvPr/>
          </p:nvSpPr>
          <p:spPr bwMode="auto">
            <a:xfrm>
              <a:off x="3721" y="3005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00CC66"/>
            </a:solidFill>
            <a:ln w="12700">
              <a:solidFill>
                <a:srgbClr val="00CC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4WDFast()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38" name="AutoShape 26"/>
            <p:cNvSpPr>
              <a:spLocks noChangeArrowheads="1"/>
            </p:cNvSpPr>
            <p:nvPr/>
          </p:nvSpPr>
          <p:spPr bwMode="auto">
            <a:xfrm>
              <a:off x="3721" y="3197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00CC66"/>
            </a:solidFill>
            <a:ln w="12700">
              <a:solidFill>
                <a:srgbClr val="00CC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2WDFast()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sp>
          <p:nvSpPr>
            <p:cNvPr id="1446939" name="AutoShape 27"/>
            <p:cNvSpPr>
              <a:spLocks noChangeArrowheads="1"/>
            </p:cNvSpPr>
            <p:nvPr/>
          </p:nvSpPr>
          <p:spPr bwMode="auto">
            <a:xfrm>
              <a:off x="3721" y="3408"/>
              <a:ext cx="719" cy="156"/>
            </a:xfrm>
            <a:prstGeom prst="roundRect">
              <a:avLst>
                <a:gd name="adj" fmla="val 16667"/>
              </a:avLst>
            </a:prstGeom>
            <a:solidFill>
              <a:srgbClr val="00CC66"/>
            </a:solidFill>
            <a:ln w="12700">
              <a:solidFill>
                <a:srgbClr val="00CC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000">
                  <a:solidFill>
                    <a:schemeClr val="bg1"/>
                  </a:solidFill>
                </a:rPr>
                <a:t>4WDSlow()</a:t>
              </a:r>
              <a:endParaRPr lang="en-GB" sz="1000">
                <a:solidFill>
                  <a:schemeClr val="bg1"/>
                </a:solidFill>
              </a:endParaRPr>
            </a:p>
          </p:txBody>
        </p:sp>
        <p:cxnSp>
          <p:nvCxnSpPr>
            <p:cNvPr id="1446941" name="AutoShape 29"/>
            <p:cNvCxnSpPr>
              <a:cxnSpLocks noChangeShapeType="1"/>
              <a:stCxn id="1446926" idx="2"/>
              <a:endCxn id="1446917" idx="2"/>
            </p:cNvCxnSpPr>
            <p:nvPr/>
          </p:nvCxnSpPr>
          <p:spPr bwMode="auto">
            <a:xfrm rot="16200000" flipV="1">
              <a:off x="2094" y="2427"/>
              <a:ext cx="689" cy="2025"/>
            </a:xfrm>
            <a:prstGeom prst="curvedConnector3">
              <a:avLst>
                <a:gd name="adj1" fmla="val -20898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6942" name="Text Box 30"/>
            <p:cNvSpPr txBox="1">
              <a:spLocks noChangeArrowheads="1"/>
            </p:cNvSpPr>
            <p:nvPr/>
          </p:nvSpPr>
          <p:spPr bwMode="auto">
            <a:xfrm>
              <a:off x="2160" y="366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990000"/>
                  </a:solidFill>
                  <a:latin typeface="Arial" charset="0"/>
                </a:rPr>
                <a:t>isa</a:t>
              </a:r>
              <a:endParaRPr lang="en-GB" sz="1800">
                <a:solidFill>
                  <a:srgbClr val="990000"/>
                </a:solidFill>
                <a:latin typeface="Arial" charset="0"/>
              </a:endParaRPr>
            </a:p>
          </p:txBody>
        </p:sp>
        <p:sp>
          <p:nvSpPr>
            <p:cNvPr id="1446944" name="AutoShape 32"/>
            <p:cNvSpPr>
              <a:spLocks noChangeArrowheads="1"/>
            </p:cNvSpPr>
            <p:nvPr/>
          </p:nvSpPr>
          <p:spPr bwMode="auto">
            <a:xfrm>
              <a:off x="2680" y="2984"/>
              <a:ext cx="1856" cy="656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29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</a:t>
            </a:r>
            <a:r>
              <a:rPr lang="en-US" dirty="0"/>
              <a:t>3</a:t>
            </a:r>
            <a:r>
              <a:rPr lang="el-GR" dirty="0"/>
              <a:t>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816100"/>
          </a:xfrm>
        </p:spPr>
        <p:txBody>
          <a:bodyPr/>
          <a:lstStyle/>
          <a:p>
            <a:r>
              <a:rPr lang="el-GR" sz="2000" dirty="0"/>
              <a:t>Στην πράξη, μια αφαιρετική οντότητα </a:t>
            </a:r>
            <a:r>
              <a:rPr lang="el-GR" sz="2000" b="1" i="1" dirty="0"/>
              <a:t>δεν συνιστά ποτέ μια υπαρκτή ή βιώσιμη οντότητα</a:t>
            </a:r>
            <a:r>
              <a:rPr lang="el-GR" sz="2000" dirty="0"/>
              <a:t>, αλλά κυρίως αντιπροσωπεύει την </a:t>
            </a:r>
            <a:r>
              <a:rPr lang="el-GR" sz="2000" i="1" dirty="0"/>
              <a:t>τομή</a:t>
            </a:r>
            <a:r>
              <a:rPr lang="el-GR" sz="2000" dirty="0"/>
              <a:t> των χαρακτηριστικών όλων των αντίστοιχων στιγμιότυπων (δηλ. των πραγματικών οντοτήτων)</a:t>
            </a:r>
            <a:endParaRPr lang="en-GB" sz="2000" dirty="0"/>
          </a:p>
        </p:txBody>
      </p:sp>
      <p:grpSp>
        <p:nvGrpSpPr>
          <p:cNvPr id="1447967" name="Group 31"/>
          <p:cNvGrpSpPr>
            <a:grpSpLocks/>
          </p:cNvGrpSpPr>
          <p:nvPr/>
        </p:nvGrpSpPr>
        <p:grpSpPr bwMode="auto">
          <a:xfrm>
            <a:off x="1282700" y="3070225"/>
            <a:ext cx="6108700" cy="3273425"/>
            <a:chOff x="800" y="1910"/>
            <a:chExt cx="3848" cy="2062"/>
          </a:xfrm>
        </p:grpSpPr>
        <p:sp>
          <p:nvSpPr>
            <p:cNvPr id="1447940" name="Oval 4"/>
            <p:cNvSpPr>
              <a:spLocks noChangeArrowheads="1"/>
            </p:cNvSpPr>
            <p:nvPr/>
          </p:nvSpPr>
          <p:spPr bwMode="auto">
            <a:xfrm>
              <a:off x="2200" y="2288"/>
              <a:ext cx="904" cy="3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800">
                  <a:solidFill>
                    <a:srgbClr val="0000FF"/>
                  </a:solidFill>
                </a:rPr>
                <a:t>Θηλαστικό</a:t>
              </a:r>
              <a:endParaRPr lang="en-GB" sz="1800">
                <a:solidFill>
                  <a:srgbClr val="0000FF"/>
                </a:solidFill>
              </a:endParaRPr>
            </a:p>
          </p:txBody>
        </p:sp>
        <p:sp>
          <p:nvSpPr>
            <p:cNvPr id="1447942" name="Oval 6"/>
            <p:cNvSpPr>
              <a:spLocks noChangeArrowheads="1"/>
            </p:cNvSpPr>
            <p:nvPr/>
          </p:nvSpPr>
          <p:spPr bwMode="auto">
            <a:xfrm>
              <a:off x="984" y="3040"/>
              <a:ext cx="840" cy="3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800"/>
                <a:t>Άνθρωπος</a:t>
              </a:r>
              <a:endParaRPr lang="en-GB" sz="1800"/>
            </a:p>
          </p:txBody>
        </p:sp>
        <p:sp>
          <p:nvSpPr>
            <p:cNvPr id="1447943" name="Oval 7"/>
            <p:cNvSpPr>
              <a:spLocks noChangeArrowheads="1"/>
            </p:cNvSpPr>
            <p:nvPr/>
          </p:nvSpPr>
          <p:spPr bwMode="auto">
            <a:xfrm>
              <a:off x="2248" y="3232"/>
              <a:ext cx="808" cy="3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800"/>
                <a:t>Αγελάδα</a:t>
              </a:r>
              <a:endParaRPr lang="en-GB" sz="1800"/>
            </a:p>
          </p:txBody>
        </p:sp>
        <p:sp>
          <p:nvSpPr>
            <p:cNvPr id="1447944" name="Oval 8"/>
            <p:cNvSpPr>
              <a:spLocks noChangeArrowheads="1"/>
            </p:cNvSpPr>
            <p:nvPr/>
          </p:nvSpPr>
          <p:spPr bwMode="auto">
            <a:xfrm>
              <a:off x="3512" y="2992"/>
              <a:ext cx="824" cy="3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800"/>
                <a:t>Λιοντάρι</a:t>
              </a:r>
              <a:endParaRPr lang="en-GB" sz="1800"/>
            </a:p>
          </p:txBody>
        </p:sp>
        <p:cxnSp>
          <p:nvCxnSpPr>
            <p:cNvPr id="1447945" name="AutoShape 9"/>
            <p:cNvCxnSpPr>
              <a:cxnSpLocks noChangeShapeType="1"/>
              <a:stCxn id="1447942" idx="0"/>
              <a:endCxn id="1447940" idx="4"/>
            </p:cNvCxnSpPr>
            <p:nvPr/>
          </p:nvCxnSpPr>
          <p:spPr bwMode="auto">
            <a:xfrm rot="16200000">
              <a:off x="1841" y="2220"/>
              <a:ext cx="374" cy="1248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7946" name="AutoShape 10"/>
            <p:cNvCxnSpPr>
              <a:cxnSpLocks noChangeShapeType="1"/>
              <a:stCxn id="1447943" idx="0"/>
              <a:endCxn id="1447940" idx="4"/>
            </p:cNvCxnSpPr>
            <p:nvPr/>
          </p:nvCxnSpPr>
          <p:spPr bwMode="auto">
            <a:xfrm rot="16200000">
              <a:off x="2369" y="2940"/>
              <a:ext cx="56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7947" name="AutoShape 11"/>
            <p:cNvCxnSpPr>
              <a:cxnSpLocks noChangeShapeType="1"/>
              <a:stCxn id="1447944" idx="0"/>
              <a:endCxn id="1447940" idx="4"/>
            </p:cNvCxnSpPr>
            <p:nvPr/>
          </p:nvCxnSpPr>
          <p:spPr bwMode="auto">
            <a:xfrm rot="5400000" flipH="1">
              <a:off x="3125" y="2184"/>
              <a:ext cx="326" cy="1272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7948" name="Text Box 12"/>
            <p:cNvSpPr txBox="1">
              <a:spLocks noChangeArrowheads="1"/>
            </p:cNvSpPr>
            <p:nvPr/>
          </p:nvSpPr>
          <p:spPr bwMode="auto">
            <a:xfrm>
              <a:off x="1722" y="2599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isa</a:t>
              </a:r>
              <a:endParaRPr lang="en-GB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447949" name="Text Box 13"/>
            <p:cNvSpPr txBox="1">
              <a:spLocks noChangeArrowheads="1"/>
            </p:cNvSpPr>
            <p:nvPr/>
          </p:nvSpPr>
          <p:spPr bwMode="auto">
            <a:xfrm>
              <a:off x="3146" y="260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isa</a:t>
              </a:r>
              <a:endParaRPr lang="en-GB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447950" name="Text Box 14"/>
            <p:cNvSpPr txBox="1">
              <a:spLocks noChangeArrowheads="1"/>
            </p:cNvSpPr>
            <p:nvPr/>
          </p:nvSpPr>
          <p:spPr bwMode="auto">
            <a:xfrm>
              <a:off x="2626" y="289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isa</a:t>
              </a:r>
              <a:endParaRPr lang="en-GB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447952" name="Freeform 16"/>
            <p:cNvSpPr>
              <a:spLocks/>
            </p:cNvSpPr>
            <p:nvPr/>
          </p:nvSpPr>
          <p:spPr bwMode="auto">
            <a:xfrm>
              <a:off x="936" y="2248"/>
              <a:ext cx="3632" cy="777"/>
            </a:xfrm>
            <a:custGeom>
              <a:avLst/>
              <a:gdLst>
                <a:gd name="T0" fmla="*/ 0 w 2920"/>
                <a:gd name="T1" fmla="*/ 104 h 617"/>
                <a:gd name="T2" fmla="*/ 1488 w 2920"/>
                <a:gd name="T3" fmla="*/ 600 h 617"/>
                <a:gd name="T4" fmla="*/ 2920 w 2920"/>
                <a:gd name="T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0" h="617">
                  <a:moveTo>
                    <a:pt x="0" y="104"/>
                  </a:moveTo>
                  <a:cubicBezTo>
                    <a:pt x="500" y="360"/>
                    <a:pt x="1001" y="617"/>
                    <a:pt x="1488" y="600"/>
                  </a:cubicBezTo>
                  <a:cubicBezTo>
                    <a:pt x="1975" y="583"/>
                    <a:pt x="2447" y="291"/>
                    <a:pt x="2920" y="0"/>
                  </a:cubicBezTo>
                </a:path>
              </a:pathLst>
            </a:custGeom>
            <a:noFill/>
            <a:ln w="28575" cap="flat" cmpd="sng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447953" name="Line 17"/>
            <p:cNvSpPr>
              <a:spLocks noChangeShapeType="1"/>
            </p:cNvSpPr>
            <p:nvPr/>
          </p:nvSpPr>
          <p:spPr bwMode="auto">
            <a:xfrm flipH="1">
              <a:off x="800" y="2440"/>
              <a:ext cx="112" cy="168"/>
            </a:xfrm>
            <a:prstGeom prst="line">
              <a:avLst/>
            </a:prstGeom>
            <a:noFill/>
            <a:ln w="28575" cap="rnd">
              <a:solidFill>
                <a:srgbClr val="99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447954" name="Line 18"/>
            <p:cNvSpPr>
              <a:spLocks noChangeShapeType="1"/>
            </p:cNvSpPr>
            <p:nvPr/>
          </p:nvSpPr>
          <p:spPr bwMode="auto">
            <a:xfrm flipH="1">
              <a:off x="952" y="2536"/>
              <a:ext cx="112" cy="168"/>
            </a:xfrm>
            <a:prstGeom prst="line">
              <a:avLst/>
            </a:prstGeom>
            <a:noFill/>
            <a:ln w="28575" cap="rnd">
              <a:solidFill>
                <a:srgbClr val="99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447955" name="Line 19"/>
            <p:cNvSpPr>
              <a:spLocks noChangeShapeType="1"/>
            </p:cNvSpPr>
            <p:nvPr/>
          </p:nvSpPr>
          <p:spPr bwMode="auto">
            <a:xfrm flipH="1">
              <a:off x="1192" y="2648"/>
              <a:ext cx="112" cy="168"/>
            </a:xfrm>
            <a:prstGeom prst="line">
              <a:avLst/>
            </a:prstGeom>
            <a:noFill/>
            <a:ln w="28575" cap="rnd">
              <a:solidFill>
                <a:srgbClr val="99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447957" name="Line 21"/>
            <p:cNvSpPr>
              <a:spLocks noChangeShapeType="1"/>
            </p:cNvSpPr>
            <p:nvPr/>
          </p:nvSpPr>
          <p:spPr bwMode="auto">
            <a:xfrm>
              <a:off x="4544" y="2352"/>
              <a:ext cx="104" cy="168"/>
            </a:xfrm>
            <a:prstGeom prst="line">
              <a:avLst/>
            </a:prstGeom>
            <a:noFill/>
            <a:ln w="28575" cap="rnd">
              <a:solidFill>
                <a:srgbClr val="99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447958" name="Line 22"/>
            <p:cNvSpPr>
              <a:spLocks noChangeShapeType="1"/>
            </p:cNvSpPr>
            <p:nvPr/>
          </p:nvSpPr>
          <p:spPr bwMode="auto">
            <a:xfrm>
              <a:off x="4160" y="2576"/>
              <a:ext cx="104" cy="168"/>
            </a:xfrm>
            <a:prstGeom prst="line">
              <a:avLst/>
            </a:prstGeom>
            <a:noFill/>
            <a:ln w="28575" cap="rnd">
              <a:solidFill>
                <a:srgbClr val="99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447959" name="Line 23"/>
            <p:cNvSpPr>
              <a:spLocks noChangeShapeType="1"/>
            </p:cNvSpPr>
            <p:nvPr/>
          </p:nvSpPr>
          <p:spPr bwMode="auto">
            <a:xfrm>
              <a:off x="4392" y="2456"/>
              <a:ext cx="104" cy="168"/>
            </a:xfrm>
            <a:prstGeom prst="line">
              <a:avLst/>
            </a:prstGeom>
            <a:noFill/>
            <a:ln w="28575" cap="rnd">
              <a:solidFill>
                <a:srgbClr val="99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447963" name="Text Box 27"/>
            <p:cNvSpPr txBox="1">
              <a:spLocks noChangeArrowheads="1"/>
            </p:cNvSpPr>
            <p:nvPr/>
          </p:nvSpPr>
          <p:spPr bwMode="auto">
            <a:xfrm>
              <a:off x="1873" y="1910"/>
              <a:ext cx="168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solidFill>
                    <a:srgbClr val="0000FF"/>
                  </a:solidFill>
                  <a:latin typeface="Arial" charset="0"/>
                </a:rPr>
                <a:t>κόσμος μοντελοποίησης</a:t>
              </a:r>
              <a:r>
                <a:rPr lang="en-US" sz="1600" i="1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l-GR" sz="1600" i="1">
                <a:solidFill>
                  <a:srgbClr val="0000FF"/>
                </a:solidFill>
                <a:latin typeface="Arial" charset="0"/>
              </a:endParaRPr>
            </a:p>
            <a:p>
              <a:pPr algn="ctr"/>
              <a:r>
                <a:rPr lang="el-GR" sz="1600" i="1">
                  <a:solidFill>
                    <a:srgbClr val="0000FF"/>
                  </a:solidFill>
                  <a:latin typeface="Arial" charset="0"/>
                </a:rPr>
                <a:t>κανένα στιγμιότυπο</a:t>
              </a:r>
              <a:endParaRPr lang="en-GB" sz="1600" i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447964" name="Text Box 28"/>
            <p:cNvSpPr txBox="1">
              <a:spLocks noChangeArrowheads="1"/>
            </p:cNvSpPr>
            <p:nvPr/>
          </p:nvSpPr>
          <p:spPr bwMode="auto">
            <a:xfrm>
              <a:off x="1985" y="3606"/>
              <a:ext cx="146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πραγματικός κόσμος, </a:t>
              </a:r>
            </a:p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όλα τα στιγμιότυπα</a:t>
              </a:r>
              <a:endParaRPr lang="en-GB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178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(4/1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333500"/>
          </a:xfrm>
        </p:spPr>
        <p:txBody>
          <a:bodyPr/>
          <a:lstStyle/>
          <a:p>
            <a:r>
              <a:rPr lang="el-GR" sz="2000"/>
              <a:t>Αφαιρέσεις μπορούν να οριστούν και σε πολλαπλά επίπεδα. Καθώς κινούμαστε χαμηλότερα στην ιεραρχία, οι αφαιρέσεις αναπαριστούν εξειδικεύσεις της κληροδότη κλάσης, με την εισαγωγή επιπλέον χαρακτηριστικών και λειτουργιών</a:t>
            </a:r>
            <a:endParaRPr lang="en-GB" sz="2000"/>
          </a:p>
        </p:txBody>
      </p:sp>
      <p:grpSp>
        <p:nvGrpSpPr>
          <p:cNvPr id="1449002" name="Group 42"/>
          <p:cNvGrpSpPr>
            <a:grpSpLocks/>
          </p:cNvGrpSpPr>
          <p:nvPr/>
        </p:nvGrpSpPr>
        <p:grpSpPr bwMode="auto">
          <a:xfrm>
            <a:off x="1346200" y="3162300"/>
            <a:ext cx="6908800" cy="2933700"/>
            <a:chOff x="384" y="1992"/>
            <a:chExt cx="4352" cy="1848"/>
          </a:xfrm>
        </p:grpSpPr>
        <p:sp>
          <p:nvSpPr>
            <p:cNvPr id="1448965" name="Oval 5"/>
            <p:cNvSpPr>
              <a:spLocks noChangeArrowheads="1"/>
            </p:cNvSpPr>
            <p:nvPr/>
          </p:nvSpPr>
          <p:spPr bwMode="auto">
            <a:xfrm>
              <a:off x="384" y="2960"/>
              <a:ext cx="816" cy="3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800"/>
                <a:t>Θηλαστικό</a:t>
              </a:r>
              <a:endParaRPr lang="en-GB" sz="1800"/>
            </a:p>
          </p:txBody>
        </p:sp>
        <p:sp>
          <p:nvSpPr>
            <p:cNvPr id="1448966" name="Oval 6"/>
            <p:cNvSpPr>
              <a:spLocks noChangeArrowheads="1"/>
            </p:cNvSpPr>
            <p:nvPr/>
          </p:nvSpPr>
          <p:spPr bwMode="auto">
            <a:xfrm>
              <a:off x="2184" y="3312"/>
              <a:ext cx="864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400"/>
                <a:t>Πιθηκοειδές</a:t>
              </a:r>
              <a:endParaRPr lang="en-GB" sz="1400"/>
            </a:p>
          </p:txBody>
        </p:sp>
        <p:sp>
          <p:nvSpPr>
            <p:cNvPr id="1448967" name="Oval 7"/>
            <p:cNvSpPr>
              <a:spLocks noChangeArrowheads="1"/>
            </p:cNvSpPr>
            <p:nvPr/>
          </p:nvSpPr>
          <p:spPr bwMode="auto">
            <a:xfrm>
              <a:off x="1856" y="2888"/>
              <a:ext cx="672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400"/>
                <a:t>Κυνοειδές</a:t>
              </a:r>
              <a:endParaRPr lang="en-GB" sz="1400"/>
            </a:p>
          </p:txBody>
        </p:sp>
        <p:sp>
          <p:nvSpPr>
            <p:cNvPr id="1448968" name="Oval 8"/>
            <p:cNvSpPr>
              <a:spLocks noChangeArrowheads="1"/>
            </p:cNvSpPr>
            <p:nvPr/>
          </p:nvSpPr>
          <p:spPr bwMode="auto">
            <a:xfrm>
              <a:off x="1448" y="2528"/>
              <a:ext cx="832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400"/>
                <a:t>Αιλουροειδές</a:t>
              </a:r>
              <a:endParaRPr lang="en-GB" sz="1400"/>
            </a:p>
          </p:txBody>
        </p:sp>
        <p:sp>
          <p:nvSpPr>
            <p:cNvPr id="1448984" name="Oval 24"/>
            <p:cNvSpPr>
              <a:spLocks noChangeArrowheads="1"/>
            </p:cNvSpPr>
            <p:nvPr/>
          </p:nvSpPr>
          <p:spPr bwMode="auto">
            <a:xfrm>
              <a:off x="2592" y="1992"/>
              <a:ext cx="856" cy="2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400"/>
                <a:t>Τίγρης</a:t>
              </a:r>
              <a:endParaRPr lang="en-GB" sz="1400"/>
            </a:p>
          </p:txBody>
        </p:sp>
        <p:sp>
          <p:nvSpPr>
            <p:cNvPr id="1448985" name="Oval 25"/>
            <p:cNvSpPr>
              <a:spLocks noChangeArrowheads="1"/>
            </p:cNvSpPr>
            <p:nvPr/>
          </p:nvSpPr>
          <p:spPr bwMode="auto">
            <a:xfrm>
              <a:off x="2888" y="2344"/>
              <a:ext cx="768" cy="2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400"/>
                <a:t>Λέων</a:t>
              </a:r>
              <a:endParaRPr lang="en-GB" sz="1400"/>
            </a:p>
          </p:txBody>
        </p:sp>
        <p:sp>
          <p:nvSpPr>
            <p:cNvPr id="1448986" name="Oval 26"/>
            <p:cNvSpPr>
              <a:spLocks noChangeArrowheads="1"/>
            </p:cNvSpPr>
            <p:nvPr/>
          </p:nvSpPr>
          <p:spPr bwMode="auto">
            <a:xfrm>
              <a:off x="3144" y="2656"/>
              <a:ext cx="912" cy="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400"/>
                <a:t>Γατόπαρδος</a:t>
              </a:r>
              <a:endParaRPr lang="en-GB" sz="1400"/>
            </a:p>
          </p:txBody>
        </p:sp>
        <p:sp>
          <p:nvSpPr>
            <p:cNvPr id="1448987" name="Oval 27"/>
            <p:cNvSpPr>
              <a:spLocks noChangeArrowheads="1"/>
            </p:cNvSpPr>
            <p:nvPr/>
          </p:nvSpPr>
          <p:spPr bwMode="auto">
            <a:xfrm>
              <a:off x="3320" y="2944"/>
              <a:ext cx="760" cy="2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400"/>
                <a:t>Λύκος</a:t>
              </a:r>
              <a:endParaRPr lang="en-GB" sz="1400"/>
            </a:p>
          </p:txBody>
        </p:sp>
        <p:sp>
          <p:nvSpPr>
            <p:cNvPr id="1448988" name="Oval 28"/>
            <p:cNvSpPr>
              <a:spLocks noChangeArrowheads="1"/>
            </p:cNvSpPr>
            <p:nvPr/>
          </p:nvSpPr>
          <p:spPr bwMode="auto">
            <a:xfrm>
              <a:off x="3568" y="3240"/>
              <a:ext cx="864" cy="2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400"/>
                <a:t>Σκύλος</a:t>
              </a:r>
              <a:endParaRPr lang="en-GB" sz="1400"/>
            </a:p>
          </p:txBody>
        </p:sp>
        <p:sp>
          <p:nvSpPr>
            <p:cNvPr id="1448989" name="Oval 29"/>
            <p:cNvSpPr>
              <a:spLocks noChangeArrowheads="1"/>
            </p:cNvSpPr>
            <p:nvPr/>
          </p:nvSpPr>
          <p:spPr bwMode="auto">
            <a:xfrm>
              <a:off x="3856" y="3584"/>
              <a:ext cx="880" cy="2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400"/>
                <a:t>Αγριόσκυλος</a:t>
              </a:r>
              <a:endParaRPr lang="en-GB" sz="1400"/>
            </a:p>
          </p:txBody>
        </p:sp>
        <p:cxnSp>
          <p:nvCxnSpPr>
            <p:cNvPr id="1448990" name="AutoShape 30"/>
            <p:cNvCxnSpPr>
              <a:cxnSpLocks noChangeShapeType="1"/>
              <a:stCxn id="1448984" idx="2"/>
              <a:endCxn id="1448968" idx="6"/>
            </p:cNvCxnSpPr>
            <p:nvPr/>
          </p:nvCxnSpPr>
          <p:spPr bwMode="auto">
            <a:xfrm rot="10800000" flipV="1">
              <a:off x="2289" y="2104"/>
              <a:ext cx="294" cy="56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8991" name="AutoShape 31"/>
            <p:cNvCxnSpPr>
              <a:cxnSpLocks noChangeShapeType="1"/>
              <a:stCxn id="1448985" idx="2"/>
              <a:endCxn id="1448968" idx="6"/>
            </p:cNvCxnSpPr>
            <p:nvPr/>
          </p:nvCxnSpPr>
          <p:spPr bwMode="auto">
            <a:xfrm rot="10800000" flipV="1">
              <a:off x="2289" y="2456"/>
              <a:ext cx="590" cy="208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8992" name="AutoShape 32"/>
            <p:cNvCxnSpPr>
              <a:cxnSpLocks noChangeShapeType="1"/>
              <a:stCxn id="1448986" idx="2"/>
              <a:endCxn id="1448968" idx="6"/>
            </p:cNvCxnSpPr>
            <p:nvPr/>
          </p:nvCxnSpPr>
          <p:spPr bwMode="auto">
            <a:xfrm rot="10800000">
              <a:off x="2289" y="2664"/>
              <a:ext cx="846" cy="92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8993" name="AutoShape 33"/>
            <p:cNvCxnSpPr>
              <a:cxnSpLocks noChangeShapeType="1"/>
              <a:stCxn id="1448987" idx="2"/>
              <a:endCxn id="1448967" idx="6"/>
            </p:cNvCxnSpPr>
            <p:nvPr/>
          </p:nvCxnSpPr>
          <p:spPr bwMode="auto">
            <a:xfrm rot="10800000">
              <a:off x="2537" y="3024"/>
              <a:ext cx="774" cy="32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8994" name="AutoShape 34"/>
            <p:cNvCxnSpPr>
              <a:cxnSpLocks noChangeShapeType="1"/>
              <a:stCxn id="1448988" idx="2"/>
              <a:endCxn id="1448967" idx="6"/>
            </p:cNvCxnSpPr>
            <p:nvPr/>
          </p:nvCxnSpPr>
          <p:spPr bwMode="auto">
            <a:xfrm rot="10800000">
              <a:off x="2537" y="3024"/>
              <a:ext cx="1022" cy="332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8995" name="AutoShape 35"/>
            <p:cNvCxnSpPr>
              <a:cxnSpLocks noChangeShapeType="1"/>
              <a:stCxn id="1448989" idx="2"/>
              <a:endCxn id="1448967" idx="6"/>
            </p:cNvCxnSpPr>
            <p:nvPr/>
          </p:nvCxnSpPr>
          <p:spPr bwMode="auto">
            <a:xfrm rot="10800000">
              <a:off x="2537" y="3024"/>
              <a:ext cx="1310" cy="688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8996" name="AutoShape 36"/>
            <p:cNvCxnSpPr>
              <a:cxnSpLocks noChangeShapeType="1"/>
              <a:stCxn id="1448968" idx="2"/>
              <a:endCxn id="1448965" idx="6"/>
            </p:cNvCxnSpPr>
            <p:nvPr/>
          </p:nvCxnSpPr>
          <p:spPr bwMode="auto">
            <a:xfrm rot="10800000" flipV="1">
              <a:off x="1209" y="2664"/>
              <a:ext cx="230" cy="476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8997" name="AutoShape 37"/>
            <p:cNvCxnSpPr>
              <a:cxnSpLocks noChangeShapeType="1"/>
              <a:stCxn id="1448967" idx="2"/>
              <a:endCxn id="1448965" idx="6"/>
            </p:cNvCxnSpPr>
            <p:nvPr/>
          </p:nvCxnSpPr>
          <p:spPr bwMode="auto">
            <a:xfrm rot="10800000" flipV="1">
              <a:off x="1209" y="3024"/>
              <a:ext cx="638" cy="116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8998" name="AutoShape 38"/>
            <p:cNvCxnSpPr>
              <a:cxnSpLocks noChangeShapeType="1"/>
              <a:stCxn id="1448966" idx="2"/>
              <a:endCxn id="1448965" idx="6"/>
            </p:cNvCxnSpPr>
            <p:nvPr/>
          </p:nvCxnSpPr>
          <p:spPr bwMode="auto">
            <a:xfrm rot="10800000">
              <a:off x="1209" y="3140"/>
              <a:ext cx="966" cy="308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8999" name="Line 39"/>
            <p:cNvSpPr>
              <a:spLocks noChangeShapeType="1"/>
            </p:cNvSpPr>
            <p:nvPr/>
          </p:nvSpPr>
          <p:spPr bwMode="auto">
            <a:xfrm>
              <a:off x="1072" y="2432"/>
              <a:ext cx="1328" cy="1408"/>
            </a:xfrm>
            <a:prstGeom prst="line">
              <a:avLst/>
            </a:prstGeom>
            <a:noFill/>
            <a:ln w="38100" cap="rnd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  <p:sp>
          <p:nvSpPr>
            <p:cNvPr id="1449000" name="Line 40"/>
            <p:cNvSpPr>
              <a:spLocks noChangeShapeType="1"/>
            </p:cNvSpPr>
            <p:nvPr/>
          </p:nvSpPr>
          <p:spPr bwMode="auto">
            <a:xfrm>
              <a:off x="2096" y="2304"/>
              <a:ext cx="1328" cy="1408"/>
            </a:xfrm>
            <a:prstGeom prst="line">
              <a:avLst/>
            </a:prstGeom>
            <a:noFill/>
            <a:ln w="38100" cap="rnd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</p:grpSp>
      <p:sp>
        <p:nvSpPr>
          <p:cNvPr id="1449003" name="Text Box 43"/>
          <p:cNvSpPr txBox="1">
            <a:spLocks noChangeArrowheads="1"/>
          </p:cNvSpPr>
          <p:nvPr/>
        </p:nvSpPr>
        <p:spPr bwMode="auto">
          <a:xfrm>
            <a:off x="934590" y="5422900"/>
            <a:ext cx="140583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Super-class,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abstract</a:t>
            </a:r>
            <a:endParaRPr lang="el-GR" sz="16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49004" name="Text Box 44"/>
          <p:cNvSpPr txBox="1">
            <a:spLocks noChangeArrowheads="1"/>
          </p:cNvSpPr>
          <p:nvPr/>
        </p:nvSpPr>
        <p:spPr bwMode="auto">
          <a:xfrm>
            <a:off x="2028825" y="3171825"/>
            <a:ext cx="2546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Meta-classes, not super,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but still abstract</a:t>
            </a:r>
            <a:endParaRPr lang="el-GR" sz="16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40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(5/1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i="1"/>
              <a:t>Η επιστήμη και τέχνη της αφαίρεσης,</a:t>
            </a:r>
            <a:endParaRPr lang="en-US" i="1"/>
          </a:p>
          <a:p>
            <a:pPr lvl="1">
              <a:lnSpc>
                <a:spcPct val="90000"/>
              </a:lnSpc>
            </a:pPr>
            <a:r>
              <a:rPr lang="el-GR" b="1"/>
              <a:t>...</a:t>
            </a:r>
            <a:r>
              <a:rPr lang="el-GR" b="1" i="1"/>
              <a:t>στον πραγματικό κόσμο</a:t>
            </a:r>
            <a:endParaRPr lang="en-US" i="1"/>
          </a:p>
          <a:p>
            <a:pPr lvl="2">
              <a:lnSpc>
                <a:spcPct val="90000"/>
              </a:lnSpc>
            </a:pPr>
            <a:r>
              <a:rPr lang="el-GR"/>
              <a:t>Η αφαίρεση είναι κυρίως μία καλά-ορισμένη σχολαστική και συστηματική διαδικασία, στην οποία εφαρμόζεται εκ βαθέων ανάλυση και κατηγοριοποίηση </a:t>
            </a:r>
            <a:r>
              <a:rPr lang="el-GR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υπαρχόντων οντοτήτων</a:t>
            </a:r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l-GR"/>
              <a:t>σε κατάλληλες συνομοταξίες (αφαιρέσεις)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l-GR"/>
              <a:t>Σε ορισμένες περιπτώσεις νέες οντότητες, άγνωστες μέχρι πρότινος, εισάγονται, οδηγώντας κάποιες φορές σε τροποποίηση των συνομοταξιών. Αυτός είναι ο μηχανισμός της </a:t>
            </a:r>
            <a:r>
              <a:rPr lang="el-GR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ανακάλυψης</a:t>
            </a:r>
            <a:r>
              <a:rPr lang="en-US"/>
              <a:t>.</a:t>
            </a:r>
          </a:p>
          <a:p>
            <a:pPr lvl="2">
              <a:lnSpc>
                <a:spcPct val="90000"/>
              </a:lnSpc>
            </a:pPr>
            <a:r>
              <a:rPr lang="el-GR"/>
              <a:t>Η βασική αξία της αφαίρεσης είναι περισσότερο για την κατανόηση, παρά για την δημιουργία (αυτό κατά τη θρησκεία είναι έργο Θεού)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68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987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Αφαιρετικές κλάσεις (6/1</a:t>
            </a:r>
            <a:r>
              <a:rPr lang="en-US" dirty="0"/>
              <a:t>2</a:t>
            </a:r>
            <a:r>
              <a:rPr lang="el-GR" dirty="0"/>
              <a:t>)</a:t>
            </a:r>
            <a:endParaRPr lang="en-GB" dirty="0"/>
          </a:p>
        </p:txBody>
      </p:sp>
      <p:grpSp>
        <p:nvGrpSpPr>
          <p:cNvPr id="1451031" name="Group 23"/>
          <p:cNvGrpSpPr>
            <a:grpSpLocks/>
          </p:cNvGrpSpPr>
          <p:nvPr/>
        </p:nvGrpSpPr>
        <p:grpSpPr bwMode="auto">
          <a:xfrm>
            <a:off x="1466850" y="1857375"/>
            <a:ext cx="1689100" cy="1714500"/>
            <a:chOff x="680" y="1696"/>
            <a:chExt cx="1232" cy="1456"/>
          </a:xfrm>
        </p:grpSpPr>
        <p:sp>
          <p:nvSpPr>
            <p:cNvPr id="1451012" name="Oval 4"/>
            <p:cNvSpPr>
              <a:spLocks noChangeArrowheads="1"/>
            </p:cNvSpPr>
            <p:nvPr/>
          </p:nvSpPr>
          <p:spPr bwMode="auto">
            <a:xfrm>
              <a:off x="1152" y="2112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13" name="Oval 5"/>
            <p:cNvSpPr>
              <a:spLocks noChangeArrowheads="1"/>
            </p:cNvSpPr>
            <p:nvPr/>
          </p:nvSpPr>
          <p:spPr bwMode="auto">
            <a:xfrm>
              <a:off x="680" y="2328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14" name="Oval 6"/>
            <p:cNvSpPr>
              <a:spLocks noChangeArrowheads="1"/>
            </p:cNvSpPr>
            <p:nvPr/>
          </p:nvSpPr>
          <p:spPr bwMode="auto">
            <a:xfrm>
              <a:off x="984" y="2328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15" name="Oval 7"/>
            <p:cNvSpPr>
              <a:spLocks noChangeArrowheads="1"/>
            </p:cNvSpPr>
            <p:nvPr/>
          </p:nvSpPr>
          <p:spPr bwMode="auto">
            <a:xfrm>
              <a:off x="1304" y="2336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16" name="Oval 8"/>
            <p:cNvSpPr>
              <a:spLocks noChangeArrowheads="1"/>
            </p:cNvSpPr>
            <p:nvPr/>
          </p:nvSpPr>
          <p:spPr bwMode="auto">
            <a:xfrm>
              <a:off x="1464" y="2120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17" name="Oval 9"/>
            <p:cNvSpPr>
              <a:spLocks noChangeArrowheads="1"/>
            </p:cNvSpPr>
            <p:nvPr/>
          </p:nvSpPr>
          <p:spPr bwMode="auto">
            <a:xfrm>
              <a:off x="1640" y="2328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18" name="Oval 10"/>
            <p:cNvSpPr>
              <a:spLocks noChangeArrowheads="1"/>
            </p:cNvSpPr>
            <p:nvPr/>
          </p:nvSpPr>
          <p:spPr bwMode="auto">
            <a:xfrm>
              <a:off x="848" y="2112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19" name="Oval 11"/>
            <p:cNvSpPr>
              <a:spLocks noChangeArrowheads="1"/>
            </p:cNvSpPr>
            <p:nvPr/>
          </p:nvSpPr>
          <p:spPr bwMode="auto">
            <a:xfrm>
              <a:off x="1152" y="2528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20" name="Oval 12"/>
            <p:cNvSpPr>
              <a:spLocks noChangeArrowheads="1"/>
            </p:cNvSpPr>
            <p:nvPr/>
          </p:nvSpPr>
          <p:spPr bwMode="auto">
            <a:xfrm>
              <a:off x="1464" y="2536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21" name="Oval 13"/>
            <p:cNvSpPr>
              <a:spLocks noChangeArrowheads="1"/>
            </p:cNvSpPr>
            <p:nvPr/>
          </p:nvSpPr>
          <p:spPr bwMode="auto">
            <a:xfrm>
              <a:off x="848" y="2528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25" name="Oval 17"/>
            <p:cNvSpPr>
              <a:spLocks noChangeArrowheads="1"/>
            </p:cNvSpPr>
            <p:nvPr/>
          </p:nvSpPr>
          <p:spPr bwMode="auto">
            <a:xfrm>
              <a:off x="1032" y="2752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26" name="Oval 18"/>
            <p:cNvSpPr>
              <a:spLocks noChangeArrowheads="1"/>
            </p:cNvSpPr>
            <p:nvPr/>
          </p:nvSpPr>
          <p:spPr bwMode="auto">
            <a:xfrm>
              <a:off x="1344" y="2760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27" name="Oval 19"/>
            <p:cNvSpPr>
              <a:spLocks noChangeArrowheads="1"/>
            </p:cNvSpPr>
            <p:nvPr/>
          </p:nvSpPr>
          <p:spPr bwMode="auto">
            <a:xfrm>
              <a:off x="1024" y="1904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28" name="Oval 20"/>
            <p:cNvSpPr>
              <a:spLocks noChangeArrowheads="1"/>
            </p:cNvSpPr>
            <p:nvPr/>
          </p:nvSpPr>
          <p:spPr bwMode="auto">
            <a:xfrm>
              <a:off x="1336" y="1912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29" name="Oval 21"/>
            <p:cNvSpPr>
              <a:spLocks noChangeArrowheads="1"/>
            </p:cNvSpPr>
            <p:nvPr/>
          </p:nvSpPr>
          <p:spPr bwMode="auto">
            <a:xfrm>
              <a:off x="1200" y="2952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30" name="Oval 22"/>
            <p:cNvSpPr>
              <a:spLocks noChangeArrowheads="1"/>
            </p:cNvSpPr>
            <p:nvPr/>
          </p:nvSpPr>
          <p:spPr bwMode="auto">
            <a:xfrm>
              <a:off x="1176" y="1696"/>
              <a:ext cx="272" cy="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451032" name="Group 24"/>
          <p:cNvGrpSpPr>
            <a:grpSpLocks/>
          </p:cNvGrpSpPr>
          <p:nvPr/>
        </p:nvGrpSpPr>
        <p:grpSpPr bwMode="auto">
          <a:xfrm>
            <a:off x="1504950" y="3825875"/>
            <a:ext cx="1689100" cy="1714500"/>
            <a:chOff x="680" y="1696"/>
            <a:chExt cx="1232" cy="1456"/>
          </a:xfrm>
        </p:grpSpPr>
        <p:sp>
          <p:nvSpPr>
            <p:cNvPr id="1451033" name="Oval 25"/>
            <p:cNvSpPr>
              <a:spLocks noChangeArrowheads="1"/>
            </p:cNvSpPr>
            <p:nvPr/>
          </p:nvSpPr>
          <p:spPr bwMode="auto">
            <a:xfrm>
              <a:off x="1152" y="2112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34" name="Oval 26"/>
            <p:cNvSpPr>
              <a:spLocks noChangeArrowheads="1"/>
            </p:cNvSpPr>
            <p:nvPr/>
          </p:nvSpPr>
          <p:spPr bwMode="auto">
            <a:xfrm>
              <a:off x="680" y="2328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35" name="Oval 27"/>
            <p:cNvSpPr>
              <a:spLocks noChangeArrowheads="1"/>
            </p:cNvSpPr>
            <p:nvPr/>
          </p:nvSpPr>
          <p:spPr bwMode="auto">
            <a:xfrm>
              <a:off x="984" y="2328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36" name="Oval 28"/>
            <p:cNvSpPr>
              <a:spLocks noChangeArrowheads="1"/>
            </p:cNvSpPr>
            <p:nvPr/>
          </p:nvSpPr>
          <p:spPr bwMode="auto">
            <a:xfrm>
              <a:off x="1304" y="2336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37" name="Oval 29"/>
            <p:cNvSpPr>
              <a:spLocks noChangeArrowheads="1"/>
            </p:cNvSpPr>
            <p:nvPr/>
          </p:nvSpPr>
          <p:spPr bwMode="auto">
            <a:xfrm>
              <a:off x="1464" y="2120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38" name="Oval 30"/>
            <p:cNvSpPr>
              <a:spLocks noChangeArrowheads="1"/>
            </p:cNvSpPr>
            <p:nvPr/>
          </p:nvSpPr>
          <p:spPr bwMode="auto">
            <a:xfrm>
              <a:off x="1640" y="2328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39" name="Oval 31"/>
            <p:cNvSpPr>
              <a:spLocks noChangeArrowheads="1"/>
            </p:cNvSpPr>
            <p:nvPr/>
          </p:nvSpPr>
          <p:spPr bwMode="auto">
            <a:xfrm>
              <a:off x="848" y="2112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40" name="Oval 32"/>
            <p:cNvSpPr>
              <a:spLocks noChangeArrowheads="1"/>
            </p:cNvSpPr>
            <p:nvPr/>
          </p:nvSpPr>
          <p:spPr bwMode="auto">
            <a:xfrm>
              <a:off x="1152" y="2528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41" name="Oval 33"/>
            <p:cNvSpPr>
              <a:spLocks noChangeArrowheads="1"/>
            </p:cNvSpPr>
            <p:nvPr/>
          </p:nvSpPr>
          <p:spPr bwMode="auto">
            <a:xfrm>
              <a:off x="1464" y="2536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42" name="Oval 34"/>
            <p:cNvSpPr>
              <a:spLocks noChangeArrowheads="1"/>
            </p:cNvSpPr>
            <p:nvPr/>
          </p:nvSpPr>
          <p:spPr bwMode="auto">
            <a:xfrm>
              <a:off x="848" y="2528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43" name="Oval 35"/>
            <p:cNvSpPr>
              <a:spLocks noChangeArrowheads="1"/>
            </p:cNvSpPr>
            <p:nvPr/>
          </p:nvSpPr>
          <p:spPr bwMode="auto">
            <a:xfrm>
              <a:off x="1032" y="2752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44" name="Oval 36"/>
            <p:cNvSpPr>
              <a:spLocks noChangeArrowheads="1"/>
            </p:cNvSpPr>
            <p:nvPr/>
          </p:nvSpPr>
          <p:spPr bwMode="auto">
            <a:xfrm>
              <a:off x="1344" y="2760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45" name="Oval 37"/>
            <p:cNvSpPr>
              <a:spLocks noChangeArrowheads="1"/>
            </p:cNvSpPr>
            <p:nvPr/>
          </p:nvSpPr>
          <p:spPr bwMode="auto">
            <a:xfrm>
              <a:off x="1024" y="1904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46" name="Oval 38"/>
            <p:cNvSpPr>
              <a:spLocks noChangeArrowheads="1"/>
            </p:cNvSpPr>
            <p:nvPr/>
          </p:nvSpPr>
          <p:spPr bwMode="auto">
            <a:xfrm>
              <a:off x="1336" y="1912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47" name="Oval 39"/>
            <p:cNvSpPr>
              <a:spLocks noChangeArrowheads="1"/>
            </p:cNvSpPr>
            <p:nvPr/>
          </p:nvSpPr>
          <p:spPr bwMode="auto">
            <a:xfrm>
              <a:off x="1200" y="2952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48" name="Oval 40"/>
            <p:cNvSpPr>
              <a:spLocks noChangeArrowheads="1"/>
            </p:cNvSpPr>
            <p:nvPr/>
          </p:nvSpPr>
          <p:spPr bwMode="auto">
            <a:xfrm>
              <a:off x="1176" y="1696"/>
              <a:ext cx="272" cy="200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451049" name="Group 41"/>
          <p:cNvGrpSpPr>
            <a:grpSpLocks/>
          </p:cNvGrpSpPr>
          <p:nvPr/>
        </p:nvGrpSpPr>
        <p:grpSpPr bwMode="auto">
          <a:xfrm>
            <a:off x="514350" y="2860675"/>
            <a:ext cx="1689100" cy="1714500"/>
            <a:chOff x="680" y="1696"/>
            <a:chExt cx="1232" cy="1456"/>
          </a:xfrm>
        </p:grpSpPr>
        <p:sp>
          <p:nvSpPr>
            <p:cNvPr id="1451050" name="Oval 42"/>
            <p:cNvSpPr>
              <a:spLocks noChangeArrowheads="1"/>
            </p:cNvSpPr>
            <p:nvPr/>
          </p:nvSpPr>
          <p:spPr bwMode="auto">
            <a:xfrm>
              <a:off x="1152" y="2112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51" name="Oval 43"/>
            <p:cNvSpPr>
              <a:spLocks noChangeArrowheads="1"/>
            </p:cNvSpPr>
            <p:nvPr/>
          </p:nvSpPr>
          <p:spPr bwMode="auto">
            <a:xfrm>
              <a:off x="680" y="2328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52" name="Oval 44"/>
            <p:cNvSpPr>
              <a:spLocks noChangeArrowheads="1"/>
            </p:cNvSpPr>
            <p:nvPr/>
          </p:nvSpPr>
          <p:spPr bwMode="auto">
            <a:xfrm>
              <a:off x="984" y="2328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53" name="Oval 45"/>
            <p:cNvSpPr>
              <a:spLocks noChangeArrowheads="1"/>
            </p:cNvSpPr>
            <p:nvPr/>
          </p:nvSpPr>
          <p:spPr bwMode="auto">
            <a:xfrm>
              <a:off x="1304" y="2336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54" name="Oval 46"/>
            <p:cNvSpPr>
              <a:spLocks noChangeArrowheads="1"/>
            </p:cNvSpPr>
            <p:nvPr/>
          </p:nvSpPr>
          <p:spPr bwMode="auto">
            <a:xfrm>
              <a:off x="1464" y="2120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55" name="Oval 47"/>
            <p:cNvSpPr>
              <a:spLocks noChangeArrowheads="1"/>
            </p:cNvSpPr>
            <p:nvPr/>
          </p:nvSpPr>
          <p:spPr bwMode="auto">
            <a:xfrm>
              <a:off x="1640" y="2328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56" name="Oval 48"/>
            <p:cNvSpPr>
              <a:spLocks noChangeArrowheads="1"/>
            </p:cNvSpPr>
            <p:nvPr/>
          </p:nvSpPr>
          <p:spPr bwMode="auto">
            <a:xfrm>
              <a:off x="848" y="2112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57" name="Oval 49"/>
            <p:cNvSpPr>
              <a:spLocks noChangeArrowheads="1"/>
            </p:cNvSpPr>
            <p:nvPr/>
          </p:nvSpPr>
          <p:spPr bwMode="auto">
            <a:xfrm>
              <a:off x="1152" y="2528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58" name="Oval 50"/>
            <p:cNvSpPr>
              <a:spLocks noChangeArrowheads="1"/>
            </p:cNvSpPr>
            <p:nvPr/>
          </p:nvSpPr>
          <p:spPr bwMode="auto">
            <a:xfrm>
              <a:off x="1464" y="2536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59" name="Oval 51"/>
            <p:cNvSpPr>
              <a:spLocks noChangeArrowheads="1"/>
            </p:cNvSpPr>
            <p:nvPr/>
          </p:nvSpPr>
          <p:spPr bwMode="auto">
            <a:xfrm>
              <a:off x="848" y="2528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60" name="Oval 52"/>
            <p:cNvSpPr>
              <a:spLocks noChangeArrowheads="1"/>
            </p:cNvSpPr>
            <p:nvPr/>
          </p:nvSpPr>
          <p:spPr bwMode="auto">
            <a:xfrm>
              <a:off x="1032" y="2752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61" name="Oval 53"/>
            <p:cNvSpPr>
              <a:spLocks noChangeArrowheads="1"/>
            </p:cNvSpPr>
            <p:nvPr/>
          </p:nvSpPr>
          <p:spPr bwMode="auto">
            <a:xfrm>
              <a:off x="1344" y="2760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62" name="Oval 54"/>
            <p:cNvSpPr>
              <a:spLocks noChangeArrowheads="1"/>
            </p:cNvSpPr>
            <p:nvPr/>
          </p:nvSpPr>
          <p:spPr bwMode="auto">
            <a:xfrm>
              <a:off x="1024" y="1904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63" name="Oval 55"/>
            <p:cNvSpPr>
              <a:spLocks noChangeArrowheads="1"/>
            </p:cNvSpPr>
            <p:nvPr/>
          </p:nvSpPr>
          <p:spPr bwMode="auto">
            <a:xfrm>
              <a:off x="1336" y="1912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64" name="Oval 56"/>
            <p:cNvSpPr>
              <a:spLocks noChangeArrowheads="1"/>
            </p:cNvSpPr>
            <p:nvPr/>
          </p:nvSpPr>
          <p:spPr bwMode="auto">
            <a:xfrm>
              <a:off x="1200" y="2952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65" name="Oval 57"/>
            <p:cNvSpPr>
              <a:spLocks noChangeArrowheads="1"/>
            </p:cNvSpPr>
            <p:nvPr/>
          </p:nvSpPr>
          <p:spPr bwMode="auto">
            <a:xfrm>
              <a:off x="1176" y="1696"/>
              <a:ext cx="272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451066" name="Group 58"/>
          <p:cNvGrpSpPr>
            <a:grpSpLocks/>
          </p:cNvGrpSpPr>
          <p:nvPr/>
        </p:nvGrpSpPr>
        <p:grpSpPr bwMode="auto">
          <a:xfrm>
            <a:off x="2457450" y="2847975"/>
            <a:ext cx="1689100" cy="1714500"/>
            <a:chOff x="680" y="1696"/>
            <a:chExt cx="1232" cy="1456"/>
          </a:xfrm>
        </p:grpSpPr>
        <p:sp>
          <p:nvSpPr>
            <p:cNvPr id="1451067" name="Oval 59"/>
            <p:cNvSpPr>
              <a:spLocks noChangeArrowheads="1"/>
            </p:cNvSpPr>
            <p:nvPr/>
          </p:nvSpPr>
          <p:spPr bwMode="auto">
            <a:xfrm>
              <a:off x="1152" y="2112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68" name="Oval 60"/>
            <p:cNvSpPr>
              <a:spLocks noChangeArrowheads="1"/>
            </p:cNvSpPr>
            <p:nvPr/>
          </p:nvSpPr>
          <p:spPr bwMode="auto">
            <a:xfrm>
              <a:off x="680" y="2328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69" name="Oval 61"/>
            <p:cNvSpPr>
              <a:spLocks noChangeArrowheads="1"/>
            </p:cNvSpPr>
            <p:nvPr/>
          </p:nvSpPr>
          <p:spPr bwMode="auto">
            <a:xfrm>
              <a:off x="984" y="2328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0" name="Oval 62"/>
            <p:cNvSpPr>
              <a:spLocks noChangeArrowheads="1"/>
            </p:cNvSpPr>
            <p:nvPr/>
          </p:nvSpPr>
          <p:spPr bwMode="auto">
            <a:xfrm>
              <a:off x="1304" y="2336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1" name="Oval 63"/>
            <p:cNvSpPr>
              <a:spLocks noChangeArrowheads="1"/>
            </p:cNvSpPr>
            <p:nvPr/>
          </p:nvSpPr>
          <p:spPr bwMode="auto">
            <a:xfrm>
              <a:off x="1464" y="2120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2" name="Oval 64"/>
            <p:cNvSpPr>
              <a:spLocks noChangeArrowheads="1"/>
            </p:cNvSpPr>
            <p:nvPr/>
          </p:nvSpPr>
          <p:spPr bwMode="auto">
            <a:xfrm>
              <a:off x="1640" y="2328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3" name="Oval 65"/>
            <p:cNvSpPr>
              <a:spLocks noChangeArrowheads="1"/>
            </p:cNvSpPr>
            <p:nvPr/>
          </p:nvSpPr>
          <p:spPr bwMode="auto">
            <a:xfrm>
              <a:off x="848" y="2112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4" name="Oval 66"/>
            <p:cNvSpPr>
              <a:spLocks noChangeArrowheads="1"/>
            </p:cNvSpPr>
            <p:nvPr/>
          </p:nvSpPr>
          <p:spPr bwMode="auto">
            <a:xfrm>
              <a:off x="1152" y="2528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5" name="Oval 67"/>
            <p:cNvSpPr>
              <a:spLocks noChangeArrowheads="1"/>
            </p:cNvSpPr>
            <p:nvPr/>
          </p:nvSpPr>
          <p:spPr bwMode="auto">
            <a:xfrm>
              <a:off x="1464" y="2536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6" name="Oval 68"/>
            <p:cNvSpPr>
              <a:spLocks noChangeArrowheads="1"/>
            </p:cNvSpPr>
            <p:nvPr/>
          </p:nvSpPr>
          <p:spPr bwMode="auto">
            <a:xfrm>
              <a:off x="848" y="2528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7" name="Oval 69"/>
            <p:cNvSpPr>
              <a:spLocks noChangeArrowheads="1"/>
            </p:cNvSpPr>
            <p:nvPr/>
          </p:nvSpPr>
          <p:spPr bwMode="auto">
            <a:xfrm>
              <a:off x="1032" y="2752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8" name="Oval 70"/>
            <p:cNvSpPr>
              <a:spLocks noChangeArrowheads="1"/>
            </p:cNvSpPr>
            <p:nvPr/>
          </p:nvSpPr>
          <p:spPr bwMode="auto">
            <a:xfrm>
              <a:off x="1344" y="2760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79" name="Oval 71"/>
            <p:cNvSpPr>
              <a:spLocks noChangeArrowheads="1"/>
            </p:cNvSpPr>
            <p:nvPr/>
          </p:nvSpPr>
          <p:spPr bwMode="auto">
            <a:xfrm>
              <a:off x="1024" y="1904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80" name="Oval 72"/>
            <p:cNvSpPr>
              <a:spLocks noChangeArrowheads="1"/>
            </p:cNvSpPr>
            <p:nvPr/>
          </p:nvSpPr>
          <p:spPr bwMode="auto">
            <a:xfrm>
              <a:off x="1336" y="1912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81" name="Oval 73"/>
            <p:cNvSpPr>
              <a:spLocks noChangeArrowheads="1"/>
            </p:cNvSpPr>
            <p:nvPr/>
          </p:nvSpPr>
          <p:spPr bwMode="auto">
            <a:xfrm>
              <a:off x="1200" y="2952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82" name="Oval 74"/>
            <p:cNvSpPr>
              <a:spLocks noChangeArrowheads="1"/>
            </p:cNvSpPr>
            <p:nvPr/>
          </p:nvSpPr>
          <p:spPr bwMode="auto">
            <a:xfrm>
              <a:off x="1176" y="1696"/>
              <a:ext cx="272" cy="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451083" name="Oval 75"/>
          <p:cNvSpPr>
            <a:spLocks noChangeArrowheads="1"/>
          </p:cNvSpPr>
          <p:nvPr/>
        </p:nvSpPr>
        <p:spPr bwMode="auto">
          <a:xfrm>
            <a:off x="184150" y="1654175"/>
            <a:ext cx="4330700" cy="4127500"/>
          </a:xfrm>
          <a:prstGeom prst="ellipse">
            <a:avLst/>
          </a:prstGeom>
          <a:solidFill>
            <a:srgbClr val="00CC99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grpSp>
        <p:nvGrpSpPr>
          <p:cNvPr id="1451117" name="Group 109"/>
          <p:cNvGrpSpPr>
            <a:grpSpLocks/>
          </p:cNvGrpSpPr>
          <p:nvPr/>
        </p:nvGrpSpPr>
        <p:grpSpPr bwMode="auto">
          <a:xfrm>
            <a:off x="6388100" y="1917700"/>
            <a:ext cx="2057400" cy="1727200"/>
            <a:chOff x="3360" y="1160"/>
            <a:chExt cx="1560" cy="1376"/>
          </a:xfrm>
        </p:grpSpPr>
        <p:sp>
          <p:nvSpPr>
            <p:cNvPr id="1451085" name="Oval 77"/>
            <p:cNvSpPr>
              <a:spLocks noChangeArrowheads="1"/>
            </p:cNvSpPr>
            <p:nvPr/>
          </p:nvSpPr>
          <p:spPr bwMode="auto">
            <a:xfrm>
              <a:off x="4032" y="1160"/>
              <a:ext cx="320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86" name="Oval 78"/>
            <p:cNvSpPr>
              <a:spLocks noChangeArrowheads="1"/>
            </p:cNvSpPr>
            <p:nvPr/>
          </p:nvSpPr>
          <p:spPr bwMode="auto">
            <a:xfrm>
              <a:off x="3544" y="1568"/>
              <a:ext cx="320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87" name="Oval 79"/>
            <p:cNvSpPr>
              <a:spLocks noChangeArrowheads="1"/>
            </p:cNvSpPr>
            <p:nvPr/>
          </p:nvSpPr>
          <p:spPr bwMode="auto">
            <a:xfrm>
              <a:off x="4056" y="1560"/>
              <a:ext cx="320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88" name="Oval 80"/>
            <p:cNvSpPr>
              <a:spLocks noChangeArrowheads="1"/>
            </p:cNvSpPr>
            <p:nvPr/>
          </p:nvSpPr>
          <p:spPr bwMode="auto">
            <a:xfrm>
              <a:off x="4496" y="1568"/>
              <a:ext cx="320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89" name="Oval 81"/>
            <p:cNvSpPr>
              <a:spLocks noChangeArrowheads="1"/>
            </p:cNvSpPr>
            <p:nvPr/>
          </p:nvSpPr>
          <p:spPr bwMode="auto">
            <a:xfrm>
              <a:off x="3360" y="2104"/>
              <a:ext cx="320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90" name="Oval 82"/>
            <p:cNvSpPr>
              <a:spLocks noChangeArrowheads="1"/>
            </p:cNvSpPr>
            <p:nvPr/>
          </p:nvSpPr>
          <p:spPr bwMode="auto">
            <a:xfrm>
              <a:off x="3856" y="2088"/>
              <a:ext cx="320" cy="23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51091" name="Oval 83"/>
            <p:cNvSpPr>
              <a:spLocks noChangeArrowheads="1"/>
            </p:cNvSpPr>
            <p:nvPr/>
          </p:nvSpPr>
          <p:spPr bwMode="auto">
            <a:xfrm>
              <a:off x="4320" y="2072"/>
              <a:ext cx="320" cy="232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cxnSp>
          <p:nvCxnSpPr>
            <p:cNvPr id="1451093" name="AutoShape 85"/>
            <p:cNvCxnSpPr>
              <a:cxnSpLocks noChangeShapeType="1"/>
              <a:stCxn id="1451085" idx="4"/>
              <a:endCxn id="1451086" idx="7"/>
            </p:cNvCxnSpPr>
            <p:nvPr/>
          </p:nvCxnSpPr>
          <p:spPr bwMode="auto">
            <a:xfrm flipH="1">
              <a:off x="3817" y="1392"/>
              <a:ext cx="375" cy="2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1094" name="AutoShape 86"/>
            <p:cNvCxnSpPr>
              <a:cxnSpLocks noChangeShapeType="1"/>
              <a:stCxn id="1451085" idx="4"/>
              <a:endCxn id="1451087" idx="0"/>
            </p:cNvCxnSpPr>
            <p:nvPr/>
          </p:nvCxnSpPr>
          <p:spPr bwMode="auto">
            <a:xfrm>
              <a:off x="4192" y="1392"/>
              <a:ext cx="24" cy="1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1095" name="AutoShape 87"/>
            <p:cNvCxnSpPr>
              <a:cxnSpLocks noChangeShapeType="1"/>
              <a:stCxn id="1451085" idx="4"/>
              <a:endCxn id="1451088" idx="1"/>
            </p:cNvCxnSpPr>
            <p:nvPr/>
          </p:nvCxnSpPr>
          <p:spPr bwMode="auto">
            <a:xfrm>
              <a:off x="4192" y="1392"/>
              <a:ext cx="351" cy="2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1096" name="AutoShape 88"/>
            <p:cNvCxnSpPr>
              <a:cxnSpLocks noChangeShapeType="1"/>
              <a:stCxn id="1451086" idx="5"/>
              <a:endCxn id="1451089" idx="7"/>
            </p:cNvCxnSpPr>
            <p:nvPr/>
          </p:nvCxnSpPr>
          <p:spPr bwMode="auto">
            <a:xfrm flipH="1">
              <a:off x="3633" y="1766"/>
              <a:ext cx="184" cy="3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1097" name="AutoShape 89"/>
            <p:cNvCxnSpPr>
              <a:cxnSpLocks noChangeShapeType="1"/>
              <a:stCxn id="1451086" idx="5"/>
              <a:endCxn id="1451090" idx="0"/>
            </p:cNvCxnSpPr>
            <p:nvPr/>
          </p:nvCxnSpPr>
          <p:spPr bwMode="auto">
            <a:xfrm>
              <a:off x="3817" y="1766"/>
              <a:ext cx="199" cy="3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1098" name="AutoShape 90"/>
            <p:cNvCxnSpPr>
              <a:cxnSpLocks noChangeShapeType="1"/>
              <a:stCxn id="1451086" idx="5"/>
              <a:endCxn id="1451091" idx="1"/>
            </p:cNvCxnSpPr>
            <p:nvPr/>
          </p:nvCxnSpPr>
          <p:spPr bwMode="auto">
            <a:xfrm>
              <a:off x="3817" y="1766"/>
              <a:ext cx="550" cy="3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51103" name="Group 95"/>
            <p:cNvGrpSpPr>
              <a:grpSpLocks/>
            </p:cNvGrpSpPr>
            <p:nvPr/>
          </p:nvGrpSpPr>
          <p:grpSpPr bwMode="auto">
            <a:xfrm>
              <a:off x="3528" y="2352"/>
              <a:ext cx="264" cy="184"/>
              <a:chOff x="3672" y="2752"/>
              <a:chExt cx="368" cy="296"/>
            </a:xfrm>
          </p:grpSpPr>
          <p:sp>
            <p:nvSpPr>
              <p:cNvPr id="1451101" name="Line 93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51102" name="Line 94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368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grpSp>
          <p:nvGrpSpPr>
            <p:cNvPr id="1451105" name="Group 97"/>
            <p:cNvGrpSpPr>
              <a:grpSpLocks/>
            </p:cNvGrpSpPr>
            <p:nvPr/>
          </p:nvGrpSpPr>
          <p:grpSpPr bwMode="auto">
            <a:xfrm>
              <a:off x="4008" y="2320"/>
              <a:ext cx="264" cy="184"/>
              <a:chOff x="3672" y="2752"/>
              <a:chExt cx="368" cy="296"/>
            </a:xfrm>
          </p:grpSpPr>
          <p:sp>
            <p:nvSpPr>
              <p:cNvPr id="1451106" name="Line 98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51107" name="Line 99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368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grpSp>
          <p:nvGrpSpPr>
            <p:cNvPr id="1451108" name="Group 100"/>
            <p:cNvGrpSpPr>
              <a:grpSpLocks/>
            </p:cNvGrpSpPr>
            <p:nvPr/>
          </p:nvGrpSpPr>
          <p:grpSpPr bwMode="auto">
            <a:xfrm>
              <a:off x="4488" y="2304"/>
              <a:ext cx="264" cy="184"/>
              <a:chOff x="3672" y="2752"/>
              <a:chExt cx="368" cy="296"/>
            </a:xfrm>
          </p:grpSpPr>
          <p:sp>
            <p:nvSpPr>
              <p:cNvPr id="1451109" name="Line 101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51110" name="Line 102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368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grpSp>
          <p:nvGrpSpPr>
            <p:cNvPr id="1451111" name="Group 103"/>
            <p:cNvGrpSpPr>
              <a:grpSpLocks/>
            </p:cNvGrpSpPr>
            <p:nvPr/>
          </p:nvGrpSpPr>
          <p:grpSpPr bwMode="auto">
            <a:xfrm>
              <a:off x="4656" y="1800"/>
              <a:ext cx="264" cy="184"/>
              <a:chOff x="3672" y="2752"/>
              <a:chExt cx="368" cy="296"/>
            </a:xfrm>
          </p:grpSpPr>
          <p:sp>
            <p:nvSpPr>
              <p:cNvPr id="1451112" name="Line 104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51113" name="Line 105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368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grpSp>
          <p:nvGrpSpPr>
            <p:cNvPr id="1451114" name="Group 106"/>
            <p:cNvGrpSpPr>
              <a:grpSpLocks/>
            </p:cNvGrpSpPr>
            <p:nvPr/>
          </p:nvGrpSpPr>
          <p:grpSpPr bwMode="auto">
            <a:xfrm>
              <a:off x="4208" y="1792"/>
              <a:ext cx="264" cy="184"/>
              <a:chOff x="3672" y="2752"/>
              <a:chExt cx="368" cy="296"/>
            </a:xfrm>
          </p:grpSpPr>
          <p:sp>
            <p:nvSpPr>
              <p:cNvPr id="1451115" name="Line 107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51116" name="Line 108"/>
              <p:cNvSpPr>
                <a:spLocks noChangeShapeType="1"/>
              </p:cNvSpPr>
              <p:nvPr/>
            </p:nvSpPr>
            <p:spPr bwMode="auto">
              <a:xfrm>
                <a:off x="3672" y="2752"/>
                <a:ext cx="368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</p:grpSp>
      <p:sp>
        <p:nvSpPr>
          <p:cNvPr id="1451118" name="Oval 110"/>
          <p:cNvSpPr>
            <a:spLocks noChangeArrowheads="1"/>
          </p:cNvSpPr>
          <p:nvPr/>
        </p:nvSpPr>
        <p:spPr bwMode="auto">
          <a:xfrm>
            <a:off x="6007100" y="1701800"/>
            <a:ext cx="2844800" cy="2362200"/>
          </a:xfrm>
          <a:prstGeom prst="ellipse">
            <a:avLst/>
          </a:prstGeom>
          <a:solidFill>
            <a:srgbClr val="00CC99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1119" name="Oval 111"/>
          <p:cNvSpPr>
            <a:spLocks noChangeArrowheads="1"/>
          </p:cNvSpPr>
          <p:nvPr/>
        </p:nvSpPr>
        <p:spPr bwMode="auto">
          <a:xfrm>
            <a:off x="5654675" y="4276725"/>
            <a:ext cx="368300" cy="279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1120" name="Oval 112"/>
          <p:cNvSpPr>
            <a:spLocks noChangeArrowheads="1"/>
          </p:cNvSpPr>
          <p:nvPr/>
        </p:nvSpPr>
        <p:spPr bwMode="auto">
          <a:xfrm>
            <a:off x="5921375" y="4556125"/>
            <a:ext cx="368300" cy="2794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1121" name="Oval 113"/>
          <p:cNvSpPr>
            <a:spLocks noChangeArrowheads="1"/>
          </p:cNvSpPr>
          <p:nvPr/>
        </p:nvSpPr>
        <p:spPr bwMode="auto">
          <a:xfrm>
            <a:off x="6149975" y="4860925"/>
            <a:ext cx="368300" cy="2794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1122" name="Oval 114"/>
          <p:cNvSpPr>
            <a:spLocks noChangeArrowheads="1"/>
          </p:cNvSpPr>
          <p:nvPr/>
        </p:nvSpPr>
        <p:spPr bwMode="auto">
          <a:xfrm>
            <a:off x="5934075" y="5140325"/>
            <a:ext cx="368300" cy="279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1123" name="Oval 115"/>
          <p:cNvSpPr>
            <a:spLocks noChangeArrowheads="1"/>
          </p:cNvSpPr>
          <p:nvPr/>
        </p:nvSpPr>
        <p:spPr bwMode="auto">
          <a:xfrm>
            <a:off x="5387975" y="4556125"/>
            <a:ext cx="368300" cy="279400"/>
          </a:xfrm>
          <a:prstGeom prst="ellipse">
            <a:avLst/>
          </a:prstGeom>
          <a:solidFill>
            <a:srgbClr val="00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1124" name="Oval 116"/>
          <p:cNvSpPr>
            <a:spLocks noChangeArrowheads="1"/>
          </p:cNvSpPr>
          <p:nvPr/>
        </p:nvSpPr>
        <p:spPr bwMode="auto">
          <a:xfrm>
            <a:off x="5172075" y="4873625"/>
            <a:ext cx="368300" cy="279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1125" name="Oval 117"/>
          <p:cNvSpPr>
            <a:spLocks noChangeArrowheads="1"/>
          </p:cNvSpPr>
          <p:nvPr/>
        </p:nvSpPr>
        <p:spPr bwMode="auto">
          <a:xfrm>
            <a:off x="5426075" y="5165725"/>
            <a:ext cx="368300" cy="279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1126" name="Oval 118"/>
          <p:cNvSpPr>
            <a:spLocks noChangeArrowheads="1"/>
          </p:cNvSpPr>
          <p:nvPr/>
        </p:nvSpPr>
        <p:spPr bwMode="auto">
          <a:xfrm>
            <a:off x="5705475" y="5445125"/>
            <a:ext cx="368300" cy="279400"/>
          </a:xfrm>
          <a:prstGeom prst="ellipse">
            <a:avLst/>
          </a:prstGeom>
          <a:solidFill>
            <a:srgbClr val="99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51130" name="Oval 122"/>
          <p:cNvSpPr>
            <a:spLocks noChangeArrowheads="1"/>
          </p:cNvSpPr>
          <p:nvPr/>
        </p:nvSpPr>
        <p:spPr bwMode="auto">
          <a:xfrm>
            <a:off x="4803775" y="4060825"/>
            <a:ext cx="2120900" cy="1790700"/>
          </a:xfrm>
          <a:prstGeom prst="ellipse">
            <a:avLst/>
          </a:prstGeom>
          <a:solidFill>
            <a:srgbClr val="00CC99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51132" name="AutoShape 124"/>
          <p:cNvCxnSpPr>
            <a:cxnSpLocks noChangeShapeType="1"/>
            <a:stCxn id="1451083" idx="7"/>
            <a:endCxn id="1451118" idx="1"/>
          </p:cNvCxnSpPr>
          <p:nvPr/>
        </p:nvCxnSpPr>
        <p:spPr bwMode="auto">
          <a:xfrm rot="16200000">
            <a:off x="5046663" y="882650"/>
            <a:ext cx="211138" cy="2541587"/>
          </a:xfrm>
          <a:prstGeom prst="bentConnector3">
            <a:avLst>
              <a:gd name="adj1" fmla="val 34360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133" name="AutoShape 125"/>
          <p:cNvCxnSpPr>
            <a:cxnSpLocks noChangeShapeType="1"/>
            <a:stCxn id="1451130" idx="3"/>
            <a:endCxn id="1451083" idx="4"/>
          </p:cNvCxnSpPr>
          <p:nvPr/>
        </p:nvCxnSpPr>
        <p:spPr bwMode="auto">
          <a:xfrm rot="5400000">
            <a:off x="3636169" y="4302919"/>
            <a:ext cx="192087" cy="2765425"/>
          </a:xfrm>
          <a:prstGeom prst="bentConnector3">
            <a:avLst>
              <a:gd name="adj1" fmla="val 25537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136" name="AutoShape 128"/>
          <p:cNvCxnSpPr>
            <a:cxnSpLocks noChangeShapeType="1"/>
            <a:stCxn id="1451130" idx="6"/>
            <a:endCxn id="1451118" idx="5"/>
          </p:cNvCxnSpPr>
          <p:nvPr/>
        </p:nvCxnSpPr>
        <p:spPr bwMode="auto">
          <a:xfrm flipV="1">
            <a:off x="6924675" y="3717925"/>
            <a:ext cx="1511300" cy="123825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137" name="AutoShape 129"/>
          <p:cNvCxnSpPr>
            <a:cxnSpLocks noChangeShapeType="1"/>
            <a:stCxn id="1451118" idx="2"/>
            <a:endCxn id="1451083" idx="6"/>
          </p:cNvCxnSpPr>
          <p:nvPr/>
        </p:nvCxnSpPr>
        <p:spPr bwMode="auto">
          <a:xfrm rot="10800000" flipV="1">
            <a:off x="4514850" y="2882900"/>
            <a:ext cx="1492250" cy="8350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1138" name="Text Box 130"/>
          <p:cNvSpPr txBox="1">
            <a:spLocks noChangeArrowheads="1"/>
          </p:cNvSpPr>
          <p:nvPr/>
        </p:nvSpPr>
        <p:spPr bwMode="auto">
          <a:xfrm>
            <a:off x="4325938" y="1522413"/>
            <a:ext cx="1239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dirty="0">
                <a:latin typeface="Arial" charset="0"/>
              </a:rPr>
              <a:t>αφαίρεση</a:t>
            </a:r>
            <a:endParaRPr lang="en-GB" sz="1800" dirty="0">
              <a:latin typeface="Arial" charset="0"/>
            </a:endParaRPr>
          </a:p>
        </p:txBody>
      </p:sp>
      <p:sp>
        <p:nvSpPr>
          <p:cNvPr id="1451142" name="Oval 134"/>
          <p:cNvSpPr>
            <a:spLocks noChangeArrowheads="1"/>
          </p:cNvSpPr>
          <p:nvPr/>
        </p:nvSpPr>
        <p:spPr bwMode="auto">
          <a:xfrm>
            <a:off x="4092575" y="1609725"/>
            <a:ext cx="279400" cy="241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solidFill>
                  <a:schemeClr val="bg1"/>
                </a:solidFill>
              </a:rPr>
              <a:t>1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451143" name="Oval 135"/>
          <p:cNvSpPr>
            <a:spLocks noChangeArrowheads="1"/>
          </p:cNvSpPr>
          <p:nvPr/>
        </p:nvSpPr>
        <p:spPr bwMode="auto">
          <a:xfrm>
            <a:off x="4667250" y="2270125"/>
            <a:ext cx="279400" cy="241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solidFill>
                  <a:schemeClr val="bg1"/>
                </a:solidFill>
              </a:rPr>
              <a:t>2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451144" name="Oval 136"/>
          <p:cNvSpPr>
            <a:spLocks noChangeArrowheads="1"/>
          </p:cNvSpPr>
          <p:nvPr/>
        </p:nvSpPr>
        <p:spPr bwMode="auto">
          <a:xfrm>
            <a:off x="3060700" y="5775325"/>
            <a:ext cx="279400" cy="241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solidFill>
                  <a:schemeClr val="bg1"/>
                </a:solidFill>
              </a:rPr>
              <a:t>3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451145" name="Oval 137"/>
          <p:cNvSpPr>
            <a:spLocks noChangeArrowheads="1"/>
          </p:cNvSpPr>
          <p:nvPr/>
        </p:nvSpPr>
        <p:spPr bwMode="auto">
          <a:xfrm>
            <a:off x="6962775" y="5121275"/>
            <a:ext cx="279400" cy="241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solidFill>
                  <a:schemeClr val="bg1"/>
                </a:solidFill>
              </a:rPr>
              <a:t>4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451146" name="Oval 138"/>
          <p:cNvSpPr>
            <a:spLocks noChangeArrowheads="1"/>
          </p:cNvSpPr>
          <p:nvPr/>
        </p:nvSpPr>
        <p:spPr bwMode="auto">
          <a:xfrm>
            <a:off x="5372100" y="2251075"/>
            <a:ext cx="279400" cy="241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>
                <a:solidFill>
                  <a:schemeClr val="bg1"/>
                </a:solidFill>
              </a:rPr>
              <a:t>5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451148" name="Rectangle 140"/>
          <p:cNvSpPr>
            <a:spLocks noChangeArrowheads="1"/>
          </p:cNvSpPr>
          <p:nvPr/>
        </p:nvSpPr>
        <p:spPr bwMode="auto">
          <a:xfrm>
            <a:off x="4354513" y="2417763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l-GR" sz="1800"/>
              <a:t>αντανάκλαση</a:t>
            </a:r>
            <a:endParaRPr lang="en-GB" sz="1800"/>
          </a:p>
        </p:txBody>
      </p:sp>
      <p:sp>
        <p:nvSpPr>
          <p:cNvPr id="1451149" name="Rectangle 141"/>
          <p:cNvSpPr>
            <a:spLocks noChangeArrowheads="1"/>
          </p:cNvSpPr>
          <p:nvPr/>
        </p:nvSpPr>
        <p:spPr bwMode="auto">
          <a:xfrm>
            <a:off x="3332163" y="5694363"/>
            <a:ext cx="1433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l-GR" sz="1800"/>
              <a:t>ανακάλυψη</a:t>
            </a:r>
            <a:endParaRPr lang="en-GB" sz="1800"/>
          </a:p>
        </p:txBody>
      </p:sp>
      <p:sp>
        <p:nvSpPr>
          <p:cNvPr id="1451150" name="Rectangle 142"/>
          <p:cNvSpPr>
            <a:spLocks noChangeArrowheads="1"/>
          </p:cNvSpPr>
          <p:nvPr/>
        </p:nvSpPr>
        <p:spPr bwMode="auto">
          <a:xfrm>
            <a:off x="7210425" y="5037138"/>
            <a:ext cx="169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l-GR" sz="1800"/>
              <a:t>τροποποίηση</a:t>
            </a:r>
            <a:endParaRPr lang="en-GB" sz="1800"/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08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7038</TotalTime>
  <Words>4270</Words>
  <Application>Microsoft Office PowerPoint</Application>
  <PresentationFormat>On-screen Show (4:3)</PresentationFormat>
  <Paragraphs>817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Comic Sans MS</vt:lpstr>
      <vt:lpstr>Consolas</vt:lpstr>
      <vt:lpstr>Courier New</vt:lpstr>
      <vt:lpstr>Symbol</vt:lpstr>
      <vt:lpstr>Times New Roman</vt:lpstr>
      <vt:lpstr>Wingdings</vt:lpstr>
      <vt:lpstr>CSUN 99</vt:lpstr>
      <vt:lpstr>PowerPoint Presentation</vt:lpstr>
      <vt:lpstr>ΕΝΟΤΗΤΑ 4</vt:lpstr>
      <vt:lpstr>Περιεχόμενα</vt:lpstr>
      <vt:lpstr>Αφαιρετικές κλάσεις (1/12)</vt:lpstr>
      <vt:lpstr>Αφαιρετικές κλάσεις (2/12)</vt:lpstr>
      <vt:lpstr>Αφαιρετικές κλάσεις (3/12)</vt:lpstr>
      <vt:lpstr>Αφαιρετικές κλάσεις (4/12)</vt:lpstr>
      <vt:lpstr>Αφαιρετικές κλάσεις (5/12)</vt:lpstr>
      <vt:lpstr>Αφαιρετικές κλάσεις (6/12)</vt:lpstr>
      <vt:lpstr>Αφαιρετικές κλάσεις (7/12)</vt:lpstr>
      <vt:lpstr>Αφαιρετικές κλάσεις (8/12)</vt:lpstr>
      <vt:lpstr>Αφαιρετικές κλάσεις (9/12)</vt:lpstr>
      <vt:lpstr>Αφαιρετικές κλάσεις (10/12)</vt:lpstr>
      <vt:lpstr>Αφαιρετικές κλάσεις (11/12)</vt:lpstr>
      <vt:lpstr>Αφαιρετικές κλάσεις (12/12)</vt:lpstr>
      <vt:lpstr>Περιεχόμενα</vt:lpstr>
      <vt:lpstr>Δυναμική αντιστοίχηση (1/7)</vt:lpstr>
      <vt:lpstr>Δυναμική αντιστοίχηση (2/7)</vt:lpstr>
      <vt:lpstr>Δυναμική αντιστοίχηση (3/7)</vt:lpstr>
      <vt:lpstr>Δυναμική αντιστοίχηση (4/7)</vt:lpstr>
      <vt:lpstr>Δυναμική αντιστοίχηση (5/7)</vt:lpstr>
      <vt:lpstr>Δυναμική αντιστοίχηση (6/7)</vt:lpstr>
      <vt:lpstr>Δυναμική αντιστοίχηση (7/7)</vt:lpstr>
      <vt:lpstr>Ένθετο – δείκτες σε συναρτήσεις</vt:lpstr>
      <vt:lpstr>Ένθετο – δείκτες σε μεταβλητές</vt:lpstr>
      <vt:lpstr>Περιεχόμενα</vt:lpstr>
      <vt:lpstr>Πολυμορφισμός (1/4)</vt:lpstr>
      <vt:lpstr>Πολυμορφισμός (2/4)</vt:lpstr>
      <vt:lpstr>Πολυμορφισμός (3/4)</vt:lpstr>
      <vt:lpstr>Πολυμορφισμός (4/4)</vt:lpstr>
      <vt:lpstr>Περιεχόμενα</vt:lpstr>
      <vt:lpstr>Δείκτες στιγμιότυπων και μετατροπές τύπων (1/9)</vt:lpstr>
      <vt:lpstr>Δείκτες στιγμιότυπων και μετατροπές τύπων (2/9)</vt:lpstr>
      <vt:lpstr>Δείκτες στιγμιότυπων και μετατροπές τύπων (3/9)</vt:lpstr>
      <vt:lpstr>Δείκτες στιγμιότυπων και μετατροπές τύπων - ένθετο</vt:lpstr>
      <vt:lpstr>Δείκτες στιγμιότυπων και μετατροπές τύπων (4/9)</vt:lpstr>
      <vt:lpstr>Δείκτες στιγμιότυπων και μετατροπές τύπων (5/9)</vt:lpstr>
      <vt:lpstr>Δείκτες στιγμιότυπων και μετατροπές τύπων (6/9)</vt:lpstr>
      <vt:lpstr>Δείκτες στιγμιότυπων και μετατροπές τύπων (7/9)</vt:lpstr>
      <vt:lpstr>Δείκτες στιγμιότυπων και μετατροπές τύπων (8/9)</vt:lpstr>
      <vt:lpstr>Δείκτες στιγμιότυπων και μετατροπές τύπων (9/9)</vt:lpstr>
      <vt:lpstr>Ένθετο – οδηγίες στη χρήση δεικτών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Ioannis Apostolidis</cp:lastModifiedBy>
  <cp:revision>2000</cp:revision>
  <cp:lastPrinted>1999-09-20T12:01:02Z</cp:lastPrinted>
  <dcterms:created xsi:type="dcterms:W3CDTF">1995-06-17T23:31:02Z</dcterms:created>
  <dcterms:modified xsi:type="dcterms:W3CDTF">2014-12-08T15:53:51Z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