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B3DEFF"/>
    <a:srgbClr val="0066FF"/>
    <a:srgbClr val="663300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881" autoAdjust="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266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41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7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l-GR" dirty="0" smtClean="0"/>
              <a:t>(</a:t>
            </a:r>
            <a:r>
              <a:rPr lang="en-US" dirty="0" smtClean="0"/>
              <a:t>7</a:t>
            </a:r>
            <a:r>
              <a:rPr lang="el-GR" dirty="0" smtClean="0"/>
              <a:t>/</a:t>
            </a:r>
            <a:r>
              <a:rPr lang="en-US" dirty="0" smtClean="0"/>
              <a:t>9</a:t>
            </a:r>
            <a:r>
              <a:rPr lang="el-GR" dirty="0" smtClean="0"/>
              <a:t>)</a:t>
            </a:r>
            <a:endParaRPr lang="en-GB" dirty="0"/>
          </a:p>
        </p:txBody>
      </p:sp>
      <p:graphicFrame>
        <p:nvGraphicFramePr>
          <p:cNvPr id="162203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37148"/>
              </p:ext>
            </p:extLst>
          </p:nvPr>
        </p:nvGraphicFramePr>
        <p:xfrm>
          <a:off x="1063690" y="1733422"/>
          <a:ext cx="7696589" cy="4347084"/>
        </p:xfrm>
        <a:graphic>
          <a:graphicData uri="http://schemas.openxmlformats.org/drawingml/2006/table">
            <a:tbl>
              <a:tblPr/>
              <a:tblGrid>
                <a:gridCol w="7696589"/>
              </a:tblGrid>
              <a:tr h="3644900"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rgbClr val="3366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 </a:t>
                      </a:r>
                      <a:r>
                        <a:rPr lang="en-US" sz="1400" i="1" kern="1200" dirty="0" err="1" smtClean="0">
                          <a:solidFill>
                            <a:srgbClr val="3366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MotifFamily.h</a:t>
                      </a:r>
                      <a:r>
                        <a:rPr lang="en-US" sz="1400" i="1" kern="1200" dirty="0" smtClean="0">
                          <a:solidFill>
                            <a:srgbClr val="3366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all abstract family classes header</a:t>
                      </a:r>
                      <a:endParaRPr lang="en-US" sz="1400" i="1" kern="1200" dirty="0" smtClean="0">
                        <a:solidFill>
                          <a:srgbClr val="33660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MotifWindow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: public Window {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*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  </a:t>
                      </a:r>
                      <a:r>
                        <a:rPr lang="en-US" sz="1400" i="1" dirty="0" smtClean="0">
                          <a:solidFill>
                            <a:srgbClr val="336600"/>
                          </a:solidFill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// use opaque native instance to avoid #include</a:t>
                      </a:r>
                      <a:endParaRPr lang="en-US" sz="1400" i="1" dirty="0" smtClean="0">
                        <a:solidFill>
                          <a:srgbClr val="3366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public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MotifWindow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(void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virtual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~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MotifWindow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(void);</a:t>
                      </a:r>
                    </a:p>
                    <a:p>
                      <a:r>
                        <a:rPr lang="el-G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endParaRPr lang="el-GR" sz="14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i="1" kern="1200" dirty="0" smtClean="0">
                          <a:solidFill>
                            <a:srgbClr val="3366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 </a:t>
                      </a:r>
                      <a:r>
                        <a:rPr lang="en-US" sz="1400" i="1" kern="1200" dirty="0" smtClean="0">
                          <a:solidFill>
                            <a:srgbClr val="3366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MotifFamily.cpp, all abstract family classes implementation</a:t>
                      </a:r>
                      <a:endParaRPr lang="en-US" sz="1400" i="1" kern="1200" dirty="0" smtClean="0">
                        <a:solidFill>
                          <a:srgbClr val="33660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#include "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MotifNative.h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“ </a:t>
                      </a:r>
                      <a:r>
                        <a:rPr lang="en-US" sz="1400" i="1" dirty="0" smtClean="0">
                          <a:solidFill>
                            <a:srgbClr val="336600"/>
                          </a:solidFill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// here we include the native header </a:t>
                      </a:r>
                      <a:endParaRPr lang="en-US" sz="1400" dirty="0" smtClean="0">
                        <a:solidFill>
                          <a:srgbClr val="3366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endParaRPr lang="el-GR" sz="14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MotifWindow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::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MotifWindow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(void)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	{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= new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MOTIFNativeWindow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(...);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</a:p>
                    <a:p>
                      <a:endParaRPr lang="el-GR" sz="14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MotifWindow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::~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MotifWindow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(void)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	{ 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delete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static_cast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MOTIFNativeWindow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*&gt;(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);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l-GR" sz="14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MotifWindow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::Draw (void)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	{ 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static_cast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MOTIFNativeWindow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*&gt;(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-&gt;Draw();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2027" name="AutoShape 11"/>
          <p:cNvSpPr>
            <a:spLocks noChangeArrowheads="1"/>
          </p:cNvSpPr>
          <p:nvPr/>
        </p:nvSpPr>
        <p:spPr bwMode="auto">
          <a:xfrm>
            <a:off x="3860800" y="3035300"/>
            <a:ext cx="3263900" cy="876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22031" name="Rectangle 15"/>
          <p:cNvSpPr>
            <a:spLocks noChangeArrowheads="1"/>
          </p:cNvSpPr>
          <p:nvPr/>
        </p:nvSpPr>
        <p:spPr bwMode="auto">
          <a:xfrm>
            <a:off x="3467100" y="4114800"/>
            <a:ext cx="4699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22032" name="Rectangle 16"/>
          <p:cNvSpPr>
            <a:spLocks noChangeArrowheads="1"/>
          </p:cNvSpPr>
          <p:nvPr/>
        </p:nvSpPr>
        <p:spPr bwMode="auto">
          <a:xfrm>
            <a:off x="5689600" y="4381500"/>
            <a:ext cx="4699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" name="Ορθογώνιο 2"/>
          <p:cNvSpPr/>
          <p:nvPr/>
        </p:nvSpPr>
        <p:spPr bwMode="auto">
          <a:xfrm>
            <a:off x="4569618" y="4394200"/>
            <a:ext cx="357981" cy="2032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 rot="-5400000">
            <a:off x="-214655" y="3522620"/>
            <a:ext cx="20406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</a:t>
            </a:r>
            <a:r>
              <a:rPr lang="el-GR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</a:t>
            </a:r>
            <a:r>
              <a:rPr lang="en-US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</a:t>
            </a:r>
            <a:r>
              <a:rPr lang="el-GR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/</a:t>
            </a:r>
            <a:r>
              <a:rPr lang="en-US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</a:t>
            </a:r>
            <a:r>
              <a:rPr lang="el-GR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)</a:t>
            </a:r>
            <a:endParaRPr lang="en-GB" sz="18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54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l-GR" dirty="0" smtClean="0"/>
              <a:t>(</a:t>
            </a:r>
            <a:r>
              <a:rPr lang="en-US" dirty="0"/>
              <a:t>8</a:t>
            </a:r>
            <a:r>
              <a:rPr lang="el-GR" dirty="0" smtClean="0"/>
              <a:t>/</a:t>
            </a:r>
            <a:r>
              <a:rPr lang="en-US" dirty="0" smtClean="0"/>
              <a:t>9</a:t>
            </a:r>
            <a:r>
              <a:rPr lang="el-GR" dirty="0" smtClean="0"/>
              <a:t>)</a:t>
            </a:r>
            <a:endParaRPr lang="en-GB" dirty="0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460500"/>
          </a:xfrm>
        </p:spPr>
        <p:txBody>
          <a:bodyPr/>
          <a:lstStyle/>
          <a:p>
            <a:r>
              <a:rPr lang="el-GR" sz="2400"/>
              <a:t>Έχουμε βιβλιοθήκες / τμήματα σε </a:t>
            </a:r>
            <a:r>
              <a:rPr lang="en-US" sz="2400"/>
              <a:t>C </a:t>
            </a:r>
            <a:r>
              <a:rPr lang="el-GR" sz="2400"/>
              <a:t>και πρέπει να μετατραπούν σε ένα οντοκεντρικό </a:t>
            </a:r>
            <a:r>
              <a:rPr lang="en-US" sz="2400"/>
              <a:t>API</a:t>
            </a:r>
            <a:r>
              <a:rPr lang="el-GR" sz="2400"/>
              <a:t>, επιτρέποντας έπειτα κληρονομικότητα, </a:t>
            </a:r>
            <a:r>
              <a:rPr lang="en-US" sz="2400"/>
              <a:t>late binding, </a:t>
            </a:r>
            <a:r>
              <a:rPr lang="el-GR" sz="2400"/>
              <a:t>κλπ</a:t>
            </a:r>
            <a:r>
              <a:rPr lang="en-US" sz="2400"/>
              <a:t>.</a:t>
            </a:r>
          </a:p>
        </p:txBody>
      </p:sp>
      <p:graphicFrame>
        <p:nvGraphicFramePr>
          <p:cNvPr id="162307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8279"/>
              </p:ext>
            </p:extLst>
          </p:nvPr>
        </p:nvGraphicFramePr>
        <p:xfrm>
          <a:off x="901700" y="3140075"/>
          <a:ext cx="7162800" cy="2896236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2397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Ένα τυπικό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 C API </a:t>
                      </a: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για μία βιβλιοθήκη 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GUI </a:t>
                      </a: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αντικειμένων</a:t>
                      </a:r>
                      <a:endParaRPr kumimoji="1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typedef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void* Window;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Ο κλασικός στη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αδιαφανής τύπος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extern Window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extern void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WindowDestroy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(Window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extern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WindowSetTitle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(Window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char* title);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extern char*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WindowGetTitle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(Window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extern void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WindowDraw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(Window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extern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WindowIsTopOf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(Window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3074" name="Text Box 34"/>
          <p:cNvSpPr txBox="1">
            <a:spLocks noChangeArrowheads="1"/>
          </p:cNvSpPr>
          <p:nvPr/>
        </p:nvSpPr>
        <p:spPr bwMode="auto">
          <a:xfrm rot="-5400000">
            <a:off x="-434975" y="4160838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(1/2)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53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(9/9)</a:t>
            </a:r>
            <a:endParaRPr lang="en-GB" dirty="0"/>
          </a:p>
        </p:txBody>
      </p:sp>
      <p:graphicFrame>
        <p:nvGraphicFramePr>
          <p:cNvPr id="162410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14157"/>
              </p:ext>
            </p:extLst>
          </p:nvPr>
        </p:nvGraphicFramePr>
        <p:xfrm>
          <a:off x="1041400" y="1704975"/>
          <a:ext cx="7315200" cy="4456812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256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Μετασχηματισμός σε 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OOP API</a:t>
                      </a: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 με πλήρη επαναχρησιμοποίηση κώδικα μέσω </a:t>
                      </a:r>
                      <a:r>
                        <a:rPr kumimoji="1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adapter </a:t>
                      </a: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κλάσεων</a:t>
                      </a:r>
                      <a:endParaRPr kumimoji="1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namespace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GUI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class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::Window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native encapsulated instance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virtual void   Draw (void) {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WindowDraw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GetTitle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 { return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WindowGetTitle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Window (void)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WindowCreate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virtual ~Window() { </a:t>
                      </a:r>
                      <a:r>
                        <a:rPr kumimoji="1" lang="en-US" sz="14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WindowDestroy</a:t>
                      </a:r>
                      <a:r>
                        <a:rPr kumimoji="1" lang="en-US" sz="1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wnd</a:t>
                      </a:r>
                      <a:r>
                        <a:rPr kumimoji="1" lang="en-US" sz="1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}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Τώρα </a:t>
                      </a:r>
                      <a:r>
                        <a:rPr kumimoji="1" lang="el-G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Consolas" pitchFamily="49" charset="0"/>
                        </a:rPr>
                        <a:t>μπορούμε να κληρονομούμε από τις μετασχηματισμένες κλάσεις</a:t>
                      </a:r>
                      <a:endParaRPr kumimoji="1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GUI::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AuditoryWindow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 public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GUI::Window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...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4083" name="Text Box 19"/>
          <p:cNvSpPr txBox="1">
            <a:spLocks noChangeArrowheads="1"/>
          </p:cNvSpPr>
          <p:nvPr/>
        </p:nvSpPr>
        <p:spPr bwMode="auto">
          <a:xfrm rot="-5400000">
            <a:off x="-280987" y="3740150"/>
            <a:ext cx="2020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01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Adapter </a:t>
            </a:r>
            <a:endParaRPr lang="el-GR"/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Proxy</a:t>
            </a:r>
            <a:r>
              <a:rPr lang="en-US"/>
              <a:t> </a:t>
            </a:r>
            <a:endParaRPr lang="el-GR"/>
          </a:p>
          <a:p>
            <a:r>
              <a:rPr lang="en-US"/>
              <a:t>Dispatch table</a:t>
            </a:r>
          </a:p>
          <a:p>
            <a:r>
              <a:rPr lang="en-US"/>
              <a:t>Blackboard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</a:t>
            </a:r>
            <a:r>
              <a:rPr lang="el-GR"/>
              <a:t> (1/5)</a:t>
            </a:r>
            <a:endParaRPr lang="en-GB"/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b="1" i="1" dirty="0"/>
              <a:t>Πρόβλημα</a:t>
            </a:r>
            <a:endParaRPr lang="en-US" sz="2400" b="1" i="1" dirty="0"/>
          </a:p>
          <a:p>
            <a:pPr lvl="1">
              <a:lnSpc>
                <a:spcPct val="90000"/>
              </a:lnSpc>
            </a:pPr>
            <a:r>
              <a:rPr lang="el-GR" sz="2000" dirty="0"/>
              <a:t>Η αυθεντική λειτουργικότητα μίας κλάσης πρέπει να χρησιμοποιηθεί με κάποιου είδους επιπλέον προεργασία και επικύρωση πριν από κάθε κλήση</a:t>
            </a:r>
            <a:r>
              <a:rPr lang="en-US" sz="2000" dirty="0"/>
              <a:t>, </a:t>
            </a:r>
            <a:r>
              <a:rPr lang="el-GR" sz="2000" dirty="0"/>
              <a:t>π.χ.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Thread safe </a:t>
            </a:r>
            <a:r>
              <a:rPr lang="el-GR" sz="1800" dirty="0"/>
              <a:t>έκδοση μίας κλάσης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Wrapper </a:t>
            </a:r>
            <a:r>
              <a:rPr lang="el-GR" sz="1800" dirty="0"/>
              <a:t>για μία κλάση που βρίσκεται σε άλλο </a:t>
            </a:r>
            <a:r>
              <a:rPr lang="en-US" sz="1800" dirty="0"/>
              <a:t>process</a:t>
            </a:r>
            <a:r>
              <a:rPr lang="el-GR" sz="1800" dirty="0"/>
              <a:t>, και πιθανά σε άλλο μηχάνημα </a:t>
            </a:r>
            <a:r>
              <a:rPr lang="en-US" sz="1800" dirty="0"/>
              <a:t>(</a:t>
            </a:r>
            <a:r>
              <a:rPr lang="el-GR" sz="1800" dirty="0"/>
              <a:t>δηλ. είναι </a:t>
            </a:r>
            <a:r>
              <a:rPr lang="en-US" sz="1800" dirty="0"/>
              <a:t>service</a:t>
            </a:r>
            <a:r>
              <a:rPr lang="el-GR" sz="1800" dirty="0"/>
              <a:t> που χρειάζεται </a:t>
            </a:r>
            <a:r>
              <a:rPr lang="en-US" sz="1800" dirty="0"/>
              <a:t>RPC</a:t>
            </a:r>
            <a:r>
              <a:rPr lang="el-GR" sz="1800" dirty="0"/>
              <a:t> </a:t>
            </a:r>
            <a:r>
              <a:rPr lang="en-US" sz="1800" dirty="0"/>
              <a:t>wrapper)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Μπορεί να απαιτείται εσωτερικά να αλλάξουμε το στιγμιότυπο της αυθεντικής κλάσης που χρησιμοποιείται χωρίς να επηρεάζονται οι </a:t>
            </a:r>
            <a:r>
              <a:rPr lang="en-US" sz="2000" dirty="0"/>
              <a:t>clients</a:t>
            </a:r>
            <a:r>
              <a:rPr lang="el-GR" sz="2000" dirty="0"/>
              <a:t>, π.χ.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Restart </a:t>
            </a:r>
            <a:r>
              <a:rPr lang="el-GR" sz="1800" dirty="0"/>
              <a:t>ενός </a:t>
            </a:r>
            <a:r>
              <a:rPr lang="en-US" sz="1800" dirty="0"/>
              <a:t>service </a:t>
            </a:r>
            <a:r>
              <a:rPr lang="el-GR" sz="1800" dirty="0"/>
              <a:t>σε άλλο μηχάνημα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Stop </a:t>
            </a:r>
            <a:r>
              <a:rPr lang="el-GR" sz="1800" dirty="0"/>
              <a:t>ενός </a:t>
            </a:r>
            <a:r>
              <a:rPr lang="en-US" sz="1800" dirty="0"/>
              <a:t>service </a:t>
            </a:r>
            <a:r>
              <a:rPr lang="el-GR" sz="1800" dirty="0"/>
              <a:t>και </a:t>
            </a:r>
            <a:r>
              <a:rPr lang="en-US" sz="1800" dirty="0"/>
              <a:t>start </a:t>
            </a:r>
            <a:r>
              <a:rPr lang="el-GR" sz="1800" dirty="0"/>
              <a:t>τη νέα του έκδοση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l-GR" sz="1800" dirty="0"/>
              <a:t>Παροχή σταθερού στιγμιότυπου ελέγχου (π.χ. για </a:t>
            </a:r>
            <a:r>
              <a:rPr lang="en-US" sz="1800" dirty="0"/>
              <a:t>agent)</a:t>
            </a:r>
            <a:r>
              <a:rPr lang="el-GR" sz="1800" dirty="0"/>
              <a:t>, όταν το ελεγχόμενο αντικείμενο μεταβάλλεται δυναμικά</a:t>
            </a:r>
            <a:endParaRPr lang="en-GB" sz="1800" dirty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67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2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2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091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</a:t>
            </a:r>
            <a:r>
              <a:rPr lang="el-GR"/>
              <a:t> (2/5)</a:t>
            </a:r>
            <a:endParaRPr lang="en-GB"/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b="1" i="1" dirty="0"/>
              <a:t>Λύση</a:t>
            </a:r>
            <a:endParaRPr lang="en-US" b="1" i="1" dirty="0"/>
          </a:p>
          <a:p>
            <a:pPr lvl="1">
              <a:lnSpc>
                <a:spcPct val="90000"/>
              </a:lnSpc>
            </a:pPr>
            <a:r>
              <a:rPr lang="el-GR" dirty="0" smtClean="0"/>
              <a:t>όρισε το </a:t>
            </a:r>
            <a:r>
              <a:rPr lang="en-US" dirty="0"/>
              <a:t>API </a:t>
            </a:r>
            <a:r>
              <a:rPr lang="el-GR" dirty="0"/>
              <a:t>που χρειάζεται ο </a:t>
            </a:r>
            <a:r>
              <a:rPr lang="en-US" dirty="0"/>
              <a:t>client </a:t>
            </a:r>
            <a:r>
              <a:rPr lang="el-GR" dirty="0"/>
              <a:t>σε ξεχωριστή </a:t>
            </a:r>
            <a:r>
              <a:rPr lang="en-US" dirty="0"/>
              <a:t>proxy </a:t>
            </a:r>
            <a:r>
              <a:rPr lang="el-GR" dirty="0"/>
              <a:t>κλάση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υλοποίησε την αναγκαία προεργασία μέσα στην </a:t>
            </a:r>
            <a:r>
              <a:rPr lang="en-US" dirty="0"/>
              <a:t>proxy</a:t>
            </a:r>
            <a:r>
              <a:rPr lang="el-GR" dirty="0"/>
              <a:t> κλάση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ενσωμάτωσε ένα στιγμιότυπο </a:t>
            </a:r>
            <a:r>
              <a:rPr lang="en-US" dirty="0"/>
              <a:t>(</a:t>
            </a:r>
            <a:r>
              <a:rPr lang="el-GR" dirty="0"/>
              <a:t>ή τα απαραίτητα δεδομένα) της αυθεντικής κλάσης (ή του σχετικού αρχικού </a:t>
            </a:r>
            <a:r>
              <a:rPr lang="en-US" dirty="0"/>
              <a:t>API)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χρησιμοποίησε κλήσεις εξουσιοδότησης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έλεγχε την ορθότητα του στιγμιότυπου, και εάν χρειάζεται, δημιούργησε άλλο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b="1" i="1" dirty="0"/>
              <a:t>είναι ειδική περίπτωση </a:t>
            </a:r>
            <a:r>
              <a:rPr lang="en-US" b="1" i="1" dirty="0"/>
              <a:t>adapter</a:t>
            </a:r>
            <a:endParaRPr lang="en-GB" b="1" i="1" dirty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16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(3/5)</a:t>
            </a:r>
            <a:endParaRPr lang="en-GB"/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/>
              <a:t>Επιπτώσεις</a:t>
            </a:r>
            <a:endParaRPr lang="en-US" b="1" i="1"/>
          </a:p>
          <a:p>
            <a:pPr lvl="1"/>
            <a:r>
              <a:rPr lang="el-GR"/>
              <a:t>Η αυθεντική κλάση ανεξαρτητοποιείται από τις όποιες πολιτικές προεργασίας και επικύρωσης</a:t>
            </a:r>
            <a:r>
              <a:rPr lang="en-US"/>
              <a:t>, </a:t>
            </a:r>
            <a:r>
              <a:rPr lang="el-GR"/>
              <a:t>οι οποίες τώρα υλοποιούνται από τις </a:t>
            </a:r>
            <a:r>
              <a:rPr lang="en-US"/>
              <a:t>proxy</a:t>
            </a:r>
            <a:r>
              <a:rPr lang="el-GR"/>
              <a:t> κλάσεις</a:t>
            </a:r>
            <a:endParaRPr lang="en-US"/>
          </a:p>
          <a:p>
            <a:pPr lvl="1"/>
            <a:r>
              <a:rPr lang="el-GR"/>
              <a:t>Οι </a:t>
            </a:r>
            <a:r>
              <a:rPr lang="en-US"/>
              <a:t>proxy</a:t>
            </a:r>
            <a:r>
              <a:rPr lang="el-GR"/>
              <a:t> κλάσεις δεν κληρονομούν ποτέ από τις αυθεντικές κλάσεις</a:t>
            </a:r>
            <a:endParaRPr lang="en-US"/>
          </a:p>
          <a:p>
            <a:pPr lvl="1"/>
            <a:r>
              <a:rPr lang="el-GR"/>
              <a:t>Είναι πολύ συχνό να έχουμε </a:t>
            </a:r>
            <a:r>
              <a:rPr lang="en-US"/>
              <a:t>proxies </a:t>
            </a:r>
            <a:r>
              <a:rPr lang="el-GR"/>
              <a:t>πάνω από </a:t>
            </a:r>
            <a:r>
              <a:rPr lang="en-US"/>
              <a:t>singletons</a:t>
            </a:r>
            <a:endParaRPr lang="en-GB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139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</a:t>
            </a:r>
            <a:r>
              <a:rPr lang="el-GR"/>
              <a:t>(4/5)</a:t>
            </a:r>
            <a:endParaRPr lang="en-GB"/>
          </a:p>
        </p:txBody>
      </p:sp>
      <p:sp>
        <p:nvSpPr>
          <p:cNvPr id="1629188" name="Rectangle 4"/>
          <p:cNvSpPr>
            <a:spLocks noChangeArrowheads="1"/>
          </p:cNvSpPr>
          <p:nvPr/>
        </p:nvSpPr>
        <p:spPr bwMode="auto">
          <a:xfrm>
            <a:off x="2108200" y="2400300"/>
            <a:ext cx="4000500" cy="647700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solidFill>
                  <a:schemeClr val="bg1"/>
                </a:solidFill>
                <a:effectLst/>
              </a:rPr>
              <a:t>Client proxy</a:t>
            </a:r>
            <a:endParaRPr lang="en-GB">
              <a:solidFill>
                <a:schemeClr val="bg1"/>
              </a:solidFill>
              <a:effectLst/>
            </a:endParaRPr>
          </a:p>
        </p:txBody>
      </p:sp>
      <p:sp>
        <p:nvSpPr>
          <p:cNvPr id="1629189" name="Text Box 5"/>
          <p:cNvSpPr txBox="1">
            <a:spLocks noChangeArrowheads="1"/>
          </p:cNvSpPr>
          <p:nvPr/>
        </p:nvSpPr>
        <p:spPr bwMode="auto">
          <a:xfrm>
            <a:off x="2447925" y="1979613"/>
            <a:ext cx="358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/>
                <a:latin typeface="Arial" charset="0"/>
              </a:rPr>
              <a:t>XLib API</a:t>
            </a:r>
            <a:r>
              <a:rPr lang="en-US" sz="1800" b="0" i="1">
                <a:effectLst/>
                <a:latin typeface="Arial" charset="0"/>
              </a:rPr>
              <a:t> (lightweight proxy</a:t>
            </a:r>
            <a:r>
              <a:rPr lang="el-GR" sz="1800" b="0" i="1">
                <a:effectLst/>
                <a:latin typeface="Arial" charset="0"/>
              </a:rPr>
              <a:t>-</a:t>
            </a:r>
            <a:r>
              <a:rPr lang="en-US" sz="1800" b="0" i="1">
                <a:effectLst/>
                <a:latin typeface="Arial" charset="0"/>
              </a:rPr>
              <a:t>shell)</a:t>
            </a:r>
            <a:endParaRPr lang="en-GB" sz="1800" b="0" i="1">
              <a:effectLst/>
              <a:latin typeface="Arial" charset="0"/>
            </a:endParaRPr>
          </a:p>
        </p:txBody>
      </p:sp>
      <p:sp>
        <p:nvSpPr>
          <p:cNvPr id="1629192" name="Rectangle 8"/>
          <p:cNvSpPr>
            <a:spLocks noChangeArrowheads="1"/>
          </p:cNvSpPr>
          <p:nvPr/>
        </p:nvSpPr>
        <p:spPr bwMode="auto">
          <a:xfrm>
            <a:off x="2133600" y="4229100"/>
            <a:ext cx="4038600" cy="1384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29193" name="Rectangle 9"/>
          <p:cNvSpPr>
            <a:spLocks noChangeArrowheads="1"/>
          </p:cNvSpPr>
          <p:nvPr/>
        </p:nvSpPr>
        <p:spPr bwMode="auto">
          <a:xfrm>
            <a:off x="2159000" y="4254500"/>
            <a:ext cx="3987800" cy="546100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solidFill>
                  <a:schemeClr val="bg1"/>
                </a:solidFill>
                <a:effectLst/>
              </a:rPr>
              <a:t>Request dispatcher</a:t>
            </a:r>
            <a:endParaRPr lang="en-GB">
              <a:solidFill>
                <a:schemeClr val="bg1"/>
              </a:solidFill>
              <a:effectLst/>
            </a:endParaRPr>
          </a:p>
        </p:txBody>
      </p:sp>
      <p:sp>
        <p:nvSpPr>
          <p:cNvPr id="1629195" name="Text Box 11"/>
          <p:cNvSpPr txBox="1">
            <a:spLocks noChangeArrowheads="1"/>
          </p:cNvSpPr>
          <p:nvPr/>
        </p:nvSpPr>
        <p:spPr bwMode="auto">
          <a:xfrm>
            <a:off x="2695575" y="486568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X server kernel</a:t>
            </a:r>
            <a:endParaRPr lang="en-GB" sz="2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1629199" name="Group 15"/>
          <p:cNvGrpSpPr>
            <a:grpSpLocks/>
          </p:cNvGrpSpPr>
          <p:nvPr/>
        </p:nvGrpSpPr>
        <p:grpSpPr bwMode="auto">
          <a:xfrm>
            <a:off x="3759200" y="2921000"/>
            <a:ext cx="495300" cy="1384300"/>
            <a:chOff x="1824" y="1856"/>
            <a:chExt cx="312" cy="872"/>
          </a:xfrm>
        </p:grpSpPr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1824" y="1856"/>
              <a:ext cx="0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1976" y="1856"/>
              <a:ext cx="0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2136" y="1856"/>
              <a:ext cx="0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1629200" name="Text Box 16"/>
          <p:cNvSpPr txBox="1">
            <a:spLocks noChangeArrowheads="1"/>
          </p:cNvSpPr>
          <p:nvPr/>
        </p:nvSpPr>
        <p:spPr bwMode="auto">
          <a:xfrm>
            <a:off x="4251325" y="3362325"/>
            <a:ext cx="1685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>
                <a:solidFill>
                  <a:schemeClr val="hlink"/>
                </a:solidFill>
                <a:effectLst/>
                <a:latin typeface="Arial" charset="0"/>
              </a:rPr>
              <a:t>network</a:t>
            </a:r>
            <a:endParaRPr lang="el-GR" sz="1600" i="1">
              <a:solidFill>
                <a:schemeClr val="hlink"/>
              </a:solidFill>
              <a:effectLst/>
              <a:latin typeface="Arial" charset="0"/>
            </a:endParaRPr>
          </a:p>
          <a:p>
            <a:r>
              <a:rPr lang="en-US" sz="1600" i="1">
                <a:solidFill>
                  <a:schemeClr val="hlink"/>
                </a:solidFill>
                <a:effectLst/>
                <a:latin typeface="Arial" charset="0"/>
              </a:rPr>
              <a:t>communication</a:t>
            </a:r>
            <a:endParaRPr lang="en-GB" sz="1600" i="1"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29202" name="Text Box 18"/>
          <p:cNvSpPr txBox="1">
            <a:spLocks noChangeArrowheads="1"/>
          </p:cNvSpPr>
          <p:nvPr/>
        </p:nvSpPr>
        <p:spPr bwMode="auto">
          <a:xfrm rot="-5400000">
            <a:off x="1266032" y="4736306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singleton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29203" name="Text Box 19"/>
          <p:cNvSpPr txBox="1">
            <a:spLocks noChangeArrowheads="1"/>
          </p:cNvSpPr>
          <p:nvPr/>
        </p:nvSpPr>
        <p:spPr bwMode="auto">
          <a:xfrm rot="-5400000">
            <a:off x="1240632" y="2615406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singleton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29205" name="Text Box 21"/>
          <p:cNvSpPr txBox="1">
            <a:spLocks noChangeArrowheads="1"/>
          </p:cNvSpPr>
          <p:nvPr/>
        </p:nvSpPr>
        <p:spPr bwMode="auto">
          <a:xfrm>
            <a:off x="6265863" y="2409825"/>
            <a:ext cx="165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proxy types,</a:t>
            </a:r>
          </a:p>
          <a:p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pre-processing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29206" name="Text Box 22"/>
          <p:cNvSpPr txBox="1">
            <a:spLocks noChangeArrowheads="1"/>
          </p:cNvSpPr>
          <p:nvPr/>
        </p:nvSpPr>
        <p:spPr bwMode="auto">
          <a:xfrm>
            <a:off x="6316663" y="4886325"/>
            <a:ext cx="1685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real types,</a:t>
            </a:r>
          </a:p>
          <a:p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real processing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182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2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(5/5)</a:t>
            </a:r>
            <a:endParaRPr lang="en-GB"/>
          </a:p>
        </p:txBody>
      </p:sp>
      <p:graphicFrame>
        <p:nvGraphicFramePr>
          <p:cNvPr id="162823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01749"/>
              </p:ext>
            </p:extLst>
          </p:nvPr>
        </p:nvGraphicFramePr>
        <p:xfrm>
          <a:off x="1143000" y="1625600"/>
          <a:ext cx="7632700" cy="4573908"/>
        </p:xfrm>
        <a:graphic>
          <a:graphicData uri="http://schemas.openxmlformats.org/drawingml/2006/table">
            <a:tbl>
              <a:tblPr/>
              <a:tblGrid>
                <a:gridCol w="76327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XServer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Window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CreateWindow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void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GetNextEvent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(Window, Event*);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6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XClient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proxy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Connect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host);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ExternalWindow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CreateWindow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                   			</a:t>
                      </a:r>
                      <a:r>
                        <a:rPr kumimoji="1" lang="el-G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Στείλε ένα δικτυακό μήνυμα για την συνάρτηση αυτή</a:t>
                      </a:r>
                      <a:endParaRPr kumimoji="1" lang="en-US" sz="12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                       		</a:t>
                      </a:r>
                      <a:r>
                        <a:rPr kumimoji="1" lang="el-GR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και περίμενε για το αποτέλεσμα</a:t>
                      </a:r>
                      <a:endParaRPr kumimoji="1" lang="en-US" sz="12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   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XServer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void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MainLoop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Εδώ είναι το κλασικό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server loop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ελέγχοντας για την παρουσία   μηνυμάτων, δηλ.</a:t>
                      </a:r>
                      <a:endParaRPr kumimoji="1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requests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και καλώντας τις κατάλληλες συναρτήσεις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υλοποίησης, δηλ. τις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service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                             functions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ενώ στέλνει πίσω τα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αποτελέσματα, δηλ.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results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στον αιτούμενο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8203" name="AutoShape 43"/>
          <p:cNvSpPr>
            <a:spLocks noChangeArrowheads="1"/>
          </p:cNvSpPr>
          <p:nvPr/>
        </p:nvSpPr>
        <p:spPr bwMode="auto">
          <a:xfrm>
            <a:off x="3302000" y="3251200"/>
            <a:ext cx="1409700" cy="241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28204" name="AutoShape 44"/>
          <p:cNvSpPr>
            <a:spLocks noChangeArrowheads="1"/>
          </p:cNvSpPr>
          <p:nvPr/>
        </p:nvSpPr>
        <p:spPr bwMode="auto">
          <a:xfrm>
            <a:off x="2882900" y="1943100"/>
            <a:ext cx="1333500" cy="215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28207" name="AutoShape 47"/>
          <p:cNvSpPr>
            <a:spLocks noChangeArrowheads="1"/>
          </p:cNvSpPr>
          <p:nvPr/>
        </p:nvSpPr>
        <p:spPr bwMode="auto">
          <a:xfrm>
            <a:off x="1549400" y="1930400"/>
            <a:ext cx="787400" cy="17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28208" name="AutoShape 48"/>
          <p:cNvSpPr>
            <a:spLocks noChangeArrowheads="1"/>
          </p:cNvSpPr>
          <p:nvPr/>
        </p:nvSpPr>
        <p:spPr bwMode="auto">
          <a:xfrm>
            <a:off x="1562100" y="3251200"/>
            <a:ext cx="1612900" cy="215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628211" name="AutoShape 51"/>
          <p:cNvCxnSpPr>
            <a:cxnSpLocks noChangeShapeType="1"/>
            <a:stCxn id="1628207" idx="1"/>
            <a:endCxn id="1628219" idx="1"/>
          </p:cNvCxnSpPr>
          <p:nvPr/>
        </p:nvCxnSpPr>
        <p:spPr bwMode="auto">
          <a:xfrm rot="10800000" flipH="1" flipV="1">
            <a:off x="1549400" y="2019300"/>
            <a:ext cx="1588" cy="1352550"/>
          </a:xfrm>
          <a:prstGeom prst="curvedConnector3">
            <a:avLst>
              <a:gd name="adj1" fmla="val -14400000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219" name="AutoShape 59"/>
          <p:cNvSpPr>
            <a:spLocks noChangeArrowheads="1"/>
          </p:cNvSpPr>
          <p:nvPr/>
        </p:nvSpPr>
        <p:spPr bwMode="auto">
          <a:xfrm>
            <a:off x="1549400" y="3263900"/>
            <a:ext cx="1676400" cy="215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628220" name="AutoShape 60"/>
          <p:cNvCxnSpPr>
            <a:cxnSpLocks noChangeShapeType="1"/>
            <a:stCxn id="1628204" idx="3"/>
            <a:endCxn id="1628203" idx="3"/>
          </p:cNvCxnSpPr>
          <p:nvPr/>
        </p:nvCxnSpPr>
        <p:spPr bwMode="auto">
          <a:xfrm>
            <a:off x="4216400" y="2051050"/>
            <a:ext cx="495300" cy="1320800"/>
          </a:xfrm>
          <a:prstGeom prst="curvedConnector3">
            <a:avLst>
              <a:gd name="adj1" fmla="val 146154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239" name="Text Box 79"/>
          <p:cNvSpPr txBox="1">
            <a:spLocks noChangeArrowheads="1"/>
          </p:cNvSpPr>
          <p:nvPr/>
        </p:nvSpPr>
        <p:spPr bwMode="auto">
          <a:xfrm rot="-5400000">
            <a:off x="-1647031" y="3512344"/>
            <a:ext cx="4745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... </a:t>
            </a:r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στο παράδειγμα η δομή υλοποίησης του </a:t>
            </a:r>
            <a:r>
              <a:rPr lang="en-US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Xlib</a:t>
            </a:r>
          </a:p>
          <a:p>
            <a:pPr algn="ctr"/>
            <a:r>
              <a:rPr lang="el-G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τροποποιήθηκε για απλότητα παρουσίασης</a:t>
            </a:r>
            <a:endParaRPr lang="en-GB" sz="16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0" y="1680746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Server-side</a:t>
            </a:r>
            <a:endParaRPr lang="el-GR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2350" y="2715796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Client-side</a:t>
            </a:r>
            <a:endParaRPr lang="el-GR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350" y="4487446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Server-side</a:t>
            </a:r>
            <a:endParaRPr lang="el-GR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727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Adapter </a:t>
            </a:r>
            <a:endParaRPr lang="el-GR"/>
          </a:p>
          <a:p>
            <a:r>
              <a:rPr lang="en-US"/>
              <a:t>Proxy </a:t>
            </a:r>
            <a:endParaRPr lang="el-GR"/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Dispatch table</a:t>
            </a:r>
          </a:p>
          <a:p>
            <a:r>
              <a:rPr lang="en-US"/>
              <a:t>Blackboard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711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5</a:t>
            </a:r>
            <a:endParaRPr lang="en-GB"/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l-GR" b="1" i="1" dirty="0"/>
              <a:t>ΣΧΕΔΙΑΣΤΙΚΑ ΠΡΟΤΥΠΑ</a:t>
            </a:r>
          </a:p>
          <a:p>
            <a:pPr algn="ctr">
              <a:buFont typeface="Wingdings" pitchFamily="2" charset="2"/>
              <a:buNone/>
            </a:pPr>
            <a:r>
              <a:rPr lang="el-GR" sz="2000" b="1" i="1" dirty="0"/>
              <a:t>Αριθμός διαλέξεων 5 – Διάλεξη </a:t>
            </a:r>
            <a:r>
              <a:rPr lang="en-US" sz="2000" b="1" i="1" dirty="0"/>
              <a:t>3</a:t>
            </a:r>
            <a:r>
              <a:rPr lang="el-GR" sz="2000" b="1" i="1" dirty="0"/>
              <a:t>η</a:t>
            </a:r>
            <a:endParaRPr lang="en-GB" sz="2000" b="1" i="1" dirty="0"/>
          </a:p>
        </p:txBody>
      </p:sp>
      <p:pic>
        <p:nvPicPr>
          <p:cNvPr id="1643524" name="Picture 4" descr="en003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951163"/>
            <a:ext cx="3490913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562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Dispatch table (1/6)</a:t>
            </a:r>
            <a:endParaRPr lang="en-GB"/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b="1" i="1" dirty="0"/>
              <a:t>Πρόβλημα</a:t>
            </a:r>
            <a:endParaRPr lang="en-US" b="1" i="1" dirty="0"/>
          </a:p>
          <a:p>
            <a:pPr lvl="1">
              <a:lnSpc>
                <a:spcPct val="90000"/>
              </a:lnSpc>
            </a:pPr>
            <a:r>
              <a:rPr lang="el-GR" dirty="0"/>
              <a:t>Έχουμε μία κλάση που παρέχει ένα μεγάλο αριθμό από συναρτήσεις, που επιτελούν βασικές λειτουργίες, </a:t>
            </a:r>
          </a:p>
          <a:p>
            <a:pPr lvl="2">
              <a:lnSpc>
                <a:spcPct val="90000"/>
              </a:lnSpc>
            </a:pPr>
            <a:r>
              <a:rPr lang="el-GR" dirty="0"/>
              <a:t>ενώ οι αναγκαίες κλήσεις σε αυτές τις συναρτήσεις δεν είναι γνωστές κατά την ανάπτυξη, αλλά αποφασίζονται πάντα κατά την εκτέλεση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Ενώ η κλάση επεκτείνεται με την προσθήκη νέων τέτοιων συναρτήσεων, θέλουμε οι χρήστες της κλάσης να μπορούν χα χρησιμοποιούν ένα σταθερό σύνολο συναρτήσεων, </a:t>
            </a:r>
            <a:endParaRPr lang="el-GR" dirty="0" smtClean="0"/>
          </a:p>
          <a:p>
            <a:pPr lvl="1">
              <a:lnSpc>
                <a:spcPct val="90000"/>
              </a:lnSpc>
            </a:pPr>
            <a:r>
              <a:rPr lang="el-GR" dirty="0" smtClean="0"/>
              <a:t>Επιθυμούμε </a:t>
            </a:r>
            <a:r>
              <a:rPr lang="el-GR" dirty="0"/>
              <a:t>να διατηρήσουμε την απόδοση </a:t>
            </a:r>
            <a:r>
              <a:rPr lang="el-GR" dirty="0" smtClean="0"/>
              <a:t>αμετάβλητη σχετικά ανεξάρτητη του </a:t>
            </a:r>
            <a:r>
              <a:rPr lang="el-GR" dirty="0"/>
              <a:t>συνολικού αριθμού των </a:t>
            </a:r>
            <a:r>
              <a:rPr lang="el-GR" dirty="0" smtClean="0"/>
              <a:t>συναρτήσεων</a:t>
            </a:r>
            <a:endParaRPr lang="en-GB" dirty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77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Dispatch table</a:t>
            </a:r>
            <a:r>
              <a:rPr lang="el-GR"/>
              <a:t> (2/6)</a:t>
            </a:r>
            <a:endParaRPr lang="en-GB"/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b="1" i="1" dirty="0"/>
              <a:t>Λύση</a:t>
            </a:r>
            <a:endParaRPr lang="en-US" sz="2400" b="1" i="1" dirty="0"/>
          </a:p>
          <a:p>
            <a:pPr lvl="1"/>
            <a:r>
              <a:rPr lang="el-GR" sz="2000" dirty="0"/>
              <a:t>Οι λειτουργίες ορίζονται ως αντίστοιχες σταθερές τιμές τους ίδιου </a:t>
            </a:r>
            <a:r>
              <a:rPr lang="en-US" sz="2000" dirty="0"/>
              <a:t>enumerated </a:t>
            </a:r>
            <a:r>
              <a:rPr lang="el-GR" sz="2000" dirty="0"/>
              <a:t>τύπου</a:t>
            </a:r>
            <a:r>
              <a:rPr lang="en-US" sz="2000" dirty="0"/>
              <a:t>, </a:t>
            </a:r>
            <a:r>
              <a:rPr lang="el-GR" sz="2000" dirty="0"/>
              <a:t>ή ως </a:t>
            </a:r>
            <a:r>
              <a:rPr lang="en-US" sz="2000" dirty="0"/>
              <a:t>strings (</a:t>
            </a:r>
            <a:r>
              <a:rPr lang="el-GR" sz="2000" dirty="0"/>
              <a:t>όταν δυναμικές λειτουργίες μπορεί να προστίθενται</a:t>
            </a:r>
            <a:r>
              <a:rPr lang="en-US" sz="2000" dirty="0"/>
              <a:t>)</a:t>
            </a:r>
          </a:p>
          <a:p>
            <a:pPr lvl="1"/>
            <a:r>
              <a:rPr lang="el-GR" sz="2000" dirty="0"/>
              <a:t>Όλες οι λειτουργίες συλλέγονται σε ένα </a:t>
            </a:r>
            <a:r>
              <a:rPr lang="el-GR" sz="2000" dirty="0" smtClean="0"/>
              <a:t>πίνακα ή </a:t>
            </a:r>
            <a:r>
              <a:rPr lang="en-US" sz="2000" dirty="0" smtClean="0"/>
              <a:t>hash table</a:t>
            </a:r>
            <a:r>
              <a:rPr lang="el-GR" sz="2000" dirty="0" smtClean="0"/>
              <a:t>, </a:t>
            </a:r>
            <a:r>
              <a:rPr lang="el-GR" sz="2000" dirty="0"/>
              <a:t>στη θέση της αντίστοιχης τιμής του </a:t>
            </a:r>
            <a:r>
              <a:rPr lang="en-US" sz="2000" dirty="0"/>
              <a:t>enumerated </a:t>
            </a:r>
            <a:r>
              <a:rPr lang="el-GR" sz="2000" dirty="0" smtClean="0"/>
              <a:t>ή </a:t>
            </a:r>
            <a:r>
              <a:rPr lang="en-US" sz="2000" dirty="0" smtClean="0"/>
              <a:t>string</a:t>
            </a:r>
            <a:endParaRPr lang="el-GR" sz="2000" dirty="0"/>
          </a:p>
          <a:p>
            <a:pPr lvl="1"/>
            <a:r>
              <a:rPr lang="el-GR" sz="2000" dirty="0"/>
              <a:t>Η κλήση μίας συνάρτησης μπορεί να γίνει μόνο με τη χρήση της </a:t>
            </a:r>
            <a:r>
              <a:rPr lang="en-US" sz="2000" dirty="0"/>
              <a:t>enumerated</a:t>
            </a:r>
            <a:r>
              <a:rPr lang="el-GR" sz="2000" dirty="0"/>
              <a:t> σταθερής τιμής, με την εξαγωγή της διεύθυνσης της συνάρτησης από τον πίνακα</a:t>
            </a:r>
          </a:p>
          <a:p>
            <a:pPr lvl="1">
              <a:buFont typeface="Wingdings" pitchFamily="2" charset="2"/>
              <a:buChar char="è"/>
            </a:pPr>
            <a:r>
              <a:rPr lang="el-GR" sz="2000" b="1" i="1" dirty="0"/>
              <a:t>Οι συναρτήσεις πρέπει να έχουν πανομοιότυπες υπογραφές, αλλιώς πρέπει να κάνουμε </a:t>
            </a:r>
            <a:r>
              <a:rPr lang="en-US" sz="2000" b="1" i="1" dirty="0"/>
              <a:t>functor wrapper </a:t>
            </a:r>
            <a:r>
              <a:rPr lang="el-GR" sz="2000" b="1" i="1" dirty="0"/>
              <a:t>για κάθε συνάρτηση</a:t>
            </a:r>
            <a:endParaRPr lang="en-GB" sz="2000" b="1" i="1" dirty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0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35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Dispatch table</a:t>
            </a:r>
            <a:r>
              <a:rPr lang="el-GR"/>
              <a:t> (3/6)</a:t>
            </a:r>
            <a:endParaRPr lang="en-GB"/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 dirty="0"/>
              <a:t>Επιπτώσεις</a:t>
            </a:r>
            <a:endParaRPr lang="en-US" b="1" i="1" dirty="0"/>
          </a:p>
          <a:p>
            <a:pPr lvl="1"/>
            <a:r>
              <a:rPr lang="el-GR" dirty="0"/>
              <a:t>Αποφεύγουμε την χρήση </a:t>
            </a:r>
            <a:r>
              <a:rPr lang="en-US" dirty="0"/>
              <a:t> </a:t>
            </a:r>
            <a:r>
              <a:rPr lang="el-GR" dirty="0"/>
              <a:t>μίας μεγάλης </a:t>
            </a:r>
            <a:r>
              <a:rPr lang="en-US" dirty="0"/>
              <a:t>“switch”, </a:t>
            </a:r>
            <a:r>
              <a:rPr lang="el-GR" dirty="0"/>
              <a:t>ή πολλών συνεχόμενων </a:t>
            </a:r>
            <a:r>
              <a:rPr lang="en-US" dirty="0"/>
              <a:t>“if then else”</a:t>
            </a:r>
            <a:r>
              <a:rPr lang="el-GR" dirty="0"/>
              <a:t> εντολών</a:t>
            </a:r>
            <a:endParaRPr lang="en-US" dirty="0"/>
          </a:p>
          <a:p>
            <a:pPr lvl="1"/>
            <a:r>
              <a:rPr lang="el-GR" dirty="0"/>
              <a:t>Μπορούμε να τροποποιούμε αλγοριθμικά τις λειτουργίες ανεξάρτητα, αφού κάθε μία αντιστοιχεί σε ξεχωριστή συνάρτηση</a:t>
            </a:r>
            <a:endParaRPr lang="en-US" dirty="0"/>
          </a:p>
          <a:p>
            <a:pPr lvl="1"/>
            <a:r>
              <a:rPr lang="el-GR" dirty="0"/>
              <a:t>Η απόδοση βελτιστοποιείται </a:t>
            </a:r>
            <a:r>
              <a:rPr lang="en-US" dirty="0" smtClean="0"/>
              <a:t>(</a:t>
            </a:r>
            <a:r>
              <a:rPr lang="el-GR" dirty="0" smtClean="0"/>
              <a:t>εάν είναι πίνακας) και </a:t>
            </a:r>
            <a:r>
              <a:rPr lang="el-GR" dirty="0"/>
              <a:t>σταθεροποιείται</a:t>
            </a:r>
            <a:endParaRPr lang="en-GB" dirty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6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59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Dispatch table </a:t>
            </a:r>
            <a:r>
              <a:rPr lang="el-GR"/>
              <a:t>(4/6)</a:t>
            </a:r>
            <a:endParaRPr lang="en-GB"/>
          </a:p>
        </p:txBody>
      </p:sp>
      <p:graphicFrame>
        <p:nvGraphicFramePr>
          <p:cNvPr id="163330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98888"/>
              </p:ext>
            </p:extLst>
          </p:nvPr>
        </p:nvGraphicFramePr>
        <p:xfrm>
          <a:off x="1079500" y="2146300"/>
          <a:ext cx="7327900" cy="3149600"/>
        </p:xfrm>
        <a:graphic>
          <a:graphicData uri="http://schemas.openxmlformats.org/drawingml/2006/table">
            <a:tbl>
              <a:tblPr/>
              <a:tblGrid>
                <a:gridCol w="7327900"/>
              </a:tblGrid>
              <a:tr h="314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void  ADD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void  SUB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void  MOV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void  PUSH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void  CALL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void  RET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Για να πετύχουμε επεκτασιμότητα στην κατασκευή του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virtual machine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, η χρήση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switch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ή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if then else” 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πρέπει να αποφεύγεται</a:t>
                      </a:r>
                      <a:endParaRPr kumimoji="1" lang="en-GB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33291" name="Text Box 11"/>
          <p:cNvSpPr txBox="1">
            <a:spLocks noChangeArrowheads="1"/>
          </p:cNvSpPr>
          <p:nvPr/>
        </p:nvSpPr>
        <p:spPr bwMode="auto">
          <a:xfrm>
            <a:off x="1012825" y="16621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(1/3)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194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Dispatch table </a:t>
            </a:r>
            <a:r>
              <a:rPr lang="el-GR"/>
              <a:t>(5/6)</a:t>
            </a:r>
            <a:endParaRPr lang="en-GB"/>
          </a:p>
        </p:txBody>
      </p:sp>
      <p:graphicFrame>
        <p:nvGraphicFramePr>
          <p:cNvPr id="163434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96138"/>
              </p:ext>
            </p:extLst>
          </p:nvPr>
        </p:nvGraphicFramePr>
        <p:xfrm>
          <a:off x="1025525" y="1993900"/>
          <a:ext cx="7531100" cy="3889884"/>
        </p:xfrm>
        <a:graphic>
          <a:graphicData uri="http://schemas.openxmlformats.org/drawingml/2006/table">
            <a:tbl>
              <a:tblPr/>
              <a:tblGrid>
                <a:gridCol w="7531100"/>
              </a:tblGrid>
              <a:tr h="3771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enum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we need successive integers when using a 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ADD_OpCode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SUB_OpCode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MOV_OpCode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PUSH_OpCode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CALL_OpCode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ADD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SUB (cost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typedef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void 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::*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OpFunc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std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::map&lt;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OpCode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OpFunc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dispatchTable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34332" name="Text Box 28"/>
          <p:cNvSpPr txBox="1">
            <a:spLocks noChangeArrowheads="1"/>
          </p:cNvSpPr>
          <p:nvPr/>
        </p:nvSpPr>
        <p:spPr bwMode="auto">
          <a:xfrm>
            <a:off x="1025525" y="15224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(2/3)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581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7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Dispatch table (6/6)</a:t>
            </a:r>
            <a:endParaRPr lang="en-GB"/>
          </a:p>
        </p:txBody>
      </p:sp>
      <p:graphicFrame>
        <p:nvGraphicFramePr>
          <p:cNvPr id="163535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38296"/>
              </p:ext>
            </p:extLst>
          </p:nvPr>
        </p:nvGraphicFramePr>
        <p:xfrm>
          <a:off x="927100" y="2070100"/>
          <a:ext cx="7327900" cy="3479800"/>
        </p:xfrm>
        <a:graphic>
          <a:graphicData uri="http://schemas.openxmlformats.org/drawingml/2006/table">
            <a:tbl>
              <a:tblPr/>
              <a:tblGrid>
                <a:gridCol w="7327900"/>
              </a:tblGrid>
              <a:tr h="3479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dispatchTable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ADD_OpCode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 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::ADD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dispatchTable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SUB_OpCode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 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::SUB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dispatchTable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MOV_OpCode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 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::MOV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dispatchTable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PUSH_OpCode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::PUSH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dispatchTable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CALL_OpCode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 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VirtualMachine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::CALL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Execute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InstructionArgs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args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(this-&gt;*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dispatchTable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[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opcode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])(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args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35341" name="AutoShape 13"/>
          <p:cNvSpPr>
            <a:spLocks noChangeArrowheads="1"/>
          </p:cNvSpPr>
          <p:nvPr/>
        </p:nvSpPr>
        <p:spPr bwMode="auto">
          <a:xfrm>
            <a:off x="1511300" y="2882900"/>
            <a:ext cx="5486400" cy="304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35342" name="AutoShape 14"/>
          <p:cNvSpPr>
            <a:spLocks noChangeArrowheads="1"/>
          </p:cNvSpPr>
          <p:nvPr/>
        </p:nvSpPr>
        <p:spPr bwMode="auto">
          <a:xfrm>
            <a:off x="5715000" y="4686300"/>
            <a:ext cx="279400" cy="228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endParaRPr lang="el-GR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5343" name="Text Box 15"/>
          <p:cNvSpPr txBox="1">
            <a:spLocks noChangeArrowheads="1"/>
          </p:cNvSpPr>
          <p:nvPr/>
        </p:nvSpPr>
        <p:spPr bwMode="auto">
          <a:xfrm>
            <a:off x="5518150" y="2157413"/>
            <a:ext cx="2527300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Αρχικοποίηση του 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dispatch</a:t>
            </a:r>
          </a:p>
          <a:p>
            <a:pPr algn="ctr"/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array </a:t>
            </a:r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στον 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constructor</a:t>
            </a:r>
            <a:endParaRPr lang="en-GB" sz="1400"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1635344" name="AutoShape 16"/>
          <p:cNvCxnSpPr>
            <a:cxnSpLocks noChangeShapeType="1"/>
            <a:stCxn id="1635343" idx="1"/>
            <a:endCxn id="1635341" idx="0"/>
          </p:cNvCxnSpPr>
          <p:nvPr/>
        </p:nvCxnSpPr>
        <p:spPr bwMode="auto">
          <a:xfrm rot="10800000" flipV="1">
            <a:off x="4254500" y="2416175"/>
            <a:ext cx="1263650" cy="466725"/>
          </a:xfrm>
          <a:prstGeom prst="curvedConnector2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5345" name="Text Box 17"/>
          <p:cNvSpPr txBox="1">
            <a:spLocks noChangeArrowheads="1"/>
          </p:cNvSpPr>
          <p:nvPr/>
        </p:nvSpPr>
        <p:spPr bwMode="auto">
          <a:xfrm>
            <a:off x="4768850" y="4976813"/>
            <a:ext cx="3451225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dirty="0">
                <a:solidFill>
                  <a:srgbClr val="0000FF"/>
                </a:solidFill>
                <a:effectLst/>
                <a:latin typeface="Arial" charset="0"/>
              </a:rPr>
              <a:t>Κλήση της κατάλληλης συνάρτησης σε ένα βήμα</a:t>
            </a:r>
            <a:endParaRPr lang="en-GB" sz="1400" dirty="0"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1635346" name="AutoShape 18"/>
          <p:cNvCxnSpPr>
            <a:cxnSpLocks noChangeShapeType="1"/>
            <a:stCxn id="1635345" idx="0"/>
            <a:endCxn id="1635342" idx="3"/>
          </p:cNvCxnSpPr>
          <p:nvPr/>
        </p:nvCxnSpPr>
        <p:spPr bwMode="auto">
          <a:xfrm rot="5400000" flipH="1">
            <a:off x="6156325" y="4638675"/>
            <a:ext cx="176213" cy="500063"/>
          </a:xfrm>
          <a:prstGeom prst="curvedConnector2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5348" name="Text Box 20"/>
          <p:cNvSpPr txBox="1">
            <a:spLocks noChangeArrowheads="1"/>
          </p:cNvSpPr>
          <p:nvPr/>
        </p:nvSpPr>
        <p:spPr bwMode="auto">
          <a:xfrm>
            <a:off x="949325" y="16113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(3/3)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11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Adapter </a:t>
            </a:r>
            <a:endParaRPr lang="el-GR"/>
          </a:p>
          <a:p>
            <a:r>
              <a:rPr lang="en-US"/>
              <a:t>Proxy </a:t>
            </a:r>
            <a:endParaRPr lang="el-GR"/>
          </a:p>
          <a:p>
            <a:r>
              <a:rPr lang="en-US"/>
              <a:t>Dispatch table</a:t>
            </a:r>
          </a:p>
          <a:p>
            <a:r>
              <a:rPr 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Blackboard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528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Blackboard (1/5)</a:t>
            </a:r>
            <a:endParaRPr lang="en-GB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b="1" i="1"/>
              <a:t>Πρόβλημα</a:t>
            </a:r>
            <a:endParaRPr lang="en-US" sz="2400" b="1" i="1"/>
          </a:p>
          <a:p>
            <a:pPr lvl="1"/>
            <a:r>
              <a:rPr lang="el-GR" sz="2000"/>
              <a:t>Υπάρχουν διάφορα ανεξάρτητα τμήματα τα οποία πρέπει να επικοινωνούν μεταξύ τους και να εκθέτουν </a:t>
            </a:r>
            <a:r>
              <a:rPr lang="en-US" sz="2000"/>
              <a:t>(exporter) </a:t>
            </a:r>
            <a:r>
              <a:rPr lang="el-GR" sz="2000"/>
              <a:t>πληροφορία που μπορεί να ενδιαφέρει άλλα τμήματα</a:t>
            </a:r>
            <a:r>
              <a:rPr lang="en-US" sz="2000"/>
              <a:t> (importer)</a:t>
            </a:r>
          </a:p>
          <a:p>
            <a:pPr lvl="1"/>
            <a:r>
              <a:rPr lang="el-GR" sz="2000"/>
              <a:t>Τέτοιου είδους πληροφορία μπορεί να </a:t>
            </a:r>
            <a:r>
              <a:rPr lang="en-US" sz="2000"/>
              <a:t>“</a:t>
            </a:r>
            <a:r>
              <a:rPr lang="el-GR" sz="2000"/>
              <a:t>ζει</a:t>
            </a:r>
            <a:r>
              <a:rPr lang="en-US" sz="2000"/>
              <a:t>” </a:t>
            </a:r>
            <a:r>
              <a:rPr lang="el-GR" sz="2000"/>
              <a:t>για λίγο</a:t>
            </a:r>
            <a:r>
              <a:rPr lang="en-US" sz="2000"/>
              <a:t>, </a:t>
            </a:r>
            <a:r>
              <a:rPr lang="el-GR" sz="2000"/>
              <a:t>και όχι να απλά να εμφανίζεται με τη μορφή ενός στιγμιαίου γεγονότος</a:t>
            </a:r>
            <a:endParaRPr lang="en-US" sz="2000"/>
          </a:p>
          <a:p>
            <a:pPr lvl="1"/>
            <a:r>
              <a:rPr lang="el-GR" sz="2000"/>
              <a:t>Τα τμήματα μπορεί να εμφανίζονται δυναμικά, ενώ ακόμη και οι τύποι της πληροφορίας μπορεί να επεκτείνονται δυναμικά</a:t>
            </a:r>
            <a:endParaRPr lang="en-US" sz="2000"/>
          </a:p>
          <a:p>
            <a:pPr lvl="1"/>
            <a:r>
              <a:rPr lang="el-GR" sz="2000"/>
              <a:t>Οι κανονισμοί πρόσβασης στην πληροφορία μπορεί να ποικίλουν</a:t>
            </a:r>
            <a:r>
              <a:rPr lang="en-US" sz="2000"/>
              <a:t>: </a:t>
            </a:r>
            <a:r>
              <a:rPr lang="el-GR" sz="2000"/>
              <a:t>ημερομηνία λήξης</a:t>
            </a:r>
            <a:r>
              <a:rPr lang="en-US" sz="2000"/>
              <a:t>, </a:t>
            </a:r>
            <a:r>
              <a:rPr lang="el-GR" sz="2000"/>
              <a:t>ο πρώτος που διαβάζει την πληροφορία την αφαιρεί</a:t>
            </a:r>
            <a:r>
              <a:rPr lang="en-US" sz="2000"/>
              <a:t>, </a:t>
            </a:r>
            <a:r>
              <a:rPr lang="el-GR" sz="2000"/>
              <a:t>περιορισμένη χρήση σε ειδικούς αποδέκτες</a:t>
            </a:r>
            <a:r>
              <a:rPr lang="en-US" sz="2000"/>
              <a:t>, </a:t>
            </a:r>
            <a:r>
              <a:rPr lang="el-GR" sz="2000"/>
              <a:t>πρόσβαση με κωδικό, κλπ</a:t>
            </a:r>
            <a:endParaRPr lang="en-GB" sz="200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9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Blackboard</a:t>
            </a:r>
            <a:r>
              <a:rPr lang="el-GR"/>
              <a:t> (2/5)</a:t>
            </a:r>
            <a:endParaRPr lang="en-GB"/>
          </a:p>
        </p:txBody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b="1"/>
              <a:t>Λύση</a:t>
            </a:r>
            <a:endParaRPr lang="en-US" sz="2400" b="1"/>
          </a:p>
          <a:p>
            <a:pPr lvl="1"/>
            <a:r>
              <a:rPr lang="el-GR" sz="2000"/>
              <a:t>Παροχή ειδικής κλάσης κοινού χώρου, </a:t>
            </a:r>
            <a:r>
              <a:rPr lang="en-US" sz="2000"/>
              <a:t>blackboard, </a:t>
            </a:r>
            <a:r>
              <a:rPr lang="el-GR" sz="2000"/>
              <a:t>με δυνατότητα έκθεσης </a:t>
            </a:r>
            <a:r>
              <a:rPr lang="en-US" sz="2000"/>
              <a:t>(export) </a:t>
            </a:r>
            <a:r>
              <a:rPr lang="el-GR" sz="2000"/>
              <a:t>και πρόσβασης δεδομένων </a:t>
            </a:r>
            <a:r>
              <a:rPr lang="en-US" sz="2000"/>
              <a:t>(import) </a:t>
            </a:r>
            <a:r>
              <a:rPr lang="el-GR" sz="2000"/>
              <a:t>από ενδιαφερόμενα ανεξάρτητα τμήματα</a:t>
            </a:r>
            <a:endParaRPr lang="en-US" sz="2000"/>
          </a:p>
          <a:p>
            <a:pPr lvl="1"/>
            <a:r>
              <a:rPr lang="el-GR" sz="2000"/>
              <a:t>Ορισμός ρόλων </a:t>
            </a:r>
            <a:r>
              <a:rPr lang="en-US" sz="2000"/>
              <a:t>exporter </a:t>
            </a:r>
            <a:r>
              <a:rPr lang="el-GR" sz="2000"/>
              <a:t>και </a:t>
            </a:r>
            <a:r>
              <a:rPr lang="en-US" sz="2000"/>
              <a:t>importer</a:t>
            </a:r>
            <a:r>
              <a:rPr lang="el-GR" sz="2000"/>
              <a:t>, ως τμήματα που πρέπει να γνωρίζουν τις λεπτομέρειες για </a:t>
            </a:r>
            <a:r>
              <a:rPr lang="en-US" sz="2000"/>
              <a:t>encoding </a:t>
            </a:r>
            <a:r>
              <a:rPr lang="el-GR" sz="2000"/>
              <a:t>και </a:t>
            </a:r>
            <a:r>
              <a:rPr lang="en-US" sz="2000"/>
              <a:t>decoding</a:t>
            </a:r>
            <a:r>
              <a:rPr lang="el-GR" sz="2000"/>
              <a:t> της πληροφορίας</a:t>
            </a:r>
            <a:endParaRPr lang="en-US" sz="2000"/>
          </a:p>
          <a:p>
            <a:pPr lvl="1"/>
            <a:r>
              <a:rPr lang="el-GR" sz="2000"/>
              <a:t>Η κλάση </a:t>
            </a:r>
            <a:r>
              <a:rPr lang="en-US" sz="2000"/>
              <a:t>blackboard </a:t>
            </a:r>
            <a:r>
              <a:rPr lang="el-GR" sz="2000"/>
              <a:t>παραχωρεί την απαραίτητη μνήμη για όσο χρόνο  η εκτιθέμενη πληροφορία πρέπει να είναι ακόμη διαθέσιμη</a:t>
            </a:r>
            <a:endParaRPr lang="en-US" sz="2000"/>
          </a:p>
          <a:p>
            <a:pPr lvl="1"/>
            <a:r>
              <a:rPr lang="el-GR" sz="2000"/>
              <a:t>Η </a:t>
            </a:r>
            <a:r>
              <a:rPr lang="en-US" sz="2000"/>
              <a:t>blackboard </a:t>
            </a:r>
            <a:r>
              <a:rPr lang="el-GR" sz="2000"/>
              <a:t>κλάση μπορεί να ειδοποιεί τους </a:t>
            </a:r>
            <a:r>
              <a:rPr lang="en-US" sz="2000"/>
              <a:t>exporters </a:t>
            </a:r>
            <a:r>
              <a:rPr lang="el-GR" sz="2000"/>
              <a:t>σε κάθε περίπτωση που η πληροφορία χρησιμοποιείται από κάποιον </a:t>
            </a:r>
            <a:r>
              <a:rPr lang="en-US" sz="2000"/>
              <a:t>importer</a:t>
            </a:r>
            <a:endParaRPr lang="en-GB" sz="200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19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79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Blackboard</a:t>
            </a:r>
            <a:r>
              <a:rPr lang="el-GR"/>
              <a:t> (3/5)</a:t>
            </a:r>
            <a:endParaRPr lang="en-GB"/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/>
              <a:t>Επιπτώσεις</a:t>
            </a:r>
            <a:endParaRPr lang="en-US" b="1" i="1"/>
          </a:p>
          <a:p>
            <a:pPr lvl="1"/>
            <a:r>
              <a:rPr lang="el-GR"/>
              <a:t>Οι </a:t>
            </a:r>
            <a:r>
              <a:rPr lang="en-US"/>
              <a:t> exporters </a:t>
            </a:r>
            <a:r>
              <a:rPr lang="el-GR"/>
              <a:t>καθίστανται εντελώς ανεξάρτητοι, ως προς την υλοποίηση, από τους </a:t>
            </a:r>
            <a:r>
              <a:rPr lang="en-US"/>
              <a:t>importers</a:t>
            </a:r>
          </a:p>
          <a:p>
            <a:pPr lvl="1"/>
            <a:r>
              <a:rPr lang="el-GR"/>
              <a:t>Η κλάση </a:t>
            </a:r>
            <a:r>
              <a:rPr lang="en-US"/>
              <a:t>blackboard </a:t>
            </a:r>
            <a:r>
              <a:rPr lang="el-GR"/>
              <a:t>μπορεί να ταιριάζει ενδιαφέροντα και να γεφυρώνει, με διαχωρισμό </a:t>
            </a:r>
            <a:r>
              <a:rPr lang="en-US"/>
              <a:t>: client / server, consumer / producer, exporter / importer, etc</a:t>
            </a:r>
          </a:p>
          <a:p>
            <a:pPr lvl="1"/>
            <a:r>
              <a:rPr lang="el-GR"/>
              <a:t>Σε περίπτωση διαχωρισμού των τμημάτων σε ανεξάρτητες διεργασίας, το σύστημα μπορεί να αλλάζει δυναμικά (δηλ. ενώ «τρέχει»)</a:t>
            </a:r>
            <a:endParaRPr lang="en-US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2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Adapter</a:t>
            </a:r>
            <a:r>
              <a:rPr lang="en-US" dirty="0"/>
              <a:t> </a:t>
            </a:r>
            <a:endParaRPr lang="el-GR" dirty="0"/>
          </a:p>
          <a:p>
            <a:r>
              <a:rPr lang="en-US" dirty="0"/>
              <a:t>Proxy </a:t>
            </a:r>
            <a:endParaRPr lang="el-GR" dirty="0"/>
          </a:p>
          <a:p>
            <a:r>
              <a:rPr lang="en-US" dirty="0"/>
              <a:t>Dispatch table</a:t>
            </a:r>
          </a:p>
          <a:p>
            <a:r>
              <a:rPr lang="en-US" dirty="0"/>
              <a:t>Blackboard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0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6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Blackboard</a:t>
            </a:r>
            <a:r>
              <a:rPr lang="el-GR"/>
              <a:t> (4/5)</a:t>
            </a:r>
            <a:endParaRPr lang="en-GB"/>
          </a:p>
        </p:txBody>
      </p:sp>
      <p:sp>
        <p:nvSpPr>
          <p:cNvPr id="1639430" name="AutoShape 6"/>
          <p:cNvSpPr>
            <a:spLocks noChangeArrowheads="1"/>
          </p:cNvSpPr>
          <p:nvPr/>
        </p:nvSpPr>
        <p:spPr bwMode="auto">
          <a:xfrm>
            <a:off x="2568575" y="1771650"/>
            <a:ext cx="3886200" cy="42322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endParaRPr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39467" name="AutoShape 43"/>
          <p:cNvSpPr>
            <a:spLocks noChangeArrowheads="1"/>
          </p:cNvSpPr>
          <p:nvPr/>
        </p:nvSpPr>
        <p:spPr bwMode="auto">
          <a:xfrm>
            <a:off x="3057525" y="3486150"/>
            <a:ext cx="3073400" cy="5905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200">
                <a:effectLst/>
              </a:rPr>
              <a:t>Ταίριασμα ενδιαφερόντων, </a:t>
            </a:r>
          </a:p>
          <a:p>
            <a:pPr algn="ctr" defTabSz="762000"/>
            <a:r>
              <a:rPr lang="el-GR" sz="1200">
                <a:effectLst/>
              </a:rPr>
              <a:t>έλεγχος, τροφοδότηση </a:t>
            </a:r>
          </a:p>
          <a:p>
            <a:pPr algn="ctr" defTabSz="762000"/>
            <a:r>
              <a:rPr lang="el-GR" sz="1200">
                <a:effectLst/>
              </a:rPr>
              <a:t>πληροφορίας, ειδοποιήσεις</a:t>
            </a:r>
            <a:endParaRPr lang="en-GB" sz="1200">
              <a:effectLst/>
            </a:endParaRPr>
          </a:p>
        </p:txBody>
      </p:sp>
      <p:sp>
        <p:nvSpPr>
          <p:cNvPr id="1639469" name="AutoShape 45"/>
          <p:cNvSpPr>
            <a:spLocks noChangeArrowheads="1"/>
          </p:cNvSpPr>
          <p:nvPr/>
        </p:nvSpPr>
        <p:spPr bwMode="auto">
          <a:xfrm>
            <a:off x="3197225" y="2006600"/>
            <a:ext cx="2755900" cy="12065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cxnSp>
        <p:nvCxnSpPr>
          <p:cNvPr id="1639471" name="AutoShape 47"/>
          <p:cNvCxnSpPr>
            <a:cxnSpLocks noChangeShapeType="1"/>
            <a:stCxn id="1639469" idx="3"/>
            <a:endCxn id="1639467" idx="0"/>
          </p:cNvCxnSpPr>
          <p:nvPr/>
        </p:nvCxnSpPr>
        <p:spPr bwMode="auto">
          <a:xfrm flipH="1">
            <a:off x="4594225" y="2609850"/>
            <a:ext cx="1373188" cy="862013"/>
          </a:xfrm>
          <a:prstGeom prst="bentConnector4">
            <a:avLst>
              <a:gd name="adj1" fmla="val -15606"/>
              <a:gd name="adj2" fmla="val 85819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473" name="AutoShape 49"/>
          <p:cNvCxnSpPr>
            <a:cxnSpLocks noChangeShapeType="1"/>
            <a:stCxn id="1639467" idx="2"/>
            <a:endCxn id="1639470" idx="1"/>
          </p:cNvCxnSpPr>
          <p:nvPr/>
        </p:nvCxnSpPr>
        <p:spPr bwMode="auto">
          <a:xfrm rot="5400000">
            <a:off x="3416301" y="3806825"/>
            <a:ext cx="893762" cy="1462087"/>
          </a:xfrm>
          <a:prstGeom prst="bentConnector4">
            <a:avLst>
              <a:gd name="adj1" fmla="val 15454"/>
              <a:gd name="adj2" fmla="val 114657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39479" name="Group 55"/>
          <p:cNvGrpSpPr>
            <a:grpSpLocks/>
          </p:cNvGrpSpPr>
          <p:nvPr/>
        </p:nvGrpSpPr>
        <p:grpSpPr bwMode="auto">
          <a:xfrm>
            <a:off x="425450" y="3095625"/>
            <a:ext cx="1955800" cy="1155700"/>
            <a:chOff x="232" y="1008"/>
            <a:chExt cx="1232" cy="728"/>
          </a:xfrm>
          <a:solidFill>
            <a:srgbClr val="B3DEFF"/>
          </a:solidFill>
        </p:grpSpPr>
        <p:sp>
          <p:nvSpPr>
            <p:cNvPr id="1639428" name="AutoShape 4"/>
            <p:cNvSpPr>
              <a:spLocks noChangeArrowheads="1"/>
            </p:cNvSpPr>
            <p:nvPr/>
          </p:nvSpPr>
          <p:spPr bwMode="auto">
            <a:xfrm>
              <a:off x="232" y="1008"/>
              <a:ext cx="1040" cy="536"/>
            </a:xfrm>
            <a:prstGeom prst="roundRect">
              <a:avLst>
                <a:gd name="adj" fmla="val 16667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Exporter</a:t>
              </a:r>
              <a:endParaRPr lang="en-GB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39474" name="AutoShape 50"/>
            <p:cNvSpPr>
              <a:spLocks noChangeArrowheads="1"/>
            </p:cNvSpPr>
            <p:nvPr/>
          </p:nvSpPr>
          <p:spPr bwMode="auto">
            <a:xfrm>
              <a:off x="328" y="1104"/>
              <a:ext cx="1040" cy="536"/>
            </a:xfrm>
            <a:prstGeom prst="roundRect">
              <a:avLst>
                <a:gd name="adj" fmla="val 16667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Exporter</a:t>
              </a:r>
              <a:endParaRPr lang="en-GB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39475" name="AutoShape 51"/>
            <p:cNvSpPr>
              <a:spLocks noChangeArrowheads="1"/>
            </p:cNvSpPr>
            <p:nvPr/>
          </p:nvSpPr>
          <p:spPr bwMode="auto">
            <a:xfrm>
              <a:off x="424" y="1200"/>
              <a:ext cx="1040" cy="536"/>
            </a:xfrm>
            <a:prstGeom prst="roundRect">
              <a:avLst>
                <a:gd name="adj" fmla="val 16667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Exporters</a:t>
              </a:r>
              <a:endParaRPr lang="en-GB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639480" name="Group 56"/>
          <p:cNvGrpSpPr>
            <a:grpSpLocks/>
          </p:cNvGrpSpPr>
          <p:nvPr/>
        </p:nvGrpSpPr>
        <p:grpSpPr bwMode="auto">
          <a:xfrm>
            <a:off x="6985000" y="3143250"/>
            <a:ext cx="1955800" cy="1155700"/>
            <a:chOff x="3992" y="3144"/>
            <a:chExt cx="1232" cy="72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39476" name="AutoShape 52"/>
            <p:cNvSpPr>
              <a:spLocks noChangeArrowheads="1"/>
            </p:cNvSpPr>
            <p:nvPr/>
          </p:nvSpPr>
          <p:spPr bwMode="auto">
            <a:xfrm>
              <a:off x="3992" y="3144"/>
              <a:ext cx="1040" cy="536"/>
            </a:xfrm>
            <a:prstGeom prst="roundRect">
              <a:avLst>
                <a:gd name="adj" fmla="val 16667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Exporter</a:t>
              </a:r>
              <a:endParaRPr lang="en-GB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39477" name="AutoShape 53"/>
            <p:cNvSpPr>
              <a:spLocks noChangeArrowheads="1"/>
            </p:cNvSpPr>
            <p:nvPr/>
          </p:nvSpPr>
          <p:spPr bwMode="auto">
            <a:xfrm>
              <a:off x="4088" y="3240"/>
              <a:ext cx="1040" cy="536"/>
            </a:xfrm>
            <a:prstGeom prst="roundRect">
              <a:avLst>
                <a:gd name="adj" fmla="val 16667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Exporter</a:t>
              </a:r>
              <a:endParaRPr lang="en-GB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39478" name="AutoShape 54"/>
            <p:cNvSpPr>
              <a:spLocks noChangeArrowheads="1"/>
            </p:cNvSpPr>
            <p:nvPr/>
          </p:nvSpPr>
          <p:spPr bwMode="auto">
            <a:xfrm>
              <a:off x="4184" y="3336"/>
              <a:ext cx="1040" cy="536"/>
            </a:xfrm>
            <a:prstGeom prst="roundRect">
              <a:avLst>
                <a:gd name="adj" fmla="val 16667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Importers</a:t>
              </a:r>
              <a:endParaRPr lang="en-GB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639493" name="Text Box 69"/>
          <p:cNvSpPr txBox="1">
            <a:spLocks noChangeArrowheads="1"/>
          </p:cNvSpPr>
          <p:nvPr/>
        </p:nvSpPr>
        <p:spPr bwMode="auto">
          <a:xfrm>
            <a:off x="3879850" y="141446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Blackboard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1639466" name="Group 42"/>
          <p:cNvGrpSpPr>
            <a:grpSpLocks/>
          </p:cNvGrpSpPr>
          <p:nvPr/>
        </p:nvGrpSpPr>
        <p:grpSpPr bwMode="auto">
          <a:xfrm>
            <a:off x="3248025" y="2120900"/>
            <a:ext cx="2527300" cy="1028700"/>
            <a:chOff x="1848" y="1096"/>
            <a:chExt cx="1592" cy="648"/>
          </a:xfrm>
        </p:grpSpPr>
        <p:grpSp>
          <p:nvGrpSpPr>
            <p:cNvPr id="1639444" name="Group 20"/>
            <p:cNvGrpSpPr>
              <a:grpSpLocks/>
            </p:cNvGrpSpPr>
            <p:nvPr/>
          </p:nvGrpSpPr>
          <p:grpSpPr bwMode="auto">
            <a:xfrm>
              <a:off x="1848" y="1096"/>
              <a:ext cx="1400" cy="456"/>
              <a:chOff x="2000" y="1328"/>
              <a:chExt cx="1400" cy="456"/>
            </a:xfrm>
          </p:grpSpPr>
          <p:sp>
            <p:nvSpPr>
              <p:cNvPr id="1639431" name="Oval 7"/>
              <p:cNvSpPr>
                <a:spLocks noChangeArrowheads="1"/>
              </p:cNvSpPr>
              <p:nvPr/>
            </p:nvSpPr>
            <p:spPr bwMode="auto">
              <a:xfrm>
                <a:off x="2000" y="1432"/>
                <a:ext cx="688" cy="3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endParaRPr lang="el-GR" sz="1200">
                  <a:effectLst/>
                </a:endParaRPr>
              </a:p>
            </p:txBody>
          </p:sp>
          <p:sp>
            <p:nvSpPr>
              <p:cNvPr id="1639438" name="AutoShape 14"/>
              <p:cNvSpPr>
                <a:spLocks noChangeArrowheads="1"/>
              </p:cNvSpPr>
              <p:nvPr/>
            </p:nvSpPr>
            <p:spPr bwMode="auto">
              <a:xfrm>
                <a:off x="2760" y="1328"/>
                <a:ext cx="640" cy="456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200">
                    <a:effectLst/>
                  </a:rPr>
                  <a:t>access</a:t>
                </a:r>
              </a:p>
              <a:p>
                <a:pPr algn="ctr" defTabSz="762000"/>
                <a:r>
                  <a:rPr lang="en-US" sz="1200">
                    <a:effectLst/>
                  </a:rPr>
                  <a:t>rules</a:t>
                </a:r>
                <a:endParaRPr lang="en-GB" sz="1200">
                  <a:effectLst/>
                </a:endParaRPr>
              </a:p>
            </p:txBody>
          </p:sp>
          <p:cxnSp>
            <p:nvCxnSpPr>
              <p:cNvPr id="1639440" name="AutoShape 16"/>
              <p:cNvCxnSpPr>
                <a:cxnSpLocks noChangeShapeType="1"/>
                <a:stCxn id="1639438" idx="2"/>
                <a:endCxn id="1639431" idx="0"/>
              </p:cNvCxnSpPr>
              <p:nvPr/>
            </p:nvCxnSpPr>
            <p:spPr bwMode="auto">
              <a:xfrm rot="10800000">
                <a:off x="2344" y="1432"/>
                <a:ext cx="416" cy="124"/>
              </a:xfrm>
              <a:prstGeom prst="curvedConnector4">
                <a:avLst>
                  <a:gd name="adj1" fmla="val 8653"/>
                  <a:gd name="adj2" fmla="val 21613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39449" name="Group 25"/>
            <p:cNvGrpSpPr>
              <a:grpSpLocks/>
            </p:cNvGrpSpPr>
            <p:nvPr/>
          </p:nvGrpSpPr>
          <p:grpSpPr bwMode="auto">
            <a:xfrm>
              <a:off x="1944" y="1192"/>
              <a:ext cx="1400" cy="456"/>
              <a:chOff x="2000" y="1328"/>
              <a:chExt cx="1400" cy="456"/>
            </a:xfrm>
          </p:grpSpPr>
          <p:sp>
            <p:nvSpPr>
              <p:cNvPr id="1639450" name="Oval 26"/>
              <p:cNvSpPr>
                <a:spLocks noChangeArrowheads="1"/>
              </p:cNvSpPr>
              <p:nvPr/>
            </p:nvSpPr>
            <p:spPr bwMode="auto">
              <a:xfrm>
                <a:off x="2000" y="1432"/>
                <a:ext cx="688" cy="3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endParaRPr lang="el-GR" sz="1200">
                  <a:effectLst/>
                </a:endParaRPr>
              </a:p>
            </p:txBody>
          </p:sp>
          <p:sp>
            <p:nvSpPr>
              <p:cNvPr id="1639451" name="AutoShape 27"/>
              <p:cNvSpPr>
                <a:spLocks noChangeArrowheads="1"/>
              </p:cNvSpPr>
              <p:nvPr/>
            </p:nvSpPr>
            <p:spPr bwMode="auto">
              <a:xfrm>
                <a:off x="2760" y="1328"/>
                <a:ext cx="640" cy="456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200">
                    <a:effectLst/>
                  </a:rPr>
                  <a:t>access</a:t>
                </a:r>
              </a:p>
              <a:p>
                <a:pPr algn="ctr" defTabSz="762000"/>
                <a:r>
                  <a:rPr lang="en-US" sz="1200">
                    <a:effectLst/>
                  </a:rPr>
                  <a:t>rules</a:t>
                </a:r>
                <a:endParaRPr lang="en-GB" sz="1200">
                  <a:effectLst/>
                </a:endParaRPr>
              </a:p>
            </p:txBody>
          </p:sp>
          <p:cxnSp>
            <p:nvCxnSpPr>
              <p:cNvPr id="1639452" name="AutoShape 28"/>
              <p:cNvCxnSpPr>
                <a:cxnSpLocks noChangeShapeType="1"/>
                <a:stCxn id="1639451" idx="2"/>
                <a:endCxn id="1639450" idx="0"/>
              </p:cNvCxnSpPr>
              <p:nvPr/>
            </p:nvCxnSpPr>
            <p:spPr bwMode="auto">
              <a:xfrm rot="10800000">
                <a:off x="2344" y="1432"/>
                <a:ext cx="416" cy="124"/>
              </a:xfrm>
              <a:prstGeom prst="curvedConnector4">
                <a:avLst>
                  <a:gd name="adj1" fmla="val 8653"/>
                  <a:gd name="adj2" fmla="val 21613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39453" name="Group 29"/>
            <p:cNvGrpSpPr>
              <a:grpSpLocks/>
            </p:cNvGrpSpPr>
            <p:nvPr/>
          </p:nvGrpSpPr>
          <p:grpSpPr bwMode="auto">
            <a:xfrm>
              <a:off x="2040" y="1288"/>
              <a:ext cx="1400" cy="456"/>
              <a:chOff x="2000" y="1328"/>
              <a:chExt cx="1400" cy="456"/>
            </a:xfrm>
          </p:grpSpPr>
          <p:sp>
            <p:nvSpPr>
              <p:cNvPr id="1639454" name="Oval 30"/>
              <p:cNvSpPr>
                <a:spLocks noChangeArrowheads="1"/>
              </p:cNvSpPr>
              <p:nvPr/>
            </p:nvSpPr>
            <p:spPr bwMode="auto">
              <a:xfrm>
                <a:off x="2000" y="1432"/>
                <a:ext cx="688" cy="3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l-GR" sz="1200">
                    <a:effectLst/>
                  </a:rPr>
                  <a:t>πληροφορία</a:t>
                </a:r>
                <a:endParaRPr lang="en-GB" sz="1200">
                  <a:effectLst/>
                </a:endParaRPr>
              </a:p>
            </p:txBody>
          </p:sp>
          <p:sp>
            <p:nvSpPr>
              <p:cNvPr id="1639455" name="AutoShape 31"/>
              <p:cNvSpPr>
                <a:spLocks noChangeArrowheads="1"/>
              </p:cNvSpPr>
              <p:nvPr/>
            </p:nvSpPr>
            <p:spPr bwMode="auto">
              <a:xfrm>
                <a:off x="2760" y="1328"/>
                <a:ext cx="640" cy="456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l-GR" sz="1200">
                    <a:effectLst/>
                  </a:rPr>
                  <a:t>κανόνες</a:t>
                </a:r>
              </a:p>
              <a:p>
                <a:pPr algn="ctr" defTabSz="762000"/>
                <a:r>
                  <a:rPr lang="el-GR" sz="1200">
                    <a:effectLst/>
                  </a:rPr>
                  <a:t>πρόσβασης</a:t>
                </a:r>
                <a:endParaRPr lang="en-GB" sz="1200">
                  <a:effectLst/>
                </a:endParaRPr>
              </a:p>
            </p:txBody>
          </p:sp>
          <p:cxnSp>
            <p:nvCxnSpPr>
              <p:cNvPr id="1639456" name="AutoShape 32"/>
              <p:cNvCxnSpPr>
                <a:cxnSpLocks noChangeShapeType="1"/>
                <a:stCxn id="1639455" idx="2"/>
                <a:endCxn id="1639454" idx="0"/>
              </p:cNvCxnSpPr>
              <p:nvPr/>
            </p:nvCxnSpPr>
            <p:spPr bwMode="auto">
              <a:xfrm rot="10800000">
                <a:off x="2344" y="1432"/>
                <a:ext cx="416" cy="124"/>
              </a:xfrm>
              <a:prstGeom prst="curvedConnector4">
                <a:avLst>
                  <a:gd name="adj1" fmla="val 8653"/>
                  <a:gd name="adj2" fmla="val 21613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639470" name="AutoShape 46"/>
          <p:cNvSpPr>
            <a:spLocks noChangeArrowheads="1"/>
          </p:cNvSpPr>
          <p:nvPr/>
        </p:nvSpPr>
        <p:spPr bwMode="auto">
          <a:xfrm>
            <a:off x="3146425" y="4381500"/>
            <a:ext cx="3048000" cy="1206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639495" name="Group 71"/>
          <p:cNvGrpSpPr>
            <a:grpSpLocks/>
          </p:cNvGrpSpPr>
          <p:nvPr/>
        </p:nvGrpSpPr>
        <p:grpSpPr bwMode="auto">
          <a:xfrm>
            <a:off x="3244850" y="4508500"/>
            <a:ext cx="2795588" cy="1028700"/>
            <a:chOff x="1870" y="2840"/>
            <a:chExt cx="1761" cy="648"/>
          </a:xfrm>
        </p:grpSpPr>
        <p:grpSp>
          <p:nvGrpSpPr>
            <p:cNvPr id="1639445" name="Group 21"/>
            <p:cNvGrpSpPr>
              <a:grpSpLocks/>
            </p:cNvGrpSpPr>
            <p:nvPr/>
          </p:nvGrpSpPr>
          <p:grpSpPr bwMode="auto">
            <a:xfrm>
              <a:off x="1870" y="2840"/>
              <a:ext cx="1548" cy="456"/>
              <a:chOff x="2000" y="1328"/>
              <a:chExt cx="1400" cy="456"/>
            </a:xfrm>
          </p:grpSpPr>
          <p:sp>
            <p:nvSpPr>
              <p:cNvPr id="1639446" name="Oval 22"/>
              <p:cNvSpPr>
                <a:spLocks noChangeArrowheads="1"/>
              </p:cNvSpPr>
              <p:nvPr/>
            </p:nvSpPr>
            <p:spPr bwMode="auto">
              <a:xfrm>
                <a:off x="2000" y="1432"/>
                <a:ext cx="688" cy="3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endParaRPr lang="el-GR" sz="1200">
                  <a:effectLst/>
                </a:endParaRPr>
              </a:p>
            </p:txBody>
          </p:sp>
          <p:sp>
            <p:nvSpPr>
              <p:cNvPr id="1639447" name="AutoShape 23"/>
              <p:cNvSpPr>
                <a:spLocks noChangeArrowheads="1"/>
              </p:cNvSpPr>
              <p:nvPr/>
            </p:nvSpPr>
            <p:spPr bwMode="auto">
              <a:xfrm>
                <a:off x="2760" y="1328"/>
                <a:ext cx="640" cy="456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200">
                    <a:effectLst/>
                  </a:rPr>
                  <a:t>import</a:t>
                </a:r>
              </a:p>
              <a:p>
                <a:pPr algn="ctr" defTabSz="762000"/>
                <a:r>
                  <a:rPr lang="en-US" sz="1200">
                    <a:effectLst/>
                  </a:rPr>
                  <a:t>info</a:t>
                </a:r>
                <a:endParaRPr lang="en-GB" sz="1200">
                  <a:effectLst/>
                </a:endParaRPr>
              </a:p>
            </p:txBody>
          </p:sp>
          <p:cxnSp>
            <p:nvCxnSpPr>
              <p:cNvPr id="1639448" name="AutoShape 24"/>
              <p:cNvCxnSpPr>
                <a:cxnSpLocks noChangeShapeType="1"/>
                <a:stCxn id="1639447" idx="2"/>
                <a:endCxn id="1639446" idx="0"/>
              </p:cNvCxnSpPr>
              <p:nvPr/>
            </p:nvCxnSpPr>
            <p:spPr bwMode="auto">
              <a:xfrm rot="10800000">
                <a:off x="2344" y="1432"/>
                <a:ext cx="416" cy="124"/>
              </a:xfrm>
              <a:prstGeom prst="curvedConnector4">
                <a:avLst>
                  <a:gd name="adj1" fmla="val 8653"/>
                  <a:gd name="adj2" fmla="val 21613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39457" name="Group 33"/>
            <p:cNvGrpSpPr>
              <a:grpSpLocks/>
            </p:cNvGrpSpPr>
            <p:nvPr/>
          </p:nvGrpSpPr>
          <p:grpSpPr bwMode="auto">
            <a:xfrm>
              <a:off x="1976" y="2936"/>
              <a:ext cx="1548" cy="456"/>
              <a:chOff x="2000" y="1328"/>
              <a:chExt cx="1400" cy="456"/>
            </a:xfrm>
          </p:grpSpPr>
          <p:sp>
            <p:nvSpPr>
              <p:cNvPr id="1639458" name="Oval 34"/>
              <p:cNvSpPr>
                <a:spLocks noChangeArrowheads="1"/>
              </p:cNvSpPr>
              <p:nvPr/>
            </p:nvSpPr>
            <p:spPr bwMode="auto">
              <a:xfrm>
                <a:off x="2000" y="1432"/>
                <a:ext cx="688" cy="35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endParaRPr lang="el-GR" sz="1200">
                  <a:effectLst/>
                </a:endParaRPr>
              </a:p>
            </p:txBody>
          </p:sp>
          <p:sp>
            <p:nvSpPr>
              <p:cNvPr id="1639459" name="AutoShape 35"/>
              <p:cNvSpPr>
                <a:spLocks noChangeArrowheads="1"/>
              </p:cNvSpPr>
              <p:nvPr/>
            </p:nvSpPr>
            <p:spPr bwMode="auto">
              <a:xfrm>
                <a:off x="2760" y="1328"/>
                <a:ext cx="640" cy="456"/>
              </a:xfrm>
              <a:prstGeom prst="can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200">
                    <a:effectLst/>
                  </a:rPr>
                  <a:t>import</a:t>
                </a:r>
              </a:p>
              <a:p>
                <a:pPr algn="ctr" defTabSz="762000"/>
                <a:r>
                  <a:rPr lang="en-US" sz="1200">
                    <a:effectLst/>
                  </a:rPr>
                  <a:t>info</a:t>
                </a:r>
                <a:endParaRPr lang="en-GB" sz="1200">
                  <a:effectLst/>
                </a:endParaRPr>
              </a:p>
            </p:txBody>
          </p:sp>
          <p:cxnSp>
            <p:nvCxnSpPr>
              <p:cNvPr id="1639460" name="AutoShape 36"/>
              <p:cNvCxnSpPr>
                <a:cxnSpLocks noChangeShapeType="1"/>
                <a:stCxn id="1639459" idx="2"/>
                <a:endCxn id="1639458" idx="0"/>
              </p:cNvCxnSpPr>
              <p:nvPr/>
            </p:nvCxnSpPr>
            <p:spPr bwMode="auto">
              <a:xfrm rot="10800000">
                <a:off x="2344" y="1432"/>
                <a:ext cx="416" cy="124"/>
              </a:xfrm>
              <a:prstGeom prst="curvedConnector4">
                <a:avLst>
                  <a:gd name="adj1" fmla="val 8653"/>
                  <a:gd name="adj2" fmla="val 21613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39462" name="Oval 38"/>
            <p:cNvSpPr>
              <a:spLocks noChangeArrowheads="1"/>
            </p:cNvSpPr>
            <p:nvPr/>
          </p:nvSpPr>
          <p:spPr bwMode="auto">
            <a:xfrm>
              <a:off x="2082" y="3136"/>
              <a:ext cx="761" cy="3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>
                  <a:effectLst/>
                </a:rPr>
                <a:t>ενδιαφέροντα</a:t>
              </a:r>
              <a:endParaRPr lang="en-GB" sz="1200">
                <a:effectLst/>
              </a:endParaRPr>
            </a:p>
          </p:txBody>
        </p:sp>
        <p:sp>
          <p:nvSpPr>
            <p:cNvPr id="1639463" name="AutoShape 39"/>
            <p:cNvSpPr>
              <a:spLocks noChangeArrowheads="1"/>
            </p:cNvSpPr>
            <p:nvPr/>
          </p:nvSpPr>
          <p:spPr bwMode="auto">
            <a:xfrm>
              <a:off x="2923" y="3032"/>
              <a:ext cx="708" cy="456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l-GR" sz="1200">
                  <a:effectLst/>
                </a:rPr>
                <a:t>προφίλ</a:t>
              </a:r>
            </a:p>
            <a:p>
              <a:pPr algn="ctr" defTabSz="762000"/>
              <a:r>
                <a:rPr lang="en-US" sz="1200">
                  <a:effectLst/>
                </a:rPr>
                <a:t>importer</a:t>
              </a:r>
            </a:p>
          </p:txBody>
        </p:sp>
        <p:cxnSp>
          <p:nvCxnSpPr>
            <p:cNvPr id="1639464" name="AutoShape 40"/>
            <p:cNvCxnSpPr>
              <a:cxnSpLocks noChangeShapeType="1"/>
              <a:stCxn id="1639463" idx="2"/>
              <a:endCxn id="1639462" idx="0"/>
            </p:cNvCxnSpPr>
            <p:nvPr/>
          </p:nvCxnSpPr>
          <p:spPr bwMode="auto">
            <a:xfrm rot="10800000">
              <a:off x="2463" y="3136"/>
              <a:ext cx="460" cy="124"/>
            </a:xfrm>
            <a:prstGeom prst="curvedConnector4">
              <a:avLst>
                <a:gd name="adj1" fmla="val 8653"/>
                <a:gd name="adj2" fmla="val 216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39496" name="AutoShape 72"/>
          <p:cNvCxnSpPr>
            <a:cxnSpLocks noChangeShapeType="1"/>
            <a:stCxn id="1639475" idx="3"/>
            <a:endCxn id="1639469" idx="1"/>
          </p:cNvCxnSpPr>
          <p:nvPr/>
        </p:nvCxnSpPr>
        <p:spPr bwMode="auto">
          <a:xfrm flipV="1">
            <a:off x="2381250" y="2609850"/>
            <a:ext cx="801688" cy="1216025"/>
          </a:xfrm>
          <a:prstGeom prst="bentConnector3">
            <a:avLst>
              <a:gd name="adj1" fmla="val 5088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497" name="AutoShape 73"/>
          <p:cNvCxnSpPr>
            <a:cxnSpLocks noChangeShapeType="1"/>
            <a:stCxn id="1639470" idx="3"/>
            <a:endCxn id="1639476" idx="1"/>
          </p:cNvCxnSpPr>
          <p:nvPr/>
        </p:nvCxnSpPr>
        <p:spPr bwMode="auto">
          <a:xfrm flipV="1">
            <a:off x="6208713" y="3568700"/>
            <a:ext cx="776287" cy="1416050"/>
          </a:xfrm>
          <a:prstGeom prst="bentConnector3">
            <a:avLst>
              <a:gd name="adj1" fmla="val 4907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357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Blackboard </a:t>
            </a:r>
            <a:r>
              <a:rPr lang="el-GR"/>
              <a:t>(5/5)</a:t>
            </a:r>
            <a:endParaRPr lang="en-GB"/>
          </a:p>
        </p:txBody>
      </p:sp>
      <p:graphicFrame>
        <p:nvGraphicFramePr>
          <p:cNvPr id="164050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96693"/>
              </p:ext>
            </p:extLst>
          </p:nvPr>
        </p:nvGraphicFramePr>
        <p:xfrm>
          <a:off x="850900" y="1355725"/>
          <a:ext cx="7594600" cy="4956684"/>
        </p:xfrm>
        <a:graphic>
          <a:graphicData uri="http://schemas.openxmlformats.org/drawingml/2006/table">
            <a:tbl>
              <a:tblPr/>
              <a:tblGrid>
                <a:gridCol w="7594600"/>
              </a:tblGrid>
              <a:tr h="4546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Blackboard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unsigned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Export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	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Επιστρέφει ένα μοναδικό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 stamp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void*         data,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unsigned      size,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typeId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void          (*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onImport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dataStamp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 void* closure),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unsigned long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expiresAfter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void          (*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onExpire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)(void* data, unsigned size)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);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void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Remove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dataStamp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void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SetImportInterest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char*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typeId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void*          (*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importFunc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)(void* data, unsigned size)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);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Export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συνάρτηση είναι για την εξαγωγή πληροφορίας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δίνοντας δυνατότητας στον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exporter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ειδοποιηθεί εάν κάποιος κάνει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τα δεδομένα, και να μπορεί να δεχθεί δεδομένα από τον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importer (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μέσω του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closure)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SetImportInterest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είναι μία συνάρτηση εκδήλωσης ενδιαφέροντος, με παράμετρο μία 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συνάρτηση, για συγκεκριμένη κατηγορία δεδομένων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(encoded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δυναμικά ως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string)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συνάρτηση επιστρέφει δεδομένα που μπορεί να χρειάζεται ο Ε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xporter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0466" name="AutoShape 18"/>
          <p:cNvSpPr>
            <a:spLocks noChangeArrowheads="1"/>
          </p:cNvSpPr>
          <p:nvPr/>
        </p:nvSpPr>
        <p:spPr bwMode="auto">
          <a:xfrm>
            <a:off x="1727200" y="2374900"/>
            <a:ext cx="2082800" cy="279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40509" name="AutoShape 61"/>
          <p:cNvSpPr>
            <a:spLocks noChangeArrowheads="1"/>
          </p:cNvSpPr>
          <p:nvPr/>
        </p:nvSpPr>
        <p:spPr bwMode="auto">
          <a:xfrm rot="987623">
            <a:off x="1531938" y="2254250"/>
            <a:ext cx="2925762" cy="185738"/>
          </a:xfrm>
          <a:prstGeom prst="rightArrow">
            <a:avLst>
              <a:gd name="adj1" fmla="val 35898"/>
              <a:gd name="adj2" fmla="val 77739"/>
            </a:avLst>
          </a:prstGeom>
          <a:solidFill>
            <a:schemeClr val="accent1">
              <a:alpha val="3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40510" name="AutoShape 62"/>
          <p:cNvSpPr>
            <a:spLocks noChangeArrowheads="1"/>
          </p:cNvSpPr>
          <p:nvPr/>
        </p:nvSpPr>
        <p:spPr bwMode="auto">
          <a:xfrm rot="20423529">
            <a:off x="1839786" y="3460463"/>
            <a:ext cx="4495304" cy="182563"/>
          </a:xfrm>
          <a:prstGeom prst="rightArrow">
            <a:avLst>
              <a:gd name="adj1" fmla="val 35898"/>
              <a:gd name="adj2" fmla="val 139086"/>
            </a:avLst>
          </a:prstGeom>
          <a:solidFill>
            <a:schemeClr val="accent1">
              <a:alpha val="3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40511" name="AutoShape 63"/>
          <p:cNvSpPr>
            <a:spLocks noChangeArrowheads="1"/>
          </p:cNvSpPr>
          <p:nvPr/>
        </p:nvSpPr>
        <p:spPr bwMode="auto">
          <a:xfrm rot="3022044">
            <a:off x="1188243" y="2748757"/>
            <a:ext cx="2163763" cy="177800"/>
          </a:xfrm>
          <a:prstGeom prst="rightArrow">
            <a:avLst>
              <a:gd name="adj1" fmla="val 35898"/>
              <a:gd name="adj2" fmla="val 60059"/>
            </a:avLst>
          </a:prstGeom>
          <a:solidFill>
            <a:schemeClr val="accent1">
              <a:alpha val="3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r>
              <a:rPr lang="el-GR" dirty="0"/>
              <a:t> (</a:t>
            </a:r>
            <a:r>
              <a:rPr lang="el-GR" dirty="0" smtClean="0"/>
              <a:t>1/</a:t>
            </a:r>
            <a:r>
              <a:rPr lang="en-US" dirty="0" smtClean="0"/>
              <a:t>9</a:t>
            </a:r>
            <a:r>
              <a:rPr lang="el-GR" dirty="0" smtClean="0"/>
              <a:t>)</a:t>
            </a:r>
            <a:endParaRPr lang="en-GB" dirty="0"/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/>
              <a:t>Πρόβλημα</a:t>
            </a:r>
            <a:endParaRPr lang="en-US" b="1" i="1"/>
          </a:p>
          <a:p>
            <a:pPr lvl="1"/>
            <a:r>
              <a:rPr lang="el-GR"/>
              <a:t>Θέλουμε να χρησιμοποιήσουμε την </a:t>
            </a:r>
            <a:r>
              <a:rPr lang="el-GR" i="1">
                <a:solidFill>
                  <a:srgbClr val="0000FF"/>
                </a:solidFill>
                <a:effectLst/>
              </a:rPr>
              <a:t>αυθεντική λειτουργικότητα</a:t>
            </a:r>
            <a:r>
              <a:rPr lang="el-GR"/>
              <a:t> μίας κλάσης αλλά μέσα από ένα </a:t>
            </a:r>
            <a:r>
              <a:rPr lang="el-GR" i="1">
                <a:solidFill>
                  <a:srgbClr val="0000FF"/>
                </a:solidFill>
                <a:effectLst/>
              </a:rPr>
              <a:t>διαφορετικό </a:t>
            </a:r>
            <a:r>
              <a:rPr lang="en-US" i="1">
                <a:solidFill>
                  <a:srgbClr val="0000FF"/>
                </a:solidFill>
                <a:effectLst/>
              </a:rPr>
              <a:t>API</a:t>
            </a:r>
            <a:r>
              <a:rPr lang="en-US"/>
              <a:t>.</a:t>
            </a:r>
          </a:p>
          <a:p>
            <a:pPr lvl="1"/>
            <a:r>
              <a:rPr lang="el-GR"/>
              <a:t>Δεν μπορούμε να αλλάξουμε την αυθεντική κλάση</a:t>
            </a:r>
            <a:r>
              <a:rPr lang="en-US"/>
              <a:t>.</a:t>
            </a:r>
          </a:p>
          <a:p>
            <a:pPr lvl="1"/>
            <a:r>
              <a:rPr lang="el-GR"/>
              <a:t>Μπορεί να υπάρχει ήδη κώδικας ο οποίος χρειάζεται το διαφορετικό </a:t>
            </a:r>
            <a:r>
              <a:rPr lang="en-US"/>
              <a:t>API.</a:t>
            </a:r>
            <a:endParaRPr lang="en-GB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5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1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1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1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(</a:t>
            </a:r>
            <a:r>
              <a:rPr lang="en-US" dirty="0" smtClean="0"/>
              <a:t>2/9)</a:t>
            </a:r>
            <a:endParaRPr lang="en-GB" dirty="0"/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i="1"/>
              <a:t>Λύσεις</a:t>
            </a:r>
            <a:endParaRPr lang="en-US" b="1" i="1"/>
          </a:p>
          <a:p>
            <a:pPr lvl="1"/>
            <a:r>
              <a:rPr lang="el-GR"/>
              <a:t>Δημιούργησε μία νέα κλάση η οποία κληρονομεί από την αυθεντική, αλλά τροποποιεί το </a:t>
            </a:r>
            <a:r>
              <a:rPr lang="en-US"/>
              <a:t>API</a:t>
            </a:r>
            <a:r>
              <a:rPr lang="el-GR"/>
              <a:t> όπως χρειάζεται</a:t>
            </a:r>
            <a:r>
              <a:rPr lang="en-US"/>
              <a:t>.</a:t>
            </a:r>
          </a:p>
          <a:p>
            <a:pPr lvl="2"/>
            <a:r>
              <a:rPr lang="el-GR" i="1">
                <a:solidFill>
                  <a:srgbClr val="0000FF"/>
                </a:solidFill>
                <a:effectLst/>
              </a:rPr>
              <a:t>Μέσω κληρονομικότητας (</a:t>
            </a:r>
            <a:r>
              <a:rPr lang="en-US" i="1">
                <a:solidFill>
                  <a:srgbClr val="0000FF"/>
                </a:solidFill>
                <a:effectLst/>
              </a:rPr>
              <a:t>sub-classing</a:t>
            </a:r>
            <a:r>
              <a:rPr lang="el-GR" i="1">
                <a:solidFill>
                  <a:srgbClr val="0000FF"/>
                </a:solidFill>
                <a:effectLst/>
              </a:rPr>
              <a:t> </a:t>
            </a:r>
            <a:r>
              <a:rPr lang="en-US" i="1">
                <a:solidFill>
                  <a:srgbClr val="0000FF"/>
                </a:solidFill>
                <a:effectLst/>
              </a:rPr>
              <a:t>style</a:t>
            </a:r>
            <a:r>
              <a:rPr lang="el-GR" i="1">
                <a:solidFill>
                  <a:srgbClr val="0000FF"/>
                </a:solidFill>
                <a:effectLst/>
              </a:rPr>
              <a:t>)</a:t>
            </a:r>
            <a:endParaRPr lang="en-US" i="1">
              <a:solidFill>
                <a:srgbClr val="0000FF"/>
              </a:solidFill>
              <a:effectLst/>
            </a:endParaRPr>
          </a:p>
          <a:p>
            <a:pPr lvl="1"/>
            <a:r>
              <a:rPr lang="el-GR"/>
              <a:t>Δημιούργησε μία νέα κλάση με το τροποποιημένο </a:t>
            </a:r>
            <a:r>
              <a:rPr lang="en-US"/>
              <a:t>API</a:t>
            </a:r>
            <a:r>
              <a:rPr lang="el-GR"/>
              <a:t>, η οποία δεν κληρονομεί από την αυθεντική, αλλά έχει εσωτερικά ένα στιγμιότυπο αυτής, μέσω του οποίου και πραγματοποιούνται οι κλήσεις στις συναρτήσεις της αυθεντικής κλάσεις</a:t>
            </a:r>
            <a:endParaRPr lang="en-US"/>
          </a:p>
          <a:p>
            <a:pPr lvl="2"/>
            <a:r>
              <a:rPr lang="el-GR" i="1">
                <a:solidFill>
                  <a:srgbClr val="0000FF"/>
                </a:solidFill>
                <a:effectLst/>
              </a:rPr>
              <a:t>Μέσω εξουσιοδότησης (</a:t>
            </a:r>
            <a:r>
              <a:rPr lang="en-US" i="1">
                <a:solidFill>
                  <a:srgbClr val="0000FF"/>
                </a:solidFill>
                <a:effectLst/>
              </a:rPr>
              <a:t>delegation style) – </a:t>
            </a:r>
            <a:r>
              <a:rPr lang="el-GR" i="1">
                <a:solidFill>
                  <a:srgbClr val="0000FF"/>
                </a:solidFill>
                <a:effectLst/>
              </a:rPr>
              <a:t>συνήθης λύση</a:t>
            </a:r>
            <a:endParaRPr lang="en-GB" i="1">
              <a:solidFill>
                <a:srgbClr val="0000FF"/>
              </a:solidFill>
              <a:effectLst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9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(</a:t>
            </a:r>
            <a:r>
              <a:rPr lang="en-US" dirty="0" smtClean="0"/>
              <a:t>3/9)</a:t>
            </a:r>
            <a:endParaRPr lang="en-GB" dirty="0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b="1" i="1"/>
              <a:t>Επιπτώσεις</a:t>
            </a:r>
            <a:endParaRPr lang="en-US" sz="2400" b="1" i="1"/>
          </a:p>
          <a:p>
            <a:pPr lvl="1">
              <a:lnSpc>
                <a:spcPct val="90000"/>
              </a:lnSpc>
            </a:pPr>
            <a:r>
              <a:rPr lang="el-GR" sz="2000"/>
              <a:t>Χρειάζεται να υλοποιηθούν οι κλάσεις τροποποίησης </a:t>
            </a:r>
            <a:r>
              <a:rPr lang="en-US" sz="2000"/>
              <a:t>API </a:t>
            </a:r>
            <a:r>
              <a:rPr lang="el-GR" sz="2000"/>
              <a:t>(</a:t>
            </a:r>
            <a:r>
              <a:rPr lang="en-US" sz="2000"/>
              <a:t>adapters)</a:t>
            </a:r>
            <a:r>
              <a:rPr lang="el-GR" sz="2000"/>
              <a:t>, οι οποίες λέγονται επίσης και </a:t>
            </a:r>
            <a:r>
              <a:rPr lang="en-US" sz="2000" i="1"/>
              <a:t>wrappers</a:t>
            </a:r>
            <a:r>
              <a:rPr lang="en-US" sz="2000"/>
              <a:t> (</a:t>
            </a:r>
            <a:r>
              <a:rPr lang="el-GR" sz="2000"/>
              <a:t>περιτυλίγματα)</a:t>
            </a:r>
            <a:r>
              <a:rPr lang="en-US" sz="2000"/>
              <a:t>.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Μπορεί να βοηθήσει στην μεταφορά παλαιού χρήσιμου κώδικα πολύ γρήγορα, 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ενώ έπειτα, με την εφαρμογή του </a:t>
            </a:r>
            <a:r>
              <a:rPr lang="en-US" sz="1800"/>
              <a:t>re-factoring, </a:t>
            </a:r>
            <a:r>
              <a:rPr lang="el-GR" sz="1800"/>
              <a:t>να μετασχηματίσουμε σταδιακά την </a:t>
            </a:r>
            <a:r>
              <a:rPr lang="en-US" sz="1800"/>
              <a:t>adapter </a:t>
            </a:r>
            <a:r>
              <a:rPr lang="el-GR" sz="1800"/>
              <a:t>«ελαφριά» </a:t>
            </a:r>
            <a:r>
              <a:rPr lang="en-US" sz="1800"/>
              <a:t> </a:t>
            </a:r>
            <a:r>
              <a:rPr lang="el-GR" sz="1800"/>
              <a:t>κλάση σε μία πλήρη «βαριά» κλάση</a:t>
            </a:r>
            <a:r>
              <a:rPr lang="en-US" sz="1800"/>
              <a:t>, </a:t>
            </a:r>
            <a:endParaRPr lang="el-GR" sz="1800"/>
          </a:p>
          <a:p>
            <a:pPr lvl="2">
              <a:lnSpc>
                <a:spcPct val="90000"/>
              </a:lnSpc>
            </a:pPr>
            <a:r>
              <a:rPr lang="el-GR" sz="1800"/>
              <a:t>αφαιρώντας βήμα-βήμα τις κλήσεις σε απαρχαιωμένες κλάσεις, και αντικαθιστώντας αυτές σε κλήσεις στις νέες αλγοριθμικά συναρτήσεις,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μετατρέποντας την </a:t>
            </a:r>
            <a:r>
              <a:rPr lang="en-US" sz="1800"/>
              <a:t>adapter </a:t>
            </a:r>
            <a:r>
              <a:rPr lang="el-GR" sz="1800"/>
              <a:t>κλάση στη εντελώς νέα έκδοση της αυθεντικής κλάσης</a:t>
            </a:r>
            <a:endParaRPr lang="en-GB" sz="180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8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1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47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8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l-GR" dirty="0"/>
              <a:t>(</a:t>
            </a:r>
            <a:r>
              <a:rPr lang="el-GR" dirty="0" smtClean="0"/>
              <a:t>4/</a:t>
            </a:r>
            <a:r>
              <a:rPr lang="en-US" dirty="0" smtClean="0"/>
              <a:t>9</a:t>
            </a:r>
            <a:r>
              <a:rPr lang="el-GR" dirty="0" smtClean="0"/>
              <a:t>)</a:t>
            </a:r>
            <a:endParaRPr lang="en-GB" dirty="0"/>
          </a:p>
        </p:txBody>
      </p:sp>
      <p:grpSp>
        <p:nvGrpSpPr>
          <p:cNvPr id="1619979" name="Group 11"/>
          <p:cNvGrpSpPr>
            <a:grpSpLocks/>
          </p:cNvGrpSpPr>
          <p:nvPr/>
        </p:nvGrpSpPr>
        <p:grpSpPr bwMode="auto">
          <a:xfrm>
            <a:off x="1587500" y="2286000"/>
            <a:ext cx="1765300" cy="1879600"/>
            <a:chOff x="680" y="1416"/>
            <a:chExt cx="1112" cy="1184"/>
          </a:xfrm>
        </p:grpSpPr>
        <p:sp>
          <p:nvSpPr>
            <p:cNvPr id="1619972" name="AutoShape 4"/>
            <p:cNvSpPr>
              <a:spLocks noChangeArrowheads="1"/>
            </p:cNvSpPr>
            <p:nvPr/>
          </p:nvSpPr>
          <p:spPr bwMode="auto">
            <a:xfrm>
              <a:off x="680" y="1416"/>
              <a:ext cx="1112" cy="11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619973" name="AutoShape 5"/>
            <p:cNvSpPr>
              <a:spLocks noChangeArrowheads="1"/>
            </p:cNvSpPr>
            <p:nvPr/>
          </p:nvSpPr>
          <p:spPr bwMode="auto">
            <a:xfrm>
              <a:off x="808" y="1912"/>
              <a:ext cx="840" cy="2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  <a:endParaRPr lang="en-GB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19975" name="AutoShape 7"/>
            <p:cNvSpPr>
              <a:spLocks noChangeArrowheads="1"/>
            </p:cNvSpPr>
            <p:nvPr/>
          </p:nvSpPr>
          <p:spPr bwMode="auto">
            <a:xfrm>
              <a:off x="800" y="2296"/>
              <a:ext cx="840" cy="2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endParaRPr lang="en-GB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19976" name="AutoShape 8"/>
            <p:cNvSpPr>
              <a:spLocks noChangeArrowheads="1"/>
            </p:cNvSpPr>
            <p:nvPr/>
          </p:nvSpPr>
          <p:spPr bwMode="auto">
            <a:xfrm>
              <a:off x="808" y="1512"/>
              <a:ext cx="840" cy="2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defTabSz="762000"/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GB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619977" name="Line 9"/>
            <p:cNvSpPr>
              <a:spLocks noChangeShapeType="1"/>
            </p:cNvSpPr>
            <p:nvPr/>
          </p:nvSpPr>
          <p:spPr bwMode="auto">
            <a:xfrm>
              <a:off x="1200" y="17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619978" name="Line 10"/>
            <p:cNvSpPr>
              <a:spLocks noChangeShapeType="1"/>
            </p:cNvSpPr>
            <p:nvPr/>
          </p:nvSpPr>
          <p:spPr bwMode="auto">
            <a:xfrm>
              <a:off x="1208" y="21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1619981" name="AutoShape 13"/>
          <p:cNvSpPr>
            <a:spLocks noChangeArrowheads="1"/>
          </p:cNvSpPr>
          <p:nvPr/>
        </p:nvSpPr>
        <p:spPr bwMode="auto">
          <a:xfrm>
            <a:off x="5410200" y="2247900"/>
            <a:ext cx="1765300" cy="233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19982" name="AutoShape 14"/>
          <p:cNvSpPr>
            <a:spLocks noChangeArrowheads="1"/>
          </p:cNvSpPr>
          <p:nvPr/>
        </p:nvSpPr>
        <p:spPr bwMode="auto">
          <a:xfrm>
            <a:off x="5613400" y="3035300"/>
            <a:ext cx="1333500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endParaRPr lang="en-GB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9983" name="AutoShape 15"/>
          <p:cNvSpPr>
            <a:spLocks noChangeArrowheads="1"/>
          </p:cNvSpPr>
          <p:nvPr/>
        </p:nvSpPr>
        <p:spPr bwMode="auto">
          <a:xfrm>
            <a:off x="5600700" y="3644900"/>
            <a:ext cx="1333500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endParaRPr lang="en-GB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9984" name="AutoShape 16"/>
          <p:cNvSpPr>
            <a:spLocks noChangeArrowheads="1"/>
          </p:cNvSpPr>
          <p:nvPr/>
        </p:nvSpPr>
        <p:spPr bwMode="auto">
          <a:xfrm>
            <a:off x="5613400" y="2400300"/>
            <a:ext cx="1333500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GB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9985" name="Line 17"/>
          <p:cNvSpPr>
            <a:spLocks noChangeShapeType="1"/>
          </p:cNvSpPr>
          <p:nvPr/>
        </p:nvSpPr>
        <p:spPr bwMode="auto">
          <a:xfrm>
            <a:off x="6235700" y="27813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19986" name="Line 18"/>
          <p:cNvSpPr>
            <a:spLocks noChangeShapeType="1"/>
          </p:cNvSpPr>
          <p:nvPr/>
        </p:nvSpPr>
        <p:spPr bwMode="auto">
          <a:xfrm>
            <a:off x="6248400" y="3403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19987" name="Oval 19"/>
          <p:cNvSpPr>
            <a:spLocks noChangeArrowheads="1"/>
          </p:cNvSpPr>
          <p:nvPr/>
        </p:nvSpPr>
        <p:spPr bwMode="auto">
          <a:xfrm>
            <a:off x="5842000" y="4089400"/>
            <a:ext cx="990600" cy="381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9988" name="Text Box 20"/>
          <p:cNvSpPr txBox="1">
            <a:spLocks noChangeArrowheads="1"/>
          </p:cNvSpPr>
          <p:nvPr/>
        </p:nvSpPr>
        <p:spPr bwMode="auto">
          <a:xfrm>
            <a:off x="1825625" y="1560513"/>
            <a:ext cx="1249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αυθεντική</a:t>
            </a:r>
          </a:p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κλάση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619989" name="Text Box 21"/>
          <p:cNvSpPr txBox="1">
            <a:spLocks noChangeArrowheads="1"/>
          </p:cNvSpPr>
          <p:nvPr/>
        </p:nvSpPr>
        <p:spPr bwMode="auto">
          <a:xfrm>
            <a:off x="5807075" y="1573213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adapter</a:t>
            </a:r>
            <a:endParaRPr lang="el-GR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κλάση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cxnSp>
        <p:nvCxnSpPr>
          <p:cNvPr id="1619990" name="AutoShape 22"/>
          <p:cNvCxnSpPr>
            <a:cxnSpLocks noChangeShapeType="1"/>
            <a:stCxn id="1619987" idx="2"/>
            <a:endCxn id="1619972" idx="3"/>
          </p:cNvCxnSpPr>
          <p:nvPr/>
        </p:nvCxnSpPr>
        <p:spPr bwMode="auto">
          <a:xfrm rot="10800000">
            <a:off x="3367088" y="3225800"/>
            <a:ext cx="2460625" cy="10541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9992" name="Text Box 24"/>
          <p:cNvSpPr txBox="1">
            <a:spLocks noChangeArrowheads="1"/>
          </p:cNvSpPr>
          <p:nvPr/>
        </p:nvSpPr>
        <p:spPr bwMode="auto">
          <a:xfrm rot="1479524">
            <a:off x="3943350" y="3209925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effectLst/>
                <a:latin typeface="Arial" charset="0"/>
              </a:rPr>
              <a:t>instance of</a:t>
            </a:r>
            <a:endParaRPr lang="en-GB" sz="1600">
              <a:effectLst/>
              <a:latin typeface="Arial" charset="0"/>
            </a:endParaRPr>
          </a:p>
        </p:txBody>
      </p:sp>
      <p:graphicFrame>
        <p:nvGraphicFramePr>
          <p:cNvPr id="1620010" name="Group 42"/>
          <p:cNvGraphicFramePr>
            <a:graphicFrameLocks noGrp="1"/>
          </p:cNvGraphicFramePr>
          <p:nvPr/>
        </p:nvGraphicFramePr>
        <p:xfrm>
          <a:off x="1574800" y="4965700"/>
          <a:ext cx="5397500" cy="1146684"/>
        </p:xfrm>
        <a:graphic>
          <a:graphicData uri="http://schemas.openxmlformats.org/drawingml/2006/table">
            <a:tbl>
              <a:tblPr/>
              <a:tblGrid>
                <a:gridCol w="5397500"/>
              </a:tblGrid>
              <a:tr h="952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Σχήμα υλοποίησης μέσω εξουσιοδότησης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Οι κλήσεις της μορφής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F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j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στην υλοποίηση της συνάρτησης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ονομάζονται κλήσεις εξουσιοδότησης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delegation calls</a:t>
                      </a:r>
                      <a:r>
                        <a:rPr kumimoji="0" lang="el-G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86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9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l-GR" dirty="0"/>
              <a:t>(</a:t>
            </a:r>
            <a:r>
              <a:rPr lang="en-US" dirty="0" smtClean="0"/>
              <a:t>5/9)</a:t>
            </a:r>
            <a:endParaRPr lang="en-GB" dirty="0"/>
          </a:p>
        </p:txBody>
      </p:sp>
      <p:graphicFrame>
        <p:nvGraphicFramePr>
          <p:cNvPr id="162103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28155"/>
              </p:ext>
            </p:extLst>
          </p:nvPr>
        </p:nvGraphicFramePr>
        <p:xfrm>
          <a:off x="1054100" y="1651000"/>
          <a:ext cx="6997700" cy="2058481"/>
        </p:xfrm>
        <a:graphic>
          <a:graphicData uri="http://schemas.openxmlformats.org/drawingml/2006/table">
            <a:tbl>
              <a:tblPr/>
              <a:tblGrid>
                <a:gridCol w="69977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MOTIF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Native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public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MOTIF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Native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Object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AbstractWindow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25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MOTIF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Adapted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public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AbstractWindow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1017" name="Text Box 25"/>
          <p:cNvSpPr txBox="1">
            <a:spLocks noChangeArrowheads="1"/>
          </p:cNvSpPr>
          <p:nvPr/>
        </p:nvSpPr>
        <p:spPr bwMode="auto">
          <a:xfrm>
            <a:off x="5870575" y="1878013"/>
            <a:ext cx="213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>
                <a:solidFill>
                  <a:srgbClr val="0000FF"/>
                </a:solidFill>
                <a:effectLst/>
                <a:latin typeface="Arial" charset="0"/>
              </a:rPr>
              <a:t>Η αυθεντική </a:t>
            </a:r>
            <a:r>
              <a:rPr lang="en-US" sz="1400" i="1">
                <a:solidFill>
                  <a:srgbClr val="0000FF"/>
                </a:solidFill>
                <a:effectLst/>
                <a:latin typeface="Arial" charset="0"/>
              </a:rPr>
              <a:t>GUI </a:t>
            </a:r>
            <a:r>
              <a:rPr lang="el-GR" sz="1400" i="1">
                <a:solidFill>
                  <a:srgbClr val="0000FF"/>
                </a:solidFill>
                <a:effectLst/>
                <a:latin typeface="Arial" charset="0"/>
              </a:rPr>
              <a:t>κλάση</a:t>
            </a:r>
            <a:endParaRPr lang="en-GB" sz="1400" i="1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21018" name="Text Box 26"/>
          <p:cNvSpPr txBox="1">
            <a:spLocks noChangeArrowheads="1"/>
          </p:cNvSpPr>
          <p:nvPr/>
        </p:nvSpPr>
        <p:spPr bwMode="auto">
          <a:xfrm>
            <a:off x="2008188" y="3148013"/>
            <a:ext cx="5988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Μία 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adapter</a:t>
            </a:r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 κλάση της </a:t>
            </a:r>
            <a:r>
              <a:rPr lang="en-US" sz="1400">
                <a:solidFill>
                  <a:srgbClr val="0000FF"/>
                </a:solidFill>
                <a:effectLst/>
                <a:latin typeface="Arial" charset="0"/>
              </a:rPr>
              <a:t>adapted </a:t>
            </a:r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οικογένειας η οποία κληρονομεί από</a:t>
            </a:r>
          </a:p>
          <a:p>
            <a:pPr algn="r"/>
            <a:r>
              <a:rPr lang="el-GR" sz="1400">
                <a:solidFill>
                  <a:srgbClr val="0000FF"/>
                </a:solidFill>
                <a:effectLst/>
                <a:latin typeface="Arial" charset="0"/>
              </a:rPr>
              <a:t>την αφηρημένη κλάση της αφηρημένης οικογένειας</a:t>
            </a:r>
            <a:endParaRPr lang="en-GB" sz="140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21019" name="Text Box 27"/>
          <p:cNvSpPr txBox="1">
            <a:spLocks noChangeArrowheads="1"/>
          </p:cNvSpPr>
          <p:nvPr/>
        </p:nvSpPr>
        <p:spPr bwMode="auto">
          <a:xfrm>
            <a:off x="3457575" y="2411413"/>
            <a:ext cx="454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>
                <a:solidFill>
                  <a:srgbClr val="0000FF"/>
                </a:solidFill>
                <a:effectLst/>
                <a:latin typeface="Arial" charset="0"/>
              </a:rPr>
              <a:t>Μία αφηρημένη κλάση της αφηρημένης οικογένειας</a:t>
            </a:r>
            <a:endParaRPr lang="en-GB" sz="1400" i="1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2102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19100" y="3860800"/>
            <a:ext cx="8305800" cy="2197100"/>
          </a:xfrm>
          <a:noFill/>
          <a:ln/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dirty="0"/>
              <a:t>Χρειάζεται να κατασκευάσουμε ένα </a:t>
            </a:r>
            <a:r>
              <a:rPr lang="en-US" sz="2000" dirty="0"/>
              <a:t>GUI </a:t>
            </a:r>
            <a:r>
              <a:rPr lang="en-US" sz="2000" dirty="0" smtClean="0"/>
              <a:t>factory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dirty="0"/>
              <a:t>Συνεπώς, χρειαζόμαστε μία αφηρημένη οικογένεια </a:t>
            </a:r>
            <a:r>
              <a:rPr lang="en-US" sz="2000" dirty="0"/>
              <a:t>GUI</a:t>
            </a:r>
            <a:r>
              <a:rPr lang="el-GR" sz="2000" dirty="0"/>
              <a:t> </a:t>
            </a:r>
            <a:r>
              <a:rPr lang="el-GR" sz="2000" dirty="0" smtClean="0"/>
              <a:t>κλάσεων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dirty="0"/>
              <a:t>Συνεπώς, όλες οι κλάσεις των αυθεντικών </a:t>
            </a:r>
            <a:r>
              <a:rPr lang="en-US" sz="2000" dirty="0"/>
              <a:t>GUI </a:t>
            </a:r>
            <a:r>
              <a:rPr lang="el-GR" sz="2000" dirty="0"/>
              <a:t>οικογενειών πρέπει να κληρονομούν από τις αντίστοιχες κλάσεις της αφηρημένης </a:t>
            </a:r>
            <a:r>
              <a:rPr lang="el-GR" sz="2000" dirty="0" smtClean="0"/>
              <a:t>οικογένειας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dirty="0"/>
              <a:t>Επειδή όμως δεν μπορούμε να τροποποιήσουμε τις αυθεντικές κλάσεις, δημιουργούμε </a:t>
            </a:r>
            <a:r>
              <a:rPr lang="en-US" sz="2000" dirty="0"/>
              <a:t>adapter </a:t>
            </a:r>
            <a:r>
              <a:rPr lang="el-GR" sz="2000" dirty="0"/>
              <a:t>κλάσεις των αυθεντικών </a:t>
            </a:r>
            <a:r>
              <a:rPr lang="en-US" sz="2000" dirty="0"/>
              <a:t>GUI </a:t>
            </a:r>
            <a:r>
              <a:rPr lang="el-GR" sz="2000" dirty="0"/>
              <a:t>κλάσεων, δηλ. μία </a:t>
            </a:r>
            <a:r>
              <a:rPr lang="en-US" sz="2000" dirty="0"/>
              <a:t>adapted GUI </a:t>
            </a:r>
            <a:r>
              <a:rPr lang="el-GR" sz="2000" dirty="0"/>
              <a:t>οικογένεια</a:t>
            </a:r>
            <a:endParaRPr lang="en-GB" sz="2000" dirty="0"/>
          </a:p>
        </p:txBody>
      </p:sp>
      <p:sp>
        <p:nvSpPr>
          <p:cNvPr id="1621032" name="Text Box 40"/>
          <p:cNvSpPr txBox="1">
            <a:spLocks noChangeArrowheads="1"/>
          </p:cNvSpPr>
          <p:nvPr/>
        </p:nvSpPr>
        <p:spPr bwMode="auto">
          <a:xfrm rot="-5400000">
            <a:off x="-320675" y="2535238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</a:t>
            </a:r>
            <a:r>
              <a:rPr lang="el-GR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1/</a:t>
            </a:r>
            <a:r>
              <a:rPr lang="en-US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</a:t>
            </a:r>
            <a:r>
              <a:rPr lang="el-GR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)</a:t>
            </a:r>
            <a:endParaRPr lang="en-GB" sz="18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1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7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l-GR" dirty="0"/>
              <a:t>(</a:t>
            </a:r>
            <a:r>
              <a:rPr lang="el-GR" dirty="0" smtClean="0"/>
              <a:t>6/</a:t>
            </a:r>
            <a:r>
              <a:rPr lang="en-US" dirty="0" smtClean="0"/>
              <a:t>9</a:t>
            </a:r>
            <a:r>
              <a:rPr lang="el-GR" dirty="0" smtClean="0"/>
              <a:t>)</a:t>
            </a:r>
            <a:endParaRPr lang="en-GB" dirty="0"/>
          </a:p>
        </p:txBody>
      </p:sp>
      <p:graphicFrame>
        <p:nvGraphicFramePr>
          <p:cNvPr id="162203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40780"/>
              </p:ext>
            </p:extLst>
          </p:nvPr>
        </p:nvGraphicFramePr>
        <p:xfrm>
          <a:off x="1104900" y="2032000"/>
          <a:ext cx="7759182" cy="3644900"/>
        </p:xfrm>
        <a:graphic>
          <a:graphicData uri="http://schemas.openxmlformats.org/drawingml/2006/table">
            <a:tbl>
              <a:tblPr/>
              <a:tblGrid>
                <a:gridCol w="7759182"/>
              </a:tblGrid>
              <a:tr h="3644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MOTIFAdaptedWindow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public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AbstractWindow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MOTIFNativeWindow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virtual void Draw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override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-&gt;Draw();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virtual 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Maximise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override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SetWholeScreen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virtual 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Minimise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override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Iconify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MOTIFAdaptedWindow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(...)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new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MOTIFNativeWindow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(...);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~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MOTIFAdaptedWindow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 </a:t>
                      </a:r>
                      <a:r>
                        <a:rPr kumimoji="1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nativeInst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}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22027" name="AutoShape 11"/>
          <p:cNvSpPr>
            <a:spLocks noChangeArrowheads="1"/>
          </p:cNvSpPr>
          <p:nvPr/>
        </p:nvSpPr>
        <p:spPr bwMode="auto">
          <a:xfrm>
            <a:off x="3860800" y="3035300"/>
            <a:ext cx="3263900" cy="876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22028" name="Text Box 12"/>
          <p:cNvSpPr txBox="1">
            <a:spLocks noChangeArrowheads="1"/>
          </p:cNvSpPr>
          <p:nvPr/>
        </p:nvSpPr>
        <p:spPr bwMode="auto">
          <a:xfrm>
            <a:off x="5773756" y="2322513"/>
            <a:ext cx="235423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 dirty="0" smtClean="0">
                <a:solidFill>
                  <a:srgbClr val="0000FF"/>
                </a:solidFill>
                <a:effectLst/>
                <a:latin typeface="Arial" charset="0"/>
              </a:rPr>
              <a:t>Κλήσεις</a:t>
            </a:r>
            <a:r>
              <a:rPr lang="en-US" sz="1400" i="1" dirty="0" smtClean="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lang="el-GR" sz="1400" i="1" dirty="0" smtClean="0">
                <a:solidFill>
                  <a:srgbClr val="0000FF"/>
                </a:solidFill>
                <a:effectLst/>
                <a:latin typeface="Arial" charset="0"/>
              </a:rPr>
              <a:t>εξουσιοδότησης</a:t>
            </a:r>
            <a:r>
              <a:rPr lang="en-US" sz="1400" i="1" dirty="0" smtClean="0"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lang="el-GR" sz="1400" i="1" dirty="0" smtClean="0">
              <a:solidFill>
                <a:srgbClr val="0000FF"/>
              </a:solidFill>
              <a:effectLst/>
              <a:latin typeface="Arial" charset="0"/>
            </a:endParaRPr>
          </a:p>
          <a:p>
            <a:pPr algn="ctr"/>
            <a:r>
              <a:rPr lang="en-US" sz="1400" i="1" dirty="0" smtClean="0">
                <a:solidFill>
                  <a:srgbClr val="0000FF"/>
                </a:solidFill>
                <a:effectLst/>
                <a:latin typeface="Arial" charset="0"/>
              </a:rPr>
              <a:t>(delegation calls)</a:t>
            </a:r>
            <a:endParaRPr lang="en-GB" sz="1400" i="1" dirty="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22031" name="Rectangle 15"/>
          <p:cNvSpPr>
            <a:spLocks noChangeArrowheads="1"/>
          </p:cNvSpPr>
          <p:nvPr/>
        </p:nvSpPr>
        <p:spPr bwMode="auto">
          <a:xfrm>
            <a:off x="3467100" y="4114800"/>
            <a:ext cx="4699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22032" name="Rectangle 16"/>
          <p:cNvSpPr>
            <a:spLocks noChangeArrowheads="1"/>
          </p:cNvSpPr>
          <p:nvPr/>
        </p:nvSpPr>
        <p:spPr bwMode="auto">
          <a:xfrm>
            <a:off x="5689600" y="4381500"/>
            <a:ext cx="4699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622033" name="AutoShape 17"/>
          <p:cNvCxnSpPr>
            <a:cxnSpLocks noChangeShapeType="1"/>
            <a:stCxn id="1622031" idx="3"/>
            <a:endCxn id="3" idx="0"/>
          </p:cNvCxnSpPr>
          <p:nvPr/>
        </p:nvCxnSpPr>
        <p:spPr bwMode="auto">
          <a:xfrm>
            <a:off x="3937000" y="4216400"/>
            <a:ext cx="811609" cy="177800"/>
          </a:xfrm>
          <a:prstGeom prst="curvedConnector2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2035" name="AutoShape 19"/>
          <p:cNvCxnSpPr>
            <a:cxnSpLocks noChangeShapeType="1"/>
            <a:stCxn id="1622028" idx="1"/>
            <a:endCxn id="1622027" idx="0"/>
          </p:cNvCxnSpPr>
          <p:nvPr/>
        </p:nvCxnSpPr>
        <p:spPr bwMode="auto">
          <a:xfrm rot="10800000" flipV="1">
            <a:off x="5492750" y="2584444"/>
            <a:ext cx="281006" cy="450856"/>
          </a:xfrm>
          <a:prstGeom prst="curvedConnector2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2038" name="Text Box 22"/>
          <p:cNvSpPr txBox="1">
            <a:spLocks noChangeArrowheads="1"/>
          </p:cNvSpPr>
          <p:nvPr/>
        </p:nvSpPr>
        <p:spPr bwMode="auto">
          <a:xfrm rot="-5400000">
            <a:off x="-214655" y="3522620"/>
            <a:ext cx="204062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(</a:t>
            </a:r>
            <a:r>
              <a:rPr lang="el-GR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2/</a:t>
            </a:r>
            <a:r>
              <a:rPr lang="en-US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</a:t>
            </a:r>
            <a:r>
              <a:rPr lang="el-GR" sz="1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)</a:t>
            </a:r>
            <a:endParaRPr lang="en-GB" sz="18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" name="Ορθογώνιο 2"/>
          <p:cNvSpPr/>
          <p:nvPr/>
        </p:nvSpPr>
        <p:spPr bwMode="auto">
          <a:xfrm>
            <a:off x="4569618" y="4394200"/>
            <a:ext cx="357981" cy="2032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54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7029</TotalTime>
  <Words>2015</Words>
  <Application>Microsoft Office PowerPoint</Application>
  <PresentationFormat>Προβολή στην οθόνη (4:3)</PresentationFormat>
  <Paragraphs>426</Paragraphs>
  <Slides>31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2" baseType="lpstr">
      <vt:lpstr>CSUN 99</vt:lpstr>
      <vt:lpstr>Παρουσίαση του PowerPoint</vt:lpstr>
      <vt:lpstr>ΕΝΟΤΗΤΑ 5</vt:lpstr>
      <vt:lpstr>Περιεχόμενα</vt:lpstr>
      <vt:lpstr>Adapter (1/9)</vt:lpstr>
      <vt:lpstr>Adapter (2/9)</vt:lpstr>
      <vt:lpstr>Adapter (3/9)</vt:lpstr>
      <vt:lpstr>Adapter (4/9)</vt:lpstr>
      <vt:lpstr>Adapter (5/9)</vt:lpstr>
      <vt:lpstr>Adapter (6/9)</vt:lpstr>
      <vt:lpstr>Adapter (7/9)</vt:lpstr>
      <vt:lpstr>Adapter (8/9)</vt:lpstr>
      <vt:lpstr>Adapter (9/9)</vt:lpstr>
      <vt:lpstr>Περιεχόμενα</vt:lpstr>
      <vt:lpstr>Proxy (1/5)</vt:lpstr>
      <vt:lpstr>Proxy (2/5)</vt:lpstr>
      <vt:lpstr>Proxy (3/5)</vt:lpstr>
      <vt:lpstr>Proxy (4/5)</vt:lpstr>
      <vt:lpstr>Proxy (5/5)</vt:lpstr>
      <vt:lpstr>Περιεχόμενα</vt:lpstr>
      <vt:lpstr>Dispatch table (1/6)</vt:lpstr>
      <vt:lpstr>Dispatch table (2/6)</vt:lpstr>
      <vt:lpstr>Dispatch table (3/6)</vt:lpstr>
      <vt:lpstr>Dispatch table (4/6)</vt:lpstr>
      <vt:lpstr>Dispatch table (5/6)</vt:lpstr>
      <vt:lpstr>Dispatch table (6/6)</vt:lpstr>
      <vt:lpstr>Περιεχόμενα</vt:lpstr>
      <vt:lpstr>Blackboard (1/5)</vt:lpstr>
      <vt:lpstr>Blackboard (2/5)</vt:lpstr>
      <vt:lpstr>Blackboard (3/5)</vt:lpstr>
      <vt:lpstr>Blackboard (4/5)</vt:lpstr>
      <vt:lpstr>Blackboard (5/5)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2129</cp:revision>
  <cp:lastPrinted>1999-09-20T12:01:02Z</cp:lastPrinted>
  <dcterms:created xsi:type="dcterms:W3CDTF">1995-06-17T23:31:02Z</dcterms:created>
  <dcterms:modified xsi:type="dcterms:W3CDTF">2014-12-11T21:16:04Z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