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4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92D050"/>
    <a:srgbClr val="FFDE58"/>
    <a:srgbClr val="F8F8F8"/>
    <a:srgbClr val="FFE98F"/>
    <a:srgbClr val="B3DEFF"/>
    <a:srgbClr val="0066FF"/>
    <a:srgbClr val="663300"/>
    <a:srgbClr val="CCFFFF"/>
    <a:srgbClr val="D0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0" autoAdjust="0"/>
    <p:restoredTop sz="99881" autoAdjust="0"/>
  </p:normalViewPr>
  <p:slideViewPr>
    <p:cSldViewPr snapToGrid="0">
      <p:cViewPr varScale="1">
        <p:scale>
          <a:sx n="117" d="100"/>
          <a:sy n="117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5388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29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66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66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Progress monitoring</a:t>
            </a:r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Listener</a:t>
            </a:r>
          </a:p>
          <a:p>
            <a:r>
              <a:rPr lang="en-US"/>
              <a:t>View</a:t>
            </a:r>
          </a:p>
          <a:p>
            <a:r>
              <a:rPr lang="en-US"/>
              <a:t>Decorator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58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Listener (1/7)</a:t>
            </a:r>
            <a:endParaRPr lang="en-GB"/>
          </a:p>
        </p:txBody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i="1"/>
              <a:t>Πρόβλημα</a:t>
            </a:r>
            <a:endParaRPr lang="en-US" b="1" i="1"/>
          </a:p>
          <a:p>
            <a:pPr lvl="1"/>
            <a:r>
              <a:rPr lang="el-GR"/>
              <a:t>Υπάρχουν χαρακτηριστικά στιγμιότυπων κάποιας κλάσης </a:t>
            </a:r>
            <a:r>
              <a:rPr lang="el-GR" i="1"/>
              <a:t>Α</a:t>
            </a:r>
            <a:r>
              <a:rPr lang="el-GR"/>
              <a:t> τα οποία μπορεί να μεταβάλλονται σε διάφορα σημεία από το </a:t>
            </a:r>
            <a:r>
              <a:rPr lang="en-US"/>
              <a:t>client </a:t>
            </a:r>
            <a:r>
              <a:rPr lang="el-GR"/>
              <a:t>πρόγραμμα, ενώ υπάρχουν στιγμιότυπα άλλης κλάσης</a:t>
            </a:r>
            <a:r>
              <a:rPr lang="el-GR" i="1"/>
              <a:t> Β</a:t>
            </a:r>
            <a:r>
              <a:rPr lang="el-GR"/>
              <a:t> τα οποία θα πρέπει να πληροφορηθούν άμεσα για τέτοιου είδους αλλαγές</a:t>
            </a:r>
            <a:endParaRPr lang="en-GB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775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Listener</a:t>
            </a:r>
            <a:r>
              <a:rPr lang="el-GR"/>
              <a:t> (2/7)</a:t>
            </a:r>
            <a:endParaRPr lang="en-GB"/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i="1"/>
              <a:t>Λύση</a:t>
            </a:r>
            <a:endParaRPr lang="en-US" b="1" i="1"/>
          </a:p>
          <a:p>
            <a:pPr lvl="1"/>
            <a:r>
              <a:rPr lang="el-GR"/>
              <a:t>Η κλάση Α παρέχει ένα </a:t>
            </a:r>
            <a:r>
              <a:rPr lang="en-US"/>
              <a:t>API</a:t>
            </a:r>
            <a:r>
              <a:rPr lang="el-GR"/>
              <a:t> για την «εκδήλωση ενδιαφέροντος» από τους </a:t>
            </a:r>
            <a:r>
              <a:rPr lang="en-US"/>
              <a:t>clients</a:t>
            </a:r>
            <a:r>
              <a:rPr lang="el-GR"/>
              <a:t>, ώστε αυτοί να ειδοποιούνται κατάλληλα σε περίπτωση τροποποίησης.</a:t>
            </a:r>
          </a:p>
          <a:p>
            <a:pPr lvl="2"/>
            <a:r>
              <a:rPr lang="el-GR"/>
              <a:t>Στην πράξη κατά την εκδήλωση ενδιαφέροντος ο </a:t>
            </a:r>
            <a:r>
              <a:rPr lang="en-US"/>
              <a:t>client </a:t>
            </a:r>
            <a:r>
              <a:rPr lang="el-GR"/>
              <a:t>πρέπει να περάσει ως παράμετρο ή δείκτη σε συνάρτηση, ή ένα στιγμιότυπο κατάλληλης </a:t>
            </a:r>
            <a:r>
              <a:rPr lang="en-US" i="1"/>
              <a:t>functor</a:t>
            </a:r>
            <a:r>
              <a:rPr lang="en-US"/>
              <a:t> </a:t>
            </a:r>
            <a:r>
              <a:rPr lang="el-GR"/>
              <a:t>κλάσης, δηλ. κλάσης με υπερφορτωμένο τον τελεστή ().</a:t>
            </a:r>
            <a:endParaRPr lang="en-US"/>
          </a:p>
          <a:p>
            <a:pPr lvl="1"/>
            <a:r>
              <a:rPr lang="el-GR"/>
              <a:t>Λέγεται και </a:t>
            </a:r>
            <a:r>
              <a:rPr lang="en-US" i="1"/>
              <a:t>Observer</a:t>
            </a:r>
            <a:endParaRPr lang="en-GB" i="1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49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4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667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Listener</a:t>
            </a:r>
            <a:r>
              <a:rPr lang="el-GR"/>
              <a:t> (3/7)</a:t>
            </a:r>
            <a:endParaRPr lang="en-GB"/>
          </a:p>
        </p:txBody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2400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 b="1" i="1" dirty="0"/>
              <a:t>Επιπτώσεις</a:t>
            </a:r>
            <a:endParaRPr lang="en-US" sz="2000" b="1" i="1" dirty="0"/>
          </a:p>
          <a:p>
            <a:pPr lvl="1">
              <a:lnSpc>
                <a:spcPct val="90000"/>
              </a:lnSpc>
            </a:pPr>
            <a:r>
              <a:rPr lang="el-GR" sz="1800" dirty="0"/>
              <a:t>Ο </a:t>
            </a:r>
            <a:r>
              <a:rPr lang="en-US" sz="1800" dirty="0"/>
              <a:t>client </a:t>
            </a:r>
            <a:r>
              <a:rPr lang="el-GR" sz="1800" dirty="0"/>
              <a:t>δεν χρειάζεται να ελέγχει τακτικά πότε το εκάστοτε ενδιαφέρον στιγμιότυπο </a:t>
            </a:r>
            <a:r>
              <a:rPr lang="el-GR" sz="1800" dirty="0" smtClean="0"/>
              <a:t>μεταβάλλεται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Πολλοί </a:t>
            </a:r>
            <a:r>
              <a:rPr lang="en-US" sz="1800" dirty="0"/>
              <a:t>clients </a:t>
            </a:r>
            <a:r>
              <a:rPr lang="el-GR" sz="1800" dirty="0"/>
              <a:t>μπορεί να ειδοποιούνται ασύγχρονα για την μεταβολή διαφόρων χαρακτηριστικών του </a:t>
            </a:r>
            <a:r>
              <a:rPr lang="el-GR" sz="1800" dirty="0" smtClean="0"/>
              <a:t>στιγμιότυπου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l-GR" sz="1800" dirty="0"/>
              <a:t>Πολύπλοκα σχήματα εξάρτησης στιγμιότυπων μπορούν να εκφραστούν και να υλοποιηθούν με αυτό τον τρόπο, χωρίς αυτό να συνεπάγεται και εξάρτηση υλοποίησης των </a:t>
            </a:r>
            <a:r>
              <a:rPr lang="el-GR" sz="1800" dirty="0" smtClean="0"/>
              <a:t>κλάσεων</a:t>
            </a:r>
            <a:endParaRPr lang="en-GB" sz="1800" dirty="0"/>
          </a:p>
        </p:txBody>
      </p:sp>
      <p:grpSp>
        <p:nvGrpSpPr>
          <p:cNvPr id="1650705" name="Group 17"/>
          <p:cNvGrpSpPr>
            <a:grpSpLocks/>
          </p:cNvGrpSpPr>
          <p:nvPr/>
        </p:nvGrpSpPr>
        <p:grpSpPr bwMode="auto">
          <a:xfrm>
            <a:off x="1231900" y="4470400"/>
            <a:ext cx="3352800" cy="1435100"/>
            <a:chOff x="744" y="2864"/>
            <a:chExt cx="1928" cy="744"/>
          </a:xfrm>
        </p:grpSpPr>
        <p:sp>
          <p:nvSpPr>
            <p:cNvPr id="1650692" name="Oval 4"/>
            <p:cNvSpPr>
              <a:spLocks noChangeArrowheads="1"/>
            </p:cNvSpPr>
            <p:nvPr/>
          </p:nvSpPr>
          <p:spPr bwMode="auto">
            <a:xfrm>
              <a:off x="744" y="2904"/>
              <a:ext cx="320" cy="1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l-GR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Α</a:t>
              </a: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50693" name="Oval 5"/>
            <p:cNvSpPr>
              <a:spLocks noChangeArrowheads="1"/>
            </p:cNvSpPr>
            <p:nvPr/>
          </p:nvSpPr>
          <p:spPr bwMode="auto">
            <a:xfrm>
              <a:off x="1232" y="3432"/>
              <a:ext cx="320" cy="1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l-GR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Γ</a:t>
              </a: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50694" name="Oval 6"/>
            <p:cNvSpPr>
              <a:spLocks noChangeArrowheads="1"/>
            </p:cNvSpPr>
            <p:nvPr/>
          </p:nvSpPr>
          <p:spPr bwMode="auto">
            <a:xfrm>
              <a:off x="2352" y="2976"/>
              <a:ext cx="320" cy="1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l-GR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Δ</a:t>
              </a: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50695" name="Oval 7"/>
            <p:cNvSpPr>
              <a:spLocks noChangeArrowheads="1"/>
            </p:cNvSpPr>
            <p:nvPr/>
          </p:nvSpPr>
          <p:spPr bwMode="auto">
            <a:xfrm>
              <a:off x="1624" y="2864"/>
              <a:ext cx="320" cy="1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l-GR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Β</a:t>
              </a: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1650696" name="AutoShape 8"/>
            <p:cNvCxnSpPr>
              <a:cxnSpLocks noChangeShapeType="1"/>
              <a:stCxn id="1650695" idx="2"/>
              <a:endCxn id="1650692" idx="6"/>
            </p:cNvCxnSpPr>
            <p:nvPr/>
          </p:nvCxnSpPr>
          <p:spPr bwMode="auto">
            <a:xfrm rot="10800000" flipV="1">
              <a:off x="1064" y="2952"/>
              <a:ext cx="560" cy="4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0697" name="AutoShape 9"/>
            <p:cNvCxnSpPr>
              <a:cxnSpLocks noChangeShapeType="1"/>
              <a:endCxn id="1650693" idx="0"/>
            </p:cNvCxnSpPr>
            <p:nvPr/>
          </p:nvCxnSpPr>
          <p:spPr bwMode="auto">
            <a:xfrm rot="5400000">
              <a:off x="1364" y="3076"/>
              <a:ext cx="384" cy="328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0698" name="AutoShape 10"/>
            <p:cNvCxnSpPr>
              <a:cxnSpLocks noChangeShapeType="1"/>
              <a:stCxn id="1650692" idx="4"/>
              <a:endCxn id="1650693" idx="1"/>
            </p:cNvCxnSpPr>
            <p:nvPr/>
          </p:nvCxnSpPr>
          <p:spPr bwMode="auto">
            <a:xfrm rot="16200000" flipH="1">
              <a:off x="903" y="3081"/>
              <a:ext cx="378" cy="375"/>
            </a:xfrm>
            <a:prstGeom prst="curvedConnector3">
              <a:avLst>
                <a:gd name="adj1" fmla="val 4656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0699" name="AutoShape 11"/>
            <p:cNvCxnSpPr>
              <a:cxnSpLocks noChangeShapeType="1"/>
              <a:stCxn id="1650694" idx="3"/>
              <a:endCxn id="1650693" idx="6"/>
            </p:cNvCxnSpPr>
            <p:nvPr/>
          </p:nvCxnSpPr>
          <p:spPr bwMode="auto">
            <a:xfrm rot="5400000">
              <a:off x="1779" y="2899"/>
              <a:ext cx="394" cy="847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0700" name="AutoShape 12"/>
            <p:cNvCxnSpPr>
              <a:cxnSpLocks noChangeShapeType="1"/>
              <a:stCxn id="1650694" idx="1"/>
              <a:endCxn id="1650695" idx="6"/>
            </p:cNvCxnSpPr>
            <p:nvPr/>
          </p:nvCxnSpPr>
          <p:spPr bwMode="auto">
            <a:xfrm rot="5400000" flipH="1">
              <a:off x="2147" y="2749"/>
              <a:ext cx="50" cy="45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50706" name="Text Box 18"/>
          <p:cNvSpPr txBox="1">
            <a:spLocks noChangeArrowheads="1"/>
          </p:cNvSpPr>
          <p:nvPr/>
        </p:nvSpPr>
        <p:spPr bwMode="auto">
          <a:xfrm>
            <a:off x="4830763" y="4506913"/>
            <a:ext cx="2151062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 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listens </a:t>
            </a: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</a:t>
            </a:r>
          </a:p>
          <a:p>
            <a:pPr>
              <a:buFontTx/>
              <a:buChar char="•"/>
            </a:pP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Β 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listens </a:t>
            </a: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buFontTx/>
              <a:buChar char="•"/>
            </a:pP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Β 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listens </a:t>
            </a: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buFontTx/>
              <a:buChar char="•"/>
            </a:pP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Δ 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listens </a:t>
            </a: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Β</a:t>
            </a:r>
          </a:p>
          <a:p>
            <a:pPr>
              <a:buFontTx/>
              <a:buChar char="•"/>
            </a:pP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Δ 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listens </a:t>
            </a: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Γ</a:t>
            </a:r>
            <a:endParaRPr lang="en-GB" sz="16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66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Listener </a:t>
            </a:r>
            <a:r>
              <a:rPr lang="el-GR"/>
              <a:t>(4/7)</a:t>
            </a:r>
            <a:endParaRPr lang="en-GB"/>
          </a:p>
        </p:txBody>
      </p:sp>
      <p:graphicFrame>
        <p:nvGraphicFramePr>
          <p:cNvPr id="165178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18300"/>
              </p:ext>
            </p:extLst>
          </p:nvPr>
        </p:nvGraphicFramePr>
        <p:xfrm>
          <a:off x="1028700" y="1854200"/>
          <a:ext cx="7429500" cy="3971925"/>
        </p:xfrm>
        <a:graphic>
          <a:graphicData uri="http://schemas.openxmlformats.org/drawingml/2006/table">
            <a:tbl>
              <a:tblPr/>
              <a:tblGrid>
                <a:gridCol w="7429500"/>
              </a:tblGrid>
              <a:tr h="1346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HumanoidClass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Αυτή είναι η κλάση που περιέχει μεταβλητές για τα φυσικά χαρακτηριστικά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ύψος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χρώμα μαλλιών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μήκος μαλλιών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σχήμα προσώπου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χρώμα ματιών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βάρος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σχήμα μύτης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σχήμα αυτιών, αναλογίες άκρων, ειδικά χαρακτηριστικά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κλπ.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HumanoidClassRenderer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Αυτή η κλάση δέχεται ένα στιγμιότυπο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HumanoidClass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και ζωγραφίζει κατάλληλα ένα μοντέλο σύμφωνα με τις μεταβλητές φυσικών χαρακτηριστικών του στιγμιότυπου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06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HumanoidClassEditor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Αυτή η κλάση παρουσιάζει ένα απλό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interface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την αλλαγή τιμών στα φυσικά χαρακτηριστικά του στιγμιότυπου που δίνεται ως παράμετρος, με το οποίο ο χρήστης μπορεί να τα μεταβάλλει ανά πάσα στιγμή.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51784" name="Text Box 72"/>
          <p:cNvSpPr txBox="1">
            <a:spLocks noChangeArrowheads="1"/>
          </p:cNvSpPr>
          <p:nvPr/>
        </p:nvSpPr>
        <p:spPr bwMode="auto">
          <a:xfrm>
            <a:off x="1011238" y="1408113"/>
            <a:ext cx="202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(1/4)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7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Listener </a:t>
            </a:r>
            <a:r>
              <a:rPr lang="el-GR"/>
              <a:t>(5/7)</a:t>
            </a:r>
            <a:endParaRPr lang="en-GB"/>
          </a:p>
        </p:txBody>
      </p:sp>
      <p:sp>
        <p:nvSpPr>
          <p:cNvPr id="1652740" name="AutoShape 4"/>
          <p:cNvSpPr>
            <a:spLocks noChangeArrowheads="1"/>
          </p:cNvSpPr>
          <p:nvPr/>
        </p:nvSpPr>
        <p:spPr bwMode="auto">
          <a:xfrm>
            <a:off x="1384300" y="3962400"/>
            <a:ext cx="1739900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Renderer</a:t>
            </a:r>
            <a:endParaRPr lang="en-GB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2742" name="AutoShape 6"/>
          <p:cNvSpPr>
            <a:spLocks noChangeArrowheads="1"/>
          </p:cNvSpPr>
          <p:nvPr/>
        </p:nvSpPr>
        <p:spPr bwMode="auto">
          <a:xfrm>
            <a:off x="5346700" y="4064000"/>
            <a:ext cx="1739900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Editor</a:t>
            </a:r>
            <a:endParaRPr lang="en-GB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2743" name="AutoShape 7"/>
          <p:cNvSpPr>
            <a:spLocks noChangeArrowheads="1"/>
          </p:cNvSpPr>
          <p:nvPr/>
        </p:nvSpPr>
        <p:spPr bwMode="auto">
          <a:xfrm>
            <a:off x="3581400" y="5181600"/>
            <a:ext cx="1358900" cy="660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Humanoid</a:t>
            </a:r>
          </a:p>
          <a:p>
            <a:pPr defTabSz="762000"/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instance</a:t>
            </a:r>
            <a:endParaRPr lang="en-GB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652745" name="AutoShape 9"/>
          <p:cNvCxnSpPr>
            <a:cxnSpLocks noChangeShapeType="1"/>
            <a:stCxn id="1652742" idx="2"/>
            <a:endCxn id="1652743" idx="4"/>
          </p:cNvCxnSpPr>
          <p:nvPr/>
        </p:nvCxnSpPr>
        <p:spPr bwMode="auto">
          <a:xfrm rot="5400000">
            <a:off x="5192713" y="4487863"/>
            <a:ext cx="785812" cy="126206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2747" name="AutoShape 11"/>
          <p:cNvCxnSpPr>
            <a:cxnSpLocks noChangeShapeType="1"/>
            <a:stCxn id="1652743" idx="2"/>
            <a:endCxn id="1652740" idx="2"/>
          </p:cNvCxnSpPr>
          <p:nvPr/>
        </p:nvCxnSpPr>
        <p:spPr bwMode="auto">
          <a:xfrm rot="10800000">
            <a:off x="2254250" y="4624388"/>
            <a:ext cx="1312863" cy="8874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2757" name="Text Box 21"/>
          <p:cNvSpPr txBox="1">
            <a:spLocks noChangeArrowheads="1"/>
          </p:cNvSpPr>
          <p:nvPr/>
        </p:nvSpPr>
        <p:spPr bwMode="auto">
          <a:xfrm>
            <a:off x="696913" y="5065713"/>
            <a:ext cx="217328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Ειδοποίηση για</a:t>
            </a:r>
          </a:p>
          <a:p>
            <a:pPr algn="ctr"/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αλλαγές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(</a:t>
            </a:r>
            <a:r>
              <a:rPr lang="en-US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notifiers),</a:t>
            </a:r>
          </a:p>
          <a:p>
            <a:pPr algn="ctr"/>
            <a:r>
              <a:rPr lang="el-GR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και διάβασμα</a:t>
            </a:r>
          </a:p>
          <a:p>
            <a:pPr algn="ctr"/>
            <a:r>
              <a:rPr lang="el-GR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νέων τιμών (</a:t>
            </a:r>
            <a:r>
              <a:rPr lang="en-US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accessors)</a:t>
            </a:r>
          </a:p>
        </p:txBody>
      </p:sp>
      <p:sp>
        <p:nvSpPr>
          <p:cNvPr id="1652758" name="Text Box 22"/>
          <p:cNvSpPr txBox="1">
            <a:spLocks noChangeArrowheads="1"/>
          </p:cNvSpPr>
          <p:nvPr/>
        </p:nvSpPr>
        <p:spPr bwMode="auto">
          <a:xfrm>
            <a:off x="5899150" y="4976813"/>
            <a:ext cx="16573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Αλλαγή </a:t>
            </a:r>
            <a:endParaRPr lang="en-US" sz="1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/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χαρακτηριστικών</a:t>
            </a:r>
            <a:endParaRPr lang="en-US" sz="14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/>
            <a:r>
              <a:rPr lang="en-US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(attributes)</a:t>
            </a:r>
          </a:p>
        </p:txBody>
      </p:sp>
      <p:sp>
        <p:nvSpPr>
          <p:cNvPr id="1652760" name="Text Box 24"/>
          <p:cNvSpPr txBox="1">
            <a:spLocks noChangeArrowheads="1"/>
          </p:cNvSpPr>
          <p:nvPr/>
        </p:nvSpPr>
        <p:spPr bwMode="auto">
          <a:xfrm>
            <a:off x="1011238" y="1408113"/>
            <a:ext cx="202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(2/4)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pic>
        <p:nvPicPr>
          <p:cNvPr id="1652764" name="Picture 28" descr="beta image 2 - click to view">
            <a:hlinkClick r:id="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931988"/>
            <a:ext cx="2646362" cy="19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52771" name="Group 35"/>
          <p:cNvGrpSpPr>
            <a:grpSpLocks/>
          </p:cNvGrpSpPr>
          <p:nvPr/>
        </p:nvGrpSpPr>
        <p:grpSpPr bwMode="auto">
          <a:xfrm>
            <a:off x="4662488" y="1576388"/>
            <a:ext cx="3543300" cy="2341562"/>
            <a:chOff x="2905" y="1001"/>
            <a:chExt cx="2232" cy="1475"/>
          </a:xfrm>
        </p:grpSpPr>
        <p:graphicFrame>
          <p:nvGraphicFramePr>
            <p:cNvPr id="1652766" name="Object 30"/>
            <p:cNvGraphicFramePr>
              <a:graphicFrameLocks noChangeAspect="1"/>
            </p:cNvGraphicFramePr>
            <p:nvPr/>
          </p:nvGraphicFramePr>
          <p:xfrm>
            <a:off x="2905" y="1001"/>
            <a:ext cx="1093" cy="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" name="Bitmap Image" r:id="rId4" imgW="2591162" imgH="1857143" progId="PBrush">
                    <p:embed/>
                  </p:oleObj>
                </mc:Choice>
                <mc:Fallback>
                  <p:oleObj name="Bitmap Image" r:id="rId4" imgW="2591162" imgH="1857143" progId="PBrush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1001"/>
                          <a:ext cx="1093" cy="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2768" name="Object 32"/>
            <p:cNvGraphicFramePr>
              <a:graphicFrameLocks noChangeAspect="1"/>
            </p:cNvGraphicFramePr>
            <p:nvPr/>
          </p:nvGraphicFramePr>
          <p:xfrm>
            <a:off x="2947" y="1476"/>
            <a:ext cx="927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" name="Bitmap Image" r:id="rId6" imgW="1590897" imgH="1714739" progId="PBrush">
                    <p:embed/>
                  </p:oleObj>
                </mc:Choice>
                <mc:Fallback>
                  <p:oleObj name="Bitmap Image" r:id="rId6" imgW="1590897" imgH="1714739" progId="PBrush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1476"/>
                          <a:ext cx="927" cy="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2769" name="Object 33"/>
            <p:cNvGraphicFramePr>
              <a:graphicFrameLocks noChangeAspect="1"/>
            </p:cNvGraphicFramePr>
            <p:nvPr/>
          </p:nvGraphicFramePr>
          <p:xfrm>
            <a:off x="4063" y="1111"/>
            <a:ext cx="1074" cy="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" name="Bitmap Image" r:id="rId8" imgW="1704762" imgH="1552792" progId="PBrush">
                    <p:embed/>
                  </p:oleObj>
                </mc:Choice>
                <mc:Fallback>
                  <p:oleObj name="Bitmap Image" r:id="rId8" imgW="1704762" imgH="1552792" progId="PBrush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1111"/>
                          <a:ext cx="1074" cy="9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2767" name="Object 31"/>
            <p:cNvGraphicFramePr>
              <a:graphicFrameLocks noChangeAspect="1"/>
            </p:cNvGraphicFramePr>
            <p:nvPr/>
          </p:nvGraphicFramePr>
          <p:xfrm>
            <a:off x="3939" y="1507"/>
            <a:ext cx="69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" name="Bitmap Image" r:id="rId10" imgW="1362265" imgH="1895238" progId="PBrush">
                    <p:embed/>
                  </p:oleObj>
                </mc:Choice>
                <mc:Fallback>
                  <p:oleObj name="Bitmap Image" r:id="rId10" imgW="1362265" imgH="1895238" progId="PBrush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" y="1507"/>
                          <a:ext cx="69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52770" name="Text Box 34"/>
          <p:cNvSpPr txBox="1">
            <a:spLocks noChangeArrowheads="1"/>
          </p:cNvSpPr>
          <p:nvPr/>
        </p:nvSpPr>
        <p:spPr bwMode="auto">
          <a:xfrm>
            <a:off x="6378575" y="5949950"/>
            <a:ext cx="234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Images are a courtesy of </a:t>
            </a:r>
          </a:p>
          <a:p>
            <a:pPr algn="r"/>
            <a:r>
              <a:rPr 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Discreet, and 3ds Max product</a:t>
            </a:r>
            <a:endParaRPr lang="en-GB" sz="10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08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Listener </a:t>
            </a:r>
            <a:r>
              <a:rPr lang="el-GR"/>
              <a:t>(6/7)</a:t>
            </a:r>
            <a:endParaRPr lang="en-GB"/>
          </a:p>
        </p:txBody>
      </p:sp>
      <p:pic>
        <p:nvPicPr>
          <p:cNvPr id="1674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08124"/>
            <a:ext cx="6229350" cy="486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53793" name="Text Box 33"/>
          <p:cNvSpPr txBox="1">
            <a:spLocks noChangeArrowheads="1"/>
          </p:cNvSpPr>
          <p:nvPr/>
        </p:nvSpPr>
        <p:spPr bwMode="auto">
          <a:xfrm>
            <a:off x="5329238" y="1511299"/>
            <a:ext cx="202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(3/4)</a:t>
            </a:r>
            <a:endParaRPr lang="en-GB" sz="1800" i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248400" y="4603805"/>
            <a:ext cx="1042946" cy="174929"/>
          </a:xfrm>
          <a:prstGeom prst="rect">
            <a:avLst/>
          </a:prstGeom>
          <a:solidFill>
            <a:srgbClr val="FFDE58">
              <a:alpha val="36078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33352" y="4945712"/>
            <a:ext cx="1168897" cy="174929"/>
          </a:xfrm>
          <a:prstGeom prst="rect">
            <a:avLst/>
          </a:prstGeom>
          <a:solidFill>
            <a:srgbClr val="FFDE58">
              <a:alpha val="36078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6250" y="5359736"/>
            <a:ext cx="1866900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effectLst/>
              </a:rPr>
              <a:t>Χρειάζεται μόνο εάν πρέπει να μπορεί ο </a:t>
            </a:r>
            <a:r>
              <a:rPr lang="en-US" sz="1200" dirty="0" smtClean="0">
                <a:effectLst/>
              </a:rPr>
              <a:t>caller</a:t>
            </a:r>
            <a:r>
              <a:rPr lang="el-GR" sz="1200" dirty="0" smtClean="0">
                <a:effectLst/>
              </a:rPr>
              <a:t> αφαιρεί έναν </a:t>
            </a:r>
            <a:r>
              <a:rPr lang="en-US" sz="1200" dirty="0" smtClean="0">
                <a:effectLst/>
              </a:rPr>
              <a:t>listener</a:t>
            </a:r>
            <a:r>
              <a:rPr lang="el-GR" sz="1200" dirty="0" smtClean="0">
                <a:effectLst/>
              </a:rPr>
              <a:t> αλλιώς είναι περιττό</a:t>
            </a:r>
            <a:endParaRPr lang="el-GR" sz="1200" dirty="0">
              <a:effectLst/>
            </a:endParaRPr>
          </a:p>
        </p:txBody>
      </p:sp>
      <p:cxnSp>
        <p:nvCxnSpPr>
          <p:cNvPr id="6" name="Straight Arrow Connector 5"/>
          <p:cNvCxnSpPr>
            <a:stCxn id="4" idx="0"/>
            <a:endCxn id="3" idx="2"/>
          </p:cNvCxnSpPr>
          <p:nvPr/>
        </p:nvCxnSpPr>
        <p:spPr bwMode="auto">
          <a:xfrm rot="5400000" flipH="1" flipV="1">
            <a:off x="6339285" y="4929149"/>
            <a:ext cx="581002" cy="280173"/>
          </a:xfrm>
          <a:prstGeom prst="bentConnector3">
            <a:avLst>
              <a:gd name="adj1" fmla="val 56558"/>
            </a:avLst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4" idx="0"/>
            <a:endCxn id="13" idx="3"/>
          </p:cNvCxnSpPr>
          <p:nvPr/>
        </p:nvCxnSpPr>
        <p:spPr bwMode="auto">
          <a:xfrm rot="16200000" flipV="1">
            <a:off x="5732696" y="4602731"/>
            <a:ext cx="326559" cy="118745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8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Listener </a:t>
            </a:r>
            <a:r>
              <a:rPr lang="el-GR"/>
              <a:t>(7/7)</a:t>
            </a:r>
            <a:endParaRPr lang="en-GB"/>
          </a:p>
        </p:txBody>
      </p:sp>
      <p:pic>
        <p:nvPicPr>
          <p:cNvPr id="1675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96232"/>
            <a:ext cx="5867400" cy="468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54823" name="Text Box 39"/>
          <p:cNvSpPr txBox="1">
            <a:spLocks noChangeArrowheads="1"/>
          </p:cNvSpPr>
          <p:nvPr/>
        </p:nvSpPr>
        <p:spPr bwMode="auto">
          <a:xfrm>
            <a:off x="4976813" y="1596232"/>
            <a:ext cx="202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(4/4)</a:t>
            </a:r>
            <a:endParaRPr lang="en-GB" sz="1800" i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2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Ένθετο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091682" y="1984042"/>
            <a:ext cx="6671388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rgbClr val="336600"/>
                </a:solidFill>
                <a:effectLst/>
                <a:latin typeface="Consolas" pitchFamily="49" charset="0"/>
                <a:cs typeface="Consolas" pitchFamily="49" charset="0"/>
              </a:rPr>
              <a:t>// when you do not remove a listener just do this</a:t>
            </a:r>
          </a:p>
          <a:p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 smtClean="0">
                <a:effectLst/>
                <a:latin typeface="Consolas" pitchFamily="49" charset="0"/>
                <a:cs typeface="Consolas" pitchFamily="49" charset="0"/>
              </a:rPr>
              <a:t>HumanoidClass</a:t>
            </a:r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effectLst/>
                <a:latin typeface="Consolas" pitchFamily="49" charset="0"/>
                <a:cs typeface="Consolas" pitchFamily="49" charset="0"/>
              </a:rPr>
              <a:t>AddHairColorListener</a:t>
            </a:r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l-GR" sz="1800" dirty="0" smtClean="0"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1800" dirty="0" err="1" smtClean="0">
                <a:effectLst/>
                <a:latin typeface="Consolas" pitchFamily="49" charset="0"/>
                <a:cs typeface="Consolas" pitchFamily="49" charset="0"/>
              </a:rPr>
              <a:t>HumanoidListener</a:t>
            </a:r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&amp; listener</a:t>
            </a:r>
          </a:p>
          <a:p>
            <a:r>
              <a:rPr lang="el-GR" sz="1800" dirty="0" smtClean="0"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effectLst/>
                <a:latin typeface="Consolas" pitchFamily="49" charset="0"/>
                <a:cs typeface="Consolas" pitchFamily="49" charset="0"/>
              </a:rPr>
              <a:t>haircolorListeners.push_back</a:t>
            </a:r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effectLst/>
                <a:latin typeface="Consolas" pitchFamily="49" charset="0"/>
                <a:cs typeface="Consolas" pitchFamily="49" charset="0"/>
              </a:rPr>
              <a:t>listener.Clone</a:t>
            </a:r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l-GR" sz="1800" dirty="0" smtClean="0">
                <a:effectLst/>
                <a:latin typeface="Consolas" pitchFamily="49" charset="0"/>
                <a:cs typeface="Consolas" pitchFamily="49" charset="0"/>
              </a:rPr>
              <a:t>	);</a:t>
            </a:r>
          </a:p>
          <a:p>
            <a:r>
              <a:rPr lang="el-GR" sz="1800" dirty="0" smtClean="0"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l-GR" sz="1800" dirty="0" smtClean="0"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err="1" smtClean="0">
                <a:effectLst/>
                <a:latin typeface="Consolas" pitchFamily="49" charset="0"/>
                <a:cs typeface="Consolas" pitchFamily="49" charset="0"/>
              </a:rPr>
              <a:t>HumanoidClass</a:t>
            </a:r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::~</a:t>
            </a:r>
            <a:r>
              <a:rPr lang="en-US" sz="1800" dirty="0" err="1" smtClean="0">
                <a:effectLst/>
                <a:latin typeface="Consolas" pitchFamily="49" charset="0"/>
                <a:cs typeface="Consolas" pitchFamily="49" charset="0"/>
              </a:rPr>
              <a:t>HumanoidClass</a:t>
            </a:r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	for (auto </a:t>
            </a:r>
            <a:r>
              <a:rPr lang="en-US" sz="1800" dirty="0" err="1" smtClean="0"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 smtClean="0">
                <a:effectLst/>
                <a:latin typeface="Consolas" pitchFamily="49" charset="0"/>
                <a:cs typeface="Consolas" pitchFamily="49" charset="0"/>
              </a:rPr>
              <a:t>haircolorListeners</a:t>
            </a:r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		delete </a:t>
            </a:r>
            <a:r>
              <a:rPr lang="en-US" sz="1800" dirty="0" err="1" smtClean="0"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l-GR" sz="1800" dirty="0" smtClean="0"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18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2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Progress monitoring</a:t>
            </a:r>
          </a:p>
          <a:p>
            <a:r>
              <a:rPr lang="en-US"/>
              <a:t>Listener</a:t>
            </a:r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View</a:t>
            </a:r>
          </a:p>
          <a:p>
            <a:r>
              <a:rPr lang="en-US"/>
              <a:t>Decorator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43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6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/>
              <a:t>ΕΝΟΤΗΤΑ </a:t>
            </a:r>
            <a:r>
              <a:rPr lang="en-US"/>
              <a:t>5</a:t>
            </a:r>
            <a:endParaRPr lang="en-GB"/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91400" cy="167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l-GR" b="1" i="1"/>
              <a:t>ΣΧΕΔΙΑΣΤΙΚΑ ΠΡΟΤΥΠΑ</a:t>
            </a:r>
          </a:p>
          <a:p>
            <a:pPr algn="ctr">
              <a:buFont typeface="Wingdings" pitchFamily="2" charset="2"/>
              <a:buNone/>
            </a:pPr>
            <a:r>
              <a:rPr lang="el-GR" sz="2000" b="1" i="1"/>
              <a:t>Αριθμός διαλέξεων 5 – Διάλεξη </a:t>
            </a:r>
            <a:r>
              <a:rPr lang="en-US" sz="2000" b="1" i="1"/>
              <a:t>4</a:t>
            </a:r>
            <a:r>
              <a:rPr lang="el-GR" sz="2000" b="1" i="1"/>
              <a:t>η</a:t>
            </a:r>
            <a:endParaRPr lang="en-GB" sz="2000" b="1" i="1"/>
          </a:p>
        </p:txBody>
      </p:sp>
      <p:pic>
        <p:nvPicPr>
          <p:cNvPr id="1665028" name="Picture 4" descr="en003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951163"/>
            <a:ext cx="3490913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713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r>
              <a:rPr lang="el-GR"/>
              <a:t> (1/1)</a:t>
            </a:r>
            <a:endParaRPr lang="en-GB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view pattern </a:t>
            </a:r>
            <a:r>
              <a:rPr lang="el-GR"/>
              <a:t>είναι ειδική περίπτωση </a:t>
            </a:r>
            <a:r>
              <a:rPr lang="en-US"/>
              <a:t>listener </a:t>
            </a:r>
            <a:r>
              <a:rPr lang="el-GR"/>
              <a:t>που ο σκοπός του είναι να παρουσιάζει μία εικόνα του στιγμιότυπου σε άλλους </a:t>
            </a:r>
            <a:r>
              <a:rPr lang="en-US"/>
              <a:t>clients </a:t>
            </a:r>
            <a:r>
              <a:rPr lang="el-GR"/>
              <a:t>(εάν ο </a:t>
            </a:r>
            <a:r>
              <a:rPr lang="en-US"/>
              <a:t>client </a:t>
            </a:r>
            <a:r>
              <a:rPr lang="el-GR"/>
              <a:t>είναι το </a:t>
            </a:r>
            <a:r>
              <a:rPr lang="en-US"/>
              <a:t>display</a:t>
            </a:r>
            <a:r>
              <a:rPr lang="el-GR"/>
              <a:t> τότε έχουμε ένα γραφικό </a:t>
            </a:r>
            <a:r>
              <a:rPr lang="en-US"/>
              <a:t>view)</a:t>
            </a:r>
          </a:p>
          <a:p>
            <a:r>
              <a:rPr lang="el-GR"/>
              <a:t>Το προηγούμενο παράδειγμα είναι και μία περίπτωση του </a:t>
            </a:r>
            <a:r>
              <a:rPr lang="en-US"/>
              <a:t>view pattern</a:t>
            </a:r>
            <a:endParaRPr lang="en-GB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50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Progress monitoring</a:t>
            </a:r>
          </a:p>
          <a:p>
            <a:r>
              <a:rPr lang="en-US"/>
              <a:t>Listener</a:t>
            </a:r>
          </a:p>
          <a:p>
            <a:r>
              <a:rPr lang="en-US"/>
              <a:t>View</a:t>
            </a:r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Decorator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3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(1/</a:t>
            </a:r>
            <a:r>
              <a:rPr lang="el-GR"/>
              <a:t>7</a:t>
            </a:r>
            <a:r>
              <a:rPr lang="en-US"/>
              <a:t>)</a:t>
            </a:r>
            <a:endParaRPr lang="en-GB"/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752600"/>
            <a:ext cx="8305800" cy="4419600"/>
          </a:xfrm>
        </p:spPr>
        <p:txBody>
          <a:bodyPr/>
          <a:lstStyle/>
          <a:p>
            <a:r>
              <a:rPr lang="el-GR" sz="2400" b="1" i="1"/>
              <a:t>Πρόβλημα</a:t>
            </a:r>
            <a:endParaRPr lang="en-US" sz="2400" b="1" i="1"/>
          </a:p>
          <a:p>
            <a:pPr lvl="1"/>
            <a:r>
              <a:rPr lang="el-GR" sz="2000"/>
              <a:t>Έχουμε μία κλάση που μπορεί να επεκταθεί με πολλούς τρόπους ώστε να παρέχει επιπλέον λειτουργίες και χαρακτηριστικά</a:t>
            </a:r>
            <a:r>
              <a:rPr lang="en-US" sz="2000"/>
              <a:t>,</a:t>
            </a:r>
            <a:r>
              <a:rPr lang="el-GR" sz="2000"/>
              <a:t> χωρίς να επηρεάζεται η αυθεντική λειτουργικότητα</a:t>
            </a:r>
            <a:r>
              <a:rPr lang="en-US" sz="2000"/>
              <a:t>. </a:t>
            </a:r>
            <a:r>
              <a:rPr lang="el-GR" sz="2000"/>
              <a:t>Θέλουμε οι διάφορες επεκτάσεις να μπορούν να συνδυάζονται ευέλικτα</a:t>
            </a:r>
            <a:r>
              <a:rPr lang="en-US" sz="2000"/>
              <a:t>.</a:t>
            </a:r>
          </a:p>
          <a:p>
            <a:pPr lvl="1"/>
            <a:r>
              <a:rPr lang="el-GR" sz="2000"/>
              <a:t>Η χρήση κληρονομικότητας για κάθε δυνατή επέκταση δεν είναι πρόσφορη προσέγγιση, γιατί για την υποστήριξη συνδυασμών των επεκτάσεων θα πρέπει να οριστούν τόσες κλάσεις, όσοι και οι πιθανοί συνδυασμοί. Αντίθετα, ο «συνδυασμός» (</a:t>
            </a:r>
            <a:r>
              <a:rPr lang="en-US" sz="2000"/>
              <a:t>mixing</a:t>
            </a:r>
            <a:r>
              <a:rPr lang="el-GR" sz="2000"/>
              <a:t>) θα ήταν καλύτερο να υποστηριχθεί και αυτός ως μία λειτουργία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83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7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(</a:t>
            </a:r>
            <a:r>
              <a:rPr lang="el-GR"/>
              <a:t>2</a:t>
            </a:r>
            <a:r>
              <a:rPr lang="en-US"/>
              <a:t>/</a:t>
            </a:r>
            <a:r>
              <a:rPr lang="el-GR"/>
              <a:t>7</a:t>
            </a:r>
            <a:r>
              <a:rPr lang="en-US"/>
              <a:t>)</a:t>
            </a:r>
            <a:endParaRPr lang="en-GB"/>
          </a:p>
        </p:txBody>
      </p:sp>
      <p:sp>
        <p:nvSpPr>
          <p:cNvPr id="1670148" name="Oval 4"/>
          <p:cNvSpPr>
            <a:spLocks noChangeArrowheads="1"/>
          </p:cNvSpPr>
          <p:nvPr/>
        </p:nvSpPr>
        <p:spPr bwMode="auto">
          <a:xfrm>
            <a:off x="3263900" y="1739900"/>
            <a:ext cx="14097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Αυθεντική</a:t>
            </a:r>
          </a:p>
          <a:p>
            <a:pPr algn="ctr" defTabSz="762000"/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κλάση</a:t>
            </a:r>
            <a:endParaRPr lang="en-GB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0150" name="Oval 6"/>
          <p:cNvSpPr>
            <a:spLocks noChangeArrowheads="1"/>
          </p:cNvSpPr>
          <p:nvPr/>
        </p:nvSpPr>
        <p:spPr bwMode="auto">
          <a:xfrm>
            <a:off x="1130300" y="2755900"/>
            <a:ext cx="14097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Επέκταση 1</a:t>
            </a:r>
            <a:endParaRPr lang="en-GB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0151" name="Oval 7"/>
          <p:cNvSpPr>
            <a:spLocks noChangeArrowheads="1"/>
          </p:cNvSpPr>
          <p:nvPr/>
        </p:nvSpPr>
        <p:spPr bwMode="auto">
          <a:xfrm>
            <a:off x="5486400" y="2705100"/>
            <a:ext cx="14097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Επέκταση Ν</a:t>
            </a:r>
            <a:endParaRPr lang="en-GB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670152" name="AutoShape 8"/>
          <p:cNvCxnSpPr>
            <a:cxnSpLocks noChangeShapeType="1"/>
            <a:stCxn id="1670150" idx="0"/>
            <a:endCxn id="1670148" idx="2"/>
          </p:cNvCxnSpPr>
          <p:nvPr/>
        </p:nvCxnSpPr>
        <p:spPr bwMode="auto">
          <a:xfrm rot="16200000">
            <a:off x="2212975" y="1704975"/>
            <a:ext cx="673100" cy="142875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0153" name="AutoShape 9"/>
          <p:cNvCxnSpPr>
            <a:cxnSpLocks noChangeShapeType="1"/>
            <a:stCxn id="1670151" idx="0"/>
            <a:endCxn id="1670148" idx="6"/>
          </p:cNvCxnSpPr>
          <p:nvPr/>
        </p:nvCxnSpPr>
        <p:spPr bwMode="auto">
          <a:xfrm rot="5400000" flipH="1">
            <a:off x="5121275" y="1635125"/>
            <a:ext cx="622300" cy="151765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0154" name="Text Box 10"/>
          <p:cNvSpPr txBox="1">
            <a:spLocks noChangeArrowheads="1"/>
          </p:cNvSpPr>
          <p:nvPr/>
        </p:nvSpPr>
        <p:spPr bwMode="auto">
          <a:xfrm>
            <a:off x="2111375" y="18526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isa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70155" name="Text Box 11"/>
          <p:cNvSpPr txBox="1">
            <a:spLocks noChangeArrowheads="1"/>
          </p:cNvSpPr>
          <p:nvPr/>
        </p:nvSpPr>
        <p:spPr bwMode="auto">
          <a:xfrm>
            <a:off x="5476875" y="18780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isa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70156" name="Oval 12"/>
          <p:cNvSpPr>
            <a:spLocks noChangeArrowheads="1"/>
          </p:cNvSpPr>
          <p:nvPr/>
        </p:nvSpPr>
        <p:spPr bwMode="auto">
          <a:xfrm>
            <a:off x="1663700" y="4267200"/>
            <a:ext cx="1168400" cy="53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l-GR" sz="1400" i="1">
                <a:effectLst>
                  <a:outerShdw blurRad="38100" dist="38100" dir="2700000" algn="tl">
                    <a:srgbClr val="C0C0C0"/>
                  </a:outerShdw>
                </a:effectLst>
              </a:rPr>
              <a:t>Σενάριο 1</a:t>
            </a:r>
          </a:p>
        </p:txBody>
      </p:sp>
      <p:sp>
        <p:nvSpPr>
          <p:cNvPr id="1670157" name="Oval 13"/>
          <p:cNvSpPr>
            <a:spLocks noChangeArrowheads="1"/>
          </p:cNvSpPr>
          <p:nvPr/>
        </p:nvSpPr>
        <p:spPr bwMode="auto">
          <a:xfrm>
            <a:off x="3378200" y="4267200"/>
            <a:ext cx="1168400" cy="53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l-GR" sz="1400" i="1">
                <a:effectLst>
                  <a:outerShdw blurRad="38100" dist="38100" dir="2700000" algn="tl">
                    <a:srgbClr val="C0C0C0"/>
                  </a:outerShdw>
                </a:effectLst>
              </a:rPr>
              <a:t>Σενάριο 2</a:t>
            </a:r>
          </a:p>
        </p:txBody>
      </p:sp>
      <p:sp>
        <p:nvSpPr>
          <p:cNvPr id="1670158" name="Oval 14"/>
          <p:cNvSpPr>
            <a:spLocks noChangeArrowheads="1"/>
          </p:cNvSpPr>
          <p:nvPr/>
        </p:nvSpPr>
        <p:spPr bwMode="auto">
          <a:xfrm>
            <a:off x="5318125" y="4254500"/>
            <a:ext cx="1168400" cy="53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l-GR" sz="1400" i="1">
                <a:effectLst>
                  <a:outerShdw blurRad="38100" dist="38100" dir="2700000" algn="tl">
                    <a:srgbClr val="C0C0C0"/>
                  </a:outerShdw>
                </a:effectLst>
              </a:rPr>
              <a:t>Σενάριο 3</a:t>
            </a:r>
          </a:p>
        </p:txBody>
      </p:sp>
      <p:cxnSp>
        <p:nvCxnSpPr>
          <p:cNvPr id="1670159" name="AutoShape 15"/>
          <p:cNvCxnSpPr>
            <a:cxnSpLocks noChangeShapeType="1"/>
            <a:stCxn id="1670156" idx="0"/>
            <a:endCxn id="1670148" idx="4"/>
          </p:cNvCxnSpPr>
          <p:nvPr/>
        </p:nvCxnSpPr>
        <p:spPr bwMode="auto">
          <a:xfrm rot="16200000">
            <a:off x="2187575" y="2486025"/>
            <a:ext cx="1841500" cy="17208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0160" name="AutoShape 16"/>
          <p:cNvCxnSpPr>
            <a:cxnSpLocks noChangeShapeType="1"/>
            <a:stCxn id="1670158" idx="0"/>
            <a:endCxn id="1670148" idx="4"/>
          </p:cNvCxnSpPr>
          <p:nvPr/>
        </p:nvCxnSpPr>
        <p:spPr bwMode="auto">
          <a:xfrm rot="5400000" flipH="1">
            <a:off x="4021138" y="2373312"/>
            <a:ext cx="1828800" cy="19335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0161" name="AutoShape 17"/>
          <p:cNvCxnSpPr>
            <a:cxnSpLocks noChangeShapeType="1"/>
            <a:stCxn id="1670157" idx="0"/>
            <a:endCxn id="1670148" idx="4"/>
          </p:cNvCxnSpPr>
          <p:nvPr/>
        </p:nvCxnSpPr>
        <p:spPr bwMode="auto">
          <a:xfrm rot="16200000">
            <a:off x="3044825" y="3343275"/>
            <a:ext cx="184150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0162" name="Text Box 18"/>
          <p:cNvSpPr txBox="1">
            <a:spLocks noChangeArrowheads="1"/>
          </p:cNvSpPr>
          <p:nvPr/>
        </p:nvSpPr>
        <p:spPr bwMode="auto">
          <a:xfrm>
            <a:off x="2543175" y="36306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isa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70163" name="Text Box 19"/>
          <p:cNvSpPr txBox="1">
            <a:spLocks noChangeArrowheads="1"/>
          </p:cNvSpPr>
          <p:nvPr/>
        </p:nvSpPr>
        <p:spPr bwMode="auto">
          <a:xfrm>
            <a:off x="3927475" y="35671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isa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70164" name="Text Box 20"/>
          <p:cNvSpPr txBox="1">
            <a:spLocks noChangeArrowheads="1"/>
          </p:cNvSpPr>
          <p:nvPr/>
        </p:nvSpPr>
        <p:spPr bwMode="auto">
          <a:xfrm>
            <a:off x="5080000" y="35925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isa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70165" name="Text Box 21"/>
          <p:cNvSpPr txBox="1">
            <a:spLocks noChangeArrowheads="1"/>
          </p:cNvSpPr>
          <p:nvPr/>
        </p:nvSpPr>
        <p:spPr bwMode="auto">
          <a:xfrm>
            <a:off x="1509713" y="4921250"/>
            <a:ext cx="15636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Επέκταση</a:t>
            </a:r>
            <a:r>
              <a:rPr lang="el-GR" sz="1600" baseline="30000">
                <a:solidFill>
                  <a:srgbClr val="0000FF"/>
                </a:solidFill>
                <a:effectLst/>
                <a:latin typeface="Arial" charset="0"/>
              </a:rPr>
              <a:t>1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  <a:sym typeface="Symbol" pitchFamily="18" charset="2"/>
              </a:rPr>
              <a:t>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lang="en-US" sz="1600">
              <a:solidFill>
                <a:srgbClr val="0000FF"/>
              </a:solidFill>
              <a:effectLst/>
              <a:latin typeface="Arial" charset="0"/>
            </a:endParaRPr>
          </a:p>
          <a:p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Επέκταση</a:t>
            </a:r>
            <a:r>
              <a:rPr lang="en-US" sz="1600" baseline="30000">
                <a:solidFill>
                  <a:srgbClr val="0000FF"/>
                </a:solidFill>
                <a:effectLst/>
                <a:latin typeface="Arial" charset="0"/>
              </a:rPr>
              <a:t>4</a:t>
            </a:r>
            <a:r>
              <a:rPr lang="en-US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  <a:sym typeface="Symbol" pitchFamily="18" charset="2"/>
              </a:rPr>
              <a:t>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n-US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</a:p>
          <a:p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Επέκταση</a:t>
            </a:r>
            <a:r>
              <a:rPr lang="en-US" sz="1600" baseline="30000">
                <a:solidFill>
                  <a:srgbClr val="0000FF"/>
                </a:solidFill>
                <a:effectLst/>
                <a:latin typeface="Arial" charset="0"/>
              </a:rPr>
              <a:t>7</a:t>
            </a:r>
            <a:endParaRPr lang="en-GB" sz="1600" baseline="300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70166" name="Text Box 22"/>
          <p:cNvSpPr txBox="1">
            <a:spLocks noChangeArrowheads="1"/>
          </p:cNvSpPr>
          <p:nvPr/>
        </p:nvSpPr>
        <p:spPr bwMode="auto">
          <a:xfrm>
            <a:off x="3490913" y="4933950"/>
            <a:ext cx="15065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Επέκταση</a:t>
            </a:r>
            <a:r>
              <a:rPr lang="el-GR" sz="1600" baseline="30000">
                <a:solidFill>
                  <a:srgbClr val="0000FF"/>
                </a:solidFill>
                <a:effectLst/>
                <a:latin typeface="Arial" charset="0"/>
              </a:rPr>
              <a:t>1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  <a:sym typeface="Symbol" pitchFamily="18" charset="2"/>
              </a:rPr>
              <a:t>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lang="en-US" sz="1600">
              <a:solidFill>
                <a:srgbClr val="0000FF"/>
              </a:solidFill>
              <a:effectLst/>
              <a:latin typeface="Arial" charset="0"/>
            </a:endParaRPr>
          </a:p>
          <a:p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Επέκταση</a:t>
            </a:r>
            <a:r>
              <a:rPr lang="en-US" sz="1600" baseline="30000">
                <a:solidFill>
                  <a:srgbClr val="0000FF"/>
                </a:solidFill>
                <a:effectLst/>
                <a:latin typeface="Arial" charset="0"/>
              </a:rPr>
              <a:t>2</a:t>
            </a:r>
            <a:endParaRPr lang="en-GB" sz="1600" baseline="300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70167" name="Text Box 23"/>
          <p:cNvSpPr txBox="1">
            <a:spLocks noChangeArrowheads="1"/>
          </p:cNvSpPr>
          <p:nvPr/>
        </p:nvSpPr>
        <p:spPr bwMode="auto">
          <a:xfrm>
            <a:off x="5668963" y="4921250"/>
            <a:ext cx="156368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Επέκταση</a:t>
            </a:r>
            <a:r>
              <a:rPr lang="en-US" sz="1600" baseline="30000">
                <a:solidFill>
                  <a:srgbClr val="0000FF"/>
                </a:solidFill>
                <a:effectLst/>
                <a:latin typeface="Arial" charset="0"/>
              </a:rPr>
              <a:t>3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  <a:sym typeface="Symbol" pitchFamily="18" charset="2"/>
              </a:rPr>
              <a:t>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lang="en-US" sz="1600">
              <a:solidFill>
                <a:srgbClr val="0000FF"/>
              </a:solidFill>
              <a:effectLst/>
              <a:latin typeface="Arial" charset="0"/>
            </a:endParaRPr>
          </a:p>
          <a:p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Επέκταση</a:t>
            </a:r>
            <a:r>
              <a:rPr lang="en-US" sz="1600" baseline="30000">
                <a:solidFill>
                  <a:srgbClr val="0000FF"/>
                </a:solidFill>
                <a:effectLst/>
                <a:latin typeface="Arial" charset="0"/>
              </a:rPr>
              <a:t>1</a:t>
            </a:r>
            <a:r>
              <a:rPr lang="en-US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  <a:sym typeface="Symbol" pitchFamily="18" charset="2"/>
              </a:rPr>
              <a:t>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n-US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</a:p>
          <a:p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Επέκταση</a:t>
            </a:r>
            <a:r>
              <a:rPr lang="en-US" sz="1600" baseline="30000">
                <a:solidFill>
                  <a:srgbClr val="0000FF"/>
                </a:solidFill>
                <a:effectLst/>
                <a:latin typeface="Arial" charset="0"/>
              </a:rPr>
              <a:t>N</a:t>
            </a:r>
            <a:r>
              <a:rPr lang="en-US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  <a:sym typeface="Symbol" pitchFamily="18" charset="2"/>
              </a:rPr>
              <a:t></a:t>
            </a:r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lang="en-US" sz="1600">
              <a:solidFill>
                <a:srgbClr val="0000FF"/>
              </a:solidFill>
              <a:effectLst/>
              <a:latin typeface="Arial" charset="0"/>
            </a:endParaRPr>
          </a:p>
          <a:p>
            <a:r>
              <a:rPr lang="el-GR" sz="1600">
                <a:solidFill>
                  <a:srgbClr val="0000FF"/>
                </a:solidFill>
                <a:effectLst/>
                <a:latin typeface="Arial" charset="0"/>
              </a:rPr>
              <a:t>Επέκταση</a:t>
            </a:r>
            <a:r>
              <a:rPr lang="en-US" sz="1600" baseline="30000">
                <a:solidFill>
                  <a:srgbClr val="0000FF"/>
                </a:solidFill>
                <a:effectLst/>
                <a:latin typeface="Arial" charset="0"/>
              </a:rPr>
              <a:t>9</a:t>
            </a:r>
            <a:endParaRPr lang="en-GB" sz="1600" baseline="300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70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</a:t>
            </a:r>
            <a:r>
              <a:rPr lang="el-GR"/>
              <a:t> (</a:t>
            </a:r>
            <a:r>
              <a:rPr lang="en-US"/>
              <a:t>3</a:t>
            </a:r>
            <a:r>
              <a:rPr lang="el-GR"/>
              <a:t>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b="1" i="1"/>
              <a:t>Λύση</a:t>
            </a:r>
            <a:endParaRPr lang="en-US" sz="2400" b="1" i="1"/>
          </a:p>
          <a:p>
            <a:pPr lvl="1"/>
            <a:r>
              <a:rPr lang="el-GR" sz="2000"/>
              <a:t>Υλοποιούμε κανονικά κάθε επέκταση ως κληρονόμο της αυθεντικής κλάσης</a:t>
            </a:r>
            <a:r>
              <a:rPr lang="en-US" sz="2000"/>
              <a:t>, </a:t>
            </a:r>
            <a:r>
              <a:rPr lang="el-GR" sz="2000"/>
              <a:t>υποστηρίζοντας πλήρως το αυθεντικό </a:t>
            </a:r>
            <a:r>
              <a:rPr lang="en-US" sz="2000"/>
              <a:t>super-API</a:t>
            </a:r>
            <a:r>
              <a:rPr lang="el-GR" sz="2000"/>
              <a:t>, προσθέτοντας και ότι επιπλέον χαρακτηριστικά χρειάζονται για την επέκταση</a:t>
            </a:r>
            <a:r>
              <a:rPr lang="en-US" sz="2000"/>
              <a:t>.</a:t>
            </a:r>
          </a:p>
          <a:p>
            <a:pPr lvl="1"/>
            <a:r>
              <a:rPr lang="el-GR" sz="2000"/>
              <a:t>Η κλάση επέκτασης δέχεται ένα στιγμιότυπο – δείκτη  της αυθεντικής κλάσης. </a:t>
            </a:r>
          </a:p>
          <a:p>
            <a:pPr lvl="1"/>
            <a:r>
              <a:rPr lang="el-GR" sz="2000"/>
              <a:t>Η υλοποίηση των τροποποιημένων συναρτήσεων, αντί να εφαρμόζει την κλασική κλήση των κληρονομημένων συναρτήσεων, εφαρμόζει κλήσεις  εξουσιοδότησης μέσω αυτού του στιγμιότυπου</a:t>
            </a:r>
            <a:r>
              <a:rPr lang="en-US" sz="2000"/>
              <a:t>.</a:t>
            </a:r>
            <a:endParaRPr lang="el-GR" sz="2000"/>
          </a:p>
          <a:p>
            <a:pPr lvl="1"/>
            <a:r>
              <a:rPr lang="el-GR" sz="2000"/>
              <a:t>Δηλ. κάθε επέκταση γίνεται αυτόματα </a:t>
            </a:r>
            <a:r>
              <a:rPr lang="en-US" sz="2000"/>
              <a:t>adapter </a:t>
            </a:r>
            <a:r>
              <a:rPr lang="el-GR" sz="2000"/>
              <a:t>στην αυθεντική κλάσης</a:t>
            </a:r>
            <a:endParaRPr lang="en-GB" sz="200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24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3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5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5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7859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5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</a:t>
            </a:r>
            <a:r>
              <a:rPr lang="el-GR"/>
              <a:t> (4/7)</a:t>
            </a:r>
            <a:endParaRPr lang="en-GB"/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b="1"/>
              <a:t>Επιπτώσεις</a:t>
            </a:r>
            <a:endParaRPr lang="en-US" sz="2400" b="1"/>
          </a:p>
          <a:p>
            <a:pPr lvl="1"/>
            <a:r>
              <a:rPr lang="el-GR" sz="2000"/>
              <a:t>Η </a:t>
            </a:r>
            <a:r>
              <a:rPr lang="en-US" sz="2000"/>
              <a:t>decoration </a:t>
            </a:r>
            <a:r>
              <a:rPr lang="el-GR" sz="2000"/>
              <a:t>κλάση είναι πρακτικά η αυθεντική κλάση με δυνατότητα προσθήκης επιπλέον χαρακτηριστικών κατά την εκτέλεση σε όποιο στιγμιότυπο κληρονομεί από την αυθεντική κλάση</a:t>
            </a:r>
            <a:endParaRPr lang="en-US" sz="2000"/>
          </a:p>
          <a:p>
            <a:pPr lvl="1"/>
            <a:r>
              <a:rPr lang="el-GR" sz="2000"/>
              <a:t>Ο συνδυασμός των </a:t>
            </a:r>
            <a:r>
              <a:rPr lang="en-US" sz="2000"/>
              <a:t>decorators </a:t>
            </a:r>
            <a:r>
              <a:rPr lang="el-GR" sz="2000"/>
              <a:t>είναι εφικτός με τρόπο ανάλογο της </a:t>
            </a:r>
            <a:r>
              <a:rPr lang="el-GR" sz="2000" i="1"/>
              <a:t>σύνθεσης συναρτήσεων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1658884" name="Oval 4"/>
          <p:cNvSpPr>
            <a:spLocks noChangeArrowheads="1"/>
          </p:cNvSpPr>
          <p:nvPr/>
        </p:nvSpPr>
        <p:spPr bwMode="auto">
          <a:xfrm>
            <a:off x="1320800" y="4356100"/>
            <a:ext cx="1244600" cy="5334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l-GR" sz="120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Αυθεντική</a:t>
            </a:r>
          </a:p>
          <a:p>
            <a:pPr defTabSz="762000"/>
            <a:r>
              <a:rPr lang="el-GR" sz="120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κλάση</a:t>
            </a:r>
            <a:endParaRPr lang="en-GB" sz="1200">
              <a:solidFill>
                <a:srgbClr val="FFC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8886" name="Oval 6"/>
          <p:cNvSpPr>
            <a:spLocks noChangeArrowheads="1"/>
          </p:cNvSpPr>
          <p:nvPr/>
        </p:nvSpPr>
        <p:spPr bwMode="auto">
          <a:xfrm>
            <a:off x="1320800" y="5207000"/>
            <a:ext cx="12446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l-GR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Επέκταση</a:t>
            </a:r>
            <a:r>
              <a:rPr lang="en-US" sz="1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endParaRPr lang="en-GB" sz="1400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658887" name="AutoShape 7"/>
          <p:cNvCxnSpPr>
            <a:cxnSpLocks noChangeShapeType="1"/>
            <a:stCxn id="1658886" idx="2"/>
            <a:endCxn id="1658884" idx="2"/>
          </p:cNvCxnSpPr>
          <p:nvPr/>
        </p:nvCxnSpPr>
        <p:spPr bwMode="auto">
          <a:xfrm rot="10800000" flipH="1">
            <a:off x="1306513" y="4622800"/>
            <a:ext cx="1587" cy="850900"/>
          </a:xfrm>
          <a:prstGeom prst="curvedConnector3">
            <a:avLst>
              <a:gd name="adj1" fmla="val -135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8888" name="AutoShape 8"/>
          <p:cNvCxnSpPr>
            <a:cxnSpLocks noChangeShapeType="1"/>
            <a:stCxn id="1658884" idx="6"/>
            <a:endCxn id="1658886" idx="6"/>
          </p:cNvCxnSpPr>
          <p:nvPr/>
        </p:nvCxnSpPr>
        <p:spPr bwMode="auto">
          <a:xfrm>
            <a:off x="2579688" y="4622800"/>
            <a:ext cx="1587" cy="850900"/>
          </a:xfrm>
          <a:prstGeom prst="curvedConnector3">
            <a:avLst>
              <a:gd name="adj1" fmla="val 135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889" name="Text Box 9"/>
          <p:cNvSpPr txBox="1">
            <a:spLocks noChangeArrowheads="1"/>
          </p:cNvSpPr>
          <p:nvPr/>
        </p:nvSpPr>
        <p:spPr bwMode="auto">
          <a:xfrm>
            <a:off x="2805113" y="4811713"/>
            <a:ext cx="10683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delegation</a:t>
            </a:r>
          </a:p>
          <a:p>
            <a:pPr algn="ctr"/>
            <a:r>
              <a:rPr lang="en-US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instance</a:t>
            </a:r>
            <a:endParaRPr lang="en-GB" sz="14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58890" name="Text Box 10"/>
          <p:cNvSpPr txBox="1">
            <a:spLocks noChangeArrowheads="1"/>
          </p:cNvSpPr>
          <p:nvPr/>
        </p:nvSpPr>
        <p:spPr bwMode="auto">
          <a:xfrm>
            <a:off x="536575" y="47990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isa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1658895" name="Group 15"/>
          <p:cNvGrpSpPr>
            <a:grpSpLocks/>
          </p:cNvGrpSpPr>
          <p:nvPr/>
        </p:nvGrpSpPr>
        <p:grpSpPr bwMode="auto">
          <a:xfrm>
            <a:off x="4394200" y="4572000"/>
            <a:ext cx="1155700" cy="762000"/>
            <a:chOff x="4072" y="3080"/>
            <a:chExt cx="728" cy="480"/>
          </a:xfrm>
        </p:grpSpPr>
        <p:sp>
          <p:nvSpPr>
            <p:cNvPr id="1658892" name="Oval 12"/>
            <p:cNvSpPr>
              <a:spLocks noChangeArrowheads="1"/>
            </p:cNvSpPr>
            <p:nvPr/>
          </p:nvSpPr>
          <p:spPr bwMode="auto">
            <a:xfrm>
              <a:off x="4072" y="3080"/>
              <a:ext cx="728" cy="48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58891" name="Oval 11"/>
            <p:cNvSpPr>
              <a:spLocks noChangeArrowheads="1"/>
            </p:cNvSpPr>
            <p:nvPr/>
          </p:nvSpPr>
          <p:spPr bwMode="auto">
            <a:xfrm>
              <a:off x="4176" y="3152"/>
              <a:ext cx="512" cy="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658896" name="Group 16"/>
          <p:cNvGrpSpPr>
            <a:grpSpLocks/>
          </p:cNvGrpSpPr>
          <p:nvPr/>
        </p:nvGrpSpPr>
        <p:grpSpPr bwMode="auto">
          <a:xfrm>
            <a:off x="5753100" y="4559300"/>
            <a:ext cx="1155700" cy="762000"/>
            <a:chOff x="4072" y="3080"/>
            <a:chExt cx="728" cy="480"/>
          </a:xfrm>
        </p:grpSpPr>
        <p:sp>
          <p:nvSpPr>
            <p:cNvPr id="1658897" name="Oval 17"/>
            <p:cNvSpPr>
              <a:spLocks noChangeArrowheads="1"/>
            </p:cNvSpPr>
            <p:nvPr/>
          </p:nvSpPr>
          <p:spPr bwMode="auto">
            <a:xfrm>
              <a:off x="4072" y="3080"/>
              <a:ext cx="728" cy="48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58898" name="Oval 18"/>
            <p:cNvSpPr>
              <a:spLocks noChangeArrowheads="1"/>
            </p:cNvSpPr>
            <p:nvPr/>
          </p:nvSpPr>
          <p:spPr bwMode="auto">
            <a:xfrm>
              <a:off x="4176" y="3152"/>
              <a:ext cx="512" cy="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658899" name="Group 19"/>
          <p:cNvGrpSpPr>
            <a:grpSpLocks/>
          </p:cNvGrpSpPr>
          <p:nvPr/>
        </p:nvGrpSpPr>
        <p:grpSpPr bwMode="auto">
          <a:xfrm>
            <a:off x="7213600" y="4533900"/>
            <a:ext cx="1155700" cy="762000"/>
            <a:chOff x="4072" y="3080"/>
            <a:chExt cx="728" cy="480"/>
          </a:xfrm>
        </p:grpSpPr>
        <p:sp>
          <p:nvSpPr>
            <p:cNvPr id="1658900" name="Oval 20"/>
            <p:cNvSpPr>
              <a:spLocks noChangeArrowheads="1"/>
            </p:cNvSpPr>
            <p:nvPr/>
          </p:nvSpPr>
          <p:spPr bwMode="auto">
            <a:xfrm>
              <a:off x="4072" y="3080"/>
              <a:ext cx="728" cy="48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58901" name="Oval 21"/>
            <p:cNvSpPr>
              <a:spLocks noChangeArrowheads="1"/>
            </p:cNvSpPr>
            <p:nvPr/>
          </p:nvSpPr>
          <p:spPr bwMode="auto">
            <a:xfrm>
              <a:off x="4176" y="3152"/>
              <a:ext cx="512" cy="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cxnSp>
        <p:nvCxnSpPr>
          <p:cNvPr id="1658902" name="AutoShape 22"/>
          <p:cNvCxnSpPr>
            <a:cxnSpLocks noChangeShapeType="1"/>
            <a:stCxn id="1658892" idx="0"/>
            <a:endCxn id="1658898" idx="2"/>
          </p:cNvCxnSpPr>
          <p:nvPr/>
        </p:nvCxnSpPr>
        <p:spPr bwMode="auto">
          <a:xfrm rot="5400000" flipV="1">
            <a:off x="5260975" y="4283075"/>
            <a:ext cx="368300" cy="946150"/>
          </a:xfrm>
          <a:prstGeom prst="curvedConnector4">
            <a:avLst>
              <a:gd name="adj1" fmla="val -62069"/>
              <a:gd name="adj2" fmla="val 80537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8903" name="AutoShape 23"/>
          <p:cNvCxnSpPr>
            <a:cxnSpLocks noChangeShapeType="1"/>
            <a:stCxn id="1658897" idx="0"/>
            <a:endCxn id="1658901" idx="2"/>
          </p:cNvCxnSpPr>
          <p:nvPr/>
        </p:nvCxnSpPr>
        <p:spPr bwMode="auto">
          <a:xfrm rot="5400000" flipV="1">
            <a:off x="6677025" y="4213225"/>
            <a:ext cx="355600" cy="1047750"/>
          </a:xfrm>
          <a:prstGeom prst="curvedConnector4">
            <a:avLst>
              <a:gd name="adj1" fmla="val -64287"/>
              <a:gd name="adj2" fmla="val 77574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05" name="Text Box 25"/>
          <p:cNvSpPr txBox="1">
            <a:spLocks noChangeArrowheads="1"/>
          </p:cNvSpPr>
          <p:nvPr/>
        </p:nvSpPr>
        <p:spPr bwMode="auto">
          <a:xfrm>
            <a:off x="4799013" y="4797425"/>
            <a:ext cx="357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</a:t>
            </a:r>
            <a:r>
              <a:rPr lang="en-US" sz="1600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j</a:t>
            </a:r>
            <a:endParaRPr lang="en-GB" sz="1600" baseline="300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58906" name="Text Box 26"/>
          <p:cNvSpPr txBox="1">
            <a:spLocks noChangeArrowheads="1"/>
          </p:cNvSpPr>
          <p:nvPr/>
        </p:nvSpPr>
        <p:spPr bwMode="auto">
          <a:xfrm>
            <a:off x="6170613" y="4772025"/>
            <a:ext cx="357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</a:t>
            </a:r>
            <a:r>
              <a:rPr lang="en-US" sz="1600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</a:t>
            </a:r>
            <a:endParaRPr lang="en-GB" sz="1600" baseline="300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58907" name="Text Box 27"/>
          <p:cNvSpPr txBox="1">
            <a:spLocks noChangeArrowheads="1"/>
          </p:cNvSpPr>
          <p:nvPr/>
        </p:nvSpPr>
        <p:spPr bwMode="auto">
          <a:xfrm>
            <a:off x="7561263" y="47212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</a:t>
            </a:r>
            <a:r>
              <a:rPr lang="en-US" sz="1600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k</a:t>
            </a:r>
            <a:endParaRPr lang="en-GB" sz="1600" baseline="300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58908" name="Text Box 28"/>
          <p:cNvSpPr txBox="1">
            <a:spLocks noChangeArrowheads="1"/>
          </p:cNvSpPr>
          <p:nvPr/>
        </p:nvSpPr>
        <p:spPr bwMode="auto">
          <a:xfrm>
            <a:off x="4756150" y="5497513"/>
            <a:ext cx="306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new </a:t>
            </a: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</a:t>
            </a:r>
            <a:r>
              <a:rPr lang="en-US" sz="1600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k</a:t>
            </a: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( new </a:t>
            </a: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</a:t>
            </a:r>
            <a:r>
              <a:rPr lang="en-US" sz="1600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</a:t>
            </a: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( new </a:t>
            </a:r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Ε</a:t>
            </a:r>
            <a:r>
              <a:rPr lang="en-US" sz="1600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j </a:t>
            </a: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) ) )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58909" name="Text Box 29"/>
          <p:cNvSpPr txBox="1">
            <a:spLocks noChangeArrowheads="1"/>
          </p:cNvSpPr>
          <p:nvPr/>
        </p:nvSpPr>
        <p:spPr bwMode="auto">
          <a:xfrm>
            <a:off x="4795838" y="4081463"/>
            <a:ext cx="1131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decorated by</a:t>
            </a:r>
            <a:endParaRPr lang="el-GR" sz="12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58910" name="Text Box 30"/>
          <p:cNvSpPr txBox="1">
            <a:spLocks noChangeArrowheads="1"/>
          </p:cNvSpPr>
          <p:nvPr/>
        </p:nvSpPr>
        <p:spPr bwMode="auto">
          <a:xfrm>
            <a:off x="6249988" y="4097338"/>
            <a:ext cx="1131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decorated by</a:t>
            </a:r>
            <a:endParaRPr lang="el-GR" sz="12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69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5990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(5/7)</a:t>
            </a:r>
            <a:endParaRPr lang="en-GB"/>
          </a:p>
        </p:txBody>
      </p:sp>
      <p:graphicFrame>
        <p:nvGraphicFramePr>
          <p:cNvPr id="1659935" name="Group 2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71469"/>
              </p:ext>
            </p:extLst>
          </p:nvPr>
        </p:nvGraphicFramePr>
        <p:xfrm>
          <a:off x="965200" y="1600199"/>
          <a:ext cx="7302500" cy="4669971"/>
        </p:xfrm>
        <a:graphic>
          <a:graphicData uri="http://schemas.openxmlformats.org/drawingml/2006/table">
            <a:tbl>
              <a:tblPr/>
              <a:tblGrid>
                <a:gridCol w="7302500"/>
              </a:tblGrid>
              <a:tr h="46699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Car { 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Fly (void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)=0 {}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Move (void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)=0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SpeedUp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(void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)=0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{} 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Basic_Car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Car 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&lt;implements all methods, some empty&gt;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ABS_Car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Car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Car* </a:t>
                      </a:r>
                      <a:r>
                        <a:rPr kumimoji="1" lang="en-US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carInst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override { </a:t>
                      </a:r>
                      <a:r>
                        <a:rPr kumimoji="1" lang="en-US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carInst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-&gt;Move();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override; 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ABS_Car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(Car* car) :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carInst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{...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TurboEngine_Car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Car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TurboEngine_Car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(Car* car) :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carInst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{...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</a:t>
                      </a:r>
                      <a:r>
                        <a:rPr kumimoji="1" lang="en-US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SpeedUp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(void) override; 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59924" name="AutoShape 2068"/>
          <p:cNvSpPr>
            <a:spLocks noChangeArrowheads="1"/>
          </p:cNvSpPr>
          <p:nvPr/>
        </p:nvSpPr>
        <p:spPr bwMode="auto">
          <a:xfrm>
            <a:off x="2641600" y="3136900"/>
            <a:ext cx="177800" cy="292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59928" name="Text Box 2072"/>
          <p:cNvSpPr txBox="1">
            <a:spLocks noChangeArrowheads="1"/>
          </p:cNvSpPr>
          <p:nvPr/>
        </p:nvSpPr>
        <p:spPr bwMode="auto">
          <a:xfrm>
            <a:off x="7087846" y="1725613"/>
            <a:ext cx="891270" cy="6008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Decorated</a:t>
            </a:r>
          </a:p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delegation</a:t>
            </a:r>
          </a:p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instance</a:t>
            </a:r>
            <a:endParaRPr lang="en-GB" sz="1100" dirty="0">
              <a:solidFill>
                <a:schemeClr val="accent6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59929" name="Text Box 2073"/>
          <p:cNvSpPr txBox="1">
            <a:spLocks noChangeArrowheads="1"/>
          </p:cNvSpPr>
          <p:nvPr/>
        </p:nvSpPr>
        <p:spPr bwMode="auto">
          <a:xfrm>
            <a:off x="6686550" y="2477525"/>
            <a:ext cx="1377950" cy="1108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100" i="1" u="sng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Υποχρεωτική υλοποίηση</a:t>
            </a:r>
            <a:endParaRPr lang="el-GR" sz="1100" i="1" u="sng" dirty="0">
              <a:solidFill>
                <a:schemeClr val="accent6">
                  <a:lumMod val="50000"/>
                </a:schemeClr>
              </a:solidFill>
              <a:effectLst/>
              <a:latin typeface="Arial" charset="0"/>
            </a:endParaRPr>
          </a:p>
          <a:p>
            <a:pPr algn="ctr"/>
            <a:r>
              <a:rPr lang="el-GR" sz="1100" dirty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μέσω </a:t>
            </a:r>
            <a:r>
              <a:rPr lang="el-GR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απλού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delegation call</a:t>
            </a:r>
            <a:r>
              <a:rPr lang="el-GR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 όσων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methods</a:t>
            </a:r>
            <a:r>
              <a:rPr lang="el-GR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 δεν αλλάζουν</a:t>
            </a:r>
            <a:endParaRPr lang="en-GB" sz="1100" dirty="0">
              <a:solidFill>
                <a:schemeClr val="accent6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59930" name="Text Box 2074"/>
          <p:cNvSpPr txBox="1">
            <a:spLocks noChangeArrowheads="1"/>
          </p:cNvSpPr>
          <p:nvPr/>
        </p:nvSpPr>
        <p:spPr bwMode="auto">
          <a:xfrm>
            <a:off x="6686550" y="4797853"/>
            <a:ext cx="1377950" cy="764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Υλοποίηση όσων μεθόδων εξειδικεύονται ουσιαστικά</a:t>
            </a:r>
            <a:endParaRPr lang="en-GB" sz="1100" dirty="0">
              <a:solidFill>
                <a:schemeClr val="accent6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659931" name="AutoShape 2075"/>
          <p:cNvCxnSpPr>
            <a:cxnSpLocks noChangeShapeType="1"/>
            <a:stCxn id="1659928" idx="1"/>
            <a:endCxn id="4" idx="3"/>
          </p:cNvCxnSpPr>
          <p:nvPr/>
        </p:nvCxnSpPr>
        <p:spPr bwMode="auto">
          <a:xfrm rot="10800000" flipV="1">
            <a:off x="2438400" y="2026017"/>
            <a:ext cx="4649446" cy="1921400"/>
          </a:xfrm>
          <a:prstGeom prst="bentConnector3">
            <a:avLst/>
          </a:prstGeom>
          <a:noFill/>
          <a:ln w="9525">
            <a:solidFill>
              <a:schemeClr val="accent6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932" name="AutoShape 2076"/>
          <p:cNvCxnSpPr>
            <a:cxnSpLocks noChangeShapeType="1"/>
            <a:stCxn id="1659929" idx="1"/>
            <a:endCxn id="32" idx="0"/>
          </p:cNvCxnSpPr>
          <p:nvPr/>
        </p:nvCxnSpPr>
        <p:spPr bwMode="auto">
          <a:xfrm rot="10800000" flipV="1">
            <a:off x="5006516" y="3031844"/>
            <a:ext cx="1680035" cy="1248436"/>
          </a:xfrm>
          <a:prstGeom prst="bentConnector2">
            <a:avLst/>
          </a:prstGeom>
          <a:noFill/>
          <a:ln w="9525">
            <a:solidFill>
              <a:schemeClr val="accent6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933" name="AutoShape 2077"/>
          <p:cNvCxnSpPr>
            <a:cxnSpLocks noChangeShapeType="1"/>
            <a:stCxn id="1659930" idx="0"/>
            <a:endCxn id="35" idx="3"/>
          </p:cNvCxnSpPr>
          <p:nvPr/>
        </p:nvCxnSpPr>
        <p:spPr bwMode="auto">
          <a:xfrm rot="16200000" flipV="1">
            <a:off x="5747983" y="3170310"/>
            <a:ext cx="196640" cy="3058445"/>
          </a:xfrm>
          <a:prstGeom prst="bentConnector2">
            <a:avLst/>
          </a:prstGeom>
          <a:noFill/>
          <a:ln w="9525">
            <a:solidFill>
              <a:schemeClr val="accent6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934" name="AutoShape 2078"/>
          <p:cNvCxnSpPr>
            <a:cxnSpLocks noChangeShapeType="1"/>
            <a:stCxn id="1659930" idx="2"/>
            <a:endCxn id="45" idx="3"/>
          </p:cNvCxnSpPr>
          <p:nvPr/>
        </p:nvCxnSpPr>
        <p:spPr bwMode="auto">
          <a:xfrm rot="5400000">
            <a:off x="5744777" y="4274183"/>
            <a:ext cx="342689" cy="2918809"/>
          </a:xfrm>
          <a:prstGeom prst="bentConnector2">
            <a:avLst/>
          </a:prstGeom>
          <a:noFill/>
          <a:ln w="9525">
            <a:solidFill>
              <a:schemeClr val="accent6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936" name="Text Box 2080"/>
          <p:cNvSpPr txBox="1">
            <a:spLocks noChangeArrowheads="1"/>
          </p:cNvSpPr>
          <p:nvPr/>
        </p:nvSpPr>
        <p:spPr bwMode="auto">
          <a:xfrm rot="-5400000">
            <a:off x="-384175" y="3681413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(1/3)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70000" y="3861692"/>
            <a:ext cx="1168400" cy="1714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317080" y="4280280"/>
            <a:ext cx="1378869" cy="1714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467100" y="4515488"/>
            <a:ext cx="849980" cy="1714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718559" y="5811142"/>
            <a:ext cx="738157" cy="1875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59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(6/7)</a:t>
            </a:r>
            <a:endParaRPr lang="en-GB"/>
          </a:p>
        </p:txBody>
      </p:sp>
      <p:graphicFrame>
        <p:nvGraphicFramePr>
          <p:cNvPr id="166095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59265"/>
              </p:ext>
            </p:extLst>
          </p:nvPr>
        </p:nvGraphicFramePr>
        <p:xfrm>
          <a:off x="965200" y="1600200"/>
          <a:ext cx="7302500" cy="4700652"/>
        </p:xfrm>
        <a:graphic>
          <a:graphicData uri="http://schemas.openxmlformats.org/drawingml/2006/table">
            <a:tbl>
              <a:tblPr/>
              <a:tblGrid>
                <a:gridCol w="7302500"/>
              </a:tblGrid>
              <a:tr h="441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TractionControl_Car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: public Car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WD4_Car 		: public Car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myCar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= new WD4_Car(new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TurboEngine_Car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(new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Basic_Car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addTraction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= new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TractionControl_Car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myCar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New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Θα πρέπει να σημειωθεί ότι ενώ μία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decorator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κλάση κληρονομεί από την αυθεντική κλάση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και κατά την εκτέλεση συμπεριφέρεται σαν το στιγμιότυπο το οποίο «κοσμεί» με επιπλέον λειτουργίες, είναι τελείως διαφορετικός δείκτης από ότι το «κοσμούμενο» στιγμιότυπο (δηλ. δεν λειτουργεί 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up-casting)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Ωστόσο, μπορούμε να βάλουμε ειδική συνάρτηση που να επιστρέφει το «κοσμούμενο» στιγμιότυπο.</a:t>
                      </a: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BasicCar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Car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Car* Pure (void) { return this;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TractionControl_Car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Car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Car* Pure (void) { return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carInst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-&gt;Pure()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0940" name="Text Box 12"/>
          <p:cNvSpPr txBox="1">
            <a:spLocks noChangeArrowheads="1"/>
          </p:cNvSpPr>
          <p:nvPr/>
        </p:nvSpPr>
        <p:spPr bwMode="auto">
          <a:xfrm>
            <a:off x="6354021" y="4481513"/>
            <a:ext cx="1466747" cy="9393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>
            <a:defPPr>
              <a:defRPr lang="en-GB"/>
            </a:defPPr>
            <a:lvl1pPr algn="ctr" defTabSz="762000">
              <a:defRPr sz="1100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 marL="571500" defTabSz="762000">
              <a:defRPr sz="2400">
                <a:latin typeface="Times New Roman" pitchFamily="18" charset="0"/>
              </a:defRPr>
            </a:lvl2pPr>
            <a:lvl3pPr marL="1143000" defTabSz="762000">
              <a:defRPr sz="2400">
                <a:latin typeface="Times New Roman" pitchFamily="18" charset="0"/>
              </a:defRPr>
            </a:lvl3pPr>
            <a:lvl4pPr marL="1714500" defTabSz="762000">
              <a:defRPr sz="2400">
                <a:latin typeface="Times New Roman" pitchFamily="18" charset="0"/>
              </a:defRPr>
            </a:lvl4pPr>
            <a:lvl5pPr marL="2286000" defTabSz="762000">
              <a:defRPr sz="2400"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r>
              <a:rPr lang="el-GR" dirty="0" smtClean="0"/>
              <a:t>Αυτή είναι αναδρομική κλήση μέχρι το πρώτο </a:t>
            </a:r>
            <a:r>
              <a:rPr lang="en-US" dirty="0" smtClean="0"/>
              <a:t>undecorated instance</a:t>
            </a:r>
            <a:endParaRPr lang="en-GB" dirty="0"/>
          </a:p>
        </p:txBody>
      </p:sp>
      <p:sp>
        <p:nvSpPr>
          <p:cNvPr id="1660944" name="Text Box 16"/>
          <p:cNvSpPr txBox="1">
            <a:spLocks noChangeArrowheads="1"/>
          </p:cNvSpPr>
          <p:nvPr/>
        </p:nvSpPr>
        <p:spPr bwMode="auto">
          <a:xfrm rot="-5400000">
            <a:off x="-384175" y="3681413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(2/3)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cxnSp>
        <p:nvCxnSpPr>
          <p:cNvPr id="11" name="AutoShape 2077"/>
          <p:cNvCxnSpPr>
            <a:cxnSpLocks noChangeShapeType="1"/>
            <a:stCxn id="1660940" idx="2"/>
            <a:endCxn id="2" idx="0"/>
          </p:cNvCxnSpPr>
          <p:nvPr/>
        </p:nvCxnSpPr>
        <p:spPr bwMode="auto">
          <a:xfrm rot="5400000">
            <a:off x="5928666" y="4594371"/>
            <a:ext cx="332226" cy="19852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6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4717923" y="5753100"/>
            <a:ext cx="768477" cy="2413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29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6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(7/7)</a:t>
            </a:r>
            <a:endParaRPr lang="en-GB" i="1"/>
          </a:p>
        </p:txBody>
      </p:sp>
      <p:graphicFrame>
        <p:nvGraphicFramePr>
          <p:cNvPr id="166197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6724"/>
              </p:ext>
            </p:extLst>
          </p:nvPr>
        </p:nvGraphicFramePr>
        <p:xfrm>
          <a:off x="1028700" y="1856014"/>
          <a:ext cx="7239000" cy="4231260"/>
        </p:xfrm>
        <a:graphic>
          <a:graphicData uri="http://schemas.openxmlformats.org/drawingml/2006/table">
            <a:tbl>
              <a:tblPr/>
              <a:tblGrid>
                <a:gridCol w="7239000"/>
              </a:tblGrid>
              <a:tr h="401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TractionControl_Car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Car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Car* Pure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 Car* Undecorated (void) { return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carInst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Με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την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Pure()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και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Undecorated()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μπορούμε τελείως ή μερικώς να αφαιρέσουμε τη λειτουργική «διακόσμηση» που έχει προστεθεί στο αρχικό στιγμιότυπο.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Αυτό είναι ειδικά χρήσιμο σε περιπτώσεις όπου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ορισμένες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προσθήκες λειτουργίας είναι παράνομο να εφαρμοστούν πάνω από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άλλες προσθήκες (δηλ. θέλουμε το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pure)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πρέπει να αναιρούν πλήρως άλλες προσθήκες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εφαρμόζονται </a:t>
                      </a:r>
                      <a:r>
                        <a:rPr kumimoji="1" 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απ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ευθείας στο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pure)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απλώς θέλουμε να κινηθούμε στα επίπεδα πρόσθετης λειτουργικότητας που έχουν εισαχθεί δυναμικά πάνω από ένα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στιγμιότυπο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 Car::Pop (Car** car)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{ Car*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prev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(*car)-&gt;Undecorated(); delete *car; *car =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prev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1970" name="AutoShape 18"/>
          <p:cNvSpPr>
            <a:spLocks noChangeArrowheads="1"/>
          </p:cNvSpPr>
          <p:nvPr/>
        </p:nvSpPr>
        <p:spPr bwMode="auto">
          <a:xfrm>
            <a:off x="5816600" y="2389414"/>
            <a:ext cx="800100" cy="292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61971" name="Text Box 19"/>
          <p:cNvSpPr txBox="1">
            <a:spLocks noChangeArrowheads="1"/>
          </p:cNvSpPr>
          <p:nvPr/>
        </p:nvSpPr>
        <p:spPr bwMode="auto">
          <a:xfrm>
            <a:off x="2784626" y="2720571"/>
            <a:ext cx="2529539" cy="6008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100" dirty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Επιστρέφει το προηγούμενο</a:t>
            </a:r>
          </a:p>
          <a:p>
            <a:pPr algn="ctr"/>
            <a:r>
              <a:rPr lang="el-GR" sz="1100" dirty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στιγμιότυπο χωρίς την προσθήκη</a:t>
            </a:r>
          </a:p>
          <a:p>
            <a:pPr algn="ctr"/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(decoration) </a:t>
            </a:r>
            <a:r>
              <a:rPr lang="el-GR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λειτουργιών </a:t>
            </a:r>
            <a:r>
              <a:rPr lang="el-GR" sz="1100" dirty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του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caller</a:t>
            </a:r>
            <a:endParaRPr lang="en-GB" sz="1100" dirty="0">
              <a:solidFill>
                <a:schemeClr val="accent6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61973" name="Text Box 21"/>
          <p:cNvSpPr txBox="1">
            <a:spLocks noChangeArrowheads="1"/>
          </p:cNvSpPr>
          <p:nvPr/>
        </p:nvSpPr>
        <p:spPr bwMode="auto">
          <a:xfrm rot="-5400000">
            <a:off x="-384175" y="3681413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(3/3)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cxnSp>
        <p:nvCxnSpPr>
          <p:cNvPr id="12" name="AutoShape 2077"/>
          <p:cNvCxnSpPr>
            <a:cxnSpLocks noChangeShapeType="1"/>
            <a:stCxn id="1661971" idx="3"/>
            <a:endCxn id="2" idx="2"/>
          </p:cNvCxnSpPr>
          <p:nvPr/>
        </p:nvCxnSpPr>
        <p:spPr bwMode="auto">
          <a:xfrm flipV="1">
            <a:off x="5314165" y="2676751"/>
            <a:ext cx="454421" cy="344224"/>
          </a:xfrm>
          <a:prstGeom prst="bentConnector2">
            <a:avLst/>
          </a:prstGeom>
          <a:noFill/>
          <a:ln w="9525">
            <a:solidFill>
              <a:schemeClr val="accent6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5403072" y="2389414"/>
            <a:ext cx="731028" cy="2873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28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314165" y="5190271"/>
            <a:ext cx="2473084" cy="431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Αφαιρεί ένα το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top decoration</a:t>
            </a:r>
            <a:r>
              <a:rPr lang="el-GR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 από ένα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car instance</a:t>
            </a:r>
            <a:endParaRPr lang="el-GR" sz="1100" dirty="0">
              <a:solidFill>
                <a:schemeClr val="accent6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" name="Rectangle 1"/>
          <p:cNvSpPr/>
          <p:nvPr/>
        </p:nvSpPr>
        <p:spPr bwMode="auto">
          <a:xfrm>
            <a:off x="2880308" y="5540828"/>
            <a:ext cx="731028" cy="2873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19" name="AutoShape 2077"/>
          <p:cNvCxnSpPr>
            <a:cxnSpLocks noChangeShapeType="1"/>
            <a:stCxn id="17" idx="1"/>
            <a:endCxn id="18" idx="3"/>
          </p:cNvCxnSpPr>
          <p:nvPr/>
        </p:nvCxnSpPr>
        <p:spPr bwMode="auto">
          <a:xfrm rot="10800000" flipV="1">
            <a:off x="3611337" y="5406035"/>
            <a:ext cx="1702829" cy="27846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6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725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- </a:t>
            </a:r>
            <a:r>
              <a:rPr lang="el-GR"/>
              <a:t>ένθετο</a:t>
            </a:r>
          </a:p>
        </p:txBody>
      </p:sp>
      <p:pic>
        <p:nvPicPr>
          <p:cNvPr id="1672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900238"/>
            <a:ext cx="5830888" cy="38195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42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Progress monitoring</a:t>
            </a:r>
          </a:p>
          <a:p>
            <a:r>
              <a:rPr lang="en-US"/>
              <a:t>Listener</a:t>
            </a:r>
          </a:p>
          <a:p>
            <a:r>
              <a:rPr lang="en-US"/>
              <a:t>View</a:t>
            </a:r>
          </a:p>
          <a:p>
            <a:r>
              <a:rPr lang="en-US"/>
              <a:t>Decorator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697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monitoring </a:t>
            </a:r>
            <a:r>
              <a:rPr lang="el-GR"/>
              <a:t>(1/6)</a:t>
            </a:r>
            <a:endParaRPr lang="en-GB" i="1"/>
          </a:p>
        </p:txBody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i="1" dirty="0"/>
              <a:t>Πρόβλημα</a:t>
            </a:r>
            <a:endParaRPr lang="en-US" b="1" i="1" dirty="0"/>
          </a:p>
          <a:p>
            <a:pPr lvl="1"/>
            <a:r>
              <a:rPr lang="el-GR" dirty="0"/>
              <a:t>Υπάρχουν χρονοβόρες συναρτήσεις.</a:t>
            </a:r>
            <a:r>
              <a:rPr lang="en-US" dirty="0"/>
              <a:t> </a:t>
            </a:r>
            <a:r>
              <a:rPr lang="el-GR" dirty="0"/>
              <a:t>Χρειάζεται να λαμβάνει τακτικά το πρόγραμμά μας ειδοποιήσεις για την εξέλιξη της διαδικασίας, για να, π.χ., παρουσιάσει μία «μπάρα προόδου»</a:t>
            </a:r>
            <a:r>
              <a:rPr lang="en-US" dirty="0"/>
              <a:t>.</a:t>
            </a:r>
          </a:p>
          <a:p>
            <a:pPr lvl="1"/>
            <a:r>
              <a:rPr lang="el-GR" dirty="0"/>
              <a:t>Πρέπει να μπορούμε να διακόψουμε, ή να παγώσουμε και να επαναφέρουμε τέτοιες λειτουργίες, ανά πάσα στιγμή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32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monitoring</a:t>
            </a:r>
            <a:r>
              <a:rPr lang="el-GR"/>
              <a:t> (2/6)</a:t>
            </a:r>
            <a:endParaRPr lang="en-GB" i="1"/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i="1"/>
              <a:t>Λύση</a:t>
            </a:r>
            <a:endParaRPr lang="en-US" b="1" i="1"/>
          </a:p>
          <a:p>
            <a:pPr lvl="1"/>
            <a:r>
              <a:rPr lang="el-GR"/>
              <a:t>Κάθε τέτοια συνάρτηση επιστρέφει ένα στιγμιότυπο ενός ειδικού </a:t>
            </a:r>
            <a:r>
              <a:rPr lang="en-US"/>
              <a:t>API</a:t>
            </a:r>
            <a:r>
              <a:rPr lang="el-GR"/>
              <a:t> ελέγχου και παρακολούθησης προόδου, αντί να εκτελεί απλώς την συγκεκριμένη διαδικασία εσωτερικά</a:t>
            </a:r>
            <a:r>
              <a:rPr lang="en-US"/>
              <a:t>.</a:t>
            </a:r>
          </a:p>
          <a:p>
            <a:pPr lvl="1"/>
            <a:r>
              <a:rPr lang="el-GR"/>
              <a:t>Ο χρήστης του </a:t>
            </a:r>
            <a:r>
              <a:rPr lang="en-US"/>
              <a:t>API</a:t>
            </a:r>
            <a:r>
              <a:rPr lang="el-GR"/>
              <a:t>, μπορεί να</a:t>
            </a:r>
            <a:r>
              <a:rPr lang="en-US"/>
              <a:t>:</a:t>
            </a:r>
            <a:r>
              <a:rPr lang="el-GR"/>
              <a:t> αρχίσει, τερματίσει, παγώσει, συνεχίσει, την διαδικασία</a:t>
            </a:r>
            <a:r>
              <a:rPr lang="en-US"/>
              <a:t>.</a:t>
            </a:r>
            <a:r>
              <a:rPr lang="el-GR"/>
              <a:t> Όταν τελειώσει η διαδικασία, το στιγμιότυπο καταστρέφεται από τον χρήστη</a:t>
            </a:r>
            <a:r>
              <a:rPr lang="en-US"/>
              <a:t>.</a:t>
            </a:r>
            <a:endParaRPr lang="en-GB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62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499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monitoring</a:t>
            </a:r>
            <a:r>
              <a:rPr lang="el-GR"/>
              <a:t> (3/6)</a:t>
            </a:r>
            <a:endParaRPr lang="en-GB"/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i="1"/>
              <a:t>Επιπτώσεις</a:t>
            </a:r>
            <a:endParaRPr lang="en-US" b="1" i="1"/>
          </a:p>
          <a:p>
            <a:pPr lvl="1"/>
            <a:r>
              <a:rPr lang="el-GR"/>
              <a:t>Κάθε τέτοια λειτουργία μπορεί να ελέγχεται ανεξάρτητα, ενώ μπορεί να έχουμε πολλές τέτοιες κλήσεις «παράλληλα».</a:t>
            </a:r>
            <a:r>
              <a:rPr lang="en-US"/>
              <a:t> </a:t>
            </a:r>
            <a:r>
              <a:rPr lang="el-GR"/>
              <a:t>Εάν οι λειτουργίες πρέπει να μπορούν να καλούνται από ανεξάρτητα </a:t>
            </a:r>
            <a:r>
              <a:rPr lang="en-US"/>
              <a:t>threads, </a:t>
            </a:r>
            <a:r>
              <a:rPr lang="el-GR"/>
              <a:t>πρέπει να υλοποιηθούν με </a:t>
            </a:r>
            <a:r>
              <a:rPr lang="en-US"/>
              <a:t>thread safe</a:t>
            </a:r>
            <a:r>
              <a:rPr lang="el-GR"/>
              <a:t> τρόπο</a:t>
            </a:r>
            <a:r>
              <a:rPr lang="en-US"/>
              <a:t>.</a:t>
            </a:r>
          </a:p>
          <a:p>
            <a:pPr lvl="1"/>
            <a:r>
              <a:rPr lang="el-GR"/>
              <a:t>Οι κληρονόμοι κλάσεις του </a:t>
            </a:r>
            <a:r>
              <a:rPr lang="en-US"/>
              <a:t>progress monitoring API (</a:t>
            </a:r>
            <a:r>
              <a:rPr lang="el-GR"/>
              <a:t>μία ανά λειτουργία</a:t>
            </a:r>
            <a:r>
              <a:rPr lang="en-US"/>
              <a:t>) </a:t>
            </a:r>
            <a:r>
              <a:rPr lang="el-GR"/>
              <a:t>πρέπει να περιέχουν μεταβλητές για την κατάσταση εκτέλεσης της λειτουργίας</a:t>
            </a:r>
            <a:r>
              <a:rPr lang="en-US"/>
              <a:t>.</a:t>
            </a:r>
            <a:endParaRPr lang="en-GB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25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monitoring </a:t>
            </a:r>
            <a:r>
              <a:rPr lang="el-GR"/>
              <a:t>(4/6)</a:t>
            </a:r>
            <a:endParaRPr lang="en-GB"/>
          </a:p>
        </p:txBody>
      </p:sp>
      <p:graphicFrame>
        <p:nvGraphicFramePr>
          <p:cNvPr id="164354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90200"/>
              </p:ext>
            </p:extLst>
          </p:nvPr>
        </p:nvGraphicFramePr>
        <p:xfrm>
          <a:off x="1003300" y="1765300"/>
          <a:ext cx="7778750" cy="4229100"/>
        </p:xfrm>
        <a:graphic>
          <a:graphicData uri="http://schemas.openxmlformats.org/drawingml/2006/table">
            <a:tbl>
              <a:tblPr/>
              <a:tblGrid>
                <a:gridCol w="7778750"/>
              </a:tblGrid>
              <a:tr h="422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typedef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void (*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ProgressMonitorFunc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ProgressMonitoring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progressInst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void* closure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ProgressMonitoring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unsigned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GetTotalUnits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unsigned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GetUnitsDone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void     	Stop (void)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void     	Suspend (void)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void     	Resume (void)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void     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AddMonitor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ProgressMonitorFunc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f, void* closure);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void     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RemoveMonitor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ProgressMonitorFunc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f, void* closure);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virtual void     	Work (unsigned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unitsToDo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43533" name="AutoShape 13"/>
          <p:cNvSpPr>
            <a:spLocks noChangeArrowheads="1"/>
          </p:cNvSpPr>
          <p:nvPr/>
        </p:nvSpPr>
        <p:spPr bwMode="auto">
          <a:xfrm>
            <a:off x="7670800" y="4889500"/>
            <a:ext cx="228600" cy="215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43534" name="AutoShape 14"/>
          <p:cNvSpPr>
            <a:spLocks noChangeArrowheads="1"/>
          </p:cNvSpPr>
          <p:nvPr/>
        </p:nvSpPr>
        <p:spPr bwMode="auto">
          <a:xfrm>
            <a:off x="7950200" y="5181600"/>
            <a:ext cx="228600" cy="203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43539" name="Text Box 19"/>
          <p:cNvSpPr txBox="1">
            <a:spLocks noChangeArrowheads="1"/>
          </p:cNvSpPr>
          <p:nvPr/>
        </p:nvSpPr>
        <p:spPr bwMode="auto">
          <a:xfrm rot="-5400000">
            <a:off x="-347662" y="3694113"/>
            <a:ext cx="202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(1/3)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051690" y="2316416"/>
            <a:ext cx="754743" cy="232229"/>
          </a:xfrm>
          <a:prstGeom prst="rect">
            <a:avLst/>
          </a:prstGeom>
          <a:solidFill>
            <a:srgbClr val="FFE98F">
              <a:alpha val="3882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04904" y="4927173"/>
            <a:ext cx="754743" cy="232229"/>
          </a:xfrm>
          <a:prstGeom prst="rect">
            <a:avLst/>
          </a:prstGeom>
          <a:solidFill>
            <a:srgbClr val="FFE98F">
              <a:alpha val="3882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6" name="Straight Arrow Connector 5"/>
          <p:cNvCxnSpPr>
            <a:stCxn id="16" idx="0"/>
            <a:endCxn id="2" idx="3"/>
          </p:cNvCxnSpPr>
          <p:nvPr/>
        </p:nvCxnSpPr>
        <p:spPr bwMode="auto">
          <a:xfrm rot="16200000" flipV="1">
            <a:off x="3797034" y="1441930"/>
            <a:ext cx="2494642" cy="447584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3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monitoring </a:t>
            </a:r>
            <a:r>
              <a:rPr lang="el-GR"/>
              <a:t>(5/6)</a:t>
            </a:r>
            <a:endParaRPr lang="en-GB"/>
          </a:p>
        </p:txBody>
      </p:sp>
      <p:graphicFrame>
        <p:nvGraphicFramePr>
          <p:cNvPr id="164662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86431"/>
              </p:ext>
            </p:extLst>
          </p:nvPr>
        </p:nvGraphicFramePr>
        <p:xfrm>
          <a:off x="977899" y="1391478"/>
          <a:ext cx="8062733" cy="4950588"/>
        </p:xfrm>
        <a:graphic>
          <a:graphicData uri="http://schemas.openxmlformats.org/drawingml/2006/table">
            <a:tbl>
              <a:tblPr/>
              <a:tblGrid>
                <a:gridCol w="8062733"/>
              </a:tblGrid>
              <a:tr h="49140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#define ALL_UNITS_AT_ONCE	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InstructionLoader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public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ProgressMonitoring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FILE*         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unsigned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	total;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unsigned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isSuspended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VirtualMachine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vm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ReadNext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unsigned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GetUnitsDone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override { return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unsigned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GetTotalUnits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override { return total;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        </a:t>
                      </a:r>
                      <a:r>
                        <a:rPr kumimoji="1" lang="en-US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Work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(unsigned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totalToRead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override;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InstructionLoader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filePath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VirtualMachine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_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vm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FILE*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filePath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“r”);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fread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(&amp;total,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1,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assume total is first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isSuspended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false;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vm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_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vm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46606" name="Text Box 14"/>
          <p:cNvSpPr txBox="1">
            <a:spLocks noChangeArrowheads="1"/>
          </p:cNvSpPr>
          <p:nvPr/>
        </p:nvSpPr>
        <p:spPr bwMode="auto">
          <a:xfrm>
            <a:off x="5756125" y="2052638"/>
            <a:ext cx="2375201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 dirty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Μεταβλητές καταστάσεως</a:t>
            </a:r>
          </a:p>
          <a:p>
            <a:pPr algn="ctr"/>
            <a:r>
              <a:rPr lang="el-GR" sz="1400" i="1" dirty="0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και προόδου λειτουργίας</a:t>
            </a:r>
            <a:endParaRPr lang="en-GB" sz="1400" i="1" dirty="0">
              <a:solidFill>
                <a:schemeClr val="accent6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46610" name="Text Box 18"/>
          <p:cNvSpPr txBox="1">
            <a:spLocks noChangeArrowheads="1"/>
          </p:cNvSpPr>
          <p:nvPr/>
        </p:nvSpPr>
        <p:spPr bwMode="auto">
          <a:xfrm>
            <a:off x="4225925" y="836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l-GR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46612" name="AutoShape 20"/>
          <p:cNvSpPr>
            <a:spLocks noChangeArrowheads="1"/>
          </p:cNvSpPr>
          <p:nvPr/>
        </p:nvSpPr>
        <p:spPr bwMode="auto">
          <a:xfrm>
            <a:off x="3403600" y="3416300"/>
            <a:ext cx="355600" cy="203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46613" name="Text Box 21"/>
          <p:cNvSpPr txBox="1">
            <a:spLocks noChangeArrowheads="1"/>
          </p:cNvSpPr>
          <p:nvPr/>
        </p:nvSpPr>
        <p:spPr bwMode="auto">
          <a:xfrm>
            <a:off x="6159500" y="2662238"/>
            <a:ext cx="1984375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Στιγμιότυπο κλάσης</a:t>
            </a:r>
          </a:p>
          <a:p>
            <a:pPr algn="ctr"/>
            <a:r>
              <a:rPr lang="el-GR" sz="1400" i="1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που υποστηρίζει τη </a:t>
            </a:r>
          </a:p>
          <a:p>
            <a:pPr algn="ctr"/>
            <a:r>
              <a:rPr lang="el-GR" sz="1400" i="1"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λειτουργία</a:t>
            </a:r>
            <a:endParaRPr lang="en-GB" sz="1400" i="1">
              <a:solidFill>
                <a:schemeClr val="accent6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46615" name="Text Box 23"/>
          <p:cNvSpPr txBox="1">
            <a:spLocks noChangeArrowheads="1"/>
          </p:cNvSpPr>
          <p:nvPr/>
        </p:nvSpPr>
        <p:spPr bwMode="auto">
          <a:xfrm rot="-5400000">
            <a:off x="-347662" y="3665538"/>
            <a:ext cx="202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(2/3)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4023691" y="2115047"/>
            <a:ext cx="194614" cy="1073426"/>
          </a:xfrm>
          <a:prstGeom prst="rightBrace">
            <a:avLst>
              <a:gd name="adj1" fmla="val 37699"/>
              <a:gd name="adj2" fmla="val 50000"/>
            </a:avLst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4" name="Straight Arrow Connector 3"/>
          <p:cNvCxnSpPr>
            <a:stCxn id="1646606" idx="1"/>
          </p:cNvCxnSpPr>
          <p:nvPr/>
        </p:nvCxnSpPr>
        <p:spPr bwMode="auto">
          <a:xfrm flipH="1">
            <a:off x="4225925" y="2314569"/>
            <a:ext cx="1530200" cy="3476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/>
          <p:cNvSpPr/>
          <p:nvPr/>
        </p:nvSpPr>
        <p:spPr bwMode="auto">
          <a:xfrm>
            <a:off x="2910839" y="3188473"/>
            <a:ext cx="324485" cy="213071"/>
          </a:xfrm>
          <a:prstGeom prst="rect">
            <a:avLst/>
          </a:prstGeom>
          <a:solidFill>
            <a:srgbClr val="FFE98F">
              <a:alpha val="36863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1" name="Straight Arrow Connector 20"/>
          <p:cNvCxnSpPr>
            <a:stCxn id="1646613" idx="1"/>
            <a:endCxn id="5" idx="3"/>
          </p:cNvCxnSpPr>
          <p:nvPr/>
        </p:nvCxnSpPr>
        <p:spPr bwMode="auto">
          <a:xfrm flipH="1">
            <a:off x="3235324" y="3031891"/>
            <a:ext cx="2924176" cy="2631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87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monitoring (6/6)</a:t>
            </a:r>
            <a:endParaRPr lang="en-GB"/>
          </a:p>
        </p:txBody>
      </p:sp>
      <p:graphicFrame>
        <p:nvGraphicFramePr>
          <p:cNvPr id="1647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64888"/>
              </p:ext>
            </p:extLst>
          </p:nvPr>
        </p:nvGraphicFramePr>
        <p:xfrm>
          <a:off x="1003300" y="1663700"/>
          <a:ext cx="7788275" cy="4725036"/>
        </p:xfrm>
        <a:graphic>
          <a:graphicData uri="http://schemas.openxmlformats.org/drawingml/2006/table">
            <a:tbl>
              <a:tblPr/>
              <a:tblGrid>
                <a:gridCol w="7788275"/>
              </a:tblGrid>
              <a:tr h="424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VirtualMachine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friend 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InstructionLoader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πιθανόν να χρειαστεί το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friendship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InstructionLoader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Load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file)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return new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InstructionLoader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(file, this);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void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DisplayProgressBar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ProgressMonitoring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p, void* unused)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percentDone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(p-&gt;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GetUnitsDone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* 100) / p-&gt;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GetTotalUnits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Ζωγράφισε τη μπάρα προόδου για το</a:t>
                      </a:r>
                      <a:r>
                        <a:rPr kumimoji="1" lang="el-G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percentDone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&gt;;</a:t>
                      </a:r>
                      <a:endParaRPr kumimoji="1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Virtualmachine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vm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InstructionLoader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loader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vm.Load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&lt;some path here&gt;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loader-&gt;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AddMonitor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DisplayProgressBar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(void*) 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loader-&gt;Work(</a:t>
                      </a:r>
                      <a:r>
                        <a:rPr kumimoji="1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ALL_UNITS_AT_ONCE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H Work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εσωτερικά χρησιμοποιεί το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vm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 loader;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47632" name="Text Box 16"/>
          <p:cNvSpPr txBox="1">
            <a:spLocks noChangeArrowheads="1"/>
          </p:cNvSpPr>
          <p:nvPr/>
        </p:nvSpPr>
        <p:spPr bwMode="auto">
          <a:xfrm rot="-5400000">
            <a:off x="-334962" y="3630613"/>
            <a:ext cx="202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</a:t>
            </a:r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3</a:t>
            </a:r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67300" y="4682876"/>
            <a:ext cx="3164619" cy="286248"/>
            <a:chOff x="5049078" y="4651512"/>
            <a:chExt cx="3164619" cy="286248"/>
          </a:xfrm>
        </p:grpSpPr>
        <p:sp>
          <p:nvSpPr>
            <p:cNvPr id="2" name="Rectangle 1"/>
            <p:cNvSpPr/>
            <p:nvPr/>
          </p:nvSpPr>
          <p:spPr bwMode="auto">
            <a:xfrm>
              <a:off x="5049078" y="4651513"/>
              <a:ext cx="3164619" cy="2862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l-GR" sz="1600" b="1" i="0" u="none" strike="noStrike" cap="none" normalizeH="0" baseline="0" smtClean="0">
                <a:ln>
                  <a:noFill/>
                </a:ln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049079" y="4651512"/>
              <a:ext cx="1940118" cy="286247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 smtClean="0">
                  <a:ln>
                    <a:noFill/>
                  </a:ln>
                  <a:solidFill>
                    <a:srgbClr val="F8F8F8"/>
                  </a:solidFill>
                  <a:effectLst/>
                  <a:latin typeface="Arial" charset="0"/>
                </a:rPr>
                <a:t>loaded 71%</a:t>
              </a:r>
              <a:endParaRPr kumimoji="0" lang="el-GR" sz="105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" name="Straight Arrow Connector 4"/>
          <p:cNvCxnSpPr>
            <a:stCxn id="7" idx="2"/>
            <a:endCxn id="9" idx="1"/>
          </p:cNvCxnSpPr>
          <p:nvPr/>
        </p:nvCxnSpPr>
        <p:spPr bwMode="auto">
          <a:xfrm rot="16200000" flipH="1">
            <a:off x="3335931" y="3094630"/>
            <a:ext cx="277854" cy="3184885"/>
          </a:xfrm>
          <a:prstGeom prst="bentConnector2">
            <a:avLst/>
          </a:prstGeom>
          <a:solidFill>
            <a:schemeClr val="accent1"/>
          </a:solidFill>
          <a:ln w="635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1435100" y="4357315"/>
            <a:ext cx="894632" cy="1908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</a:t>
            </a:r>
            <a:r>
              <a:rPr lang="en-US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59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7130</TotalTime>
  <Words>1730</Words>
  <Application>Microsoft Office PowerPoint</Application>
  <PresentationFormat>Προβολή στην οθόνη (4:3)</PresentationFormat>
  <Paragraphs>375</Paragraphs>
  <Slides>29</Slides>
  <Notes>1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29</vt:i4>
      </vt:variant>
    </vt:vector>
  </HeadingPairs>
  <TitlesOfParts>
    <vt:vector size="31" baseType="lpstr">
      <vt:lpstr>CSUN 99</vt:lpstr>
      <vt:lpstr>Bitmap Image</vt:lpstr>
      <vt:lpstr>Παρουσίαση του PowerPoint</vt:lpstr>
      <vt:lpstr>ΕΝΟΤΗΤΑ 5</vt:lpstr>
      <vt:lpstr>Περιεχόμενα</vt:lpstr>
      <vt:lpstr>Progress monitoring (1/6)</vt:lpstr>
      <vt:lpstr>Progress monitoring (2/6)</vt:lpstr>
      <vt:lpstr>Progress monitoring (3/6)</vt:lpstr>
      <vt:lpstr>Progress monitoring (4/6)</vt:lpstr>
      <vt:lpstr>Progress monitoring (5/6)</vt:lpstr>
      <vt:lpstr>Progress monitoring (6/6)</vt:lpstr>
      <vt:lpstr>Περιεχόμενα</vt:lpstr>
      <vt:lpstr>Listener (1/7)</vt:lpstr>
      <vt:lpstr>Listener (2/7)</vt:lpstr>
      <vt:lpstr>Listener (3/7)</vt:lpstr>
      <vt:lpstr>Listener (4/7)</vt:lpstr>
      <vt:lpstr>Listener (5/7)</vt:lpstr>
      <vt:lpstr>Listener (6/7)</vt:lpstr>
      <vt:lpstr>Listener (7/7)</vt:lpstr>
      <vt:lpstr>Ένθετο</vt:lpstr>
      <vt:lpstr>Περιεχόμενα</vt:lpstr>
      <vt:lpstr>View (1/1)</vt:lpstr>
      <vt:lpstr>Περιεχόμενα</vt:lpstr>
      <vt:lpstr>Decorator (1/7)</vt:lpstr>
      <vt:lpstr>Decorator (2/7)</vt:lpstr>
      <vt:lpstr>Decorator (3/7)</vt:lpstr>
      <vt:lpstr>Decorator (4/7)</vt:lpstr>
      <vt:lpstr>Decorator (5/7)</vt:lpstr>
      <vt:lpstr>Decorator (6/7)</vt:lpstr>
      <vt:lpstr>Decorator (7/7)</vt:lpstr>
      <vt:lpstr>Decorator - ένθετο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AS</cp:lastModifiedBy>
  <cp:revision>2200</cp:revision>
  <cp:lastPrinted>1999-09-20T12:01:02Z</cp:lastPrinted>
  <dcterms:created xsi:type="dcterms:W3CDTF">1995-06-17T23:31:02Z</dcterms:created>
  <dcterms:modified xsi:type="dcterms:W3CDTF">2014-12-12T19:34:01Z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