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663300"/>
    <a:srgbClr val="92D050"/>
    <a:srgbClr val="FFDE58"/>
    <a:srgbClr val="F8F8F8"/>
    <a:srgbClr val="FFE98F"/>
    <a:srgbClr val="B3DEFF"/>
    <a:srgbClr val="0066FF"/>
    <a:srgbClr val="CCFFFF"/>
    <a:srgbClr val="D0E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0" autoAdjust="0"/>
    <p:restoredTop sz="99881" autoAdjust="0"/>
  </p:normalViewPr>
  <p:slideViewPr>
    <p:cSldViewPr snapToGrid="0">
      <p:cViewPr>
        <p:scale>
          <a:sx n="150" d="100"/>
          <a:sy n="150" d="100"/>
        </p:scale>
        <p:origin x="-504" y="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29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6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Flyweight (7/9)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669152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50597"/>
              </p:ext>
            </p:extLst>
          </p:nvPr>
        </p:nvGraphicFramePr>
        <p:xfrm>
          <a:off x="977900" y="1536700"/>
          <a:ext cx="7454900" cy="4432300"/>
        </p:xfrm>
        <a:graphic>
          <a:graphicData uri="http://schemas.openxmlformats.org/drawingml/2006/table">
            <a:tbl>
              <a:tblPr/>
              <a:tblGrid>
                <a:gridCol w="7454900"/>
              </a:tblGrid>
              <a:tr h="4432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Η </a:t>
                      </a:r>
                      <a:r>
                        <a:rPr kumimoji="1" lang="en-US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heavyweight </a:t>
                      </a:r>
                      <a:r>
                        <a:rPr kumimoji="1" lang="el-GR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κλάση δεν περιέχει μεταβλητές σχετικές με το «περιβάλλον» στο οποίο το στιγμιότυπο χρησιμοποιείται </a:t>
                      </a:r>
                      <a:r>
                        <a:rPr kumimoji="1" lang="en-US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1" lang="el-GR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όπως π.χ. </a:t>
                      </a:r>
                      <a:r>
                        <a:rPr kumimoji="1" lang="en-US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Position), </a:t>
                      </a:r>
                      <a:r>
                        <a:rPr kumimoji="1" lang="el-GR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ή μεταβλητές που μπορεί να μην είναι στοιχεία της κατάστασης, αλλά μπορεί να ποικίλουν </a:t>
                      </a:r>
                      <a:r>
                        <a:rPr kumimoji="1" lang="en-US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στη χρήση </a:t>
                      </a:r>
                      <a:r>
                        <a:rPr kumimoji="1" lang="en-US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1" lang="el-GR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π.χ. </a:t>
                      </a:r>
                      <a:r>
                        <a:rPr kumimoji="1" lang="en-US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Attributes</a:t>
                      </a:r>
                      <a:r>
                        <a:rPr kumimoji="1" lang="el-GR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ζωγραφικής</a:t>
                      </a:r>
                      <a:r>
                        <a:rPr kumimoji="1" lang="en-US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).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Bridge_Heavy_Style2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Draw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Position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&amp;,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Position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&amp;,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Attributes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&amp;)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kumimoji="1" lang="en-US" alt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el-G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Τέτοιου είδους μεταβλητά κατά τη χρήση χαρακτηριστικά ορίζονται ως χαρακτηριστικά της απλής κλάσης</a:t>
                      </a:r>
                      <a:r>
                        <a:rPr kumimoji="1" lang="en-US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1" lang="el-GR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Ως αποτέλεσμα, ορισμένα μέλη του </a:t>
                      </a:r>
                      <a:r>
                        <a:rPr kumimoji="1" lang="en-US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heavyweight class </a:t>
                      </a:r>
                      <a:r>
                        <a:rPr kumimoji="1" lang="el-GR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χρειάζονται παραμετροποίηση </a:t>
                      </a:r>
                      <a:r>
                        <a:rPr kumimoji="1" lang="en-US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1" lang="el-GR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π.χ. η </a:t>
                      </a:r>
                      <a:r>
                        <a:rPr kumimoji="1" lang="en-US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Draw</a:t>
                      </a:r>
                      <a:r>
                        <a:rPr kumimoji="1" lang="el-GR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συνάρτηση</a:t>
                      </a:r>
                      <a:r>
                        <a:rPr kumimoji="1" lang="en-US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Bridge_Fly_Style2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Bridge_Heavy_Style2* heavy;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Position                   start;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Position                   end;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Attributes                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attrs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n-GB" alt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69143" name="Text Box 23"/>
          <p:cNvSpPr txBox="1">
            <a:spLocks noChangeArrowheads="1"/>
          </p:cNvSpPr>
          <p:nvPr/>
        </p:nvSpPr>
        <p:spPr bwMode="auto">
          <a:xfrm rot="-5400000">
            <a:off x="-436562" y="4849813"/>
            <a:ext cx="202406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800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 (3/5)</a:t>
            </a:r>
            <a:endParaRPr kumimoji="0" lang="en-GB" altLang="el-GR" sz="18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0E1B0D2B-917E-4643-8AFA-A5597DDE8FD5}" type="slidenum">
              <a:rPr lang="en-US">
                <a:solidFill>
                  <a:schemeClr val="bg2"/>
                </a:solidFill>
              </a:rPr>
              <a:pPr/>
              <a:t>10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19246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Flyweight </a:t>
            </a:r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(8/9)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67017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12010"/>
              </p:ext>
            </p:extLst>
          </p:nvPr>
        </p:nvGraphicFramePr>
        <p:xfrm>
          <a:off x="946150" y="1552575"/>
          <a:ext cx="7835900" cy="4432300"/>
        </p:xfrm>
        <a:graphic>
          <a:graphicData uri="http://schemas.openxmlformats.org/drawingml/2006/table">
            <a:tbl>
              <a:tblPr/>
              <a:tblGrid>
                <a:gridCol w="7835900"/>
              </a:tblGrid>
              <a:tr h="4432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alt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Το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flyweight pattern </a:t>
                      </a: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μπορεί να εφαρμοστεί και σε περιπτώσεις που όλα τα στιγμιότυπα ανήκουν στην ίδια κλάση, αλλά χρειαζόμαστε μόνο ένα μικρό σύνολο πραγματικά διαφορετικών καταστάσεων, αν και έχουμε εκατοντάδες χιλιάδες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run-time</a:t>
                      </a: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στιγμιότυπα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Π.χ., σε έναν εξομοιωτή πολέμου έχουμε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100.000 </a:t>
                      </a: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στρατιώτες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από μία συλλογή περίπου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διαφορετικών συμπεριφορών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δεξιοτήτων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και εμφάνισης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Κατά την εκτέλεση, κάθε στιγμιότυπο χρειάζεται απλά να επαναλαμβάνει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θέση, εντολές, κινηματική κατάσταση, και φυσική κατάσταση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Ο πυρήνας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AI </a:t>
                      </a: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συμπεριφοράς,  τα γραφικά δεδομένα, ο οπλισμός, κλπ., μπορούν να βελτιστοποιηθούν σε ένα μικρό σύνολο από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heavyweight </a:t>
                      </a: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στιγμιότυπα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el-G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Soldier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PhysicalState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physicalState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Position             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position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Command              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currCommand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Soldier_Heavy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 heavy;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Soldier_Heavy_Pool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static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Soldier_Heavy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Get (Type type);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n-GB" altLang="el-G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70160" name="Text Box 16"/>
          <p:cNvSpPr txBox="1">
            <a:spLocks noChangeArrowheads="1"/>
          </p:cNvSpPr>
          <p:nvPr/>
        </p:nvSpPr>
        <p:spPr bwMode="auto">
          <a:xfrm rot="-5400000">
            <a:off x="-436562" y="4849813"/>
            <a:ext cx="202406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800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 (4/5)</a:t>
            </a:r>
            <a:endParaRPr kumimoji="0" lang="en-GB" altLang="el-GR" sz="18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4348" name="Object 1024"/>
          <p:cNvGraphicFramePr>
            <a:graphicFrameLocks noChangeAspect="1"/>
          </p:cNvGraphicFramePr>
          <p:nvPr/>
        </p:nvGraphicFramePr>
        <p:xfrm>
          <a:off x="6711950" y="3252788"/>
          <a:ext cx="202565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Bitmap Image" r:id="rId3" imgW="1771429" imgH="1190476" progId="Paint.Picture">
                  <p:embed/>
                </p:oleObj>
              </mc:Choice>
              <mc:Fallback>
                <p:oleObj name="Bitmap Image" r:id="rId3" imgW="1771429" imgH="11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3252788"/>
                        <a:ext cx="202565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025"/>
          <p:cNvGraphicFramePr>
            <a:graphicFrameLocks noChangeAspect="1"/>
          </p:cNvGraphicFramePr>
          <p:nvPr/>
        </p:nvGraphicFramePr>
        <p:xfrm>
          <a:off x="6711950" y="4629150"/>
          <a:ext cx="20193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Bitmap Image" r:id="rId5" imgW="1257476" imgH="952633" progId="Paint.Picture">
                  <p:embed/>
                </p:oleObj>
              </mc:Choice>
              <mc:Fallback>
                <p:oleObj name="Bitmap Image" r:id="rId5" imgW="1257476" imgH="9526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4629150"/>
                        <a:ext cx="20193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129396"/>
              </p:ext>
            </p:extLst>
          </p:nvPr>
        </p:nvGraphicFramePr>
        <p:xfrm>
          <a:off x="4895849" y="3886200"/>
          <a:ext cx="1812925" cy="125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Bitmap Image" r:id="rId7" imgW="1314286" imgH="914286" progId="Paint.Picture">
                  <p:embed/>
                </p:oleObj>
              </mc:Choice>
              <mc:Fallback>
                <p:oleObj name="Bitmap Image" r:id="rId7" imgW="1314286" imgH="9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49" y="3886200"/>
                        <a:ext cx="1812925" cy="1259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0180" name="Text Box 36"/>
          <p:cNvSpPr txBox="1">
            <a:spLocks noChangeArrowheads="1"/>
          </p:cNvSpPr>
          <p:nvPr/>
        </p:nvSpPr>
        <p:spPr bwMode="auto">
          <a:xfrm>
            <a:off x="2908300" y="6051550"/>
            <a:ext cx="60388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n-US" altLang="el-G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All pictures are a courtesy of Microsoft Corp., title “Age of Empires” </a:t>
            </a:r>
            <a:endParaRPr kumimoji="0" lang="en-GB" altLang="el-GR" sz="1200" i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435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D7360B1A-8E11-484F-A3FD-5C235C75D3A2}" type="slidenum">
              <a:rPr lang="en-US">
                <a:solidFill>
                  <a:schemeClr val="bg2"/>
                </a:solidFill>
              </a:rPr>
              <a:pPr/>
              <a:t>11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43687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Flyweight (9/9)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67120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10334"/>
              </p:ext>
            </p:extLst>
          </p:nvPr>
        </p:nvGraphicFramePr>
        <p:xfrm>
          <a:off x="965200" y="1943100"/>
          <a:ext cx="7454900" cy="3975100"/>
        </p:xfrm>
        <a:graphic>
          <a:graphicData uri="http://schemas.openxmlformats.org/drawingml/2006/table">
            <a:tbl>
              <a:tblPr/>
              <a:tblGrid>
                <a:gridCol w="7454900"/>
              </a:tblGrid>
              <a:tr h="3975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Τα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heavyweight </a:t>
                      </a: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στιγμιότυπα μπορεί να δημιουργούνται κατά την εκτέλεση, ή, για να πετύχουμε καλύτερη απόδοση, και για να προσθέσουμε πλέον ευελιξία, μπορεί να φορτώνονται από το δίσκο. Σε περισσότερο ανοικτά συστήματα ειδικοί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configuration editors.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Επιπλέον, μπορεί να χρειαστεί να επιτρέπεται η δυναμική επέκταση  των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heavyweights. </a:t>
                      </a: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Τότε, θα πρέπει να επιστρέφεται ένα δυναμικό αναγνωριστικό τύπου με το οποίο ο προγραμματιστής θα εισάγει το νέο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heavyweight </a:t>
                      </a: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στιγμιότυπο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el-G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Soldier_Heavy_Pool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static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LoadAll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char*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filePath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static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LoadSingle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(Type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type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char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filePath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static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StoreAll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char*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filePath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static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StoreSingle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(Type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type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char*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filePath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static Type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GetNewType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static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Install (Type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type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altLang="el-G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Soldier_Heavy</a:t>
                      </a: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heavy);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n-GB" altLang="el-G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71179" name="Rectangle 11"/>
          <p:cNvSpPr>
            <a:spLocks noChangeArrowheads="1"/>
          </p:cNvSpPr>
          <p:nvPr/>
        </p:nvSpPr>
        <p:spPr bwMode="auto">
          <a:xfrm>
            <a:off x="4025900" y="2235200"/>
            <a:ext cx="152400" cy="12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l-GR" alt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1182" name="AutoShape 14"/>
          <p:cNvSpPr>
            <a:spLocks noChangeArrowheads="1"/>
          </p:cNvSpPr>
          <p:nvPr/>
        </p:nvSpPr>
        <p:spPr bwMode="auto">
          <a:xfrm>
            <a:off x="1244600" y="5181600"/>
            <a:ext cx="5715000" cy="482600"/>
          </a:xfrm>
          <a:prstGeom prst="roundRect">
            <a:avLst>
              <a:gd name="adj" fmla="val 16667"/>
            </a:avLst>
          </a:prstGeom>
          <a:noFill/>
          <a:ln w="28575">
            <a:noFill/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l-GR" alt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1185" name="Text Box 17"/>
          <p:cNvSpPr txBox="1">
            <a:spLocks noChangeArrowheads="1"/>
          </p:cNvSpPr>
          <p:nvPr/>
        </p:nvSpPr>
        <p:spPr bwMode="auto">
          <a:xfrm rot="-5400000">
            <a:off x="-436562" y="4849813"/>
            <a:ext cx="202406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800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 (5/5)</a:t>
            </a:r>
            <a:endParaRPr kumimoji="0" lang="en-GB" altLang="el-GR" sz="18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6406470B-D571-465E-ADAE-41C7E3F4237B}" type="slidenum">
              <a:rPr lang="en-US">
                <a:solidFill>
                  <a:schemeClr val="bg2"/>
                </a:solidFill>
              </a:rPr>
              <a:pPr/>
              <a:t>12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54590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85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5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Fly weight</a:t>
            </a:r>
          </a:p>
          <a:p>
            <a:pPr>
              <a:defRPr/>
            </a:pPr>
            <a:r>
              <a:rPr 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Command</a:t>
            </a:r>
          </a:p>
          <a:p>
            <a:pPr>
              <a:defRPr/>
            </a:pPr>
            <a:r>
              <a:rPr lang="en-US" dirty="0"/>
              <a:t>Undo / redo</a:t>
            </a:r>
          </a:p>
        </p:txBody>
      </p:sp>
      <p:sp>
        <p:nvSpPr>
          <p:cNvPr id="163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01884229-4408-4A39-B06B-330F71967024}" type="slidenum">
              <a:rPr lang="en-US">
                <a:solidFill>
                  <a:schemeClr val="bg2"/>
                </a:solidFill>
              </a:rPr>
              <a:pPr/>
              <a:t>13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07621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Command (1/7)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altLang="el-GR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Πρόβλημα</a:t>
            </a:r>
            <a:endParaRPr lang="en-US" altLang="el-GR" b="1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Έχουμε λειτουργίες </a:t>
            </a:r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el-GR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commands</a:t>
            </a:r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που πρέπει να εφαρμοστούν κάποια στιγμή αργότερα από άγνωστα αντικείμενα </a:t>
            </a:r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el-GR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invokers</a:t>
            </a:r>
            <a:r>
              <a:rPr lang="en-US" alt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altLang="el-GR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Τόσο οι λειτουργίες, όσο και οι πραγματικοί παράμετροι πρέπει να αποθηκεύονται με κάποιο τρόπο</a:t>
            </a:r>
          </a:p>
          <a:p>
            <a:pPr lvl="1">
              <a:lnSpc>
                <a:spcPct val="90000"/>
              </a:lnSpc>
            </a:pPr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Οι λειτουργίες μπορεί να χρησιμοποιούν άλλα αντικείμενα στα οποία προωθούν τις κλήσεις (</a:t>
            </a:r>
            <a:r>
              <a:rPr lang="en-US" altLang="el-GR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receivers</a:t>
            </a:r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Οι </a:t>
            </a:r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invokers </a:t>
            </a:r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δεν έχουν καμία ιδέα (είναι ανεξάρτητοι) για τους </a:t>
            </a:r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receivers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AB0C9B7B-BE1A-4D46-ADC5-F7927D6D8232}" type="slidenum">
              <a:rPr lang="en-US">
                <a:solidFill>
                  <a:schemeClr val="bg2"/>
                </a:solidFill>
              </a:rPr>
              <a:pPr/>
              <a:t>14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53479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7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7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7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7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7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7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7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219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Command (</a:t>
            </a:r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/7)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altLang="el-GR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Λύση</a:t>
            </a:r>
            <a:endParaRPr lang="en-US" altLang="el-GR" b="1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Οι λειτουργίες μοντελοποιούνται μέσω μίας αφαιρετική κλάσης 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Command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που περιέχει μία 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abstract method 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με το όνομα </a:t>
            </a:r>
            <a:r>
              <a:rPr lang="en-US" altLang="el-GR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execute</a:t>
            </a:r>
            <a:r>
              <a:rPr lang="el-GR" altLang="el-GR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 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signature void (void)</a:t>
            </a:r>
            <a:endParaRPr lang="el-GR" altLang="el-GR" b="1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Μπορεί να υποστηρίζει 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copy construction 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 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cloning 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εάν αυτό ορίζεται σύμφωνα με τη λειτουργία</a:t>
            </a:r>
          </a:p>
          <a:p>
            <a:pPr lvl="1">
              <a:lnSpc>
                <a:spcPct val="90000"/>
              </a:lnSpc>
            </a:pP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Κληρονόμοι κλάσεις (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derived)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υλοποιούν τις λειτουργίες και τις εξαρτήσεις με τους 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receivers</a:t>
            </a:r>
          </a:p>
          <a:p>
            <a:pPr lvl="1">
              <a:lnSpc>
                <a:spcPct val="90000"/>
              </a:lnSpc>
            </a:pPr>
            <a:endParaRPr lang="en-GB" altLang="el-G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7661ED6E-E525-4F9D-8906-925189A764D0}" type="slidenum">
              <a:rPr lang="en-US">
                <a:solidFill>
                  <a:schemeClr val="bg2"/>
                </a:solidFill>
              </a:rPr>
              <a:pPr/>
              <a:t>15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83463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7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7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7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7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7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219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Command (3/7)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7" y="2016944"/>
            <a:ext cx="6076948" cy="34146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46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5D1109EA-8ABB-485B-8E12-987DFCBD77B3}" type="slidenum">
              <a:rPr lang="en-US">
                <a:solidFill>
                  <a:schemeClr val="bg2"/>
                </a:solidFill>
              </a:rPr>
              <a:pPr/>
              <a:t>16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60131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Command (4/7)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6" y="1757697"/>
            <a:ext cx="5429250" cy="42189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48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F89DD0D6-5952-4F29-96B0-8C27011DF29E}" type="slidenum">
              <a:rPr lang="en-US">
                <a:solidFill>
                  <a:schemeClr val="bg2"/>
                </a:solidFill>
              </a:rPr>
              <a:pPr/>
              <a:t>17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85013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Command (5/7)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08374"/>
            <a:ext cx="5791200" cy="39842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5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7BE33892-CCFB-4658-A40E-03FD6E8844BE}" type="slidenum">
              <a:rPr lang="en-US">
                <a:solidFill>
                  <a:schemeClr val="bg2"/>
                </a:solidFill>
              </a:rPr>
              <a:pPr/>
              <a:t>18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04330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Command (6/7)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C23BD019-6AB8-46B5-960F-EA9BED4EF035}" type="slidenum">
              <a:rPr lang="en-US">
                <a:solidFill>
                  <a:schemeClr val="bg2"/>
                </a:solidFill>
              </a:rPr>
              <a:pPr/>
              <a:t>19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563852"/>
            <a:ext cx="6057900" cy="44795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91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8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477000" cy="914400"/>
          </a:xfrm>
        </p:spPr>
        <p:txBody>
          <a:bodyPr/>
          <a:lstStyle/>
          <a:p>
            <a:pPr algn="ctr"/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ΕΝΟΤΗΤΑ </a:t>
            </a:r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391400" cy="1676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l-GR" altLang="el-GR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ΣΧΕΔΙΑΣΤΙΚΑ ΠΡΟΤΥΠΑ</a:t>
            </a:r>
          </a:p>
          <a:p>
            <a:pPr algn="ctr">
              <a:buFont typeface="Wingdings" pitchFamily="2" charset="2"/>
              <a:buNone/>
            </a:pPr>
            <a:r>
              <a:rPr lang="el-GR" altLang="el-GR" sz="20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Αριθμός διαλέξεων 5 – Διάλεξη </a:t>
            </a:r>
            <a:r>
              <a:rPr lang="en-US" altLang="el-GR" sz="20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l-GR" altLang="el-GR" sz="20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</a:t>
            </a:r>
            <a:endParaRPr lang="en-GB" altLang="el-GR" sz="2000" b="1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6" name="Picture 4" descr="en0035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951163"/>
            <a:ext cx="3490913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3B3F5AFC-994F-4482-9098-53DCE3FD8E2F}" type="slidenum">
              <a:rPr lang="en-US">
                <a:solidFill>
                  <a:schemeClr val="bg2"/>
                </a:solidFill>
              </a:rPr>
              <a:pPr/>
              <a:t>2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11639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Command (7/7)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8975" y="1579562"/>
            <a:ext cx="4984750" cy="817245"/>
          </a:xfrm>
          <a:prstGeom prst="wedgeRoundRectCallout">
            <a:avLst>
              <a:gd name="adj1" fmla="val -24081"/>
              <a:gd name="adj2" fmla="val 7152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l-GR" sz="1400" dirty="0"/>
              <a:t>Με κάθε </a:t>
            </a:r>
            <a:r>
              <a:rPr lang="en-US" sz="1400" b="0" i="1" dirty="0" smtClean="0"/>
              <a:t>editing </a:t>
            </a:r>
            <a:r>
              <a:rPr lang="en-US" sz="1400" b="0" i="1" dirty="0"/>
              <a:t>action</a:t>
            </a:r>
            <a:r>
              <a:rPr lang="en-US" sz="1400" dirty="0"/>
              <a:t> </a:t>
            </a:r>
            <a:r>
              <a:rPr lang="el-GR" sz="1400" dirty="0"/>
              <a:t>δε μπορούμε πλέον να κάνουμε </a:t>
            </a:r>
            <a:r>
              <a:rPr lang="en-US" sz="1400" b="0" i="1" dirty="0"/>
              <a:t>redo</a:t>
            </a:r>
            <a:r>
              <a:rPr lang="en-US" sz="1400" dirty="0"/>
              <a:t> (</a:t>
            </a:r>
            <a:r>
              <a:rPr lang="el-GR" sz="1400" dirty="0"/>
              <a:t>για το λόγο αυτό κάνουμε </a:t>
            </a:r>
            <a:r>
              <a:rPr lang="en-US" sz="1400" dirty="0"/>
              <a:t>clear </a:t>
            </a:r>
            <a:r>
              <a:rPr lang="el-GR" sz="1400" dirty="0"/>
              <a:t>όλα τα </a:t>
            </a:r>
            <a:r>
              <a:rPr lang="en-US" sz="1400" dirty="0"/>
              <a:t>commands </a:t>
            </a:r>
            <a:r>
              <a:rPr lang="el-GR" sz="1400" dirty="0"/>
              <a:t>μετά τον </a:t>
            </a:r>
            <a:r>
              <a:rPr lang="en-US" sz="1400" dirty="0" smtClean="0"/>
              <a:t>current iterator)</a:t>
            </a:r>
            <a:endParaRPr lang="el-GR" sz="1400" dirty="0"/>
          </a:p>
        </p:txBody>
      </p:sp>
      <p:sp>
        <p:nvSpPr>
          <p:cNvPr id="235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471F8373-5197-44E3-8099-046F8F35DEC6}" type="slidenum">
              <a:rPr lang="en-US">
                <a:solidFill>
                  <a:schemeClr val="bg2"/>
                </a:solidFill>
              </a:rPr>
              <a:pPr/>
              <a:t>20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40" y="2657475"/>
            <a:ext cx="6761722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61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85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5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Fly weight</a:t>
            </a:r>
          </a:p>
          <a:p>
            <a:pPr>
              <a:defRPr/>
            </a:pPr>
            <a:r>
              <a:rPr lang="en-US" dirty="0"/>
              <a:t>Command</a:t>
            </a:r>
          </a:p>
          <a:p>
            <a:pPr>
              <a:defRPr/>
            </a:pPr>
            <a:r>
              <a:rPr 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Undo / redo</a:t>
            </a:r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48C649A8-34F3-4E51-818C-0E2F89D2F926}" type="slidenum">
              <a:rPr lang="en-US">
                <a:solidFill>
                  <a:schemeClr val="bg2"/>
                </a:solidFill>
              </a:rPr>
              <a:pPr/>
              <a:t>21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24821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Undo / redo (1/8)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altLang="el-GR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Πρόβλημα</a:t>
            </a:r>
            <a:endParaRPr lang="en-US" altLang="el-GR" b="1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altLang="el-GR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Undo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Έχουμε στιγμιότυπα τα οποία υπόκεινται σε διάφορες επεξεργασίες /  λειτουργίες από το χρήστη (π.χ. 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text editor, graphic editor, 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κλπ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).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Θέλουμε να μπορούμε να ακυρώνουμε τέτοιες λειτουργίες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επαναφέροντας τα στιγμιότυπα στην ακριβώς προηγούμενη κατάσταση 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αυτό να ισχύει αναδρομικά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l-GR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Redo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Θέλουμε επίσης να μπορούμε να ακυρώνουμε τις ακυρώσεις, εφόσον δεν έχει γίνει κάποια άλλη επεξεργασία ενδιάμεσα, επιστρέφοντας στην προηγούμενη κατάσταση πριν την ακύρωση (αυτό ισχύει επίσης αναδρομικά)</a:t>
            </a:r>
            <a:endParaRPr lang="en-GB" altLang="el-G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730861A6-0047-4DF4-8843-D7D839127405}" type="slidenum">
              <a:rPr lang="en-US">
                <a:solidFill>
                  <a:schemeClr val="bg2"/>
                </a:solidFill>
              </a:rPr>
              <a:pPr/>
              <a:t>22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42051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7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7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7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219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Undo / redo (2/8)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altLang="el-GR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Λύση</a:t>
            </a:r>
            <a:endParaRPr lang="en-US" altLang="el-GR" sz="2400" b="1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Πριν την εφαρμογή μίας λειτουργίας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l-GR" sz="2000" b="1" i="1" dirty="0" smtClean="0">
                <a:solidFill>
                  <a:srgbClr val="0000FF"/>
                </a:solidFill>
                <a:effectLst/>
              </a:rPr>
              <a:t>+A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κάνε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την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αντίθετη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”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λειτουργία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l-GR" sz="2000" b="1" i="1" dirty="0" smtClean="0">
                <a:solidFill>
                  <a:srgbClr val="0000FF"/>
                </a:solidFill>
                <a:effectLst/>
              </a:rPr>
              <a:t>-A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στην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undo stack</a:t>
            </a:r>
          </a:p>
          <a:p>
            <a:pPr lvl="2">
              <a:lnSpc>
                <a:spcPct val="90000"/>
              </a:lnSpc>
            </a:pPr>
            <a:r>
              <a:rPr lang="el-GR" alt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Εάν η </a:t>
            </a:r>
            <a:r>
              <a:rPr lang="en-US" alt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l-GR" sz="1800" b="1" i="1" dirty="0" smtClean="0">
                <a:solidFill>
                  <a:srgbClr val="0000FF"/>
                </a:solidFill>
                <a:effectLst/>
              </a:rPr>
              <a:t>–A</a:t>
            </a:r>
            <a:r>
              <a:rPr lang="en-US" alt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alt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εφαρμοστεί ακριβώς μετά την </a:t>
            </a:r>
            <a:r>
              <a:rPr lang="en-US" altLang="el-GR" sz="1800" b="1" i="1" dirty="0" smtClean="0">
                <a:solidFill>
                  <a:srgbClr val="0000FF"/>
                </a:solidFill>
                <a:effectLst/>
              </a:rPr>
              <a:t>+A</a:t>
            </a:r>
            <a:r>
              <a:rPr lang="en-US" alt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alt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κατάσταση του στιγμιότυπου πρέπει να είναι ακριβώς όπως ήταν πριν η </a:t>
            </a:r>
            <a:r>
              <a:rPr lang="en-US" altLang="el-GR" sz="1800" b="1" i="1" dirty="0" smtClean="0">
                <a:solidFill>
                  <a:srgbClr val="0000FF"/>
                </a:solidFill>
                <a:effectLst/>
              </a:rPr>
              <a:t>+A</a:t>
            </a:r>
            <a:r>
              <a:rPr lang="en-US" alt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alt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εφαρμοστεί</a:t>
            </a:r>
            <a:endParaRPr lang="en-US" altLang="el-GR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ακύρωση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undo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μίας λειτουργίας </a:t>
            </a:r>
            <a:r>
              <a:rPr lang="en-US" altLang="el-GR" sz="2000" b="1" i="1" dirty="0" smtClean="0">
                <a:solidFill>
                  <a:srgbClr val="0000FF"/>
                </a:solidFill>
                <a:effectLst/>
              </a:rPr>
              <a:t>+A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υλοποιείται με την εφαρμογή της αντίθετης λειτουργίας</a:t>
            </a:r>
            <a:r>
              <a:rPr lang="en-US" altLang="el-GR" sz="2000" b="1" i="1" dirty="0" smtClean="0">
                <a:solidFill>
                  <a:srgbClr val="0000FF"/>
                </a:solidFill>
                <a:effectLst/>
              </a:rPr>
              <a:t>–A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οποία λαμβάνεται από την κορυφή της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undo stack.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Έπειτα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κάνουμε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pop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την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l-GR" sz="2000" b="1" i="1" dirty="0" smtClean="0">
                <a:solidFill>
                  <a:srgbClr val="0000FF"/>
                </a:solidFill>
                <a:effectLst/>
              </a:rPr>
              <a:t>–A</a:t>
            </a:r>
            <a:r>
              <a:rPr lang="el-GR" altLang="el-GR" sz="2000" b="1" i="1" dirty="0" smtClean="0">
                <a:solidFill>
                  <a:srgbClr val="0000FF"/>
                </a:solidFill>
                <a:effectLst/>
              </a:rPr>
              <a:t>,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ενώ η </a:t>
            </a:r>
            <a:r>
              <a:rPr lang="en-US" altLang="el-GR" sz="2000" b="1" i="1" dirty="0" smtClean="0">
                <a:solidFill>
                  <a:srgbClr val="0000FF"/>
                </a:solidFill>
                <a:effectLst/>
              </a:rPr>
              <a:t>+A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γίνεται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στην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redo stack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ακύρωση της ακύρωσης (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redo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 υλοποιείται με την εφαρμογή και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pop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της λειτουργίας από την κορυφή της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redo stack,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 με την εισαγωγή της αντίθετής της στην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undo stack.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Εάν γίνει κάποια κανονική λειτουργία επεξεργασίας, η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redo stack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καταστρέφεται</a:t>
            </a:r>
            <a:endParaRPr lang="en-GB" altLang="el-GR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3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F949995B-EA48-4827-9379-162DEFEB0788}" type="slidenum">
              <a:rPr lang="en-US">
                <a:solidFill>
                  <a:schemeClr val="bg2"/>
                </a:solidFill>
              </a:rPr>
              <a:pPr/>
              <a:t>23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4471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7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7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7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7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19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Undo / redo (3/8)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altLang="el-GR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Επιπτώσεις</a:t>
            </a:r>
            <a:endParaRPr lang="en-US" altLang="el-GR" b="1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Πρέπει να ορίσουμε και να υλοποιήσουμε τις αλγοριθμικά αντίθετες λειτουργίες</a:t>
            </a:r>
            <a:endParaRPr lang="en-US" altLang="el-G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Σε μερικές περιπτώσεις, το αντίθετο μίας λειτουργίας (όπως π.χ. της 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delete) 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μπορεί να χρειάζεται πολλαπλές εσωτερικά λειτουργίες για την υλοποίησή της</a:t>
            </a:r>
            <a:endParaRPr lang="en-US" altLang="el-G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Σε αρκετές περιπτώσεις, για την επαναφορά στην προηγούμενη κατάσταση, μπορεί να είναι ευκολότερη η αποθήκευση της εσωτερικής κατάστασης και εσωτερικών δομών (και όχι μόνο αυτών που βλέπει ο 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client programmer)</a:t>
            </a:r>
            <a:endParaRPr lang="en-GB" altLang="el-G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B199F5E9-B11B-4A63-9633-0CB7411F0698}" type="slidenum">
              <a:rPr lang="en-US">
                <a:solidFill>
                  <a:schemeClr val="bg2"/>
                </a:solidFill>
              </a:rPr>
              <a:pPr/>
              <a:t>24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01006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7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7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7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7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7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424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Undo / redo (4/8)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5268" name="Oval 4"/>
          <p:cNvSpPr>
            <a:spLocks noChangeArrowheads="1"/>
          </p:cNvSpPr>
          <p:nvPr/>
        </p:nvSpPr>
        <p:spPr bwMode="auto">
          <a:xfrm>
            <a:off x="977900" y="3492500"/>
            <a:ext cx="965200" cy="5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/>
            <a:endParaRPr lang="el-GR" alt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2895600" y="1727200"/>
            <a:ext cx="22606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/>
            <a:r>
              <a:rPr lang="en-US" altLang="el-GR" sz="1400"/>
              <a:t>clear redo, </a:t>
            </a:r>
          </a:p>
          <a:p>
            <a:pPr defTabSz="762000"/>
            <a:r>
              <a:rPr lang="en-US" altLang="el-GR" sz="1400"/>
              <a:t>push –A in undo</a:t>
            </a:r>
            <a:endParaRPr lang="en-GB" altLang="el-GR" sz="1400"/>
          </a:p>
        </p:txBody>
      </p:sp>
      <p:grpSp>
        <p:nvGrpSpPr>
          <p:cNvPr id="28679" name="Group 10"/>
          <p:cNvGrpSpPr>
            <a:grpSpLocks/>
          </p:cNvGrpSpPr>
          <p:nvPr/>
        </p:nvGrpSpPr>
        <p:grpSpPr bwMode="auto">
          <a:xfrm>
            <a:off x="6819900" y="2120900"/>
            <a:ext cx="787400" cy="1117600"/>
            <a:chOff x="3920" y="1200"/>
            <a:chExt cx="496" cy="704"/>
          </a:xfrm>
        </p:grpSpPr>
        <p:sp>
          <p:nvSpPr>
            <p:cNvPr id="1675270" name="Rectangle 6"/>
            <p:cNvSpPr>
              <a:spLocks noChangeArrowheads="1"/>
            </p:cNvSpPr>
            <p:nvPr/>
          </p:nvSpPr>
          <p:spPr bwMode="auto">
            <a:xfrm>
              <a:off x="3920" y="1200"/>
              <a:ext cx="496" cy="1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75271" name="Rectangle 7"/>
            <p:cNvSpPr>
              <a:spLocks noChangeArrowheads="1"/>
            </p:cNvSpPr>
            <p:nvPr/>
          </p:nvSpPr>
          <p:spPr bwMode="auto">
            <a:xfrm>
              <a:off x="3920" y="1376"/>
              <a:ext cx="496" cy="1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defTabSz="762000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75272" name="Rectangle 8"/>
            <p:cNvSpPr>
              <a:spLocks noChangeArrowheads="1"/>
            </p:cNvSpPr>
            <p:nvPr/>
          </p:nvSpPr>
          <p:spPr bwMode="auto">
            <a:xfrm>
              <a:off x="3920" y="1552"/>
              <a:ext cx="496" cy="1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75273" name="Rectangle 9"/>
            <p:cNvSpPr>
              <a:spLocks noChangeArrowheads="1"/>
            </p:cNvSpPr>
            <p:nvPr/>
          </p:nvSpPr>
          <p:spPr bwMode="auto">
            <a:xfrm>
              <a:off x="3920" y="1728"/>
              <a:ext cx="496" cy="1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28680" name="Group 11"/>
          <p:cNvGrpSpPr>
            <a:grpSpLocks/>
          </p:cNvGrpSpPr>
          <p:nvPr/>
        </p:nvGrpSpPr>
        <p:grpSpPr bwMode="auto">
          <a:xfrm>
            <a:off x="6832600" y="4241800"/>
            <a:ext cx="787400" cy="1117600"/>
            <a:chOff x="3920" y="1200"/>
            <a:chExt cx="496" cy="704"/>
          </a:xfrm>
        </p:grpSpPr>
        <p:sp>
          <p:nvSpPr>
            <p:cNvPr id="1675276" name="Rectangle 12"/>
            <p:cNvSpPr>
              <a:spLocks noChangeArrowheads="1"/>
            </p:cNvSpPr>
            <p:nvPr/>
          </p:nvSpPr>
          <p:spPr bwMode="auto">
            <a:xfrm>
              <a:off x="3920" y="1200"/>
              <a:ext cx="496" cy="17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75277" name="Rectangle 13"/>
            <p:cNvSpPr>
              <a:spLocks noChangeArrowheads="1"/>
            </p:cNvSpPr>
            <p:nvPr/>
          </p:nvSpPr>
          <p:spPr bwMode="auto">
            <a:xfrm>
              <a:off x="3920" y="1376"/>
              <a:ext cx="496" cy="17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defTabSz="762000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75278" name="Rectangle 14"/>
            <p:cNvSpPr>
              <a:spLocks noChangeArrowheads="1"/>
            </p:cNvSpPr>
            <p:nvPr/>
          </p:nvSpPr>
          <p:spPr bwMode="auto">
            <a:xfrm>
              <a:off x="3920" y="1552"/>
              <a:ext cx="496" cy="17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75279" name="Rectangle 15"/>
            <p:cNvSpPr>
              <a:spLocks noChangeArrowheads="1"/>
            </p:cNvSpPr>
            <p:nvPr/>
          </p:nvSpPr>
          <p:spPr bwMode="auto">
            <a:xfrm>
              <a:off x="3920" y="1728"/>
              <a:ext cx="496" cy="176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28681" name="Oval 20"/>
          <p:cNvSpPr>
            <a:spLocks noChangeArrowheads="1"/>
          </p:cNvSpPr>
          <p:nvPr/>
        </p:nvSpPr>
        <p:spPr bwMode="auto">
          <a:xfrm>
            <a:off x="2882900" y="3238500"/>
            <a:ext cx="2374900" cy="10033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/>
            <a:r>
              <a:rPr lang="en-US" altLang="el-GR" sz="1400"/>
              <a:t>pop +A from undo, </a:t>
            </a:r>
          </a:p>
          <a:p>
            <a:pPr defTabSz="762000"/>
            <a:r>
              <a:rPr lang="en-US" altLang="el-GR" sz="1400"/>
              <a:t>then apply +A, </a:t>
            </a:r>
          </a:p>
          <a:p>
            <a:pPr defTabSz="762000"/>
            <a:r>
              <a:rPr lang="en-US" altLang="el-GR" sz="1400"/>
              <a:t>push –A in redo</a:t>
            </a:r>
            <a:endParaRPr lang="en-GB" altLang="el-GR" sz="1400"/>
          </a:p>
        </p:txBody>
      </p:sp>
      <p:sp>
        <p:nvSpPr>
          <p:cNvPr id="28682" name="Oval 21"/>
          <p:cNvSpPr>
            <a:spLocks noChangeArrowheads="1"/>
          </p:cNvSpPr>
          <p:nvPr/>
        </p:nvSpPr>
        <p:spPr bwMode="auto">
          <a:xfrm>
            <a:off x="2946400" y="4660900"/>
            <a:ext cx="2336800" cy="990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/>
            <a:r>
              <a:rPr lang="en-US" altLang="el-GR" sz="1400"/>
              <a:t>pop +A from redo, </a:t>
            </a:r>
          </a:p>
          <a:p>
            <a:pPr defTabSz="762000"/>
            <a:r>
              <a:rPr lang="en-US" altLang="el-GR" sz="1400"/>
              <a:t>then apply + A, </a:t>
            </a:r>
          </a:p>
          <a:p>
            <a:pPr defTabSz="762000"/>
            <a:r>
              <a:rPr lang="en-US" altLang="el-GR" sz="1400"/>
              <a:t>push –A in undo</a:t>
            </a:r>
            <a:endParaRPr lang="en-GB" altLang="el-GR" sz="1400"/>
          </a:p>
        </p:txBody>
      </p:sp>
      <p:sp>
        <p:nvSpPr>
          <p:cNvPr id="1675286" name="Text Box 22"/>
          <p:cNvSpPr txBox="1">
            <a:spLocks noChangeArrowheads="1"/>
          </p:cNvSpPr>
          <p:nvPr/>
        </p:nvSpPr>
        <p:spPr bwMode="auto">
          <a:xfrm>
            <a:off x="6499225" y="1700213"/>
            <a:ext cx="1327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n-US" altLang="el-G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redo stack</a:t>
            </a:r>
            <a:endParaRPr kumimoji="0" lang="en-GB" altLang="el-GR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5287" name="Text Box 23"/>
          <p:cNvSpPr txBox="1">
            <a:spLocks noChangeArrowheads="1"/>
          </p:cNvSpPr>
          <p:nvPr/>
        </p:nvSpPr>
        <p:spPr bwMode="auto">
          <a:xfrm>
            <a:off x="6492875" y="3821113"/>
            <a:ext cx="1390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n-US" altLang="el-G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undo stack</a:t>
            </a:r>
            <a:endParaRPr kumimoji="0" lang="en-GB" altLang="el-GR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28685" name="AutoShape 24"/>
          <p:cNvCxnSpPr>
            <a:cxnSpLocks noChangeShapeType="1"/>
            <a:stCxn id="1675268" idx="0"/>
            <a:endCxn id="28678" idx="2"/>
          </p:cNvCxnSpPr>
          <p:nvPr/>
        </p:nvCxnSpPr>
        <p:spPr bwMode="auto">
          <a:xfrm rot="-5400000">
            <a:off x="1524000" y="2120900"/>
            <a:ext cx="1293813" cy="14208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25"/>
          <p:cNvCxnSpPr>
            <a:cxnSpLocks noChangeShapeType="1"/>
            <a:stCxn id="1675268" idx="4"/>
            <a:endCxn id="28682" idx="2"/>
          </p:cNvCxnSpPr>
          <p:nvPr/>
        </p:nvCxnSpPr>
        <p:spPr bwMode="auto">
          <a:xfrm rot="16200000" flipH="1">
            <a:off x="1625601" y="3849687"/>
            <a:ext cx="1141412" cy="14716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26"/>
          <p:cNvCxnSpPr>
            <a:cxnSpLocks noChangeShapeType="1"/>
            <a:stCxn id="1675268" idx="6"/>
            <a:endCxn id="28681" idx="2"/>
          </p:cNvCxnSpPr>
          <p:nvPr/>
        </p:nvCxnSpPr>
        <p:spPr bwMode="auto">
          <a:xfrm flipV="1">
            <a:off x="1957388" y="3740150"/>
            <a:ext cx="911225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75291" name="Text Box 27"/>
          <p:cNvSpPr txBox="1">
            <a:spLocks noChangeArrowheads="1"/>
          </p:cNvSpPr>
          <p:nvPr/>
        </p:nvSpPr>
        <p:spPr bwMode="auto">
          <a:xfrm>
            <a:off x="2098675" y="2322513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n-US" altLang="el-GR" sz="1800" i="1">
                <a:effectLst>
                  <a:outerShdw blurRad="38100" dist="38100" dir="2700000" algn="tl">
                    <a:srgbClr val="C0C0C0"/>
                  </a:outerShdw>
                </a:effectLst>
              </a:rPr>
              <a:t>on edit</a:t>
            </a:r>
            <a:endParaRPr kumimoji="0" lang="en-GB" altLang="el-GR" sz="18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5292" name="Text Box 28"/>
          <p:cNvSpPr txBox="1">
            <a:spLocks noChangeArrowheads="1"/>
          </p:cNvSpPr>
          <p:nvPr/>
        </p:nvSpPr>
        <p:spPr bwMode="auto">
          <a:xfrm>
            <a:off x="2105025" y="4583113"/>
            <a:ext cx="1022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n-US" altLang="el-GR" sz="1800" i="1">
                <a:effectLst>
                  <a:outerShdw blurRad="38100" dist="38100" dir="2700000" algn="tl">
                    <a:srgbClr val="C0C0C0"/>
                  </a:outerShdw>
                </a:effectLst>
              </a:rPr>
              <a:t>on redo</a:t>
            </a:r>
            <a:endParaRPr kumimoji="0" lang="en-GB" altLang="el-GR" sz="18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5293" name="Text Box 29"/>
          <p:cNvSpPr txBox="1">
            <a:spLocks noChangeArrowheads="1"/>
          </p:cNvSpPr>
          <p:nvPr/>
        </p:nvSpPr>
        <p:spPr bwMode="auto">
          <a:xfrm>
            <a:off x="1870075" y="3338513"/>
            <a:ext cx="1085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n-US" altLang="el-GR" sz="1800" i="1">
                <a:effectLst>
                  <a:outerShdw blurRad="38100" dist="38100" dir="2700000" algn="tl">
                    <a:srgbClr val="C0C0C0"/>
                  </a:outerShdw>
                </a:effectLst>
              </a:rPr>
              <a:t>on undo</a:t>
            </a:r>
            <a:endParaRPr kumimoji="0" lang="en-GB" altLang="el-GR" sz="18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28691" name="AutoShape 30"/>
          <p:cNvCxnSpPr>
            <a:cxnSpLocks noChangeShapeType="1"/>
            <a:stCxn id="28678" idx="6"/>
            <a:endCxn id="1675272" idx="1"/>
          </p:cNvCxnSpPr>
          <p:nvPr/>
        </p:nvCxnSpPr>
        <p:spPr bwMode="auto">
          <a:xfrm>
            <a:off x="5170488" y="2184400"/>
            <a:ext cx="1649412" cy="635000"/>
          </a:xfrm>
          <a:prstGeom prst="curvedConnector3">
            <a:avLst>
              <a:gd name="adj1" fmla="val 49565"/>
            </a:avLst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AutoShape 32"/>
          <p:cNvCxnSpPr>
            <a:cxnSpLocks noChangeShapeType="1"/>
            <a:stCxn id="28678" idx="6"/>
            <a:endCxn id="1675276" idx="1"/>
          </p:cNvCxnSpPr>
          <p:nvPr/>
        </p:nvCxnSpPr>
        <p:spPr bwMode="auto">
          <a:xfrm>
            <a:off x="5170488" y="2184400"/>
            <a:ext cx="1662112" cy="2197100"/>
          </a:xfrm>
          <a:prstGeom prst="curvedConnector3">
            <a:avLst>
              <a:gd name="adj1" fmla="val 49569"/>
            </a:avLst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3" name="Text Box 35"/>
          <p:cNvSpPr txBox="1">
            <a:spLocks noChangeArrowheads="1"/>
          </p:cNvSpPr>
          <p:nvPr/>
        </p:nvSpPr>
        <p:spPr bwMode="auto">
          <a:xfrm>
            <a:off x="5489575" y="2801938"/>
            <a:ext cx="549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n-US" altLang="el-GR" sz="1200">
                <a:solidFill>
                  <a:srgbClr val="0000FF"/>
                </a:solidFill>
              </a:rPr>
              <a:t>push</a:t>
            </a:r>
            <a:endParaRPr kumimoji="0" lang="en-GB" altLang="el-GR" sz="1200">
              <a:solidFill>
                <a:srgbClr val="0000FF"/>
              </a:solidFill>
            </a:endParaRPr>
          </a:p>
        </p:txBody>
      </p:sp>
      <p:sp>
        <p:nvSpPr>
          <p:cNvPr id="28694" name="Text Box 36"/>
          <p:cNvSpPr txBox="1">
            <a:spLocks noChangeArrowheads="1"/>
          </p:cNvSpPr>
          <p:nvPr/>
        </p:nvSpPr>
        <p:spPr bwMode="auto">
          <a:xfrm>
            <a:off x="5624513" y="2014538"/>
            <a:ext cx="538162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n-US" altLang="el-GR" sz="1200">
                <a:solidFill>
                  <a:srgbClr val="0000FF"/>
                </a:solidFill>
              </a:rPr>
              <a:t>clear</a:t>
            </a:r>
            <a:endParaRPr kumimoji="0" lang="en-GB" altLang="el-GR" sz="1200">
              <a:solidFill>
                <a:srgbClr val="0000FF"/>
              </a:solidFill>
            </a:endParaRPr>
          </a:p>
        </p:txBody>
      </p:sp>
      <p:cxnSp>
        <p:nvCxnSpPr>
          <p:cNvPr id="28695" name="AutoShape 37"/>
          <p:cNvCxnSpPr>
            <a:cxnSpLocks noChangeShapeType="1"/>
            <a:stCxn id="28681" idx="6"/>
            <a:endCxn id="1675276" idx="1"/>
          </p:cNvCxnSpPr>
          <p:nvPr/>
        </p:nvCxnSpPr>
        <p:spPr bwMode="auto">
          <a:xfrm>
            <a:off x="5272088" y="3740150"/>
            <a:ext cx="1560512" cy="641350"/>
          </a:xfrm>
          <a:prstGeom prst="curvedConnector3">
            <a:avLst>
              <a:gd name="adj1" fmla="val 49542"/>
            </a:avLst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6" name="Text Box 38"/>
          <p:cNvSpPr txBox="1">
            <a:spLocks noChangeArrowheads="1"/>
          </p:cNvSpPr>
          <p:nvPr/>
        </p:nvSpPr>
        <p:spPr bwMode="auto">
          <a:xfrm>
            <a:off x="5378450" y="3665538"/>
            <a:ext cx="465138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n-US" altLang="el-GR" sz="1200">
                <a:solidFill>
                  <a:srgbClr val="0000FF"/>
                </a:solidFill>
              </a:rPr>
              <a:t>pop</a:t>
            </a:r>
            <a:endParaRPr kumimoji="0" lang="en-GB" altLang="el-GR" sz="1200">
              <a:solidFill>
                <a:srgbClr val="0000FF"/>
              </a:solidFill>
            </a:endParaRPr>
          </a:p>
        </p:txBody>
      </p:sp>
      <p:cxnSp>
        <p:nvCxnSpPr>
          <p:cNvPr id="28697" name="AutoShape 39"/>
          <p:cNvCxnSpPr>
            <a:cxnSpLocks noChangeShapeType="1"/>
            <a:stCxn id="28681" idx="7"/>
            <a:endCxn id="1675270" idx="1"/>
          </p:cNvCxnSpPr>
          <p:nvPr/>
        </p:nvCxnSpPr>
        <p:spPr bwMode="auto">
          <a:xfrm rot="-5400000">
            <a:off x="5309394" y="1861344"/>
            <a:ext cx="1111250" cy="1909762"/>
          </a:xfrm>
          <a:prstGeom prst="curvedConnector2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8" name="Text Box 40"/>
          <p:cNvSpPr txBox="1">
            <a:spLocks noChangeArrowheads="1"/>
          </p:cNvSpPr>
          <p:nvPr/>
        </p:nvSpPr>
        <p:spPr bwMode="auto">
          <a:xfrm>
            <a:off x="4676775" y="2878138"/>
            <a:ext cx="549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n-US" altLang="el-GR" sz="1200">
                <a:solidFill>
                  <a:srgbClr val="0000FF"/>
                </a:solidFill>
              </a:rPr>
              <a:t>push</a:t>
            </a:r>
            <a:endParaRPr kumimoji="0" lang="en-GB" altLang="el-GR" sz="1200">
              <a:solidFill>
                <a:srgbClr val="0000FF"/>
              </a:solidFill>
            </a:endParaRPr>
          </a:p>
        </p:txBody>
      </p:sp>
      <p:cxnSp>
        <p:nvCxnSpPr>
          <p:cNvPr id="28699" name="AutoShape 41"/>
          <p:cNvCxnSpPr>
            <a:cxnSpLocks noChangeShapeType="1"/>
            <a:stCxn id="28682" idx="6"/>
            <a:endCxn id="1675270" idx="1"/>
          </p:cNvCxnSpPr>
          <p:nvPr/>
        </p:nvCxnSpPr>
        <p:spPr bwMode="auto">
          <a:xfrm flipV="1">
            <a:off x="5297488" y="2260600"/>
            <a:ext cx="1522412" cy="2895600"/>
          </a:xfrm>
          <a:prstGeom prst="curvedConnector3">
            <a:avLst>
              <a:gd name="adj1" fmla="val 49532"/>
            </a:avLst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0" name="Text Box 42"/>
          <p:cNvSpPr txBox="1">
            <a:spLocks noChangeArrowheads="1"/>
          </p:cNvSpPr>
          <p:nvPr/>
        </p:nvSpPr>
        <p:spPr bwMode="auto">
          <a:xfrm>
            <a:off x="5543550" y="4325938"/>
            <a:ext cx="465138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n-US" altLang="el-GR" sz="1200">
                <a:solidFill>
                  <a:srgbClr val="0000FF"/>
                </a:solidFill>
              </a:rPr>
              <a:t>pop</a:t>
            </a:r>
            <a:endParaRPr kumimoji="0" lang="en-GB" altLang="el-GR" sz="1200">
              <a:solidFill>
                <a:srgbClr val="0000FF"/>
              </a:solidFill>
            </a:endParaRPr>
          </a:p>
        </p:txBody>
      </p:sp>
      <p:cxnSp>
        <p:nvCxnSpPr>
          <p:cNvPr id="28701" name="AutoShape 43"/>
          <p:cNvCxnSpPr>
            <a:cxnSpLocks noChangeShapeType="1"/>
            <a:stCxn id="28682" idx="6"/>
            <a:endCxn id="1675276" idx="1"/>
          </p:cNvCxnSpPr>
          <p:nvPr/>
        </p:nvCxnSpPr>
        <p:spPr bwMode="auto">
          <a:xfrm flipV="1">
            <a:off x="5297488" y="4381500"/>
            <a:ext cx="1535112" cy="774700"/>
          </a:xfrm>
          <a:prstGeom prst="curvedConnector3">
            <a:avLst>
              <a:gd name="adj1" fmla="val 49532"/>
            </a:avLst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2" name="Text Box 44"/>
          <p:cNvSpPr txBox="1">
            <a:spLocks noChangeArrowheads="1"/>
          </p:cNvSpPr>
          <p:nvPr/>
        </p:nvSpPr>
        <p:spPr bwMode="auto">
          <a:xfrm>
            <a:off x="5908675" y="4732338"/>
            <a:ext cx="549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n-US" altLang="el-GR" sz="1200">
                <a:solidFill>
                  <a:srgbClr val="0000FF"/>
                </a:solidFill>
              </a:rPr>
              <a:t>push</a:t>
            </a:r>
            <a:endParaRPr kumimoji="0" lang="en-GB" altLang="el-GR" sz="1200">
              <a:solidFill>
                <a:srgbClr val="0000FF"/>
              </a:solidFill>
            </a:endParaRPr>
          </a:p>
        </p:txBody>
      </p:sp>
      <p:sp>
        <p:nvSpPr>
          <p:cNvPr id="2870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E8917FC8-3EAB-4B20-B27D-61776013E6EE}" type="slidenum">
              <a:rPr lang="en-US">
                <a:solidFill>
                  <a:schemeClr val="bg2"/>
                </a:solidFill>
              </a:rPr>
              <a:pPr/>
              <a:t>25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24096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Undo / redo (5/8)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Προγραμματιστικές απαιτήσεις</a:t>
            </a:r>
            <a:endParaRPr lang="en-US" altLang="el-GR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Υλοποίηση αλγοριθμικά αντίθετων λειτουργιών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1"/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Ορισμός τύπων λειτουργιών και δομών δεδομένων που θα περιέχουν τα ορίσματα των λειτουργιών αυτών</a:t>
            </a:r>
            <a:endParaRPr lang="en-US" altLang="el-G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Ορισμός ενός ενοποιημένου τύπου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για όλους τους τύπους λειτουργιών, στιγμιότυπα του οποίου θα εισάγονται στις στοίβες</a:t>
            </a:r>
            <a:endParaRPr lang="en-US" altLang="el-G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Χρειάζεται ένας 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dispatch table 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για την εκτέλεση των λειτουργιών βάσει του αντιστοίχου τύπου λειτουργίας</a:t>
            </a:r>
            <a:endParaRPr lang="en-GB" altLang="el-G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DEA13C78-ACFC-4B0F-94C2-F769DDD52F2D}" type="slidenum">
              <a:rPr lang="en-US">
                <a:solidFill>
                  <a:schemeClr val="bg2"/>
                </a:solidFill>
              </a:rPr>
              <a:pPr/>
              <a:t>26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97858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7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7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7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7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7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7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6291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Undo / redo (6/8)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67733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56283"/>
              </p:ext>
            </p:extLst>
          </p:nvPr>
        </p:nvGraphicFramePr>
        <p:xfrm>
          <a:off x="1041400" y="1828800"/>
          <a:ext cx="6870700" cy="4401948"/>
        </p:xfrm>
        <a:graphic>
          <a:graphicData uri="http://schemas.openxmlformats.org/drawingml/2006/table">
            <a:tbl>
              <a:tblPr/>
              <a:tblGrid>
                <a:gridCol w="6870700"/>
              </a:tblGrid>
              <a:tr h="3441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enum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EditOperationId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{ Insert = 0, Delete = 1};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ContentBuffer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{...};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el-GR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Insert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Data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unsigned short col, row;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ContentBuffer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content;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el-GR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Delete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Data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unsigned short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fromCol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fromRow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toCol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toRow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EditOperation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EditOperationId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id;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void*           data; </a:t>
                      </a:r>
                      <a:r>
                        <a:rPr kumimoji="1" lang="el-GR" alt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1" lang="en-US" alt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Type cast </a:t>
                      </a:r>
                      <a:r>
                        <a:rPr kumimoji="1" lang="en-US" alt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to necessary type</a:t>
                      </a:r>
                      <a:endParaRPr kumimoji="1" lang="en-US" altLang="el-GR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n-GB" alt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77335" name="Text Box 23"/>
          <p:cNvSpPr txBox="1">
            <a:spLocks noChangeArrowheads="1"/>
          </p:cNvSpPr>
          <p:nvPr/>
        </p:nvSpPr>
        <p:spPr bwMode="auto">
          <a:xfrm rot="-5400000">
            <a:off x="-309562" y="3935413"/>
            <a:ext cx="202406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800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 (1/3)</a:t>
            </a:r>
            <a:endParaRPr kumimoji="0" lang="en-GB" altLang="el-GR" sz="18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43F754BC-E7E2-4D19-9906-9346352426C3}" type="slidenum">
              <a:rPr lang="en-US">
                <a:solidFill>
                  <a:schemeClr val="bg2"/>
                </a:solidFill>
              </a:rPr>
              <a:pPr/>
              <a:t>27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06917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Undo / redo –(7/8)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67837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707191"/>
              </p:ext>
            </p:extLst>
          </p:nvPr>
        </p:nvGraphicFramePr>
        <p:xfrm>
          <a:off x="965200" y="1568450"/>
          <a:ext cx="7404100" cy="4689730"/>
        </p:xfrm>
        <a:graphic>
          <a:graphicData uri="http://schemas.openxmlformats.org/drawingml/2006/table">
            <a:tbl>
              <a:tblPr/>
              <a:tblGrid>
                <a:gridCol w="7404100"/>
              </a:tblGrid>
              <a:tr h="4689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Editor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EditOperation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ProduceOpposite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EditOperation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operation);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          Perform (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EditOperation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operation);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          Clear (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EditOperation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operation);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stack&lt;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EditOperation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*&gt;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undoStack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stack&lt;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EditOperation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*&gt;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redoStack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Insert (char c, unsigned short row, unsigned short col)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DeleteData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del = new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DeleteData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 </a:t>
                      </a:r>
                      <a:r>
                        <a:rPr kumimoji="1" lang="el-GR" alt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1" lang="en-US" alt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Opposite operation</a:t>
                      </a:r>
                      <a:endParaRPr kumimoji="1" lang="en-US" altLang="el-GR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del-&gt;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fromCol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del-&gt;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toCol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col;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del-&gt;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fromRow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del-&gt;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toRow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row;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EditOperation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undo = new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EditOperation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undo-&gt;id = Delete, undo-&gt;data = del;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undoStack.push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(undo);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for (auto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: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redoStack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 delete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kumimoji="1" lang="en-US" alt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redoStack.clear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  <a:endParaRPr kumimoji="1" lang="el-GR" alt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alt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</a:t>
                      </a:r>
                      <a:r>
                        <a:rPr kumimoji="1" lang="en-US" alt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 Implement insertion logic here</a:t>
                      </a:r>
                      <a:endParaRPr kumimoji="1" lang="en-US" altLang="el-GR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78371" name="Text Box 35"/>
          <p:cNvSpPr txBox="1">
            <a:spLocks noChangeArrowheads="1"/>
          </p:cNvSpPr>
          <p:nvPr/>
        </p:nvSpPr>
        <p:spPr bwMode="auto">
          <a:xfrm rot="-5400000">
            <a:off x="-309562" y="3935413"/>
            <a:ext cx="202406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800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 (2/3)</a:t>
            </a:r>
            <a:endParaRPr kumimoji="0" lang="en-GB" altLang="el-GR" sz="18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9D4F3EF9-3E72-4246-8427-8D40C91A451F}" type="slidenum">
              <a:rPr lang="en-US">
                <a:solidFill>
                  <a:schemeClr val="bg2"/>
                </a:solidFill>
              </a:rPr>
              <a:pPr/>
              <a:t>28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62122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Undo / redo (8/8)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679373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00856"/>
              </p:ext>
            </p:extLst>
          </p:nvPr>
        </p:nvGraphicFramePr>
        <p:xfrm>
          <a:off x="1104900" y="1701800"/>
          <a:ext cx="7404100" cy="4402138"/>
        </p:xfrm>
        <a:graphic>
          <a:graphicData uri="http://schemas.openxmlformats.org/drawingml/2006/table">
            <a:tbl>
              <a:tblPr/>
              <a:tblGrid>
                <a:gridCol w="7404100"/>
              </a:tblGrid>
              <a:tr h="4402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Editor {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Undo 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EditOperation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undo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undoStack.top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undoStack.pop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redoStack.push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ProduceOpposite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(undo));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Perform(undo);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Clear(undo);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Redo 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EditOperation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redo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redoStack.top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redoStack.pop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undoStack.push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ProduceOpposite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(redo));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Perform(redo);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Clear(redo);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 marL="92075" marR="92075" marT="46040" marB="4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79374" name="Text Box 14"/>
          <p:cNvSpPr txBox="1">
            <a:spLocks noChangeArrowheads="1"/>
          </p:cNvSpPr>
          <p:nvPr/>
        </p:nvSpPr>
        <p:spPr bwMode="auto">
          <a:xfrm rot="-5400000">
            <a:off x="-309562" y="3935413"/>
            <a:ext cx="202406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800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 (3/3)</a:t>
            </a:r>
            <a:endParaRPr kumimoji="0" lang="en-GB" altLang="el-GR" sz="18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C0CF9322-E07D-4F78-8755-01154A56D757}" type="slidenum">
              <a:rPr lang="en-US">
                <a:solidFill>
                  <a:schemeClr val="bg2"/>
                </a:solidFill>
              </a:rPr>
              <a:pPr/>
              <a:t>29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05047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83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3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Fly weight</a:t>
            </a:r>
          </a:p>
          <a:p>
            <a:pPr>
              <a:defRPr/>
            </a:pPr>
            <a:r>
              <a:rPr lang="en-US" dirty="0" smtClean="0"/>
              <a:t>Command</a:t>
            </a:r>
          </a:p>
          <a:p>
            <a:pPr>
              <a:defRPr/>
            </a:pPr>
            <a:r>
              <a:rPr lang="en-US" dirty="0" smtClean="0"/>
              <a:t>Undo / redo</a:t>
            </a:r>
          </a:p>
        </p:txBody>
      </p:sp>
      <p:sp>
        <p:nvSpPr>
          <p:cNvPr id="615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5C376FFE-6795-4B38-B2B5-0FECBDB3EA58}" type="slidenum">
              <a:rPr lang="en-US">
                <a:solidFill>
                  <a:schemeClr val="bg2"/>
                </a:solidFill>
              </a:rPr>
              <a:pPr/>
              <a:t>3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75239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6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Flyweight (1/9)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Πρόβλημα</a:t>
            </a:r>
            <a:endParaRPr lang="en-US" altLang="el-GR" sz="2400" b="1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Έχουμε ανάγκες δημιουργίας ενός πολύ μεγάλου αριθμού στιγμιότυπων</a:t>
            </a:r>
            <a:endParaRPr lang="en-US" altLang="el-GR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αλλά εάν αναλύσουμε την εσωτερική κατάσταση αυτών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μπορούμε να εντοπίσουμε ένα μικρό σύνολο πραγματικά διαφορετικών στιγμιότυπων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με πολύπλοκη κατάσταση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el-GR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heavyweight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με τη διαφοροποιούμενη κατάσταση να είναι πολύ απλή (</a:t>
            </a:r>
            <a:r>
              <a:rPr lang="en-US" altLang="el-GR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flyweight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/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επανάληψη της κοινής κατάστασης για ένα τόσο μεγάλο αριθμό στιγμιότυπων μπορεί να οδηγήσει σε προβλήματα τόσο μνήμης όσο και απόδοσης</a:t>
            </a:r>
            <a:endParaRPr lang="en-GB" altLang="el-GR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B8F2650C-D3C2-4941-B6A3-AE4CDC0E1E41}" type="slidenum">
              <a:rPr lang="en-US">
                <a:solidFill>
                  <a:schemeClr val="bg2"/>
                </a:solidFill>
              </a:rPr>
              <a:pPr/>
              <a:t>4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98604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979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6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Flyweight</a:t>
            </a:r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(2/9)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6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altLang="el-GR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Λύση</a:t>
            </a:r>
            <a:endParaRPr lang="en-US" altLang="el-GR" b="1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Αντί να επαναλαμβάνουμε την εσωτερική αυτή κατάσταση με διαφορετικά στιγμιότυπα, η κοινή αμετάβλητη κατάσταση μοντελοποιείται με 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heavyweight objects 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 χρησιμοποιείται από κοινού από όλα τα αντίστοιχα 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flyweight objects</a:t>
            </a:r>
          </a:p>
          <a:p>
            <a:pPr lvl="1">
              <a:lnSpc>
                <a:spcPct val="90000"/>
              </a:lnSpc>
            </a:pPr>
            <a:r>
              <a:rPr lang="el-GR" alt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Η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μεταβλητή κατάσταση θα πρέπει να επαναλαμβάνεται ανά στιγμιότυπο και να διαχωρίζεται από την αμετάβλητη κατάσταση</a:t>
            </a:r>
            <a:endParaRPr lang="en-US" altLang="el-G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νέα κλάση τώρα λέγεται 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flyweight 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εμπεριέχει ένα δείκτη στο </a:t>
            </a:r>
            <a:r>
              <a:rPr lang="en-US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heavyweight </a:t>
            </a:r>
            <a:r>
              <a:rPr lang="el-GR" alt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στιγμιότυπο, καθώς και τα κατάλληλα μέλη της μεταβλητής κατάστασης</a:t>
            </a:r>
            <a:endParaRPr lang="en-GB" altLang="el-G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F5292A36-091F-4343-8C56-4023CEC18C59}" type="slidenum">
              <a:rPr lang="en-US">
                <a:solidFill>
                  <a:schemeClr val="bg2"/>
                </a:solidFill>
              </a:rPr>
              <a:pPr/>
              <a:t>5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84773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400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6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Flyweight</a:t>
            </a:r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(3/9)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6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Επιπτώσεις</a:t>
            </a:r>
            <a:endParaRPr lang="en-US" altLang="el-GR" sz="2400" b="1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Όταν η κοινή αμετάβλητη κατάσταση εμπλέκει έναν σημαντικό αριθμό δεδομένων, μειώνεται σημαντικά το ποσό απαιτούμενη μνήμης</a:t>
            </a:r>
            <a:endParaRPr lang="en-US" altLang="el-GR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ευκολότερη η αποθήκευση / φόρτωμα μίας τέτοιας συλλογής στιγμιότυπων (κερδίζουμε χώρο και στο δίσκο)</a:t>
            </a:r>
            <a:endParaRPr lang="en-US" altLang="el-GR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Οι όποιες μεταβολές στο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heavyweight 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έχουν αντίκτυπο στα στιγμιότυπα που το μοιράζονται χωρίς ανάγκη περαιτέρω επεξεργασίας</a:t>
            </a:r>
            <a:endParaRPr lang="en-US" altLang="el-GR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Μπορούμε να έχουμε διαφοροποιήσεις στα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flyweights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εάν αυτές είναι πολύ μικρές σε σχέση με το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memory footprint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του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heavyweight</a:t>
            </a:r>
            <a:endParaRPr lang="en-GB" altLang="el-GR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C6B4295B-2E04-4803-84E7-4BF4253DFA58}" type="slidenum">
              <a:rPr lang="en-US">
                <a:solidFill>
                  <a:schemeClr val="bg2"/>
                </a:solidFill>
              </a:rPr>
              <a:pPr/>
              <a:t>6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19074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7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6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Flyweight </a:t>
            </a:r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(4/9)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6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</a:t>
            </a:r>
            <a:endParaRPr lang="en-US" altLang="el-GR" sz="24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Κατασκευή ενός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l-GR" sz="2000" i="1" dirty="0" smtClean="0">
                <a:solidFill>
                  <a:srgbClr val="0000FF"/>
                </a:solidFill>
                <a:effectLst/>
              </a:rPr>
              <a:t>city simulator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 εξομοιωτής πρέπει να είναι ικανός να αντεπεξέλθει στην κατασκευή πόλεων από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20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χιλ. έως και 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20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εκατ. κατοίκους</a:t>
            </a:r>
            <a:endParaRPr lang="en-US" altLang="el-GR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 εξομοιωτής παρέχει γραφικά δομικά στοιχεία όπως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“road crossing”, “block”, “traffic lights”,  “sky scrapper”, “bridge”, “road segment”, “building”, “theatre”, “school”, “church”, </a:t>
            </a:r>
            <a:r>
              <a:rPr lang="en-US" altLang="el-GR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etc</a:t>
            </a:r>
            <a:endParaRPr lang="en-US" altLang="el-GR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Κάθε δομικό στοιχείο έχει την δική του εσωτερική κατάσταση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μέθοδο γραφικής παρουσίασης,</a:t>
            </a:r>
            <a:r>
              <a:rPr lang="en-US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 πολιτική διασύνδεσης με άλλα στοιχεία</a:t>
            </a:r>
            <a:endParaRPr lang="en-US" altLang="el-GR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alt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Αναμένουμε να έχουμε δεκάδες χιλιάδες στιγμιότυπα από τέτοια δομικά στοιχεία</a:t>
            </a:r>
            <a:endParaRPr lang="en-GB" altLang="el-GR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9E1FE648-B6C0-4D35-8427-CD56D47D61BF}" type="slidenum">
              <a:rPr lang="en-US">
                <a:solidFill>
                  <a:schemeClr val="bg2"/>
                </a:solidFill>
              </a:rPr>
              <a:pPr/>
              <a:t>7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35153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6051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67184" name="AutoShape 112"/>
          <p:cNvSpPr>
            <a:spLocks noChangeArrowheads="1"/>
          </p:cNvSpPr>
          <p:nvPr/>
        </p:nvSpPr>
        <p:spPr bwMode="auto">
          <a:xfrm>
            <a:off x="1778000" y="1981200"/>
            <a:ext cx="1181100" cy="9779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l-GR" alt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67186" name="AutoShape 114"/>
          <p:cNvSpPr>
            <a:spLocks noChangeArrowheads="1"/>
          </p:cNvSpPr>
          <p:nvPr/>
        </p:nvSpPr>
        <p:spPr bwMode="auto">
          <a:xfrm>
            <a:off x="3378200" y="2032000"/>
            <a:ext cx="1663700" cy="2286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l-GR" alt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67189" name="AutoShape 117"/>
          <p:cNvSpPr>
            <a:spLocks noChangeArrowheads="1"/>
          </p:cNvSpPr>
          <p:nvPr/>
        </p:nvSpPr>
        <p:spPr bwMode="auto">
          <a:xfrm>
            <a:off x="4254500" y="2336800"/>
            <a:ext cx="685800" cy="5715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l-GR" alt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67190" name="AutoShape 118"/>
          <p:cNvSpPr>
            <a:spLocks noChangeArrowheads="1"/>
          </p:cNvSpPr>
          <p:nvPr/>
        </p:nvSpPr>
        <p:spPr bwMode="auto">
          <a:xfrm>
            <a:off x="3378200" y="4038600"/>
            <a:ext cx="1663700" cy="2413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l-GR" alt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67191" name="AutoShape 119"/>
          <p:cNvSpPr>
            <a:spLocks noChangeArrowheads="1"/>
          </p:cNvSpPr>
          <p:nvPr/>
        </p:nvSpPr>
        <p:spPr bwMode="auto">
          <a:xfrm>
            <a:off x="3390900" y="3683000"/>
            <a:ext cx="1663700" cy="20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l-GR" alt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67192" name="AutoShape 120"/>
          <p:cNvSpPr>
            <a:spLocks noChangeArrowheads="1"/>
          </p:cNvSpPr>
          <p:nvPr/>
        </p:nvSpPr>
        <p:spPr bwMode="auto">
          <a:xfrm>
            <a:off x="3378200" y="4368800"/>
            <a:ext cx="1663700" cy="20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l-GR" alt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67193" name="AutoShape 121"/>
          <p:cNvSpPr>
            <a:spLocks noChangeArrowheads="1"/>
          </p:cNvSpPr>
          <p:nvPr/>
        </p:nvSpPr>
        <p:spPr bwMode="auto">
          <a:xfrm>
            <a:off x="3378200" y="3403600"/>
            <a:ext cx="1663700" cy="1905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l-GR" alt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67195" name="AutoShape 123"/>
          <p:cNvSpPr>
            <a:spLocks noChangeArrowheads="1"/>
          </p:cNvSpPr>
          <p:nvPr/>
        </p:nvSpPr>
        <p:spPr bwMode="auto">
          <a:xfrm>
            <a:off x="3416300" y="2324100"/>
            <a:ext cx="673100" cy="6096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l-GR" alt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67185" name="AutoShape 113"/>
          <p:cNvSpPr>
            <a:spLocks noChangeArrowheads="1"/>
          </p:cNvSpPr>
          <p:nvPr/>
        </p:nvSpPr>
        <p:spPr bwMode="auto">
          <a:xfrm>
            <a:off x="1778000" y="3632200"/>
            <a:ext cx="1181100" cy="10160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l-GR" alt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6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Flyweight </a:t>
            </a:r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(5/9)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1278" name="Group 108"/>
          <p:cNvGrpSpPr>
            <a:grpSpLocks/>
          </p:cNvGrpSpPr>
          <p:nvPr/>
        </p:nvGrpSpPr>
        <p:grpSpPr bwMode="auto">
          <a:xfrm>
            <a:off x="6324600" y="1739900"/>
            <a:ext cx="2146300" cy="3378200"/>
            <a:chOff x="4080" y="1040"/>
            <a:chExt cx="1360" cy="2528"/>
          </a:xfrm>
        </p:grpSpPr>
        <p:sp>
          <p:nvSpPr>
            <p:cNvPr id="11374" name="AutoShape 4"/>
            <p:cNvSpPr>
              <a:spLocks noChangeArrowheads="1"/>
            </p:cNvSpPr>
            <p:nvPr/>
          </p:nvSpPr>
          <p:spPr bwMode="auto">
            <a:xfrm>
              <a:off x="4080" y="1040"/>
              <a:ext cx="1360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altLang="el-GR" sz="1400"/>
                <a:t>Road crossing 1</a:t>
              </a:r>
              <a:endParaRPr lang="en-GB" altLang="el-GR" sz="1400"/>
            </a:p>
          </p:txBody>
        </p:sp>
        <p:sp>
          <p:nvSpPr>
            <p:cNvPr id="11375" name="AutoShape 10"/>
            <p:cNvSpPr>
              <a:spLocks noChangeArrowheads="1"/>
            </p:cNvSpPr>
            <p:nvPr/>
          </p:nvSpPr>
          <p:spPr bwMode="auto">
            <a:xfrm>
              <a:off x="4080" y="1344"/>
              <a:ext cx="1360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altLang="el-GR" sz="1400"/>
                <a:t>Road crossing 2</a:t>
              </a:r>
              <a:endParaRPr lang="en-GB" altLang="el-GR" sz="1400"/>
            </a:p>
          </p:txBody>
        </p:sp>
        <p:sp>
          <p:nvSpPr>
            <p:cNvPr id="11376" name="AutoShape 11"/>
            <p:cNvSpPr>
              <a:spLocks noChangeArrowheads="1"/>
            </p:cNvSpPr>
            <p:nvPr/>
          </p:nvSpPr>
          <p:spPr bwMode="auto">
            <a:xfrm>
              <a:off x="4080" y="1672"/>
              <a:ext cx="1360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altLang="el-GR" sz="1400"/>
                <a:t>Sky scrapper 1</a:t>
              </a:r>
              <a:endParaRPr lang="en-GB" altLang="el-GR" sz="1400"/>
            </a:p>
          </p:txBody>
        </p:sp>
        <p:sp>
          <p:nvSpPr>
            <p:cNvPr id="11377" name="AutoShape 12"/>
            <p:cNvSpPr>
              <a:spLocks noChangeArrowheads="1"/>
            </p:cNvSpPr>
            <p:nvPr/>
          </p:nvSpPr>
          <p:spPr bwMode="auto">
            <a:xfrm>
              <a:off x="4080" y="2008"/>
              <a:ext cx="1360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altLang="el-GR" sz="1400"/>
                <a:t>Sky scrapper 2</a:t>
              </a:r>
              <a:endParaRPr lang="en-GB" altLang="el-GR" sz="1400"/>
            </a:p>
          </p:txBody>
        </p:sp>
        <p:sp>
          <p:nvSpPr>
            <p:cNvPr id="11378" name="AutoShape 13"/>
            <p:cNvSpPr>
              <a:spLocks noChangeArrowheads="1"/>
            </p:cNvSpPr>
            <p:nvPr/>
          </p:nvSpPr>
          <p:spPr bwMode="auto">
            <a:xfrm>
              <a:off x="4080" y="2648"/>
              <a:ext cx="1360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altLang="el-GR" sz="1400"/>
                <a:t>Bridge 2</a:t>
              </a:r>
              <a:endParaRPr lang="en-GB" altLang="el-GR" sz="1400"/>
            </a:p>
          </p:txBody>
        </p:sp>
        <p:sp>
          <p:nvSpPr>
            <p:cNvPr id="11379" name="AutoShape 14"/>
            <p:cNvSpPr>
              <a:spLocks noChangeArrowheads="1"/>
            </p:cNvSpPr>
            <p:nvPr/>
          </p:nvSpPr>
          <p:spPr bwMode="auto">
            <a:xfrm>
              <a:off x="4080" y="2336"/>
              <a:ext cx="1360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altLang="el-GR" sz="1400"/>
                <a:t>Bridge 1</a:t>
              </a:r>
              <a:endParaRPr lang="en-GB" altLang="el-GR" sz="1400"/>
            </a:p>
          </p:txBody>
        </p:sp>
        <p:sp>
          <p:nvSpPr>
            <p:cNvPr id="11380" name="AutoShape 15"/>
            <p:cNvSpPr>
              <a:spLocks noChangeArrowheads="1"/>
            </p:cNvSpPr>
            <p:nvPr/>
          </p:nvSpPr>
          <p:spPr bwMode="auto">
            <a:xfrm>
              <a:off x="4080" y="2984"/>
              <a:ext cx="1360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altLang="el-GR" sz="1400"/>
                <a:t>Home 1</a:t>
              </a:r>
              <a:endParaRPr lang="en-GB" altLang="el-GR" sz="1400"/>
            </a:p>
          </p:txBody>
        </p:sp>
        <p:sp>
          <p:nvSpPr>
            <p:cNvPr id="11381" name="AutoShape 16"/>
            <p:cNvSpPr>
              <a:spLocks noChangeArrowheads="1"/>
            </p:cNvSpPr>
            <p:nvPr/>
          </p:nvSpPr>
          <p:spPr bwMode="auto">
            <a:xfrm>
              <a:off x="4080" y="3304"/>
              <a:ext cx="1360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altLang="el-GR" sz="1400"/>
                <a:t>Home 2</a:t>
              </a:r>
              <a:endParaRPr lang="en-GB" altLang="el-GR" sz="1400"/>
            </a:p>
          </p:txBody>
        </p:sp>
      </p:grpSp>
      <p:grpSp>
        <p:nvGrpSpPr>
          <p:cNvPr id="11279" name="Group 116"/>
          <p:cNvGrpSpPr>
            <a:grpSpLocks/>
          </p:cNvGrpSpPr>
          <p:nvPr/>
        </p:nvGrpSpPr>
        <p:grpSpPr bwMode="auto">
          <a:xfrm>
            <a:off x="1841500" y="2044700"/>
            <a:ext cx="3073400" cy="2590800"/>
            <a:chOff x="1552" y="1640"/>
            <a:chExt cx="1544" cy="1280"/>
          </a:xfrm>
        </p:grpSpPr>
        <p:sp>
          <p:nvSpPr>
            <p:cNvPr id="1667091" name="Oval 19"/>
            <p:cNvSpPr>
              <a:spLocks noChangeArrowheads="1"/>
            </p:cNvSpPr>
            <p:nvPr/>
          </p:nvSpPr>
          <p:spPr bwMode="auto">
            <a:xfrm>
              <a:off x="1568" y="1656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092" name="Oval 20"/>
            <p:cNvSpPr>
              <a:spLocks noChangeArrowheads="1"/>
            </p:cNvSpPr>
            <p:nvPr/>
          </p:nvSpPr>
          <p:spPr bwMode="auto">
            <a:xfrm>
              <a:off x="1760" y="1656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093" name="Oval 21"/>
            <p:cNvSpPr>
              <a:spLocks noChangeArrowheads="1"/>
            </p:cNvSpPr>
            <p:nvPr/>
          </p:nvSpPr>
          <p:spPr bwMode="auto">
            <a:xfrm>
              <a:off x="1568" y="1800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094" name="Oval 22"/>
            <p:cNvSpPr>
              <a:spLocks noChangeArrowheads="1"/>
            </p:cNvSpPr>
            <p:nvPr/>
          </p:nvSpPr>
          <p:spPr bwMode="auto">
            <a:xfrm>
              <a:off x="1760" y="1800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096" name="Oval 24"/>
            <p:cNvSpPr>
              <a:spLocks noChangeArrowheads="1"/>
            </p:cNvSpPr>
            <p:nvPr/>
          </p:nvSpPr>
          <p:spPr bwMode="auto">
            <a:xfrm>
              <a:off x="2000" y="1656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097" name="Oval 25"/>
            <p:cNvSpPr>
              <a:spLocks noChangeArrowheads="1"/>
            </p:cNvSpPr>
            <p:nvPr/>
          </p:nvSpPr>
          <p:spPr bwMode="auto">
            <a:xfrm>
              <a:off x="2192" y="1656"/>
              <a:ext cx="65" cy="5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098" name="Oval 26"/>
            <p:cNvSpPr>
              <a:spLocks noChangeArrowheads="1"/>
            </p:cNvSpPr>
            <p:nvPr/>
          </p:nvSpPr>
          <p:spPr bwMode="auto">
            <a:xfrm>
              <a:off x="2000" y="1800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099" name="Oval 27"/>
            <p:cNvSpPr>
              <a:spLocks noChangeArrowheads="1"/>
            </p:cNvSpPr>
            <p:nvPr/>
          </p:nvSpPr>
          <p:spPr bwMode="auto">
            <a:xfrm>
              <a:off x="2192" y="1800"/>
              <a:ext cx="65" cy="5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01" name="Oval 29"/>
            <p:cNvSpPr>
              <a:spLocks noChangeArrowheads="1"/>
            </p:cNvSpPr>
            <p:nvPr/>
          </p:nvSpPr>
          <p:spPr bwMode="auto">
            <a:xfrm>
              <a:off x="1568" y="1992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02" name="Oval 30"/>
            <p:cNvSpPr>
              <a:spLocks noChangeArrowheads="1"/>
            </p:cNvSpPr>
            <p:nvPr/>
          </p:nvSpPr>
          <p:spPr bwMode="auto">
            <a:xfrm>
              <a:off x="1760" y="1992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03" name="Oval 31"/>
            <p:cNvSpPr>
              <a:spLocks noChangeArrowheads="1"/>
            </p:cNvSpPr>
            <p:nvPr/>
          </p:nvSpPr>
          <p:spPr bwMode="auto">
            <a:xfrm>
              <a:off x="1568" y="2136"/>
              <a:ext cx="64" cy="5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04" name="Oval 32"/>
            <p:cNvSpPr>
              <a:spLocks noChangeArrowheads="1"/>
            </p:cNvSpPr>
            <p:nvPr/>
          </p:nvSpPr>
          <p:spPr bwMode="auto">
            <a:xfrm>
              <a:off x="1760" y="2136"/>
              <a:ext cx="64" cy="5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05" name="Oval 33"/>
            <p:cNvSpPr>
              <a:spLocks noChangeArrowheads="1"/>
            </p:cNvSpPr>
            <p:nvPr/>
          </p:nvSpPr>
          <p:spPr bwMode="auto">
            <a:xfrm>
              <a:off x="2000" y="1992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06" name="Oval 34"/>
            <p:cNvSpPr>
              <a:spLocks noChangeArrowheads="1"/>
            </p:cNvSpPr>
            <p:nvPr/>
          </p:nvSpPr>
          <p:spPr bwMode="auto">
            <a:xfrm>
              <a:off x="2192" y="1992"/>
              <a:ext cx="65" cy="5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07" name="Oval 35"/>
            <p:cNvSpPr>
              <a:spLocks noChangeArrowheads="1"/>
            </p:cNvSpPr>
            <p:nvPr/>
          </p:nvSpPr>
          <p:spPr bwMode="auto">
            <a:xfrm>
              <a:off x="2000" y="2136"/>
              <a:ext cx="64" cy="5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08" name="Oval 36"/>
            <p:cNvSpPr>
              <a:spLocks noChangeArrowheads="1"/>
            </p:cNvSpPr>
            <p:nvPr/>
          </p:nvSpPr>
          <p:spPr bwMode="auto">
            <a:xfrm>
              <a:off x="2192" y="2136"/>
              <a:ext cx="65" cy="5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10" name="Oval 38"/>
            <p:cNvSpPr>
              <a:spLocks noChangeArrowheads="1"/>
            </p:cNvSpPr>
            <p:nvPr/>
          </p:nvSpPr>
          <p:spPr bwMode="auto">
            <a:xfrm>
              <a:off x="2384" y="1656"/>
              <a:ext cx="64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11" name="Oval 39"/>
            <p:cNvSpPr>
              <a:spLocks noChangeArrowheads="1"/>
            </p:cNvSpPr>
            <p:nvPr/>
          </p:nvSpPr>
          <p:spPr bwMode="auto">
            <a:xfrm>
              <a:off x="2576" y="1656"/>
              <a:ext cx="64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12" name="Oval 40"/>
            <p:cNvSpPr>
              <a:spLocks noChangeArrowheads="1"/>
            </p:cNvSpPr>
            <p:nvPr/>
          </p:nvSpPr>
          <p:spPr bwMode="auto">
            <a:xfrm>
              <a:off x="2384" y="1800"/>
              <a:ext cx="64" cy="5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13" name="Oval 41"/>
            <p:cNvSpPr>
              <a:spLocks noChangeArrowheads="1"/>
            </p:cNvSpPr>
            <p:nvPr/>
          </p:nvSpPr>
          <p:spPr bwMode="auto">
            <a:xfrm>
              <a:off x="2576" y="1800"/>
              <a:ext cx="64" cy="5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14" name="Oval 42"/>
            <p:cNvSpPr>
              <a:spLocks noChangeArrowheads="1"/>
            </p:cNvSpPr>
            <p:nvPr/>
          </p:nvSpPr>
          <p:spPr bwMode="auto">
            <a:xfrm>
              <a:off x="2816" y="1656"/>
              <a:ext cx="64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15" name="Oval 43"/>
            <p:cNvSpPr>
              <a:spLocks noChangeArrowheads="1"/>
            </p:cNvSpPr>
            <p:nvPr/>
          </p:nvSpPr>
          <p:spPr bwMode="auto">
            <a:xfrm>
              <a:off x="3008" y="1656"/>
              <a:ext cx="64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16" name="Oval 44"/>
            <p:cNvSpPr>
              <a:spLocks noChangeArrowheads="1"/>
            </p:cNvSpPr>
            <p:nvPr/>
          </p:nvSpPr>
          <p:spPr bwMode="auto">
            <a:xfrm>
              <a:off x="2816" y="1800"/>
              <a:ext cx="64" cy="56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17" name="Oval 45"/>
            <p:cNvSpPr>
              <a:spLocks noChangeArrowheads="1"/>
            </p:cNvSpPr>
            <p:nvPr/>
          </p:nvSpPr>
          <p:spPr bwMode="auto">
            <a:xfrm>
              <a:off x="3008" y="1800"/>
              <a:ext cx="64" cy="56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19" name="Oval 47"/>
            <p:cNvSpPr>
              <a:spLocks noChangeArrowheads="1"/>
            </p:cNvSpPr>
            <p:nvPr/>
          </p:nvSpPr>
          <p:spPr bwMode="auto">
            <a:xfrm>
              <a:off x="2384" y="1992"/>
              <a:ext cx="64" cy="5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20" name="Oval 48"/>
            <p:cNvSpPr>
              <a:spLocks noChangeArrowheads="1"/>
            </p:cNvSpPr>
            <p:nvPr/>
          </p:nvSpPr>
          <p:spPr bwMode="auto">
            <a:xfrm>
              <a:off x="2576" y="1992"/>
              <a:ext cx="64" cy="5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21" name="Oval 49"/>
            <p:cNvSpPr>
              <a:spLocks noChangeArrowheads="1"/>
            </p:cNvSpPr>
            <p:nvPr/>
          </p:nvSpPr>
          <p:spPr bwMode="auto">
            <a:xfrm>
              <a:off x="2384" y="2136"/>
              <a:ext cx="64" cy="5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22" name="Oval 50"/>
            <p:cNvSpPr>
              <a:spLocks noChangeArrowheads="1"/>
            </p:cNvSpPr>
            <p:nvPr/>
          </p:nvSpPr>
          <p:spPr bwMode="auto">
            <a:xfrm>
              <a:off x="2576" y="2136"/>
              <a:ext cx="64" cy="5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23" name="Oval 51"/>
            <p:cNvSpPr>
              <a:spLocks noChangeArrowheads="1"/>
            </p:cNvSpPr>
            <p:nvPr/>
          </p:nvSpPr>
          <p:spPr bwMode="auto">
            <a:xfrm>
              <a:off x="2816" y="1992"/>
              <a:ext cx="64" cy="56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24" name="Oval 52"/>
            <p:cNvSpPr>
              <a:spLocks noChangeArrowheads="1"/>
            </p:cNvSpPr>
            <p:nvPr/>
          </p:nvSpPr>
          <p:spPr bwMode="auto">
            <a:xfrm>
              <a:off x="3008" y="1992"/>
              <a:ext cx="64" cy="56"/>
            </a:xfrm>
            <a:prstGeom prst="ellipse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25" name="Oval 53"/>
            <p:cNvSpPr>
              <a:spLocks noChangeArrowheads="1"/>
            </p:cNvSpPr>
            <p:nvPr/>
          </p:nvSpPr>
          <p:spPr bwMode="auto">
            <a:xfrm>
              <a:off x="2816" y="2136"/>
              <a:ext cx="64" cy="5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26" name="Oval 54"/>
            <p:cNvSpPr>
              <a:spLocks noChangeArrowheads="1"/>
            </p:cNvSpPr>
            <p:nvPr/>
          </p:nvSpPr>
          <p:spPr bwMode="auto">
            <a:xfrm>
              <a:off x="3008" y="2136"/>
              <a:ext cx="64" cy="5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28" name="Oval 56"/>
            <p:cNvSpPr>
              <a:spLocks noChangeArrowheads="1"/>
            </p:cNvSpPr>
            <p:nvPr/>
          </p:nvSpPr>
          <p:spPr bwMode="auto">
            <a:xfrm>
              <a:off x="1568" y="2328"/>
              <a:ext cx="64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29" name="Oval 57"/>
            <p:cNvSpPr>
              <a:spLocks noChangeArrowheads="1"/>
            </p:cNvSpPr>
            <p:nvPr/>
          </p:nvSpPr>
          <p:spPr bwMode="auto">
            <a:xfrm>
              <a:off x="1760" y="2328"/>
              <a:ext cx="64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30" name="Oval 58"/>
            <p:cNvSpPr>
              <a:spLocks noChangeArrowheads="1"/>
            </p:cNvSpPr>
            <p:nvPr/>
          </p:nvSpPr>
          <p:spPr bwMode="auto">
            <a:xfrm>
              <a:off x="1568" y="2472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31" name="Oval 59"/>
            <p:cNvSpPr>
              <a:spLocks noChangeArrowheads="1"/>
            </p:cNvSpPr>
            <p:nvPr/>
          </p:nvSpPr>
          <p:spPr bwMode="auto">
            <a:xfrm>
              <a:off x="1760" y="2472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32" name="Oval 60"/>
            <p:cNvSpPr>
              <a:spLocks noChangeArrowheads="1"/>
            </p:cNvSpPr>
            <p:nvPr/>
          </p:nvSpPr>
          <p:spPr bwMode="auto">
            <a:xfrm>
              <a:off x="2000" y="2328"/>
              <a:ext cx="64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33" name="Oval 61"/>
            <p:cNvSpPr>
              <a:spLocks noChangeArrowheads="1"/>
            </p:cNvSpPr>
            <p:nvPr/>
          </p:nvSpPr>
          <p:spPr bwMode="auto">
            <a:xfrm>
              <a:off x="2192" y="2328"/>
              <a:ext cx="65" cy="5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34" name="Oval 62"/>
            <p:cNvSpPr>
              <a:spLocks noChangeArrowheads="1"/>
            </p:cNvSpPr>
            <p:nvPr/>
          </p:nvSpPr>
          <p:spPr bwMode="auto">
            <a:xfrm>
              <a:off x="2000" y="2472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35" name="Oval 63"/>
            <p:cNvSpPr>
              <a:spLocks noChangeArrowheads="1"/>
            </p:cNvSpPr>
            <p:nvPr/>
          </p:nvSpPr>
          <p:spPr bwMode="auto">
            <a:xfrm>
              <a:off x="2192" y="2472"/>
              <a:ext cx="65" cy="5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37" name="Oval 65"/>
            <p:cNvSpPr>
              <a:spLocks noChangeArrowheads="1"/>
            </p:cNvSpPr>
            <p:nvPr/>
          </p:nvSpPr>
          <p:spPr bwMode="auto">
            <a:xfrm>
              <a:off x="1568" y="2664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38" name="Oval 66"/>
            <p:cNvSpPr>
              <a:spLocks noChangeArrowheads="1"/>
            </p:cNvSpPr>
            <p:nvPr/>
          </p:nvSpPr>
          <p:spPr bwMode="auto">
            <a:xfrm>
              <a:off x="1760" y="2664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39" name="Oval 67"/>
            <p:cNvSpPr>
              <a:spLocks noChangeArrowheads="1"/>
            </p:cNvSpPr>
            <p:nvPr/>
          </p:nvSpPr>
          <p:spPr bwMode="auto">
            <a:xfrm>
              <a:off x="1568" y="2808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40" name="Oval 68"/>
            <p:cNvSpPr>
              <a:spLocks noChangeArrowheads="1"/>
            </p:cNvSpPr>
            <p:nvPr/>
          </p:nvSpPr>
          <p:spPr bwMode="auto">
            <a:xfrm>
              <a:off x="1760" y="2808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41" name="Oval 69"/>
            <p:cNvSpPr>
              <a:spLocks noChangeArrowheads="1"/>
            </p:cNvSpPr>
            <p:nvPr/>
          </p:nvSpPr>
          <p:spPr bwMode="auto">
            <a:xfrm>
              <a:off x="2000" y="2664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42" name="Oval 70"/>
            <p:cNvSpPr>
              <a:spLocks noChangeArrowheads="1"/>
            </p:cNvSpPr>
            <p:nvPr/>
          </p:nvSpPr>
          <p:spPr bwMode="auto">
            <a:xfrm>
              <a:off x="2192" y="2664"/>
              <a:ext cx="65" cy="5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43" name="Oval 71"/>
            <p:cNvSpPr>
              <a:spLocks noChangeArrowheads="1"/>
            </p:cNvSpPr>
            <p:nvPr/>
          </p:nvSpPr>
          <p:spPr bwMode="auto">
            <a:xfrm>
              <a:off x="2000" y="2808"/>
              <a:ext cx="64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44" name="Oval 72"/>
            <p:cNvSpPr>
              <a:spLocks noChangeArrowheads="1"/>
            </p:cNvSpPr>
            <p:nvPr/>
          </p:nvSpPr>
          <p:spPr bwMode="auto">
            <a:xfrm>
              <a:off x="2192" y="2808"/>
              <a:ext cx="65" cy="5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46" name="Oval 74"/>
            <p:cNvSpPr>
              <a:spLocks noChangeArrowheads="1"/>
            </p:cNvSpPr>
            <p:nvPr/>
          </p:nvSpPr>
          <p:spPr bwMode="auto">
            <a:xfrm>
              <a:off x="2384" y="2328"/>
              <a:ext cx="64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47" name="Oval 75"/>
            <p:cNvSpPr>
              <a:spLocks noChangeArrowheads="1"/>
            </p:cNvSpPr>
            <p:nvPr/>
          </p:nvSpPr>
          <p:spPr bwMode="auto">
            <a:xfrm>
              <a:off x="2576" y="2328"/>
              <a:ext cx="64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48" name="Oval 76"/>
            <p:cNvSpPr>
              <a:spLocks noChangeArrowheads="1"/>
            </p:cNvSpPr>
            <p:nvPr/>
          </p:nvSpPr>
          <p:spPr bwMode="auto">
            <a:xfrm>
              <a:off x="2384" y="2472"/>
              <a:ext cx="64" cy="56"/>
            </a:xfrm>
            <a:prstGeom prst="ellipse">
              <a:avLst/>
            </a:prstGeom>
            <a:solidFill>
              <a:srgbClr val="00CC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49" name="Oval 77"/>
            <p:cNvSpPr>
              <a:spLocks noChangeArrowheads="1"/>
            </p:cNvSpPr>
            <p:nvPr/>
          </p:nvSpPr>
          <p:spPr bwMode="auto">
            <a:xfrm>
              <a:off x="2576" y="2472"/>
              <a:ext cx="64" cy="56"/>
            </a:xfrm>
            <a:prstGeom prst="ellipse">
              <a:avLst/>
            </a:prstGeom>
            <a:solidFill>
              <a:srgbClr val="00CC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50" name="Oval 78"/>
            <p:cNvSpPr>
              <a:spLocks noChangeArrowheads="1"/>
            </p:cNvSpPr>
            <p:nvPr/>
          </p:nvSpPr>
          <p:spPr bwMode="auto">
            <a:xfrm>
              <a:off x="2816" y="2328"/>
              <a:ext cx="64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51" name="Oval 79"/>
            <p:cNvSpPr>
              <a:spLocks noChangeArrowheads="1"/>
            </p:cNvSpPr>
            <p:nvPr/>
          </p:nvSpPr>
          <p:spPr bwMode="auto">
            <a:xfrm>
              <a:off x="3008" y="2328"/>
              <a:ext cx="64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52" name="Oval 80"/>
            <p:cNvSpPr>
              <a:spLocks noChangeArrowheads="1"/>
            </p:cNvSpPr>
            <p:nvPr/>
          </p:nvSpPr>
          <p:spPr bwMode="auto">
            <a:xfrm>
              <a:off x="2816" y="2472"/>
              <a:ext cx="64" cy="56"/>
            </a:xfrm>
            <a:prstGeom prst="ellipse">
              <a:avLst/>
            </a:prstGeom>
            <a:solidFill>
              <a:srgbClr val="00CC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53" name="Oval 81"/>
            <p:cNvSpPr>
              <a:spLocks noChangeArrowheads="1"/>
            </p:cNvSpPr>
            <p:nvPr/>
          </p:nvSpPr>
          <p:spPr bwMode="auto">
            <a:xfrm>
              <a:off x="3008" y="2472"/>
              <a:ext cx="64" cy="56"/>
            </a:xfrm>
            <a:prstGeom prst="ellipse">
              <a:avLst/>
            </a:prstGeom>
            <a:solidFill>
              <a:srgbClr val="00CC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55" name="Oval 83"/>
            <p:cNvSpPr>
              <a:spLocks noChangeArrowheads="1"/>
            </p:cNvSpPr>
            <p:nvPr/>
          </p:nvSpPr>
          <p:spPr bwMode="auto">
            <a:xfrm>
              <a:off x="2384" y="2664"/>
              <a:ext cx="64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56" name="Oval 84"/>
            <p:cNvSpPr>
              <a:spLocks noChangeArrowheads="1"/>
            </p:cNvSpPr>
            <p:nvPr/>
          </p:nvSpPr>
          <p:spPr bwMode="auto">
            <a:xfrm>
              <a:off x="2576" y="2664"/>
              <a:ext cx="64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57" name="Oval 85"/>
            <p:cNvSpPr>
              <a:spLocks noChangeArrowheads="1"/>
            </p:cNvSpPr>
            <p:nvPr/>
          </p:nvSpPr>
          <p:spPr bwMode="auto">
            <a:xfrm>
              <a:off x="2384" y="2808"/>
              <a:ext cx="64" cy="56"/>
            </a:xfrm>
            <a:prstGeom prst="ellipse">
              <a:avLst/>
            </a:prstGeom>
            <a:solidFill>
              <a:srgbClr val="00CC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58" name="Oval 86"/>
            <p:cNvSpPr>
              <a:spLocks noChangeArrowheads="1"/>
            </p:cNvSpPr>
            <p:nvPr/>
          </p:nvSpPr>
          <p:spPr bwMode="auto">
            <a:xfrm>
              <a:off x="2576" y="2808"/>
              <a:ext cx="64" cy="56"/>
            </a:xfrm>
            <a:prstGeom prst="ellipse">
              <a:avLst/>
            </a:prstGeom>
            <a:solidFill>
              <a:srgbClr val="00CC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59" name="Oval 87"/>
            <p:cNvSpPr>
              <a:spLocks noChangeArrowheads="1"/>
            </p:cNvSpPr>
            <p:nvPr/>
          </p:nvSpPr>
          <p:spPr bwMode="auto">
            <a:xfrm>
              <a:off x="2816" y="2664"/>
              <a:ext cx="64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60" name="Oval 88"/>
            <p:cNvSpPr>
              <a:spLocks noChangeArrowheads="1"/>
            </p:cNvSpPr>
            <p:nvPr/>
          </p:nvSpPr>
          <p:spPr bwMode="auto">
            <a:xfrm>
              <a:off x="3008" y="2664"/>
              <a:ext cx="64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61" name="Oval 89"/>
            <p:cNvSpPr>
              <a:spLocks noChangeArrowheads="1"/>
            </p:cNvSpPr>
            <p:nvPr/>
          </p:nvSpPr>
          <p:spPr bwMode="auto">
            <a:xfrm>
              <a:off x="2816" y="2808"/>
              <a:ext cx="64" cy="56"/>
            </a:xfrm>
            <a:prstGeom prst="ellipse">
              <a:avLst/>
            </a:prstGeom>
            <a:solidFill>
              <a:srgbClr val="00CC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62" name="Oval 90"/>
            <p:cNvSpPr>
              <a:spLocks noChangeArrowheads="1"/>
            </p:cNvSpPr>
            <p:nvPr/>
          </p:nvSpPr>
          <p:spPr bwMode="auto">
            <a:xfrm>
              <a:off x="3008" y="2808"/>
              <a:ext cx="64" cy="56"/>
            </a:xfrm>
            <a:prstGeom prst="ellipse">
              <a:avLst/>
            </a:prstGeom>
            <a:solidFill>
              <a:srgbClr val="00CC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l-GR" altLang="el-G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67164" name="Line 92"/>
            <p:cNvSpPr>
              <a:spLocks noChangeShapeType="1"/>
            </p:cNvSpPr>
            <p:nvPr/>
          </p:nvSpPr>
          <p:spPr bwMode="auto">
            <a:xfrm>
              <a:off x="1552" y="1688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7165" name="Line 93"/>
            <p:cNvSpPr>
              <a:spLocks noChangeShapeType="1"/>
            </p:cNvSpPr>
            <p:nvPr/>
          </p:nvSpPr>
          <p:spPr bwMode="auto">
            <a:xfrm>
              <a:off x="1576" y="1832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7166" name="Line 94"/>
            <p:cNvSpPr>
              <a:spLocks noChangeShapeType="1"/>
            </p:cNvSpPr>
            <p:nvPr/>
          </p:nvSpPr>
          <p:spPr bwMode="auto">
            <a:xfrm>
              <a:off x="1592" y="2016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7167" name="Line 95"/>
            <p:cNvSpPr>
              <a:spLocks noChangeShapeType="1"/>
            </p:cNvSpPr>
            <p:nvPr/>
          </p:nvSpPr>
          <p:spPr bwMode="auto">
            <a:xfrm>
              <a:off x="1592" y="2168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7168" name="Line 96"/>
            <p:cNvSpPr>
              <a:spLocks noChangeShapeType="1"/>
            </p:cNvSpPr>
            <p:nvPr/>
          </p:nvSpPr>
          <p:spPr bwMode="auto">
            <a:xfrm>
              <a:off x="1592" y="2360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7169" name="Line 97"/>
            <p:cNvSpPr>
              <a:spLocks noChangeShapeType="1"/>
            </p:cNvSpPr>
            <p:nvPr/>
          </p:nvSpPr>
          <p:spPr bwMode="auto">
            <a:xfrm>
              <a:off x="1608" y="250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7170" name="Line 98"/>
            <p:cNvSpPr>
              <a:spLocks noChangeShapeType="1"/>
            </p:cNvSpPr>
            <p:nvPr/>
          </p:nvSpPr>
          <p:spPr bwMode="auto">
            <a:xfrm>
              <a:off x="1600" y="2696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7171" name="Line 99"/>
            <p:cNvSpPr>
              <a:spLocks noChangeShapeType="1"/>
            </p:cNvSpPr>
            <p:nvPr/>
          </p:nvSpPr>
          <p:spPr bwMode="auto">
            <a:xfrm>
              <a:off x="1608" y="2848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7172" name="Line 100"/>
            <p:cNvSpPr>
              <a:spLocks noChangeShapeType="1"/>
            </p:cNvSpPr>
            <p:nvPr/>
          </p:nvSpPr>
          <p:spPr bwMode="auto">
            <a:xfrm>
              <a:off x="1600" y="1640"/>
              <a:ext cx="0" cy="1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7173" name="Line 101"/>
            <p:cNvSpPr>
              <a:spLocks noChangeShapeType="1"/>
            </p:cNvSpPr>
            <p:nvPr/>
          </p:nvSpPr>
          <p:spPr bwMode="auto">
            <a:xfrm>
              <a:off x="1792" y="1648"/>
              <a:ext cx="0" cy="1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7174" name="Line 102"/>
            <p:cNvSpPr>
              <a:spLocks noChangeShapeType="1"/>
            </p:cNvSpPr>
            <p:nvPr/>
          </p:nvSpPr>
          <p:spPr bwMode="auto">
            <a:xfrm>
              <a:off x="2032" y="1656"/>
              <a:ext cx="0" cy="1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7175" name="Line 103"/>
            <p:cNvSpPr>
              <a:spLocks noChangeShapeType="1"/>
            </p:cNvSpPr>
            <p:nvPr/>
          </p:nvSpPr>
          <p:spPr bwMode="auto">
            <a:xfrm>
              <a:off x="2224" y="1656"/>
              <a:ext cx="0" cy="1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7176" name="Line 104"/>
            <p:cNvSpPr>
              <a:spLocks noChangeShapeType="1"/>
            </p:cNvSpPr>
            <p:nvPr/>
          </p:nvSpPr>
          <p:spPr bwMode="auto">
            <a:xfrm>
              <a:off x="2416" y="1656"/>
              <a:ext cx="0" cy="1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7177" name="Line 105"/>
            <p:cNvSpPr>
              <a:spLocks noChangeShapeType="1"/>
            </p:cNvSpPr>
            <p:nvPr/>
          </p:nvSpPr>
          <p:spPr bwMode="auto">
            <a:xfrm>
              <a:off x="2608" y="1656"/>
              <a:ext cx="0" cy="1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7178" name="Line 106"/>
            <p:cNvSpPr>
              <a:spLocks noChangeShapeType="1"/>
            </p:cNvSpPr>
            <p:nvPr/>
          </p:nvSpPr>
          <p:spPr bwMode="auto">
            <a:xfrm>
              <a:off x="2848" y="1664"/>
              <a:ext cx="0" cy="1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7179" name="Line 107"/>
            <p:cNvSpPr>
              <a:spLocks noChangeShapeType="1"/>
            </p:cNvSpPr>
            <p:nvPr/>
          </p:nvSpPr>
          <p:spPr bwMode="auto">
            <a:xfrm>
              <a:off x="3040" y="1680"/>
              <a:ext cx="0" cy="1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67182" name="Text Box 110"/>
          <p:cNvSpPr txBox="1">
            <a:spLocks noChangeArrowheads="1"/>
          </p:cNvSpPr>
          <p:nvPr/>
        </p:nvSpPr>
        <p:spPr bwMode="auto">
          <a:xfrm>
            <a:off x="417513" y="2982723"/>
            <a:ext cx="1266372" cy="4623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n-US" altLang="el-GR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City grid plan</a:t>
            </a:r>
            <a:r>
              <a:rPr kumimoji="0" lang="el-GR" altLang="el-GR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-</a:t>
            </a:r>
            <a:endParaRPr kumimoji="0" lang="en-US" altLang="el-GR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kumimoji="0" lang="el-GR" altLang="el-GR" sz="11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μικρό τμήμα</a:t>
            </a:r>
            <a:endParaRPr kumimoji="0" lang="en-GB" altLang="el-GR" sz="11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1281" name="AutoShape 124"/>
          <p:cNvCxnSpPr>
            <a:cxnSpLocks noChangeShapeType="1"/>
            <a:stCxn id="1667184" idx="0"/>
            <a:endCxn id="11376" idx="1"/>
          </p:cNvCxnSpPr>
          <p:nvPr/>
        </p:nvCxnSpPr>
        <p:spPr bwMode="auto">
          <a:xfrm rot="5400000" flipV="1">
            <a:off x="3949700" y="385763"/>
            <a:ext cx="793750" cy="3956050"/>
          </a:xfrm>
          <a:prstGeom prst="curvedConnector4">
            <a:avLst>
              <a:gd name="adj1" fmla="val -27000"/>
              <a:gd name="adj2" fmla="val 57463"/>
            </a:avLst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25"/>
          <p:cNvCxnSpPr>
            <a:cxnSpLocks noChangeShapeType="1"/>
            <a:stCxn id="1667185" idx="2"/>
          </p:cNvCxnSpPr>
          <p:nvPr/>
        </p:nvCxnSpPr>
        <p:spPr bwMode="auto">
          <a:xfrm rot="5400000" flipH="1" flipV="1">
            <a:off x="3336131" y="1775619"/>
            <a:ext cx="1919288" cy="3854450"/>
          </a:xfrm>
          <a:prstGeom prst="curvedConnector4">
            <a:avLst>
              <a:gd name="adj1" fmla="val -11167"/>
              <a:gd name="adj2" fmla="val 57662"/>
            </a:avLst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26"/>
          <p:cNvCxnSpPr>
            <a:cxnSpLocks noChangeShapeType="1"/>
            <a:stCxn id="1667186" idx="3"/>
            <a:endCxn id="11380" idx="1"/>
          </p:cNvCxnSpPr>
          <p:nvPr/>
        </p:nvCxnSpPr>
        <p:spPr bwMode="auto">
          <a:xfrm>
            <a:off x="5056188" y="2146300"/>
            <a:ext cx="1268412" cy="2368550"/>
          </a:xfrm>
          <a:prstGeom prst="curvedConnector3">
            <a:avLst>
              <a:gd name="adj1" fmla="val 49435"/>
            </a:avLst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127"/>
          <p:cNvCxnSpPr>
            <a:cxnSpLocks noChangeShapeType="1"/>
            <a:stCxn id="1667193" idx="3"/>
            <a:endCxn id="11381" idx="1"/>
          </p:cNvCxnSpPr>
          <p:nvPr/>
        </p:nvCxnSpPr>
        <p:spPr bwMode="auto">
          <a:xfrm>
            <a:off x="5056188" y="3498850"/>
            <a:ext cx="1268412" cy="1443038"/>
          </a:xfrm>
          <a:prstGeom prst="curvedConnector3">
            <a:avLst>
              <a:gd name="adj1" fmla="val 49435"/>
            </a:avLst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129"/>
          <p:cNvCxnSpPr>
            <a:cxnSpLocks noChangeShapeType="1"/>
            <a:stCxn id="1667190" idx="3"/>
          </p:cNvCxnSpPr>
          <p:nvPr/>
        </p:nvCxnSpPr>
        <p:spPr bwMode="auto">
          <a:xfrm>
            <a:off x="5056188" y="4159250"/>
            <a:ext cx="1166812" cy="361950"/>
          </a:xfrm>
          <a:prstGeom prst="curvedConnector3">
            <a:avLst>
              <a:gd name="adj1" fmla="val 49389"/>
            </a:avLst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130"/>
          <p:cNvCxnSpPr>
            <a:cxnSpLocks noChangeShapeType="1"/>
            <a:stCxn id="1667191" idx="3"/>
            <a:endCxn id="11379" idx="1"/>
          </p:cNvCxnSpPr>
          <p:nvPr/>
        </p:nvCxnSpPr>
        <p:spPr bwMode="auto">
          <a:xfrm flipV="1">
            <a:off x="5068888" y="3648075"/>
            <a:ext cx="1255712" cy="136525"/>
          </a:xfrm>
          <a:prstGeom prst="curvedConnector3">
            <a:avLst>
              <a:gd name="adj1" fmla="val 49431"/>
            </a:avLst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131"/>
          <p:cNvCxnSpPr>
            <a:cxnSpLocks noChangeShapeType="1"/>
            <a:stCxn id="1667192" idx="3"/>
            <a:endCxn id="11378" idx="1"/>
          </p:cNvCxnSpPr>
          <p:nvPr/>
        </p:nvCxnSpPr>
        <p:spPr bwMode="auto">
          <a:xfrm flipV="1">
            <a:off x="5056188" y="4065588"/>
            <a:ext cx="1268412" cy="404812"/>
          </a:xfrm>
          <a:prstGeom prst="curvedConnector3">
            <a:avLst>
              <a:gd name="adj1" fmla="val 49435"/>
            </a:avLst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132"/>
          <p:cNvCxnSpPr>
            <a:cxnSpLocks noChangeShapeType="1"/>
            <a:stCxn id="1667108" idx="7"/>
            <a:endCxn id="11374" idx="1"/>
          </p:cNvCxnSpPr>
          <p:nvPr/>
        </p:nvCxnSpPr>
        <p:spPr bwMode="auto">
          <a:xfrm rot="-5400000">
            <a:off x="4199732" y="940594"/>
            <a:ext cx="1149350" cy="3100387"/>
          </a:xfrm>
          <a:prstGeom prst="curvedConnector2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133"/>
          <p:cNvCxnSpPr>
            <a:cxnSpLocks noChangeShapeType="1"/>
            <a:stCxn id="1667195" idx="3"/>
            <a:endCxn id="11377" idx="1"/>
          </p:cNvCxnSpPr>
          <p:nvPr/>
        </p:nvCxnSpPr>
        <p:spPr bwMode="auto">
          <a:xfrm>
            <a:off x="4103688" y="2628900"/>
            <a:ext cx="2220912" cy="581025"/>
          </a:xfrm>
          <a:prstGeom prst="curvedConnector3">
            <a:avLst>
              <a:gd name="adj1" fmla="val 49681"/>
            </a:avLst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134"/>
          <p:cNvCxnSpPr>
            <a:cxnSpLocks noChangeShapeType="1"/>
            <a:stCxn id="1667189" idx="3"/>
            <a:endCxn id="11376" idx="1"/>
          </p:cNvCxnSpPr>
          <p:nvPr/>
        </p:nvCxnSpPr>
        <p:spPr bwMode="auto">
          <a:xfrm>
            <a:off x="4954588" y="2622550"/>
            <a:ext cx="1370012" cy="138113"/>
          </a:xfrm>
          <a:prstGeom prst="curvedConnector3">
            <a:avLst>
              <a:gd name="adj1" fmla="val 49477"/>
            </a:avLst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7207" name="Text Box 135"/>
          <p:cNvSpPr txBox="1">
            <a:spLocks noChangeArrowheads="1"/>
          </p:cNvSpPr>
          <p:nvPr/>
        </p:nvSpPr>
        <p:spPr bwMode="auto">
          <a:xfrm>
            <a:off x="6170832" y="5256213"/>
            <a:ext cx="2417329" cy="6469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kumimoji="0" lang="en-US" altLang="el-GR" sz="18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Heavyweight shared</a:t>
            </a:r>
            <a:endParaRPr kumimoji="0" lang="en-US" altLang="el-GR" sz="1800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kumimoji="0" lang="en-US" altLang="el-GR" sz="18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objects</a:t>
            </a:r>
            <a:endParaRPr kumimoji="0" lang="en-GB" altLang="el-GR" sz="1800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67208" name="Text Box 136"/>
          <p:cNvSpPr txBox="1">
            <a:spLocks noChangeArrowheads="1"/>
          </p:cNvSpPr>
          <p:nvPr/>
        </p:nvSpPr>
        <p:spPr bwMode="auto">
          <a:xfrm rot="-5400000">
            <a:off x="-411162" y="4875213"/>
            <a:ext cx="202406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800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 (1/5)</a:t>
            </a:r>
            <a:endParaRPr kumimoji="0" lang="en-GB" altLang="el-GR" sz="18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9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Slide </a:t>
            </a:r>
            <a:fld id="{77344368-3C58-4959-AB43-7C90462BE04C}" type="slidenum">
              <a:rPr lang="en-US">
                <a:solidFill>
                  <a:schemeClr val="bg2"/>
                </a:solidFill>
              </a:rPr>
              <a:pPr/>
              <a:t>8</a:t>
            </a:fld>
            <a:r>
              <a:rPr lang="el-GR" dirty="0">
                <a:solidFill>
                  <a:schemeClr val="bg2"/>
                </a:solidFill>
              </a:rPr>
              <a:t> / 2</a:t>
            </a:r>
            <a:r>
              <a:rPr lang="en-US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8" name="Text Box 135"/>
          <p:cNvSpPr txBox="1">
            <a:spLocks noChangeArrowheads="1"/>
          </p:cNvSpPr>
          <p:nvPr/>
        </p:nvSpPr>
        <p:spPr bwMode="auto">
          <a:xfrm>
            <a:off x="2463470" y="5256213"/>
            <a:ext cx="2135200" cy="6469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kumimoji="0" lang="en-US" altLang="el-GR" sz="18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Flyweight distinct</a:t>
            </a:r>
            <a:endParaRPr kumimoji="0" lang="en-US" altLang="el-GR" sz="1800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kumimoji="0" lang="en-US" altLang="el-GR" sz="18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objects</a:t>
            </a:r>
            <a:endParaRPr kumimoji="0" lang="en-GB" altLang="el-GR" sz="1800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66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HY352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</a:defRPr>
            </a:lvl5pPr>
            <a:lvl6pPr>
              <a:defRPr kumimoji="1">
                <a:solidFill>
                  <a:schemeClr val="tx1"/>
                </a:solidFill>
                <a:latin typeface="Arial" charset="0"/>
              </a:defRPr>
            </a:lvl6pPr>
            <a:lvl7pPr>
              <a:defRPr kumimoji="1">
                <a:solidFill>
                  <a:schemeClr val="tx1"/>
                </a:solidFill>
                <a:latin typeface="Arial" charset="0"/>
              </a:defRPr>
            </a:lvl7pPr>
            <a:lvl8pPr>
              <a:defRPr kumimoji="1">
                <a:solidFill>
                  <a:schemeClr val="tx1"/>
                </a:solidFill>
                <a:latin typeface="Arial" charset="0"/>
              </a:defRPr>
            </a:lvl8pPr>
            <a:lvl9pPr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400">
                <a:solidFill>
                  <a:schemeClr val="bg2"/>
                </a:solidFill>
              </a:rPr>
              <a:t>Α. Σαββίδης</a:t>
            </a:r>
            <a:endParaRPr kumimoji="0" lang="en-US" altLang="el-GR" sz="1400">
              <a:solidFill>
                <a:schemeClr val="bg2"/>
              </a:solidFill>
            </a:endParaRPr>
          </a:p>
        </p:txBody>
      </p:sp>
      <p:sp>
        <p:nvSpPr>
          <p:cNvPr id="166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Flyweight </a:t>
            </a:r>
            <a:r>
              <a:rPr lang="el-GR" alt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(6/9)</a:t>
            </a:r>
            <a:endParaRPr lang="en-GB" alt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6681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54172"/>
              </p:ext>
            </p:extLst>
          </p:nvPr>
        </p:nvGraphicFramePr>
        <p:xfrm>
          <a:off x="977900" y="1536700"/>
          <a:ext cx="7454900" cy="4657980"/>
        </p:xfrm>
        <a:graphic>
          <a:graphicData uri="http://schemas.openxmlformats.org/drawingml/2006/table">
            <a:tbl>
              <a:tblPr/>
              <a:tblGrid>
                <a:gridCol w="7454900"/>
              </a:tblGrid>
              <a:tr h="4432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SkyScrapper_Heavy_Style1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Draw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Position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&amp;,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Attributes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&amp;, unsigned floors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Bridge_Heavy_Style2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Draw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Position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 start,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Position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 end,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Attributes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static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Bridge_Fly_Style2* Get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n-GB" alt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Bridge_Fly_Style2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Bridge_Heavy_Style2* heavy;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Position                   </a:t>
                      </a:r>
                      <a:r>
                        <a:rPr kumimoji="1" lang="en-US" alt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start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Position                   </a:t>
                      </a:r>
                      <a:r>
                        <a:rPr kumimoji="1" lang="en-US" alt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end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Attributes                 </a:t>
                      </a:r>
                      <a:r>
                        <a:rPr kumimoji="1" lang="en-US" altLang="el-GR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attrs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Draw (void) </a:t>
                      </a:r>
                      <a:r>
                        <a:rPr kumimoji="1" lang="en-US" altLang="el-G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 </a:t>
                      </a:r>
                      <a:r>
                        <a:rPr kumimoji="1" lang="en-US" alt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heavy-&gt;Draw(start, end, </a:t>
                      </a:r>
                      <a:r>
                        <a:rPr kumimoji="1" lang="en-US" altLang="el-GR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attrs</a:t>
                      </a:r>
                      <a:r>
                        <a:rPr kumimoji="1" lang="en-US" alt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 </a:t>
                      </a: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n-GB" alt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68110" name="AutoShape 14"/>
          <p:cNvSpPr>
            <a:spLocks noChangeArrowheads="1"/>
          </p:cNvSpPr>
          <p:nvPr/>
        </p:nvSpPr>
        <p:spPr bwMode="auto">
          <a:xfrm>
            <a:off x="2522538" y="3149600"/>
            <a:ext cx="4183062" cy="134938"/>
          </a:xfrm>
          <a:prstGeom prst="roundRect">
            <a:avLst>
              <a:gd name="adj" fmla="val 16667"/>
            </a:avLst>
          </a:prstGeom>
          <a:noFill/>
          <a:ln w="28575">
            <a:noFill/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l-GR" alt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68111" name="AutoShape 15"/>
          <p:cNvSpPr>
            <a:spLocks noChangeArrowheads="1"/>
          </p:cNvSpPr>
          <p:nvPr/>
        </p:nvSpPr>
        <p:spPr bwMode="auto">
          <a:xfrm>
            <a:off x="4819650" y="3352800"/>
            <a:ext cx="812800" cy="228600"/>
          </a:xfrm>
          <a:prstGeom prst="roundRect">
            <a:avLst>
              <a:gd name="adj" fmla="val 0"/>
            </a:avLst>
          </a:prstGeom>
          <a:noFill/>
          <a:ln w="28575">
            <a:noFill/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l-GR" alt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68112" name="AutoShape 16"/>
          <p:cNvSpPr>
            <a:spLocks noChangeArrowheads="1"/>
          </p:cNvSpPr>
          <p:nvPr/>
        </p:nvSpPr>
        <p:spPr bwMode="auto">
          <a:xfrm>
            <a:off x="3936999" y="4381500"/>
            <a:ext cx="677069" cy="266700"/>
          </a:xfrm>
          <a:prstGeom prst="roundRect">
            <a:avLst>
              <a:gd name="adj" fmla="val 16667"/>
            </a:avLst>
          </a:prstGeom>
          <a:noFill/>
          <a:ln w="28575">
            <a:noFill/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l-GR" alt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68113" name="AutoShape 17"/>
          <p:cNvSpPr>
            <a:spLocks noChangeArrowheads="1"/>
          </p:cNvSpPr>
          <p:nvPr/>
        </p:nvSpPr>
        <p:spPr bwMode="auto">
          <a:xfrm>
            <a:off x="4013200" y="4622800"/>
            <a:ext cx="600869" cy="800100"/>
          </a:xfrm>
          <a:prstGeom prst="roundRect">
            <a:avLst>
              <a:gd name="adj" fmla="val 16667"/>
            </a:avLst>
          </a:prstGeom>
          <a:noFill/>
          <a:ln w="28575">
            <a:noFill/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l-GR" alt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68114" name="AutoShape 18"/>
          <p:cNvSpPr>
            <a:spLocks noChangeArrowheads="1"/>
          </p:cNvSpPr>
          <p:nvPr/>
        </p:nvSpPr>
        <p:spPr bwMode="auto">
          <a:xfrm>
            <a:off x="4516258" y="5683250"/>
            <a:ext cx="558800" cy="222250"/>
          </a:xfrm>
          <a:prstGeom prst="roundRect">
            <a:avLst>
              <a:gd name="adj" fmla="val 16667"/>
            </a:avLst>
          </a:prstGeom>
          <a:noFill/>
          <a:ln w="28575">
            <a:noFill/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l-GR" alt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04" name="Text Box 21"/>
          <p:cNvSpPr txBox="1">
            <a:spLocks noChangeArrowheads="1"/>
          </p:cNvSpPr>
          <p:nvPr/>
        </p:nvSpPr>
        <p:spPr bwMode="auto">
          <a:xfrm>
            <a:off x="7220823" y="1735137"/>
            <a:ext cx="1549757" cy="462307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squar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kumimoji="0" lang="en-US" altLang="el-GR" sz="1200" dirty="0">
                <a:solidFill>
                  <a:srgbClr val="663300"/>
                </a:solidFill>
                <a:effectLst/>
              </a:rPr>
              <a:t>Parameterized</a:t>
            </a:r>
          </a:p>
          <a:p>
            <a:pPr algn="ctr"/>
            <a:r>
              <a:rPr kumimoji="0" lang="en-US" altLang="el-GR" sz="1200" dirty="0">
                <a:solidFill>
                  <a:srgbClr val="663300"/>
                </a:solidFill>
                <a:effectLst/>
              </a:rPr>
              <a:t>rendering</a:t>
            </a:r>
            <a:endParaRPr kumimoji="0" lang="en-GB" altLang="el-GR" sz="1200" dirty="0">
              <a:solidFill>
                <a:srgbClr val="663300"/>
              </a:solidFill>
              <a:effectLst/>
            </a:endParaRPr>
          </a:p>
        </p:txBody>
      </p:sp>
      <p:sp>
        <p:nvSpPr>
          <p:cNvPr id="12305" name="Text Box 22"/>
          <p:cNvSpPr txBox="1">
            <a:spLocks noChangeArrowheads="1"/>
          </p:cNvSpPr>
          <p:nvPr/>
        </p:nvSpPr>
        <p:spPr bwMode="auto">
          <a:xfrm>
            <a:off x="7220823" y="2326792"/>
            <a:ext cx="1552412" cy="462307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kumimoji="0" lang="el-GR" altLang="el-GR" sz="1200" dirty="0">
                <a:solidFill>
                  <a:srgbClr val="663300"/>
                </a:solidFill>
                <a:effectLst/>
              </a:rPr>
              <a:t>Κοινό στιγμιότυπο</a:t>
            </a:r>
            <a:endParaRPr kumimoji="0" lang="en-US" altLang="el-GR" sz="1200" dirty="0">
              <a:solidFill>
                <a:srgbClr val="663300"/>
              </a:solidFill>
              <a:effectLst/>
            </a:endParaRPr>
          </a:p>
          <a:p>
            <a:pPr algn="ctr"/>
            <a:r>
              <a:rPr kumimoji="0" lang="el-GR" altLang="el-GR" sz="1200" dirty="0">
                <a:solidFill>
                  <a:srgbClr val="663300"/>
                </a:solidFill>
                <a:effectLst/>
              </a:rPr>
              <a:t>(</a:t>
            </a:r>
            <a:r>
              <a:rPr kumimoji="0" lang="en-US" altLang="el-GR" sz="1200" dirty="0">
                <a:solidFill>
                  <a:srgbClr val="663300"/>
                </a:solidFill>
                <a:effectLst/>
              </a:rPr>
              <a:t>singleton</a:t>
            </a:r>
            <a:r>
              <a:rPr kumimoji="0" lang="el-GR" altLang="el-GR" sz="1200" dirty="0">
                <a:solidFill>
                  <a:srgbClr val="663300"/>
                </a:solidFill>
                <a:effectLst/>
              </a:rPr>
              <a:t>)</a:t>
            </a:r>
            <a:endParaRPr kumimoji="0" lang="en-GB" altLang="el-GR" sz="1200" dirty="0">
              <a:solidFill>
                <a:srgbClr val="663300"/>
              </a:solidFill>
              <a:effectLst/>
            </a:endParaRPr>
          </a:p>
        </p:txBody>
      </p:sp>
      <p:sp>
        <p:nvSpPr>
          <p:cNvPr id="12306" name="Text Box 23"/>
          <p:cNvSpPr txBox="1">
            <a:spLocks noChangeArrowheads="1"/>
          </p:cNvSpPr>
          <p:nvPr/>
        </p:nvSpPr>
        <p:spPr bwMode="auto">
          <a:xfrm>
            <a:off x="7216759" y="3486150"/>
            <a:ext cx="1513427" cy="462307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kumimoji="0" lang="el-GR" altLang="el-GR" sz="1200">
                <a:solidFill>
                  <a:srgbClr val="663300"/>
                </a:solidFill>
                <a:effectLst/>
              </a:rPr>
              <a:t>Κοινή αμετάβλητη</a:t>
            </a:r>
          </a:p>
          <a:p>
            <a:pPr algn="ctr"/>
            <a:r>
              <a:rPr kumimoji="0" lang="el-GR" altLang="el-GR" sz="1200">
                <a:solidFill>
                  <a:srgbClr val="663300"/>
                </a:solidFill>
                <a:effectLst/>
              </a:rPr>
              <a:t>κατάσταση</a:t>
            </a:r>
            <a:endParaRPr kumimoji="0" lang="en-GB" altLang="el-GR" sz="1200">
              <a:solidFill>
                <a:srgbClr val="663300"/>
              </a:solidFill>
              <a:effectLst/>
            </a:endParaRPr>
          </a:p>
        </p:txBody>
      </p:sp>
      <p:sp>
        <p:nvSpPr>
          <p:cNvPr id="12307" name="Text Box 24"/>
          <p:cNvSpPr txBox="1">
            <a:spLocks noChangeArrowheads="1"/>
          </p:cNvSpPr>
          <p:nvPr/>
        </p:nvSpPr>
        <p:spPr bwMode="auto">
          <a:xfrm>
            <a:off x="7217823" y="4052543"/>
            <a:ext cx="1512363" cy="462307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squar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kumimoji="0" lang="el-GR" altLang="el-GR" sz="1200">
                <a:solidFill>
                  <a:srgbClr val="663300"/>
                </a:solidFill>
                <a:effectLst/>
              </a:rPr>
              <a:t>Μεταβλητή</a:t>
            </a:r>
          </a:p>
          <a:p>
            <a:pPr algn="ctr"/>
            <a:r>
              <a:rPr kumimoji="0" lang="el-GR" altLang="el-GR" sz="1200">
                <a:solidFill>
                  <a:srgbClr val="663300"/>
                </a:solidFill>
                <a:effectLst/>
              </a:rPr>
              <a:t>κατάσταση</a:t>
            </a:r>
            <a:endParaRPr kumimoji="0" lang="en-GB" altLang="el-GR" sz="1200">
              <a:solidFill>
                <a:srgbClr val="663300"/>
              </a:solidFill>
              <a:effectLst/>
            </a:endParaRPr>
          </a:p>
        </p:txBody>
      </p:sp>
      <p:sp>
        <p:nvSpPr>
          <p:cNvPr id="12308" name="Text Box 25"/>
          <p:cNvSpPr txBox="1">
            <a:spLocks noChangeArrowheads="1"/>
          </p:cNvSpPr>
          <p:nvPr/>
        </p:nvSpPr>
        <p:spPr bwMode="auto">
          <a:xfrm>
            <a:off x="6242051" y="4839678"/>
            <a:ext cx="2528530" cy="83163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squar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kumimoji="0" lang="el-GR" altLang="el-GR" sz="1200" dirty="0">
                <a:solidFill>
                  <a:srgbClr val="663300"/>
                </a:solidFill>
                <a:effectLst/>
              </a:rPr>
              <a:t>Χρήση του </a:t>
            </a:r>
            <a:r>
              <a:rPr kumimoji="0" lang="en-US" altLang="el-GR" sz="1200" dirty="0" smtClean="0">
                <a:solidFill>
                  <a:srgbClr val="663300"/>
                </a:solidFill>
                <a:effectLst/>
              </a:rPr>
              <a:t>heavyweight</a:t>
            </a:r>
            <a:r>
              <a:rPr kumimoji="0" lang="el-GR" altLang="el-GR" sz="1200" dirty="0" smtClean="0">
                <a:solidFill>
                  <a:srgbClr val="663300"/>
                </a:solidFill>
                <a:effectLst/>
              </a:rPr>
              <a:t> </a:t>
            </a:r>
            <a:r>
              <a:rPr kumimoji="0" lang="el-GR" altLang="el-GR" sz="1200" dirty="0">
                <a:solidFill>
                  <a:srgbClr val="663300"/>
                </a:solidFill>
                <a:effectLst/>
              </a:rPr>
              <a:t>στιγμιότυπου</a:t>
            </a:r>
            <a:endParaRPr kumimoji="0" lang="en-US" altLang="el-GR" sz="1200" dirty="0">
              <a:solidFill>
                <a:srgbClr val="663300"/>
              </a:solidFill>
              <a:effectLst/>
            </a:endParaRPr>
          </a:p>
          <a:p>
            <a:pPr algn="ctr"/>
            <a:r>
              <a:rPr kumimoji="0" lang="el-GR" altLang="el-GR" sz="1200" dirty="0">
                <a:solidFill>
                  <a:srgbClr val="663300"/>
                </a:solidFill>
                <a:effectLst/>
              </a:rPr>
              <a:t>με κλήση</a:t>
            </a:r>
            <a:r>
              <a:rPr kumimoji="0" lang="en-US" altLang="el-GR" sz="1200" dirty="0">
                <a:solidFill>
                  <a:srgbClr val="663300"/>
                </a:solidFill>
                <a:effectLst/>
              </a:rPr>
              <a:t> </a:t>
            </a:r>
            <a:r>
              <a:rPr kumimoji="0" lang="en-US" altLang="el-GR" sz="1200" dirty="0" smtClean="0">
                <a:solidFill>
                  <a:srgbClr val="663300"/>
                </a:solidFill>
                <a:effectLst/>
              </a:rPr>
              <a:t>observer</a:t>
            </a:r>
            <a:r>
              <a:rPr kumimoji="0" lang="el-GR" altLang="el-GR" sz="1200" dirty="0" smtClean="0">
                <a:solidFill>
                  <a:srgbClr val="663300"/>
                </a:solidFill>
                <a:effectLst/>
              </a:rPr>
              <a:t> </a:t>
            </a:r>
            <a:r>
              <a:rPr kumimoji="0" lang="en-US" altLang="el-GR" sz="1200" dirty="0" smtClean="0">
                <a:solidFill>
                  <a:srgbClr val="663300"/>
                </a:solidFill>
                <a:effectLst/>
              </a:rPr>
              <a:t>methods</a:t>
            </a:r>
            <a:r>
              <a:rPr kumimoji="0" lang="en-US" altLang="el-GR" sz="1200" dirty="0">
                <a:solidFill>
                  <a:srgbClr val="663300"/>
                </a:solidFill>
                <a:effectLst/>
              </a:rPr>
              <a:t> </a:t>
            </a:r>
            <a:r>
              <a:rPr kumimoji="0" lang="en-US" altLang="el-GR" sz="1200" dirty="0" smtClean="0">
                <a:solidFill>
                  <a:srgbClr val="663300"/>
                </a:solidFill>
                <a:effectLst/>
              </a:rPr>
              <a:t>and</a:t>
            </a:r>
            <a:r>
              <a:rPr kumimoji="0" lang="el-GR" altLang="el-GR" sz="1200" dirty="0" smtClean="0">
                <a:solidFill>
                  <a:srgbClr val="663300"/>
                </a:solidFill>
                <a:effectLst/>
              </a:rPr>
              <a:t> </a:t>
            </a:r>
            <a:r>
              <a:rPr kumimoji="0" lang="en-US" altLang="el-GR" sz="1200" dirty="0" smtClean="0">
                <a:solidFill>
                  <a:srgbClr val="663300"/>
                </a:solidFill>
                <a:effectLst/>
              </a:rPr>
              <a:t>delegation calls</a:t>
            </a:r>
            <a:endParaRPr kumimoji="0" lang="en-US" altLang="el-GR" sz="1200" dirty="0">
              <a:solidFill>
                <a:srgbClr val="663300"/>
              </a:solidFill>
              <a:effectLst/>
            </a:endParaRPr>
          </a:p>
        </p:txBody>
      </p:sp>
      <p:cxnSp>
        <p:nvCxnSpPr>
          <p:cNvPr id="12309" name="AutoShape 26"/>
          <p:cNvCxnSpPr>
            <a:cxnSpLocks noChangeShapeType="1"/>
            <a:stCxn id="28" idx="0"/>
            <a:endCxn id="12304" idx="1"/>
          </p:cNvCxnSpPr>
          <p:nvPr/>
        </p:nvCxnSpPr>
        <p:spPr bwMode="auto">
          <a:xfrm rot="5400000" flipH="1" flipV="1">
            <a:off x="5786698" y="695851"/>
            <a:ext cx="163684" cy="2704565"/>
          </a:xfrm>
          <a:prstGeom prst="bentConnector2">
            <a:avLst/>
          </a:prstGeom>
          <a:noFill/>
          <a:ln w="9525">
            <a:solidFill>
              <a:schemeClr val="accent6">
                <a:lumMod val="50000"/>
              </a:schemeClr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7"/>
          <p:cNvCxnSpPr>
            <a:cxnSpLocks noChangeShapeType="1"/>
            <a:stCxn id="1668111" idx="0"/>
            <a:endCxn id="12305" idx="1"/>
          </p:cNvCxnSpPr>
          <p:nvPr/>
        </p:nvCxnSpPr>
        <p:spPr bwMode="auto">
          <a:xfrm rot="5400000" flipH="1" flipV="1">
            <a:off x="5826009" y="1957987"/>
            <a:ext cx="794854" cy="1994773"/>
          </a:xfrm>
          <a:prstGeom prst="bentConnector2">
            <a:avLst/>
          </a:prstGeom>
          <a:noFill/>
          <a:ln w="9525">
            <a:solidFill>
              <a:schemeClr val="accent6">
                <a:lumMod val="50000"/>
              </a:schemeClr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8"/>
          <p:cNvCxnSpPr>
            <a:cxnSpLocks noChangeShapeType="1"/>
            <a:stCxn id="1668112" idx="3"/>
            <a:endCxn id="12306" idx="1"/>
          </p:cNvCxnSpPr>
          <p:nvPr/>
        </p:nvCxnSpPr>
        <p:spPr bwMode="auto">
          <a:xfrm flipV="1">
            <a:off x="4614068" y="3717304"/>
            <a:ext cx="2602691" cy="797546"/>
          </a:xfrm>
          <a:prstGeom prst="bentConnector3">
            <a:avLst>
              <a:gd name="adj1" fmla="val 28286"/>
            </a:avLst>
          </a:prstGeom>
          <a:noFill/>
          <a:ln w="9525">
            <a:solidFill>
              <a:schemeClr val="accent6">
                <a:lumMod val="50000"/>
              </a:schemeClr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9"/>
          <p:cNvCxnSpPr>
            <a:cxnSpLocks noChangeShapeType="1"/>
            <a:stCxn id="1668113" idx="3"/>
            <a:endCxn id="12307" idx="1"/>
          </p:cNvCxnSpPr>
          <p:nvPr/>
        </p:nvCxnSpPr>
        <p:spPr bwMode="auto">
          <a:xfrm flipV="1">
            <a:off x="4614069" y="4283697"/>
            <a:ext cx="2603754" cy="739153"/>
          </a:xfrm>
          <a:prstGeom prst="bentConnector3">
            <a:avLst/>
          </a:prstGeom>
          <a:noFill/>
          <a:ln w="9525">
            <a:solidFill>
              <a:schemeClr val="accent6">
                <a:lumMod val="50000"/>
              </a:schemeClr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30"/>
          <p:cNvCxnSpPr>
            <a:cxnSpLocks noChangeShapeType="1"/>
            <a:stCxn id="1668114" idx="0"/>
            <a:endCxn id="12308" idx="1"/>
          </p:cNvCxnSpPr>
          <p:nvPr/>
        </p:nvCxnSpPr>
        <p:spPr bwMode="auto">
          <a:xfrm rot="5400000" flipH="1" flipV="1">
            <a:off x="5304978" y="4746178"/>
            <a:ext cx="427752" cy="1446393"/>
          </a:xfrm>
          <a:prstGeom prst="bentConnector2">
            <a:avLst/>
          </a:prstGeom>
          <a:noFill/>
          <a:ln w="9525">
            <a:solidFill>
              <a:schemeClr val="accent6">
                <a:lumMod val="50000"/>
              </a:schemeClr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8128" name="Text Box 32"/>
          <p:cNvSpPr txBox="1">
            <a:spLocks noChangeArrowheads="1"/>
          </p:cNvSpPr>
          <p:nvPr/>
        </p:nvSpPr>
        <p:spPr bwMode="auto">
          <a:xfrm rot="-5400000">
            <a:off x="-436562" y="4849813"/>
            <a:ext cx="202406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defTabSz="76200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defTabSz="762000">
              <a:defRPr kumimoji="1" sz="2000">
                <a:solidFill>
                  <a:schemeClr val="tx1"/>
                </a:solidFill>
                <a:latin typeface="Arial" charset="0"/>
              </a:defRPr>
            </a:lvl3pPr>
            <a:lvl4pPr defTabSz="762000">
              <a:defRPr kumimoji="1">
                <a:solidFill>
                  <a:schemeClr val="tx1"/>
                </a:solidFill>
                <a:latin typeface="Arial" charset="0"/>
              </a:defRPr>
            </a:lvl4pPr>
            <a:lvl5pPr defTabSz="762000">
              <a:defRPr kumimoji="1">
                <a:solidFill>
                  <a:schemeClr val="tx1"/>
                </a:solidFill>
                <a:latin typeface="Arial" charset="0"/>
              </a:defRPr>
            </a:lvl5pPr>
            <a:lvl6pPr defTabSz="762000">
              <a:defRPr kumimoji="1">
                <a:solidFill>
                  <a:schemeClr val="tx1"/>
                </a:solidFill>
                <a:latin typeface="Arial" charset="0"/>
              </a:defRPr>
            </a:lvl6pPr>
            <a:lvl7pPr defTabSz="762000">
              <a:defRPr kumimoji="1">
                <a:solidFill>
                  <a:schemeClr val="tx1"/>
                </a:solidFill>
                <a:latin typeface="Arial" charset="0"/>
              </a:defRPr>
            </a:lvl7pPr>
            <a:lvl8pPr defTabSz="762000">
              <a:defRPr kumimoji="1">
                <a:solidFill>
                  <a:schemeClr val="tx1"/>
                </a:solidFill>
                <a:latin typeface="Arial" charset="0"/>
              </a:defRPr>
            </a:lvl8pPr>
            <a:lvl9pPr defTabSz="762000"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0" lang="el-GR" altLang="el-GR" sz="1800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 (2/5)</a:t>
            </a:r>
            <a:endParaRPr kumimoji="0" lang="en-GB" altLang="el-GR" sz="18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1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D1422A8E-B1E2-45BA-B263-9D0D42B154A0}" type="slidenum">
              <a:rPr lang="en-US">
                <a:solidFill>
                  <a:schemeClr val="bg2"/>
                </a:solidFill>
              </a:rPr>
              <a:pPr/>
              <a:t>9</a:t>
            </a:fld>
            <a:r>
              <a:rPr lang="el-GR">
                <a:solidFill>
                  <a:schemeClr val="bg2"/>
                </a:solidFill>
              </a:rPr>
              <a:t> / 2</a:t>
            </a:r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auto">
          <a:xfrm>
            <a:off x="2424727" y="2129975"/>
            <a:ext cx="4183062" cy="134938"/>
          </a:xfrm>
          <a:prstGeom prst="roundRect">
            <a:avLst>
              <a:gd name="adj" fmla="val 16667"/>
            </a:avLst>
          </a:prstGeom>
          <a:noFill/>
          <a:ln w="28575">
            <a:noFill/>
            <a:prstDash val="sysDot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l-GR" alt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5824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7156</TotalTime>
  <Words>2122</Words>
  <Application>Microsoft Office PowerPoint</Application>
  <PresentationFormat>Προβολή στην οθόνη (4:3)</PresentationFormat>
  <Paragraphs>333</Paragraphs>
  <Slides>29</Slides>
  <Notes>1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29</vt:i4>
      </vt:variant>
    </vt:vector>
  </HeadingPairs>
  <TitlesOfParts>
    <vt:vector size="31" baseType="lpstr">
      <vt:lpstr>CSUN 99</vt:lpstr>
      <vt:lpstr>Bitmap Image</vt:lpstr>
      <vt:lpstr>Παρουσίαση του PowerPoint</vt:lpstr>
      <vt:lpstr>ΕΝΟΤΗΤΑ 5</vt:lpstr>
      <vt:lpstr>Περιεχόμενα</vt:lpstr>
      <vt:lpstr>Flyweight (1/9)</vt:lpstr>
      <vt:lpstr>Flyweight (2/9)</vt:lpstr>
      <vt:lpstr>Flyweight (3/9)</vt:lpstr>
      <vt:lpstr>Flyweight (4/9)</vt:lpstr>
      <vt:lpstr>Flyweight (5/9)</vt:lpstr>
      <vt:lpstr>Flyweight (6/9)</vt:lpstr>
      <vt:lpstr>Flyweight (7/9)</vt:lpstr>
      <vt:lpstr>Flyweight (8/9)</vt:lpstr>
      <vt:lpstr>Flyweight (9/9)</vt:lpstr>
      <vt:lpstr>Περιεχόμενα</vt:lpstr>
      <vt:lpstr>Command (1/7)</vt:lpstr>
      <vt:lpstr>Command (2/7)</vt:lpstr>
      <vt:lpstr>Command (3/7)</vt:lpstr>
      <vt:lpstr>Command (4/7)</vt:lpstr>
      <vt:lpstr>Command (5/7)</vt:lpstr>
      <vt:lpstr>Command (6/7)</vt:lpstr>
      <vt:lpstr>Command (7/7)</vt:lpstr>
      <vt:lpstr>Περιεχόμενα</vt:lpstr>
      <vt:lpstr>Undo / redo (1/8)</vt:lpstr>
      <vt:lpstr>Undo / redo (2/8)</vt:lpstr>
      <vt:lpstr>Undo / redo (3/8)</vt:lpstr>
      <vt:lpstr>Undo / redo (4/8)</vt:lpstr>
      <vt:lpstr>Undo / redo (5/8)</vt:lpstr>
      <vt:lpstr>Undo / redo (6/8)</vt:lpstr>
      <vt:lpstr>Undo / redo –(7/8)</vt:lpstr>
      <vt:lpstr>Undo / redo (8/8)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AS</cp:lastModifiedBy>
  <cp:revision>2245</cp:revision>
  <cp:lastPrinted>1999-09-20T12:01:02Z</cp:lastPrinted>
  <dcterms:created xsi:type="dcterms:W3CDTF">1995-06-17T23:31:02Z</dcterms:created>
  <dcterms:modified xsi:type="dcterms:W3CDTF">2014-12-16T21:50:14Z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