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663300"/>
    <a:srgbClr val="92D050"/>
    <a:srgbClr val="FFDE58"/>
    <a:srgbClr val="F8F8F8"/>
    <a:srgbClr val="FFE98F"/>
    <a:srgbClr val="B3DEFF"/>
    <a:srgbClr val="0066FF"/>
    <a:srgbClr val="CCFFFF"/>
    <a:srgbClr val="D0EB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0" autoAdjust="0"/>
    <p:restoredTop sz="99881" autoAdjust="0"/>
  </p:normalViewPr>
  <p:slideViewPr>
    <p:cSldViewPr snapToGrid="0">
      <p:cViewPr>
        <p:scale>
          <a:sx n="150" d="100"/>
          <a:sy n="150" d="100"/>
        </p:scale>
        <p:origin x="-504" y="13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50" d="100"/>
          <a:sy n="50" d="100"/>
        </p:scale>
        <p:origin x="3786" y="142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9.xml"/><Relationship Id="rId1" Type="http://schemas.openxmlformats.org/officeDocument/2006/relationships/slide" Target="slides/slide1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165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9165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A466AD00-175F-4672-9B56-EB83F0B4861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12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0163" y="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95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63588"/>
            <a:ext cx="4989513" cy="3741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5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733925"/>
            <a:ext cx="4992687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165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defTabSz="919163">
              <a:defRPr sz="1000" b="0">
                <a:effectLst/>
                <a:latin typeface="Times New Roman" pitchFamily="18" charset="0"/>
              </a:defRPr>
            </a:lvl1pPr>
          </a:lstStyle>
          <a:p>
            <a:endParaRPr lang="el-GR"/>
          </a:p>
        </p:txBody>
      </p:sp>
      <p:sp>
        <p:nvSpPr>
          <p:cNvPr id="195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0163" y="939165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000" b="0">
                <a:effectLst/>
                <a:latin typeface="Times New Roman" pitchFamily="18" charset="0"/>
              </a:defRPr>
            </a:lvl1pPr>
          </a:lstStyle>
          <a:p>
            <a:fld id="{CCD9B540-95C5-447F-8740-C3F257C1B96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50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85750" indent="-95250" algn="l" rtl="0" eaLnBrk="0" fontAlgn="base" hangingPunct="0">
      <a:spcBef>
        <a:spcPct val="1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571500" indent="-95250" algn="l" rtl="0" eaLnBrk="0" fontAlgn="base" hangingPunct="0">
      <a:spcBef>
        <a:spcPct val="1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857250" indent="-95250" algn="l" rtl="0" eaLnBrk="0" fontAlgn="base" hangingPunct="0">
      <a:spcBef>
        <a:spcPct val="0"/>
      </a:spcBef>
      <a:spcAft>
        <a:spcPct val="0"/>
      </a:spcAft>
      <a:buSzPct val="65000"/>
      <a:buFont typeface="Wingdings" pitchFamily="2" charset="2"/>
      <a:buChar char="ð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6CE68-E469-48B5-8375-F371E98F85E4}" type="slidenum">
              <a:rPr lang="en-GB"/>
              <a:pPr/>
              <a:t>1</a:t>
            </a:fld>
            <a:endParaRPr lang="en-GB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368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fld id="{6F5C27E8-D9DC-47B2-9750-229DD4554C5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9447" name="Picture 7" descr="pain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800" y="6305550"/>
            <a:ext cx="20066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05550"/>
            <a:ext cx="28956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305550"/>
            <a:ext cx="19050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Slide </a:t>
            </a:r>
            <a:fld id="{BF01AC56-B339-4B98-BEBC-50244C3E7CE0}" type="slidenum">
              <a:rPr lang="en-US" smtClean="0"/>
              <a:pPr/>
              <a:t>‹#›</a:t>
            </a:fld>
            <a:r>
              <a:rPr lang="el-GR" dirty="0" smtClean="0"/>
              <a:t> / </a:t>
            </a:r>
            <a:r>
              <a:rPr lang="en-US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24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</a:t>
            </a:r>
            <a:fld id="{A52ABF59-A65A-4B38-B810-23BBEFB3FD44}" type="slidenum">
              <a:rPr lang="en-US" smtClean="0"/>
              <a:pPr/>
              <a:t>‹#›</a:t>
            </a:fld>
            <a:r>
              <a:rPr lang="el-GR" dirty="0" smtClean="0"/>
              <a:t> / </a:t>
            </a:r>
            <a:r>
              <a:rPr lang="en-US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20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48400"/>
            <a:ext cx="200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l-GR" smtClean="0"/>
              <a:t>HY352</a:t>
            </a:r>
            <a:endParaRPr lang="en-US" dirty="0"/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884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 smtClean="0"/>
              <a:t>Slide </a:t>
            </a:r>
            <a:fld id="{6B8989D9-9E43-41D6-A6B1-695D54D65C86}" type="slidenum">
              <a:rPr lang="en-US" smtClean="0"/>
              <a:pPr/>
              <a:t>‹#›</a:t>
            </a:fld>
            <a:r>
              <a:rPr lang="el-GR" dirty="0" smtClean="0"/>
              <a:t> / </a:t>
            </a:r>
            <a:r>
              <a:rPr lang="en-US" dirty="0" smtClean="0"/>
              <a:t>29</a:t>
            </a:r>
            <a:endParaRPr lang="en-US" dirty="0"/>
          </a:p>
        </p:txBody>
      </p:sp>
      <p:pic>
        <p:nvPicPr>
          <p:cNvPr id="188424" name="Picture 8" descr="paint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1162050"/>
            <a:ext cx="901446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425" name="Picture 9" descr="paint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" y="6324600"/>
            <a:ext cx="8541488" cy="15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532" y="-1637"/>
            <a:ext cx="607859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onsolas" panose="020B0609020204030204" pitchFamily="49" charset="0"/>
              </a:rPr>
              <a:t>CSD</a:t>
            </a:r>
            <a:endParaRPr lang="el-GR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8" r:id="rId3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w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9" name="Rectangle 4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76200"/>
            <a:ext cx="8534400" cy="381000"/>
          </a:xfrm>
        </p:spPr>
        <p:txBody>
          <a:bodyPr/>
          <a:lstStyle/>
          <a:p>
            <a:pPr algn="ctr"/>
            <a:r>
              <a:rPr lang="el-GR" sz="1800" b="1">
                <a:latin typeface="Arial" charset="0"/>
              </a:rPr>
              <a:t>HY352 : </a:t>
            </a:r>
            <a:r>
              <a:rPr lang="el-GR" sz="2000" b="1">
                <a:latin typeface="Arial" charset="0"/>
              </a:rPr>
              <a:t>ΤΕΧΝΟΛΟΓΙΑ ΛΟΓΙΣΜΙΚΟΥ</a:t>
            </a:r>
          </a:p>
        </p:txBody>
      </p:sp>
      <p:sp>
        <p:nvSpPr>
          <p:cNvPr id="4142" name="Rectangle 46"/>
          <p:cNvSpPr>
            <a:spLocks noChangeArrowheads="1"/>
          </p:cNvSpPr>
          <p:nvPr/>
        </p:nvSpPr>
        <p:spPr bwMode="auto">
          <a:xfrm>
            <a:off x="381000" y="5334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kumimoji="1" lang="el-G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153" name="Picture 57" descr="pe02002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86000"/>
            <a:ext cx="34258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5" name="Rectangle 59"/>
          <p:cNvSpPr>
            <a:spLocks noChangeArrowheads="1"/>
          </p:cNvSpPr>
          <p:nvPr/>
        </p:nvSpPr>
        <p:spPr bwMode="auto">
          <a:xfrm>
            <a:off x="304800" y="685800"/>
            <a:ext cx="853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ΠΑΝΕΠΙΣΤΗΜΙΟ ΚΡΗΤΗΣ, 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ΣΧΟΛΗ ΘΕΤΙΚΩΝ ΕΠΙΣΤΗΜΩΝ,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ΤΜΗΜΑ ΕΠΙΣΤΗΜΗΣ ΥΠΟΛΟΓΙΣΤΩΝ</a:t>
            </a:r>
          </a:p>
        </p:txBody>
      </p:sp>
      <p:sp>
        <p:nvSpPr>
          <p:cNvPr id="4156" name="Rectangle 60"/>
          <p:cNvSpPr>
            <a:spLocks noChangeArrowheads="1"/>
          </p:cNvSpPr>
          <p:nvPr/>
        </p:nvSpPr>
        <p:spPr bwMode="auto">
          <a:xfrm>
            <a:off x="381000" y="5867400"/>
            <a:ext cx="853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ΔΙΔΑΣΚΩΝ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Αντώνιος Σαββίδης</a:t>
            </a:r>
            <a:endParaRPr kumimoji="1" lang="el-GR" sz="1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Θέση ημερομηνίας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2291" name="Θέση υποσέλιδου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2292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Slide </a:t>
            </a:r>
            <a:fld id="{5D8B361D-883B-4B24-AD6C-61E6CCA4A4BC}" type="slidenum">
              <a:rPr lang="en-US">
                <a:solidFill>
                  <a:schemeClr val="bg2"/>
                </a:solidFill>
              </a:rPr>
              <a:pPr/>
              <a:t>10</a:t>
            </a:fld>
            <a:r>
              <a:rPr lang="el-GR">
                <a:solidFill>
                  <a:schemeClr val="bg2"/>
                </a:solidFill>
              </a:rPr>
              <a:t> / </a:t>
            </a:r>
            <a:r>
              <a:rPr lang="en-US">
                <a:solidFill>
                  <a:schemeClr val="bg2"/>
                </a:solidFill>
              </a:rPr>
              <a:t>19</a:t>
            </a:r>
          </a:p>
        </p:txBody>
      </p:sp>
      <p:sp>
        <p:nvSpPr>
          <p:cNvPr id="169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Περιεχόμενα</a:t>
            </a:r>
            <a:endParaRPr lang="en-GB" smtClean="0"/>
          </a:p>
        </p:txBody>
      </p:sp>
      <p:sp>
        <p:nvSpPr>
          <p:cNvPr id="169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Οργάνωση και εσωτερική δομή αρχείων</a:t>
            </a:r>
          </a:p>
          <a:p>
            <a:pPr>
              <a:defRPr/>
            </a:pPr>
            <a:r>
              <a:rPr lang="el-GR" i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Πολιτικές μεγεθών και ονομασίας</a:t>
            </a:r>
            <a:endParaRPr lang="en-US" i="1" smtClean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el-GR" smtClean="0"/>
              <a:t>Κενά, γραμμές, και σχόλια</a:t>
            </a:r>
            <a:endParaRPr lang="en-US" smtClean="0"/>
          </a:p>
          <a:p>
            <a:pPr>
              <a:defRPr/>
            </a:pPr>
            <a:r>
              <a:rPr lang="el-GR" smtClean="0"/>
              <a:t>Εποπτεία, έλεγχος και </a:t>
            </a:r>
            <a:r>
              <a:rPr lang="en-US" smtClean="0"/>
              <a:t>backups</a:t>
            </a:r>
            <a:r>
              <a:rPr lang="el-GR" smtClean="0"/>
              <a:t> του κώδικα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12603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Θέση ημερομηνίας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3315" name="Θέση υποσέλιδου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331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Slide </a:t>
            </a:r>
            <a:fld id="{4D162DFD-2FB2-4DA3-A3EB-301597F72F47}" type="slidenum">
              <a:rPr lang="en-US">
                <a:solidFill>
                  <a:schemeClr val="bg2"/>
                </a:solidFill>
              </a:rPr>
              <a:pPr/>
              <a:t>11</a:t>
            </a:fld>
            <a:r>
              <a:rPr lang="el-GR">
                <a:solidFill>
                  <a:schemeClr val="bg2"/>
                </a:solidFill>
              </a:rPr>
              <a:t> / </a:t>
            </a:r>
            <a:r>
              <a:rPr lang="en-US">
                <a:solidFill>
                  <a:schemeClr val="bg2"/>
                </a:solidFill>
              </a:rPr>
              <a:t>19</a:t>
            </a:r>
          </a:p>
        </p:txBody>
      </p:sp>
      <p:sp>
        <p:nvSpPr>
          <p:cNvPr id="168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Πολιτικές μεγεθών και ονομασίας (1/2)</a:t>
            </a:r>
            <a:endParaRPr lang="en-GB" smtClean="0"/>
          </a:p>
        </p:txBody>
      </p:sp>
      <p:sp>
        <p:nvSpPr>
          <p:cNvPr id="168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buClr>
                <a:srgbClr val="0000FF"/>
              </a:buClr>
              <a:buSzPct val="110000"/>
              <a:buFont typeface="Wingdings" pitchFamily="2" charset="2"/>
              <a:buAutoNum type="arabicPeriod"/>
              <a:defRPr/>
            </a:pPr>
            <a:r>
              <a:rPr lang="el-GR" sz="2000" smtClean="0"/>
              <a:t>Αποφύγετε υλοποιήσεις συναρτήσεων με περισσότερες των </a:t>
            </a:r>
            <a:r>
              <a:rPr lang="en-US" sz="2000" smtClean="0"/>
              <a:t>20 </a:t>
            </a:r>
            <a:r>
              <a:rPr lang="el-GR" sz="2000" smtClean="0"/>
              <a:t>εντολών, ενώ προτιμήστε οι περισσότερες συναρτήσεις να έχουν λιγότερο από 10 εντολές</a:t>
            </a:r>
            <a:endParaRPr lang="en-US" sz="2000" smtClean="0"/>
          </a:p>
          <a:p>
            <a:pPr marL="457200" indent="-457200">
              <a:lnSpc>
                <a:spcPct val="90000"/>
              </a:lnSpc>
              <a:buClr>
                <a:srgbClr val="0000FF"/>
              </a:buClr>
              <a:buSzPct val="110000"/>
              <a:buFont typeface="Wingdings" pitchFamily="2" charset="2"/>
              <a:buAutoNum type="arabicPeriod"/>
              <a:defRPr/>
            </a:pPr>
            <a:r>
              <a:rPr lang="el-GR" sz="2000" smtClean="0"/>
              <a:t>Αποφύγετε αρχεία με πλέον των </a:t>
            </a:r>
            <a:r>
              <a:rPr lang="en-US" sz="2000" smtClean="0"/>
              <a:t>1000 LOC. </a:t>
            </a:r>
            <a:r>
              <a:rPr lang="el-GR" sz="2000" smtClean="0"/>
              <a:t>Σε τέτοιες περιπτώσεις τεμαχίζουμε την υλοποίηση σε περισσότερα αρχεία, βάζοντας λογικά συγγενή τμήματα κώδικα μαζί</a:t>
            </a:r>
            <a:r>
              <a:rPr lang="en-US" sz="2000" smtClean="0"/>
              <a:t>. </a:t>
            </a:r>
          </a:p>
          <a:p>
            <a:pPr marL="457200" indent="-457200">
              <a:lnSpc>
                <a:spcPct val="90000"/>
              </a:lnSpc>
              <a:buClr>
                <a:srgbClr val="0000FF"/>
              </a:buClr>
              <a:buSzPct val="110000"/>
              <a:buFont typeface="Wingdings" pitchFamily="2" charset="2"/>
              <a:buAutoNum type="arabicPeriod"/>
              <a:defRPr/>
            </a:pPr>
            <a:r>
              <a:rPr lang="el-GR" sz="2000" smtClean="0"/>
              <a:t>Ελέγξτε καλά τα πολλαπλά φωλιασμένα </a:t>
            </a:r>
            <a:r>
              <a:rPr lang="en-US" sz="2000" smtClean="0"/>
              <a:t>loops </a:t>
            </a:r>
            <a:r>
              <a:rPr lang="el-GR" sz="2000" smtClean="0"/>
              <a:t>(με βάθος </a:t>
            </a:r>
            <a:r>
              <a:rPr lang="el-GR" sz="2000" smtClean="0">
                <a:sym typeface="Symbol" pitchFamily="18" charset="2"/>
              </a:rPr>
              <a:t></a:t>
            </a:r>
            <a:r>
              <a:rPr lang="el-GR" sz="2000" smtClean="0"/>
              <a:t> 3).</a:t>
            </a:r>
            <a:endParaRPr lang="en-US" sz="2000" smtClean="0"/>
          </a:p>
          <a:p>
            <a:pPr marL="457200" indent="-457200">
              <a:lnSpc>
                <a:spcPct val="90000"/>
              </a:lnSpc>
              <a:buClr>
                <a:srgbClr val="0000FF"/>
              </a:buClr>
              <a:buSzPct val="110000"/>
              <a:buFont typeface="Wingdings" pitchFamily="2" charset="2"/>
              <a:buAutoNum type="arabicPeriod"/>
              <a:defRPr/>
            </a:pPr>
            <a:r>
              <a:rPr lang="el-GR" sz="2000" smtClean="0"/>
              <a:t>Ελέγξτε καλά τις πολλαπλά φωλιασμένες</a:t>
            </a:r>
            <a:r>
              <a:rPr lang="en-US" sz="2000" smtClean="0"/>
              <a:t> </a:t>
            </a:r>
            <a:r>
              <a:rPr lang="el-GR" sz="2000" smtClean="0"/>
              <a:t>εντολές εκτέλεσης υπό συνθήκης (με βάθος </a:t>
            </a:r>
            <a:r>
              <a:rPr lang="el-GR" sz="2000" smtClean="0">
                <a:sym typeface="Symbol" pitchFamily="18" charset="2"/>
              </a:rPr>
              <a:t></a:t>
            </a:r>
            <a:r>
              <a:rPr lang="el-GR" sz="2000" smtClean="0"/>
              <a:t> 3)</a:t>
            </a:r>
            <a:r>
              <a:rPr lang="en-US" sz="2000" smtClean="0"/>
              <a:t>.</a:t>
            </a:r>
          </a:p>
          <a:p>
            <a:pPr marL="457200" indent="-457200">
              <a:lnSpc>
                <a:spcPct val="90000"/>
              </a:lnSpc>
              <a:buClr>
                <a:srgbClr val="0000FF"/>
              </a:buClr>
              <a:buSzPct val="110000"/>
              <a:buFont typeface="Wingdings" pitchFamily="2" charset="2"/>
              <a:buAutoNum type="arabicPeriod"/>
              <a:defRPr/>
            </a:pPr>
            <a:r>
              <a:rPr lang="el-GR" sz="2000" smtClean="0"/>
              <a:t>Πάντα να «δουλεύετε» λίγο περισσότερο σε σε πολύπλοκα </a:t>
            </a:r>
            <a:r>
              <a:rPr lang="en-US" sz="2000" smtClean="0"/>
              <a:t>loops </a:t>
            </a:r>
            <a:r>
              <a:rPr lang="el-GR" sz="2000" smtClean="0"/>
              <a:t>ή εντολής εκτέλεσης υπό συνθήκη για να πετύχετε βέλτιστη και διαυγή κατάτμηση και υλοποίηση</a:t>
            </a:r>
            <a:r>
              <a:rPr lang="en-US" sz="2000" smtClean="0"/>
              <a:t>.</a:t>
            </a:r>
            <a:endParaRPr lang="el-GR" sz="2000" smtClean="0"/>
          </a:p>
          <a:p>
            <a:pPr marL="457200" indent="-457200">
              <a:lnSpc>
                <a:spcPct val="90000"/>
              </a:lnSpc>
              <a:buClr>
                <a:srgbClr val="0000FF"/>
              </a:buClr>
              <a:buSzPct val="110000"/>
              <a:buFont typeface="Wingdings" pitchFamily="2" charset="2"/>
              <a:buAutoNum type="arabicPeriod"/>
              <a:defRPr/>
            </a:pPr>
            <a:r>
              <a:rPr lang="el-GR" sz="2000" smtClean="0"/>
              <a:t>Πάντα να δουλεύετε σε εντολές εκτέλεσης υπό συνθήκη με πολύπλοκες λογικές εκφράσεις – συνήθως η πρώτη υλοποίηση είναι η χειρότερη.</a:t>
            </a:r>
            <a:endParaRPr lang="en-GB" sz="2000" smtClean="0"/>
          </a:p>
        </p:txBody>
      </p:sp>
    </p:spTree>
    <p:extLst>
      <p:ext uri="{BB962C8B-B14F-4D97-AF65-F5344CB8AC3E}">
        <p14:creationId xmlns:p14="http://schemas.microsoft.com/office/powerpoint/2010/main" val="40934621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8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8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8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8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8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8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8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8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8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8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8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8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6531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Θέση ημερομηνίας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4339" name="Θέση υποσέλιδου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4340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Slide </a:t>
            </a:r>
            <a:fld id="{CF81E0C9-69BD-46AF-9ACB-0FEC3CF1ECFB}" type="slidenum">
              <a:rPr lang="en-US">
                <a:solidFill>
                  <a:schemeClr val="bg2"/>
                </a:solidFill>
              </a:rPr>
              <a:pPr/>
              <a:t>12</a:t>
            </a:fld>
            <a:r>
              <a:rPr lang="el-GR">
                <a:solidFill>
                  <a:schemeClr val="bg2"/>
                </a:solidFill>
              </a:rPr>
              <a:t> / </a:t>
            </a:r>
            <a:r>
              <a:rPr lang="en-US">
                <a:solidFill>
                  <a:schemeClr val="bg2"/>
                </a:solidFill>
              </a:rPr>
              <a:t>19</a:t>
            </a:r>
          </a:p>
        </p:txBody>
      </p:sp>
      <p:sp>
        <p:nvSpPr>
          <p:cNvPr id="168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Πολιτικές μεγεθών και ονομασίας (2/2)</a:t>
            </a:r>
            <a:endParaRPr lang="en-GB" smtClean="0"/>
          </a:p>
        </p:txBody>
      </p:sp>
      <p:sp>
        <p:nvSpPr>
          <p:cNvPr id="168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buClr>
                <a:srgbClr val="0000FF"/>
              </a:buClr>
              <a:buSzPct val="110000"/>
              <a:buFont typeface="Wingdings" pitchFamily="2" charset="2"/>
              <a:buAutoNum type="arabicPeriod" startAt="7"/>
              <a:defRPr/>
            </a:pPr>
            <a:r>
              <a:rPr lang="el-GR" sz="1800" smtClean="0"/>
              <a:t>Ελέγξτε καλά τις συναρτήσεις που έχουν πλέον των τεσσάρων παραμέτρων</a:t>
            </a:r>
            <a:r>
              <a:rPr lang="en-US" sz="1800" smtClean="0"/>
              <a:t>.</a:t>
            </a:r>
          </a:p>
          <a:p>
            <a:pPr marL="457200" indent="-457200">
              <a:lnSpc>
                <a:spcPct val="90000"/>
              </a:lnSpc>
              <a:buClr>
                <a:srgbClr val="0000FF"/>
              </a:buClr>
              <a:buSzPct val="110000"/>
              <a:buFont typeface="Wingdings" pitchFamily="2" charset="2"/>
              <a:buAutoNum type="arabicPeriod" startAt="7"/>
              <a:defRPr/>
            </a:pPr>
            <a:r>
              <a:rPr lang="el-GR" sz="1800" smtClean="0"/>
              <a:t>Ονομάστε παρόμοιες συναρτήσεις με κοινά αποδεκτά αναγνωριστικά.</a:t>
            </a:r>
            <a:r>
              <a:rPr lang="en-US" sz="1800" smtClean="0"/>
              <a:t> </a:t>
            </a:r>
            <a:r>
              <a:rPr lang="el-GR" sz="1800" smtClean="0"/>
              <a:t>Αποφύγετε την χρήση διαφορετικών ονομάτων για την ίδια «δουλειά»</a:t>
            </a:r>
            <a:r>
              <a:rPr lang="en-US" sz="1800" smtClean="0"/>
              <a:t>:</a:t>
            </a:r>
          </a:p>
          <a:p>
            <a:pPr marL="838200" lvl="1" indent="-381000">
              <a:lnSpc>
                <a:spcPct val="90000"/>
              </a:lnSpc>
              <a:defRPr/>
            </a:pPr>
            <a:r>
              <a:rPr lang="en-US" sz="1600" b="1" i="1" smtClean="0"/>
              <a:t>Write / Store / Save / Dump</a:t>
            </a:r>
          </a:p>
          <a:p>
            <a:pPr marL="838200" lvl="1" indent="-381000">
              <a:lnSpc>
                <a:spcPct val="90000"/>
              </a:lnSpc>
              <a:defRPr/>
            </a:pPr>
            <a:r>
              <a:rPr lang="en-US" sz="1600" b="1" i="1" smtClean="0"/>
              <a:t>Copy / Create / Make / Produce / Instantiate</a:t>
            </a:r>
          </a:p>
          <a:p>
            <a:pPr marL="457200" indent="-457200">
              <a:lnSpc>
                <a:spcPct val="90000"/>
              </a:lnSpc>
              <a:buClr>
                <a:srgbClr val="0000FF"/>
              </a:buClr>
              <a:buSzPct val="110000"/>
              <a:buFont typeface="Wingdings" pitchFamily="2" charset="2"/>
              <a:buAutoNum type="arabicPeriod" startAt="7"/>
              <a:defRPr/>
            </a:pPr>
            <a:r>
              <a:rPr lang="el-GR" sz="1800" smtClean="0"/>
              <a:t>Χρησιμοποιήστε περιγραφικά ονόματα, ακολουθώντας μία τυποποιημένη και συνεπή πολιτική στο πρόγραμμά σας</a:t>
            </a:r>
            <a:r>
              <a:rPr lang="en-US" sz="1800" smtClean="0"/>
              <a:t> (</a:t>
            </a:r>
            <a:r>
              <a:rPr lang="el-GR" sz="1800" smtClean="0"/>
              <a:t>π.χ.</a:t>
            </a:r>
            <a:r>
              <a:rPr lang="en-US" sz="1800" smtClean="0"/>
              <a:t> </a:t>
            </a:r>
            <a:r>
              <a:rPr lang="el-GR" sz="1800" smtClean="0"/>
              <a:t>κεφαλαίο το πρώτο γράμμα κάθε λέξης σε ονομασία συναρτήσεων – </a:t>
            </a:r>
            <a:r>
              <a:rPr lang="en-US" sz="1800" b="1" smtClean="0">
                <a:latin typeface="Courier New" pitchFamily="49" charset="0"/>
              </a:rPr>
              <a:t>FunctionName</a:t>
            </a:r>
            <a:r>
              <a:rPr lang="el-GR" sz="1800" smtClean="0"/>
              <a:t>, χρήση κεφαλαίων με διαχωρισμό λέξεων μέσω του </a:t>
            </a:r>
            <a:r>
              <a:rPr lang="en-US" sz="1800" smtClean="0"/>
              <a:t>underscore </a:t>
            </a:r>
            <a:r>
              <a:rPr lang="el-GR" sz="1800" smtClean="0"/>
              <a:t>για σταθερές</a:t>
            </a:r>
            <a:r>
              <a:rPr lang="en-US" sz="1800" smtClean="0"/>
              <a:t> – </a:t>
            </a:r>
            <a:r>
              <a:rPr lang="en-US" sz="1800" b="1" smtClean="0">
                <a:latin typeface="Courier New" pitchFamily="49" charset="0"/>
              </a:rPr>
              <a:t>CONST_NAME</a:t>
            </a:r>
            <a:r>
              <a:rPr lang="el-GR" sz="1800" smtClean="0"/>
              <a:t>, κεφαλαίο το πρώτο γράμμα κάθε λέξης, πλην της πρώτης, για μεταβλητές - </a:t>
            </a:r>
            <a:r>
              <a:rPr lang="en-US" sz="1800" b="1" smtClean="0">
                <a:latin typeface="Courier New" pitchFamily="49" charset="0"/>
              </a:rPr>
              <a:t>varName</a:t>
            </a:r>
            <a:r>
              <a:rPr lang="en-US" sz="1800" smtClean="0"/>
              <a:t>).</a:t>
            </a:r>
          </a:p>
          <a:p>
            <a:pPr marL="457200" indent="-457200">
              <a:lnSpc>
                <a:spcPct val="90000"/>
              </a:lnSpc>
              <a:buClr>
                <a:srgbClr val="0000FF"/>
              </a:buClr>
              <a:buSzPct val="110000"/>
              <a:buFont typeface="Wingdings" pitchFamily="2" charset="2"/>
              <a:buAutoNum type="arabicPeriod" startAt="7"/>
              <a:defRPr/>
            </a:pPr>
            <a:r>
              <a:rPr lang="el-GR" sz="1800" smtClean="0"/>
              <a:t>Δηλώστε τις τοπικές μεταβλητές όσο το δυνατόν πλησιέστερα του σημείου χρήσης</a:t>
            </a:r>
            <a:r>
              <a:rPr lang="en-US" sz="1800" smtClean="0"/>
              <a:t>.</a:t>
            </a:r>
          </a:p>
          <a:p>
            <a:pPr marL="457200" indent="-457200">
              <a:lnSpc>
                <a:spcPct val="90000"/>
              </a:lnSpc>
              <a:buClr>
                <a:srgbClr val="0000FF"/>
              </a:buClr>
              <a:buSzPct val="110000"/>
              <a:buFont typeface="Wingdings" pitchFamily="2" charset="2"/>
              <a:buAutoNum type="arabicPeriod" startAt="7"/>
              <a:defRPr/>
            </a:pPr>
            <a:r>
              <a:rPr lang="el-GR" sz="1800" smtClean="0"/>
              <a:t>Εάν η αναγνωσιμότητα του κώδικα δεν επηρεάζεται, μπορείτε να επαναχρησιμοποιήσετε τις τοπικές μεταβλητές (αυτό θα χρειαστεί σε πολύ ειδικές περιπτώσεις απαιτήσεων απόδοσης – αλλιώς ξεχάστε το).</a:t>
            </a:r>
            <a:endParaRPr lang="en-GB" sz="1800" smtClean="0"/>
          </a:p>
        </p:txBody>
      </p:sp>
    </p:spTree>
    <p:extLst>
      <p:ext uri="{BB962C8B-B14F-4D97-AF65-F5344CB8AC3E}">
        <p14:creationId xmlns:p14="http://schemas.microsoft.com/office/powerpoint/2010/main" val="19494019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8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8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8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8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8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8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8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8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8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8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8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8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8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8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7555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Θέση ημερομηνίας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363" name="Θέση υποσέλιδου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364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Slide </a:t>
            </a:r>
            <a:fld id="{9F5E1CE1-68CF-4A2D-9B61-CF5BC9B63228}" type="slidenum">
              <a:rPr lang="en-US">
                <a:solidFill>
                  <a:schemeClr val="bg2"/>
                </a:solidFill>
              </a:rPr>
              <a:pPr/>
              <a:t>13</a:t>
            </a:fld>
            <a:r>
              <a:rPr lang="el-GR">
                <a:solidFill>
                  <a:schemeClr val="bg2"/>
                </a:solidFill>
              </a:rPr>
              <a:t> / </a:t>
            </a:r>
            <a:r>
              <a:rPr lang="en-US">
                <a:solidFill>
                  <a:schemeClr val="bg2"/>
                </a:solidFill>
              </a:rPr>
              <a:t>19</a:t>
            </a:r>
          </a:p>
        </p:txBody>
      </p:sp>
      <p:sp>
        <p:nvSpPr>
          <p:cNvPr id="169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Περιεχόμενα</a:t>
            </a:r>
            <a:endParaRPr lang="en-GB" smtClean="0"/>
          </a:p>
        </p:txBody>
      </p:sp>
      <p:sp>
        <p:nvSpPr>
          <p:cNvPr id="169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Οργάνωση και εσωτερική δομή αρχείων</a:t>
            </a:r>
          </a:p>
          <a:p>
            <a:pPr>
              <a:defRPr/>
            </a:pPr>
            <a:r>
              <a:rPr lang="el-GR" smtClean="0"/>
              <a:t>Πολιτικές μεγεθών και ονομασίας</a:t>
            </a:r>
            <a:endParaRPr lang="en-US" smtClean="0"/>
          </a:p>
          <a:p>
            <a:pPr>
              <a:defRPr/>
            </a:pPr>
            <a:r>
              <a:rPr lang="el-GR" i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Κενά, γραμμές, και σχόλια</a:t>
            </a:r>
            <a:endParaRPr lang="en-US" i="1" smtClean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el-GR" smtClean="0"/>
              <a:t>Εποπτεία, έλεγχος και </a:t>
            </a:r>
            <a:r>
              <a:rPr lang="en-US" smtClean="0"/>
              <a:t>backups</a:t>
            </a:r>
            <a:r>
              <a:rPr lang="el-GR" smtClean="0"/>
              <a:t> του κώδικα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8375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Θέση ημερομηνίας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6387" name="Θέση υποσέλιδου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6388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Slide </a:t>
            </a:r>
            <a:fld id="{75E5E9F4-07F7-484D-92EE-F639B456A4CF}" type="slidenum">
              <a:rPr lang="en-US">
                <a:solidFill>
                  <a:schemeClr val="bg2"/>
                </a:solidFill>
              </a:rPr>
              <a:pPr/>
              <a:t>14</a:t>
            </a:fld>
            <a:r>
              <a:rPr lang="el-GR">
                <a:solidFill>
                  <a:schemeClr val="bg2"/>
                </a:solidFill>
              </a:rPr>
              <a:t> / </a:t>
            </a:r>
            <a:r>
              <a:rPr lang="en-US">
                <a:solidFill>
                  <a:schemeClr val="bg2"/>
                </a:solidFill>
              </a:rPr>
              <a:t>19</a:t>
            </a:r>
          </a:p>
        </p:txBody>
      </p:sp>
      <p:sp>
        <p:nvSpPr>
          <p:cNvPr id="168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Κενά, γραμμές και σχόλια (1/3)</a:t>
            </a:r>
            <a:endParaRPr lang="en-GB" smtClean="0"/>
          </a:p>
        </p:txBody>
      </p:sp>
      <p:sp>
        <p:nvSpPr>
          <p:cNvPr id="168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Clr>
                <a:srgbClr val="0000FF"/>
              </a:buClr>
              <a:buSzPct val="110000"/>
              <a:buFont typeface="Wingdings" pitchFamily="2" charset="2"/>
              <a:buAutoNum type="arabicPeriod"/>
              <a:defRPr/>
            </a:pPr>
            <a:r>
              <a:rPr lang="el-GR" sz="2000" smtClean="0"/>
              <a:t>Αφήνουμε ένα κενό μεταξύ των διαφορετικών πραγματικών ορισμάτων στις κλήσεις συναρτήσεων. Εάν εμπλέκονται μεγάλες εκφράσεις, τις στοιχίζουμε σε διαφορετικές γραμμές</a:t>
            </a:r>
            <a:r>
              <a:rPr lang="en-US" sz="2000" smtClean="0"/>
              <a:t>.</a:t>
            </a:r>
          </a:p>
          <a:p>
            <a:pPr marL="457200" indent="-457200">
              <a:lnSpc>
                <a:spcPct val="80000"/>
              </a:lnSpc>
              <a:buClr>
                <a:srgbClr val="0000FF"/>
              </a:buClr>
              <a:buSzPct val="110000"/>
              <a:buFont typeface="Wingdings" pitchFamily="2" charset="2"/>
              <a:buAutoNum type="arabicPeriod"/>
              <a:defRPr/>
            </a:pPr>
            <a:r>
              <a:rPr lang="el-GR" sz="2000" smtClean="0"/>
              <a:t>Αφήνουμε κενά μεταξύ των τελεστών και των ορισμάτων τους</a:t>
            </a:r>
            <a:r>
              <a:rPr lang="en-US" sz="2000" smtClean="0"/>
              <a:t>. </a:t>
            </a:r>
            <a:r>
              <a:rPr lang="el-GR" sz="2000" smtClean="0"/>
              <a:t>Εάν δεν θυμάστε τους κανόνες προτεραιότητας, βάλτε παρενθέσεις για να επιβάλετε την προτεραιότητα.</a:t>
            </a:r>
            <a:endParaRPr lang="en-US" sz="2000" smtClean="0"/>
          </a:p>
          <a:p>
            <a:pPr marL="457200" indent="-457200">
              <a:lnSpc>
                <a:spcPct val="80000"/>
              </a:lnSpc>
              <a:buClr>
                <a:srgbClr val="0000FF"/>
              </a:buClr>
              <a:buSzPct val="110000"/>
              <a:buFont typeface="Wingdings" pitchFamily="2" charset="2"/>
              <a:buAutoNum type="arabicPeriod"/>
              <a:defRPr/>
            </a:pPr>
            <a:r>
              <a:rPr lang="el-GR" sz="2000" smtClean="0"/>
              <a:t>Ακολουθήστε μία σταθερή πολιτική για την στοίχιση κώδικα και την εισαγωγή </a:t>
            </a:r>
            <a:r>
              <a:rPr lang="en-US" sz="2000" smtClean="0"/>
              <a:t>tabs, </a:t>
            </a:r>
            <a:r>
              <a:rPr lang="el-GR" sz="2000" smtClean="0"/>
              <a:t>η οποία σας επιτρέπει καλό οπτικό έλεγχο και εποπτεία</a:t>
            </a:r>
            <a:r>
              <a:rPr lang="en-US" sz="2000" smtClean="0"/>
              <a:t>.</a:t>
            </a:r>
          </a:p>
          <a:p>
            <a:pPr marL="457200" indent="-457200">
              <a:lnSpc>
                <a:spcPct val="80000"/>
              </a:lnSpc>
              <a:buClr>
                <a:srgbClr val="0000FF"/>
              </a:buClr>
              <a:buSzPct val="110000"/>
              <a:buFont typeface="Wingdings" pitchFamily="2" charset="2"/>
              <a:buAutoNum type="arabicPeriod"/>
              <a:defRPr/>
            </a:pPr>
            <a:r>
              <a:rPr lang="el-GR" sz="2000" smtClean="0"/>
              <a:t>Αποφύγετε τη χρήση της κενής εντολής</a:t>
            </a:r>
            <a:r>
              <a:rPr lang="en-US" sz="2000" smtClean="0"/>
              <a:t> </a:t>
            </a:r>
            <a:r>
              <a:rPr lang="en-US" sz="2000" b="1" smtClean="0">
                <a:latin typeface="Courier New" pitchFamily="49" charset="0"/>
              </a:rPr>
              <a:t>;</a:t>
            </a:r>
            <a:r>
              <a:rPr lang="en-US" sz="2000" smtClean="0"/>
              <a:t> -  </a:t>
            </a:r>
            <a:r>
              <a:rPr lang="el-GR" sz="2000" smtClean="0"/>
              <a:t>προτιμήστε το κενό </a:t>
            </a:r>
            <a:r>
              <a:rPr lang="en-US" sz="2000" smtClean="0"/>
              <a:t>block</a:t>
            </a:r>
            <a:r>
              <a:rPr lang="en-US" sz="2000" b="1" smtClean="0">
                <a:latin typeface="Courier New" pitchFamily="49" charset="0"/>
              </a:rPr>
              <a:t> {}</a:t>
            </a:r>
            <a:r>
              <a:rPr lang="en-US" sz="2000" smtClean="0"/>
              <a:t>.</a:t>
            </a:r>
          </a:p>
          <a:p>
            <a:pPr marL="457200" indent="-457200">
              <a:lnSpc>
                <a:spcPct val="80000"/>
              </a:lnSpc>
              <a:buClr>
                <a:srgbClr val="0000FF"/>
              </a:buClr>
              <a:buSzPct val="110000"/>
              <a:buFont typeface="Wingdings" pitchFamily="2" charset="2"/>
              <a:buAutoNum type="arabicPeriod"/>
              <a:defRPr/>
            </a:pPr>
            <a:r>
              <a:rPr lang="el-GR" sz="2000" smtClean="0"/>
              <a:t>Τα σημεία εξόδου από μία συνάρτηση να είναι ευδιάκριτα</a:t>
            </a:r>
            <a:r>
              <a:rPr lang="en-US" sz="2000" smtClean="0"/>
              <a:t>. </a:t>
            </a:r>
            <a:r>
              <a:rPr lang="el-GR" sz="2000" smtClean="0"/>
              <a:t>Πιστοποιήστε και ελέγξτε την σωστή έξοδο από τη συνάρτηση</a:t>
            </a:r>
            <a:r>
              <a:rPr lang="en-US" sz="2000" smtClean="0"/>
              <a:t>.</a:t>
            </a:r>
          </a:p>
          <a:p>
            <a:pPr marL="457200" indent="-457200">
              <a:lnSpc>
                <a:spcPct val="80000"/>
              </a:lnSpc>
              <a:buClr>
                <a:srgbClr val="0000FF"/>
              </a:buClr>
              <a:buSzPct val="110000"/>
              <a:buFont typeface="Wingdings" pitchFamily="2" charset="2"/>
              <a:buAutoNum type="arabicPeriod"/>
              <a:defRPr/>
            </a:pPr>
            <a:r>
              <a:rPr lang="el-GR" sz="2000" smtClean="0"/>
              <a:t>Στις συναρτήσεις με πολλά σημεία εξόδου να αποφεύγετε τα </a:t>
            </a:r>
            <a:r>
              <a:rPr lang="en-US" sz="2000" smtClean="0"/>
              <a:t>fallbacks</a:t>
            </a:r>
          </a:p>
        </p:txBody>
      </p:sp>
    </p:spTree>
    <p:extLst>
      <p:ext uri="{BB962C8B-B14F-4D97-AF65-F5344CB8AC3E}">
        <p14:creationId xmlns:p14="http://schemas.microsoft.com/office/powerpoint/2010/main" val="2769387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8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8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8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8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8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8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8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8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8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8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8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8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8579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Θέση ημερομηνίας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7411" name="Θέση υποσέλιδου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7412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Slide </a:t>
            </a:r>
            <a:fld id="{E4EC5F78-8E00-4771-ADCB-F5738C335A4B}" type="slidenum">
              <a:rPr lang="en-US">
                <a:solidFill>
                  <a:schemeClr val="bg2"/>
                </a:solidFill>
              </a:rPr>
              <a:pPr/>
              <a:t>15</a:t>
            </a:fld>
            <a:r>
              <a:rPr lang="el-GR">
                <a:solidFill>
                  <a:schemeClr val="bg2"/>
                </a:solidFill>
              </a:rPr>
              <a:t> / </a:t>
            </a:r>
            <a:r>
              <a:rPr lang="en-US">
                <a:solidFill>
                  <a:schemeClr val="bg2"/>
                </a:solidFill>
              </a:rPr>
              <a:t>19</a:t>
            </a:r>
          </a:p>
        </p:txBody>
      </p:sp>
      <p:sp>
        <p:nvSpPr>
          <p:cNvPr id="168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Κενά, γραμμές και σχόλια (2/3)</a:t>
            </a:r>
            <a:endParaRPr lang="en-GB" smtClean="0"/>
          </a:p>
        </p:txBody>
      </p:sp>
      <p:sp>
        <p:nvSpPr>
          <p:cNvPr id="168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buClr>
                <a:srgbClr val="0000FF"/>
              </a:buClr>
              <a:buSzPct val="110000"/>
              <a:buFont typeface="Wingdings" pitchFamily="2" charset="2"/>
              <a:buAutoNum type="arabicPeriod" startAt="6"/>
              <a:defRPr/>
            </a:pPr>
            <a:r>
              <a:rPr lang="el-GR" sz="2000" smtClean="0"/>
              <a:t>Σύντομα σχόλια για τη χρήση μίας κλάσης στο </a:t>
            </a:r>
            <a:r>
              <a:rPr lang="en-US" sz="2000" smtClean="0"/>
              <a:t>header file. </a:t>
            </a:r>
            <a:r>
              <a:rPr lang="el-GR" sz="2000" smtClean="0"/>
              <a:t>Παρέχουμε πληροφορία χρήσης (και τυχόν περιορισμούς</a:t>
            </a:r>
            <a:r>
              <a:rPr lang="en-US" sz="2000" smtClean="0"/>
              <a:t>) </a:t>
            </a:r>
            <a:r>
              <a:rPr lang="el-GR" sz="2000" smtClean="0"/>
              <a:t>στο </a:t>
            </a:r>
            <a:r>
              <a:rPr lang="en-US" sz="2000" smtClean="0"/>
              <a:t>public API</a:t>
            </a:r>
            <a:r>
              <a:rPr lang="el-GR" sz="2000" smtClean="0"/>
              <a:t> της κλάσης</a:t>
            </a:r>
            <a:r>
              <a:rPr lang="en-US" sz="2000" smtClean="0"/>
              <a:t>. </a:t>
            </a:r>
            <a:r>
              <a:rPr lang="el-GR" sz="2000" smtClean="0"/>
              <a:t>Διαχωρίζουμε σε λογικά σύνολα τα </a:t>
            </a:r>
            <a:r>
              <a:rPr lang="en-US" sz="2000" smtClean="0"/>
              <a:t>members </a:t>
            </a:r>
            <a:r>
              <a:rPr lang="el-GR" sz="2000" smtClean="0"/>
              <a:t>και βάζουμε σύντομα σχόλια για το καθένα</a:t>
            </a:r>
            <a:r>
              <a:rPr lang="en-US" sz="2000" smtClean="0"/>
              <a:t>.</a:t>
            </a:r>
          </a:p>
          <a:p>
            <a:pPr marL="457200" indent="-457200">
              <a:lnSpc>
                <a:spcPct val="90000"/>
              </a:lnSpc>
              <a:buClr>
                <a:srgbClr val="0000FF"/>
              </a:buClr>
              <a:buSzPct val="110000"/>
              <a:buFont typeface="Wingdings" pitchFamily="2" charset="2"/>
              <a:buAutoNum type="arabicPeriod" startAt="6"/>
              <a:defRPr/>
            </a:pPr>
            <a:r>
              <a:rPr lang="el-GR" sz="2000" smtClean="0"/>
              <a:t>Βάζουμε σχόλια για λεπτομέρειες υλοποίησης στο </a:t>
            </a:r>
            <a:r>
              <a:rPr lang="el-GR" sz="2000" i="1" smtClean="0"/>
              <a:t>.</a:t>
            </a:r>
            <a:r>
              <a:rPr lang="en-US" sz="2000" i="1" smtClean="0"/>
              <a:t>cpp</a:t>
            </a:r>
            <a:r>
              <a:rPr lang="el-GR" sz="2000" smtClean="0"/>
              <a:t> αρχείο</a:t>
            </a:r>
            <a:r>
              <a:rPr lang="en-US" sz="2000" smtClean="0"/>
              <a:t>. </a:t>
            </a:r>
            <a:r>
              <a:rPr lang="el-GR" sz="2000" smtClean="0"/>
              <a:t>Δεν αφήνουμε σκιώδεις λεπτομέρειες υλοποίησης χωρίς τεκμηρίωση με σχόλια, γιατί αυτές ξεχνιούνται εύκολα</a:t>
            </a:r>
            <a:r>
              <a:rPr lang="en-US" sz="2000" smtClean="0"/>
              <a:t>.</a:t>
            </a:r>
          </a:p>
          <a:p>
            <a:pPr marL="457200" indent="-457200">
              <a:lnSpc>
                <a:spcPct val="90000"/>
              </a:lnSpc>
              <a:buClr>
                <a:srgbClr val="0000FF"/>
              </a:buClr>
              <a:buSzPct val="110000"/>
              <a:buFont typeface="Wingdings" pitchFamily="2" charset="2"/>
              <a:buAutoNum type="arabicPeriod" startAt="6"/>
              <a:defRPr/>
            </a:pPr>
            <a:r>
              <a:rPr lang="el-GR" sz="2000" smtClean="0"/>
              <a:t>Σύντομη τεκμηρίωση κάθε συνάρτησης, κυρίως για ότι δεν είναι πραγματικά προφανές</a:t>
            </a:r>
            <a:r>
              <a:rPr lang="en-US" sz="2000" smtClean="0"/>
              <a:t>: </a:t>
            </a:r>
            <a:r>
              <a:rPr lang="el-GR" sz="2000" smtClean="0"/>
              <a:t>περιγραφή ορισμάτων, τι επεξεργασία κάνει, τι επιστρέφει, πως χρησιμοποιείται (εάν έχει νόημα) το αποτέλεσμα, συμπεριφορά σε λάθος παραμέτρους, κλπ</a:t>
            </a:r>
            <a:r>
              <a:rPr lang="en-US" sz="2000" smtClean="0"/>
              <a:t>.</a:t>
            </a:r>
          </a:p>
          <a:p>
            <a:pPr marL="457200" indent="-457200">
              <a:lnSpc>
                <a:spcPct val="90000"/>
              </a:lnSpc>
              <a:buClr>
                <a:srgbClr val="0000FF"/>
              </a:buClr>
              <a:buSzPct val="110000"/>
              <a:buFont typeface="Wingdings" pitchFamily="2" charset="2"/>
              <a:buAutoNum type="arabicPeriod" startAt="6"/>
              <a:defRPr/>
            </a:pPr>
            <a:r>
              <a:rPr lang="el-GR" sz="2000" smtClean="0"/>
              <a:t>Τεμαχίστε και τεκμηριώστε τα διάφορα λογικά επεξεργαστικά βήματα κάθε συνάρτησης</a:t>
            </a:r>
            <a:r>
              <a:rPr lang="en-US" sz="2000" smtClean="0"/>
              <a:t>.</a:t>
            </a:r>
          </a:p>
          <a:p>
            <a:pPr marL="457200" indent="-457200">
              <a:lnSpc>
                <a:spcPct val="90000"/>
              </a:lnSpc>
              <a:buClr>
                <a:srgbClr val="0000FF"/>
              </a:buClr>
              <a:buSzPct val="110000"/>
              <a:buFont typeface="Wingdings" pitchFamily="2" charset="2"/>
              <a:buAutoNum type="arabicPeriod" startAt="6"/>
              <a:defRPr/>
            </a:pPr>
            <a:r>
              <a:rPr lang="el-GR" sz="2000" smtClean="0"/>
              <a:t>Συνολικά σχόλια στην αρχή του αρχείου. Ποιος είναι ο προγραμματιστής, λίστα με </a:t>
            </a:r>
            <a:r>
              <a:rPr lang="en-US" sz="2000" smtClean="0"/>
              <a:t>TODO, FXIME, revision history.</a:t>
            </a:r>
            <a:endParaRPr lang="en-GB" sz="2000" smtClean="0"/>
          </a:p>
        </p:txBody>
      </p:sp>
    </p:spTree>
    <p:extLst>
      <p:ext uri="{BB962C8B-B14F-4D97-AF65-F5344CB8AC3E}">
        <p14:creationId xmlns:p14="http://schemas.microsoft.com/office/powerpoint/2010/main" val="3420184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8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8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8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8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8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8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8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8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8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8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0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Θέση ημερομηνίας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8435" name="Θέση υποσέλιδου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843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Slide </a:t>
            </a:r>
            <a:fld id="{F1A3D3D9-C1F0-4DD8-BDA7-0A1A13CE527A}" type="slidenum">
              <a:rPr lang="en-US">
                <a:solidFill>
                  <a:schemeClr val="bg2"/>
                </a:solidFill>
              </a:rPr>
              <a:pPr/>
              <a:t>16</a:t>
            </a:fld>
            <a:r>
              <a:rPr lang="el-GR">
                <a:solidFill>
                  <a:schemeClr val="bg2"/>
                </a:solidFill>
              </a:rPr>
              <a:t> / </a:t>
            </a:r>
            <a:r>
              <a:rPr lang="en-US">
                <a:solidFill>
                  <a:schemeClr val="bg2"/>
                </a:solidFill>
              </a:rPr>
              <a:t>19</a:t>
            </a:r>
          </a:p>
        </p:txBody>
      </p:sp>
      <p:sp>
        <p:nvSpPr>
          <p:cNvPr id="170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Κενά, γραμμές και σχόλια (3/3)</a:t>
            </a:r>
            <a:endParaRPr lang="en-GB" smtClean="0"/>
          </a:p>
        </p:txBody>
      </p:sp>
      <p:graphicFrame>
        <p:nvGraphicFramePr>
          <p:cNvPr id="1700877" name="Group 13"/>
          <p:cNvGraphicFramePr>
            <a:graphicFrameLocks noGrp="1"/>
          </p:cNvGraphicFramePr>
          <p:nvPr/>
        </p:nvGraphicFramePr>
        <p:xfrm>
          <a:off x="711200" y="1663700"/>
          <a:ext cx="7975600" cy="4292600"/>
        </p:xfrm>
        <a:graphic>
          <a:graphicData uri="http://schemas.openxmlformats.org/drawingml/2006/table">
            <a:tbl>
              <a:tblPr/>
              <a:tblGrid>
                <a:gridCol w="7975600"/>
              </a:tblGrid>
              <a:tr h="4292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a*b+d*c-*e-&gt;f;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 * b – d * c - (*(e-&gt;f))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 f(int, int);          </a:t>
                      </a: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 </a:t>
                      </a: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Σίγουρα χρειάζεται επεξήγηση.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int add (int x, int y);   </a:t>
                      </a: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 </a:t>
                      </a: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Αυτό –τεκμηρίωση με καλή χρήση αναγνωριστικών.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Χ*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X::Make (const X&amp;);    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 </a:t>
                      </a: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Γιατί δεν είναι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const ? </a:t>
                      </a: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Είναι δυναμικό το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result ?</a:t>
                      </a:r>
                      <a:endParaRPr kumimoji="1" lang="el-G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Courier New" pitchFamily="49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// </a:t>
                      </a: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Αυτή η συνάρτηση θα αλλάξει.  </a:t>
                      </a: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 Πότε και γιατί ? είναι σωστή τώρα ?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Courier New" pitchFamily="49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if (	!(r = Parse_ExprMulExpr(e))	&amp;&amp; </a:t>
                      </a: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 </a:t>
                      </a: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Χρήση κενών και γραμμών για ευκρίνεια.</a:t>
                      </a:r>
                      <a:endParaRPr kumimoji="1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	!(r = Parse_ExprPlusExpr(e))	&amp;&amp;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	!(r = Parse_ExprSubExpr(e))	&amp;&amp;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	!(r = Parse_ExprDivExpr(e))	)</a:t>
                      </a: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 {...}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sprintf(</a:t>
                      </a: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   </a:t>
                      </a: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 Κλήση όταν τα ορίσματα λαμβάνουν αρκετό χώρο κειμένου. </a:t>
                      </a:r>
                      <a:endParaRPr kumimoji="1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  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errorText,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  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"Parse error: %s, at row %d, col %d.\n",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  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error,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  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currToken.row,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  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currToken.col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sym typeface="Wingdings" pitchFamily="2" charset="2"/>
                        </a:rPr>
                        <a:t>);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00878" name="Text Box 14"/>
          <p:cNvSpPr txBox="1">
            <a:spLocks noChangeArrowheads="1"/>
          </p:cNvSpPr>
          <p:nvPr/>
        </p:nvSpPr>
        <p:spPr bwMode="auto">
          <a:xfrm rot="-5400000">
            <a:off x="-320675" y="3567113"/>
            <a:ext cx="1487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l-GR" sz="1800" i="1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παράδειγμα</a:t>
            </a:r>
            <a:endParaRPr lang="en-GB" sz="1800" i="1" smtClean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40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Θέση ημερομηνίας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9459" name="Θέση υποσέλιδου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9460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Slide </a:t>
            </a:r>
            <a:fld id="{992AB390-C413-49B8-A6E3-53CE4F3E0CA6}" type="slidenum">
              <a:rPr lang="en-US">
                <a:solidFill>
                  <a:schemeClr val="bg2"/>
                </a:solidFill>
              </a:rPr>
              <a:pPr/>
              <a:t>17</a:t>
            </a:fld>
            <a:r>
              <a:rPr lang="el-GR">
                <a:solidFill>
                  <a:schemeClr val="bg2"/>
                </a:solidFill>
              </a:rPr>
              <a:t> / </a:t>
            </a:r>
            <a:r>
              <a:rPr lang="en-US">
                <a:solidFill>
                  <a:schemeClr val="bg2"/>
                </a:solidFill>
              </a:rPr>
              <a:t>19</a:t>
            </a:r>
          </a:p>
        </p:txBody>
      </p:sp>
      <p:sp>
        <p:nvSpPr>
          <p:cNvPr id="169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Περιεχόμενα</a:t>
            </a:r>
            <a:endParaRPr lang="en-GB" smtClean="0"/>
          </a:p>
        </p:txBody>
      </p:sp>
      <p:sp>
        <p:nvSpPr>
          <p:cNvPr id="169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Οργάνωση και εσωτερική δομή αρχείων</a:t>
            </a:r>
          </a:p>
          <a:p>
            <a:pPr>
              <a:defRPr/>
            </a:pPr>
            <a:r>
              <a:rPr lang="el-GR" smtClean="0"/>
              <a:t>Πολιτικές μεγεθών και ονομασίας</a:t>
            </a:r>
            <a:endParaRPr lang="en-US" smtClean="0"/>
          </a:p>
          <a:p>
            <a:pPr>
              <a:defRPr/>
            </a:pPr>
            <a:r>
              <a:rPr lang="el-GR" smtClean="0"/>
              <a:t>Κενά, γραμμές, και σχόλια</a:t>
            </a:r>
            <a:endParaRPr lang="en-US" smtClean="0"/>
          </a:p>
          <a:p>
            <a:pPr>
              <a:defRPr/>
            </a:pPr>
            <a:r>
              <a:rPr lang="el-GR" i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Εποπτεία, έλεγχος και </a:t>
            </a:r>
            <a:r>
              <a:rPr lang="en-US" i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backups</a:t>
            </a:r>
            <a:r>
              <a:rPr lang="el-GR" i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του κώδικα</a:t>
            </a:r>
            <a:endParaRPr lang="en-US" i="1" smtClean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2992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Θέση ημερομηνίας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0483" name="Θέση υποσέλιδου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0484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Slide </a:t>
            </a:r>
            <a:fld id="{9B0980AF-4740-464F-9FE2-1A1ABEC2909A}" type="slidenum">
              <a:rPr lang="en-US">
                <a:solidFill>
                  <a:schemeClr val="bg2"/>
                </a:solidFill>
              </a:rPr>
              <a:pPr/>
              <a:t>18</a:t>
            </a:fld>
            <a:r>
              <a:rPr lang="el-GR">
                <a:solidFill>
                  <a:schemeClr val="bg2"/>
                </a:solidFill>
              </a:rPr>
              <a:t> / </a:t>
            </a:r>
            <a:r>
              <a:rPr lang="en-US">
                <a:solidFill>
                  <a:schemeClr val="bg2"/>
                </a:solidFill>
              </a:rPr>
              <a:t>19</a:t>
            </a:r>
          </a:p>
        </p:txBody>
      </p:sp>
      <p:sp>
        <p:nvSpPr>
          <p:cNvPr id="169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Εποπτεία, έλεγχος και </a:t>
            </a:r>
            <a:r>
              <a:rPr lang="en-US" smtClean="0"/>
              <a:t>backups</a:t>
            </a:r>
            <a:r>
              <a:rPr lang="el-GR" smtClean="0"/>
              <a:t> (1/2)</a:t>
            </a:r>
            <a:endParaRPr lang="en-GB" smtClean="0"/>
          </a:p>
        </p:txBody>
      </p:sp>
      <p:sp>
        <p:nvSpPr>
          <p:cNvPr id="169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0000FF"/>
              </a:buClr>
              <a:buSzPct val="110000"/>
              <a:buFont typeface="Wingdings" pitchFamily="2" charset="2"/>
              <a:buChar char="§"/>
              <a:defRPr/>
            </a:pPr>
            <a:r>
              <a:rPr lang="el-GR" sz="2000" dirty="0" smtClean="0"/>
              <a:t>Η χρήση </a:t>
            </a:r>
            <a:r>
              <a:rPr lang="el-GR" sz="2000" dirty="0" smtClean="0"/>
              <a:t>ενός </a:t>
            </a:r>
            <a:r>
              <a:rPr lang="en-US" sz="2000" dirty="0" smtClean="0"/>
              <a:t>source control system </a:t>
            </a:r>
            <a:r>
              <a:rPr lang="el-GR" sz="2000" i="1" dirty="0" smtClean="0"/>
              <a:t>επιβάλλεται</a:t>
            </a:r>
            <a:endParaRPr lang="en-US" sz="2000" i="1" dirty="0" smtClean="0"/>
          </a:p>
          <a:p>
            <a:pPr>
              <a:lnSpc>
                <a:spcPct val="90000"/>
              </a:lnSpc>
              <a:buClr>
                <a:srgbClr val="0000FF"/>
              </a:buClr>
              <a:buSzPct val="110000"/>
              <a:buFont typeface="Wingdings" pitchFamily="2" charset="2"/>
              <a:buChar char="§"/>
              <a:defRPr/>
            </a:pPr>
            <a:r>
              <a:rPr lang="el-GR" sz="2000" dirty="0" smtClean="0"/>
              <a:t>Διατηρούμε ένα </a:t>
            </a:r>
            <a:r>
              <a:rPr lang="el-GR" sz="2000" b="1" i="1" dirty="0" smtClean="0"/>
              <a:t>σημειωματάριο σχεδίασης</a:t>
            </a:r>
            <a:r>
              <a:rPr lang="el-GR" sz="2000" dirty="0" smtClean="0"/>
              <a:t> </a:t>
            </a:r>
            <a:r>
              <a:rPr lang="en-US" sz="2000" dirty="0" smtClean="0"/>
              <a:t>(</a:t>
            </a:r>
            <a:r>
              <a:rPr lang="el-GR" sz="2000" dirty="0" smtClean="0"/>
              <a:t>ηλεκτρονικό </a:t>
            </a:r>
            <a:r>
              <a:rPr lang="el-GR" sz="2000" dirty="0" smtClean="0"/>
              <a:t>κατά προτίμηση </a:t>
            </a:r>
            <a:r>
              <a:rPr lang="el-GR" sz="2000" dirty="0" smtClean="0"/>
              <a:t>ή </a:t>
            </a:r>
            <a:r>
              <a:rPr lang="el-GR" sz="2000" dirty="0" smtClean="0"/>
              <a:t>χειρόγραφο) για κάθε </a:t>
            </a:r>
            <a:r>
              <a:rPr lang="el-GR" sz="2000" dirty="0" smtClean="0"/>
              <a:t>υποσύστημα</a:t>
            </a:r>
            <a:r>
              <a:rPr lang="en-US" sz="2000" dirty="0" smtClean="0"/>
              <a:t> </a:t>
            </a:r>
            <a:endParaRPr lang="el-GR" sz="20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l-GR" sz="1800" dirty="0" smtClean="0"/>
              <a:t>Νέες </a:t>
            </a:r>
            <a:r>
              <a:rPr lang="el-GR" sz="1800" dirty="0"/>
              <a:t>ιδέες</a:t>
            </a:r>
            <a:r>
              <a:rPr lang="en-US" sz="1800" dirty="0"/>
              <a:t>, </a:t>
            </a:r>
            <a:r>
              <a:rPr lang="el-GR" sz="1800" dirty="0"/>
              <a:t>τεχνικές σχεδίασης</a:t>
            </a:r>
            <a:r>
              <a:rPr lang="en-US" sz="1800" dirty="0"/>
              <a:t>, </a:t>
            </a:r>
            <a:r>
              <a:rPr lang="el-GR" sz="1800" dirty="0"/>
              <a:t>ψευδοκώδικα</a:t>
            </a:r>
            <a:r>
              <a:rPr lang="en-US" sz="1800" dirty="0"/>
              <a:t>, </a:t>
            </a:r>
            <a:r>
              <a:rPr lang="el-GR" sz="1800" dirty="0"/>
              <a:t>αρχιτεκτονική</a:t>
            </a:r>
            <a:r>
              <a:rPr lang="en-US" sz="1800" dirty="0"/>
              <a:t>, </a:t>
            </a:r>
            <a:r>
              <a:rPr lang="el-GR" sz="1800" dirty="0"/>
              <a:t>χρονοδιάγραμμα</a:t>
            </a:r>
            <a:r>
              <a:rPr lang="en-US" sz="1800" dirty="0"/>
              <a:t>, </a:t>
            </a:r>
            <a:r>
              <a:rPr lang="el-GR" sz="1800" dirty="0"/>
              <a:t>αλγοριθμική σχεδίαση</a:t>
            </a:r>
            <a:r>
              <a:rPr lang="en-US" sz="1800" dirty="0"/>
              <a:t>, </a:t>
            </a:r>
            <a:r>
              <a:rPr lang="el-GR" sz="1800" dirty="0"/>
              <a:t>κώδικα</a:t>
            </a:r>
            <a:r>
              <a:rPr lang="en-US" sz="1800" dirty="0"/>
              <a:t>, </a:t>
            </a:r>
            <a:r>
              <a:rPr lang="el-GR" sz="1800" dirty="0" smtClean="0"/>
              <a:t>κλπ</a:t>
            </a:r>
            <a:r>
              <a:rPr lang="en-US" sz="1800" dirty="0" smtClean="0"/>
              <a:t> </a:t>
            </a:r>
            <a:endParaRPr lang="en-US" sz="1800" dirty="0"/>
          </a:p>
          <a:p>
            <a:pPr lvl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l-GR" sz="1800" dirty="0" smtClean="0"/>
              <a:t>Χρησιμοποιήστε το ως υλικό τεκμηρίωσης και ελέγχου της ανάπτυξης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l-GR" sz="1800" dirty="0" smtClean="0"/>
              <a:t>Γράφουμε πάντα που σταματάμε και ποια είναι τα επόμενα προγραμματιστικά βήματα κάθε μέρα (δηλ. </a:t>
            </a:r>
            <a:r>
              <a:rPr lang="el-GR" sz="1800" dirty="0" smtClean="0"/>
              <a:t>σώνουμε </a:t>
            </a:r>
            <a:r>
              <a:rPr lang="el-GR" sz="1800" dirty="0" smtClean="0"/>
              <a:t>την προγραμματιστική </a:t>
            </a:r>
            <a:r>
              <a:rPr lang="el-GR" sz="1800" dirty="0" smtClean="0"/>
              <a:t>κατάσταση)</a:t>
            </a:r>
            <a:endParaRPr lang="el-GR" sz="18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l-GR" sz="1800" dirty="0" smtClean="0"/>
              <a:t>Εάν διακόψετε για χρόνο πλέον της εβδομάδας, θα είναι πολύτιμη πληροφορία για </a:t>
            </a:r>
            <a:r>
              <a:rPr lang="el-GR" sz="1800" dirty="0" smtClean="0"/>
              <a:t>επανέναρξη</a:t>
            </a:r>
          </a:p>
          <a:p>
            <a:pPr marL="400050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l-GR" sz="2000" dirty="0" smtClean="0"/>
              <a:t>Ένα </a:t>
            </a:r>
            <a:r>
              <a:rPr lang="en-US" sz="2000" dirty="0" smtClean="0"/>
              <a:t>TODO file </a:t>
            </a:r>
            <a:r>
              <a:rPr lang="el-GR" sz="2000" dirty="0" smtClean="0"/>
              <a:t>είναι </a:t>
            </a:r>
            <a:r>
              <a:rPr lang="el-GR" sz="2000" i="1" dirty="0" smtClean="0"/>
              <a:t>υποχρεωτικό</a:t>
            </a:r>
            <a:r>
              <a:rPr lang="el-GR" sz="2000" dirty="0" smtClean="0"/>
              <a:t> με λεπτομερείς οδηγίες, </a:t>
            </a:r>
            <a:r>
              <a:rPr lang="en-US" sz="2000" dirty="0" smtClean="0"/>
              <a:t>priorities, pseudo</a:t>
            </a:r>
            <a:r>
              <a:rPr lang="el-GR" sz="2000" dirty="0" smtClean="0"/>
              <a:t> </a:t>
            </a:r>
            <a:r>
              <a:rPr lang="en-US" sz="2000" dirty="0" smtClean="0"/>
              <a:t>code</a:t>
            </a:r>
            <a:r>
              <a:rPr lang="el-GR" sz="2000" dirty="0" smtClean="0"/>
              <a:t> και κρισιμότητα για τα επόμενα βήματα</a:t>
            </a:r>
          </a:p>
          <a:p>
            <a:pPr marL="800100" lvl="1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l-GR" sz="1800" dirty="0" smtClean="0"/>
              <a:t>Ένα σωστό </a:t>
            </a:r>
            <a:r>
              <a:rPr lang="en-US" sz="1800" dirty="0" smtClean="0"/>
              <a:t>TODO</a:t>
            </a:r>
            <a:r>
              <a:rPr lang="el-GR" sz="1800" dirty="0" smtClean="0"/>
              <a:t> </a:t>
            </a:r>
            <a:r>
              <a:rPr lang="en-US" sz="1800" dirty="0" smtClean="0"/>
              <a:t>file </a:t>
            </a:r>
            <a:r>
              <a:rPr lang="el-GR" sz="1800" dirty="0" smtClean="0"/>
              <a:t>δεν απαιτεί τίποτε άλλο παρά να το διαβάσετε</a:t>
            </a:r>
            <a:endParaRPr lang="en-US" sz="1800" dirty="0"/>
          </a:p>
          <a:p>
            <a:pPr marL="400050"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en-GB" sz="2200" dirty="0" smtClean="0"/>
          </a:p>
        </p:txBody>
      </p:sp>
    </p:spTree>
    <p:extLst>
      <p:ext uri="{BB962C8B-B14F-4D97-AF65-F5344CB8AC3E}">
        <p14:creationId xmlns:p14="http://schemas.microsoft.com/office/powerpoint/2010/main" val="4160587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9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9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9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9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9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9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9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9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9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9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90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90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90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90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90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90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627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Θέση ημερομηνίας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1507" name="Θέση υποσέλιδου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1508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Slide </a:t>
            </a:r>
            <a:fld id="{ADB0CC0B-5AEB-413F-A77E-78939F8DF69C}" type="slidenum">
              <a:rPr lang="en-US">
                <a:solidFill>
                  <a:schemeClr val="bg2"/>
                </a:solidFill>
              </a:rPr>
              <a:pPr/>
              <a:t>19</a:t>
            </a:fld>
            <a:r>
              <a:rPr lang="el-GR">
                <a:solidFill>
                  <a:schemeClr val="bg2"/>
                </a:solidFill>
              </a:rPr>
              <a:t> / </a:t>
            </a:r>
            <a:r>
              <a:rPr lang="en-US">
                <a:solidFill>
                  <a:schemeClr val="bg2"/>
                </a:solidFill>
              </a:rPr>
              <a:t>19</a:t>
            </a:r>
          </a:p>
        </p:txBody>
      </p:sp>
      <p:sp>
        <p:nvSpPr>
          <p:cNvPr id="170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Εποπτεία, έλεγχος και </a:t>
            </a:r>
            <a:r>
              <a:rPr lang="en-US" smtClean="0"/>
              <a:t>backups</a:t>
            </a:r>
            <a:r>
              <a:rPr lang="el-GR" smtClean="0"/>
              <a:t> (2/2)</a:t>
            </a:r>
            <a:endParaRPr lang="en-GB" smtClean="0"/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530225" y="1447800"/>
          <a:ext cx="3398838" cy="300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Photo Editor Photo" r:id="rId3" imgW="7333333" imgH="6419048" progId="MSPhotoEd.3">
                  <p:embed/>
                </p:oleObj>
              </mc:Choice>
              <mc:Fallback>
                <p:oleObj name="Photo Editor Photo" r:id="rId3" imgW="7333333" imgH="641904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1447800"/>
                        <a:ext cx="3398838" cy="300831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5122863" y="1549400"/>
          <a:ext cx="354012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Bitmap Image" r:id="rId5" imgW="13460704" imgH="12009524" progId="Paint.Picture">
                  <p:embed/>
                </p:oleObj>
              </mc:Choice>
              <mc:Fallback>
                <p:oleObj name="Bitmap Image" r:id="rId5" imgW="13460704" imgH="120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863" y="1549400"/>
                        <a:ext cx="3540125" cy="238442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4"/>
          <p:cNvGraphicFramePr>
            <a:graphicFrameLocks noChangeAspect="1"/>
          </p:cNvGraphicFramePr>
          <p:nvPr/>
        </p:nvGraphicFramePr>
        <p:xfrm>
          <a:off x="4191000" y="3695700"/>
          <a:ext cx="4224338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Photo Editor Photo" r:id="rId7" imgW="7114286" imgH="7752381" progId="MSPhotoEd.3">
                  <p:embed/>
                </p:oleObj>
              </mc:Choice>
              <mc:Fallback>
                <p:oleObj name="Photo Editor Photo" r:id="rId7" imgW="7114286" imgH="775238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695700"/>
                        <a:ext cx="4224338" cy="25844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5"/>
          <p:cNvGraphicFramePr>
            <a:graphicFrameLocks noChangeAspect="1"/>
          </p:cNvGraphicFramePr>
          <p:nvPr/>
        </p:nvGraphicFramePr>
        <p:xfrm>
          <a:off x="230188" y="3987800"/>
          <a:ext cx="4348162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Photo Editor Photo" r:id="rId9" imgW="9266667" imgH="4676190" progId="MSPhotoEd.3">
                  <p:embed/>
                </p:oleObj>
              </mc:Choice>
              <mc:Fallback>
                <p:oleObj name="Photo Editor Photo" r:id="rId9" imgW="9266667" imgH="4676190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3987800"/>
                        <a:ext cx="4348162" cy="21113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1896" name="Text Box 8"/>
          <p:cNvSpPr txBox="1">
            <a:spLocks noChangeArrowheads="1"/>
          </p:cNvSpPr>
          <p:nvPr/>
        </p:nvSpPr>
        <p:spPr bwMode="auto">
          <a:xfrm rot="-1899333">
            <a:off x="1701800" y="3621088"/>
            <a:ext cx="54768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l-GR" sz="2800" smtClean="0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Το σχεδιαστικό σημειωματάριο</a:t>
            </a:r>
          </a:p>
          <a:p>
            <a:pPr algn="ctr">
              <a:defRPr/>
            </a:pPr>
            <a:r>
              <a:rPr lang="el-GR" sz="2800" smtClean="0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είναι πολύτιμο</a:t>
            </a:r>
            <a:endParaRPr lang="en-GB" sz="2800" smtClean="0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08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Θέση ημερομηνίας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4099" name="Θέση υποσέλιδου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4100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Slide </a:t>
            </a:r>
            <a:fld id="{D0A8F449-1FB1-437B-97A3-5AAACB4C3848}" type="slidenum">
              <a:rPr lang="en-US">
                <a:solidFill>
                  <a:schemeClr val="bg2"/>
                </a:solidFill>
              </a:rPr>
              <a:pPr/>
              <a:t>2</a:t>
            </a:fld>
            <a:r>
              <a:rPr lang="el-GR">
                <a:solidFill>
                  <a:schemeClr val="bg2"/>
                </a:solidFill>
              </a:rPr>
              <a:t> / </a:t>
            </a:r>
            <a:r>
              <a:rPr lang="en-US">
                <a:solidFill>
                  <a:schemeClr val="bg2"/>
                </a:solidFill>
              </a:rPr>
              <a:t>19</a:t>
            </a:r>
          </a:p>
        </p:txBody>
      </p:sp>
      <p:sp>
        <p:nvSpPr>
          <p:cNvPr id="169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6477000" cy="914400"/>
          </a:xfrm>
        </p:spPr>
        <p:txBody>
          <a:bodyPr/>
          <a:lstStyle/>
          <a:p>
            <a:pPr algn="ctr">
              <a:defRPr/>
            </a:pPr>
            <a:r>
              <a:rPr lang="el-GR" smtClean="0"/>
              <a:t>ΕΝΟΤΗΤΑ </a:t>
            </a:r>
            <a:r>
              <a:rPr lang="en-US" smtClean="0"/>
              <a:t>6</a:t>
            </a:r>
            <a:endParaRPr lang="en-GB" smtClean="0"/>
          </a:p>
        </p:txBody>
      </p:sp>
      <p:sp>
        <p:nvSpPr>
          <p:cNvPr id="169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391400" cy="1676400"/>
          </a:xfrm>
        </p:spPr>
        <p:txBody>
          <a:bodyPr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l-GR" sz="2400" b="1" smtClean="0"/>
              <a:t>ΟΔΗΓΙΕΣ ΚΑΛΟΥ ΠΡΟΓΡΑΜΜΑΤΙΣΜΟΥ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el-GR" sz="2000" b="1" i="1" smtClean="0"/>
              <a:t>Αριθμός διαλέξεων </a:t>
            </a:r>
            <a:r>
              <a:rPr lang="en-US" sz="2000" b="1" i="1" smtClean="0"/>
              <a:t>1</a:t>
            </a:r>
            <a:r>
              <a:rPr lang="el-GR" sz="2000" b="1" i="1" smtClean="0"/>
              <a:t> – Διάλεξη 1η</a:t>
            </a:r>
            <a:endParaRPr lang="en-GB" sz="2000" b="1" i="1" smtClean="0"/>
          </a:p>
        </p:txBody>
      </p:sp>
      <p:pic>
        <p:nvPicPr>
          <p:cNvPr id="4103" name="Picture 6" descr="HM00363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0" y="2878138"/>
            <a:ext cx="2755900" cy="276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03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Θέση ημερομηνίας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5123" name="Θέση υποσέλιδου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5124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Slide </a:t>
            </a:r>
            <a:fld id="{DD6C63C4-F299-4D2B-8DCB-2F3ED3648244}" type="slidenum">
              <a:rPr lang="en-US">
                <a:solidFill>
                  <a:schemeClr val="bg2"/>
                </a:solidFill>
              </a:rPr>
              <a:pPr/>
              <a:t>3</a:t>
            </a:fld>
            <a:r>
              <a:rPr lang="el-GR">
                <a:solidFill>
                  <a:schemeClr val="bg2"/>
                </a:solidFill>
              </a:rPr>
              <a:t> / </a:t>
            </a:r>
            <a:r>
              <a:rPr lang="en-US">
                <a:solidFill>
                  <a:schemeClr val="bg2"/>
                </a:solidFill>
              </a:rPr>
              <a:t>19</a:t>
            </a:r>
          </a:p>
        </p:txBody>
      </p:sp>
      <p:sp>
        <p:nvSpPr>
          <p:cNvPr id="155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Περιεχόμενα</a:t>
            </a:r>
            <a:endParaRPr lang="en-GB" smtClean="0"/>
          </a:p>
        </p:txBody>
      </p:sp>
      <p:sp>
        <p:nvSpPr>
          <p:cNvPr id="155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l-GR" i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Οργάνωση και εσωτερική δομή αρχείων</a:t>
            </a:r>
          </a:p>
          <a:p>
            <a:pPr>
              <a:defRPr/>
            </a:pPr>
            <a:r>
              <a:rPr lang="el-GR" smtClean="0"/>
              <a:t>Πολιτικές μεγεθών και ονομασίας</a:t>
            </a:r>
            <a:endParaRPr lang="en-US" smtClean="0"/>
          </a:p>
          <a:p>
            <a:pPr>
              <a:defRPr/>
            </a:pPr>
            <a:r>
              <a:rPr lang="el-GR" smtClean="0"/>
              <a:t>Κενά, γραμμές, και σχόλια</a:t>
            </a:r>
            <a:endParaRPr lang="en-US" smtClean="0"/>
          </a:p>
          <a:p>
            <a:pPr>
              <a:defRPr/>
            </a:pPr>
            <a:r>
              <a:rPr lang="el-GR" smtClean="0"/>
              <a:t>Εποπτεία, έλεγχος και </a:t>
            </a:r>
            <a:r>
              <a:rPr lang="en-US" smtClean="0"/>
              <a:t>backups</a:t>
            </a:r>
            <a:r>
              <a:rPr lang="el-GR" smtClean="0"/>
              <a:t> του κώδικα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256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Θέση ημερομηνίας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6147" name="Θέση υποσέλιδου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6148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Slide </a:t>
            </a:r>
            <a:fld id="{7DE9DA6A-9A98-4C21-9663-9EB8D6C81268}" type="slidenum">
              <a:rPr lang="en-US">
                <a:solidFill>
                  <a:schemeClr val="bg2"/>
                </a:solidFill>
              </a:rPr>
              <a:pPr/>
              <a:t>4</a:t>
            </a:fld>
            <a:r>
              <a:rPr lang="el-GR">
                <a:solidFill>
                  <a:schemeClr val="bg2"/>
                </a:solidFill>
              </a:rPr>
              <a:t> / </a:t>
            </a:r>
            <a:r>
              <a:rPr lang="en-US">
                <a:solidFill>
                  <a:schemeClr val="bg2"/>
                </a:solidFill>
              </a:rPr>
              <a:t>19</a:t>
            </a:r>
          </a:p>
        </p:txBody>
      </p:sp>
      <p:sp>
        <p:nvSpPr>
          <p:cNvPr id="168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Οργάνωση και εσωτερική δομή αρχείων (1/6)</a:t>
            </a:r>
            <a:endParaRPr lang="en-GB" smtClean="0"/>
          </a:p>
        </p:txBody>
      </p:sp>
      <p:sp>
        <p:nvSpPr>
          <p:cNvPr id="168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22479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Clr>
                <a:srgbClr val="0000FF"/>
              </a:buClr>
              <a:buSzPct val="110000"/>
              <a:buFont typeface="Wingdings" pitchFamily="2" charset="2"/>
              <a:buAutoNum type="arabicPeriod"/>
            </a:pPr>
            <a:r>
              <a:rPr lang="el-GR" sz="1800" dirty="0" smtClean="0">
                <a:effectLst/>
              </a:rPr>
              <a:t>Διάλεξε κατάλληλη πολιτική ονομασίας για</a:t>
            </a:r>
            <a:r>
              <a:rPr lang="en-US" sz="1800" dirty="0" smtClean="0">
                <a:effectLst/>
              </a:rPr>
              <a:t>:</a:t>
            </a:r>
            <a:r>
              <a:rPr lang="el-GR" sz="1800" dirty="0" smtClean="0">
                <a:effectLst/>
              </a:rPr>
              <a:t> υποσύστημα</a:t>
            </a:r>
            <a:r>
              <a:rPr lang="en-US" sz="1800" dirty="0" smtClean="0">
                <a:effectLst/>
              </a:rPr>
              <a:t>, </a:t>
            </a:r>
            <a:r>
              <a:rPr lang="el-GR" sz="1800" dirty="0" smtClean="0">
                <a:effectLst/>
              </a:rPr>
              <a:t>τμήμα</a:t>
            </a:r>
            <a:r>
              <a:rPr lang="en-US" sz="1800" dirty="0" smtClean="0">
                <a:effectLst/>
              </a:rPr>
              <a:t>, </a:t>
            </a:r>
            <a:r>
              <a:rPr lang="el-GR" sz="1800" dirty="0" err="1" smtClean="0">
                <a:effectLst/>
              </a:rPr>
              <a:t>υποτμήμα</a:t>
            </a:r>
            <a:r>
              <a:rPr lang="el-GR" sz="1800" dirty="0" smtClean="0">
                <a:effectLst/>
              </a:rPr>
              <a:t>, πριν αρχίσεις να δημιουργείς αρχεία και </a:t>
            </a:r>
            <a:r>
              <a:rPr lang="en-US" sz="1800" dirty="0" smtClean="0">
                <a:effectLst/>
              </a:rPr>
              <a:t>directories</a:t>
            </a:r>
          </a:p>
          <a:p>
            <a:pPr marL="533400" indent="-533400">
              <a:lnSpc>
                <a:spcPct val="80000"/>
              </a:lnSpc>
              <a:buClr>
                <a:srgbClr val="0000FF"/>
              </a:buClr>
              <a:buSzPct val="110000"/>
              <a:buFont typeface="Wingdings" pitchFamily="2" charset="2"/>
              <a:buAutoNum type="arabicPeriod"/>
            </a:pPr>
            <a:r>
              <a:rPr lang="el-GR" sz="1800" dirty="0" smtClean="0">
                <a:effectLst/>
              </a:rPr>
              <a:t>Οργάνωσε τα αρχεία με </a:t>
            </a:r>
            <a:r>
              <a:rPr lang="en-US" sz="1800" dirty="0" smtClean="0">
                <a:effectLst/>
              </a:rPr>
              <a:t>directories</a:t>
            </a:r>
            <a:r>
              <a:rPr lang="el-GR" sz="1800" dirty="0" smtClean="0">
                <a:effectLst/>
              </a:rPr>
              <a:t> ανά υποσύστημα και ονόματα από την αρχιτεκτονική</a:t>
            </a:r>
            <a:endParaRPr lang="en-US" sz="1800" dirty="0" smtClean="0">
              <a:effectLst/>
            </a:endParaRPr>
          </a:p>
          <a:p>
            <a:pPr marL="533400" indent="-533400">
              <a:lnSpc>
                <a:spcPct val="80000"/>
              </a:lnSpc>
              <a:buClr>
                <a:srgbClr val="0000FF"/>
              </a:buClr>
              <a:buSzPct val="110000"/>
              <a:buFont typeface="Wingdings" pitchFamily="2" charset="2"/>
              <a:buAutoNum type="arabicPeriod"/>
            </a:pPr>
            <a:r>
              <a:rPr lang="el-GR" sz="1800" dirty="0" smtClean="0">
                <a:effectLst/>
              </a:rPr>
              <a:t>Ονόμασε τα αρχεία με κατάλληλη περιγραφική σημασιολογία (δεν φοβόμαστε τα μεγάλα ονόματα) </a:t>
            </a:r>
            <a:r>
              <a:rPr lang="el-GR" sz="1800" dirty="0" smtClean="0">
                <a:effectLst/>
              </a:rPr>
              <a:t>μη βάλετε ως </a:t>
            </a:r>
            <a:r>
              <a:rPr lang="el-GR" sz="1800" dirty="0" smtClean="0">
                <a:effectLst/>
              </a:rPr>
              <a:t>πρόθεμα στα αρχεία το αναγνωριστικό όνομα η συντομογραφία του </a:t>
            </a:r>
            <a:r>
              <a:rPr lang="en-US" sz="1800" dirty="0" smtClean="0">
                <a:effectLst/>
              </a:rPr>
              <a:t>subsystem</a:t>
            </a:r>
          </a:p>
          <a:p>
            <a:pPr marL="533400" indent="-533400">
              <a:lnSpc>
                <a:spcPct val="80000"/>
              </a:lnSpc>
              <a:buClr>
                <a:srgbClr val="0000FF"/>
              </a:buClr>
              <a:buSzPct val="110000"/>
              <a:buFont typeface="Wingdings" pitchFamily="2" charset="2"/>
              <a:buAutoNum type="arabicPeriod"/>
            </a:pPr>
            <a:r>
              <a:rPr lang="el-GR" sz="1800" dirty="0" smtClean="0">
                <a:effectLst/>
              </a:rPr>
              <a:t>Εάν υπάρχουν </a:t>
            </a:r>
            <a:r>
              <a:rPr lang="en-US" sz="1800" dirty="0" smtClean="0">
                <a:effectLst/>
              </a:rPr>
              <a:t>file name conflicts</a:t>
            </a:r>
            <a:r>
              <a:rPr lang="el-GR" sz="1800" dirty="0" smtClean="0">
                <a:effectLst/>
              </a:rPr>
              <a:t> τότε κάνουμε </a:t>
            </a:r>
            <a:r>
              <a:rPr lang="en-US" sz="1800" dirty="0" smtClean="0">
                <a:effectLst/>
              </a:rPr>
              <a:t>include </a:t>
            </a:r>
            <a:r>
              <a:rPr lang="el-GR" sz="1800" dirty="0" smtClean="0">
                <a:effectLst/>
              </a:rPr>
              <a:t>ένα </a:t>
            </a:r>
            <a:r>
              <a:rPr lang="en-US" sz="1800" dirty="0" smtClean="0">
                <a:effectLst/>
              </a:rPr>
              <a:t>folder </a:t>
            </a:r>
            <a:r>
              <a:rPr lang="el-GR" sz="1800" dirty="0" smtClean="0">
                <a:effectLst/>
              </a:rPr>
              <a:t>πίσω</a:t>
            </a:r>
            <a:endParaRPr lang="en-US" sz="1800" dirty="0" smtClean="0">
              <a:effectLst/>
            </a:endParaRPr>
          </a:p>
        </p:txBody>
      </p:sp>
      <p:graphicFrame>
        <p:nvGraphicFramePr>
          <p:cNvPr id="1680415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418580"/>
              </p:ext>
            </p:extLst>
          </p:nvPr>
        </p:nvGraphicFramePr>
        <p:xfrm>
          <a:off x="1041400" y="3975100"/>
          <a:ext cx="7556500" cy="2019300"/>
        </p:xfrm>
        <a:graphic>
          <a:graphicData uri="http://schemas.openxmlformats.org/drawingml/2006/table">
            <a:tbl>
              <a:tblPr/>
              <a:tblGrid>
                <a:gridCol w="7556500"/>
              </a:tblGrid>
              <a:tr h="2019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Subsystem </a:t>
                      </a:r>
                      <a:r>
                        <a:rPr kumimoji="1" lang="en-US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AIUnits</a:t>
                      </a:r>
                      <a:r>
                        <a:rPr kumimoji="1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l-G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για </a:t>
                      </a:r>
                      <a:r>
                        <a:rPr kumimoji="1" lang="el-GR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σε </a:t>
                      </a:r>
                      <a:r>
                        <a:rPr kumimoji="1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war simulator</a:t>
                      </a:r>
                      <a:endParaRPr kumimoji="1" lang="el-GR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AIUnits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Soldier.h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AIUnits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/Soldier.cpp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AIUnits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Commander.h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AIUnits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/Commander.cpp</a:t>
                      </a:r>
                      <a:endParaRPr kumimoji="1" lang="el-G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include “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Soldier.h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”		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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no file names conflicts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#include “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AIUnits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Soldier.h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”	</a:t>
                      </a:r>
                      <a:r>
                        <a:rPr kumimoji="1" lang="en-US" sz="14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  <a:sym typeface="Wingdings" pitchFamily="2" charset="2"/>
                        </a:rPr>
                        <a:t> </a:t>
                      </a:r>
                      <a:r>
                        <a:rPr kumimoji="1" lang="en-US" sz="14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has file name conflicts</a:t>
                      </a:r>
                      <a:endParaRPr kumimoji="1" lang="en-GB" sz="14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36600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514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8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8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8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8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8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8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8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8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80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80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0387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Θέση ημερομηνίας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7171" name="Θέση υποσέλιδου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7172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Slide </a:t>
            </a:r>
            <a:fld id="{CD1C915E-7EA3-4989-8EEB-34EF8C3AE023}" type="slidenum">
              <a:rPr lang="en-US">
                <a:solidFill>
                  <a:schemeClr val="bg2"/>
                </a:solidFill>
              </a:rPr>
              <a:pPr/>
              <a:t>5</a:t>
            </a:fld>
            <a:r>
              <a:rPr lang="el-GR">
                <a:solidFill>
                  <a:schemeClr val="bg2"/>
                </a:solidFill>
              </a:rPr>
              <a:t> / </a:t>
            </a:r>
            <a:r>
              <a:rPr lang="en-US">
                <a:solidFill>
                  <a:schemeClr val="bg2"/>
                </a:solidFill>
              </a:rPr>
              <a:t>19</a:t>
            </a:r>
          </a:p>
        </p:txBody>
      </p:sp>
      <p:sp>
        <p:nvSpPr>
          <p:cNvPr id="168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Οργάνωση και εσωτερική δομή αρχείων (2/6)</a:t>
            </a:r>
            <a:endParaRPr lang="en-GB" smtClean="0"/>
          </a:p>
        </p:txBody>
      </p:sp>
      <p:sp>
        <p:nvSpPr>
          <p:cNvPr id="168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Clr>
                <a:srgbClr val="0000FF"/>
              </a:buClr>
              <a:buSzPct val="110000"/>
              <a:buFont typeface="Wingdings" pitchFamily="2" charset="2"/>
              <a:buAutoNum type="arabicPeriod" startAt="4"/>
            </a:pPr>
            <a:r>
              <a:rPr lang="el-GR" sz="2000" dirty="0" smtClean="0">
                <a:effectLst/>
              </a:rPr>
              <a:t>Μία βασική κλάση ανά αρχείο (μαζί με τις </a:t>
            </a:r>
            <a:r>
              <a:rPr lang="en-US" sz="2000" dirty="0" smtClean="0">
                <a:effectLst/>
              </a:rPr>
              <a:t>embedded classes). </a:t>
            </a:r>
            <a:r>
              <a:rPr lang="el-GR" sz="2000" dirty="0" smtClean="0">
                <a:effectLst/>
              </a:rPr>
              <a:t>Ονομασία αρχείων με το στυλ </a:t>
            </a:r>
            <a:r>
              <a:rPr lang="en-US" sz="2000" i="1" dirty="0" smtClean="0">
                <a:effectLst/>
              </a:rPr>
              <a:t>&lt;class&gt;.h</a:t>
            </a:r>
            <a:r>
              <a:rPr lang="en-US" sz="2000" dirty="0" smtClean="0">
                <a:effectLst/>
              </a:rPr>
              <a:t> </a:t>
            </a:r>
            <a:r>
              <a:rPr lang="el-GR" sz="2000" dirty="0" smtClean="0">
                <a:effectLst/>
              </a:rPr>
              <a:t>και</a:t>
            </a:r>
            <a:r>
              <a:rPr lang="en-US" sz="2000" dirty="0" smtClean="0">
                <a:effectLst/>
              </a:rPr>
              <a:t> </a:t>
            </a:r>
            <a:r>
              <a:rPr lang="en-US" sz="2000" i="1" dirty="0" smtClean="0">
                <a:effectLst/>
              </a:rPr>
              <a:t>&lt;class&gt;.</a:t>
            </a:r>
            <a:r>
              <a:rPr lang="en-US" sz="2000" i="1" dirty="0" err="1" smtClean="0">
                <a:effectLst/>
              </a:rPr>
              <a:t>cpp</a:t>
            </a:r>
            <a:r>
              <a:rPr lang="en-US" sz="2000" dirty="0" smtClean="0">
                <a:effectLst/>
              </a:rPr>
              <a:t> </a:t>
            </a:r>
            <a:r>
              <a:rPr lang="el-GR" sz="2000" dirty="0" smtClean="0">
                <a:effectLst/>
              </a:rPr>
              <a:t>αντίστοιχα</a:t>
            </a:r>
            <a:r>
              <a:rPr lang="en-US" sz="2000" dirty="0" smtClean="0">
                <a:effectLst/>
              </a:rPr>
              <a:t>.</a:t>
            </a:r>
            <a:endParaRPr lang="el-GR" sz="2000" dirty="0" smtClean="0">
              <a:effectLst/>
            </a:endParaRPr>
          </a:p>
          <a:p>
            <a:pPr marL="914400" lvl="1" indent="-457200">
              <a:lnSpc>
                <a:spcPct val="90000"/>
              </a:lnSpc>
              <a:buFontTx/>
              <a:buChar char="o"/>
            </a:pPr>
            <a:r>
              <a:rPr lang="el-GR" sz="1800" dirty="0" smtClean="0">
                <a:effectLst/>
              </a:rPr>
              <a:t>Αντί για </a:t>
            </a:r>
            <a:r>
              <a:rPr lang="en-US" sz="1800" i="1" dirty="0" smtClean="0">
                <a:effectLst/>
              </a:rPr>
              <a:t>.h</a:t>
            </a:r>
            <a:r>
              <a:rPr lang="en-US" sz="1800" dirty="0" smtClean="0">
                <a:effectLst/>
              </a:rPr>
              <a:t>, </a:t>
            </a:r>
            <a:r>
              <a:rPr lang="en-US" sz="1800" i="1" dirty="0" smtClean="0">
                <a:effectLst/>
              </a:rPr>
              <a:t>.</a:t>
            </a:r>
            <a:r>
              <a:rPr lang="en-US" sz="1800" i="1" dirty="0" err="1" smtClean="0">
                <a:effectLst/>
              </a:rPr>
              <a:t>cpp</a:t>
            </a:r>
            <a:r>
              <a:rPr lang="el-GR" sz="1800" dirty="0" smtClean="0">
                <a:effectLst/>
              </a:rPr>
              <a:t> μπορεί, ανάλογα με τον </a:t>
            </a:r>
            <a:r>
              <a:rPr lang="en-US" sz="1800" dirty="0" smtClean="0">
                <a:effectLst/>
              </a:rPr>
              <a:t>compiler</a:t>
            </a:r>
            <a:r>
              <a:rPr lang="el-GR" sz="1800" dirty="0" smtClean="0">
                <a:effectLst/>
              </a:rPr>
              <a:t>, να έχουμε και άλλα </a:t>
            </a:r>
            <a:r>
              <a:rPr lang="en-US" sz="1800" dirty="0" smtClean="0">
                <a:effectLst/>
              </a:rPr>
              <a:t>file extensions, </a:t>
            </a:r>
            <a:r>
              <a:rPr lang="el-GR" sz="1800" dirty="0" smtClean="0">
                <a:effectLst/>
              </a:rPr>
              <a:t>π.χ., </a:t>
            </a:r>
            <a:r>
              <a:rPr lang="en-US" sz="1800" i="1" dirty="0" smtClean="0">
                <a:effectLst/>
              </a:rPr>
              <a:t>.</a:t>
            </a:r>
            <a:r>
              <a:rPr lang="en-US" sz="1800" i="1" dirty="0" err="1" smtClean="0">
                <a:effectLst/>
              </a:rPr>
              <a:t>hpp</a:t>
            </a:r>
            <a:r>
              <a:rPr lang="en-US" sz="1800" dirty="0" smtClean="0">
                <a:effectLst/>
              </a:rPr>
              <a:t>  </a:t>
            </a:r>
            <a:r>
              <a:rPr lang="el-GR" sz="1800" dirty="0" smtClean="0">
                <a:effectLst/>
              </a:rPr>
              <a:t>ή </a:t>
            </a:r>
            <a:r>
              <a:rPr lang="en-US" sz="1800" i="1" dirty="0" smtClean="0">
                <a:effectLst/>
              </a:rPr>
              <a:t>.cc</a:t>
            </a:r>
            <a:r>
              <a:rPr lang="el-GR" sz="1800" i="1" dirty="0" smtClean="0">
                <a:effectLst/>
              </a:rPr>
              <a:t> </a:t>
            </a:r>
            <a:r>
              <a:rPr lang="en-US" sz="1800" dirty="0" smtClean="0">
                <a:effectLst/>
              </a:rPr>
              <a:t> </a:t>
            </a:r>
            <a:r>
              <a:rPr lang="el-GR" sz="1800" dirty="0" smtClean="0">
                <a:effectLst/>
              </a:rPr>
              <a:t>ή</a:t>
            </a:r>
            <a:r>
              <a:rPr lang="en-US" sz="1800" dirty="0" smtClean="0">
                <a:effectLst/>
              </a:rPr>
              <a:t> </a:t>
            </a:r>
            <a:r>
              <a:rPr lang="en-US" sz="1800" i="1" dirty="0" smtClean="0">
                <a:effectLst/>
              </a:rPr>
              <a:t>h++ </a:t>
            </a:r>
            <a:r>
              <a:rPr lang="en-US" sz="1800" dirty="0" smtClean="0">
                <a:effectLst/>
              </a:rPr>
              <a:t> </a:t>
            </a:r>
            <a:r>
              <a:rPr lang="el-GR" sz="1800" dirty="0" smtClean="0">
                <a:effectLst/>
              </a:rPr>
              <a:t>ή</a:t>
            </a:r>
            <a:r>
              <a:rPr lang="en-US" sz="1800" dirty="0" smtClean="0">
                <a:effectLst/>
              </a:rPr>
              <a:t> </a:t>
            </a:r>
            <a:r>
              <a:rPr lang="en-US" sz="1800" i="1" dirty="0" err="1" smtClean="0">
                <a:effectLst/>
              </a:rPr>
              <a:t>c++</a:t>
            </a:r>
            <a:endParaRPr lang="en-US" sz="1800" i="1" dirty="0" smtClean="0">
              <a:effectLst/>
            </a:endParaRPr>
          </a:p>
          <a:p>
            <a:pPr marL="533400" indent="-533400">
              <a:lnSpc>
                <a:spcPct val="90000"/>
              </a:lnSpc>
              <a:buClr>
                <a:srgbClr val="0000FF"/>
              </a:buClr>
              <a:buSzPct val="110000"/>
              <a:buFont typeface="Wingdings" pitchFamily="2" charset="2"/>
              <a:buAutoNum type="arabicPeriod" startAt="4"/>
            </a:pPr>
            <a:r>
              <a:rPr lang="el-GR" sz="2000" dirty="0" smtClean="0">
                <a:effectLst/>
              </a:rPr>
              <a:t>Κρύψε τα </a:t>
            </a:r>
            <a:r>
              <a:rPr lang="en-US" sz="2000" dirty="0" smtClean="0">
                <a:effectLst/>
              </a:rPr>
              <a:t>private </a:t>
            </a:r>
            <a:r>
              <a:rPr lang="el-GR" sz="2000" dirty="0" smtClean="0">
                <a:effectLst/>
              </a:rPr>
              <a:t>και </a:t>
            </a:r>
            <a:r>
              <a:rPr lang="en-US" sz="2000" dirty="0" smtClean="0">
                <a:effectLst/>
              </a:rPr>
              <a:t>protected </a:t>
            </a:r>
            <a:r>
              <a:rPr lang="el-GR" sz="2000" dirty="0" smtClean="0">
                <a:effectLst/>
              </a:rPr>
              <a:t>μέλη μεγάλων κλάσεων</a:t>
            </a:r>
            <a:r>
              <a:rPr lang="en-US" sz="2000" dirty="0" smtClean="0">
                <a:effectLst/>
              </a:rPr>
              <a:t>,</a:t>
            </a:r>
            <a:r>
              <a:rPr lang="el-GR" sz="2000" dirty="0" smtClean="0">
                <a:effectLst/>
              </a:rPr>
              <a:t> οι οποίες πρόκειται να χρησιμοποιηθούν από άλλους προγραμματιστές, όταν αυτές παγιωθούν, σε επιπλέον </a:t>
            </a:r>
            <a:r>
              <a:rPr lang="en-US" sz="2000" dirty="0" smtClean="0">
                <a:effectLst/>
              </a:rPr>
              <a:t>headers</a:t>
            </a:r>
            <a:r>
              <a:rPr lang="el-GR" sz="2000" dirty="0" smtClean="0">
                <a:effectLst/>
              </a:rPr>
              <a:t> με ονομασίες</a:t>
            </a:r>
            <a:r>
              <a:rPr lang="en-US" sz="2000" dirty="0" smtClean="0">
                <a:effectLst/>
              </a:rPr>
              <a:t> </a:t>
            </a:r>
            <a:r>
              <a:rPr lang="en-US" sz="2000" i="1" dirty="0" smtClean="0">
                <a:effectLst/>
              </a:rPr>
              <a:t>&lt;class&gt;_</a:t>
            </a:r>
            <a:r>
              <a:rPr lang="en-US" sz="2000" i="1" dirty="0" err="1" smtClean="0">
                <a:effectLst/>
              </a:rPr>
              <a:t>Private.h</a:t>
            </a:r>
            <a:r>
              <a:rPr lang="el-GR" sz="2000" dirty="0" smtClean="0">
                <a:effectLst/>
              </a:rPr>
              <a:t> και</a:t>
            </a:r>
            <a:r>
              <a:rPr lang="en-US" sz="2000" dirty="0" smtClean="0">
                <a:effectLst/>
              </a:rPr>
              <a:t> </a:t>
            </a:r>
            <a:r>
              <a:rPr lang="en-US" sz="2000" i="1" dirty="0" smtClean="0">
                <a:effectLst/>
              </a:rPr>
              <a:t>&lt;class&gt;_</a:t>
            </a:r>
            <a:r>
              <a:rPr lang="en-US" sz="2000" i="1" dirty="0" err="1" smtClean="0">
                <a:effectLst/>
              </a:rPr>
              <a:t>Protected.h</a:t>
            </a:r>
            <a:r>
              <a:rPr lang="el-GR" sz="2000" i="1" dirty="0" smtClean="0">
                <a:effectLst/>
              </a:rPr>
              <a:t>,</a:t>
            </a:r>
            <a:r>
              <a:rPr lang="en-US" sz="2000" dirty="0" smtClean="0">
                <a:effectLst/>
              </a:rPr>
              <a:t> </a:t>
            </a:r>
            <a:r>
              <a:rPr lang="el-GR" sz="2000" dirty="0" smtClean="0">
                <a:effectLst/>
              </a:rPr>
              <a:t>με απ ευθείας #</a:t>
            </a:r>
            <a:r>
              <a:rPr lang="en-US" sz="2000" dirty="0" smtClean="0">
                <a:effectLst/>
              </a:rPr>
              <a:t>include </a:t>
            </a:r>
            <a:r>
              <a:rPr lang="el-GR" sz="2000" dirty="0" smtClean="0">
                <a:effectLst/>
              </a:rPr>
              <a:t>στο σώμα της </a:t>
            </a:r>
            <a:r>
              <a:rPr lang="el-GR" sz="2000" dirty="0" smtClean="0">
                <a:effectLst/>
              </a:rPr>
              <a:t>κλάσης</a:t>
            </a:r>
            <a:endParaRPr lang="en-US" sz="2000" dirty="0" smtClean="0">
              <a:effectLst/>
            </a:endParaRPr>
          </a:p>
          <a:p>
            <a:pPr marL="533400" indent="-533400">
              <a:lnSpc>
                <a:spcPct val="90000"/>
              </a:lnSpc>
              <a:buClr>
                <a:srgbClr val="0000FF"/>
              </a:buClr>
              <a:buSzPct val="110000"/>
              <a:buFont typeface="Wingdings" pitchFamily="2" charset="2"/>
              <a:buAutoNum type="arabicPeriod" startAt="4"/>
            </a:pPr>
            <a:r>
              <a:rPr lang="el-GR" sz="2000" dirty="0" smtClean="0">
                <a:effectLst/>
              </a:rPr>
              <a:t>Κρύψε σε επιπλέον </a:t>
            </a:r>
            <a:r>
              <a:rPr lang="en-US" sz="2000" dirty="0" smtClean="0">
                <a:effectLst/>
              </a:rPr>
              <a:t>headers </a:t>
            </a:r>
            <a:r>
              <a:rPr lang="el-GR" sz="2000" dirty="0" smtClean="0">
                <a:effectLst/>
              </a:rPr>
              <a:t>όλους τους επιπρόσθετους τύπους, κλάσεις, συναρτήσεις, </a:t>
            </a:r>
            <a:r>
              <a:rPr lang="en-US" sz="2000" dirty="0" smtClean="0">
                <a:effectLst/>
              </a:rPr>
              <a:t>templates, </a:t>
            </a:r>
            <a:r>
              <a:rPr lang="el-GR" sz="2000" dirty="0" smtClean="0">
                <a:effectLst/>
              </a:rPr>
              <a:t>κλπ, όταν δεν πρέπει να είναι ορατοί παρά μόνο σε μία συγκεκριμένη </a:t>
            </a:r>
            <a:r>
              <a:rPr lang="el-GR" sz="2000" dirty="0" smtClean="0">
                <a:effectLst/>
              </a:rPr>
              <a:t>κλάση</a:t>
            </a:r>
            <a:endParaRPr lang="el-GR" sz="2000" dirty="0" smtClean="0">
              <a:effectLst/>
            </a:endParaRPr>
          </a:p>
          <a:p>
            <a:pPr lvl="1">
              <a:lnSpc>
                <a:spcPct val="90000"/>
              </a:lnSpc>
              <a:buClr>
                <a:srgbClr val="0000FF"/>
              </a:buClr>
              <a:buSzPct val="110000"/>
            </a:pPr>
            <a:r>
              <a:rPr lang="el-GR" sz="1800" dirty="0" smtClean="0">
                <a:effectLst/>
              </a:rPr>
              <a:t>Όμως τύποι που έχουν νόημα ύπαρξης μόνο στα πλαίσια συγκεκριμένης κλάσης πρέπει να ορίζονται πάντα μέσα σε </a:t>
            </a:r>
            <a:r>
              <a:rPr lang="el-GR" sz="1800" dirty="0" smtClean="0">
                <a:effectLst/>
              </a:rPr>
              <a:t>αυτή</a:t>
            </a:r>
            <a:endParaRPr lang="en-GB" sz="18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9323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8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8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8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8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8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8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8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8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8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8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1411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Θέση ημερομηνίας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195" name="Θέση υποσέλιδου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19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Slide </a:t>
            </a:r>
            <a:fld id="{6417EB29-17E8-49E6-92D8-72F6BD560007}" type="slidenum">
              <a:rPr lang="en-US">
                <a:solidFill>
                  <a:schemeClr val="bg2"/>
                </a:solidFill>
              </a:rPr>
              <a:pPr/>
              <a:t>6</a:t>
            </a:fld>
            <a:r>
              <a:rPr lang="el-GR">
                <a:solidFill>
                  <a:schemeClr val="bg2"/>
                </a:solidFill>
              </a:rPr>
              <a:t> / </a:t>
            </a:r>
            <a:r>
              <a:rPr lang="en-US">
                <a:solidFill>
                  <a:schemeClr val="bg2"/>
                </a:solidFill>
              </a:rPr>
              <a:t>19</a:t>
            </a:r>
          </a:p>
        </p:txBody>
      </p:sp>
      <p:sp>
        <p:nvSpPr>
          <p:cNvPr id="168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Οργάνωση και εσωτερική δομή αρχείων (3/6)</a:t>
            </a:r>
            <a:endParaRPr lang="en-GB" smtClean="0"/>
          </a:p>
        </p:txBody>
      </p:sp>
      <p:graphicFrame>
        <p:nvGraphicFramePr>
          <p:cNvPr id="1682463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647988"/>
              </p:ext>
            </p:extLst>
          </p:nvPr>
        </p:nvGraphicFramePr>
        <p:xfrm>
          <a:off x="812800" y="1562100"/>
          <a:ext cx="8026400" cy="4475163"/>
        </p:xfrm>
        <a:graphic>
          <a:graphicData uri="http://schemas.openxmlformats.org/drawingml/2006/table">
            <a:tbl>
              <a:tblPr/>
              <a:tblGrid>
                <a:gridCol w="3822700"/>
                <a:gridCol w="4203700"/>
              </a:tblGrid>
              <a:tr h="4475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</a:t>
                      </a:r>
                      <a:r>
                        <a:rPr kumimoji="1" lang="en-US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MyClass.h</a:t>
                      </a:r>
                      <a:endParaRPr kumimoji="1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MyClass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private: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include “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MyClass_Private.h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”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protected: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include “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MyClass_Protected.h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”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public: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...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  <a:endParaRPr kumimoji="1" lang="el-G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Εάν ο τύπος 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MyType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χρησιμοποιείται αποκλειστικά από την 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MyClass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,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ο παρακάτω τρόπος δεν είναι βέλτιστος.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</a:t>
                      </a:r>
                      <a:r>
                        <a:rPr kumimoji="1" lang="en-US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MyClass_MyType.h</a:t>
                      </a:r>
                      <a:endParaRPr kumimoji="1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struct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MyType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{ ... 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MyClass.cpp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#include “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MyClass.h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”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#include “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MyType.h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”</a:t>
                      </a:r>
                      <a:endParaRPr kumimoji="1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075" marR="92075" marT="46039" marB="46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</a:t>
                      </a:r>
                      <a:r>
                        <a:rPr kumimoji="1" lang="en-US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MyClass.h</a:t>
                      </a:r>
                      <a:endParaRPr kumimoji="1" lang="el-G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MyClass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{</a:t>
                      </a:r>
                      <a:endParaRPr kumimoji="1" lang="el-G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Εάν μπλέκεται μόνο σε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private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μέλη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:</a:t>
                      </a:r>
                      <a:endParaRPr kumimoji="1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private:</a:t>
                      </a: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struct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MyType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{ ... };</a:t>
                      </a:r>
                      <a:endParaRPr kumimoji="1" lang="el-G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 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Εάν εμπλέκεται σε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sym typeface="Wingdings" pitchFamily="2" charset="2"/>
                        </a:rPr>
                        <a:t>public member signature:</a:t>
                      </a:r>
                      <a:endParaRPr kumimoji="1" lang="el-GR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public:</a:t>
                      </a: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struct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MyType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{ ... 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075" marR="92075" marT="46039" marB="46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158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Θέση ημερομηνίας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9219" name="Θέση υποσέλιδου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9220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Slide </a:t>
            </a:r>
            <a:fld id="{66416E0A-A4FA-4F2A-8572-735209E839CF}" type="slidenum">
              <a:rPr lang="en-US">
                <a:solidFill>
                  <a:schemeClr val="bg2"/>
                </a:solidFill>
              </a:rPr>
              <a:pPr/>
              <a:t>7</a:t>
            </a:fld>
            <a:r>
              <a:rPr lang="el-GR">
                <a:solidFill>
                  <a:schemeClr val="bg2"/>
                </a:solidFill>
              </a:rPr>
              <a:t> / </a:t>
            </a:r>
            <a:r>
              <a:rPr lang="en-US">
                <a:solidFill>
                  <a:schemeClr val="bg2"/>
                </a:solidFill>
              </a:rPr>
              <a:t>19</a:t>
            </a:r>
          </a:p>
        </p:txBody>
      </p:sp>
      <p:sp>
        <p:nvSpPr>
          <p:cNvPr id="168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Οργάνωση και εσωτερική δομή αρχείων (4/6)</a:t>
            </a:r>
            <a:endParaRPr lang="en-GB" smtClean="0"/>
          </a:p>
        </p:txBody>
      </p:sp>
      <p:sp>
        <p:nvSpPr>
          <p:cNvPr id="168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00175"/>
            <a:ext cx="8686800" cy="44196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Clr>
                <a:srgbClr val="0000FF"/>
              </a:buClr>
              <a:buSzPct val="110000"/>
              <a:buFont typeface="Wingdings" pitchFamily="2" charset="2"/>
              <a:buAutoNum type="arabicPeriod" startAt="7"/>
            </a:pPr>
            <a:r>
              <a:rPr lang="en-US" sz="1800" b="1" dirty="0" smtClean="0">
                <a:effectLst/>
                <a:latin typeface="Courier New" pitchFamily="49" charset="0"/>
              </a:rPr>
              <a:t>#</a:t>
            </a:r>
            <a:r>
              <a:rPr lang="en-US" sz="1800" b="1" dirty="0" err="1" smtClean="0">
                <a:effectLst/>
                <a:latin typeface="Courier New" pitchFamily="49" charset="0"/>
              </a:rPr>
              <a:t>ifndef</a:t>
            </a:r>
            <a:r>
              <a:rPr lang="en-US" sz="1800" b="1" dirty="0" smtClean="0">
                <a:effectLst/>
                <a:latin typeface="Courier New" pitchFamily="49" charset="0"/>
              </a:rPr>
              <a:t> - #define - #</a:t>
            </a:r>
            <a:r>
              <a:rPr lang="en-US" sz="1800" b="1" dirty="0" err="1" smtClean="0">
                <a:effectLst/>
                <a:latin typeface="Courier New" pitchFamily="49" charset="0"/>
              </a:rPr>
              <a:t>endif</a:t>
            </a:r>
            <a:r>
              <a:rPr lang="en-US" sz="1800" dirty="0" smtClean="0">
                <a:effectLst/>
              </a:rPr>
              <a:t> </a:t>
            </a:r>
            <a:r>
              <a:rPr lang="el-GR" sz="1800" dirty="0" smtClean="0">
                <a:effectLst/>
              </a:rPr>
              <a:t>σε όλα τα </a:t>
            </a:r>
            <a:r>
              <a:rPr lang="en-US" sz="1800" dirty="0" smtClean="0">
                <a:effectLst/>
              </a:rPr>
              <a:t>headers.</a:t>
            </a:r>
          </a:p>
          <a:p>
            <a:pPr marL="457200" indent="-457200">
              <a:lnSpc>
                <a:spcPct val="90000"/>
              </a:lnSpc>
              <a:buClr>
                <a:srgbClr val="0000FF"/>
              </a:buClr>
              <a:buSzPct val="110000"/>
              <a:buFont typeface="Wingdings" pitchFamily="2" charset="2"/>
              <a:buAutoNum type="arabicPeriod" startAt="7"/>
            </a:pPr>
            <a:r>
              <a:rPr lang="el-GR" sz="1800" dirty="0" smtClean="0">
                <a:effectLst/>
              </a:rPr>
              <a:t>Λογική κατάτμηση των αρχείων με κατάλληλα περιγραφικά σχόλια</a:t>
            </a:r>
            <a:endParaRPr lang="en-US" sz="1800" dirty="0" smtClean="0">
              <a:effectLst/>
            </a:endParaRPr>
          </a:p>
          <a:p>
            <a:pPr marL="838200" lvl="1" indent="-381000">
              <a:lnSpc>
                <a:spcPct val="90000"/>
              </a:lnSpc>
            </a:pPr>
            <a:r>
              <a:rPr lang="el-GR" sz="1600" b="1" dirty="0" smtClean="0">
                <a:effectLst/>
              </a:rPr>
              <a:t>κεφάλαια</a:t>
            </a:r>
            <a:r>
              <a:rPr lang="en-US" sz="1600" b="1" dirty="0" smtClean="0">
                <a:effectLst/>
              </a:rPr>
              <a:t> (</a:t>
            </a:r>
            <a:r>
              <a:rPr lang="el-GR" sz="1600" b="1" dirty="0" smtClean="0">
                <a:effectLst/>
              </a:rPr>
              <a:t>π.χ.</a:t>
            </a:r>
            <a:r>
              <a:rPr lang="en-US" sz="1600" b="1" dirty="0" smtClean="0">
                <a:effectLst/>
              </a:rPr>
              <a:t> </a:t>
            </a:r>
            <a:r>
              <a:rPr lang="el-GR" sz="1600" b="1" dirty="0" smtClean="0">
                <a:effectLst/>
              </a:rPr>
              <a:t>διαφορετικά κεφάλαια μπορεί να είναι</a:t>
            </a:r>
            <a:r>
              <a:rPr lang="en-US" sz="1600" b="1" dirty="0" smtClean="0">
                <a:effectLst/>
              </a:rPr>
              <a:t>: </a:t>
            </a:r>
            <a:r>
              <a:rPr lang="el-GR" sz="1600" b="1" dirty="0" smtClean="0">
                <a:effectLst/>
              </a:rPr>
              <a:t>γενική περιγραφή, </a:t>
            </a:r>
            <a:r>
              <a:rPr lang="en-US" sz="1600" b="1" dirty="0" smtClean="0">
                <a:effectLst/>
              </a:rPr>
              <a:t>include files, static data, </a:t>
            </a:r>
            <a:r>
              <a:rPr lang="el-GR" sz="1600" b="1" dirty="0" smtClean="0">
                <a:effectLst/>
              </a:rPr>
              <a:t>τοπικά</a:t>
            </a:r>
            <a:r>
              <a:rPr lang="en-US" sz="1600" b="1" dirty="0" smtClean="0">
                <a:effectLst/>
              </a:rPr>
              <a:t> utility macros </a:t>
            </a:r>
            <a:r>
              <a:rPr lang="el-GR" sz="1600" b="1" dirty="0" smtClean="0">
                <a:effectLst/>
              </a:rPr>
              <a:t>ή συναρτήσεις</a:t>
            </a:r>
            <a:r>
              <a:rPr lang="en-US" sz="1600" b="1" dirty="0" smtClean="0">
                <a:effectLst/>
              </a:rPr>
              <a:t>, </a:t>
            </a:r>
            <a:r>
              <a:rPr lang="el-GR" sz="1600" b="1" dirty="0" smtClean="0">
                <a:effectLst/>
              </a:rPr>
              <a:t>και υλοποίηση κλάσεων</a:t>
            </a:r>
            <a:r>
              <a:rPr lang="en-US" sz="1600" b="1" dirty="0" smtClean="0">
                <a:effectLst/>
              </a:rPr>
              <a:t>), </a:t>
            </a:r>
          </a:p>
          <a:p>
            <a:pPr marL="838200" lvl="1" indent="-381000">
              <a:lnSpc>
                <a:spcPct val="90000"/>
              </a:lnSpc>
            </a:pPr>
            <a:r>
              <a:rPr lang="el-GR" sz="1600" b="1" dirty="0" smtClean="0">
                <a:effectLst/>
              </a:rPr>
              <a:t>ενότητα</a:t>
            </a:r>
            <a:r>
              <a:rPr lang="en-US" sz="1600" b="1" dirty="0" smtClean="0">
                <a:effectLst/>
              </a:rPr>
              <a:t> (</a:t>
            </a:r>
            <a:r>
              <a:rPr lang="el-GR" sz="1600" b="1" dirty="0" smtClean="0">
                <a:effectLst/>
              </a:rPr>
              <a:t>υλοποίηση μελών κλάσεων – μπορεί να ομαδοποιούνται σε μία ενότητα πολλές συγγενείς συναρτήσεις</a:t>
            </a:r>
            <a:r>
              <a:rPr lang="en-US" sz="1600" b="1" dirty="0" smtClean="0">
                <a:effectLst/>
              </a:rPr>
              <a:t>), </a:t>
            </a:r>
          </a:p>
          <a:p>
            <a:pPr marL="838200" lvl="1" indent="-381000">
              <a:lnSpc>
                <a:spcPct val="90000"/>
              </a:lnSpc>
            </a:pPr>
            <a:r>
              <a:rPr lang="el-GR" sz="1600" b="1" dirty="0" smtClean="0">
                <a:effectLst/>
              </a:rPr>
              <a:t>παράγραφος</a:t>
            </a:r>
            <a:r>
              <a:rPr lang="en-US" sz="1600" b="1" dirty="0" smtClean="0">
                <a:effectLst/>
              </a:rPr>
              <a:t> (</a:t>
            </a:r>
            <a:r>
              <a:rPr lang="el-GR" sz="1600" b="1" dirty="0" smtClean="0">
                <a:effectLst/>
              </a:rPr>
              <a:t>τμήματα υλοποίησης ειδικών μελών, π.χ., συναρτήσεις ενός </a:t>
            </a:r>
            <a:r>
              <a:rPr lang="en-US" sz="1600" b="1" dirty="0" smtClean="0">
                <a:effectLst/>
              </a:rPr>
              <a:t>dispatch table)</a:t>
            </a:r>
          </a:p>
          <a:p>
            <a:pPr marL="457200" indent="-457200">
              <a:lnSpc>
                <a:spcPct val="90000"/>
              </a:lnSpc>
              <a:buClr>
                <a:srgbClr val="0000FF"/>
              </a:buClr>
              <a:buSzPct val="110000"/>
              <a:buFont typeface="Wingdings" pitchFamily="2" charset="2"/>
              <a:buAutoNum type="arabicPeriod" startAt="7"/>
            </a:pPr>
            <a:r>
              <a:rPr lang="el-GR" sz="1800" dirty="0" smtClean="0">
                <a:effectLst/>
              </a:rPr>
              <a:t>Σημειώστε με </a:t>
            </a:r>
            <a:r>
              <a:rPr lang="en-US" sz="1800" b="1" i="1" dirty="0" smtClean="0">
                <a:effectLst/>
              </a:rPr>
              <a:t>TODO</a:t>
            </a:r>
            <a:r>
              <a:rPr lang="el-GR" sz="1800" dirty="0" smtClean="0">
                <a:effectLst/>
              </a:rPr>
              <a:t> και</a:t>
            </a:r>
            <a:r>
              <a:rPr lang="en-US" sz="1800" dirty="0" smtClean="0">
                <a:effectLst/>
              </a:rPr>
              <a:t> </a:t>
            </a:r>
            <a:r>
              <a:rPr lang="en-US" sz="1800" b="1" i="1" dirty="0" smtClean="0">
                <a:effectLst/>
              </a:rPr>
              <a:t>FIXME </a:t>
            </a:r>
            <a:r>
              <a:rPr lang="en-US" sz="1800" dirty="0" smtClean="0">
                <a:effectLst/>
              </a:rPr>
              <a:t>comments</a:t>
            </a:r>
            <a:r>
              <a:rPr lang="en-US" sz="1800" b="1" i="1" dirty="0" smtClean="0">
                <a:effectLst/>
              </a:rPr>
              <a:t> </a:t>
            </a:r>
            <a:r>
              <a:rPr lang="el-GR" sz="1800" dirty="0" smtClean="0">
                <a:effectLst/>
              </a:rPr>
              <a:t>τα σημεία στον κώδικα όπου λείπει υλοποίηση</a:t>
            </a:r>
            <a:r>
              <a:rPr lang="en-US" sz="1800" dirty="0" smtClean="0">
                <a:effectLst/>
              </a:rPr>
              <a:t> </a:t>
            </a:r>
            <a:r>
              <a:rPr lang="el-GR" sz="1800" dirty="0" smtClean="0">
                <a:effectLst/>
              </a:rPr>
              <a:t>ή θέλουν διόρθωση με κατάλληλα σχόλια σχετικά με το τι πρέπει να </a:t>
            </a:r>
            <a:r>
              <a:rPr lang="el-GR" sz="1800" dirty="0" smtClean="0">
                <a:effectLst/>
              </a:rPr>
              <a:t>συμπληρωθεί</a:t>
            </a:r>
            <a:endParaRPr lang="en-US" sz="1800" dirty="0" smtClean="0">
              <a:effectLst/>
            </a:endParaRPr>
          </a:p>
          <a:p>
            <a:pPr marL="457200" indent="-457200">
              <a:lnSpc>
                <a:spcPct val="90000"/>
              </a:lnSpc>
              <a:buClr>
                <a:srgbClr val="0000FF"/>
              </a:buClr>
              <a:buSzPct val="110000"/>
              <a:buFont typeface="Wingdings" pitchFamily="2" charset="2"/>
              <a:buAutoNum type="arabicPeriod" startAt="7"/>
            </a:pPr>
            <a:r>
              <a:rPr lang="el-GR" sz="1800" dirty="0" smtClean="0">
                <a:effectLst/>
              </a:rPr>
              <a:t>Σε </a:t>
            </a:r>
            <a:r>
              <a:rPr lang="en-US" sz="1800" dirty="0" smtClean="0">
                <a:effectLst/>
              </a:rPr>
              <a:t>include / import </a:t>
            </a:r>
            <a:r>
              <a:rPr lang="el-GR" sz="1800" dirty="0" smtClean="0">
                <a:effectLst/>
              </a:rPr>
              <a:t>να έχετε ξεχωριστές ομάδες (</a:t>
            </a:r>
            <a:r>
              <a:rPr lang="en-US" sz="1800" dirty="0" smtClean="0">
                <a:effectLst/>
              </a:rPr>
              <a:t>standard library</a:t>
            </a:r>
            <a:r>
              <a:rPr lang="el-GR" sz="1800" dirty="0" smtClean="0">
                <a:effectLst/>
              </a:rPr>
              <a:t>,</a:t>
            </a:r>
            <a:r>
              <a:rPr lang="en-US" sz="1800" dirty="0" smtClean="0">
                <a:effectLst/>
              </a:rPr>
              <a:t> third party, own libraries)</a:t>
            </a:r>
          </a:p>
          <a:p>
            <a:pPr marL="457200" indent="-457200">
              <a:lnSpc>
                <a:spcPct val="90000"/>
              </a:lnSpc>
              <a:buClr>
                <a:srgbClr val="0000FF"/>
              </a:buClr>
              <a:buSzPct val="110000"/>
              <a:buFont typeface="Wingdings" pitchFamily="2" charset="2"/>
              <a:buAutoNum type="arabicPeriod" startAt="7"/>
            </a:pPr>
            <a:r>
              <a:rPr lang="el-GR" sz="1800" dirty="0" smtClean="0">
                <a:effectLst/>
              </a:rPr>
              <a:t>Τα </a:t>
            </a:r>
            <a:r>
              <a:rPr lang="en-US" sz="1800" dirty="0" smtClean="0">
                <a:effectLst/>
              </a:rPr>
              <a:t>headers </a:t>
            </a:r>
            <a:r>
              <a:rPr lang="el-GR" sz="1800" dirty="0" smtClean="0">
                <a:effectLst/>
              </a:rPr>
              <a:t>πρέπει να ορίζονται έτσι ώστε η σειρά του </a:t>
            </a:r>
            <a:r>
              <a:rPr lang="en-US" sz="1800" b="1" dirty="0" smtClean="0">
                <a:effectLst/>
                <a:latin typeface="Courier New" pitchFamily="49" charset="0"/>
              </a:rPr>
              <a:t>#include</a:t>
            </a:r>
            <a:r>
              <a:rPr lang="en-US" sz="1800" dirty="0" smtClean="0">
                <a:effectLst/>
              </a:rPr>
              <a:t> </a:t>
            </a:r>
            <a:r>
              <a:rPr lang="el-GR" sz="1800" dirty="0" smtClean="0">
                <a:effectLst/>
              </a:rPr>
              <a:t>να μην παίζει κανένα ρόλο</a:t>
            </a:r>
            <a:r>
              <a:rPr lang="en-US" sz="1800" dirty="0" smtClean="0">
                <a:effectLst/>
              </a:rPr>
              <a:t>; </a:t>
            </a:r>
            <a:r>
              <a:rPr lang="el-GR" sz="1800" dirty="0" smtClean="0">
                <a:effectLst/>
              </a:rPr>
              <a:t>για να γίνει αυτό</a:t>
            </a:r>
            <a:r>
              <a:rPr lang="en-US" sz="1800" dirty="0" smtClean="0">
                <a:effectLst/>
              </a:rPr>
              <a:t>, </a:t>
            </a:r>
            <a:r>
              <a:rPr lang="el-GR" sz="1800" dirty="0" smtClean="0">
                <a:effectLst/>
              </a:rPr>
              <a:t>θα πρέπει κάθε </a:t>
            </a:r>
            <a:r>
              <a:rPr lang="en-US" sz="1800" dirty="0" smtClean="0">
                <a:effectLst/>
              </a:rPr>
              <a:t>header </a:t>
            </a:r>
            <a:r>
              <a:rPr lang="el-GR" sz="1800" dirty="0" smtClean="0">
                <a:effectLst/>
              </a:rPr>
              <a:t>να μπορεί να κάνει </a:t>
            </a:r>
            <a:r>
              <a:rPr lang="en-US" sz="1800" dirty="0" smtClean="0">
                <a:effectLst/>
              </a:rPr>
              <a:t>compile </a:t>
            </a:r>
            <a:r>
              <a:rPr lang="el-GR" sz="1800" dirty="0" smtClean="0">
                <a:effectLst/>
              </a:rPr>
              <a:t>επιτυχώς από μόνο του. </a:t>
            </a:r>
            <a:r>
              <a:rPr lang="en-US" sz="1800" dirty="0" smtClean="0">
                <a:effectLst/>
              </a:rPr>
              <a:t>(</a:t>
            </a:r>
            <a:r>
              <a:rPr lang="el-GR" sz="1800" dirty="0" smtClean="0">
                <a:effectLst/>
              </a:rPr>
              <a:t>δηλ.</a:t>
            </a:r>
            <a:r>
              <a:rPr lang="en-US" sz="1800" dirty="0" smtClean="0">
                <a:effectLst/>
              </a:rPr>
              <a:t> </a:t>
            </a:r>
            <a:r>
              <a:rPr lang="el-GR" sz="1800" dirty="0" smtClean="0">
                <a:effectLst/>
              </a:rPr>
              <a:t>να κάνει ήδη </a:t>
            </a:r>
            <a:r>
              <a:rPr lang="en-US" sz="1800" dirty="0" smtClean="0">
                <a:effectLst/>
              </a:rPr>
              <a:t>include </a:t>
            </a:r>
            <a:r>
              <a:rPr lang="el-GR" sz="1800" dirty="0" smtClean="0">
                <a:effectLst/>
              </a:rPr>
              <a:t>ότι χρειάζεται</a:t>
            </a:r>
            <a:r>
              <a:rPr lang="en-US" sz="1800" dirty="0" smtClean="0">
                <a:effectLst/>
              </a:rPr>
              <a:t>)</a:t>
            </a:r>
            <a:endParaRPr lang="en-US" sz="1800" dirty="0" smtClean="0">
              <a:effectLst/>
            </a:endParaRPr>
          </a:p>
          <a:p>
            <a:pPr marL="457200" indent="-457200">
              <a:lnSpc>
                <a:spcPct val="90000"/>
              </a:lnSpc>
              <a:buClr>
                <a:srgbClr val="0000FF"/>
              </a:buClr>
              <a:buSzPct val="110000"/>
              <a:buFont typeface="Wingdings" pitchFamily="2" charset="2"/>
              <a:buAutoNum type="arabicPeriod" startAt="7"/>
            </a:pPr>
            <a:r>
              <a:rPr lang="el-GR" sz="1800" dirty="0" smtClean="0">
                <a:effectLst/>
              </a:rPr>
              <a:t>Δεν αφαιρούμε από την λίστα των </a:t>
            </a:r>
            <a:r>
              <a:rPr lang="en-US" sz="1800" dirty="0" smtClean="0">
                <a:effectLst/>
              </a:rPr>
              <a:t>included headers </a:t>
            </a:r>
            <a:r>
              <a:rPr lang="el-GR" sz="1800" dirty="0" smtClean="0">
                <a:effectLst/>
              </a:rPr>
              <a:t>κάποια, επειδή υποθέτουμε ότι ήδη είναι </a:t>
            </a:r>
            <a:r>
              <a:rPr lang="en-US" sz="1800" dirty="0" smtClean="0">
                <a:effectLst/>
              </a:rPr>
              <a:t>included </a:t>
            </a:r>
            <a:r>
              <a:rPr lang="el-GR" sz="1800" dirty="0" smtClean="0">
                <a:effectLst/>
              </a:rPr>
              <a:t>από κάποιο </a:t>
            </a:r>
            <a:r>
              <a:rPr lang="en-US" sz="1800" dirty="0" smtClean="0">
                <a:effectLst/>
              </a:rPr>
              <a:t>header </a:t>
            </a:r>
            <a:r>
              <a:rPr lang="el-GR" sz="1800" dirty="0" smtClean="0">
                <a:effectLst/>
              </a:rPr>
              <a:t> του </a:t>
            </a:r>
            <a:r>
              <a:rPr lang="en-US" sz="1800" b="1" dirty="0" smtClean="0">
                <a:effectLst/>
                <a:latin typeface="Courier New" pitchFamily="49" charset="0"/>
              </a:rPr>
              <a:t>#include</a:t>
            </a:r>
            <a:r>
              <a:rPr lang="en-US" sz="1800" dirty="0" smtClean="0">
                <a:effectLst/>
              </a:rPr>
              <a:t> list.</a:t>
            </a:r>
          </a:p>
        </p:txBody>
      </p:sp>
    </p:spTree>
    <p:extLst>
      <p:ext uri="{BB962C8B-B14F-4D97-AF65-F5344CB8AC3E}">
        <p14:creationId xmlns:p14="http://schemas.microsoft.com/office/powerpoint/2010/main" val="2264071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8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8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8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8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8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8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8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8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8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8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8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8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8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8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8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8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8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8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3459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Θέση ημερομηνίας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0243" name="Θέση υποσέλιδου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0244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Slide </a:t>
            </a:r>
            <a:fld id="{7B5707FD-C0EC-4C8C-B7DD-E8FC433424AF}" type="slidenum">
              <a:rPr lang="en-US">
                <a:solidFill>
                  <a:schemeClr val="bg2"/>
                </a:solidFill>
              </a:rPr>
              <a:pPr/>
              <a:t>8</a:t>
            </a:fld>
            <a:r>
              <a:rPr lang="el-GR">
                <a:solidFill>
                  <a:schemeClr val="bg2"/>
                </a:solidFill>
              </a:rPr>
              <a:t> / </a:t>
            </a:r>
            <a:r>
              <a:rPr lang="en-US">
                <a:solidFill>
                  <a:schemeClr val="bg2"/>
                </a:solidFill>
              </a:rPr>
              <a:t>19</a:t>
            </a:r>
          </a:p>
        </p:txBody>
      </p:sp>
      <p:sp>
        <p:nvSpPr>
          <p:cNvPr id="168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Οργάνωση και εσωτερική δομή αρχείων (5/6)</a:t>
            </a:r>
            <a:endParaRPr lang="en-GB" smtClean="0"/>
          </a:p>
        </p:txBody>
      </p:sp>
      <p:graphicFrame>
        <p:nvGraphicFramePr>
          <p:cNvPr id="1684495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779215"/>
              </p:ext>
            </p:extLst>
          </p:nvPr>
        </p:nvGraphicFramePr>
        <p:xfrm>
          <a:off x="939800" y="1651000"/>
          <a:ext cx="7391400" cy="4402138"/>
        </p:xfrm>
        <a:graphic>
          <a:graphicData uri="http://schemas.openxmlformats.org/drawingml/2006/table">
            <a:tbl>
              <a:tblPr/>
              <a:tblGrid>
                <a:gridCol w="7391400"/>
              </a:tblGrid>
              <a:tr h="4402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</a:t>
                      </a:r>
                      <a:r>
                        <a:rPr kumimoji="1" lang="en-US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MyClass.h</a:t>
                      </a:r>
                      <a:endParaRPr kumimoji="1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ifndef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MYCLASS_H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#define MYCLASS_H</a:t>
                      </a:r>
                      <a:endParaRPr kumimoji="1" lang="el-G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Κάνουμε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#include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μόνο ότι χρειάζεται το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”</a:t>
                      </a:r>
                      <a:r>
                        <a:rPr kumimoji="1" lang="en-US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MyClass.h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”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για να κάνει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compile.</a:t>
                      </a:r>
                      <a:endParaRPr kumimoji="1" lang="el-G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Βάζουμε εδώ ότι ανήκει φυσιολογικά στο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”</a:t>
                      </a:r>
                      <a:r>
                        <a:rPr kumimoji="1" lang="en-US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MyClass.h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”.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endif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Header end point.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MyClass.cpp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//-----------------------------------//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Διαχωριστής κεφαλαίων.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///////////////////////////////////////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Διαχωριστής ενοτήτων.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//*****************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           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Διαχωριστής παραγράφων.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#include &lt;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stdio.h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#include &lt;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string.h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  <a:endParaRPr kumimoji="1" lang="el-G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#include &lt;list&gt;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#include “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MyClass.h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”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#include “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AnotherClass.h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”</a:t>
                      </a:r>
                    </a:p>
                  </a:txBody>
                  <a:tcPr marL="92075" marR="92075" marT="46040" marB="460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16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Θέση ημερομηνίας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267" name="Θέση υποσέλιδου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268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Slide </a:t>
            </a:r>
            <a:fld id="{939DA399-C054-4B90-8A1C-6D7D32BB45F6}" type="slidenum">
              <a:rPr lang="en-US">
                <a:solidFill>
                  <a:schemeClr val="bg2"/>
                </a:solidFill>
              </a:rPr>
              <a:pPr/>
              <a:t>9</a:t>
            </a:fld>
            <a:r>
              <a:rPr lang="el-GR">
                <a:solidFill>
                  <a:schemeClr val="bg2"/>
                </a:solidFill>
              </a:rPr>
              <a:t> / </a:t>
            </a:r>
            <a:r>
              <a:rPr lang="en-US">
                <a:solidFill>
                  <a:schemeClr val="bg2"/>
                </a:solidFill>
              </a:rPr>
              <a:t>19</a:t>
            </a:r>
          </a:p>
        </p:txBody>
      </p:sp>
      <p:sp>
        <p:nvSpPr>
          <p:cNvPr id="168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Οργάνωση και εσωτερική δομή αρχείων (</a:t>
            </a:r>
            <a:r>
              <a:rPr lang="en-US" smtClean="0"/>
              <a:t>6</a:t>
            </a:r>
            <a:r>
              <a:rPr lang="el-GR" smtClean="0"/>
              <a:t>/6)</a:t>
            </a:r>
            <a:endParaRPr lang="en-GB" smtClean="0"/>
          </a:p>
        </p:txBody>
      </p:sp>
      <p:graphicFrame>
        <p:nvGraphicFramePr>
          <p:cNvPr id="1685541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057341"/>
              </p:ext>
            </p:extLst>
          </p:nvPr>
        </p:nvGraphicFramePr>
        <p:xfrm>
          <a:off x="1041400" y="1600200"/>
          <a:ext cx="7391400" cy="4615300"/>
        </p:xfrm>
        <a:graphic>
          <a:graphicData uri="http://schemas.openxmlformats.org/drawingml/2006/table">
            <a:tbl>
              <a:tblPr/>
              <a:tblGrid>
                <a:gridCol w="7391400"/>
              </a:tblGrid>
              <a:tr h="4614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MyClass.cpp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#include “header1.h”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#include “header2.h”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Εάν το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header1.h </a:t>
                      </a: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πρέπει να γίνει </a:t>
                      </a: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#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include</a:t>
                      </a: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πριν το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header2.h</a:t>
                      </a: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σημαίνει ότι υπάρχουν ορισμοί από το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header1.h</a:t>
                      </a: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που χρησιμοποιούνται από το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header2.h. </a:t>
                      </a:r>
                      <a:endParaRPr kumimoji="1" lang="el-G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Για να αποφύγουμε να θυμόμαστε τέτοιες εξαρτήσεις  αρκεί να βάλουμε ένα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#include “header1.h” </a:t>
                      </a: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στο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header2.h. </a:t>
                      </a:r>
                      <a:endParaRPr kumimoji="1" lang="el-G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Με αυτό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και υποθέτοντας ότι τα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#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ifndef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#define </a:t>
                      </a: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#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endif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υπάρχουν σωστά, οποιαδήποτε σειρά του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inclusion </a:t>
                      </a: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είναι σωστή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#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include “header2.h”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Εδώ, επειδή γνωρίζουμε ότι το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header2.h </a:t>
                      </a: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κάνει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include</a:t>
                      </a: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το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header1.h, </a:t>
                      </a: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νομίζουμε ότι είναι πλεονάζον να κάνουμε και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include </a:t>
                      </a: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το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header1.h. </a:t>
                      </a:r>
                      <a:endParaRPr kumimoji="1" lang="el-G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Αυτό είναι λάθος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</a:t>
                      </a: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Πρέπει να βάλουμε ένα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#include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για το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header1.h</a:t>
                      </a: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αφού ούτε η ταχύτητα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compilation </a:t>
                      </a: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επηρεάζεται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ενώ οι εξαρτήσεις φαίνονται καλύτερα στον κώδικα.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Επίσης, μπορεί κάποια στιγμή το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header1.h </a:t>
                      </a: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να μην γίνεται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included </a:t>
                      </a: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από το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header2.h</a:t>
                      </a:r>
                      <a:r>
                        <a:rPr kumimoji="1" lang="el-G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και να προκαλούσαμε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compile error.</a:t>
                      </a:r>
                      <a:endParaRPr kumimoji="1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2075" marR="92075" marT="46034" marB="460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268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UN 99">
  <a:themeElements>
    <a:clrScheme name="CSUN 99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SUN 99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CSUN 99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UN 99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UN 99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7151</TotalTime>
  <Words>1863</Words>
  <Application>Microsoft Office PowerPoint</Application>
  <PresentationFormat>Προβολή στην οθόνη (4:3)</PresentationFormat>
  <Paragraphs>231</Paragraphs>
  <Slides>19</Slides>
  <Notes>1</Notes>
  <HiddenSlides>0</HiddenSlides>
  <MMClips>0</MMClips>
  <ScaleCrop>false</ScaleCrop>
  <HeadingPairs>
    <vt:vector size="6" baseType="variant">
      <vt:variant>
        <vt:lpstr>Θέμα</vt:lpstr>
      </vt:variant>
      <vt:variant>
        <vt:i4>1</vt:i4>
      </vt:variant>
      <vt:variant>
        <vt:lpstr>Ενσωματωμένοι διακομιστές OLE</vt:lpstr>
      </vt:variant>
      <vt:variant>
        <vt:i4>2</vt:i4>
      </vt:variant>
      <vt:variant>
        <vt:lpstr>Τίτλοι διαφανειών</vt:lpstr>
      </vt:variant>
      <vt:variant>
        <vt:i4>19</vt:i4>
      </vt:variant>
    </vt:vector>
  </HeadingPairs>
  <TitlesOfParts>
    <vt:vector size="22" baseType="lpstr">
      <vt:lpstr>CSUN 99</vt:lpstr>
      <vt:lpstr>Photo Editor Photo</vt:lpstr>
      <vt:lpstr>Bitmap Image</vt:lpstr>
      <vt:lpstr>Παρουσίαση του PowerPoint</vt:lpstr>
      <vt:lpstr>ΕΝΟΤΗΤΑ 6</vt:lpstr>
      <vt:lpstr>Περιεχόμενα</vt:lpstr>
      <vt:lpstr>Οργάνωση και εσωτερική δομή αρχείων (1/6)</vt:lpstr>
      <vt:lpstr>Οργάνωση και εσωτερική δομή αρχείων (2/6)</vt:lpstr>
      <vt:lpstr>Οργάνωση και εσωτερική δομή αρχείων (3/6)</vt:lpstr>
      <vt:lpstr>Οργάνωση και εσωτερική δομή αρχείων (4/6)</vt:lpstr>
      <vt:lpstr>Οργάνωση και εσωτερική δομή αρχείων (5/6)</vt:lpstr>
      <vt:lpstr>Οργάνωση και εσωτερική δομή αρχείων (6/6)</vt:lpstr>
      <vt:lpstr>Περιεχόμενα</vt:lpstr>
      <vt:lpstr>Πολιτικές μεγεθών και ονομασίας (1/2)</vt:lpstr>
      <vt:lpstr>Πολιτικές μεγεθών και ονομασίας (2/2)</vt:lpstr>
      <vt:lpstr>Περιεχόμενα</vt:lpstr>
      <vt:lpstr>Κενά, γραμμές και σχόλια (1/3)</vt:lpstr>
      <vt:lpstr>Κενά, γραμμές και σχόλια (2/3)</vt:lpstr>
      <vt:lpstr>Κενά, γραμμές και σχόλια (3/3)</vt:lpstr>
      <vt:lpstr>Περιεχόμενα</vt:lpstr>
      <vt:lpstr>Εποπτεία, έλεγχος και backups (1/2)</vt:lpstr>
      <vt:lpstr>Εποπτεία, έλεγχος και backups 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 &amp; AT Lab @ ICS-FORTH</dc:title>
  <dc:creator>Σαββίδης Αντώνης</dc:creator>
  <cp:lastModifiedBy>AS</cp:lastModifiedBy>
  <cp:revision>2233</cp:revision>
  <cp:lastPrinted>1999-09-20T12:01:02Z</cp:lastPrinted>
  <dcterms:created xsi:type="dcterms:W3CDTF">1995-06-17T23:31:02Z</dcterms:created>
  <dcterms:modified xsi:type="dcterms:W3CDTF">2014-12-16T14:14:00Z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Z:\Projects\_Presentations\1999\Ellis lecture\html vesrion optimised for 1024x768</vt:lpwstr>
  </property>
</Properties>
</file>