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2" r:id="rId1"/>
  </p:sldMasterIdLst>
  <p:notesMasterIdLst>
    <p:notesMasterId r:id="rId46"/>
  </p:notesMasterIdLst>
  <p:handoutMasterIdLst>
    <p:handoutMasterId r:id="rId4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6858000" type="screen4x3"/>
  <p:notesSz cx="6797675" cy="9926638"/>
  <p:defaultTextStyle>
    <a:defPPr>
      <a:defRPr lang="en-GB"/>
    </a:defPPr>
    <a:lvl1pPr algn="l" rtl="0" eaLnBrk="0" fontAlgn="base" hangingPunct="0">
      <a:spcBef>
        <a:spcPct val="0"/>
      </a:spcBef>
      <a:spcAft>
        <a:spcPct val="0"/>
      </a:spcAft>
      <a:defRPr sz="1600" b="1" kern="1200">
        <a:solidFill>
          <a:schemeClr val="tx1"/>
        </a:solidFill>
        <a:effectLst>
          <a:outerShdw blurRad="38100" dist="38100" dir="2700000" algn="tl">
            <a:srgbClr val="000000">
              <a:alpha val="43137"/>
            </a:srgbClr>
          </a:outerShdw>
        </a:effectLst>
        <a:latin typeface="Arial" charset="0"/>
        <a:ea typeface="+mn-ea"/>
        <a:cs typeface="+mn-cs"/>
      </a:defRPr>
    </a:lvl1pPr>
    <a:lvl2pPr marL="457200" algn="l" rtl="0" eaLnBrk="0" fontAlgn="base" hangingPunct="0">
      <a:spcBef>
        <a:spcPct val="0"/>
      </a:spcBef>
      <a:spcAft>
        <a:spcPct val="0"/>
      </a:spcAft>
      <a:defRPr sz="1600" b="1" kern="1200">
        <a:solidFill>
          <a:schemeClr val="tx1"/>
        </a:solidFill>
        <a:effectLst>
          <a:outerShdw blurRad="38100" dist="38100" dir="2700000" algn="tl">
            <a:srgbClr val="000000">
              <a:alpha val="43137"/>
            </a:srgbClr>
          </a:outerShdw>
        </a:effectLst>
        <a:latin typeface="Arial" charset="0"/>
        <a:ea typeface="+mn-ea"/>
        <a:cs typeface="+mn-cs"/>
      </a:defRPr>
    </a:lvl2pPr>
    <a:lvl3pPr marL="914400" algn="l" rtl="0" eaLnBrk="0" fontAlgn="base" hangingPunct="0">
      <a:spcBef>
        <a:spcPct val="0"/>
      </a:spcBef>
      <a:spcAft>
        <a:spcPct val="0"/>
      </a:spcAft>
      <a:defRPr sz="1600" b="1" kern="1200">
        <a:solidFill>
          <a:schemeClr val="tx1"/>
        </a:solidFill>
        <a:effectLst>
          <a:outerShdw blurRad="38100" dist="38100" dir="2700000" algn="tl">
            <a:srgbClr val="000000">
              <a:alpha val="43137"/>
            </a:srgbClr>
          </a:outerShdw>
        </a:effectLst>
        <a:latin typeface="Arial" charset="0"/>
        <a:ea typeface="+mn-ea"/>
        <a:cs typeface="+mn-cs"/>
      </a:defRPr>
    </a:lvl3pPr>
    <a:lvl4pPr marL="1371600" algn="l" rtl="0" eaLnBrk="0" fontAlgn="base" hangingPunct="0">
      <a:spcBef>
        <a:spcPct val="0"/>
      </a:spcBef>
      <a:spcAft>
        <a:spcPct val="0"/>
      </a:spcAft>
      <a:defRPr sz="1600" b="1" kern="1200">
        <a:solidFill>
          <a:schemeClr val="tx1"/>
        </a:solidFill>
        <a:effectLst>
          <a:outerShdw blurRad="38100" dist="38100" dir="2700000" algn="tl">
            <a:srgbClr val="000000">
              <a:alpha val="43137"/>
            </a:srgbClr>
          </a:outerShdw>
        </a:effectLst>
        <a:latin typeface="Arial" charset="0"/>
        <a:ea typeface="+mn-ea"/>
        <a:cs typeface="+mn-cs"/>
      </a:defRPr>
    </a:lvl4pPr>
    <a:lvl5pPr marL="1828800" algn="l" rtl="0" eaLnBrk="0" fontAlgn="base" hangingPunct="0">
      <a:spcBef>
        <a:spcPct val="0"/>
      </a:spcBef>
      <a:spcAft>
        <a:spcPct val="0"/>
      </a:spcAft>
      <a:defRPr sz="1600" b="1"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sz="1600" b="1"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sz="1600" b="1"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sz="1600" b="1"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sz="1600" b="1" kern="1200">
        <a:solidFill>
          <a:schemeClr val="tx1"/>
        </a:solidFill>
        <a:effectLst>
          <a:outerShdw blurRad="38100" dist="38100" dir="2700000" algn="tl">
            <a:srgbClr val="000000">
              <a:alpha val="43137"/>
            </a:srgbClr>
          </a:outerShdw>
        </a:effectLst>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00"/>
    <a:srgbClr val="663300"/>
    <a:srgbClr val="92D050"/>
    <a:srgbClr val="FFDE58"/>
    <a:srgbClr val="F8F8F8"/>
    <a:srgbClr val="FFE98F"/>
    <a:srgbClr val="B3DEFF"/>
    <a:srgbClr val="0066FF"/>
    <a:srgbClr val="CCFFFF"/>
    <a:srgbClr val="D0EB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70" autoAdjust="0"/>
    <p:restoredTop sz="99881" autoAdjust="0"/>
  </p:normalViewPr>
  <p:slideViewPr>
    <p:cSldViewPr snapToGrid="0">
      <p:cViewPr varScale="1">
        <p:scale>
          <a:sx n="117" d="100"/>
          <a:sy n="117" d="100"/>
        </p:scale>
        <p:origin x="-1464" y="-10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varScale="1">
      <p:scale>
        <a:sx n="1" d="1"/>
        <a:sy n="1" d="1"/>
      </p:scale>
      <p:origin x="0" y="0"/>
    </p:cViewPr>
  </p:sorterViewPr>
  <p:notesViewPr>
    <p:cSldViewPr snapToGrid="0">
      <p:cViewPr>
        <p:scale>
          <a:sx n="50" d="100"/>
          <a:sy n="50" d="100"/>
        </p:scale>
        <p:origin x="3786" y="142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0" y="0"/>
            <a:ext cx="2919413"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80" tIns="46241" rIns="92480" bIns="46241" numCol="1" anchor="t" anchorCtr="0" compatLnSpc="1">
            <a:prstTxWarp prst="textNoShape">
              <a:avLst/>
            </a:prstTxWarp>
          </a:bodyPr>
          <a:lstStyle>
            <a:lvl1pPr defTabSz="919163">
              <a:defRPr sz="1200">
                <a:effectLst>
                  <a:outerShdw blurRad="38100" dist="38100" dir="2700000" algn="tl">
                    <a:srgbClr val="C0C0C0"/>
                  </a:outerShdw>
                </a:effectLst>
              </a:defRPr>
            </a:lvl1pPr>
          </a:lstStyle>
          <a:p>
            <a:endParaRPr lang="en-GB"/>
          </a:p>
        </p:txBody>
      </p:sp>
      <p:sp>
        <p:nvSpPr>
          <p:cNvPr id="129027" name="Rectangle 3"/>
          <p:cNvSpPr>
            <a:spLocks noGrp="1" noChangeArrowheads="1"/>
          </p:cNvSpPr>
          <p:nvPr>
            <p:ph type="dt" sz="quarter" idx="1"/>
          </p:nvPr>
        </p:nvSpPr>
        <p:spPr bwMode="auto">
          <a:xfrm>
            <a:off x="3840163" y="0"/>
            <a:ext cx="2919412"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80" tIns="46241" rIns="92480" bIns="46241" numCol="1" anchor="t" anchorCtr="0" compatLnSpc="1">
            <a:prstTxWarp prst="textNoShape">
              <a:avLst/>
            </a:prstTxWarp>
          </a:bodyPr>
          <a:lstStyle>
            <a:lvl1pPr algn="r" defTabSz="919163">
              <a:defRPr sz="1200">
                <a:effectLst>
                  <a:outerShdw blurRad="38100" dist="38100" dir="2700000" algn="tl">
                    <a:srgbClr val="C0C0C0"/>
                  </a:outerShdw>
                </a:effectLst>
              </a:defRPr>
            </a:lvl1pPr>
          </a:lstStyle>
          <a:p>
            <a:endParaRPr lang="en-GB"/>
          </a:p>
        </p:txBody>
      </p:sp>
      <p:sp>
        <p:nvSpPr>
          <p:cNvPr id="129028" name="Rectangle 4"/>
          <p:cNvSpPr>
            <a:spLocks noGrp="1" noChangeArrowheads="1"/>
          </p:cNvSpPr>
          <p:nvPr>
            <p:ph type="ftr" sz="quarter" idx="2"/>
          </p:nvPr>
        </p:nvSpPr>
        <p:spPr bwMode="auto">
          <a:xfrm>
            <a:off x="0" y="9391650"/>
            <a:ext cx="2919413"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80" tIns="46241" rIns="92480" bIns="46241" numCol="1" anchor="b" anchorCtr="0" compatLnSpc="1">
            <a:prstTxWarp prst="textNoShape">
              <a:avLst/>
            </a:prstTxWarp>
          </a:bodyPr>
          <a:lstStyle>
            <a:lvl1pPr defTabSz="919163">
              <a:defRPr sz="1200">
                <a:effectLst>
                  <a:outerShdw blurRad="38100" dist="38100" dir="2700000" algn="tl">
                    <a:srgbClr val="C0C0C0"/>
                  </a:outerShdw>
                </a:effectLst>
              </a:defRPr>
            </a:lvl1pPr>
          </a:lstStyle>
          <a:p>
            <a:endParaRPr lang="en-GB"/>
          </a:p>
        </p:txBody>
      </p:sp>
      <p:sp>
        <p:nvSpPr>
          <p:cNvPr id="129029" name="Rectangle 5"/>
          <p:cNvSpPr>
            <a:spLocks noGrp="1" noChangeArrowheads="1"/>
          </p:cNvSpPr>
          <p:nvPr>
            <p:ph type="sldNum" sz="quarter" idx="3"/>
          </p:nvPr>
        </p:nvSpPr>
        <p:spPr bwMode="auto">
          <a:xfrm>
            <a:off x="3840163" y="9391650"/>
            <a:ext cx="2919412"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80" tIns="46241" rIns="92480" bIns="46241" numCol="1" anchor="b" anchorCtr="0" compatLnSpc="1">
            <a:prstTxWarp prst="textNoShape">
              <a:avLst/>
            </a:prstTxWarp>
          </a:bodyPr>
          <a:lstStyle>
            <a:lvl1pPr algn="r" defTabSz="919163">
              <a:defRPr sz="1200">
                <a:effectLst>
                  <a:outerShdw blurRad="38100" dist="38100" dir="2700000" algn="tl">
                    <a:srgbClr val="C0C0C0"/>
                  </a:outerShdw>
                </a:effectLst>
              </a:defRPr>
            </a:lvl1pPr>
          </a:lstStyle>
          <a:p>
            <a:fld id="{A466AD00-175F-4672-9B56-EB83F0B48616}" type="slidenum">
              <a:rPr lang="en-GB"/>
              <a:pPr/>
              <a:t>‹#›</a:t>
            </a:fld>
            <a:endParaRPr lang="en-GB"/>
          </a:p>
        </p:txBody>
      </p:sp>
    </p:spTree>
    <p:extLst>
      <p:ext uri="{BB962C8B-B14F-4D97-AF65-F5344CB8AC3E}">
        <p14:creationId xmlns:p14="http://schemas.microsoft.com/office/powerpoint/2010/main" val="13523126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5586" name="Rectangle 2"/>
          <p:cNvSpPr>
            <a:spLocks noGrp="1" noChangeArrowheads="1"/>
          </p:cNvSpPr>
          <p:nvPr>
            <p:ph type="hdr" sz="quarter"/>
          </p:nvPr>
        </p:nvSpPr>
        <p:spPr bwMode="auto">
          <a:xfrm>
            <a:off x="0" y="0"/>
            <a:ext cx="2919413"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80" tIns="46241" rIns="92480" bIns="46241" numCol="1" anchor="t" anchorCtr="0" compatLnSpc="1">
            <a:prstTxWarp prst="textNoShape">
              <a:avLst/>
            </a:prstTxWarp>
          </a:bodyPr>
          <a:lstStyle>
            <a:lvl1pPr defTabSz="919163">
              <a:defRPr sz="1200">
                <a:effectLst>
                  <a:outerShdw blurRad="38100" dist="38100" dir="2700000" algn="tl">
                    <a:srgbClr val="C0C0C0"/>
                  </a:outerShdw>
                </a:effectLst>
              </a:defRPr>
            </a:lvl1pPr>
          </a:lstStyle>
          <a:p>
            <a:endParaRPr lang="en-GB"/>
          </a:p>
        </p:txBody>
      </p:sp>
      <p:sp>
        <p:nvSpPr>
          <p:cNvPr id="195587" name="Rectangle 3"/>
          <p:cNvSpPr>
            <a:spLocks noGrp="1" noChangeArrowheads="1"/>
          </p:cNvSpPr>
          <p:nvPr>
            <p:ph type="dt" idx="1"/>
          </p:nvPr>
        </p:nvSpPr>
        <p:spPr bwMode="auto">
          <a:xfrm>
            <a:off x="3840163" y="0"/>
            <a:ext cx="2919412"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80" tIns="46241" rIns="92480" bIns="46241" numCol="1" anchor="t" anchorCtr="0" compatLnSpc="1">
            <a:prstTxWarp prst="textNoShape">
              <a:avLst/>
            </a:prstTxWarp>
          </a:bodyPr>
          <a:lstStyle>
            <a:lvl1pPr algn="r" defTabSz="919163">
              <a:defRPr sz="1200">
                <a:effectLst>
                  <a:outerShdw blurRad="38100" dist="38100" dir="2700000" algn="tl">
                    <a:srgbClr val="C0C0C0"/>
                  </a:outerShdw>
                </a:effectLst>
              </a:defRPr>
            </a:lvl1pPr>
          </a:lstStyle>
          <a:p>
            <a:endParaRPr lang="en-GB"/>
          </a:p>
        </p:txBody>
      </p:sp>
      <p:sp>
        <p:nvSpPr>
          <p:cNvPr id="195588" name="Rectangle 4"/>
          <p:cNvSpPr>
            <a:spLocks noGrp="1" noRot="1" noChangeAspect="1" noChangeArrowheads="1" noTextEdit="1"/>
          </p:cNvSpPr>
          <p:nvPr>
            <p:ph type="sldImg" idx="2"/>
          </p:nvPr>
        </p:nvSpPr>
        <p:spPr bwMode="auto">
          <a:xfrm>
            <a:off x="923925" y="763588"/>
            <a:ext cx="4989513" cy="37417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95589" name="Rectangle 5"/>
          <p:cNvSpPr>
            <a:spLocks noGrp="1" noChangeArrowheads="1"/>
          </p:cNvSpPr>
          <p:nvPr>
            <p:ph type="body" sz="quarter" idx="3"/>
          </p:nvPr>
        </p:nvSpPr>
        <p:spPr bwMode="auto">
          <a:xfrm>
            <a:off x="922338" y="4733925"/>
            <a:ext cx="4992687" cy="442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80" tIns="46241" rIns="92480" bIns="46241"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95590" name="Rectangle 6"/>
          <p:cNvSpPr>
            <a:spLocks noGrp="1" noChangeArrowheads="1"/>
          </p:cNvSpPr>
          <p:nvPr>
            <p:ph type="ftr" sz="quarter" idx="4"/>
          </p:nvPr>
        </p:nvSpPr>
        <p:spPr bwMode="auto">
          <a:xfrm>
            <a:off x="0" y="9391650"/>
            <a:ext cx="2919413"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80" tIns="46241" rIns="92480" bIns="46241" numCol="1" anchor="b" anchorCtr="0" compatLnSpc="1">
            <a:prstTxWarp prst="textNoShape">
              <a:avLst/>
            </a:prstTxWarp>
          </a:bodyPr>
          <a:lstStyle>
            <a:lvl1pPr defTabSz="919163">
              <a:defRPr sz="1000" b="0">
                <a:effectLst/>
                <a:latin typeface="Times New Roman" pitchFamily="18" charset="0"/>
              </a:defRPr>
            </a:lvl1pPr>
          </a:lstStyle>
          <a:p>
            <a:endParaRPr lang="el-GR"/>
          </a:p>
        </p:txBody>
      </p:sp>
      <p:sp>
        <p:nvSpPr>
          <p:cNvPr id="195591" name="Rectangle 7"/>
          <p:cNvSpPr>
            <a:spLocks noGrp="1" noChangeArrowheads="1"/>
          </p:cNvSpPr>
          <p:nvPr>
            <p:ph type="sldNum" sz="quarter" idx="5"/>
          </p:nvPr>
        </p:nvSpPr>
        <p:spPr bwMode="auto">
          <a:xfrm>
            <a:off x="3840163" y="9391650"/>
            <a:ext cx="2919412"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80" tIns="46241" rIns="92480" bIns="46241" numCol="1" anchor="b" anchorCtr="0" compatLnSpc="1">
            <a:prstTxWarp prst="textNoShape">
              <a:avLst/>
            </a:prstTxWarp>
          </a:bodyPr>
          <a:lstStyle>
            <a:lvl1pPr algn="r" defTabSz="919163">
              <a:defRPr sz="1000" b="0">
                <a:effectLst/>
                <a:latin typeface="Times New Roman" pitchFamily="18" charset="0"/>
              </a:defRPr>
            </a:lvl1pPr>
          </a:lstStyle>
          <a:p>
            <a:fld id="{CCD9B540-95C5-447F-8740-C3F257C1B968}" type="slidenum">
              <a:rPr lang="en-GB"/>
              <a:pPr/>
              <a:t>‹#›</a:t>
            </a:fld>
            <a:endParaRPr lang="en-GB"/>
          </a:p>
        </p:txBody>
      </p:sp>
    </p:spTree>
    <p:extLst>
      <p:ext uri="{BB962C8B-B14F-4D97-AF65-F5344CB8AC3E}">
        <p14:creationId xmlns:p14="http://schemas.microsoft.com/office/powerpoint/2010/main" val="2865750744"/>
      </p:ext>
    </p:extLst>
  </p:cSld>
  <p:clrMap bg1="lt1" tx1="dk1" bg2="lt2" tx2="dk2" accent1="accent1" accent2="accent2" accent3="accent3" accent4="accent4" accent5="accent5" accent6="accent6" hlink="hlink" folHlink="folHlink"/>
  <p:notesStyle>
    <a:lvl1pPr algn="l" rtl="0" eaLnBrk="0" fontAlgn="base" hangingPunct="0">
      <a:spcBef>
        <a:spcPct val="100000"/>
      </a:spcBef>
      <a:spcAft>
        <a:spcPct val="0"/>
      </a:spcAft>
      <a:defRPr sz="1200" kern="1200">
        <a:solidFill>
          <a:schemeClr val="tx1"/>
        </a:solidFill>
        <a:latin typeface="Times New Roman" pitchFamily="18" charset="0"/>
        <a:ea typeface="+mn-ea"/>
        <a:cs typeface="+mn-cs"/>
      </a:defRPr>
    </a:lvl1pPr>
    <a:lvl2pPr marL="285750" indent="-95250" algn="l" rtl="0" eaLnBrk="0" fontAlgn="base" hangingPunct="0">
      <a:spcBef>
        <a:spcPct val="10000"/>
      </a:spcBef>
      <a:spcAft>
        <a:spcPct val="0"/>
      </a:spcAft>
      <a:buChar char="•"/>
      <a:defRPr sz="1200" kern="1200">
        <a:solidFill>
          <a:schemeClr val="tx1"/>
        </a:solidFill>
        <a:latin typeface="Times New Roman" pitchFamily="18" charset="0"/>
        <a:ea typeface="+mn-ea"/>
        <a:cs typeface="+mn-cs"/>
      </a:defRPr>
    </a:lvl2pPr>
    <a:lvl3pPr marL="571500" indent="-95250" algn="l" rtl="0" eaLnBrk="0" fontAlgn="base" hangingPunct="0">
      <a:spcBef>
        <a:spcPct val="10000"/>
      </a:spcBef>
      <a:spcAft>
        <a:spcPct val="0"/>
      </a:spcAft>
      <a:buChar char="–"/>
      <a:defRPr sz="1200" kern="1200">
        <a:solidFill>
          <a:schemeClr val="tx1"/>
        </a:solidFill>
        <a:latin typeface="Times New Roman" pitchFamily="18" charset="0"/>
        <a:ea typeface="+mn-ea"/>
        <a:cs typeface="+mn-cs"/>
      </a:defRPr>
    </a:lvl3pPr>
    <a:lvl4pPr marL="857250" indent="-95250" algn="l" rtl="0" eaLnBrk="0" fontAlgn="base" hangingPunct="0">
      <a:spcBef>
        <a:spcPct val="0"/>
      </a:spcBef>
      <a:spcAft>
        <a:spcPct val="0"/>
      </a:spcAft>
      <a:buSzPct val="65000"/>
      <a:buFont typeface="Wingdings" pitchFamily="2" charset="2"/>
      <a:buChar char="ð"/>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76CE68-E469-48B5-8375-F371E98F85E4}" type="slidenum">
              <a:rPr lang="en-GB"/>
              <a:pPr/>
              <a:t>1</a:t>
            </a:fld>
            <a:endParaRPr lang="en-GB"/>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p:txBody>
          <a:bodyPr/>
          <a:lstStyle/>
          <a:p>
            <a:endParaRPr lang="el-GR"/>
          </a:p>
        </p:txBody>
      </p:sp>
    </p:spTree>
    <p:extLst>
      <p:ext uri="{BB962C8B-B14F-4D97-AF65-F5344CB8AC3E}">
        <p14:creationId xmlns:p14="http://schemas.microsoft.com/office/powerpoint/2010/main" val="18713687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9442" name="Rectangle 2"/>
          <p:cNvSpPr>
            <a:spLocks noGrp="1" noChangeArrowheads="1"/>
          </p:cNvSpPr>
          <p:nvPr>
            <p:ph type="ctrTitle"/>
          </p:nvPr>
        </p:nvSpPr>
        <p:spPr>
          <a:xfrm>
            <a:off x="914400" y="685800"/>
            <a:ext cx="7721600" cy="1143000"/>
          </a:xfrm>
        </p:spPr>
        <p:txBody>
          <a:bodyPr/>
          <a:lstStyle>
            <a:lvl1pPr>
              <a:defRPr/>
            </a:lvl1pPr>
          </a:lstStyle>
          <a:p>
            <a:pPr lvl="0"/>
            <a:r>
              <a:rPr lang="en-US" noProof="0" smtClean="0"/>
              <a:t>Click to edit Master title style</a:t>
            </a:r>
          </a:p>
        </p:txBody>
      </p:sp>
      <p:sp>
        <p:nvSpPr>
          <p:cNvPr id="189443" name="Rectangle 3"/>
          <p:cNvSpPr>
            <a:spLocks noGrp="1" noChangeArrowheads="1"/>
          </p:cNvSpPr>
          <p:nvPr>
            <p:ph type="subTitle" idx="1"/>
          </p:nvPr>
        </p:nvSpPr>
        <p:spPr>
          <a:xfrm>
            <a:off x="2133600" y="3886200"/>
            <a:ext cx="6400800" cy="1771650"/>
          </a:xfrm>
        </p:spPr>
        <p:txBody>
          <a:bodyPr/>
          <a:lstStyle>
            <a:lvl1pPr marL="0" indent="0">
              <a:buFont typeface="Wingdings" pitchFamily="2" charset="2"/>
              <a:buNone/>
              <a:defRPr>
                <a:latin typeface="Arial Black" pitchFamily="34" charset="0"/>
              </a:defRPr>
            </a:lvl1pPr>
          </a:lstStyle>
          <a:p>
            <a:pPr lvl="0"/>
            <a:r>
              <a:rPr lang="en-US" noProof="0" smtClean="0"/>
              <a:t>Click to edit Master subtitle style</a:t>
            </a:r>
          </a:p>
        </p:txBody>
      </p:sp>
      <p:sp>
        <p:nvSpPr>
          <p:cNvPr id="189444" name="Rectangle 4"/>
          <p:cNvSpPr>
            <a:spLocks noGrp="1" noChangeArrowheads="1"/>
          </p:cNvSpPr>
          <p:nvPr>
            <p:ph type="dt" sz="half" idx="2"/>
          </p:nvPr>
        </p:nvSpPr>
        <p:spPr>
          <a:xfrm>
            <a:off x="711200" y="6229350"/>
            <a:ext cx="1930400" cy="514350"/>
          </a:xfrm>
        </p:spPr>
        <p:txBody>
          <a:bodyPr/>
          <a:lstStyle>
            <a:lvl1pPr>
              <a:defRPr b="0">
                <a:solidFill>
                  <a:srgbClr val="5E574E"/>
                </a:solidFill>
              </a:defRPr>
            </a:lvl1pPr>
          </a:lstStyle>
          <a:p>
            <a:r>
              <a:rPr lang="el-GR" smtClean="0"/>
              <a:t>HY352</a:t>
            </a:r>
            <a:endParaRPr lang="en-US" dirty="0"/>
          </a:p>
        </p:txBody>
      </p:sp>
      <p:sp>
        <p:nvSpPr>
          <p:cNvPr id="189445" name="Rectangle 5"/>
          <p:cNvSpPr>
            <a:spLocks noGrp="1" noChangeArrowheads="1"/>
          </p:cNvSpPr>
          <p:nvPr>
            <p:ph type="ftr" sz="quarter" idx="3"/>
          </p:nvPr>
        </p:nvSpPr>
        <p:spPr>
          <a:xfrm>
            <a:off x="3149600" y="6229350"/>
            <a:ext cx="2844800" cy="514350"/>
          </a:xfrm>
        </p:spPr>
        <p:txBody>
          <a:bodyPr/>
          <a:lstStyle>
            <a:lvl1pPr>
              <a:defRPr b="0">
                <a:solidFill>
                  <a:srgbClr val="5E574E"/>
                </a:solidFill>
              </a:defRPr>
            </a:lvl1pPr>
          </a:lstStyle>
          <a:p>
            <a:r>
              <a:rPr lang="el-GR" smtClean="0"/>
              <a:t>Α. Σαββίδης</a:t>
            </a:r>
            <a:endParaRPr lang="en-US"/>
          </a:p>
        </p:txBody>
      </p:sp>
      <p:sp>
        <p:nvSpPr>
          <p:cNvPr id="189446" name="Rectangle 6"/>
          <p:cNvSpPr>
            <a:spLocks noGrp="1" noChangeArrowheads="1"/>
          </p:cNvSpPr>
          <p:nvPr>
            <p:ph type="sldNum" sz="quarter" idx="4"/>
          </p:nvPr>
        </p:nvSpPr>
        <p:spPr>
          <a:xfrm>
            <a:off x="6604000" y="6229350"/>
            <a:ext cx="1828800" cy="514350"/>
          </a:xfrm>
        </p:spPr>
        <p:txBody>
          <a:bodyPr/>
          <a:lstStyle>
            <a:lvl1pPr>
              <a:defRPr b="0">
                <a:solidFill>
                  <a:srgbClr val="5E574E"/>
                </a:solidFill>
              </a:defRPr>
            </a:lvl1pPr>
          </a:lstStyle>
          <a:p>
            <a:fld id="{6F5C27E8-D9DC-47B2-9750-229DD4554C58}" type="slidenum">
              <a:rPr lang="en-US"/>
              <a:pPr/>
              <a:t>‹#›</a:t>
            </a:fld>
            <a:endParaRPr lang="en-US"/>
          </a:p>
        </p:txBody>
      </p:sp>
      <p:pic>
        <p:nvPicPr>
          <p:cNvPr id="189447" name="Picture 7" descr="paint"/>
          <p:cNvPicPr>
            <a:picLocks noChangeAspect="1" noChangeArrowheads="1"/>
          </p:cNvPicPr>
          <p:nvPr/>
        </p:nvPicPr>
        <p:blipFill>
          <a:blip r:embed="rId2" cstate="print">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1828800"/>
            <a:ext cx="8229600" cy="38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l-GR"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Date Placeholder 3"/>
          <p:cNvSpPr>
            <a:spLocks noGrp="1"/>
          </p:cNvSpPr>
          <p:nvPr>
            <p:ph type="dt" sz="half" idx="10"/>
          </p:nvPr>
        </p:nvSpPr>
        <p:spPr>
          <a:xfrm>
            <a:off x="431800" y="6305550"/>
            <a:ext cx="2006600" cy="457200"/>
          </a:xfrm>
        </p:spPr>
        <p:txBody>
          <a:bodyPr/>
          <a:lstStyle>
            <a:lvl1pPr>
              <a:defRPr>
                <a:solidFill>
                  <a:srgbClr val="663300"/>
                </a:solidFill>
                <a:latin typeface="Calibri" panose="020F0502020204030204" pitchFamily="34" charset="0"/>
              </a:defRPr>
            </a:lvl1pPr>
          </a:lstStyle>
          <a:p>
            <a:r>
              <a:rPr lang="el-GR" smtClean="0"/>
              <a:t>HY352</a:t>
            </a:r>
            <a:endParaRPr lang="en-US" dirty="0"/>
          </a:p>
        </p:txBody>
      </p:sp>
      <p:sp>
        <p:nvSpPr>
          <p:cNvPr id="5" name="Footer Placeholder 4"/>
          <p:cNvSpPr>
            <a:spLocks noGrp="1"/>
          </p:cNvSpPr>
          <p:nvPr>
            <p:ph type="ftr" sz="quarter" idx="11"/>
          </p:nvPr>
        </p:nvSpPr>
        <p:spPr>
          <a:xfrm>
            <a:off x="3352800" y="6305550"/>
            <a:ext cx="2895600" cy="457200"/>
          </a:xfrm>
        </p:spPr>
        <p:txBody>
          <a:bodyPr/>
          <a:lstStyle>
            <a:lvl1pPr>
              <a:defRPr>
                <a:solidFill>
                  <a:srgbClr val="663300"/>
                </a:solidFill>
                <a:latin typeface="Calibri" panose="020F0502020204030204" pitchFamily="34" charset="0"/>
              </a:defRPr>
            </a:lvl1pPr>
          </a:lstStyle>
          <a:p>
            <a:r>
              <a:rPr lang="el-GR" smtClean="0"/>
              <a:t>Α. Σαββίδης</a:t>
            </a:r>
            <a:endParaRPr lang="en-US"/>
          </a:p>
        </p:txBody>
      </p:sp>
      <p:sp>
        <p:nvSpPr>
          <p:cNvPr id="6" name="Slide Number Placeholder 5"/>
          <p:cNvSpPr>
            <a:spLocks noGrp="1"/>
          </p:cNvSpPr>
          <p:nvPr>
            <p:ph type="sldNum" sz="quarter" idx="12"/>
          </p:nvPr>
        </p:nvSpPr>
        <p:spPr>
          <a:xfrm>
            <a:off x="6731000" y="6305550"/>
            <a:ext cx="1905000" cy="457200"/>
          </a:xfrm>
        </p:spPr>
        <p:txBody>
          <a:bodyPr/>
          <a:lstStyle>
            <a:lvl1pPr>
              <a:defRPr>
                <a:solidFill>
                  <a:srgbClr val="663300"/>
                </a:solidFill>
                <a:latin typeface="Calibri" panose="020F0502020204030204" pitchFamily="34" charset="0"/>
              </a:defRPr>
            </a:lvl1pPr>
          </a:lstStyle>
          <a:p>
            <a:r>
              <a:rPr lang="en-US" dirty="0" smtClean="0"/>
              <a:t>Slide </a:t>
            </a:r>
            <a:fld id="{BF01AC56-B339-4B98-BEBC-50244C3E7CE0}" type="slidenum">
              <a:rPr lang="en-US" smtClean="0"/>
              <a:pPr/>
              <a:t>‹#›</a:t>
            </a:fld>
            <a:r>
              <a:rPr lang="el-GR" dirty="0" smtClean="0"/>
              <a:t> / </a:t>
            </a:r>
            <a:r>
              <a:rPr lang="en-US" dirty="0" smtClean="0"/>
              <a:t>29</a:t>
            </a:r>
            <a:endParaRPr lang="en-US" dirty="0"/>
          </a:p>
        </p:txBody>
      </p:sp>
    </p:spTree>
    <p:extLst>
      <p:ext uri="{BB962C8B-B14F-4D97-AF65-F5344CB8AC3E}">
        <p14:creationId xmlns:p14="http://schemas.microsoft.com/office/powerpoint/2010/main" val="1862224163"/>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Date Placeholder 2"/>
          <p:cNvSpPr>
            <a:spLocks noGrp="1"/>
          </p:cNvSpPr>
          <p:nvPr>
            <p:ph type="dt" sz="half" idx="10"/>
          </p:nvPr>
        </p:nvSpPr>
        <p:spPr/>
        <p:txBody>
          <a:bodyPr/>
          <a:lstStyle>
            <a:lvl1pPr>
              <a:defRPr/>
            </a:lvl1pPr>
          </a:lstStyle>
          <a:p>
            <a:r>
              <a:rPr lang="el-GR" smtClean="0"/>
              <a:t>HY352</a:t>
            </a:r>
            <a:endParaRPr lang="en-US" dirty="0"/>
          </a:p>
        </p:txBody>
      </p:sp>
      <p:sp>
        <p:nvSpPr>
          <p:cNvPr id="4" name="Footer Placeholder 3"/>
          <p:cNvSpPr>
            <a:spLocks noGrp="1"/>
          </p:cNvSpPr>
          <p:nvPr>
            <p:ph type="ftr" sz="quarter" idx="11"/>
          </p:nvPr>
        </p:nvSpPr>
        <p:spPr/>
        <p:txBody>
          <a:bodyPr/>
          <a:lstStyle>
            <a:lvl1pPr>
              <a:defRPr/>
            </a:lvl1pPr>
          </a:lstStyle>
          <a:p>
            <a:r>
              <a:rPr lang="el-GR"/>
              <a:t>Α. Σαββίδης</a:t>
            </a:r>
            <a:endParaRPr lang="en-US"/>
          </a:p>
        </p:txBody>
      </p:sp>
      <p:sp>
        <p:nvSpPr>
          <p:cNvPr id="5" name="Slide Number Placeholder 4"/>
          <p:cNvSpPr>
            <a:spLocks noGrp="1"/>
          </p:cNvSpPr>
          <p:nvPr>
            <p:ph type="sldNum" sz="quarter" idx="12"/>
          </p:nvPr>
        </p:nvSpPr>
        <p:spPr/>
        <p:txBody>
          <a:bodyPr/>
          <a:lstStyle>
            <a:lvl1pPr>
              <a:defRPr/>
            </a:lvl1pPr>
          </a:lstStyle>
          <a:p>
            <a:r>
              <a:rPr lang="en-US" dirty="0" smtClean="0"/>
              <a:t>Slide </a:t>
            </a:r>
            <a:fld id="{A52ABF59-A65A-4B38-B810-23BBEFB3FD44}" type="slidenum">
              <a:rPr lang="en-US" smtClean="0"/>
              <a:pPr/>
              <a:t>‹#›</a:t>
            </a:fld>
            <a:r>
              <a:rPr lang="el-GR" dirty="0" smtClean="0"/>
              <a:t> / </a:t>
            </a:r>
            <a:r>
              <a:rPr lang="en-US" dirty="0" smtClean="0"/>
              <a:t>29</a:t>
            </a:r>
            <a:endParaRPr lang="en-US" dirty="0"/>
          </a:p>
        </p:txBody>
      </p:sp>
    </p:spTree>
    <p:extLst>
      <p:ext uri="{BB962C8B-B14F-4D97-AF65-F5344CB8AC3E}">
        <p14:creationId xmlns:p14="http://schemas.microsoft.com/office/powerpoint/2010/main" val="165832096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88419" name="Rectangle 3"/>
          <p:cNvSpPr>
            <a:spLocks noGrp="1" noChangeArrowheads="1"/>
          </p:cNvSpPr>
          <p:nvPr>
            <p:ph type="title"/>
          </p:nvPr>
        </p:nvSpPr>
        <p:spPr bwMode="auto">
          <a:xfrm>
            <a:off x="990600" y="152400"/>
            <a:ext cx="81534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88420" name="Rectangle 4"/>
          <p:cNvSpPr>
            <a:spLocks noGrp="1" noChangeArrowheads="1"/>
          </p:cNvSpPr>
          <p:nvPr>
            <p:ph type="body" idx="1"/>
          </p:nvPr>
        </p:nvSpPr>
        <p:spPr bwMode="auto">
          <a:xfrm>
            <a:off x="457200" y="1752600"/>
            <a:ext cx="8305800"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8421" name="Rectangle 5"/>
          <p:cNvSpPr>
            <a:spLocks noGrp="1" noChangeArrowheads="1"/>
          </p:cNvSpPr>
          <p:nvPr>
            <p:ph type="dt" sz="half" idx="2"/>
          </p:nvPr>
        </p:nvSpPr>
        <p:spPr bwMode="auto">
          <a:xfrm>
            <a:off x="431800" y="6248400"/>
            <a:ext cx="2006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spcBef>
                <a:spcPct val="50000"/>
              </a:spcBef>
              <a:defRPr sz="1400">
                <a:solidFill>
                  <a:schemeClr val="bg2"/>
                </a:solidFill>
                <a:effectLst/>
              </a:defRPr>
            </a:lvl1pPr>
          </a:lstStyle>
          <a:p>
            <a:r>
              <a:rPr lang="el-GR" smtClean="0"/>
              <a:t>HY352</a:t>
            </a:r>
            <a:endParaRPr lang="en-US" dirty="0"/>
          </a:p>
        </p:txBody>
      </p:sp>
      <p:sp>
        <p:nvSpPr>
          <p:cNvPr id="188422" name="Rectangle 6"/>
          <p:cNvSpPr>
            <a:spLocks noGrp="1" noChangeArrowheads="1"/>
          </p:cNvSpPr>
          <p:nvPr>
            <p:ph type="ftr" sz="quarter" idx="3"/>
          </p:nvPr>
        </p:nvSpPr>
        <p:spPr bwMode="auto">
          <a:xfrm>
            <a:off x="33528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b" anchorCtr="0" compatLnSpc="1">
            <a:prstTxWarp prst="textNoShape">
              <a:avLst/>
            </a:prstTxWarp>
          </a:bodyPr>
          <a:lstStyle>
            <a:lvl1pPr algn="ctr">
              <a:spcBef>
                <a:spcPct val="50000"/>
              </a:spcBef>
              <a:defRPr sz="1400">
                <a:solidFill>
                  <a:schemeClr val="bg2"/>
                </a:solidFill>
                <a:effectLst/>
              </a:defRPr>
            </a:lvl1pPr>
          </a:lstStyle>
          <a:p>
            <a:r>
              <a:rPr lang="el-GR"/>
              <a:t>Α. Σαββίδης</a:t>
            </a:r>
            <a:endParaRPr lang="en-US"/>
          </a:p>
        </p:txBody>
      </p:sp>
      <p:sp>
        <p:nvSpPr>
          <p:cNvPr id="188423" name="Rectangle 7"/>
          <p:cNvSpPr>
            <a:spLocks noGrp="1" noChangeArrowheads="1"/>
          </p:cNvSpPr>
          <p:nvPr>
            <p:ph type="sldNum" sz="quarter" idx="4"/>
          </p:nvPr>
        </p:nvSpPr>
        <p:spPr bwMode="auto">
          <a:xfrm>
            <a:off x="67310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spcBef>
                <a:spcPct val="50000"/>
              </a:spcBef>
              <a:defRPr sz="1400">
                <a:solidFill>
                  <a:schemeClr val="bg2"/>
                </a:solidFill>
                <a:effectLst/>
              </a:defRPr>
            </a:lvl1pPr>
          </a:lstStyle>
          <a:p>
            <a:r>
              <a:rPr lang="en-US" dirty="0" smtClean="0"/>
              <a:t>Slide </a:t>
            </a:r>
            <a:fld id="{6B8989D9-9E43-41D6-A6B1-695D54D65C86}" type="slidenum">
              <a:rPr lang="en-US" smtClean="0"/>
              <a:pPr/>
              <a:t>‹#›</a:t>
            </a:fld>
            <a:r>
              <a:rPr lang="el-GR" dirty="0" smtClean="0"/>
              <a:t> / </a:t>
            </a:r>
            <a:r>
              <a:rPr lang="en-US" dirty="0" smtClean="0"/>
              <a:t>29</a:t>
            </a:r>
            <a:endParaRPr lang="en-US" dirty="0"/>
          </a:p>
        </p:txBody>
      </p:sp>
      <p:pic>
        <p:nvPicPr>
          <p:cNvPr id="188424" name="Picture 8" descr="paint"/>
          <p:cNvPicPr>
            <a:picLocks noChangeAspect="1" noChangeArrowheads="1"/>
          </p:cNvPicPr>
          <p:nvPr/>
        </p:nvPicPr>
        <p:blipFill>
          <a:blip r:embed="rId5" cstate="print">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129540" y="1162050"/>
            <a:ext cx="9014460" cy="38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8425" name="Picture 9" descr="paint"/>
          <p:cNvPicPr>
            <a:picLocks noChangeAspect="1" noChangeArrowheads="1"/>
          </p:cNvPicPr>
          <p:nvPr/>
        </p:nvPicPr>
        <p:blipFill>
          <a:blip r:embed="rId5" cstate="print">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69112" y="6324600"/>
            <a:ext cx="8541488" cy="158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userDrawn="1"/>
        </p:nvSpPr>
        <p:spPr>
          <a:xfrm>
            <a:off x="532" y="-1637"/>
            <a:ext cx="607859" cy="400110"/>
          </a:xfrm>
          <a:prstGeom prst="rect">
            <a:avLst/>
          </a:prstGeom>
          <a:solidFill>
            <a:schemeClr val="accent6">
              <a:lumMod val="40000"/>
              <a:lumOff val="60000"/>
            </a:schemeClr>
          </a:solidFill>
          <a:scene3d>
            <a:camera prst="orthographicFront"/>
            <a:lightRig rig="threePt" dir="t"/>
          </a:scene3d>
          <a:sp3d>
            <a:bevelT/>
          </a:sp3d>
        </p:spPr>
        <p:txBody>
          <a:bodyPr wrap="none" rtlCol="0">
            <a:spAutoFit/>
          </a:bodyPr>
          <a:lstStyle/>
          <a:p>
            <a:r>
              <a:rPr lang="en-US" sz="2000" dirty="0" smtClean="0">
                <a:solidFill>
                  <a:schemeClr val="tx1"/>
                </a:solidFill>
                <a:effectLst>
                  <a:outerShdw blurRad="38100" dist="38100" dir="2700000" algn="tl">
                    <a:srgbClr val="000000">
                      <a:alpha val="43137"/>
                    </a:srgbClr>
                  </a:outerShdw>
                </a:effectLst>
                <a:latin typeface="Calibri" panose="020F0502020204030204" pitchFamily="34" charset="0"/>
                <a:cs typeface="Consolas" panose="020B0609020204030204" pitchFamily="49" charset="0"/>
              </a:rPr>
              <a:t>CSD</a:t>
            </a:r>
            <a:endParaRPr lang="el-GR" sz="1200" dirty="0">
              <a:solidFill>
                <a:schemeClr val="tx1"/>
              </a:solidFill>
              <a:effectLst>
                <a:outerShdw blurRad="38100" dist="38100" dir="2700000" algn="tl">
                  <a:srgbClr val="000000">
                    <a:alpha val="43137"/>
                  </a:srgbClr>
                </a:outerShdw>
              </a:effectLst>
              <a:latin typeface="Calibri" panose="020F0502020204030204" pitchFamily="34" charset="0"/>
              <a:cs typeface="Consolas" panose="020B0609020204030204" pitchFamily="49" charset="0"/>
            </a:endParaRP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8" r:id="rId3"/>
  </p:sldLayoutIdLst>
  <p:transition/>
  <p:timing>
    <p:tnLst>
      <p:par>
        <p:cTn id="1" dur="indefinite" restart="never" nodeType="tmRoot"/>
      </p:par>
    </p:tnLst>
  </p:timing>
  <p:hf hdr="0"/>
  <p:txStyles>
    <p:titleStyle>
      <a:lvl1pPr algn="l" rtl="0" eaLnBrk="0" fontAlgn="base" hangingPunct="0">
        <a:spcBef>
          <a:spcPct val="0"/>
        </a:spcBef>
        <a:spcAft>
          <a:spcPct val="0"/>
        </a:spcAft>
        <a:defRPr kumimoji="1" sz="3200">
          <a:solidFill>
            <a:schemeClr val="tx2"/>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kumimoji="1" sz="3200">
          <a:solidFill>
            <a:schemeClr val="tx2"/>
          </a:solidFill>
          <a:effectLst>
            <a:outerShdw blurRad="38100" dist="38100" dir="2700000" algn="tl">
              <a:srgbClr val="FFFFFF"/>
            </a:outerShdw>
          </a:effectLst>
          <a:latin typeface="Arial Black" pitchFamily="34" charset="0"/>
        </a:defRPr>
      </a:lvl2pPr>
      <a:lvl3pPr algn="l" rtl="0" eaLnBrk="0" fontAlgn="base" hangingPunct="0">
        <a:spcBef>
          <a:spcPct val="0"/>
        </a:spcBef>
        <a:spcAft>
          <a:spcPct val="0"/>
        </a:spcAft>
        <a:defRPr kumimoji="1" sz="3200">
          <a:solidFill>
            <a:schemeClr val="tx2"/>
          </a:solidFill>
          <a:effectLst>
            <a:outerShdw blurRad="38100" dist="38100" dir="2700000" algn="tl">
              <a:srgbClr val="FFFFFF"/>
            </a:outerShdw>
          </a:effectLst>
          <a:latin typeface="Arial Black" pitchFamily="34" charset="0"/>
        </a:defRPr>
      </a:lvl3pPr>
      <a:lvl4pPr algn="l" rtl="0" eaLnBrk="0" fontAlgn="base" hangingPunct="0">
        <a:spcBef>
          <a:spcPct val="0"/>
        </a:spcBef>
        <a:spcAft>
          <a:spcPct val="0"/>
        </a:spcAft>
        <a:defRPr kumimoji="1" sz="3200">
          <a:solidFill>
            <a:schemeClr val="tx2"/>
          </a:solidFill>
          <a:effectLst>
            <a:outerShdw blurRad="38100" dist="38100" dir="2700000" algn="tl">
              <a:srgbClr val="FFFFFF"/>
            </a:outerShdw>
          </a:effectLst>
          <a:latin typeface="Arial Black" pitchFamily="34" charset="0"/>
        </a:defRPr>
      </a:lvl4pPr>
      <a:lvl5pPr algn="l" rtl="0" eaLnBrk="0" fontAlgn="base" hangingPunct="0">
        <a:spcBef>
          <a:spcPct val="0"/>
        </a:spcBef>
        <a:spcAft>
          <a:spcPct val="0"/>
        </a:spcAft>
        <a:defRPr kumimoji="1" sz="3200">
          <a:solidFill>
            <a:schemeClr val="tx2"/>
          </a:solidFill>
          <a:effectLst>
            <a:outerShdw blurRad="38100" dist="38100" dir="2700000" algn="tl">
              <a:srgbClr val="FFFFFF"/>
            </a:outerShdw>
          </a:effectLst>
          <a:latin typeface="Arial Black" pitchFamily="34" charset="0"/>
        </a:defRPr>
      </a:lvl5pPr>
      <a:lvl6pPr marL="457200" algn="l" rtl="0" eaLnBrk="0" fontAlgn="base" hangingPunct="0">
        <a:spcBef>
          <a:spcPct val="0"/>
        </a:spcBef>
        <a:spcAft>
          <a:spcPct val="0"/>
        </a:spcAft>
        <a:defRPr kumimoji="1" sz="3200">
          <a:solidFill>
            <a:schemeClr val="tx2"/>
          </a:solidFill>
          <a:effectLst>
            <a:outerShdw blurRad="38100" dist="38100" dir="2700000" algn="tl">
              <a:srgbClr val="FFFFFF"/>
            </a:outerShdw>
          </a:effectLst>
          <a:latin typeface="Arial Black" pitchFamily="34" charset="0"/>
        </a:defRPr>
      </a:lvl6pPr>
      <a:lvl7pPr marL="914400" algn="l" rtl="0" eaLnBrk="0" fontAlgn="base" hangingPunct="0">
        <a:spcBef>
          <a:spcPct val="0"/>
        </a:spcBef>
        <a:spcAft>
          <a:spcPct val="0"/>
        </a:spcAft>
        <a:defRPr kumimoji="1" sz="3200">
          <a:solidFill>
            <a:schemeClr val="tx2"/>
          </a:solidFill>
          <a:effectLst>
            <a:outerShdw blurRad="38100" dist="38100" dir="2700000" algn="tl">
              <a:srgbClr val="FFFFFF"/>
            </a:outerShdw>
          </a:effectLst>
          <a:latin typeface="Arial Black" pitchFamily="34" charset="0"/>
        </a:defRPr>
      </a:lvl7pPr>
      <a:lvl8pPr marL="1371600" algn="l" rtl="0" eaLnBrk="0" fontAlgn="base" hangingPunct="0">
        <a:spcBef>
          <a:spcPct val="0"/>
        </a:spcBef>
        <a:spcAft>
          <a:spcPct val="0"/>
        </a:spcAft>
        <a:defRPr kumimoji="1" sz="3200">
          <a:solidFill>
            <a:schemeClr val="tx2"/>
          </a:solidFill>
          <a:effectLst>
            <a:outerShdw blurRad="38100" dist="38100" dir="2700000" algn="tl">
              <a:srgbClr val="FFFFFF"/>
            </a:outerShdw>
          </a:effectLst>
          <a:latin typeface="Arial Black" pitchFamily="34" charset="0"/>
        </a:defRPr>
      </a:lvl8pPr>
      <a:lvl9pPr marL="1828800" algn="l" rtl="0" eaLnBrk="0" fontAlgn="base" hangingPunct="0">
        <a:spcBef>
          <a:spcPct val="0"/>
        </a:spcBef>
        <a:spcAft>
          <a:spcPct val="0"/>
        </a:spcAft>
        <a:defRPr kumimoji="1" sz="3200">
          <a:solidFill>
            <a:schemeClr val="tx2"/>
          </a:solidFill>
          <a:effectLst>
            <a:outerShdw blurRad="38100" dist="38100" dir="2700000" algn="tl">
              <a:srgbClr val="FFFFFF"/>
            </a:outerShdw>
          </a:effectLst>
          <a:latin typeface="Arial Black" pitchFamily="34" charset="0"/>
        </a:defRPr>
      </a:lvl9pPr>
    </p:titleStyle>
    <p:bodyStyle>
      <a:lvl1pPr marL="342900" indent="-342900" algn="l" rtl="0" eaLnBrk="0" fontAlgn="base" hangingPunct="0">
        <a:spcBef>
          <a:spcPct val="20000"/>
        </a:spcBef>
        <a:spcAft>
          <a:spcPct val="0"/>
        </a:spcAft>
        <a:buClr>
          <a:schemeClr val="accent1"/>
        </a:buClr>
        <a:buSzPct val="80000"/>
        <a:buFont typeface="Wingdings" pitchFamily="2" charset="2"/>
        <a:buChar char="n"/>
        <a:defRPr kumimoji="1" sz="2800">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hlink"/>
        </a:buClr>
        <a:buSzPct val="80000"/>
        <a:buFont typeface="Wingdings" pitchFamily="2" charset="2"/>
        <a:buChar char="l"/>
        <a:defRPr kumimoji="1" sz="2400">
          <a:solidFill>
            <a:schemeClr val="tx1"/>
          </a:solidFill>
          <a:effectLst>
            <a:outerShdw blurRad="38100" dist="38100" dir="2700000" algn="tl">
              <a:srgbClr val="FFFFFF"/>
            </a:outerShdw>
          </a:effectLst>
          <a:latin typeface="+mn-lt"/>
        </a:defRPr>
      </a:lvl2pPr>
      <a:lvl3pPr marL="1143000" indent="-228600" algn="l" rtl="0" eaLnBrk="0" fontAlgn="base" hangingPunct="0">
        <a:spcBef>
          <a:spcPct val="20000"/>
        </a:spcBef>
        <a:spcAft>
          <a:spcPct val="0"/>
        </a:spcAft>
        <a:buClr>
          <a:srgbClr val="669900"/>
        </a:buClr>
        <a:buFont typeface="Wingdings" pitchFamily="2" charset="2"/>
        <a:buChar char="w"/>
        <a:defRPr kumimoji="1" sz="2000">
          <a:solidFill>
            <a:schemeClr val="tx1"/>
          </a:solidFill>
          <a:effectLst>
            <a:outerShdw blurRad="38100" dist="38100" dir="2700000" algn="tl">
              <a:srgbClr val="FFFFFF"/>
            </a:outerShdw>
          </a:effectLst>
          <a:latin typeface="+mn-lt"/>
        </a:defRPr>
      </a:lvl3pPr>
      <a:lvl4pPr marL="1600200" indent="-228600" algn="l" rtl="0" eaLnBrk="0" fontAlgn="base" hangingPunct="0">
        <a:spcBef>
          <a:spcPct val="20000"/>
        </a:spcBef>
        <a:spcAft>
          <a:spcPct val="0"/>
        </a:spcAft>
        <a:buClr>
          <a:schemeClr val="accent2"/>
        </a:buClr>
        <a:buChar char="•"/>
        <a:defRPr kumimoji="1">
          <a:solidFill>
            <a:schemeClr val="tx1"/>
          </a:solidFill>
          <a:effectLst>
            <a:outerShdw blurRad="38100" dist="38100" dir="2700000" algn="tl">
              <a:srgbClr val="FFFFFF"/>
            </a:outerShdw>
          </a:effectLst>
          <a:latin typeface="+mn-lt"/>
        </a:defRPr>
      </a:lvl4pPr>
      <a:lvl5pPr marL="2057400" indent="-228600" algn="l" rtl="0" eaLnBrk="0" fontAlgn="base" hangingPunct="0">
        <a:spcBef>
          <a:spcPct val="20000"/>
        </a:spcBef>
        <a:spcAft>
          <a:spcPct val="0"/>
        </a:spcAft>
        <a:buClr>
          <a:schemeClr val="accent2"/>
        </a:buClr>
        <a:buChar char="–"/>
        <a:defRPr kumimoji="1">
          <a:solidFill>
            <a:schemeClr val="tx1"/>
          </a:solidFill>
          <a:effectLst>
            <a:outerShdw blurRad="38100" dist="38100" dir="2700000" algn="tl">
              <a:srgbClr val="FFFFFF"/>
            </a:outerShdw>
          </a:effectLst>
          <a:latin typeface="+mn-lt"/>
        </a:defRPr>
      </a:lvl5pPr>
      <a:lvl6pPr marL="2514600" indent="-228600" algn="l" rtl="0" eaLnBrk="0" fontAlgn="base" hangingPunct="0">
        <a:spcBef>
          <a:spcPct val="20000"/>
        </a:spcBef>
        <a:spcAft>
          <a:spcPct val="0"/>
        </a:spcAft>
        <a:buClr>
          <a:schemeClr val="accent2"/>
        </a:buClr>
        <a:buChar char="–"/>
        <a:defRPr kumimoji="1">
          <a:solidFill>
            <a:schemeClr val="tx1"/>
          </a:solidFill>
          <a:effectLst>
            <a:outerShdw blurRad="38100" dist="38100" dir="2700000" algn="tl">
              <a:srgbClr val="FFFFFF"/>
            </a:outerShdw>
          </a:effectLst>
          <a:latin typeface="+mn-lt"/>
        </a:defRPr>
      </a:lvl6pPr>
      <a:lvl7pPr marL="2971800" indent="-228600" algn="l" rtl="0" eaLnBrk="0" fontAlgn="base" hangingPunct="0">
        <a:spcBef>
          <a:spcPct val="20000"/>
        </a:spcBef>
        <a:spcAft>
          <a:spcPct val="0"/>
        </a:spcAft>
        <a:buClr>
          <a:schemeClr val="accent2"/>
        </a:buClr>
        <a:buChar char="–"/>
        <a:defRPr kumimoji="1">
          <a:solidFill>
            <a:schemeClr val="tx1"/>
          </a:solidFill>
          <a:effectLst>
            <a:outerShdw blurRad="38100" dist="38100" dir="2700000" algn="tl">
              <a:srgbClr val="FFFFFF"/>
            </a:outerShdw>
          </a:effectLst>
          <a:latin typeface="+mn-lt"/>
        </a:defRPr>
      </a:lvl7pPr>
      <a:lvl8pPr marL="3429000" indent="-228600" algn="l" rtl="0" eaLnBrk="0" fontAlgn="base" hangingPunct="0">
        <a:spcBef>
          <a:spcPct val="20000"/>
        </a:spcBef>
        <a:spcAft>
          <a:spcPct val="0"/>
        </a:spcAft>
        <a:buClr>
          <a:schemeClr val="accent2"/>
        </a:buClr>
        <a:buChar char="–"/>
        <a:defRPr kumimoji="1">
          <a:solidFill>
            <a:schemeClr val="tx1"/>
          </a:solidFill>
          <a:effectLst>
            <a:outerShdw blurRad="38100" dist="38100" dir="2700000" algn="tl">
              <a:srgbClr val="FFFFFF"/>
            </a:outerShdw>
          </a:effectLst>
          <a:latin typeface="+mn-lt"/>
        </a:defRPr>
      </a:lvl8pPr>
      <a:lvl9pPr marL="3886200" indent="-228600" algn="l" rtl="0" eaLnBrk="0" fontAlgn="base" hangingPunct="0">
        <a:spcBef>
          <a:spcPct val="20000"/>
        </a:spcBef>
        <a:spcAft>
          <a:spcPct val="0"/>
        </a:spcAft>
        <a:buClr>
          <a:schemeClr val="accent2"/>
        </a:buClr>
        <a:buChar char="–"/>
        <a:defRPr kumimoji="1">
          <a:solidFill>
            <a:schemeClr val="tx1"/>
          </a:solidFill>
          <a:effectLst>
            <a:outerShdw blurRad="38100" dist="38100" dir="2700000" algn="tl">
              <a:srgbClr val="FFFFFF"/>
            </a:outerShdw>
          </a:effectLst>
          <a:latin typeface="+mn-lt"/>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9" name="Rectangle 43"/>
          <p:cNvSpPr>
            <a:spLocks noGrp="1" noChangeArrowheads="1"/>
          </p:cNvSpPr>
          <p:nvPr>
            <p:ph type="subTitle" idx="1"/>
          </p:nvPr>
        </p:nvSpPr>
        <p:spPr>
          <a:xfrm>
            <a:off x="609600" y="76200"/>
            <a:ext cx="8534400" cy="381000"/>
          </a:xfrm>
        </p:spPr>
        <p:txBody>
          <a:bodyPr/>
          <a:lstStyle/>
          <a:p>
            <a:pPr algn="ctr"/>
            <a:r>
              <a:rPr lang="el-GR" sz="1800" b="1">
                <a:latin typeface="Arial" charset="0"/>
              </a:rPr>
              <a:t>HY352 : </a:t>
            </a:r>
            <a:r>
              <a:rPr lang="el-GR" sz="2000" b="1">
                <a:latin typeface="Arial" charset="0"/>
              </a:rPr>
              <a:t>ΤΕΧΝΟΛΟΓΙΑ ΛΟΓΙΣΜΙΚΟΥ</a:t>
            </a:r>
          </a:p>
        </p:txBody>
      </p:sp>
      <p:sp>
        <p:nvSpPr>
          <p:cNvPr id="4142" name="Rectangle 46"/>
          <p:cNvSpPr>
            <a:spLocks noChangeArrowheads="1"/>
          </p:cNvSpPr>
          <p:nvPr/>
        </p:nvSpPr>
        <p:spPr bwMode="auto">
          <a:xfrm>
            <a:off x="381000" y="5334000"/>
            <a:ext cx="82296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a:spcBef>
                <a:spcPct val="20000"/>
              </a:spcBef>
              <a:buClr>
                <a:schemeClr val="accent1"/>
              </a:buClr>
              <a:buSzPct val="80000"/>
              <a:buFont typeface="Wingdings" pitchFamily="2" charset="2"/>
              <a:buNone/>
            </a:pPr>
            <a:endParaRPr kumimoji="1" lang="el-GR">
              <a:effectLst>
                <a:outerShdw blurRad="38100" dist="38100" dir="2700000" algn="tl">
                  <a:srgbClr val="FFFFFF"/>
                </a:outerShdw>
              </a:effectLst>
            </a:endParaRPr>
          </a:p>
        </p:txBody>
      </p:sp>
      <p:pic>
        <p:nvPicPr>
          <p:cNvPr id="4153" name="Picture 57" descr="pe02002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5600" y="2286000"/>
            <a:ext cx="3425825" cy="3429000"/>
          </a:xfrm>
          <a:prstGeom prst="rect">
            <a:avLst/>
          </a:prstGeom>
          <a:noFill/>
          <a:extLst>
            <a:ext uri="{909E8E84-426E-40DD-AFC4-6F175D3DCCD1}">
              <a14:hiddenFill xmlns:a14="http://schemas.microsoft.com/office/drawing/2010/main">
                <a:solidFill>
                  <a:srgbClr val="FFFFFF"/>
                </a:solidFill>
              </a14:hiddenFill>
            </a:ext>
          </a:extLst>
        </p:spPr>
      </p:pic>
      <p:sp>
        <p:nvSpPr>
          <p:cNvPr id="4155" name="Rectangle 59"/>
          <p:cNvSpPr>
            <a:spLocks noChangeArrowheads="1"/>
          </p:cNvSpPr>
          <p:nvPr/>
        </p:nvSpPr>
        <p:spPr bwMode="auto">
          <a:xfrm>
            <a:off x="304800" y="685800"/>
            <a:ext cx="853440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a:spcBef>
                <a:spcPct val="20000"/>
              </a:spcBef>
              <a:buClr>
                <a:schemeClr val="accent1"/>
              </a:buClr>
              <a:buSzPct val="80000"/>
              <a:buFont typeface="Wingdings" pitchFamily="2" charset="2"/>
              <a:buNone/>
            </a:pPr>
            <a:r>
              <a:rPr kumimoji="1" lang="el-GR" sz="1800">
                <a:effectLst>
                  <a:outerShdw blurRad="38100" dist="38100" dir="2700000" algn="tl">
                    <a:srgbClr val="FFFFFF"/>
                  </a:outerShdw>
                </a:effectLst>
              </a:rPr>
              <a:t>ΠΑΝΕΠΙΣΤΗΜΙΟ ΚΡΗΤΗΣ, </a:t>
            </a:r>
          </a:p>
          <a:p>
            <a:pPr algn="ctr">
              <a:spcBef>
                <a:spcPct val="20000"/>
              </a:spcBef>
              <a:buClr>
                <a:schemeClr val="accent1"/>
              </a:buClr>
              <a:buSzPct val="80000"/>
              <a:buFont typeface="Wingdings" pitchFamily="2" charset="2"/>
              <a:buNone/>
            </a:pPr>
            <a:r>
              <a:rPr kumimoji="1" lang="el-GR" sz="1800">
                <a:effectLst>
                  <a:outerShdw blurRad="38100" dist="38100" dir="2700000" algn="tl">
                    <a:srgbClr val="FFFFFF"/>
                  </a:outerShdw>
                </a:effectLst>
              </a:rPr>
              <a:t>ΣΧΟΛΗ ΘΕΤΙΚΩΝ ΕΠΙΣΤΗΜΩΝ,</a:t>
            </a:r>
          </a:p>
          <a:p>
            <a:pPr algn="ctr">
              <a:spcBef>
                <a:spcPct val="20000"/>
              </a:spcBef>
              <a:buClr>
                <a:schemeClr val="accent1"/>
              </a:buClr>
              <a:buSzPct val="80000"/>
              <a:buFont typeface="Wingdings" pitchFamily="2" charset="2"/>
              <a:buNone/>
            </a:pPr>
            <a:r>
              <a:rPr kumimoji="1" lang="el-GR" sz="2000">
                <a:effectLst>
                  <a:outerShdw blurRad="38100" dist="38100" dir="2700000" algn="tl">
                    <a:srgbClr val="FFFFFF"/>
                  </a:outerShdw>
                </a:effectLst>
              </a:rPr>
              <a:t>ΤΜΗΜΑ ΕΠΙΣΤΗΜΗΣ ΥΠΟΛΟΓΙΣΤΩΝ</a:t>
            </a:r>
          </a:p>
        </p:txBody>
      </p:sp>
      <p:sp>
        <p:nvSpPr>
          <p:cNvPr id="4156" name="Rectangle 60"/>
          <p:cNvSpPr>
            <a:spLocks noChangeArrowheads="1"/>
          </p:cNvSpPr>
          <p:nvPr/>
        </p:nvSpPr>
        <p:spPr bwMode="auto">
          <a:xfrm>
            <a:off x="381000" y="5867400"/>
            <a:ext cx="853440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a:spcBef>
                <a:spcPct val="20000"/>
              </a:spcBef>
              <a:buClr>
                <a:schemeClr val="accent1"/>
              </a:buClr>
              <a:buSzPct val="80000"/>
              <a:buFont typeface="Wingdings" pitchFamily="2" charset="2"/>
              <a:buNone/>
            </a:pPr>
            <a:r>
              <a:rPr kumimoji="1" lang="el-GR" sz="1800" dirty="0">
                <a:effectLst>
                  <a:outerShdw blurRad="38100" dist="38100" dir="2700000" algn="tl">
                    <a:srgbClr val="FFFFFF"/>
                  </a:outerShdw>
                </a:effectLst>
              </a:rPr>
              <a:t>ΔΙΔΑΣΚΩΝ</a:t>
            </a:r>
          </a:p>
          <a:p>
            <a:pPr algn="ctr">
              <a:spcBef>
                <a:spcPct val="20000"/>
              </a:spcBef>
              <a:buClr>
                <a:schemeClr val="accent1"/>
              </a:buClr>
              <a:buSzPct val="80000"/>
              <a:buFont typeface="Wingdings" pitchFamily="2" charset="2"/>
              <a:buNone/>
            </a:pPr>
            <a:r>
              <a:rPr kumimoji="1" lang="el-GR" dirty="0">
                <a:effectLst>
                  <a:outerShdw blurRad="38100" dist="38100" dir="2700000" algn="tl">
                    <a:srgbClr val="FFFFFF"/>
                  </a:outerShdw>
                </a:effectLst>
              </a:rPr>
              <a:t>Αντώνιος Σαββίδης</a:t>
            </a:r>
            <a:endParaRPr kumimoji="1" lang="el-GR" sz="1800" dirty="0">
              <a:effectLst>
                <a:outerShdw blurRad="38100" dist="38100" dir="2700000" algn="tl">
                  <a:srgbClr val="FFFFFF"/>
                </a:outerShdw>
              </a:effectLst>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Θέση ημερομηνίας 3"/>
          <p:cNvSpPr>
            <a:spLocks noGrp="1"/>
          </p:cNvSpPr>
          <p:nvPr>
            <p:ph type="dt" sz="quarter" idx="10"/>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smtClean="0">
                <a:solidFill>
                  <a:schemeClr val="bg2"/>
                </a:solidFill>
              </a:rPr>
              <a:t>HY352</a:t>
            </a:r>
            <a:endParaRPr lang="en-US">
              <a:solidFill>
                <a:schemeClr val="bg2"/>
              </a:solidFill>
            </a:endParaRPr>
          </a:p>
        </p:txBody>
      </p:sp>
      <p:sp>
        <p:nvSpPr>
          <p:cNvPr id="12291" name="Θέση υποσέλιδου 4"/>
          <p:cNvSpPr>
            <a:spLocks noGrp="1"/>
          </p:cNvSpPr>
          <p:nvPr>
            <p:ph type="ftr" sz="quarter" idx="11"/>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a:solidFill>
                  <a:schemeClr val="bg2"/>
                </a:solidFill>
              </a:rPr>
              <a:t>Α. Σαββίδης</a:t>
            </a:r>
            <a:endParaRPr lang="en-US">
              <a:solidFill>
                <a:schemeClr val="bg2"/>
              </a:solidFill>
            </a:endParaRPr>
          </a:p>
        </p:txBody>
      </p:sp>
      <p:sp>
        <p:nvSpPr>
          <p:cNvPr id="12292" name="Θέση αριθμού διαφάνειας 5"/>
          <p:cNvSpPr>
            <a:spLocks noGrp="1"/>
          </p:cNvSpPr>
          <p:nvPr>
            <p:ph type="sldNum" sz="quarter" idx="12"/>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n-US">
                <a:solidFill>
                  <a:schemeClr val="bg2"/>
                </a:solidFill>
              </a:rPr>
              <a:t>Slide </a:t>
            </a:r>
            <a:fld id="{ABF0C39A-726B-4DFE-A8B8-DA01D54ABFC0}" type="slidenum">
              <a:rPr lang="en-US">
                <a:solidFill>
                  <a:schemeClr val="bg2"/>
                </a:solidFill>
              </a:rPr>
              <a:pPr/>
              <a:t>10</a:t>
            </a:fld>
            <a:r>
              <a:rPr lang="el-GR">
                <a:solidFill>
                  <a:schemeClr val="bg2"/>
                </a:solidFill>
              </a:rPr>
              <a:t> / 4</a:t>
            </a:r>
            <a:r>
              <a:rPr lang="en-US">
                <a:solidFill>
                  <a:schemeClr val="bg2"/>
                </a:solidFill>
              </a:rPr>
              <a:t>4</a:t>
            </a:r>
          </a:p>
        </p:txBody>
      </p:sp>
      <p:sp>
        <p:nvSpPr>
          <p:cNvPr id="1697794" name="Rectangle 2"/>
          <p:cNvSpPr>
            <a:spLocks noGrp="1" noChangeArrowheads="1"/>
          </p:cNvSpPr>
          <p:nvPr>
            <p:ph type="title"/>
          </p:nvPr>
        </p:nvSpPr>
        <p:spPr/>
        <p:txBody>
          <a:bodyPr/>
          <a:lstStyle/>
          <a:p>
            <a:pPr>
              <a:defRPr/>
            </a:pPr>
            <a:r>
              <a:rPr lang="el-GR" smtClean="0"/>
              <a:t>Αποτυχία πόρων (3/4)</a:t>
            </a:r>
            <a:endParaRPr lang="en-GB" smtClean="0"/>
          </a:p>
        </p:txBody>
      </p:sp>
      <p:sp>
        <p:nvSpPr>
          <p:cNvPr id="1697795" name="Rectangle 3"/>
          <p:cNvSpPr>
            <a:spLocks noGrp="1" noChangeArrowheads="1"/>
          </p:cNvSpPr>
          <p:nvPr>
            <p:ph type="body" idx="1"/>
          </p:nvPr>
        </p:nvSpPr>
        <p:spPr/>
        <p:txBody>
          <a:bodyPr/>
          <a:lstStyle/>
          <a:p>
            <a:pPr>
              <a:defRPr/>
            </a:pPr>
            <a:r>
              <a:rPr lang="el-GR" sz="2000" dirty="0" smtClean="0"/>
              <a:t>Μία αποτυχία πόρων μπορεί να συμβεί ενώ ο έλεγχος βρίσκεται στη μέση κάποιας εσωτερικής επεξεργασίας. Για να απεμπλακεί το πρόγραμμα θα πρέπει να</a:t>
            </a:r>
            <a:r>
              <a:rPr lang="en-US" sz="2000" dirty="0" smtClean="0"/>
              <a:t>:</a:t>
            </a:r>
          </a:p>
          <a:p>
            <a:pPr lvl="1">
              <a:defRPr/>
            </a:pPr>
            <a:r>
              <a:rPr lang="el-GR" sz="2000" i="1" dirty="0" smtClean="0"/>
              <a:t>επιστρέψει από αρκετές συναρτήσεις</a:t>
            </a:r>
            <a:r>
              <a:rPr lang="en-US" sz="2000" i="1" dirty="0" smtClean="0"/>
              <a:t> </a:t>
            </a:r>
          </a:p>
          <a:p>
            <a:pPr lvl="1">
              <a:defRPr/>
            </a:pPr>
            <a:r>
              <a:rPr lang="el-GR" sz="2000" i="1" dirty="0" smtClean="0"/>
              <a:t>απελευθερώσει όσους πόρους παραχωρήθηκαν ενδιάμεσα</a:t>
            </a:r>
            <a:endParaRPr lang="en-US" sz="2000" i="1" dirty="0" smtClean="0"/>
          </a:p>
          <a:p>
            <a:pPr lvl="1">
              <a:defRPr/>
            </a:pPr>
            <a:r>
              <a:rPr lang="el-GR" sz="2000" i="1" dirty="0" smtClean="0"/>
              <a:t>να μεταδώσει τον κωδικό και την πληροφορία της αποτυχίας</a:t>
            </a:r>
            <a:endParaRPr lang="en-US" sz="2000" i="1" dirty="0" smtClean="0"/>
          </a:p>
          <a:p>
            <a:pPr lvl="1">
              <a:defRPr/>
            </a:pPr>
            <a:r>
              <a:rPr lang="el-GR" sz="2000" i="1" dirty="0" smtClean="0"/>
              <a:t>να περιέλθει σε μία τέτοια κατάσταση στην οποία η λειτουργία που απέτυχε να έχει πλήρως ακυρωθεί</a:t>
            </a:r>
            <a:endParaRPr lang="en-US" sz="2000" i="1" dirty="0" smtClean="0"/>
          </a:p>
          <a:p>
            <a:pPr>
              <a:defRPr/>
            </a:pPr>
            <a:r>
              <a:rPr lang="el-GR" sz="2000" dirty="0" smtClean="0"/>
              <a:t>Όταν συναρτήσεις εμπλέκονται σε τέτοιες καταστάσεις θα πρέπει να υλοποιούνται με τρόπο που όλες οι περιπτώσεις λαθών ελέγχονται με κατάλληλες συνθήκες ενώ τα λάθη μεταδίδονται στον </a:t>
            </a:r>
            <a:r>
              <a:rPr lang="en-US" sz="2000" dirty="0" smtClean="0"/>
              <a:t>caller</a:t>
            </a:r>
            <a:r>
              <a:rPr lang="el-GR" sz="2000" dirty="0" smtClean="0"/>
              <a:t> είτε με τη μορφή επιστρεφόμενων τιμών </a:t>
            </a:r>
            <a:r>
              <a:rPr lang="en-US" sz="2000" dirty="0" smtClean="0"/>
              <a:t>(</a:t>
            </a:r>
            <a:r>
              <a:rPr lang="el-GR" sz="2000" dirty="0" smtClean="0"/>
              <a:t>παλαιός τρόπος</a:t>
            </a:r>
            <a:r>
              <a:rPr lang="en-US" sz="2000" dirty="0" smtClean="0"/>
              <a:t>;) </a:t>
            </a:r>
            <a:r>
              <a:rPr lang="el-GR" sz="2000" dirty="0" smtClean="0"/>
              <a:t>η μέσω διαχείρισης </a:t>
            </a:r>
            <a:r>
              <a:rPr lang="en-US" sz="2000" dirty="0" smtClean="0"/>
              <a:t>exceptions (</a:t>
            </a:r>
            <a:r>
              <a:rPr lang="el-GR" sz="2000" dirty="0" smtClean="0"/>
              <a:t>νέος τρόπος</a:t>
            </a:r>
            <a:r>
              <a:rPr lang="en-US" sz="2000" dirty="0" smtClean="0"/>
              <a:t>;)</a:t>
            </a:r>
            <a:endParaRPr lang="en-GB" sz="2000" dirty="0" smtClean="0"/>
          </a:p>
        </p:txBody>
      </p:sp>
    </p:spTree>
    <p:extLst>
      <p:ext uri="{BB962C8B-B14F-4D97-AF65-F5344CB8AC3E}">
        <p14:creationId xmlns:p14="http://schemas.microsoft.com/office/powerpoint/2010/main" val="17876276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697795">
                                            <p:txEl>
                                              <p:pRg st="0" end="0"/>
                                            </p:txEl>
                                          </p:spTgt>
                                        </p:tgtEl>
                                        <p:attrNameLst>
                                          <p:attrName>style.visibility</p:attrName>
                                        </p:attrNameLst>
                                      </p:cBhvr>
                                      <p:to>
                                        <p:strVal val="visible"/>
                                      </p:to>
                                    </p:set>
                                    <p:anim calcmode="lin" valueType="num">
                                      <p:cBhvr>
                                        <p:cTn id="7" dur="500" fill="hold"/>
                                        <p:tgtEl>
                                          <p:spTgt spid="1697795">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697795">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697795">
                                            <p:txEl>
                                              <p:pRg st="1" end="1"/>
                                            </p:txEl>
                                          </p:spTgt>
                                        </p:tgtEl>
                                        <p:attrNameLst>
                                          <p:attrName>style.visibility</p:attrName>
                                        </p:attrNameLst>
                                      </p:cBhvr>
                                      <p:to>
                                        <p:strVal val="visible"/>
                                      </p:to>
                                    </p:set>
                                    <p:anim calcmode="lin" valueType="num">
                                      <p:cBhvr>
                                        <p:cTn id="13" dur="500" fill="hold"/>
                                        <p:tgtEl>
                                          <p:spTgt spid="1697795">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1697795">
                                            <p:txEl>
                                              <p:pRg st="1" end="1"/>
                                            </p:txEl>
                                          </p:spTgt>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1697795">
                                            <p:txEl>
                                              <p:pRg st="2" end="2"/>
                                            </p:txEl>
                                          </p:spTgt>
                                        </p:tgtEl>
                                        <p:attrNameLst>
                                          <p:attrName>style.visibility</p:attrName>
                                        </p:attrNameLst>
                                      </p:cBhvr>
                                      <p:to>
                                        <p:strVal val="visible"/>
                                      </p:to>
                                    </p:set>
                                    <p:anim calcmode="lin" valueType="num">
                                      <p:cBhvr>
                                        <p:cTn id="19" dur="500" fill="hold"/>
                                        <p:tgtEl>
                                          <p:spTgt spid="1697795">
                                            <p:txEl>
                                              <p:pRg st="2" end="2"/>
                                            </p:txEl>
                                          </p:spTgt>
                                        </p:tgtEl>
                                        <p:attrNameLst>
                                          <p:attrName>ppt_w</p:attrName>
                                        </p:attrNameLst>
                                      </p:cBhvr>
                                      <p:tavLst>
                                        <p:tav tm="0">
                                          <p:val>
                                            <p:strVal val="2/3*#ppt_w"/>
                                          </p:val>
                                        </p:tav>
                                        <p:tav tm="100000">
                                          <p:val>
                                            <p:strVal val="#ppt_w"/>
                                          </p:val>
                                        </p:tav>
                                      </p:tavLst>
                                    </p:anim>
                                    <p:anim calcmode="lin" valueType="num">
                                      <p:cBhvr>
                                        <p:cTn id="20" dur="500" fill="hold"/>
                                        <p:tgtEl>
                                          <p:spTgt spid="1697795">
                                            <p:txEl>
                                              <p:pRg st="2" end="2"/>
                                            </p:txEl>
                                          </p:spTgt>
                                        </p:tgtEl>
                                        <p:attrNameLst>
                                          <p:attrName>ppt_h</p:attrName>
                                        </p:attrNameLst>
                                      </p:cBhvr>
                                      <p:tavLst>
                                        <p:tav tm="0">
                                          <p:val>
                                            <p:strVal val="2/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72" fill="hold" grpId="0" nodeType="clickEffect">
                                  <p:stCondLst>
                                    <p:cond delay="0"/>
                                  </p:stCondLst>
                                  <p:childTnLst>
                                    <p:set>
                                      <p:cBhvr>
                                        <p:cTn id="24" dur="1" fill="hold">
                                          <p:stCondLst>
                                            <p:cond delay="0"/>
                                          </p:stCondLst>
                                        </p:cTn>
                                        <p:tgtEl>
                                          <p:spTgt spid="1697795">
                                            <p:txEl>
                                              <p:pRg st="3" end="3"/>
                                            </p:txEl>
                                          </p:spTgt>
                                        </p:tgtEl>
                                        <p:attrNameLst>
                                          <p:attrName>style.visibility</p:attrName>
                                        </p:attrNameLst>
                                      </p:cBhvr>
                                      <p:to>
                                        <p:strVal val="visible"/>
                                      </p:to>
                                    </p:set>
                                    <p:anim calcmode="lin" valueType="num">
                                      <p:cBhvr>
                                        <p:cTn id="25" dur="500" fill="hold"/>
                                        <p:tgtEl>
                                          <p:spTgt spid="1697795">
                                            <p:txEl>
                                              <p:pRg st="3" end="3"/>
                                            </p:txEl>
                                          </p:spTgt>
                                        </p:tgtEl>
                                        <p:attrNameLst>
                                          <p:attrName>ppt_w</p:attrName>
                                        </p:attrNameLst>
                                      </p:cBhvr>
                                      <p:tavLst>
                                        <p:tav tm="0">
                                          <p:val>
                                            <p:strVal val="2/3*#ppt_w"/>
                                          </p:val>
                                        </p:tav>
                                        <p:tav tm="100000">
                                          <p:val>
                                            <p:strVal val="#ppt_w"/>
                                          </p:val>
                                        </p:tav>
                                      </p:tavLst>
                                    </p:anim>
                                    <p:anim calcmode="lin" valueType="num">
                                      <p:cBhvr>
                                        <p:cTn id="26" dur="500" fill="hold"/>
                                        <p:tgtEl>
                                          <p:spTgt spid="1697795">
                                            <p:txEl>
                                              <p:pRg st="3" end="3"/>
                                            </p:txEl>
                                          </p:spTgt>
                                        </p:tgtEl>
                                        <p:attrNameLst>
                                          <p:attrName>ppt_h</p:attrName>
                                        </p:attrNameLst>
                                      </p:cBhvr>
                                      <p:tavLst>
                                        <p:tav tm="0">
                                          <p:val>
                                            <p:strVal val="2/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72" fill="hold" grpId="0" nodeType="clickEffect">
                                  <p:stCondLst>
                                    <p:cond delay="0"/>
                                  </p:stCondLst>
                                  <p:childTnLst>
                                    <p:set>
                                      <p:cBhvr>
                                        <p:cTn id="30" dur="1" fill="hold">
                                          <p:stCondLst>
                                            <p:cond delay="0"/>
                                          </p:stCondLst>
                                        </p:cTn>
                                        <p:tgtEl>
                                          <p:spTgt spid="1697795">
                                            <p:txEl>
                                              <p:pRg st="4" end="4"/>
                                            </p:txEl>
                                          </p:spTgt>
                                        </p:tgtEl>
                                        <p:attrNameLst>
                                          <p:attrName>style.visibility</p:attrName>
                                        </p:attrNameLst>
                                      </p:cBhvr>
                                      <p:to>
                                        <p:strVal val="visible"/>
                                      </p:to>
                                    </p:set>
                                    <p:anim calcmode="lin" valueType="num">
                                      <p:cBhvr>
                                        <p:cTn id="31" dur="500" fill="hold"/>
                                        <p:tgtEl>
                                          <p:spTgt spid="1697795">
                                            <p:txEl>
                                              <p:pRg st="4" end="4"/>
                                            </p:txEl>
                                          </p:spTgt>
                                        </p:tgtEl>
                                        <p:attrNameLst>
                                          <p:attrName>ppt_w</p:attrName>
                                        </p:attrNameLst>
                                      </p:cBhvr>
                                      <p:tavLst>
                                        <p:tav tm="0">
                                          <p:val>
                                            <p:strVal val="2/3*#ppt_w"/>
                                          </p:val>
                                        </p:tav>
                                        <p:tav tm="100000">
                                          <p:val>
                                            <p:strVal val="#ppt_w"/>
                                          </p:val>
                                        </p:tav>
                                      </p:tavLst>
                                    </p:anim>
                                    <p:anim calcmode="lin" valueType="num">
                                      <p:cBhvr>
                                        <p:cTn id="32" dur="500" fill="hold"/>
                                        <p:tgtEl>
                                          <p:spTgt spid="1697795">
                                            <p:txEl>
                                              <p:pRg st="4" end="4"/>
                                            </p:txEl>
                                          </p:spTgt>
                                        </p:tgtEl>
                                        <p:attrNameLst>
                                          <p:attrName>ppt_h</p:attrName>
                                        </p:attrNameLst>
                                      </p:cBhvr>
                                      <p:tavLst>
                                        <p:tav tm="0">
                                          <p:val>
                                            <p:strVal val="2/3*#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272" fill="hold" grpId="0" nodeType="clickEffect">
                                  <p:stCondLst>
                                    <p:cond delay="0"/>
                                  </p:stCondLst>
                                  <p:childTnLst>
                                    <p:set>
                                      <p:cBhvr>
                                        <p:cTn id="36" dur="1" fill="hold">
                                          <p:stCondLst>
                                            <p:cond delay="0"/>
                                          </p:stCondLst>
                                        </p:cTn>
                                        <p:tgtEl>
                                          <p:spTgt spid="1697795">
                                            <p:txEl>
                                              <p:pRg st="5" end="5"/>
                                            </p:txEl>
                                          </p:spTgt>
                                        </p:tgtEl>
                                        <p:attrNameLst>
                                          <p:attrName>style.visibility</p:attrName>
                                        </p:attrNameLst>
                                      </p:cBhvr>
                                      <p:to>
                                        <p:strVal val="visible"/>
                                      </p:to>
                                    </p:set>
                                    <p:anim calcmode="lin" valueType="num">
                                      <p:cBhvr>
                                        <p:cTn id="37" dur="500" fill="hold"/>
                                        <p:tgtEl>
                                          <p:spTgt spid="1697795">
                                            <p:txEl>
                                              <p:pRg st="5" end="5"/>
                                            </p:txEl>
                                          </p:spTgt>
                                        </p:tgtEl>
                                        <p:attrNameLst>
                                          <p:attrName>ppt_w</p:attrName>
                                        </p:attrNameLst>
                                      </p:cBhvr>
                                      <p:tavLst>
                                        <p:tav tm="0">
                                          <p:val>
                                            <p:strVal val="2/3*#ppt_w"/>
                                          </p:val>
                                        </p:tav>
                                        <p:tav tm="100000">
                                          <p:val>
                                            <p:strVal val="#ppt_w"/>
                                          </p:val>
                                        </p:tav>
                                      </p:tavLst>
                                    </p:anim>
                                    <p:anim calcmode="lin" valueType="num">
                                      <p:cBhvr>
                                        <p:cTn id="38" dur="500" fill="hold"/>
                                        <p:tgtEl>
                                          <p:spTgt spid="1697795">
                                            <p:txEl>
                                              <p:pRg st="5" end="5"/>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7795" grpId="0" build="p" bldLvl="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Θέση ημερομηνίας 3"/>
          <p:cNvSpPr>
            <a:spLocks noGrp="1"/>
          </p:cNvSpPr>
          <p:nvPr>
            <p:ph type="dt" sz="quarter" idx="10"/>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smtClean="0">
                <a:solidFill>
                  <a:schemeClr val="bg2"/>
                </a:solidFill>
              </a:rPr>
              <a:t>HY352</a:t>
            </a:r>
            <a:endParaRPr lang="en-US">
              <a:solidFill>
                <a:schemeClr val="bg2"/>
              </a:solidFill>
            </a:endParaRPr>
          </a:p>
        </p:txBody>
      </p:sp>
      <p:sp>
        <p:nvSpPr>
          <p:cNvPr id="13315" name="Θέση υποσέλιδου 4"/>
          <p:cNvSpPr>
            <a:spLocks noGrp="1"/>
          </p:cNvSpPr>
          <p:nvPr>
            <p:ph type="ftr" sz="quarter" idx="11"/>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a:solidFill>
                  <a:schemeClr val="bg2"/>
                </a:solidFill>
              </a:rPr>
              <a:t>Α. Σαββίδης</a:t>
            </a:r>
            <a:endParaRPr lang="en-US">
              <a:solidFill>
                <a:schemeClr val="bg2"/>
              </a:solidFill>
            </a:endParaRPr>
          </a:p>
        </p:txBody>
      </p:sp>
      <p:sp>
        <p:nvSpPr>
          <p:cNvPr id="13316" name="Θέση αριθμού διαφάνειας 5"/>
          <p:cNvSpPr>
            <a:spLocks noGrp="1"/>
          </p:cNvSpPr>
          <p:nvPr>
            <p:ph type="sldNum" sz="quarter" idx="12"/>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n-US">
                <a:solidFill>
                  <a:schemeClr val="bg2"/>
                </a:solidFill>
              </a:rPr>
              <a:t>Slide </a:t>
            </a:r>
            <a:fld id="{4E71B597-F118-49D6-A9E6-512D3DAF55FB}" type="slidenum">
              <a:rPr lang="en-US">
                <a:solidFill>
                  <a:schemeClr val="bg2"/>
                </a:solidFill>
              </a:rPr>
              <a:pPr/>
              <a:t>11</a:t>
            </a:fld>
            <a:r>
              <a:rPr lang="el-GR">
                <a:solidFill>
                  <a:schemeClr val="bg2"/>
                </a:solidFill>
              </a:rPr>
              <a:t> / 4</a:t>
            </a:r>
            <a:r>
              <a:rPr lang="en-US">
                <a:solidFill>
                  <a:schemeClr val="bg2"/>
                </a:solidFill>
              </a:rPr>
              <a:t>4</a:t>
            </a:r>
          </a:p>
        </p:txBody>
      </p:sp>
      <p:sp>
        <p:nvSpPr>
          <p:cNvPr id="1698818" name="Rectangle 2"/>
          <p:cNvSpPr>
            <a:spLocks noGrp="1" noChangeArrowheads="1"/>
          </p:cNvSpPr>
          <p:nvPr>
            <p:ph type="title"/>
          </p:nvPr>
        </p:nvSpPr>
        <p:spPr/>
        <p:txBody>
          <a:bodyPr/>
          <a:lstStyle/>
          <a:p>
            <a:pPr>
              <a:defRPr/>
            </a:pPr>
            <a:r>
              <a:rPr lang="el-GR" smtClean="0"/>
              <a:t>Αποτυχία πόρων (4/4)</a:t>
            </a:r>
            <a:endParaRPr lang="en-GB" smtClean="0"/>
          </a:p>
        </p:txBody>
      </p:sp>
      <p:sp>
        <p:nvSpPr>
          <p:cNvPr id="1698819" name="Rectangle 3"/>
          <p:cNvSpPr>
            <a:spLocks noGrp="1" noChangeArrowheads="1"/>
          </p:cNvSpPr>
          <p:nvPr>
            <p:ph type="body" idx="1"/>
          </p:nvPr>
        </p:nvSpPr>
        <p:spPr/>
        <p:txBody>
          <a:bodyPr/>
          <a:lstStyle/>
          <a:p>
            <a:pPr>
              <a:defRPr/>
            </a:pPr>
            <a:r>
              <a:rPr lang="el-GR" sz="2400" dirty="0" smtClean="0"/>
              <a:t>Όταν επιστρέψουμε με επιτυχία μετά τον εντοπισμό αποτυχίας πόρων, θα πρέπει να γίνει περαιτέρω αναφορά του συμβάντος</a:t>
            </a:r>
            <a:r>
              <a:rPr lang="en-US" sz="2400" dirty="0" smtClean="0"/>
              <a:t>. </a:t>
            </a:r>
            <a:r>
              <a:rPr lang="el-GR" sz="2400" dirty="0" smtClean="0"/>
              <a:t>Αυτό μπορεί να σημαίνει ότι θα επιστρέψουμε όλη την πληροφορία στον αρχικά αιτούμενο την λειτουργία, που μπορεί να είναι</a:t>
            </a:r>
            <a:r>
              <a:rPr lang="en-US" sz="2400" dirty="0" smtClean="0"/>
              <a:t>:</a:t>
            </a:r>
          </a:p>
          <a:p>
            <a:pPr lvl="1">
              <a:defRPr/>
            </a:pPr>
            <a:r>
              <a:rPr lang="el-GR" sz="2000" i="1" dirty="0" smtClean="0"/>
              <a:t>ένα άλλο </a:t>
            </a:r>
            <a:r>
              <a:rPr lang="en-US" sz="2000" i="1" dirty="0" smtClean="0"/>
              <a:t>sub-system</a:t>
            </a:r>
          </a:p>
          <a:p>
            <a:pPr lvl="1">
              <a:defRPr/>
            </a:pPr>
            <a:r>
              <a:rPr lang="el-GR" sz="2000" i="1" dirty="0" smtClean="0"/>
              <a:t>μία άλλη </a:t>
            </a:r>
            <a:r>
              <a:rPr lang="en-US" sz="2000" i="1" dirty="0" smtClean="0"/>
              <a:t>process</a:t>
            </a:r>
          </a:p>
          <a:p>
            <a:pPr lvl="1">
              <a:defRPr/>
            </a:pPr>
            <a:r>
              <a:rPr lang="el-GR" sz="2000" i="1" dirty="0" smtClean="0"/>
              <a:t>ο χρήστης</a:t>
            </a:r>
            <a:endParaRPr lang="en-US" sz="2000" i="1" dirty="0" smtClean="0"/>
          </a:p>
          <a:p>
            <a:pPr>
              <a:defRPr/>
            </a:pPr>
            <a:r>
              <a:rPr lang="el-GR" sz="2400" dirty="0" smtClean="0"/>
              <a:t>Η </a:t>
            </a:r>
            <a:r>
              <a:rPr lang="en-US" sz="2400" dirty="0" smtClean="0"/>
              <a:t>C++ </a:t>
            </a:r>
            <a:r>
              <a:rPr lang="el-GR" sz="2400" dirty="0" smtClean="0"/>
              <a:t>προσφέρει ένα σχετικά απλό εγγενή μηχανισμό για </a:t>
            </a:r>
            <a:r>
              <a:rPr lang="en-US" sz="2400" dirty="0" smtClean="0"/>
              <a:t>exception handling</a:t>
            </a:r>
            <a:r>
              <a:rPr lang="el-GR" sz="2400" dirty="0" smtClean="0"/>
              <a:t>,</a:t>
            </a:r>
            <a:r>
              <a:rPr lang="en-US" sz="2400" dirty="0" smtClean="0"/>
              <a:t> </a:t>
            </a:r>
            <a:r>
              <a:rPr lang="el-GR" sz="2400" dirty="0" smtClean="0"/>
              <a:t>με κλάσεις </a:t>
            </a:r>
            <a:r>
              <a:rPr lang="en-US" sz="2400" dirty="0" smtClean="0"/>
              <a:t>exceptions </a:t>
            </a:r>
            <a:r>
              <a:rPr lang="el-GR" sz="2400" dirty="0" smtClean="0"/>
              <a:t>που ορίζονται από τον προγραμματιστή</a:t>
            </a:r>
            <a:endParaRPr lang="en-GB" sz="2400" dirty="0" smtClean="0"/>
          </a:p>
        </p:txBody>
      </p:sp>
    </p:spTree>
    <p:extLst>
      <p:ext uri="{BB962C8B-B14F-4D97-AF65-F5344CB8AC3E}">
        <p14:creationId xmlns:p14="http://schemas.microsoft.com/office/powerpoint/2010/main" val="35632219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698819">
                                            <p:txEl>
                                              <p:pRg st="0" end="0"/>
                                            </p:txEl>
                                          </p:spTgt>
                                        </p:tgtEl>
                                        <p:attrNameLst>
                                          <p:attrName>style.visibility</p:attrName>
                                        </p:attrNameLst>
                                      </p:cBhvr>
                                      <p:to>
                                        <p:strVal val="visible"/>
                                      </p:to>
                                    </p:set>
                                    <p:anim calcmode="lin" valueType="num">
                                      <p:cBhvr>
                                        <p:cTn id="7" dur="500" fill="hold"/>
                                        <p:tgtEl>
                                          <p:spTgt spid="1698819">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698819">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698819">
                                            <p:txEl>
                                              <p:pRg st="1" end="1"/>
                                            </p:txEl>
                                          </p:spTgt>
                                        </p:tgtEl>
                                        <p:attrNameLst>
                                          <p:attrName>style.visibility</p:attrName>
                                        </p:attrNameLst>
                                      </p:cBhvr>
                                      <p:to>
                                        <p:strVal val="visible"/>
                                      </p:to>
                                    </p:set>
                                    <p:anim calcmode="lin" valueType="num">
                                      <p:cBhvr>
                                        <p:cTn id="13" dur="500" fill="hold"/>
                                        <p:tgtEl>
                                          <p:spTgt spid="1698819">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1698819">
                                            <p:txEl>
                                              <p:pRg st="1" end="1"/>
                                            </p:txEl>
                                          </p:spTgt>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1698819">
                                            <p:txEl>
                                              <p:pRg st="2" end="2"/>
                                            </p:txEl>
                                          </p:spTgt>
                                        </p:tgtEl>
                                        <p:attrNameLst>
                                          <p:attrName>style.visibility</p:attrName>
                                        </p:attrNameLst>
                                      </p:cBhvr>
                                      <p:to>
                                        <p:strVal val="visible"/>
                                      </p:to>
                                    </p:set>
                                    <p:anim calcmode="lin" valueType="num">
                                      <p:cBhvr>
                                        <p:cTn id="19" dur="500" fill="hold"/>
                                        <p:tgtEl>
                                          <p:spTgt spid="1698819">
                                            <p:txEl>
                                              <p:pRg st="2" end="2"/>
                                            </p:txEl>
                                          </p:spTgt>
                                        </p:tgtEl>
                                        <p:attrNameLst>
                                          <p:attrName>ppt_w</p:attrName>
                                        </p:attrNameLst>
                                      </p:cBhvr>
                                      <p:tavLst>
                                        <p:tav tm="0">
                                          <p:val>
                                            <p:strVal val="2/3*#ppt_w"/>
                                          </p:val>
                                        </p:tav>
                                        <p:tav tm="100000">
                                          <p:val>
                                            <p:strVal val="#ppt_w"/>
                                          </p:val>
                                        </p:tav>
                                      </p:tavLst>
                                    </p:anim>
                                    <p:anim calcmode="lin" valueType="num">
                                      <p:cBhvr>
                                        <p:cTn id="20" dur="500" fill="hold"/>
                                        <p:tgtEl>
                                          <p:spTgt spid="1698819">
                                            <p:txEl>
                                              <p:pRg st="2" end="2"/>
                                            </p:txEl>
                                          </p:spTgt>
                                        </p:tgtEl>
                                        <p:attrNameLst>
                                          <p:attrName>ppt_h</p:attrName>
                                        </p:attrNameLst>
                                      </p:cBhvr>
                                      <p:tavLst>
                                        <p:tav tm="0">
                                          <p:val>
                                            <p:strVal val="2/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72" fill="hold" grpId="0" nodeType="clickEffect">
                                  <p:stCondLst>
                                    <p:cond delay="0"/>
                                  </p:stCondLst>
                                  <p:childTnLst>
                                    <p:set>
                                      <p:cBhvr>
                                        <p:cTn id="24" dur="1" fill="hold">
                                          <p:stCondLst>
                                            <p:cond delay="0"/>
                                          </p:stCondLst>
                                        </p:cTn>
                                        <p:tgtEl>
                                          <p:spTgt spid="1698819">
                                            <p:txEl>
                                              <p:pRg st="3" end="3"/>
                                            </p:txEl>
                                          </p:spTgt>
                                        </p:tgtEl>
                                        <p:attrNameLst>
                                          <p:attrName>style.visibility</p:attrName>
                                        </p:attrNameLst>
                                      </p:cBhvr>
                                      <p:to>
                                        <p:strVal val="visible"/>
                                      </p:to>
                                    </p:set>
                                    <p:anim calcmode="lin" valueType="num">
                                      <p:cBhvr>
                                        <p:cTn id="25" dur="500" fill="hold"/>
                                        <p:tgtEl>
                                          <p:spTgt spid="1698819">
                                            <p:txEl>
                                              <p:pRg st="3" end="3"/>
                                            </p:txEl>
                                          </p:spTgt>
                                        </p:tgtEl>
                                        <p:attrNameLst>
                                          <p:attrName>ppt_w</p:attrName>
                                        </p:attrNameLst>
                                      </p:cBhvr>
                                      <p:tavLst>
                                        <p:tav tm="0">
                                          <p:val>
                                            <p:strVal val="2/3*#ppt_w"/>
                                          </p:val>
                                        </p:tav>
                                        <p:tav tm="100000">
                                          <p:val>
                                            <p:strVal val="#ppt_w"/>
                                          </p:val>
                                        </p:tav>
                                      </p:tavLst>
                                    </p:anim>
                                    <p:anim calcmode="lin" valueType="num">
                                      <p:cBhvr>
                                        <p:cTn id="26" dur="500" fill="hold"/>
                                        <p:tgtEl>
                                          <p:spTgt spid="1698819">
                                            <p:txEl>
                                              <p:pRg st="3" end="3"/>
                                            </p:txEl>
                                          </p:spTgt>
                                        </p:tgtEl>
                                        <p:attrNameLst>
                                          <p:attrName>ppt_h</p:attrName>
                                        </p:attrNameLst>
                                      </p:cBhvr>
                                      <p:tavLst>
                                        <p:tav tm="0">
                                          <p:val>
                                            <p:strVal val="2/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72" fill="hold" grpId="0" nodeType="clickEffect">
                                  <p:stCondLst>
                                    <p:cond delay="0"/>
                                  </p:stCondLst>
                                  <p:childTnLst>
                                    <p:set>
                                      <p:cBhvr>
                                        <p:cTn id="30" dur="1" fill="hold">
                                          <p:stCondLst>
                                            <p:cond delay="0"/>
                                          </p:stCondLst>
                                        </p:cTn>
                                        <p:tgtEl>
                                          <p:spTgt spid="1698819">
                                            <p:txEl>
                                              <p:pRg st="4" end="4"/>
                                            </p:txEl>
                                          </p:spTgt>
                                        </p:tgtEl>
                                        <p:attrNameLst>
                                          <p:attrName>style.visibility</p:attrName>
                                        </p:attrNameLst>
                                      </p:cBhvr>
                                      <p:to>
                                        <p:strVal val="visible"/>
                                      </p:to>
                                    </p:set>
                                    <p:anim calcmode="lin" valueType="num">
                                      <p:cBhvr>
                                        <p:cTn id="31" dur="500" fill="hold"/>
                                        <p:tgtEl>
                                          <p:spTgt spid="1698819">
                                            <p:txEl>
                                              <p:pRg st="4" end="4"/>
                                            </p:txEl>
                                          </p:spTgt>
                                        </p:tgtEl>
                                        <p:attrNameLst>
                                          <p:attrName>ppt_w</p:attrName>
                                        </p:attrNameLst>
                                      </p:cBhvr>
                                      <p:tavLst>
                                        <p:tav tm="0">
                                          <p:val>
                                            <p:strVal val="2/3*#ppt_w"/>
                                          </p:val>
                                        </p:tav>
                                        <p:tav tm="100000">
                                          <p:val>
                                            <p:strVal val="#ppt_w"/>
                                          </p:val>
                                        </p:tav>
                                      </p:tavLst>
                                    </p:anim>
                                    <p:anim calcmode="lin" valueType="num">
                                      <p:cBhvr>
                                        <p:cTn id="32" dur="500" fill="hold"/>
                                        <p:tgtEl>
                                          <p:spTgt spid="1698819">
                                            <p:txEl>
                                              <p:pRg st="4" end="4"/>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8819"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Θέση ημερομηνίας 3"/>
          <p:cNvSpPr>
            <a:spLocks noGrp="1"/>
          </p:cNvSpPr>
          <p:nvPr>
            <p:ph type="dt" sz="quarter" idx="10"/>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smtClean="0">
                <a:solidFill>
                  <a:schemeClr val="bg2"/>
                </a:solidFill>
              </a:rPr>
              <a:t>HY352</a:t>
            </a:r>
            <a:endParaRPr lang="en-US">
              <a:solidFill>
                <a:schemeClr val="bg2"/>
              </a:solidFill>
            </a:endParaRPr>
          </a:p>
        </p:txBody>
      </p:sp>
      <p:sp>
        <p:nvSpPr>
          <p:cNvPr id="14339" name="Θέση υποσέλιδου 4"/>
          <p:cNvSpPr>
            <a:spLocks noGrp="1"/>
          </p:cNvSpPr>
          <p:nvPr>
            <p:ph type="ftr" sz="quarter" idx="11"/>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a:solidFill>
                  <a:schemeClr val="bg2"/>
                </a:solidFill>
              </a:rPr>
              <a:t>Α. Σαββίδης</a:t>
            </a:r>
            <a:endParaRPr lang="en-US">
              <a:solidFill>
                <a:schemeClr val="bg2"/>
              </a:solidFill>
            </a:endParaRPr>
          </a:p>
        </p:txBody>
      </p:sp>
      <p:sp>
        <p:nvSpPr>
          <p:cNvPr id="14340" name="Θέση αριθμού διαφάνειας 5"/>
          <p:cNvSpPr>
            <a:spLocks noGrp="1"/>
          </p:cNvSpPr>
          <p:nvPr>
            <p:ph type="sldNum" sz="quarter" idx="12"/>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n-US">
                <a:solidFill>
                  <a:schemeClr val="bg2"/>
                </a:solidFill>
              </a:rPr>
              <a:t>Slide </a:t>
            </a:r>
            <a:fld id="{C5172DFA-D95F-4AB4-A097-552BD8DF32F9}" type="slidenum">
              <a:rPr lang="en-US">
                <a:solidFill>
                  <a:schemeClr val="bg2"/>
                </a:solidFill>
              </a:rPr>
              <a:pPr/>
              <a:t>12</a:t>
            </a:fld>
            <a:r>
              <a:rPr lang="el-GR">
                <a:solidFill>
                  <a:schemeClr val="bg2"/>
                </a:solidFill>
              </a:rPr>
              <a:t> / 4</a:t>
            </a:r>
            <a:r>
              <a:rPr lang="en-US">
                <a:solidFill>
                  <a:schemeClr val="bg2"/>
                </a:solidFill>
              </a:rPr>
              <a:t>4</a:t>
            </a:r>
          </a:p>
        </p:txBody>
      </p:sp>
      <p:sp>
        <p:nvSpPr>
          <p:cNvPr id="1743874" name="Rectangle 2"/>
          <p:cNvSpPr>
            <a:spLocks noGrp="1" noChangeArrowheads="1"/>
          </p:cNvSpPr>
          <p:nvPr>
            <p:ph type="title"/>
          </p:nvPr>
        </p:nvSpPr>
        <p:spPr/>
        <p:txBody>
          <a:bodyPr/>
          <a:lstStyle/>
          <a:p>
            <a:pPr>
              <a:defRPr/>
            </a:pPr>
            <a:r>
              <a:rPr lang="el-GR" smtClean="0"/>
              <a:t>Περιεχόμενα</a:t>
            </a:r>
            <a:endParaRPr lang="en-GB" smtClean="0"/>
          </a:p>
        </p:txBody>
      </p:sp>
      <p:sp>
        <p:nvSpPr>
          <p:cNvPr id="1743875" name="Rectangle 3"/>
          <p:cNvSpPr>
            <a:spLocks noGrp="1" noChangeArrowheads="1"/>
          </p:cNvSpPr>
          <p:nvPr>
            <p:ph type="body" idx="1"/>
          </p:nvPr>
        </p:nvSpPr>
        <p:spPr/>
        <p:txBody>
          <a:bodyPr/>
          <a:lstStyle/>
          <a:p>
            <a:pPr>
              <a:defRPr/>
            </a:pPr>
            <a:r>
              <a:rPr lang="el-GR" smtClean="0"/>
              <a:t>Εισαγωγή - αμυντικός προγραμματισμός</a:t>
            </a:r>
            <a:endParaRPr lang="en-US" smtClean="0"/>
          </a:p>
          <a:p>
            <a:pPr>
              <a:defRPr/>
            </a:pPr>
            <a:r>
              <a:rPr lang="en-US" smtClean="0"/>
              <a:t>Resource failure (</a:t>
            </a:r>
            <a:r>
              <a:rPr lang="el-GR" smtClean="0"/>
              <a:t>αποτυχία πόρων)</a:t>
            </a:r>
            <a:endParaRPr lang="en-US" smtClean="0"/>
          </a:p>
          <a:p>
            <a:pPr>
              <a:defRPr/>
            </a:pPr>
            <a:r>
              <a:rPr lang="en-US" i="1" smtClean="0">
                <a:solidFill>
                  <a:srgbClr val="0000FF"/>
                </a:solidFill>
                <a:effectLst>
                  <a:outerShdw blurRad="38100" dist="38100" dir="2700000" algn="tl">
                    <a:srgbClr val="000000"/>
                  </a:outerShdw>
                </a:effectLst>
              </a:rPr>
              <a:t>Bug</a:t>
            </a:r>
            <a:r>
              <a:rPr lang="el-GR" i="1" smtClean="0">
                <a:solidFill>
                  <a:srgbClr val="0000FF"/>
                </a:solidFill>
                <a:effectLst>
                  <a:outerShdw blurRad="38100" dist="38100" dir="2700000" algn="tl">
                    <a:srgbClr val="000000"/>
                  </a:outerShdw>
                </a:effectLst>
              </a:rPr>
              <a:t> (προγραμματιστικό σφάλμα)</a:t>
            </a:r>
            <a:endParaRPr lang="en-US" i="1" smtClean="0">
              <a:solidFill>
                <a:srgbClr val="0000FF"/>
              </a:solidFill>
              <a:effectLst>
                <a:outerShdw blurRad="38100" dist="38100" dir="2700000" algn="tl">
                  <a:srgbClr val="000000"/>
                </a:outerShdw>
              </a:effectLst>
            </a:endParaRPr>
          </a:p>
          <a:p>
            <a:pPr>
              <a:defRPr/>
            </a:pPr>
            <a:r>
              <a:rPr lang="el-GR" smtClean="0"/>
              <a:t>Κοινή στρατηγική </a:t>
            </a:r>
            <a:r>
              <a:rPr lang="en-US" smtClean="0"/>
              <a:t>debugging</a:t>
            </a:r>
          </a:p>
          <a:p>
            <a:pPr>
              <a:defRPr/>
            </a:pPr>
            <a:r>
              <a:rPr lang="el-GR" smtClean="0"/>
              <a:t>Αυτοέλεγχος προγράμματος</a:t>
            </a:r>
            <a:endParaRPr lang="en-US" smtClean="0"/>
          </a:p>
          <a:p>
            <a:pPr>
              <a:defRPr/>
            </a:pPr>
            <a:r>
              <a:rPr lang="el-GR" smtClean="0"/>
              <a:t>Ακραίος προγραμματισμός</a:t>
            </a:r>
            <a:endParaRPr lang="en-US" smtClean="0"/>
          </a:p>
        </p:txBody>
      </p:sp>
    </p:spTree>
    <p:extLst>
      <p:ext uri="{BB962C8B-B14F-4D97-AF65-F5344CB8AC3E}">
        <p14:creationId xmlns:p14="http://schemas.microsoft.com/office/powerpoint/2010/main" val="104832417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Θέση ημερομηνίας 3"/>
          <p:cNvSpPr>
            <a:spLocks noGrp="1"/>
          </p:cNvSpPr>
          <p:nvPr>
            <p:ph type="dt" sz="quarter" idx="10"/>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smtClean="0">
                <a:solidFill>
                  <a:schemeClr val="bg2"/>
                </a:solidFill>
              </a:rPr>
              <a:t>HY352</a:t>
            </a:r>
            <a:endParaRPr lang="en-US">
              <a:solidFill>
                <a:schemeClr val="bg2"/>
              </a:solidFill>
            </a:endParaRPr>
          </a:p>
        </p:txBody>
      </p:sp>
      <p:sp>
        <p:nvSpPr>
          <p:cNvPr id="15363" name="Θέση υποσέλιδου 4"/>
          <p:cNvSpPr>
            <a:spLocks noGrp="1"/>
          </p:cNvSpPr>
          <p:nvPr>
            <p:ph type="ftr" sz="quarter" idx="11"/>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a:solidFill>
                  <a:schemeClr val="bg2"/>
                </a:solidFill>
              </a:rPr>
              <a:t>Α. Σαββίδης</a:t>
            </a:r>
            <a:endParaRPr lang="en-US">
              <a:solidFill>
                <a:schemeClr val="bg2"/>
              </a:solidFill>
            </a:endParaRPr>
          </a:p>
        </p:txBody>
      </p:sp>
      <p:sp>
        <p:nvSpPr>
          <p:cNvPr id="15364" name="Θέση αριθμού διαφάνειας 5"/>
          <p:cNvSpPr>
            <a:spLocks noGrp="1"/>
          </p:cNvSpPr>
          <p:nvPr>
            <p:ph type="sldNum" sz="quarter" idx="12"/>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n-US">
                <a:solidFill>
                  <a:schemeClr val="bg2"/>
                </a:solidFill>
              </a:rPr>
              <a:t>Slide </a:t>
            </a:r>
            <a:fld id="{65C9BA14-5872-4A8A-98AC-2B219D675207}" type="slidenum">
              <a:rPr lang="en-US">
                <a:solidFill>
                  <a:schemeClr val="bg2"/>
                </a:solidFill>
              </a:rPr>
              <a:pPr/>
              <a:t>13</a:t>
            </a:fld>
            <a:r>
              <a:rPr lang="el-GR">
                <a:solidFill>
                  <a:schemeClr val="bg2"/>
                </a:solidFill>
              </a:rPr>
              <a:t> / 4</a:t>
            </a:r>
            <a:r>
              <a:rPr lang="en-US">
                <a:solidFill>
                  <a:schemeClr val="bg2"/>
                </a:solidFill>
              </a:rPr>
              <a:t>4</a:t>
            </a:r>
          </a:p>
        </p:txBody>
      </p:sp>
      <p:sp>
        <p:nvSpPr>
          <p:cNvPr id="1699842" name="Rectangle 2"/>
          <p:cNvSpPr>
            <a:spLocks noGrp="1" noChangeArrowheads="1"/>
          </p:cNvSpPr>
          <p:nvPr>
            <p:ph type="title"/>
          </p:nvPr>
        </p:nvSpPr>
        <p:spPr/>
        <p:txBody>
          <a:bodyPr/>
          <a:lstStyle/>
          <a:p>
            <a:pPr>
              <a:defRPr/>
            </a:pPr>
            <a:r>
              <a:rPr lang="el-GR" smtClean="0"/>
              <a:t>Προγραμματιστικό σφάλμα (1/6)</a:t>
            </a:r>
            <a:endParaRPr lang="en-GB" smtClean="0"/>
          </a:p>
        </p:txBody>
      </p:sp>
      <p:sp>
        <p:nvSpPr>
          <p:cNvPr id="1699843" name="Rectangle 3"/>
          <p:cNvSpPr>
            <a:spLocks noGrp="1" noChangeArrowheads="1"/>
          </p:cNvSpPr>
          <p:nvPr>
            <p:ph type="body" idx="1"/>
          </p:nvPr>
        </p:nvSpPr>
        <p:spPr/>
        <p:txBody>
          <a:bodyPr/>
          <a:lstStyle/>
          <a:p>
            <a:pPr>
              <a:lnSpc>
                <a:spcPct val="80000"/>
              </a:lnSpc>
              <a:defRPr/>
            </a:pPr>
            <a:r>
              <a:rPr lang="el-GR" sz="2400" i="1" dirty="0" smtClean="0">
                <a:solidFill>
                  <a:srgbClr val="339933"/>
                </a:solidFill>
                <a:effectLst>
                  <a:outerShdw blurRad="38100" dist="38100" dir="2700000" algn="tl">
                    <a:srgbClr val="000000"/>
                  </a:outerShdw>
                </a:effectLst>
              </a:rPr>
              <a:t>Ένα σφάλμα (</a:t>
            </a:r>
            <a:r>
              <a:rPr lang="en-US" sz="2400" i="1" dirty="0" smtClean="0">
                <a:solidFill>
                  <a:srgbClr val="339933"/>
                </a:solidFill>
                <a:effectLst>
                  <a:outerShdw blurRad="38100" dist="38100" dir="2700000" algn="tl">
                    <a:srgbClr val="000000"/>
                  </a:outerShdw>
                </a:effectLst>
              </a:rPr>
              <a:t>bug</a:t>
            </a:r>
            <a:r>
              <a:rPr lang="el-GR" sz="2400" i="1" dirty="0" smtClean="0">
                <a:solidFill>
                  <a:srgbClr val="339933"/>
                </a:solidFill>
                <a:effectLst>
                  <a:outerShdw blurRad="38100" dist="38100" dir="2700000" algn="tl">
                    <a:srgbClr val="000000"/>
                  </a:outerShdw>
                </a:effectLst>
              </a:rPr>
              <a:t>)</a:t>
            </a:r>
            <a:r>
              <a:rPr lang="en-US" sz="2400" i="1" dirty="0" smtClean="0">
                <a:solidFill>
                  <a:srgbClr val="339933"/>
                </a:solidFill>
                <a:effectLst>
                  <a:outerShdw blurRad="38100" dist="38100" dir="2700000" algn="tl">
                    <a:srgbClr val="000000"/>
                  </a:outerShdw>
                </a:effectLst>
              </a:rPr>
              <a:t> </a:t>
            </a:r>
            <a:r>
              <a:rPr lang="el-GR" sz="2400" i="1" dirty="0" smtClean="0">
                <a:solidFill>
                  <a:srgbClr val="339933"/>
                </a:solidFill>
                <a:effectLst>
                  <a:outerShdw blurRad="38100" dist="38100" dir="2700000" algn="tl">
                    <a:srgbClr val="000000"/>
                  </a:outerShdw>
                </a:effectLst>
              </a:rPr>
              <a:t>είναι </a:t>
            </a:r>
            <a:r>
              <a:rPr lang="el-GR" sz="2400" i="1" dirty="0" smtClean="0">
                <a:solidFill>
                  <a:srgbClr val="339933"/>
                </a:solidFill>
                <a:effectLst>
                  <a:outerShdw blurRad="38100" dist="38100" dir="2700000" algn="tl">
                    <a:srgbClr val="000000"/>
                  </a:outerShdw>
                </a:effectLst>
              </a:rPr>
              <a:t>μία </a:t>
            </a:r>
            <a:r>
              <a:rPr lang="el-GR" sz="2400" i="1" dirty="0" smtClean="0">
                <a:solidFill>
                  <a:srgbClr val="339933"/>
                </a:solidFill>
                <a:effectLst>
                  <a:outerShdw blurRad="38100" dist="38100" dir="2700000" algn="tl">
                    <a:srgbClr val="000000"/>
                  </a:outerShdw>
                </a:effectLst>
              </a:rPr>
              <a:t>εντολή (</a:t>
            </a:r>
            <a:r>
              <a:rPr lang="en-US" sz="2400" i="1" dirty="0" smtClean="0">
                <a:solidFill>
                  <a:srgbClr val="339933"/>
                </a:solidFill>
                <a:effectLst>
                  <a:outerShdw blurRad="38100" dist="38100" dir="2700000" algn="tl">
                    <a:srgbClr val="000000"/>
                  </a:outerShdw>
                </a:effectLst>
              </a:rPr>
              <a:t>offensive </a:t>
            </a:r>
            <a:r>
              <a:rPr lang="en-US" sz="2400" i="1" dirty="0" err="1" smtClean="0">
                <a:solidFill>
                  <a:srgbClr val="339933"/>
                </a:solidFill>
                <a:effectLst>
                  <a:outerShdw blurRad="38100" dist="38100" dir="2700000" algn="tl">
                    <a:srgbClr val="000000"/>
                  </a:outerShdw>
                </a:effectLst>
              </a:rPr>
              <a:t>stmt</a:t>
            </a:r>
            <a:r>
              <a:rPr lang="en-US" sz="2400" i="1" dirty="0" smtClean="0">
                <a:solidFill>
                  <a:srgbClr val="339933"/>
                </a:solidFill>
                <a:effectLst>
                  <a:outerShdw blurRad="38100" dist="38100" dir="2700000" algn="tl">
                    <a:srgbClr val="000000"/>
                  </a:outerShdw>
                </a:effectLst>
              </a:rPr>
              <a:t>) </a:t>
            </a:r>
            <a:r>
              <a:rPr lang="el-GR" sz="2400" i="1" dirty="0" smtClean="0">
                <a:solidFill>
                  <a:srgbClr val="339933"/>
                </a:solidFill>
                <a:effectLst>
                  <a:outerShdw blurRad="38100" dist="38100" dir="2700000" algn="tl">
                    <a:srgbClr val="000000"/>
                  </a:outerShdw>
                </a:effectLst>
              </a:rPr>
              <a:t>που φέρει το πρόγραμμα σε κατάσταση διαφορετική από αυτές που συνεπάγονται ορθή λειτουργία</a:t>
            </a:r>
            <a:endParaRPr lang="en-US" sz="2400" dirty="0" smtClean="0"/>
          </a:p>
          <a:p>
            <a:pPr>
              <a:lnSpc>
                <a:spcPct val="80000"/>
              </a:lnSpc>
              <a:defRPr/>
            </a:pPr>
            <a:r>
              <a:rPr lang="el-GR" sz="2400" dirty="0" smtClean="0"/>
              <a:t>Μετά την γέννηση ενός </a:t>
            </a:r>
            <a:r>
              <a:rPr lang="en-US" sz="2400" dirty="0" smtClean="0"/>
              <a:t>bug </a:t>
            </a:r>
            <a:r>
              <a:rPr lang="el-GR" sz="2400" dirty="0" smtClean="0"/>
              <a:t>η</a:t>
            </a:r>
            <a:r>
              <a:rPr lang="en-US" sz="2400" dirty="0" smtClean="0"/>
              <a:t> </a:t>
            </a:r>
            <a:r>
              <a:rPr lang="el-GR" sz="2400" dirty="0" smtClean="0"/>
              <a:t>παρατηρ</a:t>
            </a:r>
            <a:r>
              <a:rPr lang="el-GR" sz="2400" dirty="0" smtClean="0"/>
              <a:t>ούμενη </a:t>
            </a:r>
            <a:r>
              <a:rPr lang="el-GR" sz="2400" dirty="0" smtClean="0"/>
              <a:t>συμπεριφορά </a:t>
            </a:r>
            <a:r>
              <a:rPr lang="el-GR" sz="2400" dirty="0" smtClean="0"/>
              <a:t>του προγράμματος </a:t>
            </a:r>
            <a:r>
              <a:rPr lang="el-GR" sz="2400" i="1" dirty="0" smtClean="0"/>
              <a:t>ενδέχεται</a:t>
            </a:r>
            <a:r>
              <a:rPr lang="en-US" sz="2400" dirty="0" smtClean="0"/>
              <a:t> </a:t>
            </a:r>
            <a:r>
              <a:rPr lang="el-GR" sz="2400" dirty="0" smtClean="0"/>
              <a:t>να είναι λανθασμένη</a:t>
            </a:r>
            <a:endParaRPr lang="en-US" sz="2400" dirty="0" smtClean="0"/>
          </a:p>
          <a:p>
            <a:pPr>
              <a:lnSpc>
                <a:spcPct val="80000"/>
              </a:lnSpc>
              <a:defRPr/>
            </a:pPr>
            <a:r>
              <a:rPr lang="el-GR" sz="2400" dirty="0" smtClean="0"/>
              <a:t>Ένα </a:t>
            </a:r>
            <a:r>
              <a:rPr lang="en-US" sz="2400" dirty="0" smtClean="0"/>
              <a:t>bug </a:t>
            </a:r>
            <a:r>
              <a:rPr lang="el-GR" sz="2400" dirty="0" smtClean="0"/>
              <a:t>μπορεί να οφείλεται σε</a:t>
            </a:r>
            <a:r>
              <a:rPr lang="en-US" sz="2400" dirty="0" smtClean="0"/>
              <a:t>:</a:t>
            </a:r>
          </a:p>
          <a:p>
            <a:pPr lvl="1">
              <a:lnSpc>
                <a:spcPct val="80000"/>
              </a:lnSpc>
              <a:defRPr/>
            </a:pPr>
            <a:r>
              <a:rPr lang="el-GR" sz="2000" i="1" dirty="0" smtClean="0"/>
              <a:t>αποτυχίες πόρων που δεν αντιμετωπίζονται</a:t>
            </a:r>
            <a:endParaRPr lang="en-US" sz="2000" i="1" dirty="0" smtClean="0"/>
          </a:p>
          <a:p>
            <a:pPr lvl="1">
              <a:lnSpc>
                <a:spcPct val="80000"/>
              </a:lnSpc>
              <a:defRPr/>
            </a:pPr>
            <a:r>
              <a:rPr lang="el-GR" sz="2000" i="1" dirty="0" smtClean="0"/>
              <a:t>λάθη αλγοριθμικής σχεδίασης </a:t>
            </a:r>
            <a:r>
              <a:rPr lang="en-US" sz="2000" i="1" dirty="0" smtClean="0"/>
              <a:t>(</a:t>
            </a:r>
            <a:r>
              <a:rPr lang="el-GR" sz="2000" i="1" dirty="0" smtClean="0"/>
              <a:t>π.χ.</a:t>
            </a:r>
            <a:r>
              <a:rPr lang="en-US" sz="2000" i="1" dirty="0" smtClean="0"/>
              <a:t> </a:t>
            </a:r>
            <a:r>
              <a:rPr lang="el-GR" sz="2000" i="1" dirty="0" smtClean="0"/>
              <a:t>δεν προβλέπονται κάποια σενάρια εκτέλεσης</a:t>
            </a:r>
            <a:r>
              <a:rPr lang="en-US" sz="2000" i="1" dirty="0" smtClean="0"/>
              <a:t>)</a:t>
            </a:r>
          </a:p>
          <a:p>
            <a:pPr lvl="1">
              <a:lnSpc>
                <a:spcPct val="80000"/>
              </a:lnSpc>
              <a:defRPr/>
            </a:pPr>
            <a:r>
              <a:rPr lang="el-GR" sz="2000" i="1" dirty="0" smtClean="0"/>
              <a:t>λάθη πληκτρολόγησης </a:t>
            </a:r>
            <a:r>
              <a:rPr lang="en-US" sz="2000" i="1" dirty="0" smtClean="0"/>
              <a:t>(</a:t>
            </a:r>
            <a:r>
              <a:rPr lang="el-GR" sz="2000" i="1" dirty="0" smtClean="0"/>
              <a:t>ακούσια αλλαγή κώδικα</a:t>
            </a:r>
            <a:r>
              <a:rPr lang="en-US" sz="2000" i="1" dirty="0" smtClean="0"/>
              <a:t>)</a:t>
            </a:r>
          </a:p>
          <a:p>
            <a:pPr lvl="1">
              <a:lnSpc>
                <a:spcPct val="80000"/>
              </a:lnSpc>
              <a:defRPr/>
            </a:pPr>
            <a:r>
              <a:rPr lang="el-GR" sz="2000" i="1" dirty="0" smtClean="0"/>
              <a:t>κακή εκτίμηση ότι ο κώδικας κάνει κάτι το οποίο στην πράξη δεν κάνει </a:t>
            </a:r>
            <a:r>
              <a:rPr lang="en-US" sz="2000" i="1" dirty="0" smtClean="0"/>
              <a:t>(</a:t>
            </a:r>
            <a:r>
              <a:rPr lang="el-GR" sz="2000" i="1" dirty="0" smtClean="0"/>
              <a:t>χειρότερα, κάνει κάτι το οποίο δεν περιμένουμε</a:t>
            </a:r>
            <a:r>
              <a:rPr lang="en-US" sz="2000" i="1" dirty="0" smtClean="0"/>
              <a:t>)</a:t>
            </a:r>
            <a:endParaRPr lang="en-GB" sz="2000" i="1" dirty="0" smtClean="0"/>
          </a:p>
        </p:txBody>
      </p:sp>
    </p:spTree>
    <p:extLst>
      <p:ext uri="{BB962C8B-B14F-4D97-AF65-F5344CB8AC3E}">
        <p14:creationId xmlns:p14="http://schemas.microsoft.com/office/powerpoint/2010/main" val="19945900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699843">
                                            <p:txEl>
                                              <p:pRg st="0" end="0"/>
                                            </p:txEl>
                                          </p:spTgt>
                                        </p:tgtEl>
                                        <p:attrNameLst>
                                          <p:attrName>style.visibility</p:attrName>
                                        </p:attrNameLst>
                                      </p:cBhvr>
                                      <p:to>
                                        <p:strVal val="visible"/>
                                      </p:to>
                                    </p:set>
                                    <p:anim calcmode="lin" valueType="num">
                                      <p:cBhvr>
                                        <p:cTn id="7" dur="500" fill="hold"/>
                                        <p:tgtEl>
                                          <p:spTgt spid="1699843">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699843">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699843">
                                            <p:txEl>
                                              <p:pRg st="1" end="1"/>
                                            </p:txEl>
                                          </p:spTgt>
                                        </p:tgtEl>
                                        <p:attrNameLst>
                                          <p:attrName>style.visibility</p:attrName>
                                        </p:attrNameLst>
                                      </p:cBhvr>
                                      <p:to>
                                        <p:strVal val="visible"/>
                                      </p:to>
                                    </p:set>
                                    <p:anim calcmode="lin" valueType="num">
                                      <p:cBhvr>
                                        <p:cTn id="13" dur="500" fill="hold"/>
                                        <p:tgtEl>
                                          <p:spTgt spid="1699843">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1699843">
                                            <p:txEl>
                                              <p:pRg st="1" end="1"/>
                                            </p:txEl>
                                          </p:spTgt>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1699843">
                                            <p:txEl>
                                              <p:pRg st="2" end="2"/>
                                            </p:txEl>
                                          </p:spTgt>
                                        </p:tgtEl>
                                        <p:attrNameLst>
                                          <p:attrName>style.visibility</p:attrName>
                                        </p:attrNameLst>
                                      </p:cBhvr>
                                      <p:to>
                                        <p:strVal val="visible"/>
                                      </p:to>
                                    </p:set>
                                    <p:anim calcmode="lin" valueType="num">
                                      <p:cBhvr>
                                        <p:cTn id="19" dur="500" fill="hold"/>
                                        <p:tgtEl>
                                          <p:spTgt spid="1699843">
                                            <p:txEl>
                                              <p:pRg st="2" end="2"/>
                                            </p:txEl>
                                          </p:spTgt>
                                        </p:tgtEl>
                                        <p:attrNameLst>
                                          <p:attrName>ppt_w</p:attrName>
                                        </p:attrNameLst>
                                      </p:cBhvr>
                                      <p:tavLst>
                                        <p:tav tm="0">
                                          <p:val>
                                            <p:strVal val="2/3*#ppt_w"/>
                                          </p:val>
                                        </p:tav>
                                        <p:tav tm="100000">
                                          <p:val>
                                            <p:strVal val="#ppt_w"/>
                                          </p:val>
                                        </p:tav>
                                      </p:tavLst>
                                    </p:anim>
                                    <p:anim calcmode="lin" valueType="num">
                                      <p:cBhvr>
                                        <p:cTn id="20" dur="500" fill="hold"/>
                                        <p:tgtEl>
                                          <p:spTgt spid="1699843">
                                            <p:txEl>
                                              <p:pRg st="2" end="2"/>
                                            </p:txEl>
                                          </p:spTgt>
                                        </p:tgtEl>
                                        <p:attrNameLst>
                                          <p:attrName>ppt_h</p:attrName>
                                        </p:attrNameLst>
                                      </p:cBhvr>
                                      <p:tavLst>
                                        <p:tav tm="0">
                                          <p:val>
                                            <p:strVal val="2/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72" fill="hold" grpId="0" nodeType="clickEffect">
                                  <p:stCondLst>
                                    <p:cond delay="0"/>
                                  </p:stCondLst>
                                  <p:childTnLst>
                                    <p:set>
                                      <p:cBhvr>
                                        <p:cTn id="24" dur="1" fill="hold">
                                          <p:stCondLst>
                                            <p:cond delay="0"/>
                                          </p:stCondLst>
                                        </p:cTn>
                                        <p:tgtEl>
                                          <p:spTgt spid="1699843">
                                            <p:txEl>
                                              <p:pRg st="3" end="3"/>
                                            </p:txEl>
                                          </p:spTgt>
                                        </p:tgtEl>
                                        <p:attrNameLst>
                                          <p:attrName>style.visibility</p:attrName>
                                        </p:attrNameLst>
                                      </p:cBhvr>
                                      <p:to>
                                        <p:strVal val="visible"/>
                                      </p:to>
                                    </p:set>
                                    <p:anim calcmode="lin" valueType="num">
                                      <p:cBhvr>
                                        <p:cTn id="25" dur="500" fill="hold"/>
                                        <p:tgtEl>
                                          <p:spTgt spid="1699843">
                                            <p:txEl>
                                              <p:pRg st="3" end="3"/>
                                            </p:txEl>
                                          </p:spTgt>
                                        </p:tgtEl>
                                        <p:attrNameLst>
                                          <p:attrName>ppt_w</p:attrName>
                                        </p:attrNameLst>
                                      </p:cBhvr>
                                      <p:tavLst>
                                        <p:tav tm="0">
                                          <p:val>
                                            <p:strVal val="2/3*#ppt_w"/>
                                          </p:val>
                                        </p:tav>
                                        <p:tav tm="100000">
                                          <p:val>
                                            <p:strVal val="#ppt_w"/>
                                          </p:val>
                                        </p:tav>
                                      </p:tavLst>
                                    </p:anim>
                                    <p:anim calcmode="lin" valueType="num">
                                      <p:cBhvr>
                                        <p:cTn id="26" dur="500" fill="hold"/>
                                        <p:tgtEl>
                                          <p:spTgt spid="1699843">
                                            <p:txEl>
                                              <p:pRg st="3" end="3"/>
                                            </p:txEl>
                                          </p:spTgt>
                                        </p:tgtEl>
                                        <p:attrNameLst>
                                          <p:attrName>ppt_h</p:attrName>
                                        </p:attrNameLst>
                                      </p:cBhvr>
                                      <p:tavLst>
                                        <p:tav tm="0">
                                          <p:val>
                                            <p:strVal val="2/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72" fill="hold" grpId="0" nodeType="clickEffect">
                                  <p:stCondLst>
                                    <p:cond delay="0"/>
                                  </p:stCondLst>
                                  <p:childTnLst>
                                    <p:set>
                                      <p:cBhvr>
                                        <p:cTn id="30" dur="1" fill="hold">
                                          <p:stCondLst>
                                            <p:cond delay="0"/>
                                          </p:stCondLst>
                                        </p:cTn>
                                        <p:tgtEl>
                                          <p:spTgt spid="1699843">
                                            <p:txEl>
                                              <p:pRg st="4" end="4"/>
                                            </p:txEl>
                                          </p:spTgt>
                                        </p:tgtEl>
                                        <p:attrNameLst>
                                          <p:attrName>style.visibility</p:attrName>
                                        </p:attrNameLst>
                                      </p:cBhvr>
                                      <p:to>
                                        <p:strVal val="visible"/>
                                      </p:to>
                                    </p:set>
                                    <p:anim calcmode="lin" valueType="num">
                                      <p:cBhvr>
                                        <p:cTn id="31" dur="500" fill="hold"/>
                                        <p:tgtEl>
                                          <p:spTgt spid="1699843">
                                            <p:txEl>
                                              <p:pRg st="4" end="4"/>
                                            </p:txEl>
                                          </p:spTgt>
                                        </p:tgtEl>
                                        <p:attrNameLst>
                                          <p:attrName>ppt_w</p:attrName>
                                        </p:attrNameLst>
                                      </p:cBhvr>
                                      <p:tavLst>
                                        <p:tav tm="0">
                                          <p:val>
                                            <p:strVal val="2/3*#ppt_w"/>
                                          </p:val>
                                        </p:tav>
                                        <p:tav tm="100000">
                                          <p:val>
                                            <p:strVal val="#ppt_w"/>
                                          </p:val>
                                        </p:tav>
                                      </p:tavLst>
                                    </p:anim>
                                    <p:anim calcmode="lin" valueType="num">
                                      <p:cBhvr>
                                        <p:cTn id="32" dur="500" fill="hold"/>
                                        <p:tgtEl>
                                          <p:spTgt spid="1699843">
                                            <p:txEl>
                                              <p:pRg st="4" end="4"/>
                                            </p:txEl>
                                          </p:spTgt>
                                        </p:tgtEl>
                                        <p:attrNameLst>
                                          <p:attrName>ppt_h</p:attrName>
                                        </p:attrNameLst>
                                      </p:cBhvr>
                                      <p:tavLst>
                                        <p:tav tm="0">
                                          <p:val>
                                            <p:strVal val="2/3*#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272" fill="hold" grpId="0" nodeType="clickEffect">
                                  <p:stCondLst>
                                    <p:cond delay="0"/>
                                  </p:stCondLst>
                                  <p:childTnLst>
                                    <p:set>
                                      <p:cBhvr>
                                        <p:cTn id="36" dur="1" fill="hold">
                                          <p:stCondLst>
                                            <p:cond delay="0"/>
                                          </p:stCondLst>
                                        </p:cTn>
                                        <p:tgtEl>
                                          <p:spTgt spid="1699843">
                                            <p:txEl>
                                              <p:pRg st="5" end="5"/>
                                            </p:txEl>
                                          </p:spTgt>
                                        </p:tgtEl>
                                        <p:attrNameLst>
                                          <p:attrName>style.visibility</p:attrName>
                                        </p:attrNameLst>
                                      </p:cBhvr>
                                      <p:to>
                                        <p:strVal val="visible"/>
                                      </p:to>
                                    </p:set>
                                    <p:anim calcmode="lin" valueType="num">
                                      <p:cBhvr>
                                        <p:cTn id="37" dur="500" fill="hold"/>
                                        <p:tgtEl>
                                          <p:spTgt spid="1699843">
                                            <p:txEl>
                                              <p:pRg st="5" end="5"/>
                                            </p:txEl>
                                          </p:spTgt>
                                        </p:tgtEl>
                                        <p:attrNameLst>
                                          <p:attrName>ppt_w</p:attrName>
                                        </p:attrNameLst>
                                      </p:cBhvr>
                                      <p:tavLst>
                                        <p:tav tm="0">
                                          <p:val>
                                            <p:strVal val="2/3*#ppt_w"/>
                                          </p:val>
                                        </p:tav>
                                        <p:tav tm="100000">
                                          <p:val>
                                            <p:strVal val="#ppt_w"/>
                                          </p:val>
                                        </p:tav>
                                      </p:tavLst>
                                    </p:anim>
                                    <p:anim calcmode="lin" valueType="num">
                                      <p:cBhvr>
                                        <p:cTn id="38" dur="500" fill="hold"/>
                                        <p:tgtEl>
                                          <p:spTgt spid="1699843">
                                            <p:txEl>
                                              <p:pRg st="5" end="5"/>
                                            </p:txEl>
                                          </p:spTgt>
                                        </p:tgtEl>
                                        <p:attrNameLst>
                                          <p:attrName>ppt_h</p:attrName>
                                        </p:attrNameLst>
                                      </p:cBhvr>
                                      <p:tavLst>
                                        <p:tav tm="0">
                                          <p:val>
                                            <p:strVal val="2/3*#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272" fill="hold" grpId="0" nodeType="clickEffect">
                                  <p:stCondLst>
                                    <p:cond delay="0"/>
                                  </p:stCondLst>
                                  <p:childTnLst>
                                    <p:set>
                                      <p:cBhvr>
                                        <p:cTn id="42" dur="1" fill="hold">
                                          <p:stCondLst>
                                            <p:cond delay="0"/>
                                          </p:stCondLst>
                                        </p:cTn>
                                        <p:tgtEl>
                                          <p:spTgt spid="1699843">
                                            <p:txEl>
                                              <p:pRg st="6" end="6"/>
                                            </p:txEl>
                                          </p:spTgt>
                                        </p:tgtEl>
                                        <p:attrNameLst>
                                          <p:attrName>style.visibility</p:attrName>
                                        </p:attrNameLst>
                                      </p:cBhvr>
                                      <p:to>
                                        <p:strVal val="visible"/>
                                      </p:to>
                                    </p:set>
                                    <p:anim calcmode="lin" valueType="num">
                                      <p:cBhvr>
                                        <p:cTn id="43" dur="500" fill="hold"/>
                                        <p:tgtEl>
                                          <p:spTgt spid="1699843">
                                            <p:txEl>
                                              <p:pRg st="6" end="6"/>
                                            </p:txEl>
                                          </p:spTgt>
                                        </p:tgtEl>
                                        <p:attrNameLst>
                                          <p:attrName>ppt_w</p:attrName>
                                        </p:attrNameLst>
                                      </p:cBhvr>
                                      <p:tavLst>
                                        <p:tav tm="0">
                                          <p:val>
                                            <p:strVal val="2/3*#ppt_w"/>
                                          </p:val>
                                        </p:tav>
                                        <p:tav tm="100000">
                                          <p:val>
                                            <p:strVal val="#ppt_w"/>
                                          </p:val>
                                        </p:tav>
                                      </p:tavLst>
                                    </p:anim>
                                    <p:anim calcmode="lin" valueType="num">
                                      <p:cBhvr>
                                        <p:cTn id="44" dur="500" fill="hold"/>
                                        <p:tgtEl>
                                          <p:spTgt spid="1699843">
                                            <p:txEl>
                                              <p:pRg st="6" end="6"/>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43" grpId="0"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Θέση ημερομηνίας 3"/>
          <p:cNvSpPr>
            <a:spLocks noGrp="1"/>
          </p:cNvSpPr>
          <p:nvPr>
            <p:ph type="dt" sz="quarter" idx="10"/>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smtClean="0">
                <a:solidFill>
                  <a:schemeClr val="bg2"/>
                </a:solidFill>
              </a:rPr>
              <a:t>HY352</a:t>
            </a:r>
            <a:endParaRPr lang="en-US">
              <a:solidFill>
                <a:schemeClr val="bg2"/>
              </a:solidFill>
            </a:endParaRPr>
          </a:p>
        </p:txBody>
      </p:sp>
      <p:sp>
        <p:nvSpPr>
          <p:cNvPr id="16387" name="Θέση υποσέλιδου 4"/>
          <p:cNvSpPr>
            <a:spLocks noGrp="1"/>
          </p:cNvSpPr>
          <p:nvPr>
            <p:ph type="ftr" sz="quarter" idx="11"/>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a:solidFill>
                  <a:schemeClr val="bg2"/>
                </a:solidFill>
              </a:rPr>
              <a:t>Α. Σαββίδης</a:t>
            </a:r>
            <a:endParaRPr lang="en-US">
              <a:solidFill>
                <a:schemeClr val="bg2"/>
              </a:solidFill>
            </a:endParaRPr>
          </a:p>
        </p:txBody>
      </p:sp>
      <p:sp>
        <p:nvSpPr>
          <p:cNvPr id="16388" name="Θέση αριθμού διαφάνειας 5"/>
          <p:cNvSpPr>
            <a:spLocks noGrp="1"/>
          </p:cNvSpPr>
          <p:nvPr>
            <p:ph type="sldNum" sz="quarter" idx="12"/>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n-US">
                <a:solidFill>
                  <a:schemeClr val="bg2"/>
                </a:solidFill>
              </a:rPr>
              <a:t>Slide </a:t>
            </a:r>
            <a:fld id="{775ADA92-8BA1-412E-A60C-D0C185308BE9}" type="slidenum">
              <a:rPr lang="en-US">
                <a:solidFill>
                  <a:schemeClr val="bg2"/>
                </a:solidFill>
              </a:rPr>
              <a:pPr/>
              <a:t>14</a:t>
            </a:fld>
            <a:r>
              <a:rPr lang="el-GR">
                <a:solidFill>
                  <a:schemeClr val="bg2"/>
                </a:solidFill>
              </a:rPr>
              <a:t> / 4</a:t>
            </a:r>
            <a:r>
              <a:rPr lang="en-US">
                <a:solidFill>
                  <a:schemeClr val="bg2"/>
                </a:solidFill>
              </a:rPr>
              <a:t>4</a:t>
            </a:r>
          </a:p>
        </p:txBody>
      </p:sp>
      <p:sp>
        <p:nvSpPr>
          <p:cNvPr id="1700866" name="Rectangle 2"/>
          <p:cNvSpPr>
            <a:spLocks noGrp="1" noChangeArrowheads="1"/>
          </p:cNvSpPr>
          <p:nvPr>
            <p:ph type="title"/>
          </p:nvPr>
        </p:nvSpPr>
        <p:spPr/>
        <p:txBody>
          <a:bodyPr/>
          <a:lstStyle/>
          <a:p>
            <a:pPr>
              <a:defRPr/>
            </a:pPr>
            <a:r>
              <a:rPr lang="el-GR" smtClean="0"/>
              <a:t>Προγραμματιστικό σφάλμα (2/6)</a:t>
            </a:r>
            <a:endParaRPr lang="en-GB" smtClean="0"/>
          </a:p>
        </p:txBody>
      </p:sp>
      <p:sp>
        <p:nvSpPr>
          <p:cNvPr id="1700867" name="Rectangle 3"/>
          <p:cNvSpPr>
            <a:spLocks noGrp="1" noChangeArrowheads="1"/>
          </p:cNvSpPr>
          <p:nvPr>
            <p:ph type="body" idx="1"/>
          </p:nvPr>
        </p:nvSpPr>
        <p:spPr>
          <a:xfrm>
            <a:off x="457200" y="1625600"/>
            <a:ext cx="8305800" cy="4419600"/>
          </a:xfrm>
        </p:spPr>
        <p:txBody>
          <a:bodyPr/>
          <a:lstStyle/>
          <a:p>
            <a:pPr>
              <a:lnSpc>
                <a:spcPct val="90000"/>
              </a:lnSpc>
              <a:defRPr/>
            </a:pPr>
            <a:r>
              <a:rPr lang="el-GR" sz="2000" dirty="0" smtClean="0"/>
              <a:t>Ο τρόπος με τον οποίο τελικά αντιλαμβανόμαστε την παρουσία ενός σφάλματος </a:t>
            </a:r>
            <a:r>
              <a:rPr lang="en-US" sz="2000" dirty="0" smtClean="0"/>
              <a:t>(</a:t>
            </a:r>
            <a:r>
              <a:rPr lang="en-US" sz="2000" i="1" dirty="0" smtClean="0">
                <a:solidFill>
                  <a:srgbClr val="339933"/>
                </a:solidFill>
                <a:effectLst>
                  <a:outerShdw blurRad="38100" dist="38100" dir="2700000" algn="tl">
                    <a:srgbClr val="000000"/>
                  </a:outerShdw>
                </a:effectLst>
              </a:rPr>
              <a:t>bug symptoms</a:t>
            </a:r>
            <a:r>
              <a:rPr lang="en-US" sz="2000" dirty="0" smtClean="0"/>
              <a:t>) </a:t>
            </a:r>
            <a:r>
              <a:rPr lang="el-GR" sz="2000" dirty="0" smtClean="0"/>
              <a:t>ποικίλει</a:t>
            </a:r>
            <a:r>
              <a:rPr lang="en-US" sz="2000" dirty="0" smtClean="0"/>
              <a:t>:</a:t>
            </a:r>
          </a:p>
          <a:p>
            <a:pPr lvl="1">
              <a:lnSpc>
                <a:spcPct val="90000"/>
              </a:lnSpc>
              <a:defRPr/>
            </a:pPr>
            <a:r>
              <a:rPr lang="el-GR" sz="1800" dirty="0" smtClean="0"/>
              <a:t>Ως αδικαιολόγητη αποτυχία πόρων </a:t>
            </a:r>
            <a:r>
              <a:rPr lang="en-US" sz="1800" dirty="0" smtClean="0"/>
              <a:t>(</a:t>
            </a:r>
            <a:r>
              <a:rPr lang="el-GR" sz="1800" dirty="0" smtClean="0"/>
              <a:t>το σφάλμα «προσβάλει» κάποιος πόρους, προκαλώντας αποτυχία κατά τη χρήση τους</a:t>
            </a:r>
            <a:r>
              <a:rPr lang="en-US" sz="1800" dirty="0" smtClean="0"/>
              <a:t>, </a:t>
            </a:r>
            <a:r>
              <a:rPr lang="el-GR" sz="1800" dirty="0" smtClean="0"/>
              <a:t>ακόμη και εάν στην πραγματικότητα θα έπρεπε να είναι διαθέσιμοι, π.χ.</a:t>
            </a:r>
            <a:endParaRPr lang="en-US" sz="1800" dirty="0" smtClean="0"/>
          </a:p>
          <a:p>
            <a:pPr lvl="2">
              <a:lnSpc>
                <a:spcPct val="90000"/>
              </a:lnSpc>
              <a:defRPr/>
            </a:pPr>
            <a:r>
              <a:rPr lang="en-US" sz="1800" i="1" dirty="0" smtClean="0">
                <a:solidFill>
                  <a:srgbClr val="CC3300"/>
                </a:solidFill>
                <a:effectLst>
                  <a:outerShdw blurRad="38100" dist="38100" dir="2700000" algn="tl">
                    <a:srgbClr val="000000"/>
                  </a:outerShdw>
                </a:effectLst>
              </a:rPr>
              <a:t>file write error</a:t>
            </a:r>
            <a:r>
              <a:rPr lang="en-US" sz="1800" i="1" dirty="0" smtClean="0"/>
              <a:t>, </a:t>
            </a:r>
            <a:r>
              <a:rPr lang="el-GR" sz="1800" i="1" dirty="0" smtClean="0"/>
              <a:t>ενώ το όνομα του αρχείου είναι σωστό και υπάρχει χώρος στο δίσκο</a:t>
            </a:r>
            <a:endParaRPr lang="en-US" sz="1800" i="1" dirty="0" smtClean="0"/>
          </a:p>
          <a:p>
            <a:pPr lvl="2">
              <a:lnSpc>
                <a:spcPct val="90000"/>
              </a:lnSpc>
              <a:defRPr/>
            </a:pPr>
            <a:r>
              <a:rPr lang="en-US" sz="1800" i="1" dirty="0" smtClean="0">
                <a:solidFill>
                  <a:srgbClr val="CC3300"/>
                </a:solidFill>
                <a:effectLst>
                  <a:outerShdw blurRad="38100" dist="38100" dir="2700000" algn="tl">
                    <a:srgbClr val="000000"/>
                  </a:outerShdw>
                </a:effectLst>
              </a:rPr>
              <a:t>memory allocation error</a:t>
            </a:r>
            <a:r>
              <a:rPr lang="en-US" sz="1800" i="1" dirty="0" smtClean="0"/>
              <a:t>, </a:t>
            </a:r>
            <a:r>
              <a:rPr lang="el-GR" sz="1800" i="1" dirty="0" smtClean="0"/>
              <a:t>ενώ προφανώς η δυναμική μνήμη δεν έχει εξαντληθεί</a:t>
            </a:r>
            <a:endParaRPr lang="en-US" sz="1800" i="1" dirty="0" smtClean="0"/>
          </a:p>
          <a:p>
            <a:pPr lvl="1">
              <a:lnSpc>
                <a:spcPct val="90000"/>
              </a:lnSpc>
              <a:defRPr/>
            </a:pPr>
            <a:r>
              <a:rPr lang="el-GR" sz="1800" dirty="0" smtClean="0"/>
              <a:t>Μέσω διαγνωστικού ή αμυντικού ενσωματωμένου κώδικα ο οποίος εντοπίζει περιπτώσεις λανθασμένης κατάστασης αντικειμένων</a:t>
            </a:r>
            <a:r>
              <a:rPr lang="en-US" sz="1800" dirty="0" smtClean="0"/>
              <a:t>, </a:t>
            </a:r>
            <a:r>
              <a:rPr lang="el-GR" sz="1800" dirty="0" smtClean="0"/>
              <a:t>χωρίς ωστόσο να εντοπίζεται και η αιτία του προβλήματος</a:t>
            </a:r>
            <a:endParaRPr lang="en-US" sz="1800" dirty="0" smtClean="0"/>
          </a:p>
          <a:p>
            <a:pPr lvl="1">
              <a:lnSpc>
                <a:spcPct val="90000"/>
              </a:lnSpc>
              <a:defRPr/>
            </a:pPr>
            <a:r>
              <a:rPr lang="el-GR" sz="1800" dirty="0" smtClean="0"/>
              <a:t>Μέσω αποτυχιών πόρων η διαγνωστικών μηνυμάτων από άλλα </a:t>
            </a:r>
            <a:r>
              <a:rPr lang="en-US" sz="1800" dirty="0" smtClean="0"/>
              <a:t>sub-systems </a:t>
            </a:r>
            <a:r>
              <a:rPr lang="el-GR" sz="1800" dirty="0" smtClean="0"/>
              <a:t>ή </a:t>
            </a:r>
            <a:r>
              <a:rPr lang="en-US" sz="1800" dirty="0" smtClean="0"/>
              <a:t>run-time libraries</a:t>
            </a:r>
            <a:endParaRPr lang="el-GR" sz="1800" dirty="0" smtClean="0"/>
          </a:p>
          <a:p>
            <a:pPr lvl="1">
              <a:lnSpc>
                <a:spcPct val="90000"/>
              </a:lnSpc>
              <a:defRPr/>
            </a:pPr>
            <a:r>
              <a:rPr lang="el-GR" sz="1800" dirty="0" smtClean="0"/>
              <a:t>Λόγω λανθασμένης συμπεριφοράς και εξόδου των λειτουργιών του συστήματος</a:t>
            </a:r>
            <a:endParaRPr lang="en-US" sz="1800" dirty="0" smtClean="0"/>
          </a:p>
          <a:p>
            <a:pPr lvl="1">
              <a:lnSpc>
                <a:spcPct val="90000"/>
              </a:lnSpc>
              <a:defRPr/>
            </a:pPr>
            <a:r>
              <a:rPr lang="el-GR" sz="1800" dirty="0" smtClean="0"/>
              <a:t>Από ένα </a:t>
            </a:r>
            <a:r>
              <a:rPr lang="en-US" sz="1800" dirty="0" smtClean="0"/>
              <a:t>(</a:t>
            </a:r>
            <a:r>
              <a:rPr lang="el-GR" sz="1800" dirty="0" smtClean="0"/>
              <a:t>αναπάντεχο</a:t>
            </a:r>
            <a:r>
              <a:rPr lang="en-US" sz="1800" dirty="0" smtClean="0"/>
              <a:t>;) system crash</a:t>
            </a:r>
            <a:endParaRPr lang="en-GB" sz="1800" dirty="0" smtClean="0"/>
          </a:p>
        </p:txBody>
      </p:sp>
    </p:spTree>
    <p:extLst>
      <p:ext uri="{BB962C8B-B14F-4D97-AF65-F5344CB8AC3E}">
        <p14:creationId xmlns:p14="http://schemas.microsoft.com/office/powerpoint/2010/main" val="7670154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700867">
                                            <p:txEl>
                                              <p:pRg st="0" end="0"/>
                                            </p:txEl>
                                          </p:spTgt>
                                        </p:tgtEl>
                                        <p:attrNameLst>
                                          <p:attrName>style.visibility</p:attrName>
                                        </p:attrNameLst>
                                      </p:cBhvr>
                                      <p:to>
                                        <p:strVal val="visible"/>
                                      </p:to>
                                    </p:set>
                                    <p:anim calcmode="lin" valueType="num">
                                      <p:cBhvr>
                                        <p:cTn id="7" dur="500" fill="hold"/>
                                        <p:tgtEl>
                                          <p:spTgt spid="1700867">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700867">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700867">
                                            <p:txEl>
                                              <p:pRg st="1" end="1"/>
                                            </p:txEl>
                                          </p:spTgt>
                                        </p:tgtEl>
                                        <p:attrNameLst>
                                          <p:attrName>style.visibility</p:attrName>
                                        </p:attrNameLst>
                                      </p:cBhvr>
                                      <p:to>
                                        <p:strVal val="visible"/>
                                      </p:to>
                                    </p:set>
                                    <p:anim calcmode="lin" valueType="num">
                                      <p:cBhvr>
                                        <p:cTn id="13" dur="500" fill="hold"/>
                                        <p:tgtEl>
                                          <p:spTgt spid="1700867">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1700867">
                                            <p:txEl>
                                              <p:pRg st="1" end="1"/>
                                            </p:txEl>
                                          </p:spTgt>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1700867">
                                            <p:txEl>
                                              <p:pRg st="2" end="2"/>
                                            </p:txEl>
                                          </p:spTgt>
                                        </p:tgtEl>
                                        <p:attrNameLst>
                                          <p:attrName>style.visibility</p:attrName>
                                        </p:attrNameLst>
                                      </p:cBhvr>
                                      <p:to>
                                        <p:strVal val="visible"/>
                                      </p:to>
                                    </p:set>
                                    <p:anim calcmode="lin" valueType="num">
                                      <p:cBhvr>
                                        <p:cTn id="19" dur="500" fill="hold"/>
                                        <p:tgtEl>
                                          <p:spTgt spid="1700867">
                                            <p:txEl>
                                              <p:pRg st="2" end="2"/>
                                            </p:txEl>
                                          </p:spTgt>
                                        </p:tgtEl>
                                        <p:attrNameLst>
                                          <p:attrName>ppt_w</p:attrName>
                                        </p:attrNameLst>
                                      </p:cBhvr>
                                      <p:tavLst>
                                        <p:tav tm="0">
                                          <p:val>
                                            <p:strVal val="2/3*#ppt_w"/>
                                          </p:val>
                                        </p:tav>
                                        <p:tav tm="100000">
                                          <p:val>
                                            <p:strVal val="#ppt_w"/>
                                          </p:val>
                                        </p:tav>
                                      </p:tavLst>
                                    </p:anim>
                                    <p:anim calcmode="lin" valueType="num">
                                      <p:cBhvr>
                                        <p:cTn id="20" dur="500" fill="hold"/>
                                        <p:tgtEl>
                                          <p:spTgt spid="1700867">
                                            <p:txEl>
                                              <p:pRg st="2" end="2"/>
                                            </p:txEl>
                                          </p:spTgt>
                                        </p:tgtEl>
                                        <p:attrNameLst>
                                          <p:attrName>ppt_h</p:attrName>
                                        </p:attrNameLst>
                                      </p:cBhvr>
                                      <p:tavLst>
                                        <p:tav tm="0">
                                          <p:val>
                                            <p:strVal val="2/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72" fill="hold" grpId="0" nodeType="clickEffect">
                                  <p:stCondLst>
                                    <p:cond delay="0"/>
                                  </p:stCondLst>
                                  <p:childTnLst>
                                    <p:set>
                                      <p:cBhvr>
                                        <p:cTn id="24" dur="1" fill="hold">
                                          <p:stCondLst>
                                            <p:cond delay="0"/>
                                          </p:stCondLst>
                                        </p:cTn>
                                        <p:tgtEl>
                                          <p:spTgt spid="1700867">
                                            <p:txEl>
                                              <p:pRg st="3" end="3"/>
                                            </p:txEl>
                                          </p:spTgt>
                                        </p:tgtEl>
                                        <p:attrNameLst>
                                          <p:attrName>style.visibility</p:attrName>
                                        </p:attrNameLst>
                                      </p:cBhvr>
                                      <p:to>
                                        <p:strVal val="visible"/>
                                      </p:to>
                                    </p:set>
                                    <p:anim calcmode="lin" valueType="num">
                                      <p:cBhvr>
                                        <p:cTn id="25" dur="500" fill="hold"/>
                                        <p:tgtEl>
                                          <p:spTgt spid="1700867">
                                            <p:txEl>
                                              <p:pRg st="3" end="3"/>
                                            </p:txEl>
                                          </p:spTgt>
                                        </p:tgtEl>
                                        <p:attrNameLst>
                                          <p:attrName>ppt_w</p:attrName>
                                        </p:attrNameLst>
                                      </p:cBhvr>
                                      <p:tavLst>
                                        <p:tav tm="0">
                                          <p:val>
                                            <p:strVal val="2/3*#ppt_w"/>
                                          </p:val>
                                        </p:tav>
                                        <p:tav tm="100000">
                                          <p:val>
                                            <p:strVal val="#ppt_w"/>
                                          </p:val>
                                        </p:tav>
                                      </p:tavLst>
                                    </p:anim>
                                    <p:anim calcmode="lin" valueType="num">
                                      <p:cBhvr>
                                        <p:cTn id="26" dur="500" fill="hold"/>
                                        <p:tgtEl>
                                          <p:spTgt spid="1700867">
                                            <p:txEl>
                                              <p:pRg st="3" end="3"/>
                                            </p:txEl>
                                          </p:spTgt>
                                        </p:tgtEl>
                                        <p:attrNameLst>
                                          <p:attrName>ppt_h</p:attrName>
                                        </p:attrNameLst>
                                      </p:cBhvr>
                                      <p:tavLst>
                                        <p:tav tm="0">
                                          <p:val>
                                            <p:strVal val="2/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72" fill="hold" grpId="0" nodeType="clickEffect">
                                  <p:stCondLst>
                                    <p:cond delay="0"/>
                                  </p:stCondLst>
                                  <p:childTnLst>
                                    <p:set>
                                      <p:cBhvr>
                                        <p:cTn id="30" dur="1" fill="hold">
                                          <p:stCondLst>
                                            <p:cond delay="0"/>
                                          </p:stCondLst>
                                        </p:cTn>
                                        <p:tgtEl>
                                          <p:spTgt spid="1700867">
                                            <p:txEl>
                                              <p:pRg st="4" end="4"/>
                                            </p:txEl>
                                          </p:spTgt>
                                        </p:tgtEl>
                                        <p:attrNameLst>
                                          <p:attrName>style.visibility</p:attrName>
                                        </p:attrNameLst>
                                      </p:cBhvr>
                                      <p:to>
                                        <p:strVal val="visible"/>
                                      </p:to>
                                    </p:set>
                                    <p:anim calcmode="lin" valueType="num">
                                      <p:cBhvr>
                                        <p:cTn id="31" dur="500" fill="hold"/>
                                        <p:tgtEl>
                                          <p:spTgt spid="1700867">
                                            <p:txEl>
                                              <p:pRg st="4" end="4"/>
                                            </p:txEl>
                                          </p:spTgt>
                                        </p:tgtEl>
                                        <p:attrNameLst>
                                          <p:attrName>ppt_w</p:attrName>
                                        </p:attrNameLst>
                                      </p:cBhvr>
                                      <p:tavLst>
                                        <p:tav tm="0">
                                          <p:val>
                                            <p:strVal val="2/3*#ppt_w"/>
                                          </p:val>
                                        </p:tav>
                                        <p:tav tm="100000">
                                          <p:val>
                                            <p:strVal val="#ppt_w"/>
                                          </p:val>
                                        </p:tav>
                                      </p:tavLst>
                                    </p:anim>
                                    <p:anim calcmode="lin" valueType="num">
                                      <p:cBhvr>
                                        <p:cTn id="32" dur="500" fill="hold"/>
                                        <p:tgtEl>
                                          <p:spTgt spid="1700867">
                                            <p:txEl>
                                              <p:pRg st="4" end="4"/>
                                            </p:txEl>
                                          </p:spTgt>
                                        </p:tgtEl>
                                        <p:attrNameLst>
                                          <p:attrName>ppt_h</p:attrName>
                                        </p:attrNameLst>
                                      </p:cBhvr>
                                      <p:tavLst>
                                        <p:tav tm="0">
                                          <p:val>
                                            <p:strVal val="2/3*#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272" fill="hold" grpId="0" nodeType="clickEffect">
                                  <p:stCondLst>
                                    <p:cond delay="0"/>
                                  </p:stCondLst>
                                  <p:childTnLst>
                                    <p:set>
                                      <p:cBhvr>
                                        <p:cTn id="36" dur="1" fill="hold">
                                          <p:stCondLst>
                                            <p:cond delay="0"/>
                                          </p:stCondLst>
                                        </p:cTn>
                                        <p:tgtEl>
                                          <p:spTgt spid="1700867">
                                            <p:txEl>
                                              <p:pRg st="5" end="5"/>
                                            </p:txEl>
                                          </p:spTgt>
                                        </p:tgtEl>
                                        <p:attrNameLst>
                                          <p:attrName>style.visibility</p:attrName>
                                        </p:attrNameLst>
                                      </p:cBhvr>
                                      <p:to>
                                        <p:strVal val="visible"/>
                                      </p:to>
                                    </p:set>
                                    <p:anim calcmode="lin" valueType="num">
                                      <p:cBhvr>
                                        <p:cTn id="37" dur="500" fill="hold"/>
                                        <p:tgtEl>
                                          <p:spTgt spid="1700867">
                                            <p:txEl>
                                              <p:pRg st="5" end="5"/>
                                            </p:txEl>
                                          </p:spTgt>
                                        </p:tgtEl>
                                        <p:attrNameLst>
                                          <p:attrName>ppt_w</p:attrName>
                                        </p:attrNameLst>
                                      </p:cBhvr>
                                      <p:tavLst>
                                        <p:tav tm="0">
                                          <p:val>
                                            <p:strVal val="2/3*#ppt_w"/>
                                          </p:val>
                                        </p:tav>
                                        <p:tav tm="100000">
                                          <p:val>
                                            <p:strVal val="#ppt_w"/>
                                          </p:val>
                                        </p:tav>
                                      </p:tavLst>
                                    </p:anim>
                                    <p:anim calcmode="lin" valueType="num">
                                      <p:cBhvr>
                                        <p:cTn id="38" dur="500" fill="hold"/>
                                        <p:tgtEl>
                                          <p:spTgt spid="1700867">
                                            <p:txEl>
                                              <p:pRg st="5" end="5"/>
                                            </p:txEl>
                                          </p:spTgt>
                                        </p:tgtEl>
                                        <p:attrNameLst>
                                          <p:attrName>ppt_h</p:attrName>
                                        </p:attrNameLst>
                                      </p:cBhvr>
                                      <p:tavLst>
                                        <p:tav tm="0">
                                          <p:val>
                                            <p:strVal val="2/3*#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272" fill="hold" grpId="0" nodeType="clickEffect">
                                  <p:stCondLst>
                                    <p:cond delay="0"/>
                                  </p:stCondLst>
                                  <p:childTnLst>
                                    <p:set>
                                      <p:cBhvr>
                                        <p:cTn id="42" dur="1" fill="hold">
                                          <p:stCondLst>
                                            <p:cond delay="0"/>
                                          </p:stCondLst>
                                        </p:cTn>
                                        <p:tgtEl>
                                          <p:spTgt spid="1700867">
                                            <p:txEl>
                                              <p:pRg st="6" end="6"/>
                                            </p:txEl>
                                          </p:spTgt>
                                        </p:tgtEl>
                                        <p:attrNameLst>
                                          <p:attrName>style.visibility</p:attrName>
                                        </p:attrNameLst>
                                      </p:cBhvr>
                                      <p:to>
                                        <p:strVal val="visible"/>
                                      </p:to>
                                    </p:set>
                                    <p:anim calcmode="lin" valueType="num">
                                      <p:cBhvr>
                                        <p:cTn id="43" dur="500" fill="hold"/>
                                        <p:tgtEl>
                                          <p:spTgt spid="1700867">
                                            <p:txEl>
                                              <p:pRg st="6" end="6"/>
                                            </p:txEl>
                                          </p:spTgt>
                                        </p:tgtEl>
                                        <p:attrNameLst>
                                          <p:attrName>ppt_w</p:attrName>
                                        </p:attrNameLst>
                                      </p:cBhvr>
                                      <p:tavLst>
                                        <p:tav tm="0">
                                          <p:val>
                                            <p:strVal val="2/3*#ppt_w"/>
                                          </p:val>
                                        </p:tav>
                                        <p:tav tm="100000">
                                          <p:val>
                                            <p:strVal val="#ppt_w"/>
                                          </p:val>
                                        </p:tav>
                                      </p:tavLst>
                                    </p:anim>
                                    <p:anim calcmode="lin" valueType="num">
                                      <p:cBhvr>
                                        <p:cTn id="44" dur="500" fill="hold"/>
                                        <p:tgtEl>
                                          <p:spTgt spid="1700867">
                                            <p:txEl>
                                              <p:pRg st="6" end="6"/>
                                            </p:txEl>
                                          </p:spTgt>
                                        </p:tgtEl>
                                        <p:attrNameLst>
                                          <p:attrName>ppt_h</p:attrName>
                                        </p:attrNameLst>
                                      </p:cBhvr>
                                      <p:tavLst>
                                        <p:tav tm="0">
                                          <p:val>
                                            <p:strVal val="2/3*#ppt_h"/>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272" fill="hold" grpId="0" nodeType="clickEffect">
                                  <p:stCondLst>
                                    <p:cond delay="0"/>
                                  </p:stCondLst>
                                  <p:childTnLst>
                                    <p:set>
                                      <p:cBhvr>
                                        <p:cTn id="48" dur="1" fill="hold">
                                          <p:stCondLst>
                                            <p:cond delay="0"/>
                                          </p:stCondLst>
                                        </p:cTn>
                                        <p:tgtEl>
                                          <p:spTgt spid="1700867">
                                            <p:txEl>
                                              <p:pRg st="7" end="7"/>
                                            </p:txEl>
                                          </p:spTgt>
                                        </p:tgtEl>
                                        <p:attrNameLst>
                                          <p:attrName>style.visibility</p:attrName>
                                        </p:attrNameLst>
                                      </p:cBhvr>
                                      <p:to>
                                        <p:strVal val="visible"/>
                                      </p:to>
                                    </p:set>
                                    <p:anim calcmode="lin" valueType="num">
                                      <p:cBhvr>
                                        <p:cTn id="49" dur="500" fill="hold"/>
                                        <p:tgtEl>
                                          <p:spTgt spid="1700867">
                                            <p:txEl>
                                              <p:pRg st="7" end="7"/>
                                            </p:txEl>
                                          </p:spTgt>
                                        </p:tgtEl>
                                        <p:attrNameLst>
                                          <p:attrName>ppt_w</p:attrName>
                                        </p:attrNameLst>
                                      </p:cBhvr>
                                      <p:tavLst>
                                        <p:tav tm="0">
                                          <p:val>
                                            <p:strVal val="2/3*#ppt_w"/>
                                          </p:val>
                                        </p:tav>
                                        <p:tav tm="100000">
                                          <p:val>
                                            <p:strVal val="#ppt_w"/>
                                          </p:val>
                                        </p:tav>
                                      </p:tavLst>
                                    </p:anim>
                                    <p:anim calcmode="lin" valueType="num">
                                      <p:cBhvr>
                                        <p:cTn id="50" dur="500" fill="hold"/>
                                        <p:tgtEl>
                                          <p:spTgt spid="1700867">
                                            <p:txEl>
                                              <p:pRg st="7" end="7"/>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0867" grpId="0" build="p" bldLvl="3"/>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Θέση ημερομηνίας 3"/>
          <p:cNvSpPr>
            <a:spLocks noGrp="1"/>
          </p:cNvSpPr>
          <p:nvPr>
            <p:ph type="dt" sz="quarter" idx="10"/>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smtClean="0">
                <a:solidFill>
                  <a:schemeClr val="bg2"/>
                </a:solidFill>
              </a:rPr>
              <a:t>HY352</a:t>
            </a:r>
            <a:endParaRPr lang="en-US">
              <a:solidFill>
                <a:schemeClr val="bg2"/>
              </a:solidFill>
            </a:endParaRPr>
          </a:p>
        </p:txBody>
      </p:sp>
      <p:sp>
        <p:nvSpPr>
          <p:cNvPr id="17411" name="Θέση υποσέλιδου 4"/>
          <p:cNvSpPr>
            <a:spLocks noGrp="1"/>
          </p:cNvSpPr>
          <p:nvPr>
            <p:ph type="ftr" sz="quarter" idx="11"/>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a:solidFill>
                  <a:schemeClr val="bg2"/>
                </a:solidFill>
              </a:rPr>
              <a:t>Α. Σαββίδης</a:t>
            </a:r>
            <a:endParaRPr lang="en-US">
              <a:solidFill>
                <a:schemeClr val="bg2"/>
              </a:solidFill>
            </a:endParaRPr>
          </a:p>
        </p:txBody>
      </p:sp>
      <p:sp>
        <p:nvSpPr>
          <p:cNvPr id="17412" name="Θέση αριθμού διαφάνειας 5"/>
          <p:cNvSpPr>
            <a:spLocks noGrp="1"/>
          </p:cNvSpPr>
          <p:nvPr>
            <p:ph type="sldNum" sz="quarter" idx="12"/>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n-US">
                <a:solidFill>
                  <a:schemeClr val="bg2"/>
                </a:solidFill>
              </a:rPr>
              <a:t>Slide </a:t>
            </a:r>
            <a:fld id="{967DECD5-BBB3-4E30-B9AF-396A8C34310C}" type="slidenum">
              <a:rPr lang="en-US">
                <a:solidFill>
                  <a:schemeClr val="bg2"/>
                </a:solidFill>
              </a:rPr>
              <a:pPr/>
              <a:t>15</a:t>
            </a:fld>
            <a:r>
              <a:rPr lang="el-GR">
                <a:solidFill>
                  <a:schemeClr val="bg2"/>
                </a:solidFill>
              </a:rPr>
              <a:t> / 4</a:t>
            </a:r>
            <a:r>
              <a:rPr lang="en-US">
                <a:solidFill>
                  <a:schemeClr val="bg2"/>
                </a:solidFill>
              </a:rPr>
              <a:t>4</a:t>
            </a:r>
          </a:p>
        </p:txBody>
      </p:sp>
      <p:sp>
        <p:nvSpPr>
          <p:cNvPr id="1701890" name="Rectangle 2"/>
          <p:cNvSpPr>
            <a:spLocks noGrp="1" noChangeArrowheads="1"/>
          </p:cNvSpPr>
          <p:nvPr>
            <p:ph type="title"/>
          </p:nvPr>
        </p:nvSpPr>
        <p:spPr/>
        <p:txBody>
          <a:bodyPr/>
          <a:lstStyle/>
          <a:p>
            <a:pPr>
              <a:defRPr/>
            </a:pPr>
            <a:r>
              <a:rPr lang="el-GR" smtClean="0"/>
              <a:t>Προγραμματιστικό σφάλμα (3/6)</a:t>
            </a:r>
            <a:endParaRPr lang="en-GB" smtClean="0"/>
          </a:p>
        </p:txBody>
      </p:sp>
      <p:sp>
        <p:nvSpPr>
          <p:cNvPr id="1701891" name="Rectangle 3"/>
          <p:cNvSpPr>
            <a:spLocks noGrp="1" noChangeArrowheads="1"/>
          </p:cNvSpPr>
          <p:nvPr>
            <p:ph type="body" idx="1"/>
          </p:nvPr>
        </p:nvSpPr>
        <p:spPr/>
        <p:txBody>
          <a:bodyPr/>
          <a:lstStyle/>
          <a:p>
            <a:pPr>
              <a:defRPr/>
            </a:pPr>
            <a:r>
              <a:rPr lang="el-GR" dirty="0" smtClean="0"/>
              <a:t>Χρονική απόσταση σφάλματος – </a:t>
            </a:r>
            <a:r>
              <a:rPr lang="en-US" i="1" dirty="0" smtClean="0"/>
              <a:t>bug time distance</a:t>
            </a:r>
            <a:endParaRPr lang="el-GR" i="1" dirty="0" smtClean="0"/>
          </a:p>
          <a:p>
            <a:pPr lvl="1">
              <a:defRPr/>
            </a:pPr>
            <a:r>
              <a:rPr lang="el-GR" i="1" dirty="0" smtClean="0">
                <a:solidFill>
                  <a:srgbClr val="339933"/>
                </a:solidFill>
                <a:effectLst>
                  <a:outerShdw blurRad="38100" dist="38100" dir="2700000" algn="tl">
                    <a:srgbClr val="000000"/>
                  </a:outerShdw>
                </a:effectLst>
              </a:rPr>
              <a:t>Ορίζεται ως ο χρόνος που μεσολαβεί κατά την εκτέλεση από την γέννηση του σφάλματος, έως το σημείο που γίνεται αντιληπτή η ύπαρξή του</a:t>
            </a:r>
            <a:endParaRPr lang="en-US" i="1" dirty="0" smtClean="0">
              <a:solidFill>
                <a:srgbClr val="339933"/>
              </a:solidFill>
              <a:effectLst>
                <a:outerShdw blurRad="38100" dist="38100" dir="2700000" algn="tl">
                  <a:srgbClr val="000000"/>
                </a:outerShdw>
              </a:effectLst>
            </a:endParaRPr>
          </a:p>
          <a:p>
            <a:pPr lvl="2">
              <a:defRPr/>
            </a:pPr>
            <a:r>
              <a:rPr lang="el-GR" dirty="0" smtClean="0"/>
              <a:t>Όσο μεγαλύτερος είναι αυτός ο χρόνος, τόσο δυσκολότερος είναι ο εντοπισμός και προσδιορισμός της πραγματικής αιτίας</a:t>
            </a:r>
            <a:endParaRPr lang="en-GB" dirty="0" smtClean="0"/>
          </a:p>
        </p:txBody>
      </p:sp>
    </p:spTree>
    <p:extLst>
      <p:ext uri="{BB962C8B-B14F-4D97-AF65-F5344CB8AC3E}">
        <p14:creationId xmlns:p14="http://schemas.microsoft.com/office/powerpoint/2010/main" val="9546382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701891">
                                            <p:txEl>
                                              <p:pRg st="0" end="0"/>
                                            </p:txEl>
                                          </p:spTgt>
                                        </p:tgtEl>
                                        <p:attrNameLst>
                                          <p:attrName>style.visibility</p:attrName>
                                        </p:attrNameLst>
                                      </p:cBhvr>
                                      <p:to>
                                        <p:strVal val="visible"/>
                                      </p:to>
                                    </p:set>
                                    <p:anim calcmode="lin" valueType="num">
                                      <p:cBhvr>
                                        <p:cTn id="7" dur="500" fill="hold"/>
                                        <p:tgtEl>
                                          <p:spTgt spid="1701891">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701891">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701891">
                                            <p:txEl>
                                              <p:pRg st="1" end="1"/>
                                            </p:txEl>
                                          </p:spTgt>
                                        </p:tgtEl>
                                        <p:attrNameLst>
                                          <p:attrName>style.visibility</p:attrName>
                                        </p:attrNameLst>
                                      </p:cBhvr>
                                      <p:to>
                                        <p:strVal val="visible"/>
                                      </p:to>
                                    </p:set>
                                    <p:anim calcmode="lin" valueType="num">
                                      <p:cBhvr>
                                        <p:cTn id="13" dur="500" fill="hold"/>
                                        <p:tgtEl>
                                          <p:spTgt spid="1701891">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1701891">
                                            <p:txEl>
                                              <p:pRg st="1" end="1"/>
                                            </p:txEl>
                                          </p:spTgt>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1701891">
                                            <p:txEl>
                                              <p:pRg st="2" end="2"/>
                                            </p:txEl>
                                          </p:spTgt>
                                        </p:tgtEl>
                                        <p:attrNameLst>
                                          <p:attrName>style.visibility</p:attrName>
                                        </p:attrNameLst>
                                      </p:cBhvr>
                                      <p:to>
                                        <p:strVal val="visible"/>
                                      </p:to>
                                    </p:set>
                                    <p:anim calcmode="lin" valueType="num">
                                      <p:cBhvr>
                                        <p:cTn id="19" dur="500" fill="hold"/>
                                        <p:tgtEl>
                                          <p:spTgt spid="1701891">
                                            <p:txEl>
                                              <p:pRg st="2" end="2"/>
                                            </p:txEl>
                                          </p:spTgt>
                                        </p:tgtEl>
                                        <p:attrNameLst>
                                          <p:attrName>ppt_w</p:attrName>
                                        </p:attrNameLst>
                                      </p:cBhvr>
                                      <p:tavLst>
                                        <p:tav tm="0">
                                          <p:val>
                                            <p:strVal val="2/3*#ppt_w"/>
                                          </p:val>
                                        </p:tav>
                                        <p:tav tm="100000">
                                          <p:val>
                                            <p:strVal val="#ppt_w"/>
                                          </p:val>
                                        </p:tav>
                                      </p:tavLst>
                                    </p:anim>
                                    <p:anim calcmode="lin" valueType="num">
                                      <p:cBhvr>
                                        <p:cTn id="20" dur="500" fill="hold"/>
                                        <p:tgtEl>
                                          <p:spTgt spid="1701891">
                                            <p:txEl>
                                              <p:pRg st="2" end="2"/>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1891" grpId="0" build="p" bldLvl="3"/>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Θέση ημερομηνίας 3"/>
          <p:cNvSpPr>
            <a:spLocks noGrp="1"/>
          </p:cNvSpPr>
          <p:nvPr>
            <p:ph type="dt" sz="quarter" idx="10"/>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smtClean="0">
                <a:solidFill>
                  <a:schemeClr val="bg2"/>
                </a:solidFill>
              </a:rPr>
              <a:t>HY352</a:t>
            </a:r>
            <a:endParaRPr lang="en-US">
              <a:solidFill>
                <a:schemeClr val="bg2"/>
              </a:solidFill>
            </a:endParaRPr>
          </a:p>
        </p:txBody>
      </p:sp>
      <p:sp>
        <p:nvSpPr>
          <p:cNvPr id="18435" name="Θέση υποσέλιδου 4"/>
          <p:cNvSpPr>
            <a:spLocks noGrp="1"/>
          </p:cNvSpPr>
          <p:nvPr>
            <p:ph type="ftr" sz="quarter" idx="11"/>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a:solidFill>
                  <a:schemeClr val="bg2"/>
                </a:solidFill>
              </a:rPr>
              <a:t>Α. Σαββίδης</a:t>
            </a:r>
            <a:endParaRPr lang="en-US">
              <a:solidFill>
                <a:schemeClr val="bg2"/>
              </a:solidFill>
            </a:endParaRPr>
          </a:p>
        </p:txBody>
      </p:sp>
      <p:sp>
        <p:nvSpPr>
          <p:cNvPr id="18436" name="Θέση αριθμού διαφάνειας 5"/>
          <p:cNvSpPr>
            <a:spLocks noGrp="1"/>
          </p:cNvSpPr>
          <p:nvPr>
            <p:ph type="sldNum" sz="quarter" idx="12"/>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n-US">
                <a:solidFill>
                  <a:schemeClr val="bg2"/>
                </a:solidFill>
              </a:rPr>
              <a:t>Slide </a:t>
            </a:r>
            <a:fld id="{A18AB6CD-8DB0-48D1-B293-80DFC13852D5}" type="slidenum">
              <a:rPr lang="en-US">
                <a:solidFill>
                  <a:schemeClr val="bg2"/>
                </a:solidFill>
              </a:rPr>
              <a:pPr/>
              <a:t>16</a:t>
            </a:fld>
            <a:r>
              <a:rPr lang="el-GR">
                <a:solidFill>
                  <a:schemeClr val="bg2"/>
                </a:solidFill>
              </a:rPr>
              <a:t> / 4</a:t>
            </a:r>
            <a:r>
              <a:rPr lang="en-US">
                <a:solidFill>
                  <a:schemeClr val="bg2"/>
                </a:solidFill>
              </a:rPr>
              <a:t>4</a:t>
            </a:r>
          </a:p>
        </p:txBody>
      </p:sp>
      <p:sp>
        <p:nvSpPr>
          <p:cNvPr id="1702914" name="Rectangle 2"/>
          <p:cNvSpPr>
            <a:spLocks noGrp="1" noChangeArrowheads="1"/>
          </p:cNvSpPr>
          <p:nvPr>
            <p:ph type="title"/>
          </p:nvPr>
        </p:nvSpPr>
        <p:spPr/>
        <p:txBody>
          <a:bodyPr/>
          <a:lstStyle/>
          <a:p>
            <a:pPr>
              <a:defRPr/>
            </a:pPr>
            <a:r>
              <a:rPr lang="el-GR" smtClean="0"/>
              <a:t>Προγραμματιστικό σφάλμα (4/6)</a:t>
            </a:r>
            <a:endParaRPr lang="en-GB" smtClean="0"/>
          </a:p>
        </p:txBody>
      </p:sp>
      <p:sp>
        <p:nvSpPr>
          <p:cNvPr id="1702915" name="Rectangle 3"/>
          <p:cNvSpPr>
            <a:spLocks noGrp="1" noChangeArrowheads="1"/>
          </p:cNvSpPr>
          <p:nvPr>
            <p:ph type="body" idx="1"/>
          </p:nvPr>
        </p:nvSpPr>
        <p:spPr/>
        <p:txBody>
          <a:bodyPr/>
          <a:lstStyle/>
          <a:p>
            <a:pPr>
              <a:defRPr/>
            </a:pPr>
            <a:r>
              <a:rPr lang="el-GR" sz="2400" smtClean="0"/>
              <a:t>Χωρική απόσταση σφάλματος – </a:t>
            </a:r>
            <a:r>
              <a:rPr lang="en-US" sz="2400" i="1" smtClean="0"/>
              <a:t>bug source distance</a:t>
            </a:r>
          </a:p>
          <a:p>
            <a:pPr lvl="1">
              <a:defRPr/>
            </a:pPr>
            <a:r>
              <a:rPr lang="el-GR" sz="2000" i="1" smtClean="0">
                <a:solidFill>
                  <a:srgbClr val="339933"/>
                </a:solidFill>
                <a:effectLst>
                  <a:outerShdw blurRad="38100" dist="38100" dir="2700000" algn="tl">
                    <a:srgbClr val="000000"/>
                  </a:outerShdw>
                </a:effectLst>
              </a:rPr>
              <a:t>Ορίζεται άτυπα ως η «απόσταση» μεταξύ του σημείου του κώδικα στο οποίο γεννιέται το σφάλμα, και το σημείο στο οποίο γίνεται για πρώτη φορά αντιληπτό – εκεί που χτυπάει το σφάλμα</a:t>
            </a:r>
            <a:endParaRPr lang="en-US" sz="2000" i="1" smtClean="0">
              <a:solidFill>
                <a:srgbClr val="339933"/>
              </a:solidFill>
              <a:effectLst>
                <a:outerShdw blurRad="38100" dist="38100" dir="2700000" algn="tl">
                  <a:srgbClr val="000000"/>
                </a:outerShdw>
              </a:effectLst>
            </a:endParaRPr>
          </a:p>
          <a:p>
            <a:pPr lvl="2">
              <a:defRPr/>
            </a:pPr>
            <a:r>
              <a:rPr lang="el-GR" sz="1800" smtClean="0"/>
              <a:t>Αυτή η μετρική δεν έχει ιδιαίτερη αξία πέραν του ότι χρησιμοποιείται σε διαφωνίες μεταξύ των προγραμματιστών για το ποιος ευθύνεται για ένα </a:t>
            </a:r>
            <a:r>
              <a:rPr lang="en-US" sz="1800" smtClean="0"/>
              <a:t>bug </a:t>
            </a:r>
            <a:r>
              <a:rPr lang="el-GR" sz="1800" smtClean="0"/>
              <a:t>το οποίο μόλις βγήκε στην επιφάνεια</a:t>
            </a:r>
            <a:r>
              <a:rPr lang="en-US" sz="1800" smtClean="0"/>
              <a:t>:</a:t>
            </a:r>
          </a:p>
          <a:p>
            <a:pPr lvl="3">
              <a:defRPr/>
            </a:pPr>
            <a:r>
              <a:rPr lang="el-GR" sz="1600" smtClean="0"/>
              <a:t>Ενώ το σύμπτωμα εμφανίζεται σε ένα σημείο, δεν είναι απαραίτητο να φταίει ο προγραμματιστής που υλοποιεί αυτόν τον κώδικα</a:t>
            </a:r>
            <a:endParaRPr lang="en-US" sz="1600" smtClean="0"/>
          </a:p>
          <a:p>
            <a:pPr lvl="3">
              <a:defRPr/>
            </a:pPr>
            <a:r>
              <a:rPr lang="el-GR" sz="1600" smtClean="0"/>
              <a:t>Δεν χρειάζεται εφησυχασμός όταν το </a:t>
            </a:r>
            <a:r>
              <a:rPr lang="en-US" sz="1600" smtClean="0"/>
              <a:t>bug </a:t>
            </a:r>
            <a:r>
              <a:rPr lang="el-GR" sz="1600" smtClean="0"/>
              <a:t>εμφανίζεται σε «αρκετή απόσταση» από τον κώδικά σας</a:t>
            </a:r>
            <a:endParaRPr lang="en-US" sz="1600" smtClean="0"/>
          </a:p>
          <a:p>
            <a:pPr lvl="2">
              <a:defRPr/>
            </a:pPr>
            <a:r>
              <a:rPr lang="el-GR" sz="1800" smtClean="0"/>
              <a:t>Η απόσταση μπορεί να ορίζεται ως μεγαλύτερη καθώς προχωράμε σε</a:t>
            </a:r>
            <a:r>
              <a:rPr lang="en-US" sz="1800" smtClean="0"/>
              <a:t>:</a:t>
            </a:r>
            <a:r>
              <a:rPr lang="el-GR" sz="1800" smtClean="0"/>
              <a:t> συνεχόμενες εντολές, </a:t>
            </a:r>
            <a:r>
              <a:rPr lang="en-US" sz="1800" smtClean="0"/>
              <a:t>blocks,</a:t>
            </a:r>
            <a:r>
              <a:rPr lang="el-GR" sz="1800" smtClean="0"/>
              <a:t> συναρτήσεις, τμήματα, υποσυστήματα.</a:t>
            </a:r>
            <a:endParaRPr lang="en-GB" sz="1800" smtClean="0"/>
          </a:p>
        </p:txBody>
      </p:sp>
    </p:spTree>
    <p:extLst>
      <p:ext uri="{BB962C8B-B14F-4D97-AF65-F5344CB8AC3E}">
        <p14:creationId xmlns:p14="http://schemas.microsoft.com/office/powerpoint/2010/main" val="40031766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702915">
                                            <p:txEl>
                                              <p:pRg st="0" end="0"/>
                                            </p:txEl>
                                          </p:spTgt>
                                        </p:tgtEl>
                                        <p:attrNameLst>
                                          <p:attrName>style.visibility</p:attrName>
                                        </p:attrNameLst>
                                      </p:cBhvr>
                                      <p:to>
                                        <p:strVal val="visible"/>
                                      </p:to>
                                    </p:set>
                                    <p:anim calcmode="lin" valueType="num">
                                      <p:cBhvr>
                                        <p:cTn id="7" dur="500" fill="hold"/>
                                        <p:tgtEl>
                                          <p:spTgt spid="1702915">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702915">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702915">
                                            <p:txEl>
                                              <p:pRg st="1" end="1"/>
                                            </p:txEl>
                                          </p:spTgt>
                                        </p:tgtEl>
                                        <p:attrNameLst>
                                          <p:attrName>style.visibility</p:attrName>
                                        </p:attrNameLst>
                                      </p:cBhvr>
                                      <p:to>
                                        <p:strVal val="visible"/>
                                      </p:to>
                                    </p:set>
                                    <p:anim calcmode="lin" valueType="num">
                                      <p:cBhvr>
                                        <p:cTn id="13" dur="500" fill="hold"/>
                                        <p:tgtEl>
                                          <p:spTgt spid="1702915">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1702915">
                                            <p:txEl>
                                              <p:pRg st="1" end="1"/>
                                            </p:txEl>
                                          </p:spTgt>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1702915">
                                            <p:txEl>
                                              <p:pRg st="2" end="2"/>
                                            </p:txEl>
                                          </p:spTgt>
                                        </p:tgtEl>
                                        <p:attrNameLst>
                                          <p:attrName>style.visibility</p:attrName>
                                        </p:attrNameLst>
                                      </p:cBhvr>
                                      <p:to>
                                        <p:strVal val="visible"/>
                                      </p:to>
                                    </p:set>
                                    <p:anim calcmode="lin" valueType="num">
                                      <p:cBhvr>
                                        <p:cTn id="19" dur="500" fill="hold"/>
                                        <p:tgtEl>
                                          <p:spTgt spid="1702915">
                                            <p:txEl>
                                              <p:pRg st="2" end="2"/>
                                            </p:txEl>
                                          </p:spTgt>
                                        </p:tgtEl>
                                        <p:attrNameLst>
                                          <p:attrName>ppt_w</p:attrName>
                                        </p:attrNameLst>
                                      </p:cBhvr>
                                      <p:tavLst>
                                        <p:tav tm="0">
                                          <p:val>
                                            <p:strVal val="2/3*#ppt_w"/>
                                          </p:val>
                                        </p:tav>
                                        <p:tav tm="100000">
                                          <p:val>
                                            <p:strVal val="#ppt_w"/>
                                          </p:val>
                                        </p:tav>
                                      </p:tavLst>
                                    </p:anim>
                                    <p:anim calcmode="lin" valueType="num">
                                      <p:cBhvr>
                                        <p:cTn id="20" dur="500" fill="hold"/>
                                        <p:tgtEl>
                                          <p:spTgt spid="1702915">
                                            <p:txEl>
                                              <p:pRg st="2" end="2"/>
                                            </p:txEl>
                                          </p:spTgt>
                                        </p:tgtEl>
                                        <p:attrNameLst>
                                          <p:attrName>ppt_h</p:attrName>
                                        </p:attrNameLst>
                                      </p:cBhvr>
                                      <p:tavLst>
                                        <p:tav tm="0">
                                          <p:val>
                                            <p:strVal val="2/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72" fill="hold" grpId="0" nodeType="clickEffect">
                                  <p:stCondLst>
                                    <p:cond delay="0"/>
                                  </p:stCondLst>
                                  <p:childTnLst>
                                    <p:set>
                                      <p:cBhvr>
                                        <p:cTn id="24" dur="1" fill="hold">
                                          <p:stCondLst>
                                            <p:cond delay="0"/>
                                          </p:stCondLst>
                                        </p:cTn>
                                        <p:tgtEl>
                                          <p:spTgt spid="1702915">
                                            <p:txEl>
                                              <p:pRg st="3" end="3"/>
                                            </p:txEl>
                                          </p:spTgt>
                                        </p:tgtEl>
                                        <p:attrNameLst>
                                          <p:attrName>style.visibility</p:attrName>
                                        </p:attrNameLst>
                                      </p:cBhvr>
                                      <p:to>
                                        <p:strVal val="visible"/>
                                      </p:to>
                                    </p:set>
                                    <p:anim calcmode="lin" valueType="num">
                                      <p:cBhvr>
                                        <p:cTn id="25" dur="500" fill="hold"/>
                                        <p:tgtEl>
                                          <p:spTgt spid="1702915">
                                            <p:txEl>
                                              <p:pRg st="3" end="3"/>
                                            </p:txEl>
                                          </p:spTgt>
                                        </p:tgtEl>
                                        <p:attrNameLst>
                                          <p:attrName>ppt_w</p:attrName>
                                        </p:attrNameLst>
                                      </p:cBhvr>
                                      <p:tavLst>
                                        <p:tav tm="0">
                                          <p:val>
                                            <p:strVal val="2/3*#ppt_w"/>
                                          </p:val>
                                        </p:tav>
                                        <p:tav tm="100000">
                                          <p:val>
                                            <p:strVal val="#ppt_w"/>
                                          </p:val>
                                        </p:tav>
                                      </p:tavLst>
                                    </p:anim>
                                    <p:anim calcmode="lin" valueType="num">
                                      <p:cBhvr>
                                        <p:cTn id="26" dur="500" fill="hold"/>
                                        <p:tgtEl>
                                          <p:spTgt spid="1702915">
                                            <p:txEl>
                                              <p:pRg st="3" end="3"/>
                                            </p:txEl>
                                          </p:spTgt>
                                        </p:tgtEl>
                                        <p:attrNameLst>
                                          <p:attrName>ppt_h</p:attrName>
                                        </p:attrNameLst>
                                      </p:cBhvr>
                                      <p:tavLst>
                                        <p:tav tm="0">
                                          <p:val>
                                            <p:strVal val="2/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72" fill="hold" grpId="0" nodeType="clickEffect">
                                  <p:stCondLst>
                                    <p:cond delay="0"/>
                                  </p:stCondLst>
                                  <p:childTnLst>
                                    <p:set>
                                      <p:cBhvr>
                                        <p:cTn id="30" dur="1" fill="hold">
                                          <p:stCondLst>
                                            <p:cond delay="0"/>
                                          </p:stCondLst>
                                        </p:cTn>
                                        <p:tgtEl>
                                          <p:spTgt spid="1702915">
                                            <p:txEl>
                                              <p:pRg st="4" end="4"/>
                                            </p:txEl>
                                          </p:spTgt>
                                        </p:tgtEl>
                                        <p:attrNameLst>
                                          <p:attrName>style.visibility</p:attrName>
                                        </p:attrNameLst>
                                      </p:cBhvr>
                                      <p:to>
                                        <p:strVal val="visible"/>
                                      </p:to>
                                    </p:set>
                                    <p:anim calcmode="lin" valueType="num">
                                      <p:cBhvr>
                                        <p:cTn id="31" dur="500" fill="hold"/>
                                        <p:tgtEl>
                                          <p:spTgt spid="1702915">
                                            <p:txEl>
                                              <p:pRg st="4" end="4"/>
                                            </p:txEl>
                                          </p:spTgt>
                                        </p:tgtEl>
                                        <p:attrNameLst>
                                          <p:attrName>ppt_w</p:attrName>
                                        </p:attrNameLst>
                                      </p:cBhvr>
                                      <p:tavLst>
                                        <p:tav tm="0">
                                          <p:val>
                                            <p:strVal val="2/3*#ppt_w"/>
                                          </p:val>
                                        </p:tav>
                                        <p:tav tm="100000">
                                          <p:val>
                                            <p:strVal val="#ppt_w"/>
                                          </p:val>
                                        </p:tav>
                                      </p:tavLst>
                                    </p:anim>
                                    <p:anim calcmode="lin" valueType="num">
                                      <p:cBhvr>
                                        <p:cTn id="32" dur="500" fill="hold"/>
                                        <p:tgtEl>
                                          <p:spTgt spid="1702915">
                                            <p:txEl>
                                              <p:pRg st="4" end="4"/>
                                            </p:txEl>
                                          </p:spTgt>
                                        </p:tgtEl>
                                        <p:attrNameLst>
                                          <p:attrName>ppt_h</p:attrName>
                                        </p:attrNameLst>
                                      </p:cBhvr>
                                      <p:tavLst>
                                        <p:tav tm="0">
                                          <p:val>
                                            <p:strVal val="2/3*#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272" fill="hold" grpId="0" nodeType="clickEffect">
                                  <p:stCondLst>
                                    <p:cond delay="0"/>
                                  </p:stCondLst>
                                  <p:childTnLst>
                                    <p:set>
                                      <p:cBhvr>
                                        <p:cTn id="36" dur="1" fill="hold">
                                          <p:stCondLst>
                                            <p:cond delay="0"/>
                                          </p:stCondLst>
                                        </p:cTn>
                                        <p:tgtEl>
                                          <p:spTgt spid="1702915">
                                            <p:txEl>
                                              <p:pRg st="5" end="5"/>
                                            </p:txEl>
                                          </p:spTgt>
                                        </p:tgtEl>
                                        <p:attrNameLst>
                                          <p:attrName>style.visibility</p:attrName>
                                        </p:attrNameLst>
                                      </p:cBhvr>
                                      <p:to>
                                        <p:strVal val="visible"/>
                                      </p:to>
                                    </p:set>
                                    <p:anim calcmode="lin" valueType="num">
                                      <p:cBhvr>
                                        <p:cTn id="37" dur="500" fill="hold"/>
                                        <p:tgtEl>
                                          <p:spTgt spid="1702915">
                                            <p:txEl>
                                              <p:pRg st="5" end="5"/>
                                            </p:txEl>
                                          </p:spTgt>
                                        </p:tgtEl>
                                        <p:attrNameLst>
                                          <p:attrName>ppt_w</p:attrName>
                                        </p:attrNameLst>
                                      </p:cBhvr>
                                      <p:tavLst>
                                        <p:tav tm="0">
                                          <p:val>
                                            <p:strVal val="2/3*#ppt_w"/>
                                          </p:val>
                                        </p:tav>
                                        <p:tav tm="100000">
                                          <p:val>
                                            <p:strVal val="#ppt_w"/>
                                          </p:val>
                                        </p:tav>
                                      </p:tavLst>
                                    </p:anim>
                                    <p:anim calcmode="lin" valueType="num">
                                      <p:cBhvr>
                                        <p:cTn id="38" dur="500" fill="hold"/>
                                        <p:tgtEl>
                                          <p:spTgt spid="1702915">
                                            <p:txEl>
                                              <p:pRg st="5" end="5"/>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2915" grpId="0" build="p" bldLvl="4"/>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Θέση ημερομηνίας 3"/>
          <p:cNvSpPr>
            <a:spLocks noGrp="1"/>
          </p:cNvSpPr>
          <p:nvPr>
            <p:ph type="dt" sz="quarter" idx="10"/>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smtClean="0">
                <a:solidFill>
                  <a:schemeClr val="bg2"/>
                </a:solidFill>
              </a:rPr>
              <a:t>HY352</a:t>
            </a:r>
            <a:endParaRPr lang="en-US">
              <a:solidFill>
                <a:schemeClr val="bg2"/>
              </a:solidFill>
            </a:endParaRPr>
          </a:p>
        </p:txBody>
      </p:sp>
      <p:sp>
        <p:nvSpPr>
          <p:cNvPr id="19459" name="Θέση υποσέλιδου 4"/>
          <p:cNvSpPr>
            <a:spLocks noGrp="1"/>
          </p:cNvSpPr>
          <p:nvPr>
            <p:ph type="ftr" sz="quarter" idx="11"/>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a:solidFill>
                  <a:schemeClr val="bg2"/>
                </a:solidFill>
              </a:rPr>
              <a:t>Α. Σαββίδης</a:t>
            </a:r>
            <a:endParaRPr lang="en-US">
              <a:solidFill>
                <a:schemeClr val="bg2"/>
              </a:solidFill>
            </a:endParaRPr>
          </a:p>
        </p:txBody>
      </p:sp>
      <p:sp>
        <p:nvSpPr>
          <p:cNvPr id="19460" name="Θέση αριθμού διαφάνειας 5"/>
          <p:cNvSpPr>
            <a:spLocks noGrp="1"/>
          </p:cNvSpPr>
          <p:nvPr>
            <p:ph type="sldNum" sz="quarter" idx="12"/>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n-US">
                <a:solidFill>
                  <a:schemeClr val="bg2"/>
                </a:solidFill>
              </a:rPr>
              <a:t>Slide </a:t>
            </a:r>
            <a:fld id="{22340A01-E26A-4DA4-8A84-475846D2A99C}" type="slidenum">
              <a:rPr lang="en-US">
                <a:solidFill>
                  <a:schemeClr val="bg2"/>
                </a:solidFill>
              </a:rPr>
              <a:pPr/>
              <a:t>17</a:t>
            </a:fld>
            <a:r>
              <a:rPr lang="el-GR">
                <a:solidFill>
                  <a:schemeClr val="bg2"/>
                </a:solidFill>
              </a:rPr>
              <a:t> / 4</a:t>
            </a:r>
            <a:r>
              <a:rPr lang="en-US">
                <a:solidFill>
                  <a:schemeClr val="bg2"/>
                </a:solidFill>
              </a:rPr>
              <a:t>4</a:t>
            </a:r>
          </a:p>
        </p:txBody>
      </p:sp>
      <p:sp>
        <p:nvSpPr>
          <p:cNvPr id="1703938" name="Rectangle 1026"/>
          <p:cNvSpPr>
            <a:spLocks noGrp="1" noChangeArrowheads="1"/>
          </p:cNvSpPr>
          <p:nvPr>
            <p:ph type="title"/>
          </p:nvPr>
        </p:nvSpPr>
        <p:spPr/>
        <p:txBody>
          <a:bodyPr/>
          <a:lstStyle/>
          <a:p>
            <a:pPr>
              <a:defRPr/>
            </a:pPr>
            <a:r>
              <a:rPr lang="el-GR" smtClean="0"/>
              <a:t>Προγραμματιστικό σφάλμα (5/6)</a:t>
            </a:r>
            <a:endParaRPr lang="en-GB" smtClean="0"/>
          </a:p>
        </p:txBody>
      </p:sp>
      <p:sp>
        <p:nvSpPr>
          <p:cNvPr id="1703939" name="Rectangle 1027"/>
          <p:cNvSpPr>
            <a:spLocks noGrp="1" noChangeArrowheads="1"/>
          </p:cNvSpPr>
          <p:nvPr>
            <p:ph type="body" idx="1"/>
          </p:nvPr>
        </p:nvSpPr>
        <p:spPr>
          <a:xfrm>
            <a:off x="457200" y="1752600"/>
            <a:ext cx="8305800" cy="4610100"/>
          </a:xfrm>
        </p:spPr>
        <p:txBody>
          <a:bodyPr/>
          <a:lstStyle/>
          <a:p>
            <a:pPr>
              <a:lnSpc>
                <a:spcPct val="90000"/>
              </a:lnSpc>
              <a:defRPr/>
            </a:pPr>
            <a:r>
              <a:rPr lang="el-GR" smtClean="0"/>
              <a:t>Ο τρόπος που ένα σφάλμα αναπαράγεται </a:t>
            </a:r>
            <a:r>
              <a:rPr lang="en-US" smtClean="0"/>
              <a:t>(</a:t>
            </a:r>
            <a:r>
              <a:rPr lang="en-US" i="1" smtClean="0">
                <a:solidFill>
                  <a:srgbClr val="339933"/>
                </a:solidFill>
                <a:effectLst>
                  <a:outerShdw blurRad="38100" dist="38100" dir="2700000" algn="tl">
                    <a:srgbClr val="000000"/>
                  </a:outerShdw>
                </a:effectLst>
              </a:rPr>
              <a:t>bug reproducibility</a:t>
            </a:r>
            <a:r>
              <a:rPr lang="en-US" smtClean="0"/>
              <a:t>) </a:t>
            </a:r>
            <a:r>
              <a:rPr lang="el-GR" smtClean="0"/>
              <a:t>σε διαφορετικές εκτελέσεις του προγράμματος ποικίλει</a:t>
            </a:r>
            <a:r>
              <a:rPr lang="en-US" smtClean="0"/>
              <a:t>:</a:t>
            </a:r>
          </a:p>
          <a:p>
            <a:pPr lvl="1">
              <a:lnSpc>
                <a:spcPct val="90000"/>
              </a:lnSpc>
              <a:defRPr/>
            </a:pPr>
            <a:r>
              <a:rPr lang="el-GR" smtClean="0"/>
              <a:t>Μπορεί να εμφανίζεται πάντα</a:t>
            </a:r>
            <a:r>
              <a:rPr lang="en-US" smtClean="0"/>
              <a:t> </a:t>
            </a:r>
            <a:r>
              <a:rPr lang="el-GR" smtClean="0"/>
              <a:t>μετά από κάποια συγκεκριμένα στάδια επεξεργασίας, όμως η χρονική απόσταση να ποικίλει (δηλ. παρατηρούνται συμπτώματα σε διαφορετικά σημεία κάθε φορά)</a:t>
            </a:r>
            <a:endParaRPr lang="en-US" smtClean="0"/>
          </a:p>
          <a:p>
            <a:pPr lvl="1">
              <a:lnSpc>
                <a:spcPct val="90000"/>
              </a:lnSpc>
              <a:defRPr/>
            </a:pPr>
            <a:r>
              <a:rPr lang="el-GR" smtClean="0"/>
              <a:t>Μπορεί να εμφανίζεται μόνο σε μία συγκεκριμένη ακολουθία εκτέλεσης εντολών η οποία και πρέπει να αναπαράγεται ακριβώς για την παρατήρηση των συμπτωμάτων</a:t>
            </a:r>
          </a:p>
          <a:p>
            <a:pPr lvl="2">
              <a:lnSpc>
                <a:spcPct val="90000"/>
              </a:lnSpc>
              <a:defRPr/>
            </a:pPr>
            <a:r>
              <a:rPr lang="el-GR" smtClean="0"/>
              <a:t>σε μερικές περιπτώσεις</a:t>
            </a:r>
            <a:r>
              <a:rPr lang="en-US" smtClean="0"/>
              <a:t>, </a:t>
            </a:r>
            <a:r>
              <a:rPr lang="el-GR" smtClean="0"/>
              <a:t>η επανάληψη μία ακολουθίας εκτέλεσης μπορεί να είναι πολύ δύσκολο να επιτευχθεί</a:t>
            </a:r>
            <a:endParaRPr lang="en-GB" smtClean="0"/>
          </a:p>
        </p:txBody>
      </p:sp>
    </p:spTree>
    <p:extLst>
      <p:ext uri="{BB962C8B-B14F-4D97-AF65-F5344CB8AC3E}">
        <p14:creationId xmlns:p14="http://schemas.microsoft.com/office/powerpoint/2010/main" val="40110814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703939">
                                            <p:txEl>
                                              <p:pRg st="0" end="0"/>
                                            </p:txEl>
                                          </p:spTgt>
                                        </p:tgtEl>
                                        <p:attrNameLst>
                                          <p:attrName>style.visibility</p:attrName>
                                        </p:attrNameLst>
                                      </p:cBhvr>
                                      <p:to>
                                        <p:strVal val="visible"/>
                                      </p:to>
                                    </p:set>
                                    <p:anim calcmode="lin" valueType="num">
                                      <p:cBhvr>
                                        <p:cTn id="7" dur="500" fill="hold"/>
                                        <p:tgtEl>
                                          <p:spTgt spid="1703939">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703939">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703939">
                                            <p:txEl>
                                              <p:pRg st="1" end="1"/>
                                            </p:txEl>
                                          </p:spTgt>
                                        </p:tgtEl>
                                        <p:attrNameLst>
                                          <p:attrName>style.visibility</p:attrName>
                                        </p:attrNameLst>
                                      </p:cBhvr>
                                      <p:to>
                                        <p:strVal val="visible"/>
                                      </p:to>
                                    </p:set>
                                    <p:anim calcmode="lin" valueType="num">
                                      <p:cBhvr>
                                        <p:cTn id="13" dur="500" fill="hold"/>
                                        <p:tgtEl>
                                          <p:spTgt spid="1703939">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1703939">
                                            <p:txEl>
                                              <p:pRg st="1" end="1"/>
                                            </p:txEl>
                                          </p:spTgt>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1703939">
                                            <p:txEl>
                                              <p:pRg st="2" end="2"/>
                                            </p:txEl>
                                          </p:spTgt>
                                        </p:tgtEl>
                                        <p:attrNameLst>
                                          <p:attrName>style.visibility</p:attrName>
                                        </p:attrNameLst>
                                      </p:cBhvr>
                                      <p:to>
                                        <p:strVal val="visible"/>
                                      </p:to>
                                    </p:set>
                                    <p:anim calcmode="lin" valueType="num">
                                      <p:cBhvr>
                                        <p:cTn id="19" dur="500" fill="hold"/>
                                        <p:tgtEl>
                                          <p:spTgt spid="1703939">
                                            <p:txEl>
                                              <p:pRg st="2" end="2"/>
                                            </p:txEl>
                                          </p:spTgt>
                                        </p:tgtEl>
                                        <p:attrNameLst>
                                          <p:attrName>ppt_w</p:attrName>
                                        </p:attrNameLst>
                                      </p:cBhvr>
                                      <p:tavLst>
                                        <p:tav tm="0">
                                          <p:val>
                                            <p:strVal val="2/3*#ppt_w"/>
                                          </p:val>
                                        </p:tav>
                                        <p:tav tm="100000">
                                          <p:val>
                                            <p:strVal val="#ppt_w"/>
                                          </p:val>
                                        </p:tav>
                                      </p:tavLst>
                                    </p:anim>
                                    <p:anim calcmode="lin" valueType="num">
                                      <p:cBhvr>
                                        <p:cTn id="20" dur="500" fill="hold"/>
                                        <p:tgtEl>
                                          <p:spTgt spid="1703939">
                                            <p:txEl>
                                              <p:pRg st="2" end="2"/>
                                            </p:txEl>
                                          </p:spTgt>
                                        </p:tgtEl>
                                        <p:attrNameLst>
                                          <p:attrName>ppt_h</p:attrName>
                                        </p:attrNameLst>
                                      </p:cBhvr>
                                      <p:tavLst>
                                        <p:tav tm="0">
                                          <p:val>
                                            <p:strVal val="2/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72" fill="hold" grpId="0" nodeType="clickEffect">
                                  <p:stCondLst>
                                    <p:cond delay="0"/>
                                  </p:stCondLst>
                                  <p:childTnLst>
                                    <p:set>
                                      <p:cBhvr>
                                        <p:cTn id="24" dur="1" fill="hold">
                                          <p:stCondLst>
                                            <p:cond delay="0"/>
                                          </p:stCondLst>
                                        </p:cTn>
                                        <p:tgtEl>
                                          <p:spTgt spid="1703939">
                                            <p:txEl>
                                              <p:pRg st="3" end="3"/>
                                            </p:txEl>
                                          </p:spTgt>
                                        </p:tgtEl>
                                        <p:attrNameLst>
                                          <p:attrName>style.visibility</p:attrName>
                                        </p:attrNameLst>
                                      </p:cBhvr>
                                      <p:to>
                                        <p:strVal val="visible"/>
                                      </p:to>
                                    </p:set>
                                    <p:anim calcmode="lin" valueType="num">
                                      <p:cBhvr>
                                        <p:cTn id="25" dur="500" fill="hold"/>
                                        <p:tgtEl>
                                          <p:spTgt spid="1703939">
                                            <p:txEl>
                                              <p:pRg st="3" end="3"/>
                                            </p:txEl>
                                          </p:spTgt>
                                        </p:tgtEl>
                                        <p:attrNameLst>
                                          <p:attrName>ppt_w</p:attrName>
                                        </p:attrNameLst>
                                      </p:cBhvr>
                                      <p:tavLst>
                                        <p:tav tm="0">
                                          <p:val>
                                            <p:strVal val="2/3*#ppt_w"/>
                                          </p:val>
                                        </p:tav>
                                        <p:tav tm="100000">
                                          <p:val>
                                            <p:strVal val="#ppt_w"/>
                                          </p:val>
                                        </p:tav>
                                      </p:tavLst>
                                    </p:anim>
                                    <p:anim calcmode="lin" valueType="num">
                                      <p:cBhvr>
                                        <p:cTn id="26" dur="500" fill="hold"/>
                                        <p:tgtEl>
                                          <p:spTgt spid="1703939">
                                            <p:txEl>
                                              <p:pRg st="3" end="3"/>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3939" grpId="0" build="p" bldLvl="3"/>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Θέση ημερομηνίας 3"/>
          <p:cNvSpPr>
            <a:spLocks noGrp="1"/>
          </p:cNvSpPr>
          <p:nvPr>
            <p:ph type="dt" sz="quarter" idx="10"/>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smtClean="0">
                <a:solidFill>
                  <a:schemeClr val="bg2"/>
                </a:solidFill>
              </a:rPr>
              <a:t>HY352</a:t>
            </a:r>
            <a:endParaRPr lang="en-US">
              <a:solidFill>
                <a:schemeClr val="bg2"/>
              </a:solidFill>
            </a:endParaRPr>
          </a:p>
        </p:txBody>
      </p:sp>
      <p:sp>
        <p:nvSpPr>
          <p:cNvPr id="20483" name="Θέση υποσέλιδου 4"/>
          <p:cNvSpPr>
            <a:spLocks noGrp="1"/>
          </p:cNvSpPr>
          <p:nvPr>
            <p:ph type="ftr" sz="quarter" idx="11"/>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a:solidFill>
                  <a:schemeClr val="bg2"/>
                </a:solidFill>
              </a:rPr>
              <a:t>Α. Σαββίδης</a:t>
            </a:r>
            <a:endParaRPr lang="en-US">
              <a:solidFill>
                <a:schemeClr val="bg2"/>
              </a:solidFill>
            </a:endParaRPr>
          </a:p>
        </p:txBody>
      </p:sp>
      <p:sp>
        <p:nvSpPr>
          <p:cNvPr id="20484" name="Θέση αριθμού διαφάνειας 5"/>
          <p:cNvSpPr>
            <a:spLocks noGrp="1"/>
          </p:cNvSpPr>
          <p:nvPr>
            <p:ph type="sldNum" sz="quarter" idx="12"/>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n-US">
                <a:solidFill>
                  <a:schemeClr val="bg2"/>
                </a:solidFill>
              </a:rPr>
              <a:t>Slide </a:t>
            </a:r>
            <a:fld id="{725EAEC0-18E8-4E2B-A2AD-3AEE9497D071}" type="slidenum">
              <a:rPr lang="en-US">
                <a:solidFill>
                  <a:schemeClr val="bg2"/>
                </a:solidFill>
              </a:rPr>
              <a:pPr/>
              <a:t>18</a:t>
            </a:fld>
            <a:r>
              <a:rPr lang="el-GR">
                <a:solidFill>
                  <a:schemeClr val="bg2"/>
                </a:solidFill>
              </a:rPr>
              <a:t> / 4</a:t>
            </a:r>
            <a:r>
              <a:rPr lang="en-US">
                <a:solidFill>
                  <a:schemeClr val="bg2"/>
                </a:solidFill>
              </a:rPr>
              <a:t>4</a:t>
            </a:r>
          </a:p>
        </p:txBody>
      </p:sp>
      <p:sp>
        <p:nvSpPr>
          <p:cNvPr id="1708034" name="Rectangle 2"/>
          <p:cNvSpPr>
            <a:spLocks noGrp="1" noChangeArrowheads="1"/>
          </p:cNvSpPr>
          <p:nvPr>
            <p:ph type="title"/>
          </p:nvPr>
        </p:nvSpPr>
        <p:spPr/>
        <p:txBody>
          <a:bodyPr/>
          <a:lstStyle/>
          <a:p>
            <a:pPr>
              <a:defRPr/>
            </a:pPr>
            <a:r>
              <a:rPr lang="el-GR" smtClean="0"/>
              <a:t>Προγραμματιστικό σφάλμα (6/6)</a:t>
            </a:r>
            <a:endParaRPr lang="en-GB" smtClean="0"/>
          </a:p>
        </p:txBody>
      </p:sp>
      <p:sp>
        <p:nvSpPr>
          <p:cNvPr id="1708035" name="Rectangle 3"/>
          <p:cNvSpPr>
            <a:spLocks noGrp="1" noChangeArrowheads="1"/>
          </p:cNvSpPr>
          <p:nvPr>
            <p:ph type="body" idx="1"/>
          </p:nvPr>
        </p:nvSpPr>
        <p:spPr/>
        <p:txBody>
          <a:bodyPr/>
          <a:lstStyle/>
          <a:p>
            <a:pPr>
              <a:lnSpc>
                <a:spcPct val="90000"/>
              </a:lnSpc>
              <a:buFont typeface="Wingdings" pitchFamily="2" charset="2"/>
              <a:buChar char="è"/>
              <a:defRPr/>
            </a:pPr>
            <a:r>
              <a:rPr lang="el-GR" sz="2400" smtClean="0"/>
              <a:t>Συνήθως σφάλματα με κανονική (μη μεταβλητή) συμπεριφορά αναπαραγωγής κατά την εκτέλεση είναι ευκολότερο να αντιμετωπιστούν, παρά σφάλματα με μικρή συχνότητα εμφάνισης</a:t>
            </a:r>
            <a:endParaRPr lang="en-US" sz="2400" smtClean="0"/>
          </a:p>
          <a:p>
            <a:pPr>
              <a:lnSpc>
                <a:spcPct val="90000"/>
              </a:lnSpc>
              <a:buFont typeface="Wingdings" pitchFamily="2" charset="2"/>
              <a:buChar char="è"/>
              <a:defRPr/>
            </a:pPr>
            <a:r>
              <a:rPr lang="el-GR" sz="2400" smtClean="0"/>
              <a:t>Συνήθως σφάλματα με μεταβλητή χρονική και χωρική απόσταση είναι δυσκολότερο να αντιμετωπιστούν</a:t>
            </a:r>
          </a:p>
          <a:p>
            <a:pPr>
              <a:lnSpc>
                <a:spcPct val="90000"/>
              </a:lnSpc>
              <a:buFont typeface="Wingdings" pitchFamily="2" charset="2"/>
              <a:buChar char="è"/>
              <a:defRPr/>
            </a:pPr>
            <a:r>
              <a:rPr lang="el-GR" sz="2400" smtClean="0"/>
              <a:t>Η μεταβλητή χρονική απόσταση με σταθερή χωρική απόσταση μπορεί να δώσει πολύτιμη πληροφορία για το είδος του σφάλματος</a:t>
            </a:r>
          </a:p>
          <a:p>
            <a:pPr lvl="1">
              <a:lnSpc>
                <a:spcPct val="90000"/>
              </a:lnSpc>
              <a:buFont typeface="Wingdings" pitchFamily="2" charset="2"/>
              <a:buChar char="è"/>
              <a:defRPr/>
            </a:pPr>
            <a:r>
              <a:rPr lang="el-GR" sz="2000" smtClean="0"/>
              <a:t>π.χ. εάν τα συμπτώματα εμφανίζονται πάντα σε ένα υποσύστημα υποθέτουμε ότι ή έχει γίνει πλάγια «καταστροφή» σε αυτό, ή ότι υπάρχει εγγενές στο υποσύστημα λάθος</a:t>
            </a:r>
            <a:endParaRPr lang="en-GB" sz="2000" smtClean="0"/>
          </a:p>
        </p:txBody>
      </p:sp>
    </p:spTree>
    <p:extLst>
      <p:ext uri="{BB962C8B-B14F-4D97-AF65-F5344CB8AC3E}">
        <p14:creationId xmlns:p14="http://schemas.microsoft.com/office/powerpoint/2010/main" val="32212666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708035">
                                            <p:txEl>
                                              <p:pRg st="0" end="0"/>
                                            </p:txEl>
                                          </p:spTgt>
                                        </p:tgtEl>
                                        <p:attrNameLst>
                                          <p:attrName>style.visibility</p:attrName>
                                        </p:attrNameLst>
                                      </p:cBhvr>
                                      <p:to>
                                        <p:strVal val="visible"/>
                                      </p:to>
                                    </p:set>
                                    <p:anim calcmode="lin" valueType="num">
                                      <p:cBhvr>
                                        <p:cTn id="7" dur="500" fill="hold"/>
                                        <p:tgtEl>
                                          <p:spTgt spid="1708035">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708035">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708035">
                                            <p:txEl>
                                              <p:pRg st="1" end="1"/>
                                            </p:txEl>
                                          </p:spTgt>
                                        </p:tgtEl>
                                        <p:attrNameLst>
                                          <p:attrName>style.visibility</p:attrName>
                                        </p:attrNameLst>
                                      </p:cBhvr>
                                      <p:to>
                                        <p:strVal val="visible"/>
                                      </p:to>
                                    </p:set>
                                    <p:anim calcmode="lin" valueType="num">
                                      <p:cBhvr>
                                        <p:cTn id="13" dur="500" fill="hold"/>
                                        <p:tgtEl>
                                          <p:spTgt spid="1708035">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1708035">
                                            <p:txEl>
                                              <p:pRg st="1" end="1"/>
                                            </p:txEl>
                                          </p:spTgt>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1708035">
                                            <p:txEl>
                                              <p:pRg st="2" end="2"/>
                                            </p:txEl>
                                          </p:spTgt>
                                        </p:tgtEl>
                                        <p:attrNameLst>
                                          <p:attrName>style.visibility</p:attrName>
                                        </p:attrNameLst>
                                      </p:cBhvr>
                                      <p:to>
                                        <p:strVal val="visible"/>
                                      </p:to>
                                    </p:set>
                                    <p:anim calcmode="lin" valueType="num">
                                      <p:cBhvr>
                                        <p:cTn id="19" dur="500" fill="hold"/>
                                        <p:tgtEl>
                                          <p:spTgt spid="1708035">
                                            <p:txEl>
                                              <p:pRg st="2" end="2"/>
                                            </p:txEl>
                                          </p:spTgt>
                                        </p:tgtEl>
                                        <p:attrNameLst>
                                          <p:attrName>ppt_w</p:attrName>
                                        </p:attrNameLst>
                                      </p:cBhvr>
                                      <p:tavLst>
                                        <p:tav tm="0">
                                          <p:val>
                                            <p:strVal val="2/3*#ppt_w"/>
                                          </p:val>
                                        </p:tav>
                                        <p:tav tm="100000">
                                          <p:val>
                                            <p:strVal val="#ppt_w"/>
                                          </p:val>
                                        </p:tav>
                                      </p:tavLst>
                                    </p:anim>
                                    <p:anim calcmode="lin" valueType="num">
                                      <p:cBhvr>
                                        <p:cTn id="20" dur="500" fill="hold"/>
                                        <p:tgtEl>
                                          <p:spTgt spid="1708035">
                                            <p:txEl>
                                              <p:pRg st="2" end="2"/>
                                            </p:txEl>
                                          </p:spTgt>
                                        </p:tgtEl>
                                        <p:attrNameLst>
                                          <p:attrName>ppt_h</p:attrName>
                                        </p:attrNameLst>
                                      </p:cBhvr>
                                      <p:tavLst>
                                        <p:tav tm="0">
                                          <p:val>
                                            <p:strVal val="2/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72" fill="hold" grpId="0" nodeType="clickEffect">
                                  <p:stCondLst>
                                    <p:cond delay="0"/>
                                  </p:stCondLst>
                                  <p:childTnLst>
                                    <p:set>
                                      <p:cBhvr>
                                        <p:cTn id="24" dur="1" fill="hold">
                                          <p:stCondLst>
                                            <p:cond delay="0"/>
                                          </p:stCondLst>
                                        </p:cTn>
                                        <p:tgtEl>
                                          <p:spTgt spid="1708035">
                                            <p:txEl>
                                              <p:pRg st="3" end="3"/>
                                            </p:txEl>
                                          </p:spTgt>
                                        </p:tgtEl>
                                        <p:attrNameLst>
                                          <p:attrName>style.visibility</p:attrName>
                                        </p:attrNameLst>
                                      </p:cBhvr>
                                      <p:to>
                                        <p:strVal val="visible"/>
                                      </p:to>
                                    </p:set>
                                    <p:anim calcmode="lin" valueType="num">
                                      <p:cBhvr>
                                        <p:cTn id="25" dur="500" fill="hold"/>
                                        <p:tgtEl>
                                          <p:spTgt spid="1708035">
                                            <p:txEl>
                                              <p:pRg st="3" end="3"/>
                                            </p:txEl>
                                          </p:spTgt>
                                        </p:tgtEl>
                                        <p:attrNameLst>
                                          <p:attrName>ppt_w</p:attrName>
                                        </p:attrNameLst>
                                      </p:cBhvr>
                                      <p:tavLst>
                                        <p:tav tm="0">
                                          <p:val>
                                            <p:strVal val="2/3*#ppt_w"/>
                                          </p:val>
                                        </p:tav>
                                        <p:tav tm="100000">
                                          <p:val>
                                            <p:strVal val="#ppt_w"/>
                                          </p:val>
                                        </p:tav>
                                      </p:tavLst>
                                    </p:anim>
                                    <p:anim calcmode="lin" valueType="num">
                                      <p:cBhvr>
                                        <p:cTn id="26" dur="500" fill="hold"/>
                                        <p:tgtEl>
                                          <p:spTgt spid="1708035">
                                            <p:txEl>
                                              <p:pRg st="3" end="3"/>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8035" grpId="0" build="p" bldLvl="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Θέση ημερομηνίας 3"/>
          <p:cNvSpPr>
            <a:spLocks noGrp="1"/>
          </p:cNvSpPr>
          <p:nvPr>
            <p:ph type="dt" sz="quarter" idx="10"/>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smtClean="0">
                <a:solidFill>
                  <a:schemeClr val="bg2"/>
                </a:solidFill>
              </a:rPr>
              <a:t>HY352</a:t>
            </a:r>
            <a:endParaRPr lang="en-US">
              <a:solidFill>
                <a:schemeClr val="bg2"/>
              </a:solidFill>
            </a:endParaRPr>
          </a:p>
        </p:txBody>
      </p:sp>
      <p:sp>
        <p:nvSpPr>
          <p:cNvPr id="21507" name="Θέση υποσέλιδου 4"/>
          <p:cNvSpPr>
            <a:spLocks noGrp="1"/>
          </p:cNvSpPr>
          <p:nvPr>
            <p:ph type="ftr" sz="quarter" idx="11"/>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a:solidFill>
                  <a:schemeClr val="bg2"/>
                </a:solidFill>
              </a:rPr>
              <a:t>Α. Σαββίδης</a:t>
            </a:r>
            <a:endParaRPr lang="en-US">
              <a:solidFill>
                <a:schemeClr val="bg2"/>
              </a:solidFill>
            </a:endParaRPr>
          </a:p>
        </p:txBody>
      </p:sp>
      <p:sp>
        <p:nvSpPr>
          <p:cNvPr id="21508" name="Θέση αριθμού διαφάνειας 5"/>
          <p:cNvSpPr>
            <a:spLocks noGrp="1"/>
          </p:cNvSpPr>
          <p:nvPr>
            <p:ph type="sldNum" sz="quarter" idx="12"/>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n-US">
                <a:solidFill>
                  <a:schemeClr val="bg2"/>
                </a:solidFill>
              </a:rPr>
              <a:t>Slide </a:t>
            </a:r>
            <a:fld id="{E867053D-36F7-4156-93E4-25BC93B0CFDA}" type="slidenum">
              <a:rPr lang="en-US">
                <a:solidFill>
                  <a:schemeClr val="bg2"/>
                </a:solidFill>
              </a:rPr>
              <a:pPr/>
              <a:t>19</a:t>
            </a:fld>
            <a:r>
              <a:rPr lang="el-GR">
                <a:solidFill>
                  <a:schemeClr val="bg2"/>
                </a:solidFill>
              </a:rPr>
              <a:t> / 4</a:t>
            </a:r>
            <a:r>
              <a:rPr lang="en-US">
                <a:solidFill>
                  <a:schemeClr val="bg2"/>
                </a:solidFill>
              </a:rPr>
              <a:t>4</a:t>
            </a:r>
          </a:p>
        </p:txBody>
      </p:sp>
      <p:sp>
        <p:nvSpPr>
          <p:cNvPr id="1744898" name="Rectangle 2"/>
          <p:cNvSpPr>
            <a:spLocks noGrp="1" noChangeArrowheads="1"/>
          </p:cNvSpPr>
          <p:nvPr>
            <p:ph type="title"/>
          </p:nvPr>
        </p:nvSpPr>
        <p:spPr/>
        <p:txBody>
          <a:bodyPr/>
          <a:lstStyle/>
          <a:p>
            <a:pPr>
              <a:defRPr/>
            </a:pPr>
            <a:r>
              <a:rPr lang="el-GR" smtClean="0"/>
              <a:t>Περιεχόμενα</a:t>
            </a:r>
            <a:endParaRPr lang="en-GB" smtClean="0"/>
          </a:p>
        </p:txBody>
      </p:sp>
      <p:sp>
        <p:nvSpPr>
          <p:cNvPr id="1744899" name="Rectangle 3"/>
          <p:cNvSpPr>
            <a:spLocks noGrp="1" noChangeArrowheads="1"/>
          </p:cNvSpPr>
          <p:nvPr>
            <p:ph type="body" idx="1"/>
          </p:nvPr>
        </p:nvSpPr>
        <p:spPr/>
        <p:txBody>
          <a:bodyPr/>
          <a:lstStyle/>
          <a:p>
            <a:pPr>
              <a:defRPr/>
            </a:pPr>
            <a:r>
              <a:rPr lang="el-GR" smtClean="0"/>
              <a:t>Εισαγωγή - αμυντικός προγραμματισμός</a:t>
            </a:r>
            <a:endParaRPr lang="en-US" smtClean="0"/>
          </a:p>
          <a:p>
            <a:pPr>
              <a:defRPr/>
            </a:pPr>
            <a:r>
              <a:rPr lang="en-US" smtClean="0"/>
              <a:t>Resource failure (</a:t>
            </a:r>
            <a:r>
              <a:rPr lang="el-GR" smtClean="0"/>
              <a:t>αποτυχία πόρων)</a:t>
            </a:r>
            <a:endParaRPr lang="en-US" smtClean="0"/>
          </a:p>
          <a:p>
            <a:pPr>
              <a:defRPr/>
            </a:pPr>
            <a:r>
              <a:rPr lang="en-US" smtClean="0"/>
              <a:t>Bug</a:t>
            </a:r>
            <a:r>
              <a:rPr lang="el-GR" smtClean="0"/>
              <a:t> (προγραμματιστικό σφάλμα)</a:t>
            </a:r>
            <a:endParaRPr lang="en-US" smtClean="0"/>
          </a:p>
          <a:p>
            <a:pPr>
              <a:defRPr/>
            </a:pPr>
            <a:r>
              <a:rPr lang="el-GR" i="1" smtClean="0">
                <a:solidFill>
                  <a:srgbClr val="0000FF"/>
                </a:solidFill>
                <a:effectLst>
                  <a:outerShdw blurRad="38100" dist="38100" dir="2700000" algn="tl">
                    <a:srgbClr val="000000"/>
                  </a:outerShdw>
                </a:effectLst>
              </a:rPr>
              <a:t>Κοινή στρατηγική </a:t>
            </a:r>
            <a:r>
              <a:rPr lang="en-US" i="1" smtClean="0">
                <a:solidFill>
                  <a:srgbClr val="0000FF"/>
                </a:solidFill>
                <a:effectLst>
                  <a:outerShdw blurRad="38100" dist="38100" dir="2700000" algn="tl">
                    <a:srgbClr val="000000"/>
                  </a:outerShdw>
                </a:effectLst>
              </a:rPr>
              <a:t>debugging</a:t>
            </a:r>
          </a:p>
          <a:p>
            <a:pPr>
              <a:defRPr/>
            </a:pPr>
            <a:r>
              <a:rPr lang="el-GR" smtClean="0"/>
              <a:t>Αυτοέλεγχος προγράμματος</a:t>
            </a:r>
            <a:endParaRPr lang="en-US" smtClean="0"/>
          </a:p>
          <a:p>
            <a:pPr>
              <a:defRPr/>
            </a:pPr>
            <a:r>
              <a:rPr lang="el-GR" smtClean="0"/>
              <a:t>Ακραίος προγραμματισμός</a:t>
            </a:r>
            <a:endParaRPr lang="en-US" smtClean="0"/>
          </a:p>
        </p:txBody>
      </p:sp>
    </p:spTree>
    <p:extLst>
      <p:ext uri="{BB962C8B-B14F-4D97-AF65-F5344CB8AC3E}">
        <p14:creationId xmlns:p14="http://schemas.microsoft.com/office/powerpoint/2010/main" val="83963786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Θέση ημερομηνίας 3"/>
          <p:cNvSpPr>
            <a:spLocks noGrp="1"/>
          </p:cNvSpPr>
          <p:nvPr>
            <p:ph type="dt" sz="quarter" idx="10"/>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smtClean="0">
                <a:solidFill>
                  <a:schemeClr val="bg2"/>
                </a:solidFill>
              </a:rPr>
              <a:t>HY352</a:t>
            </a:r>
            <a:endParaRPr lang="en-US">
              <a:solidFill>
                <a:schemeClr val="bg2"/>
              </a:solidFill>
            </a:endParaRPr>
          </a:p>
        </p:txBody>
      </p:sp>
      <p:sp>
        <p:nvSpPr>
          <p:cNvPr id="4099" name="Θέση υποσέλιδου 4"/>
          <p:cNvSpPr>
            <a:spLocks noGrp="1"/>
          </p:cNvSpPr>
          <p:nvPr>
            <p:ph type="ftr" sz="quarter" idx="11"/>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a:solidFill>
                  <a:schemeClr val="bg2"/>
                </a:solidFill>
              </a:rPr>
              <a:t>Α. Σαββίδης</a:t>
            </a:r>
            <a:endParaRPr lang="en-US">
              <a:solidFill>
                <a:schemeClr val="bg2"/>
              </a:solidFill>
            </a:endParaRPr>
          </a:p>
        </p:txBody>
      </p:sp>
      <p:sp>
        <p:nvSpPr>
          <p:cNvPr id="4100" name="Θέση αριθμού διαφάνειας 5"/>
          <p:cNvSpPr>
            <a:spLocks noGrp="1"/>
          </p:cNvSpPr>
          <p:nvPr>
            <p:ph type="sldNum" sz="quarter" idx="12"/>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n-US">
                <a:solidFill>
                  <a:schemeClr val="bg2"/>
                </a:solidFill>
              </a:rPr>
              <a:t>Slide </a:t>
            </a:r>
            <a:fld id="{B54ECACE-34AA-4E56-A4EE-57F076163661}" type="slidenum">
              <a:rPr lang="en-US">
                <a:solidFill>
                  <a:schemeClr val="bg2"/>
                </a:solidFill>
              </a:rPr>
              <a:pPr/>
              <a:t>2</a:t>
            </a:fld>
            <a:r>
              <a:rPr lang="el-GR">
                <a:solidFill>
                  <a:schemeClr val="bg2"/>
                </a:solidFill>
              </a:rPr>
              <a:t> / 4</a:t>
            </a:r>
            <a:r>
              <a:rPr lang="en-US">
                <a:solidFill>
                  <a:schemeClr val="bg2"/>
                </a:solidFill>
              </a:rPr>
              <a:t>4</a:t>
            </a:r>
          </a:p>
        </p:txBody>
      </p:sp>
      <p:sp>
        <p:nvSpPr>
          <p:cNvPr id="1734658" name="Rectangle 2"/>
          <p:cNvSpPr>
            <a:spLocks noGrp="1" noChangeArrowheads="1"/>
          </p:cNvSpPr>
          <p:nvPr>
            <p:ph type="title"/>
          </p:nvPr>
        </p:nvSpPr>
        <p:spPr>
          <a:xfrm>
            <a:off x="1066800" y="152400"/>
            <a:ext cx="6477000" cy="914400"/>
          </a:xfrm>
        </p:spPr>
        <p:txBody>
          <a:bodyPr/>
          <a:lstStyle/>
          <a:p>
            <a:pPr algn="ctr">
              <a:defRPr/>
            </a:pPr>
            <a:r>
              <a:rPr lang="el-GR" smtClean="0"/>
              <a:t>ΕΝΟΤΗΤΑ 7</a:t>
            </a:r>
            <a:endParaRPr lang="en-GB" smtClean="0"/>
          </a:p>
        </p:txBody>
      </p:sp>
      <p:sp>
        <p:nvSpPr>
          <p:cNvPr id="1734659" name="Rectangle 3"/>
          <p:cNvSpPr>
            <a:spLocks noGrp="1" noChangeArrowheads="1"/>
          </p:cNvSpPr>
          <p:nvPr>
            <p:ph type="body" idx="1"/>
          </p:nvPr>
        </p:nvSpPr>
        <p:spPr>
          <a:xfrm>
            <a:off x="838200" y="1752600"/>
            <a:ext cx="7391400" cy="1676400"/>
          </a:xfrm>
        </p:spPr>
        <p:txBody>
          <a:bodyPr/>
          <a:lstStyle/>
          <a:p>
            <a:pPr algn="ctr">
              <a:spcBef>
                <a:spcPct val="0"/>
              </a:spcBef>
              <a:buClrTx/>
              <a:buSzTx/>
              <a:buFontTx/>
              <a:buNone/>
              <a:defRPr/>
            </a:pPr>
            <a:r>
              <a:rPr kumimoji="0" lang="el-GR" sz="2400" b="1" smtClean="0"/>
              <a:t>ΑΜΥΝΤΙΚΟΣ ΠΡΟΡΓΡΑΜΜΑΤΙΣΜΟΣ</a:t>
            </a:r>
            <a:endParaRPr lang="el-GR" b="1" i="1" smtClean="0"/>
          </a:p>
          <a:p>
            <a:pPr algn="ctr">
              <a:buFont typeface="Wingdings" pitchFamily="2" charset="2"/>
              <a:buNone/>
              <a:defRPr/>
            </a:pPr>
            <a:r>
              <a:rPr lang="el-GR" sz="2000" b="1" i="1" smtClean="0"/>
              <a:t>Αριθμός διαλέξεων 1 -  Διάλεξη 1η</a:t>
            </a:r>
            <a:endParaRPr lang="en-GB" sz="2000" b="1" i="1" smtClean="0"/>
          </a:p>
        </p:txBody>
      </p:sp>
      <p:pic>
        <p:nvPicPr>
          <p:cNvPr id="4103" name="Picture 10" descr="mcguib0006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8350" y="3013075"/>
            <a:ext cx="1125538" cy="1274763"/>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4104" name="Picture 13" descr="WMCL005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7225" y="4314825"/>
            <a:ext cx="1203325" cy="1266825"/>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42947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Θέση ημερομηνίας 3"/>
          <p:cNvSpPr>
            <a:spLocks noGrp="1"/>
          </p:cNvSpPr>
          <p:nvPr>
            <p:ph type="dt" sz="quarter" idx="10"/>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smtClean="0">
                <a:solidFill>
                  <a:schemeClr val="bg2"/>
                </a:solidFill>
              </a:rPr>
              <a:t>HY352</a:t>
            </a:r>
            <a:endParaRPr lang="en-US">
              <a:solidFill>
                <a:schemeClr val="bg2"/>
              </a:solidFill>
            </a:endParaRPr>
          </a:p>
        </p:txBody>
      </p:sp>
      <p:sp>
        <p:nvSpPr>
          <p:cNvPr id="22531" name="Θέση υποσέλιδου 4"/>
          <p:cNvSpPr>
            <a:spLocks noGrp="1"/>
          </p:cNvSpPr>
          <p:nvPr>
            <p:ph type="ftr" sz="quarter" idx="11"/>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a:solidFill>
                  <a:schemeClr val="bg2"/>
                </a:solidFill>
              </a:rPr>
              <a:t>Α. Σαββίδης</a:t>
            </a:r>
            <a:endParaRPr lang="en-US">
              <a:solidFill>
                <a:schemeClr val="bg2"/>
              </a:solidFill>
            </a:endParaRPr>
          </a:p>
        </p:txBody>
      </p:sp>
      <p:sp>
        <p:nvSpPr>
          <p:cNvPr id="22532" name="Θέση αριθμού διαφάνειας 5"/>
          <p:cNvSpPr>
            <a:spLocks noGrp="1"/>
          </p:cNvSpPr>
          <p:nvPr>
            <p:ph type="sldNum" sz="quarter" idx="12"/>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n-US">
                <a:solidFill>
                  <a:schemeClr val="bg2"/>
                </a:solidFill>
              </a:rPr>
              <a:t>Slide </a:t>
            </a:r>
            <a:fld id="{5B44215C-FF41-4AFB-90DE-05796AA6C3D9}" type="slidenum">
              <a:rPr lang="en-US">
                <a:solidFill>
                  <a:schemeClr val="bg2"/>
                </a:solidFill>
              </a:rPr>
              <a:pPr/>
              <a:t>20</a:t>
            </a:fld>
            <a:r>
              <a:rPr lang="el-GR">
                <a:solidFill>
                  <a:schemeClr val="bg2"/>
                </a:solidFill>
              </a:rPr>
              <a:t> / 4</a:t>
            </a:r>
            <a:r>
              <a:rPr lang="en-US">
                <a:solidFill>
                  <a:schemeClr val="bg2"/>
                </a:solidFill>
              </a:rPr>
              <a:t>4</a:t>
            </a:r>
          </a:p>
        </p:txBody>
      </p:sp>
      <p:sp>
        <p:nvSpPr>
          <p:cNvPr id="1704962" name="Rectangle 2"/>
          <p:cNvSpPr>
            <a:spLocks noGrp="1" noChangeArrowheads="1"/>
          </p:cNvSpPr>
          <p:nvPr>
            <p:ph type="title"/>
          </p:nvPr>
        </p:nvSpPr>
        <p:spPr/>
        <p:txBody>
          <a:bodyPr/>
          <a:lstStyle/>
          <a:p>
            <a:pPr>
              <a:defRPr/>
            </a:pPr>
            <a:r>
              <a:rPr lang="el-GR" smtClean="0"/>
              <a:t>Κοινή στρατηγική</a:t>
            </a:r>
            <a:r>
              <a:rPr lang="en-US" smtClean="0"/>
              <a:t> debugging (</a:t>
            </a:r>
            <a:r>
              <a:rPr lang="el-GR" smtClean="0"/>
              <a:t>1/5)</a:t>
            </a:r>
            <a:endParaRPr lang="en-GB" smtClean="0"/>
          </a:p>
        </p:txBody>
      </p:sp>
      <p:sp>
        <p:nvSpPr>
          <p:cNvPr id="1704963" name="Rectangle 3"/>
          <p:cNvSpPr>
            <a:spLocks noGrp="1" noChangeArrowheads="1"/>
          </p:cNvSpPr>
          <p:nvPr>
            <p:ph type="body" idx="1"/>
          </p:nvPr>
        </p:nvSpPr>
        <p:spPr/>
        <p:txBody>
          <a:bodyPr/>
          <a:lstStyle/>
          <a:p>
            <a:pPr>
              <a:defRPr/>
            </a:pPr>
            <a:r>
              <a:rPr lang="el-GR" sz="2400" smtClean="0"/>
              <a:t>Όταν η χρονική απόσταση είναι μηδέν, τότε και η χωρική είναι μηδέν, δηλ. το σφάλμα εμφανίζεται στο σημείο γέννησής του</a:t>
            </a:r>
            <a:endParaRPr lang="en-GB" sz="2400" smtClean="0"/>
          </a:p>
          <a:p>
            <a:pPr>
              <a:defRPr/>
            </a:pPr>
            <a:r>
              <a:rPr lang="el-GR" sz="2400" smtClean="0"/>
              <a:t>Τέτοια σφάλματα </a:t>
            </a:r>
            <a:r>
              <a:rPr lang="el-GR" sz="2400" i="1" smtClean="0">
                <a:solidFill>
                  <a:srgbClr val="339933"/>
                </a:solidFill>
                <a:effectLst>
                  <a:outerShdw blurRad="38100" dist="38100" dir="2700000" algn="tl">
                    <a:srgbClr val="000000"/>
                  </a:outerShdw>
                </a:effectLst>
              </a:rPr>
              <a:t>άμεσης εμφάνισης</a:t>
            </a:r>
            <a:r>
              <a:rPr lang="el-GR" sz="2400" smtClean="0"/>
              <a:t> θεωρούνται ως οι καλύτερες περιπτώσεις </a:t>
            </a:r>
            <a:r>
              <a:rPr lang="en-GB" sz="2400" smtClean="0"/>
              <a:t>(</a:t>
            </a:r>
            <a:r>
              <a:rPr lang="el-GR" sz="2400" smtClean="0"/>
              <a:t>και συνήθως τετριμμένες</a:t>
            </a:r>
            <a:r>
              <a:rPr lang="en-GB" sz="2400" smtClean="0"/>
              <a:t>)</a:t>
            </a:r>
          </a:p>
          <a:p>
            <a:pPr>
              <a:defRPr/>
            </a:pPr>
            <a:r>
              <a:rPr lang="el-GR" sz="2400" smtClean="0"/>
              <a:t>Οι «καλοί </a:t>
            </a:r>
            <a:r>
              <a:rPr lang="en-GB" sz="2400" smtClean="0"/>
              <a:t>compilers</a:t>
            </a:r>
            <a:r>
              <a:rPr lang="el-GR" sz="2400" smtClean="0"/>
              <a:t>» περιέχουν </a:t>
            </a:r>
            <a:r>
              <a:rPr lang="en-GB" sz="2400" smtClean="0"/>
              <a:t>run-time libraries </a:t>
            </a:r>
            <a:r>
              <a:rPr lang="el-GR" sz="2400" smtClean="0"/>
              <a:t>προστασία μνήμης ώστε να εξασφαλίσουν άμεση εμφάνιση σε περίπτωση παράνομης πρόσβασης μνήμης</a:t>
            </a:r>
            <a:endParaRPr lang="en-GB" sz="2400" smtClean="0"/>
          </a:p>
          <a:p>
            <a:pPr lvl="1">
              <a:defRPr/>
            </a:pPr>
            <a:r>
              <a:rPr lang="el-GR" sz="2000" i="1" smtClean="0"/>
              <a:t>Αλλά δεν εντοπίζουν πάντα την προγραμματιστικά λανθασμένη πρόσβαση, αλλά την λανθασμένη πρόσβαση σε επίπεδο διεργασίας (π.χ. </a:t>
            </a:r>
            <a:r>
              <a:rPr lang="en-US" sz="2000" i="1" smtClean="0"/>
              <a:t>writing read only memory)</a:t>
            </a:r>
            <a:endParaRPr lang="en-GB" sz="2000" smtClean="0"/>
          </a:p>
        </p:txBody>
      </p:sp>
    </p:spTree>
    <p:extLst>
      <p:ext uri="{BB962C8B-B14F-4D97-AF65-F5344CB8AC3E}">
        <p14:creationId xmlns:p14="http://schemas.microsoft.com/office/powerpoint/2010/main" val="20961411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704963">
                                            <p:txEl>
                                              <p:pRg st="0" end="0"/>
                                            </p:txEl>
                                          </p:spTgt>
                                        </p:tgtEl>
                                        <p:attrNameLst>
                                          <p:attrName>style.visibility</p:attrName>
                                        </p:attrNameLst>
                                      </p:cBhvr>
                                      <p:to>
                                        <p:strVal val="visible"/>
                                      </p:to>
                                    </p:set>
                                    <p:anim calcmode="lin" valueType="num">
                                      <p:cBhvr>
                                        <p:cTn id="7" dur="500" fill="hold"/>
                                        <p:tgtEl>
                                          <p:spTgt spid="1704963">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704963">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704963">
                                            <p:txEl>
                                              <p:pRg st="1" end="1"/>
                                            </p:txEl>
                                          </p:spTgt>
                                        </p:tgtEl>
                                        <p:attrNameLst>
                                          <p:attrName>style.visibility</p:attrName>
                                        </p:attrNameLst>
                                      </p:cBhvr>
                                      <p:to>
                                        <p:strVal val="visible"/>
                                      </p:to>
                                    </p:set>
                                    <p:anim calcmode="lin" valueType="num">
                                      <p:cBhvr>
                                        <p:cTn id="13" dur="500" fill="hold"/>
                                        <p:tgtEl>
                                          <p:spTgt spid="1704963">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1704963">
                                            <p:txEl>
                                              <p:pRg st="1" end="1"/>
                                            </p:txEl>
                                          </p:spTgt>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1704963">
                                            <p:txEl>
                                              <p:pRg st="2" end="2"/>
                                            </p:txEl>
                                          </p:spTgt>
                                        </p:tgtEl>
                                        <p:attrNameLst>
                                          <p:attrName>style.visibility</p:attrName>
                                        </p:attrNameLst>
                                      </p:cBhvr>
                                      <p:to>
                                        <p:strVal val="visible"/>
                                      </p:to>
                                    </p:set>
                                    <p:anim calcmode="lin" valueType="num">
                                      <p:cBhvr>
                                        <p:cTn id="19" dur="500" fill="hold"/>
                                        <p:tgtEl>
                                          <p:spTgt spid="1704963">
                                            <p:txEl>
                                              <p:pRg st="2" end="2"/>
                                            </p:txEl>
                                          </p:spTgt>
                                        </p:tgtEl>
                                        <p:attrNameLst>
                                          <p:attrName>ppt_w</p:attrName>
                                        </p:attrNameLst>
                                      </p:cBhvr>
                                      <p:tavLst>
                                        <p:tav tm="0">
                                          <p:val>
                                            <p:strVal val="2/3*#ppt_w"/>
                                          </p:val>
                                        </p:tav>
                                        <p:tav tm="100000">
                                          <p:val>
                                            <p:strVal val="#ppt_w"/>
                                          </p:val>
                                        </p:tav>
                                      </p:tavLst>
                                    </p:anim>
                                    <p:anim calcmode="lin" valueType="num">
                                      <p:cBhvr>
                                        <p:cTn id="20" dur="500" fill="hold"/>
                                        <p:tgtEl>
                                          <p:spTgt spid="1704963">
                                            <p:txEl>
                                              <p:pRg st="2" end="2"/>
                                            </p:txEl>
                                          </p:spTgt>
                                        </p:tgtEl>
                                        <p:attrNameLst>
                                          <p:attrName>ppt_h</p:attrName>
                                        </p:attrNameLst>
                                      </p:cBhvr>
                                      <p:tavLst>
                                        <p:tav tm="0">
                                          <p:val>
                                            <p:strVal val="2/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72" fill="hold" grpId="0" nodeType="clickEffect">
                                  <p:stCondLst>
                                    <p:cond delay="0"/>
                                  </p:stCondLst>
                                  <p:childTnLst>
                                    <p:set>
                                      <p:cBhvr>
                                        <p:cTn id="24" dur="1" fill="hold">
                                          <p:stCondLst>
                                            <p:cond delay="0"/>
                                          </p:stCondLst>
                                        </p:cTn>
                                        <p:tgtEl>
                                          <p:spTgt spid="1704963">
                                            <p:txEl>
                                              <p:pRg st="3" end="3"/>
                                            </p:txEl>
                                          </p:spTgt>
                                        </p:tgtEl>
                                        <p:attrNameLst>
                                          <p:attrName>style.visibility</p:attrName>
                                        </p:attrNameLst>
                                      </p:cBhvr>
                                      <p:to>
                                        <p:strVal val="visible"/>
                                      </p:to>
                                    </p:set>
                                    <p:anim calcmode="lin" valueType="num">
                                      <p:cBhvr>
                                        <p:cTn id="25" dur="500" fill="hold"/>
                                        <p:tgtEl>
                                          <p:spTgt spid="1704963">
                                            <p:txEl>
                                              <p:pRg st="3" end="3"/>
                                            </p:txEl>
                                          </p:spTgt>
                                        </p:tgtEl>
                                        <p:attrNameLst>
                                          <p:attrName>ppt_w</p:attrName>
                                        </p:attrNameLst>
                                      </p:cBhvr>
                                      <p:tavLst>
                                        <p:tav tm="0">
                                          <p:val>
                                            <p:strVal val="2/3*#ppt_w"/>
                                          </p:val>
                                        </p:tav>
                                        <p:tav tm="100000">
                                          <p:val>
                                            <p:strVal val="#ppt_w"/>
                                          </p:val>
                                        </p:tav>
                                      </p:tavLst>
                                    </p:anim>
                                    <p:anim calcmode="lin" valueType="num">
                                      <p:cBhvr>
                                        <p:cTn id="26" dur="500" fill="hold"/>
                                        <p:tgtEl>
                                          <p:spTgt spid="1704963">
                                            <p:txEl>
                                              <p:pRg st="3" end="3"/>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4963" grpId="0"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Θέση ημερομηνίας 3"/>
          <p:cNvSpPr>
            <a:spLocks noGrp="1"/>
          </p:cNvSpPr>
          <p:nvPr>
            <p:ph type="dt" sz="quarter" idx="10"/>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smtClean="0">
                <a:solidFill>
                  <a:schemeClr val="bg2"/>
                </a:solidFill>
              </a:rPr>
              <a:t>HY352</a:t>
            </a:r>
            <a:endParaRPr lang="en-US">
              <a:solidFill>
                <a:schemeClr val="bg2"/>
              </a:solidFill>
            </a:endParaRPr>
          </a:p>
        </p:txBody>
      </p:sp>
      <p:sp>
        <p:nvSpPr>
          <p:cNvPr id="23555" name="Θέση υποσέλιδου 4"/>
          <p:cNvSpPr>
            <a:spLocks noGrp="1"/>
          </p:cNvSpPr>
          <p:nvPr>
            <p:ph type="ftr" sz="quarter" idx="11"/>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dirty="0">
                <a:solidFill>
                  <a:schemeClr val="bg2"/>
                </a:solidFill>
              </a:rPr>
              <a:t>Α. Σαββίδης</a:t>
            </a:r>
            <a:endParaRPr lang="en-US" dirty="0">
              <a:solidFill>
                <a:schemeClr val="bg2"/>
              </a:solidFill>
            </a:endParaRPr>
          </a:p>
        </p:txBody>
      </p:sp>
      <p:sp>
        <p:nvSpPr>
          <p:cNvPr id="23556" name="Θέση αριθμού διαφάνειας 5"/>
          <p:cNvSpPr>
            <a:spLocks noGrp="1"/>
          </p:cNvSpPr>
          <p:nvPr>
            <p:ph type="sldNum" sz="quarter" idx="12"/>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n-US">
                <a:solidFill>
                  <a:schemeClr val="bg2"/>
                </a:solidFill>
              </a:rPr>
              <a:t>Slide </a:t>
            </a:r>
            <a:fld id="{55D205BB-8322-4F89-BD4E-FEF211450553}" type="slidenum">
              <a:rPr lang="en-US">
                <a:solidFill>
                  <a:schemeClr val="bg2"/>
                </a:solidFill>
              </a:rPr>
              <a:pPr/>
              <a:t>21</a:t>
            </a:fld>
            <a:r>
              <a:rPr lang="el-GR">
                <a:solidFill>
                  <a:schemeClr val="bg2"/>
                </a:solidFill>
              </a:rPr>
              <a:t> / 4</a:t>
            </a:r>
            <a:r>
              <a:rPr lang="en-US">
                <a:solidFill>
                  <a:schemeClr val="bg2"/>
                </a:solidFill>
              </a:rPr>
              <a:t>4</a:t>
            </a:r>
          </a:p>
        </p:txBody>
      </p:sp>
      <p:sp>
        <p:nvSpPr>
          <p:cNvPr id="1705986" name="Rectangle 2"/>
          <p:cNvSpPr>
            <a:spLocks noGrp="1" noChangeArrowheads="1"/>
          </p:cNvSpPr>
          <p:nvPr>
            <p:ph type="title"/>
          </p:nvPr>
        </p:nvSpPr>
        <p:spPr/>
        <p:txBody>
          <a:bodyPr/>
          <a:lstStyle/>
          <a:p>
            <a:pPr>
              <a:defRPr/>
            </a:pPr>
            <a:r>
              <a:rPr lang="el-GR" smtClean="0"/>
              <a:t>Κοινή στρατηγική</a:t>
            </a:r>
            <a:r>
              <a:rPr lang="en-US" smtClean="0"/>
              <a:t> debugging (</a:t>
            </a:r>
            <a:r>
              <a:rPr lang="el-GR" smtClean="0"/>
              <a:t>2/5)</a:t>
            </a:r>
            <a:endParaRPr lang="en-GB" smtClean="0"/>
          </a:p>
        </p:txBody>
      </p:sp>
      <p:sp>
        <p:nvSpPr>
          <p:cNvPr id="1705987" name="Rectangle 3"/>
          <p:cNvSpPr>
            <a:spLocks noGrp="1" noChangeArrowheads="1"/>
          </p:cNvSpPr>
          <p:nvPr>
            <p:ph type="body" idx="1"/>
          </p:nvPr>
        </p:nvSpPr>
        <p:spPr>
          <a:xfrm>
            <a:off x="457200" y="1752601"/>
            <a:ext cx="8305800" cy="1162050"/>
          </a:xfrm>
        </p:spPr>
        <p:txBody>
          <a:bodyPr/>
          <a:lstStyle/>
          <a:p>
            <a:pPr marL="533400" indent="-533400">
              <a:lnSpc>
                <a:spcPct val="80000"/>
              </a:lnSpc>
              <a:defRPr/>
            </a:pPr>
            <a:r>
              <a:rPr lang="el-GR" sz="2000" dirty="0" smtClean="0"/>
              <a:t>Συνεπώς η πρόκληση είναι το «κυνήγι» σφαλμάτων με μη-μηδενική χρονική απόσταση, και δυσκολότερα, με μη κανονική εμφάνιση</a:t>
            </a:r>
            <a:endParaRPr lang="en-GB" sz="2000" dirty="0" smtClean="0"/>
          </a:p>
          <a:p>
            <a:pPr marL="533400" indent="-533400">
              <a:lnSpc>
                <a:spcPct val="80000"/>
              </a:lnSpc>
              <a:defRPr/>
            </a:pPr>
            <a:r>
              <a:rPr lang="el-GR" sz="2000" dirty="0" smtClean="0"/>
              <a:t>Τα δύο βασικά βήματα για όλες τις συστηματικές στρατηγικές αντιμετώπισης σφαλμάτων είναι</a:t>
            </a:r>
            <a:r>
              <a:rPr lang="en-GB" sz="2000" dirty="0" smtClean="0"/>
              <a:t>:</a:t>
            </a:r>
          </a:p>
        </p:txBody>
      </p:sp>
      <p:sp>
        <p:nvSpPr>
          <p:cNvPr id="2" name="Ορθογώνιο 1"/>
          <p:cNvSpPr/>
          <p:nvPr/>
        </p:nvSpPr>
        <p:spPr>
          <a:xfrm>
            <a:off x="9972675" y="-382002"/>
            <a:ext cx="2286000" cy="5262979"/>
          </a:xfrm>
          <a:prstGeom prst="rect">
            <a:avLst/>
          </a:prstGeom>
        </p:spPr>
        <p:txBody>
          <a:bodyPr>
            <a:spAutoFit/>
          </a:bodyPr>
          <a:lstStyle/>
          <a:p>
            <a:pPr marL="1295400" lvl="2" indent="-381000" algn="l">
              <a:lnSpc>
                <a:spcPct val="80000"/>
              </a:lnSpc>
              <a:spcBef>
                <a:spcPct val="20000"/>
              </a:spcBef>
              <a:buClr>
                <a:srgbClr val="669900"/>
              </a:buClr>
              <a:buFont typeface="Wingdings" pitchFamily="2" charset="2"/>
              <a:buChar char="l"/>
              <a:defRPr/>
            </a:pPr>
            <a:r>
              <a:rPr kumimoji="1" lang="en-US" sz="1600" b="0" kern="0" dirty="0">
                <a:solidFill>
                  <a:srgbClr val="000000"/>
                </a:solidFill>
                <a:effectLst>
                  <a:outerShdw blurRad="38100" dist="38100" dir="2700000" algn="tl">
                    <a:srgbClr val="FFFFFF"/>
                  </a:outerShdw>
                </a:effectLst>
                <a:latin typeface="Arial"/>
              </a:rPr>
              <a:t>Identify the big circle of offensive statements (the statements which most recently have written the infected data)</a:t>
            </a:r>
            <a:endParaRPr kumimoji="1" lang="en-GB" sz="1600" b="0" kern="0" dirty="0">
              <a:solidFill>
                <a:srgbClr val="000000"/>
              </a:solidFill>
              <a:effectLst>
                <a:outerShdw blurRad="38100" dist="38100" dir="2700000" algn="tl">
                  <a:srgbClr val="FFFFFF"/>
                </a:outerShdw>
              </a:effectLst>
              <a:latin typeface="Arial"/>
            </a:endParaRPr>
          </a:p>
          <a:p>
            <a:pPr marL="1295400" lvl="2" indent="-381000" algn="l">
              <a:lnSpc>
                <a:spcPct val="80000"/>
              </a:lnSpc>
              <a:spcBef>
                <a:spcPct val="20000"/>
              </a:spcBef>
              <a:buClr>
                <a:srgbClr val="669900"/>
              </a:buClr>
              <a:buFont typeface="Wingdings" pitchFamily="2" charset="2"/>
              <a:buChar char="l"/>
              <a:defRPr/>
            </a:pPr>
            <a:r>
              <a:rPr kumimoji="1" lang="en-US" sz="1600" b="0" kern="0" dirty="0">
                <a:solidFill>
                  <a:srgbClr val="000000"/>
                </a:solidFill>
                <a:effectLst>
                  <a:outerShdw blurRad="38100" dist="38100" dir="2700000" algn="tl">
                    <a:srgbClr val="FFFFFF"/>
                  </a:outerShdw>
                </a:effectLst>
                <a:latin typeface="Arial"/>
              </a:rPr>
              <a:t>Gradually reduce the circle until only one statement remains</a:t>
            </a:r>
          </a:p>
        </p:txBody>
      </p:sp>
      <p:sp>
        <p:nvSpPr>
          <p:cNvPr id="9" name="Chevron 1"/>
          <p:cNvSpPr/>
          <p:nvPr/>
        </p:nvSpPr>
        <p:spPr>
          <a:xfrm>
            <a:off x="1431915" y="3108070"/>
            <a:ext cx="1866742" cy="1803487"/>
          </a:xfrm>
          <a:prstGeom prst="chevron">
            <a:avLst>
              <a:gd name="adj" fmla="val 26344"/>
            </a:avLst>
          </a:prstGeom>
          <a:solidFill>
            <a:srgbClr val="FFE38B"/>
          </a:solidFill>
          <a:ln>
            <a:solidFill>
              <a:srgbClr val="996633"/>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600" b="1" dirty="0" smtClean="0">
                <a:solidFill>
                  <a:srgbClr val="0070C0"/>
                </a:solidFill>
                <a:effectLst/>
                <a:latin typeface="Calibri" pitchFamily="34" charset="0"/>
                <a:ea typeface="Tahoma" pitchFamily="34" charset="0"/>
                <a:cs typeface="Calibri" pitchFamily="34" charset="0"/>
              </a:rPr>
              <a:t>Reproduce the error and simplify the test case</a:t>
            </a:r>
            <a:endParaRPr lang="el-GR" sz="1600" b="1" dirty="0">
              <a:solidFill>
                <a:srgbClr val="0070C0"/>
              </a:solidFill>
              <a:effectLst/>
              <a:latin typeface="Calibri" pitchFamily="34" charset="0"/>
              <a:ea typeface="Tahoma" pitchFamily="34" charset="0"/>
              <a:cs typeface="Calibri" pitchFamily="34" charset="0"/>
            </a:endParaRPr>
          </a:p>
        </p:txBody>
      </p:sp>
      <p:sp>
        <p:nvSpPr>
          <p:cNvPr id="10" name="Chevron 24"/>
          <p:cNvSpPr/>
          <p:nvPr/>
        </p:nvSpPr>
        <p:spPr>
          <a:xfrm>
            <a:off x="2890872" y="3108070"/>
            <a:ext cx="1866742" cy="1803487"/>
          </a:xfrm>
          <a:prstGeom prst="chevron">
            <a:avLst>
              <a:gd name="adj" fmla="val 26344"/>
            </a:avLst>
          </a:prstGeom>
          <a:solidFill>
            <a:srgbClr val="FFE38B"/>
          </a:solidFill>
          <a:ln>
            <a:solidFill>
              <a:srgbClr val="996633"/>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b="1" dirty="0">
                <a:solidFill>
                  <a:srgbClr val="0070C0"/>
                </a:solidFill>
                <a:effectLst/>
                <a:latin typeface="Calibri" pitchFamily="34" charset="0"/>
                <a:ea typeface="Tahoma" pitchFamily="34" charset="0"/>
                <a:cs typeface="Calibri" pitchFamily="34" charset="0"/>
              </a:rPr>
              <a:t>Examine the runtime state </a:t>
            </a:r>
            <a:r>
              <a:rPr lang="en-US" sz="1600" b="1" dirty="0" smtClean="0">
                <a:solidFill>
                  <a:srgbClr val="0070C0"/>
                </a:solidFill>
                <a:effectLst/>
                <a:latin typeface="Calibri" pitchFamily="34" charset="0"/>
                <a:ea typeface="Tahoma" pitchFamily="34" charset="0"/>
                <a:cs typeface="Calibri" pitchFamily="34" charset="0"/>
              </a:rPr>
              <a:t>and locate </a:t>
            </a:r>
            <a:r>
              <a:rPr lang="en-US" sz="1600" b="1" dirty="0">
                <a:solidFill>
                  <a:srgbClr val="0070C0"/>
                </a:solidFill>
                <a:effectLst/>
                <a:latin typeface="Calibri" pitchFamily="34" charset="0"/>
                <a:ea typeface="Tahoma" pitchFamily="34" charset="0"/>
                <a:cs typeface="Calibri" pitchFamily="34" charset="0"/>
              </a:rPr>
              <a:t>the error</a:t>
            </a:r>
            <a:endParaRPr lang="el-GR" sz="1600" b="1" dirty="0">
              <a:solidFill>
                <a:srgbClr val="0070C0"/>
              </a:solidFill>
              <a:effectLst/>
              <a:latin typeface="Calibri" pitchFamily="34" charset="0"/>
              <a:ea typeface="Tahoma" pitchFamily="34" charset="0"/>
              <a:cs typeface="Calibri" pitchFamily="34" charset="0"/>
            </a:endParaRPr>
          </a:p>
        </p:txBody>
      </p:sp>
      <p:sp>
        <p:nvSpPr>
          <p:cNvPr id="11" name="Chevron 25"/>
          <p:cNvSpPr/>
          <p:nvPr/>
        </p:nvSpPr>
        <p:spPr>
          <a:xfrm>
            <a:off x="4878395" y="3108070"/>
            <a:ext cx="1866742" cy="1803487"/>
          </a:xfrm>
          <a:prstGeom prst="chevron">
            <a:avLst>
              <a:gd name="adj" fmla="val 26344"/>
            </a:avLst>
          </a:prstGeom>
          <a:solidFill>
            <a:srgbClr val="339933"/>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lvl="0" algn="ctr" hangingPunct="0"/>
            <a:r>
              <a:rPr lang="en-US" sz="1600" b="1" dirty="0">
                <a:solidFill>
                  <a:schemeClr val="bg1"/>
                </a:solidFill>
                <a:latin typeface="Calibri" pitchFamily="34" charset="0"/>
                <a:ea typeface="Tahoma" pitchFamily="34" charset="0"/>
                <a:cs typeface="Calibri" pitchFamily="34" charset="0"/>
              </a:rPr>
              <a:t>Make a repair plan and apply </a:t>
            </a:r>
            <a:r>
              <a:rPr lang="en-US" sz="1600" b="1" dirty="0" smtClean="0">
                <a:solidFill>
                  <a:schemeClr val="bg1"/>
                </a:solidFill>
                <a:latin typeface="Calibri" pitchFamily="34" charset="0"/>
                <a:ea typeface="Tahoma" pitchFamily="34" charset="0"/>
                <a:cs typeface="Calibri" pitchFamily="34" charset="0"/>
              </a:rPr>
              <a:t>all required changes</a:t>
            </a:r>
            <a:endParaRPr lang="el-GR" sz="1600" b="1" dirty="0">
              <a:solidFill>
                <a:schemeClr val="bg1"/>
              </a:solidFill>
              <a:latin typeface="Calibri" pitchFamily="34" charset="0"/>
              <a:ea typeface="Tahoma" pitchFamily="34" charset="0"/>
              <a:cs typeface="Calibri" pitchFamily="34" charset="0"/>
            </a:endParaRPr>
          </a:p>
        </p:txBody>
      </p:sp>
      <p:sp>
        <p:nvSpPr>
          <p:cNvPr id="12" name="Chevron 26"/>
          <p:cNvSpPr/>
          <p:nvPr/>
        </p:nvSpPr>
        <p:spPr>
          <a:xfrm>
            <a:off x="6354862" y="3108070"/>
            <a:ext cx="1866742" cy="1803487"/>
          </a:xfrm>
          <a:prstGeom prst="chevron">
            <a:avLst>
              <a:gd name="adj" fmla="val 26344"/>
            </a:avLst>
          </a:prstGeom>
          <a:solidFill>
            <a:srgbClr val="339933"/>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hangingPunct="0"/>
            <a:r>
              <a:rPr lang="en-US" sz="1600" b="1" dirty="0">
                <a:solidFill>
                  <a:schemeClr val="bg1"/>
                </a:solidFill>
                <a:latin typeface="Calibri" pitchFamily="34" charset="0"/>
                <a:ea typeface="Tahoma" pitchFamily="34" charset="0"/>
                <a:cs typeface="Calibri" pitchFamily="34" charset="0"/>
              </a:rPr>
              <a:t>Verify that the error has been eliminated</a:t>
            </a:r>
            <a:endParaRPr lang="el-GR" sz="1600" b="1" dirty="0">
              <a:solidFill>
                <a:schemeClr val="bg1"/>
              </a:solidFill>
              <a:latin typeface="Calibri" pitchFamily="34" charset="0"/>
              <a:ea typeface="Tahoma" pitchFamily="34" charset="0"/>
              <a:cs typeface="Calibri" pitchFamily="34" charset="0"/>
            </a:endParaRPr>
          </a:p>
        </p:txBody>
      </p:sp>
      <p:grpSp>
        <p:nvGrpSpPr>
          <p:cNvPr id="4" name="Ομάδα 3"/>
          <p:cNvGrpSpPr/>
          <p:nvPr/>
        </p:nvGrpSpPr>
        <p:grpSpPr>
          <a:xfrm>
            <a:off x="4792670" y="5018219"/>
            <a:ext cx="2925000" cy="596634"/>
            <a:chOff x="4792670" y="5018219"/>
            <a:chExt cx="2925000" cy="596634"/>
          </a:xfrm>
        </p:grpSpPr>
        <p:sp>
          <p:nvSpPr>
            <p:cNvPr id="14" name="TextBox 13"/>
            <p:cNvSpPr txBox="1"/>
            <p:nvPr/>
          </p:nvSpPr>
          <p:spPr>
            <a:xfrm>
              <a:off x="5590750" y="5153189"/>
              <a:ext cx="1481497" cy="461664"/>
            </a:xfrm>
            <a:prstGeom prst="rect">
              <a:avLst/>
            </a:prstGeom>
            <a:noFill/>
          </p:spPr>
          <p:txBody>
            <a:bodyPr wrap="none" rtlCol="0">
              <a:spAutoFit/>
            </a:bodyPr>
            <a:lstStyle/>
            <a:p>
              <a:r>
                <a:rPr lang="en-US" sz="2400" b="1" dirty="0" smtClean="0">
                  <a:solidFill>
                    <a:srgbClr val="339933"/>
                  </a:solidFill>
                  <a:latin typeface="Calibri" pitchFamily="34" charset="0"/>
                  <a:ea typeface="Tahoma" pitchFamily="34" charset="0"/>
                  <a:cs typeface="Calibri" pitchFamily="34" charset="0"/>
                </a:rPr>
                <a:t>Bug Fixing</a:t>
              </a:r>
              <a:endParaRPr lang="el-GR" sz="2400" b="1" dirty="0">
                <a:solidFill>
                  <a:srgbClr val="339933"/>
                </a:solidFill>
                <a:latin typeface="Calibri" pitchFamily="34" charset="0"/>
                <a:ea typeface="Tahoma" pitchFamily="34" charset="0"/>
                <a:cs typeface="Calibri" pitchFamily="34" charset="0"/>
              </a:endParaRPr>
            </a:p>
          </p:txBody>
        </p:sp>
        <p:sp>
          <p:nvSpPr>
            <p:cNvPr id="15" name="Right Brace 3"/>
            <p:cNvSpPr/>
            <p:nvPr/>
          </p:nvSpPr>
          <p:spPr>
            <a:xfrm rot="5400000">
              <a:off x="6158210" y="3652679"/>
              <a:ext cx="193920" cy="2925000"/>
            </a:xfrm>
            <a:prstGeom prst="rightBrace">
              <a:avLst>
                <a:gd name="adj1" fmla="val 50269"/>
                <a:gd name="adj2" fmla="val 50000"/>
              </a:avLst>
            </a:prstGeom>
            <a:ln w="19050">
              <a:solidFill>
                <a:srgbClr val="3399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sz="2800"/>
            </a:p>
          </p:txBody>
        </p:sp>
      </p:grpSp>
      <p:grpSp>
        <p:nvGrpSpPr>
          <p:cNvPr id="3" name="Ομάδα 2"/>
          <p:cNvGrpSpPr/>
          <p:nvPr/>
        </p:nvGrpSpPr>
        <p:grpSpPr>
          <a:xfrm>
            <a:off x="1385647" y="5018219"/>
            <a:ext cx="2925000" cy="596634"/>
            <a:chOff x="1385647" y="5018219"/>
            <a:chExt cx="2925000" cy="596634"/>
          </a:xfrm>
        </p:grpSpPr>
        <p:sp>
          <p:nvSpPr>
            <p:cNvPr id="13" name="TextBox 12"/>
            <p:cNvSpPr txBox="1"/>
            <p:nvPr/>
          </p:nvSpPr>
          <p:spPr>
            <a:xfrm>
              <a:off x="2012008" y="5153189"/>
              <a:ext cx="1985352" cy="461664"/>
            </a:xfrm>
            <a:prstGeom prst="rect">
              <a:avLst/>
            </a:prstGeom>
            <a:noFill/>
          </p:spPr>
          <p:txBody>
            <a:bodyPr wrap="none" rtlCol="0">
              <a:spAutoFit/>
            </a:bodyPr>
            <a:lstStyle/>
            <a:p>
              <a:r>
                <a:rPr lang="en-US" sz="2400" b="1" dirty="0" smtClean="0">
                  <a:solidFill>
                    <a:srgbClr val="996633"/>
                  </a:solidFill>
                  <a:latin typeface="Calibri" pitchFamily="34" charset="0"/>
                  <a:ea typeface="Tahoma" pitchFamily="34" charset="0"/>
                  <a:cs typeface="Calibri" pitchFamily="34" charset="0"/>
                </a:rPr>
                <a:t>Bug Detection</a:t>
              </a:r>
              <a:endParaRPr lang="el-GR" sz="2400" b="1" dirty="0">
                <a:solidFill>
                  <a:srgbClr val="996633"/>
                </a:solidFill>
                <a:latin typeface="Calibri" pitchFamily="34" charset="0"/>
                <a:ea typeface="Tahoma" pitchFamily="34" charset="0"/>
                <a:cs typeface="Calibri" pitchFamily="34" charset="0"/>
              </a:endParaRPr>
            </a:p>
          </p:txBody>
        </p:sp>
        <p:sp>
          <p:nvSpPr>
            <p:cNvPr id="16" name="Right Brace 30"/>
            <p:cNvSpPr/>
            <p:nvPr/>
          </p:nvSpPr>
          <p:spPr>
            <a:xfrm rot="5400000">
              <a:off x="2751187" y="3652679"/>
              <a:ext cx="193920" cy="2925000"/>
            </a:xfrm>
            <a:prstGeom prst="rightBrace">
              <a:avLst>
                <a:gd name="adj1" fmla="val 50269"/>
                <a:gd name="adj2" fmla="val 50000"/>
              </a:avLst>
            </a:prstGeom>
            <a:ln w="19050">
              <a:solidFill>
                <a:srgbClr val="996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sz="2800"/>
            </a:p>
          </p:txBody>
        </p:sp>
      </p:grpSp>
    </p:spTree>
    <p:extLst>
      <p:ext uri="{BB962C8B-B14F-4D97-AF65-F5344CB8AC3E}">
        <p14:creationId xmlns:p14="http://schemas.microsoft.com/office/powerpoint/2010/main" val="22293568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05987">
                                            <p:txEl>
                                              <p:pRg st="0" end="0"/>
                                            </p:txEl>
                                          </p:spTgt>
                                        </p:tgtEl>
                                        <p:attrNameLst>
                                          <p:attrName>style.visibility</p:attrName>
                                        </p:attrNameLst>
                                      </p:cBhvr>
                                      <p:to>
                                        <p:strVal val="visible"/>
                                      </p:to>
                                    </p:set>
                                    <p:animEffect transition="in" filter="fade">
                                      <p:cBhvr>
                                        <p:cTn id="7" dur="500"/>
                                        <p:tgtEl>
                                          <p:spTgt spid="1705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05987">
                                            <p:txEl>
                                              <p:pRg st="1" end="1"/>
                                            </p:txEl>
                                          </p:spTgt>
                                        </p:tgtEl>
                                        <p:attrNameLst>
                                          <p:attrName>style.visibility</p:attrName>
                                        </p:attrNameLst>
                                      </p:cBhvr>
                                      <p:to>
                                        <p:strVal val="visible"/>
                                      </p:to>
                                    </p:set>
                                    <p:animEffect transition="in" filter="fade">
                                      <p:cBhvr>
                                        <p:cTn id="12" dur="500"/>
                                        <p:tgtEl>
                                          <p:spTgt spid="17059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5987" grpId="0" build="p"/>
      <p:bldP spid="9" grpId="0" animBg="1"/>
      <p:bldP spid="10" grpId="0" animBg="1"/>
      <p:bldP spid="11"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Θέση ημερομηνίας 3"/>
          <p:cNvSpPr>
            <a:spLocks noGrp="1"/>
          </p:cNvSpPr>
          <p:nvPr>
            <p:ph type="dt" sz="quarter" idx="10"/>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smtClean="0">
                <a:solidFill>
                  <a:schemeClr val="bg2"/>
                </a:solidFill>
              </a:rPr>
              <a:t>HY352</a:t>
            </a:r>
            <a:endParaRPr lang="en-US">
              <a:solidFill>
                <a:schemeClr val="bg2"/>
              </a:solidFill>
            </a:endParaRPr>
          </a:p>
        </p:txBody>
      </p:sp>
      <p:sp>
        <p:nvSpPr>
          <p:cNvPr id="24579" name="Θέση υποσέλιδου 4"/>
          <p:cNvSpPr>
            <a:spLocks noGrp="1"/>
          </p:cNvSpPr>
          <p:nvPr>
            <p:ph type="ftr" sz="quarter" idx="11"/>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a:solidFill>
                  <a:schemeClr val="bg2"/>
                </a:solidFill>
              </a:rPr>
              <a:t>Α. Σαββίδης</a:t>
            </a:r>
            <a:endParaRPr lang="en-US">
              <a:solidFill>
                <a:schemeClr val="bg2"/>
              </a:solidFill>
            </a:endParaRPr>
          </a:p>
        </p:txBody>
      </p:sp>
      <p:sp>
        <p:nvSpPr>
          <p:cNvPr id="24580" name="Θέση αριθμού διαφάνειας 5"/>
          <p:cNvSpPr>
            <a:spLocks noGrp="1"/>
          </p:cNvSpPr>
          <p:nvPr>
            <p:ph type="sldNum" sz="quarter" idx="12"/>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n-US">
                <a:solidFill>
                  <a:schemeClr val="bg2"/>
                </a:solidFill>
              </a:rPr>
              <a:t>Slide </a:t>
            </a:r>
            <a:fld id="{852ED94C-F02C-45CA-9CF5-3E843BBCF465}" type="slidenum">
              <a:rPr lang="en-US">
                <a:solidFill>
                  <a:schemeClr val="bg2"/>
                </a:solidFill>
              </a:rPr>
              <a:pPr/>
              <a:t>22</a:t>
            </a:fld>
            <a:r>
              <a:rPr lang="el-GR">
                <a:solidFill>
                  <a:schemeClr val="bg2"/>
                </a:solidFill>
              </a:rPr>
              <a:t> / 4</a:t>
            </a:r>
            <a:r>
              <a:rPr lang="en-US">
                <a:solidFill>
                  <a:schemeClr val="bg2"/>
                </a:solidFill>
              </a:rPr>
              <a:t>4</a:t>
            </a:r>
          </a:p>
        </p:txBody>
      </p:sp>
      <p:sp>
        <p:nvSpPr>
          <p:cNvPr id="1707010" name="Rectangle 2"/>
          <p:cNvSpPr>
            <a:spLocks noGrp="1" noChangeArrowheads="1"/>
          </p:cNvSpPr>
          <p:nvPr>
            <p:ph type="title"/>
          </p:nvPr>
        </p:nvSpPr>
        <p:spPr/>
        <p:txBody>
          <a:bodyPr/>
          <a:lstStyle/>
          <a:p>
            <a:pPr>
              <a:defRPr/>
            </a:pPr>
            <a:r>
              <a:rPr lang="el-GR" smtClean="0"/>
              <a:t>Κοινή στρατηγική</a:t>
            </a:r>
            <a:r>
              <a:rPr lang="en-US" smtClean="0"/>
              <a:t> debugging (</a:t>
            </a:r>
            <a:r>
              <a:rPr lang="el-GR" smtClean="0"/>
              <a:t>3/5)</a:t>
            </a:r>
            <a:endParaRPr lang="en-GB" smtClean="0"/>
          </a:p>
        </p:txBody>
      </p:sp>
      <p:sp>
        <p:nvSpPr>
          <p:cNvPr id="1707011" name="Rectangle 3"/>
          <p:cNvSpPr>
            <a:spLocks noGrp="1" noChangeArrowheads="1"/>
          </p:cNvSpPr>
          <p:nvPr>
            <p:ph type="body" idx="1"/>
          </p:nvPr>
        </p:nvSpPr>
        <p:spPr/>
        <p:txBody>
          <a:bodyPr/>
          <a:lstStyle/>
          <a:p>
            <a:pPr>
              <a:lnSpc>
                <a:spcPct val="90000"/>
              </a:lnSpc>
              <a:defRPr/>
            </a:pPr>
            <a:r>
              <a:rPr lang="el-GR" dirty="0" smtClean="0"/>
              <a:t>Αυτή είναι η διαδικασία με την οποία προσπαθούμε να χαρακτηρίσουμε τμήματα κώδικα ως επιθετικά (</a:t>
            </a:r>
            <a:r>
              <a:rPr lang="en-US" dirty="0" smtClean="0"/>
              <a:t>offensive)</a:t>
            </a:r>
            <a:r>
              <a:rPr lang="el-GR" dirty="0" smtClean="0"/>
              <a:t> θεωρώντας ότι το σφάλμα γεννιέται από την εκτέλεσή τους</a:t>
            </a:r>
            <a:endParaRPr lang="en-GB" dirty="0" smtClean="0"/>
          </a:p>
          <a:p>
            <a:pPr>
              <a:lnSpc>
                <a:spcPct val="90000"/>
              </a:lnSpc>
              <a:defRPr/>
            </a:pPr>
            <a:r>
              <a:rPr lang="el-GR" dirty="0" smtClean="0"/>
              <a:t>Βασίζεται στην τροποποίηση κώδικα και στην παρατήρηση με συστηματικό τρόπο</a:t>
            </a:r>
            <a:r>
              <a:rPr lang="en-GB" dirty="0" smtClean="0"/>
              <a:t>, </a:t>
            </a:r>
            <a:r>
              <a:rPr lang="el-GR" dirty="0" smtClean="0"/>
              <a:t>ο οποίος μπορεί να δουλεύει καλά για αρκετές περιπτώσεις</a:t>
            </a:r>
          </a:p>
          <a:p>
            <a:pPr lvl="1">
              <a:lnSpc>
                <a:spcPct val="90000"/>
              </a:lnSpc>
              <a:defRPr/>
            </a:pPr>
            <a:r>
              <a:rPr lang="el-GR" i="1" dirty="0" smtClean="0"/>
              <a:t>αλλά δεν μπορεί να εντοπίσει όλων των ειδών τα σφάλματα χωρίς την εφαρμογή ειδικών διαγνωστικών τεχνικών</a:t>
            </a:r>
            <a:endParaRPr lang="en-GB" dirty="0" smtClean="0"/>
          </a:p>
        </p:txBody>
      </p:sp>
    </p:spTree>
    <p:extLst>
      <p:ext uri="{BB962C8B-B14F-4D97-AF65-F5344CB8AC3E}">
        <p14:creationId xmlns:p14="http://schemas.microsoft.com/office/powerpoint/2010/main" val="38541442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707011">
                                            <p:txEl>
                                              <p:pRg st="0" end="0"/>
                                            </p:txEl>
                                          </p:spTgt>
                                        </p:tgtEl>
                                        <p:attrNameLst>
                                          <p:attrName>style.visibility</p:attrName>
                                        </p:attrNameLst>
                                      </p:cBhvr>
                                      <p:to>
                                        <p:strVal val="visible"/>
                                      </p:to>
                                    </p:set>
                                    <p:anim calcmode="lin" valueType="num">
                                      <p:cBhvr>
                                        <p:cTn id="7" dur="500" fill="hold"/>
                                        <p:tgtEl>
                                          <p:spTgt spid="1707011">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707011">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707011">
                                            <p:txEl>
                                              <p:pRg st="1" end="1"/>
                                            </p:txEl>
                                          </p:spTgt>
                                        </p:tgtEl>
                                        <p:attrNameLst>
                                          <p:attrName>style.visibility</p:attrName>
                                        </p:attrNameLst>
                                      </p:cBhvr>
                                      <p:to>
                                        <p:strVal val="visible"/>
                                      </p:to>
                                    </p:set>
                                    <p:anim calcmode="lin" valueType="num">
                                      <p:cBhvr>
                                        <p:cTn id="13" dur="500" fill="hold"/>
                                        <p:tgtEl>
                                          <p:spTgt spid="1707011">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1707011">
                                            <p:txEl>
                                              <p:pRg st="1" end="1"/>
                                            </p:txEl>
                                          </p:spTgt>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1707011">
                                            <p:txEl>
                                              <p:pRg st="2" end="2"/>
                                            </p:txEl>
                                          </p:spTgt>
                                        </p:tgtEl>
                                        <p:attrNameLst>
                                          <p:attrName>style.visibility</p:attrName>
                                        </p:attrNameLst>
                                      </p:cBhvr>
                                      <p:to>
                                        <p:strVal val="visible"/>
                                      </p:to>
                                    </p:set>
                                    <p:anim calcmode="lin" valueType="num">
                                      <p:cBhvr>
                                        <p:cTn id="19" dur="500" fill="hold"/>
                                        <p:tgtEl>
                                          <p:spTgt spid="1707011">
                                            <p:txEl>
                                              <p:pRg st="2" end="2"/>
                                            </p:txEl>
                                          </p:spTgt>
                                        </p:tgtEl>
                                        <p:attrNameLst>
                                          <p:attrName>ppt_w</p:attrName>
                                        </p:attrNameLst>
                                      </p:cBhvr>
                                      <p:tavLst>
                                        <p:tav tm="0">
                                          <p:val>
                                            <p:strVal val="2/3*#ppt_w"/>
                                          </p:val>
                                        </p:tav>
                                        <p:tav tm="100000">
                                          <p:val>
                                            <p:strVal val="#ppt_w"/>
                                          </p:val>
                                        </p:tav>
                                      </p:tavLst>
                                    </p:anim>
                                    <p:anim calcmode="lin" valueType="num">
                                      <p:cBhvr>
                                        <p:cTn id="20" dur="500" fill="hold"/>
                                        <p:tgtEl>
                                          <p:spTgt spid="1707011">
                                            <p:txEl>
                                              <p:pRg st="2" end="2"/>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7011" grpId="0" build="p" bldLvl="2"/>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Θέση ημερομηνίας 3"/>
          <p:cNvSpPr>
            <a:spLocks noGrp="1"/>
          </p:cNvSpPr>
          <p:nvPr>
            <p:ph type="dt" sz="quarter" idx="10"/>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smtClean="0">
                <a:solidFill>
                  <a:schemeClr val="bg2"/>
                </a:solidFill>
              </a:rPr>
              <a:t>HY352</a:t>
            </a:r>
            <a:endParaRPr lang="en-US">
              <a:solidFill>
                <a:schemeClr val="bg2"/>
              </a:solidFill>
            </a:endParaRPr>
          </a:p>
        </p:txBody>
      </p:sp>
      <p:sp>
        <p:nvSpPr>
          <p:cNvPr id="25603" name="Θέση υποσέλιδου 4"/>
          <p:cNvSpPr>
            <a:spLocks noGrp="1"/>
          </p:cNvSpPr>
          <p:nvPr>
            <p:ph type="ftr" sz="quarter" idx="11"/>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a:solidFill>
                  <a:schemeClr val="bg2"/>
                </a:solidFill>
              </a:rPr>
              <a:t>Α. Σαββίδης</a:t>
            </a:r>
            <a:endParaRPr lang="en-US">
              <a:solidFill>
                <a:schemeClr val="bg2"/>
              </a:solidFill>
            </a:endParaRPr>
          </a:p>
        </p:txBody>
      </p:sp>
      <p:sp>
        <p:nvSpPr>
          <p:cNvPr id="25604" name="Θέση αριθμού διαφάνειας 5"/>
          <p:cNvSpPr>
            <a:spLocks noGrp="1"/>
          </p:cNvSpPr>
          <p:nvPr>
            <p:ph type="sldNum" sz="quarter" idx="12"/>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n-US">
                <a:solidFill>
                  <a:schemeClr val="bg2"/>
                </a:solidFill>
              </a:rPr>
              <a:t>Slide </a:t>
            </a:r>
            <a:fld id="{D639F1F5-CCA1-41E0-83DA-A8D3C9A9C526}" type="slidenum">
              <a:rPr lang="en-US">
                <a:solidFill>
                  <a:schemeClr val="bg2"/>
                </a:solidFill>
              </a:rPr>
              <a:pPr/>
              <a:t>23</a:t>
            </a:fld>
            <a:r>
              <a:rPr lang="el-GR">
                <a:solidFill>
                  <a:schemeClr val="bg2"/>
                </a:solidFill>
              </a:rPr>
              <a:t> / 4</a:t>
            </a:r>
            <a:r>
              <a:rPr lang="en-US">
                <a:solidFill>
                  <a:schemeClr val="bg2"/>
                </a:solidFill>
              </a:rPr>
              <a:t>4</a:t>
            </a:r>
          </a:p>
        </p:txBody>
      </p:sp>
      <p:sp>
        <p:nvSpPr>
          <p:cNvPr id="1709058" name="Rectangle 2"/>
          <p:cNvSpPr>
            <a:spLocks noGrp="1" noChangeArrowheads="1"/>
          </p:cNvSpPr>
          <p:nvPr>
            <p:ph type="title"/>
          </p:nvPr>
        </p:nvSpPr>
        <p:spPr/>
        <p:txBody>
          <a:bodyPr/>
          <a:lstStyle/>
          <a:p>
            <a:pPr>
              <a:defRPr/>
            </a:pPr>
            <a:r>
              <a:rPr lang="el-GR" smtClean="0"/>
              <a:t>Κοινή στρατηγική</a:t>
            </a:r>
            <a:r>
              <a:rPr lang="en-US" smtClean="0"/>
              <a:t> debugging (</a:t>
            </a:r>
            <a:r>
              <a:rPr lang="el-GR" smtClean="0"/>
              <a:t>4/5)</a:t>
            </a:r>
            <a:r>
              <a:rPr lang="en-GB" smtClean="0"/>
              <a:t>)</a:t>
            </a:r>
          </a:p>
        </p:txBody>
      </p:sp>
      <p:grpSp>
        <p:nvGrpSpPr>
          <p:cNvPr id="25606" name="Group 13"/>
          <p:cNvGrpSpPr>
            <a:grpSpLocks/>
          </p:cNvGrpSpPr>
          <p:nvPr/>
        </p:nvGrpSpPr>
        <p:grpSpPr bwMode="auto">
          <a:xfrm>
            <a:off x="1101725" y="2574925"/>
            <a:ext cx="1333500" cy="2133600"/>
            <a:chOff x="928" y="1952"/>
            <a:chExt cx="840" cy="1344"/>
          </a:xfrm>
        </p:grpSpPr>
        <p:sp>
          <p:nvSpPr>
            <p:cNvPr id="1709060" name="Rectangle 4"/>
            <p:cNvSpPr>
              <a:spLocks noChangeArrowheads="1"/>
            </p:cNvSpPr>
            <p:nvPr/>
          </p:nvSpPr>
          <p:spPr bwMode="auto">
            <a:xfrm>
              <a:off x="928" y="1952"/>
              <a:ext cx="840" cy="14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1709061" name="Rectangle 5"/>
            <p:cNvSpPr>
              <a:spLocks noChangeArrowheads="1"/>
            </p:cNvSpPr>
            <p:nvPr/>
          </p:nvSpPr>
          <p:spPr bwMode="auto">
            <a:xfrm>
              <a:off x="928" y="2104"/>
              <a:ext cx="840" cy="14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1709062" name="Rectangle 6"/>
            <p:cNvSpPr>
              <a:spLocks noChangeArrowheads="1"/>
            </p:cNvSpPr>
            <p:nvPr/>
          </p:nvSpPr>
          <p:spPr bwMode="auto">
            <a:xfrm>
              <a:off x="928" y="3152"/>
              <a:ext cx="840" cy="14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1709063" name="Rectangle 7"/>
            <p:cNvSpPr>
              <a:spLocks noChangeArrowheads="1"/>
            </p:cNvSpPr>
            <p:nvPr/>
          </p:nvSpPr>
          <p:spPr bwMode="auto">
            <a:xfrm>
              <a:off x="928" y="3008"/>
              <a:ext cx="840" cy="14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1709064" name="Rectangle 8"/>
            <p:cNvSpPr>
              <a:spLocks noChangeArrowheads="1"/>
            </p:cNvSpPr>
            <p:nvPr/>
          </p:nvSpPr>
          <p:spPr bwMode="auto">
            <a:xfrm>
              <a:off x="928" y="2856"/>
              <a:ext cx="840" cy="14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1709065" name="Rectangle 9"/>
            <p:cNvSpPr>
              <a:spLocks noChangeArrowheads="1"/>
            </p:cNvSpPr>
            <p:nvPr/>
          </p:nvSpPr>
          <p:spPr bwMode="auto">
            <a:xfrm>
              <a:off x="928" y="2704"/>
              <a:ext cx="840" cy="14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1709066" name="Rectangle 10"/>
            <p:cNvSpPr>
              <a:spLocks noChangeArrowheads="1"/>
            </p:cNvSpPr>
            <p:nvPr/>
          </p:nvSpPr>
          <p:spPr bwMode="auto">
            <a:xfrm>
              <a:off x="928" y="2248"/>
              <a:ext cx="840" cy="14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1709067" name="Rectangle 11"/>
            <p:cNvSpPr>
              <a:spLocks noChangeArrowheads="1"/>
            </p:cNvSpPr>
            <p:nvPr/>
          </p:nvSpPr>
          <p:spPr bwMode="auto">
            <a:xfrm>
              <a:off x="928" y="2400"/>
              <a:ext cx="840" cy="14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1709068" name="Rectangle 12"/>
            <p:cNvSpPr>
              <a:spLocks noChangeArrowheads="1"/>
            </p:cNvSpPr>
            <p:nvPr/>
          </p:nvSpPr>
          <p:spPr bwMode="auto">
            <a:xfrm>
              <a:off x="928" y="2552"/>
              <a:ext cx="840" cy="14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grpSp>
      <p:sp>
        <p:nvSpPr>
          <p:cNvPr id="1709070" name="Rectangle 14"/>
          <p:cNvSpPr>
            <a:spLocks noChangeArrowheads="1"/>
          </p:cNvSpPr>
          <p:nvPr/>
        </p:nvSpPr>
        <p:spPr bwMode="auto">
          <a:xfrm>
            <a:off x="5000625" y="2092325"/>
            <a:ext cx="1600200" cy="3035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762000">
              <a:defRPr/>
            </a:pPr>
            <a:endParaRPr lang="el-GR">
              <a:solidFill>
                <a:srgbClr val="339933"/>
              </a:solidFill>
              <a:effectLst>
                <a:outerShdw blurRad="38100" dist="38100" dir="2700000" algn="tl">
                  <a:srgbClr val="C0C0C0"/>
                </a:outerShdw>
              </a:effectLst>
            </a:endParaRPr>
          </a:p>
        </p:txBody>
      </p:sp>
      <p:sp>
        <p:nvSpPr>
          <p:cNvPr id="1709071" name="Rectangle 15"/>
          <p:cNvSpPr>
            <a:spLocks noChangeArrowheads="1"/>
          </p:cNvSpPr>
          <p:nvPr/>
        </p:nvSpPr>
        <p:spPr bwMode="auto">
          <a:xfrm>
            <a:off x="5000625" y="2346325"/>
            <a:ext cx="1600200" cy="57150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1709072" name="Rectangle 16"/>
          <p:cNvSpPr>
            <a:spLocks noChangeArrowheads="1"/>
          </p:cNvSpPr>
          <p:nvPr/>
        </p:nvSpPr>
        <p:spPr bwMode="auto">
          <a:xfrm>
            <a:off x="5000625" y="3070225"/>
            <a:ext cx="1600200" cy="15240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1709073" name="Rectangle 17"/>
          <p:cNvSpPr>
            <a:spLocks noChangeArrowheads="1"/>
          </p:cNvSpPr>
          <p:nvPr/>
        </p:nvSpPr>
        <p:spPr bwMode="auto">
          <a:xfrm>
            <a:off x="5000625" y="3336925"/>
            <a:ext cx="1600200" cy="97790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1709074" name="Rectangle 18"/>
          <p:cNvSpPr>
            <a:spLocks noChangeArrowheads="1"/>
          </p:cNvSpPr>
          <p:nvPr/>
        </p:nvSpPr>
        <p:spPr bwMode="auto">
          <a:xfrm>
            <a:off x="5000625" y="4606925"/>
            <a:ext cx="1600200" cy="50800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1709076" name="Freeform 20"/>
          <p:cNvSpPr>
            <a:spLocks/>
          </p:cNvSpPr>
          <p:nvPr/>
        </p:nvSpPr>
        <p:spPr bwMode="auto">
          <a:xfrm>
            <a:off x="2536825" y="2574925"/>
            <a:ext cx="139700" cy="2120900"/>
          </a:xfrm>
          <a:custGeom>
            <a:avLst/>
            <a:gdLst>
              <a:gd name="T0" fmla="*/ 0 w 112"/>
              <a:gd name="T1" fmla="*/ 0 h 1344"/>
              <a:gd name="T2" fmla="*/ 112 w 112"/>
              <a:gd name="T3" fmla="*/ 0 h 1344"/>
              <a:gd name="T4" fmla="*/ 112 w 112"/>
              <a:gd name="T5" fmla="*/ 1344 h 1344"/>
              <a:gd name="T6" fmla="*/ 8 w 112"/>
              <a:gd name="T7" fmla="*/ 1344 h 1344"/>
            </a:gdLst>
            <a:ahLst/>
            <a:cxnLst>
              <a:cxn ang="0">
                <a:pos x="T0" y="T1"/>
              </a:cxn>
              <a:cxn ang="0">
                <a:pos x="T2" y="T3"/>
              </a:cxn>
              <a:cxn ang="0">
                <a:pos x="T4" y="T5"/>
              </a:cxn>
              <a:cxn ang="0">
                <a:pos x="T6" y="T7"/>
              </a:cxn>
            </a:cxnLst>
            <a:rect l="0" t="0" r="r" b="b"/>
            <a:pathLst>
              <a:path w="112" h="1344">
                <a:moveTo>
                  <a:pt x="0" y="0"/>
                </a:moveTo>
                <a:lnTo>
                  <a:pt x="112" y="0"/>
                </a:lnTo>
                <a:lnTo>
                  <a:pt x="112" y="1344"/>
                </a:lnTo>
                <a:lnTo>
                  <a:pt x="8" y="1344"/>
                </a:lnTo>
              </a:path>
            </a:pathLst>
          </a:custGeom>
          <a:noFill/>
          <a:ln w="28575" cap="rnd" cmpd="sng">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1709077" name="Line 21"/>
          <p:cNvSpPr>
            <a:spLocks noChangeShapeType="1"/>
          </p:cNvSpPr>
          <p:nvPr/>
        </p:nvSpPr>
        <p:spPr bwMode="auto">
          <a:xfrm flipH="1">
            <a:off x="3311525" y="2346325"/>
            <a:ext cx="1689100" cy="123190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1709078" name="Line 22"/>
          <p:cNvSpPr>
            <a:spLocks noChangeShapeType="1"/>
          </p:cNvSpPr>
          <p:nvPr/>
        </p:nvSpPr>
        <p:spPr bwMode="auto">
          <a:xfrm flipH="1">
            <a:off x="3311525" y="2905125"/>
            <a:ext cx="1689100" cy="67310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1709079" name="Line 23"/>
          <p:cNvSpPr>
            <a:spLocks noChangeShapeType="1"/>
          </p:cNvSpPr>
          <p:nvPr/>
        </p:nvSpPr>
        <p:spPr bwMode="auto">
          <a:xfrm flipH="1">
            <a:off x="3286125" y="3070225"/>
            <a:ext cx="1714500" cy="50800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1709080" name="Line 24"/>
          <p:cNvSpPr>
            <a:spLocks noChangeShapeType="1"/>
          </p:cNvSpPr>
          <p:nvPr/>
        </p:nvSpPr>
        <p:spPr bwMode="auto">
          <a:xfrm flipH="1">
            <a:off x="3311525" y="3222625"/>
            <a:ext cx="1689100" cy="35560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1709081" name="Line 25"/>
          <p:cNvSpPr>
            <a:spLocks noChangeShapeType="1"/>
          </p:cNvSpPr>
          <p:nvPr/>
        </p:nvSpPr>
        <p:spPr bwMode="auto">
          <a:xfrm flipH="1">
            <a:off x="3298825" y="3336925"/>
            <a:ext cx="1701800" cy="24130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1709082" name="Line 26"/>
          <p:cNvSpPr>
            <a:spLocks noChangeShapeType="1"/>
          </p:cNvSpPr>
          <p:nvPr/>
        </p:nvSpPr>
        <p:spPr bwMode="auto">
          <a:xfrm flipH="1" flipV="1">
            <a:off x="3311525" y="3578225"/>
            <a:ext cx="1689100" cy="73660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1709083" name="Line 27"/>
          <p:cNvSpPr>
            <a:spLocks noChangeShapeType="1"/>
          </p:cNvSpPr>
          <p:nvPr/>
        </p:nvSpPr>
        <p:spPr bwMode="auto">
          <a:xfrm flipH="1" flipV="1">
            <a:off x="3298825" y="3578225"/>
            <a:ext cx="1701800" cy="102870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1709084" name="Line 28"/>
          <p:cNvSpPr>
            <a:spLocks noChangeShapeType="1"/>
          </p:cNvSpPr>
          <p:nvPr/>
        </p:nvSpPr>
        <p:spPr bwMode="auto">
          <a:xfrm flipH="1" flipV="1">
            <a:off x="3324225" y="3603625"/>
            <a:ext cx="1676400" cy="151130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1709085" name="Text Box 29"/>
          <p:cNvSpPr txBox="1">
            <a:spLocks noChangeArrowheads="1"/>
          </p:cNvSpPr>
          <p:nvPr/>
        </p:nvSpPr>
        <p:spPr bwMode="auto">
          <a:xfrm>
            <a:off x="5045075" y="2048783"/>
            <a:ext cx="1555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lgn="l" defTabSz="762000">
              <a:defRPr sz="2400">
                <a:solidFill>
                  <a:schemeClr val="tx1"/>
                </a:solidFill>
                <a:latin typeface="Times New Roman" pitchFamily="18" charset="0"/>
              </a:defRPr>
            </a:lvl1pPr>
            <a:lvl2pPr marL="571500" algn="l" defTabSz="762000">
              <a:defRPr sz="2400">
                <a:solidFill>
                  <a:schemeClr val="tx1"/>
                </a:solidFill>
                <a:latin typeface="Times New Roman" pitchFamily="18" charset="0"/>
              </a:defRPr>
            </a:lvl2pPr>
            <a:lvl3pPr marL="1143000" algn="l" defTabSz="762000">
              <a:defRPr sz="2400">
                <a:solidFill>
                  <a:schemeClr val="tx1"/>
                </a:solidFill>
                <a:latin typeface="Times New Roman" pitchFamily="18" charset="0"/>
              </a:defRPr>
            </a:lvl3pPr>
            <a:lvl4pPr marL="1714500" algn="l" defTabSz="762000">
              <a:defRPr sz="2400">
                <a:solidFill>
                  <a:schemeClr val="tx1"/>
                </a:solidFill>
                <a:latin typeface="Times New Roman" pitchFamily="18" charset="0"/>
              </a:defRPr>
            </a:lvl4pPr>
            <a:lvl5pPr marL="2286000" algn="l" defTabSz="762000">
              <a:defRPr sz="2400">
                <a:solidFill>
                  <a:schemeClr val="tx1"/>
                </a:solidFill>
                <a:latin typeface="Times New Roman" pitchFamily="18" charset="0"/>
              </a:defRPr>
            </a:lvl5pPr>
            <a:lvl6pPr marL="2743200" defTabSz="762000" eaLnBrk="0" fontAlgn="base" hangingPunct="0">
              <a:spcBef>
                <a:spcPct val="0"/>
              </a:spcBef>
              <a:spcAft>
                <a:spcPct val="0"/>
              </a:spcAft>
              <a:defRPr sz="2400">
                <a:solidFill>
                  <a:schemeClr val="tx1"/>
                </a:solidFill>
                <a:latin typeface="Times New Roman" pitchFamily="18" charset="0"/>
              </a:defRPr>
            </a:lvl6pPr>
            <a:lvl7pPr marL="3200400" defTabSz="762000" eaLnBrk="0" fontAlgn="base" hangingPunct="0">
              <a:spcBef>
                <a:spcPct val="0"/>
              </a:spcBef>
              <a:spcAft>
                <a:spcPct val="0"/>
              </a:spcAft>
              <a:defRPr sz="2400">
                <a:solidFill>
                  <a:schemeClr val="tx1"/>
                </a:solidFill>
                <a:latin typeface="Times New Roman" pitchFamily="18" charset="0"/>
              </a:defRPr>
            </a:lvl7pPr>
            <a:lvl8pPr marL="3657600" defTabSz="762000" eaLnBrk="0" fontAlgn="base" hangingPunct="0">
              <a:spcBef>
                <a:spcPct val="0"/>
              </a:spcBef>
              <a:spcAft>
                <a:spcPct val="0"/>
              </a:spcAft>
              <a:defRPr sz="2400">
                <a:solidFill>
                  <a:schemeClr val="tx1"/>
                </a:solidFill>
                <a:latin typeface="Times New Roman" pitchFamily="18" charset="0"/>
              </a:defRPr>
            </a:lvl8pPr>
            <a:lvl9pPr marL="4114800" defTabSz="762000" eaLnBrk="0" fontAlgn="base" hangingPunct="0">
              <a:spcBef>
                <a:spcPct val="0"/>
              </a:spcBef>
              <a:spcAft>
                <a:spcPct val="0"/>
              </a:spcAft>
              <a:defRPr sz="2400">
                <a:solidFill>
                  <a:schemeClr val="tx1"/>
                </a:solidFill>
                <a:latin typeface="Times New Roman" pitchFamily="18" charset="0"/>
              </a:defRPr>
            </a:lvl9pPr>
          </a:lstStyle>
          <a:p>
            <a:pPr algn="ctr">
              <a:defRPr/>
            </a:pPr>
            <a:r>
              <a:rPr lang="en-GB" sz="1800" i="1" dirty="0" smtClean="0">
                <a:effectLst>
                  <a:outerShdw blurRad="38100" dist="38100" dir="2700000" algn="tl">
                    <a:srgbClr val="FFFFFF"/>
                  </a:outerShdw>
                </a:effectLst>
                <a:latin typeface="Arial" charset="0"/>
              </a:rPr>
              <a:t>Source code</a:t>
            </a:r>
          </a:p>
        </p:txBody>
      </p:sp>
      <p:sp>
        <p:nvSpPr>
          <p:cNvPr id="1709086" name="Text Box 30"/>
          <p:cNvSpPr txBox="1">
            <a:spLocks noChangeArrowheads="1"/>
          </p:cNvSpPr>
          <p:nvPr/>
        </p:nvSpPr>
        <p:spPr bwMode="auto">
          <a:xfrm>
            <a:off x="1123950" y="2138363"/>
            <a:ext cx="1250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lgn="l" defTabSz="762000">
              <a:defRPr sz="2400">
                <a:solidFill>
                  <a:schemeClr val="tx1"/>
                </a:solidFill>
                <a:latin typeface="Times New Roman" pitchFamily="18" charset="0"/>
              </a:defRPr>
            </a:lvl1pPr>
            <a:lvl2pPr marL="571500" algn="l" defTabSz="762000">
              <a:defRPr sz="2400">
                <a:solidFill>
                  <a:schemeClr val="tx1"/>
                </a:solidFill>
                <a:latin typeface="Times New Roman" pitchFamily="18" charset="0"/>
              </a:defRPr>
            </a:lvl2pPr>
            <a:lvl3pPr marL="1143000" algn="l" defTabSz="762000">
              <a:defRPr sz="2400">
                <a:solidFill>
                  <a:schemeClr val="tx1"/>
                </a:solidFill>
                <a:latin typeface="Times New Roman" pitchFamily="18" charset="0"/>
              </a:defRPr>
            </a:lvl3pPr>
            <a:lvl4pPr marL="1714500" algn="l" defTabSz="762000">
              <a:defRPr sz="2400">
                <a:solidFill>
                  <a:schemeClr val="tx1"/>
                </a:solidFill>
                <a:latin typeface="Times New Roman" pitchFamily="18" charset="0"/>
              </a:defRPr>
            </a:lvl4pPr>
            <a:lvl5pPr marL="2286000" algn="l" defTabSz="762000">
              <a:defRPr sz="2400">
                <a:solidFill>
                  <a:schemeClr val="tx1"/>
                </a:solidFill>
                <a:latin typeface="Times New Roman" pitchFamily="18" charset="0"/>
              </a:defRPr>
            </a:lvl5pPr>
            <a:lvl6pPr marL="2743200" defTabSz="762000" eaLnBrk="0" fontAlgn="base" hangingPunct="0">
              <a:spcBef>
                <a:spcPct val="0"/>
              </a:spcBef>
              <a:spcAft>
                <a:spcPct val="0"/>
              </a:spcAft>
              <a:defRPr sz="2400">
                <a:solidFill>
                  <a:schemeClr val="tx1"/>
                </a:solidFill>
                <a:latin typeface="Times New Roman" pitchFamily="18" charset="0"/>
              </a:defRPr>
            </a:lvl6pPr>
            <a:lvl7pPr marL="3200400" defTabSz="762000" eaLnBrk="0" fontAlgn="base" hangingPunct="0">
              <a:spcBef>
                <a:spcPct val="0"/>
              </a:spcBef>
              <a:spcAft>
                <a:spcPct val="0"/>
              </a:spcAft>
              <a:defRPr sz="2400">
                <a:solidFill>
                  <a:schemeClr val="tx1"/>
                </a:solidFill>
                <a:latin typeface="Times New Roman" pitchFamily="18" charset="0"/>
              </a:defRPr>
            </a:lvl7pPr>
            <a:lvl8pPr marL="3657600" defTabSz="762000" eaLnBrk="0" fontAlgn="base" hangingPunct="0">
              <a:spcBef>
                <a:spcPct val="0"/>
              </a:spcBef>
              <a:spcAft>
                <a:spcPct val="0"/>
              </a:spcAft>
              <a:defRPr sz="2400">
                <a:solidFill>
                  <a:schemeClr val="tx1"/>
                </a:solidFill>
                <a:latin typeface="Times New Roman" pitchFamily="18" charset="0"/>
              </a:defRPr>
            </a:lvl8pPr>
            <a:lvl9pPr marL="4114800" defTabSz="762000" eaLnBrk="0" fontAlgn="base" hangingPunct="0">
              <a:spcBef>
                <a:spcPct val="0"/>
              </a:spcBef>
              <a:spcAft>
                <a:spcPct val="0"/>
              </a:spcAft>
              <a:defRPr sz="2400">
                <a:solidFill>
                  <a:schemeClr val="tx1"/>
                </a:solidFill>
                <a:latin typeface="Times New Roman" pitchFamily="18" charset="0"/>
              </a:defRPr>
            </a:lvl9pPr>
          </a:lstStyle>
          <a:p>
            <a:pPr algn="ctr">
              <a:defRPr/>
            </a:pPr>
            <a:r>
              <a:rPr lang="en-GB" sz="1800" i="1" smtClean="0">
                <a:effectLst>
                  <a:outerShdw blurRad="38100" dist="38100" dir="2700000" algn="tl">
                    <a:srgbClr val="FFFFFF"/>
                  </a:outerShdw>
                </a:effectLst>
                <a:latin typeface="Arial" charset="0"/>
              </a:rPr>
              <a:t>Call stack</a:t>
            </a:r>
          </a:p>
        </p:txBody>
      </p:sp>
      <p:sp>
        <p:nvSpPr>
          <p:cNvPr id="25623" name="Text Box 31"/>
          <p:cNvSpPr txBox="1">
            <a:spLocks noChangeArrowheads="1"/>
          </p:cNvSpPr>
          <p:nvPr/>
        </p:nvSpPr>
        <p:spPr bwMode="auto">
          <a:xfrm rot="-2212092">
            <a:off x="3306763" y="2173288"/>
            <a:ext cx="15367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defTabSz="762000">
              <a:defRPr b="1">
                <a:solidFill>
                  <a:schemeClr val="tx1"/>
                </a:solidFill>
                <a:latin typeface="Arial" charset="0"/>
              </a:defRPr>
            </a:lvl1pPr>
            <a:lvl2pPr marL="742950" indent="-285750" defTabSz="762000">
              <a:defRPr b="1">
                <a:solidFill>
                  <a:schemeClr val="tx1"/>
                </a:solidFill>
                <a:latin typeface="Arial" charset="0"/>
              </a:defRPr>
            </a:lvl2pPr>
            <a:lvl3pPr marL="1143000" indent="-228600" defTabSz="762000">
              <a:defRPr b="1">
                <a:solidFill>
                  <a:schemeClr val="tx1"/>
                </a:solidFill>
                <a:latin typeface="Arial" charset="0"/>
              </a:defRPr>
            </a:lvl3pPr>
            <a:lvl4pPr marL="1600200" indent="-228600" defTabSz="762000">
              <a:defRPr b="1">
                <a:solidFill>
                  <a:schemeClr val="tx1"/>
                </a:solidFill>
                <a:latin typeface="Arial" charset="0"/>
              </a:defRPr>
            </a:lvl4pPr>
            <a:lvl5pPr marL="2057400" indent="-228600" defTabSz="762000">
              <a:defRPr b="1">
                <a:solidFill>
                  <a:schemeClr val="tx1"/>
                </a:solidFill>
                <a:latin typeface="Arial" charset="0"/>
              </a:defRPr>
            </a:lvl5pPr>
            <a:lvl6pPr marL="2514600" indent="-228600" algn="ctr" defTabSz="762000" eaLnBrk="0" fontAlgn="base" hangingPunct="0">
              <a:spcBef>
                <a:spcPct val="0"/>
              </a:spcBef>
              <a:spcAft>
                <a:spcPct val="0"/>
              </a:spcAft>
              <a:defRPr b="1">
                <a:solidFill>
                  <a:schemeClr val="tx1"/>
                </a:solidFill>
                <a:latin typeface="Arial" charset="0"/>
              </a:defRPr>
            </a:lvl6pPr>
            <a:lvl7pPr marL="2971800" indent="-228600" algn="ctr" defTabSz="762000" eaLnBrk="0" fontAlgn="base" hangingPunct="0">
              <a:spcBef>
                <a:spcPct val="0"/>
              </a:spcBef>
              <a:spcAft>
                <a:spcPct val="0"/>
              </a:spcAft>
              <a:defRPr b="1">
                <a:solidFill>
                  <a:schemeClr val="tx1"/>
                </a:solidFill>
                <a:latin typeface="Arial" charset="0"/>
              </a:defRPr>
            </a:lvl7pPr>
            <a:lvl8pPr marL="3429000" indent="-228600" algn="ctr" defTabSz="762000" eaLnBrk="0" fontAlgn="base" hangingPunct="0">
              <a:spcBef>
                <a:spcPct val="0"/>
              </a:spcBef>
              <a:spcAft>
                <a:spcPct val="0"/>
              </a:spcAft>
              <a:defRPr b="1">
                <a:solidFill>
                  <a:schemeClr val="tx1"/>
                </a:solidFill>
                <a:latin typeface="Arial" charset="0"/>
              </a:defRPr>
            </a:lvl8pPr>
            <a:lvl9pPr marL="3886200" indent="-228600" algn="ctr" defTabSz="762000" eaLnBrk="0" fontAlgn="base" hangingPunct="0">
              <a:spcBef>
                <a:spcPct val="0"/>
              </a:spcBef>
              <a:spcAft>
                <a:spcPct val="0"/>
              </a:spcAft>
              <a:defRPr b="1">
                <a:solidFill>
                  <a:schemeClr val="tx1"/>
                </a:solidFill>
                <a:latin typeface="Arial" charset="0"/>
              </a:defRPr>
            </a:lvl9pPr>
          </a:lstStyle>
          <a:p>
            <a:r>
              <a:rPr lang="el-GR" sz="1400" i="1">
                <a:solidFill>
                  <a:srgbClr val="FF0000"/>
                </a:solidFill>
              </a:rPr>
              <a:t>Αρχικά </a:t>
            </a:r>
          </a:p>
          <a:p>
            <a:r>
              <a:rPr lang="el-GR" sz="1400" i="1">
                <a:solidFill>
                  <a:srgbClr val="FF0000"/>
                </a:solidFill>
              </a:rPr>
              <a:t>προβληματικός </a:t>
            </a:r>
          </a:p>
          <a:p>
            <a:r>
              <a:rPr lang="el-GR" sz="1400" i="1">
                <a:solidFill>
                  <a:srgbClr val="FF0000"/>
                </a:solidFill>
              </a:rPr>
              <a:t>κώδικας</a:t>
            </a:r>
            <a:endParaRPr lang="en-GB" sz="1400" i="1">
              <a:solidFill>
                <a:srgbClr val="FF0000"/>
              </a:solidFill>
            </a:endParaRPr>
          </a:p>
        </p:txBody>
      </p:sp>
      <p:sp>
        <p:nvSpPr>
          <p:cNvPr id="1709089" name="Text Box 33"/>
          <p:cNvSpPr txBox="1">
            <a:spLocks noChangeArrowheads="1"/>
          </p:cNvSpPr>
          <p:nvPr/>
        </p:nvSpPr>
        <p:spPr bwMode="auto">
          <a:xfrm>
            <a:off x="950913" y="1563688"/>
            <a:ext cx="1354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lgn="l" defTabSz="762000">
              <a:defRPr sz="2400">
                <a:solidFill>
                  <a:schemeClr val="tx1"/>
                </a:solidFill>
                <a:latin typeface="Times New Roman" pitchFamily="18" charset="0"/>
              </a:defRPr>
            </a:lvl1pPr>
            <a:lvl2pPr marL="571500" algn="l" defTabSz="762000">
              <a:defRPr sz="2400">
                <a:solidFill>
                  <a:schemeClr val="tx1"/>
                </a:solidFill>
                <a:latin typeface="Times New Roman" pitchFamily="18" charset="0"/>
              </a:defRPr>
            </a:lvl2pPr>
            <a:lvl3pPr marL="1143000" algn="l" defTabSz="762000">
              <a:defRPr sz="2400">
                <a:solidFill>
                  <a:schemeClr val="tx1"/>
                </a:solidFill>
                <a:latin typeface="Times New Roman" pitchFamily="18" charset="0"/>
              </a:defRPr>
            </a:lvl3pPr>
            <a:lvl4pPr marL="1714500" algn="l" defTabSz="762000">
              <a:defRPr sz="2400">
                <a:solidFill>
                  <a:schemeClr val="tx1"/>
                </a:solidFill>
                <a:latin typeface="Times New Roman" pitchFamily="18" charset="0"/>
              </a:defRPr>
            </a:lvl4pPr>
            <a:lvl5pPr marL="2286000" algn="l" defTabSz="762000">
              <a:defRPr sz="2400">
                <a:solidFill>
                  <a:schemeClr val="tx1"/>
                </a:solidFill>
                <a:latin typeface="Times New Roman" pitchFamily="18" charset="0"/>
              </a:defRPr>
            </a:lvl5pPr>
            <a:lvl6pPr marL="2743200" defTabSz="762000" eaLnBrk="0" fontAlgn="base" hangingPunct="0">
              <a:spcBef>
                <a:spcPct val="0"/>
              </a:spcBef>
              <a:spcAft>
                <a:spcPct val="0"/>
              </a:spcAft>
              <a:defRPr sz="2400">
                <a:solidFill>
                  <a:schemeClr val="tx1"/>
                </a:solidFill>
                <a:latin typeface="Times New Roman" pitchFamily="18" charset="0"/>
              </a:defRPr>
            </a:lvl6pPr>
            <a:lvl7pPr marL="3200400" defTabSz="762000" eaLnBrk="0" fontAlgn="base" hangingPunct="0">
              <a:spcBef>
                <a:spcPct val="0"/>
              </a:spcBef>
              <a:spcAft>
                <a:spcPct val="0"/>
              </a:spcAft>
              <a:defRPr sz="2400">
                <a:solidFill>
                  <a:schemeClr val="tx1"/>
                </a:solidFill>
                <a:latin typeface="Times New Roman" pitchFamily="18" charset="0"/>
              </a:defRPr>
            </a:lvl7pPr>
            <a:lvl8pPr marL="3657600" defTabSz="762000" eaLnBrk="0" fontAlgn="base" hangingPunct="0">
              <a:spcBef>
                <a:spcPct val="0"/>
              </a:spcBef>
              <a:spcAft>
                <a:spcPct val="0"/>
              </a:spcAft>
              <a:defRPr sz="2400">
                <a:solidFill>
                  <a:schemeClr val="tx1"/>
                </a:solidFill>
                <a:latin typeface="Times New Roman" pitchFamily="18" charset="0"/>
              </a:defRPr>
            </a:lvl8pPr>
            <a:lvl9pPr marL="4114800" defTabSz="762000" eaLnBrk="0" fontAlgn="base" hangingPunct="0">
              <a:spcBef>
                <a:spcPct val="0"/>
              </a:spcBef>
              <a:spcAft>
                <a:spcPct val="0"/>
              </a:spcAft>
              <a:defRPr sz="2400">
                <a:solidFill>
                  <a:schemeClr val="tx1"/>
                </a:solidFill>
                <a:latin typeface="Times New Roman" pitchFamily="18" charset="0"/>
              </a:defRPr>
            </a:lvl9pPr>
          </a:lstStyle>
          <a:p>
            <a:pPr algn="ctr">
              <a:defRPr/>
            </a:pPr>
            <a:r>
              <a:rPr lang="el-GR" i="1" smtClean="0">
                <a:solidFill>
                  <a:srgbClr val="0000FF"/>
                </a:solidFill>
                <a:effectLst>
                  <a:outerShdw blurRad="38100" dist="38100" dir="2700000" algn="tl">
                    <a:srgbClr val="000000"/>
                  </a:outerShdw>
                </a:effectLst>
                <a:latin typeface="Arial" charset="0"/>
              </a:rPr>
              <a:t>ΒΗΜΑ</a:t>
            </a:r>
            <a:r>
              <a:rPr lang="en-GB" i="1" smtClean="0">
                <a:solidFill>
                  <a:srgbClr val="0000FF"/>
                </a:solidFill>
                <a:effectLst>
                  <a:outerShdw blurRad="38100" dist="38100" dir="2700000" algn="tl">
                    <a:srgbClr val="000000"/>
                  </a:outerShdw>
                </a:effectLst>
                <a:latin typeface="Arial" charset="0"/>
              </a:rPr>
              <a:t> 1</a:t>
            </a:r>
          </a:p>
        </p:txBody>
      </p:sp>
      <p:sp>
        <p:nvSpPr>
          <p:cNvPr id="1709090" name="Text Box 34"/>
          <p:cNvSpPr txBox="1">
            <a:spLocks noChangeArrowheads="1"/>
          </p:cNvSpPr>
          <p:nvPr/>
        </p:nvSpPr>
        <p:spPr bwMode="auto">
          <a:xfrm>
            <a:off x="481013" y="5027613"/>
            <a:ext cx="3736975" cy="1187450"/>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762000">
              <a:defRPr sz="2400">
                <a:solidFill>
                  <a:schemeClr val="tx1"/>
                </a:solidFill>
                <a:latin typeface="Times New Roman" pitchFamily="18" charset="0"/>
              </a:defRPr>
            </a:lvl1pPr>
            <a:lvl2pPr marL="571500" algn="l" defTabSz="762000">
              <a:defRPr sz="2400">
                <a:solidFill>
                  <a:schemeClr val="tx1"/>
                </a:solidFill>
                <a:latin typeface="Times New Roman" pitchFamily="18" charset="0"/>
              </a:defRPr>
            </a:lvl2pPr>
            <a:lvl3pPr marL="1143000" algn="l" defTabSz="762000">
              <a:defRPr sz="2400">
                <a:solidFill>
                  <a:schemeClr val="tx1"/>
                </a:solidFill>
                <a:latin typeface="Times New Roman" pitchFamily="18" charset="0"/>
              </a:defRPr>
            </a:lvl3pPr>
            <a:lvl4pPr marL="1714500" algn="l" defTabSz="762000">
              <a:defRPr sz="2400">
                <a:solidFill>
                  <a:schemeClr val="tx1"/>
                </a:solidFill>
                <a:latin typeface="Times New Roman" pitchFamily="18" charset="0"/>
              </a:defRPr>
            </a:lvl4pPr>
            <a:lvl5pPr marL="2286000" algn="l" defTabSz="762000">
              <a:defRPr sz="2400">
                <a:solidFill>
                  <a:schemeClr val="tx1"/>
                </a:solidFill>
                <a:latin typeface="Times New Roman" pitchFamily="18" charset="0"/>
              </a:defRPr>
            </a:lvl5pPr>
            <a:lvl6pPr marL="2743200" defTabSz="762000" eaLnBrk="0" fontAlgn="base" hangingPunct="0">
              <a:spcBef>
                <a:spcPct val="0"/>
              </a:spcBef>
              <a:spcAft>
                <a:spcPct val="0"/>
              </a:spcAft>
              <a:defRPr sz="2400">
                <a:solidFill>
                  <a:schemeClr val="tx1"/>
                </a:solidFill>
                <a:latin typeface="Times New Roman" pitchFamily="18" charset="0"/>
              </a:defRPr>
            </a:lvl6pPr>
            <a:lvl7pPr marL="3200400" defTabSz="762000" eaLnBrk="0" fontAlgn="base" hangingPunct="0">
              <a:spcBef>
                <a:spcPct val="0"/>
              </a:spcBef>
              <a:spcAft>
                <a:spcPct val="0"/>
              </a:spcAft>
              <a:defRPr sz="2400">
                <a:solidFill>
                  <a:schemeClr val="tx1"/>
                </a:solidFill>
                <a:latin typeface="Times New Roman" pitchFamily="18" charset="0"/>
              </a:defRPr>
            </a:lvl7pPr>
            <a:lvl8pPr marL="3657600" defTabSz="762000" eaLnBrk="0" fontAlgn="base" hangingPunct="0">
              <a:spcBef>
                <a:spcPct val="0"/>
              </a:spcBef>
              <a:spcAft>
                <a:spcPct val="0"/>
              </a:spcAft>
              <a:defRPr sz="2400">
                <a:solidFill>
                  <a:schemeClr val="tx1"/>
                </a:solidFill>
                <a:latin typeface="Times New Roman" pitchFamily="18" charset="0"/>
              </a:defRPr>
            </a:lvl8pPr>
            <a:lvl9pPr marL="4114800" defTabSz="762000" eaLnBrk="0" fontAlgn="base" hangingPunct="0">
              <a:spcBef>
                <a:spcPct val="0"/>
              </a:spcBef>
              <a:spcAft>
                <a:spcPct val="0"/>
              </a:spcAft>
              <a:defRPr sz="2400">
                <a:solidFill>
                  <a:schemeClr val="tx1"/>
                </a:solidFill>
                <a:latin typeface="Times New Roman" pitchFamily="18" charset="0"/>
              </a:defRPr>
            </a:lvl9pPr>
          </a:lstStyle>
          <a:p>
            <a:pPr algn="ctr">
              <a:defRPr/>
            </a:pPr>
            <a:r>
              <a:rPr lang="el-GR" sz="1200" smtClean="0">
                <a:effectLst>
                  <a:outerShdw blurRad="38100" dist="38100" dir="2700000" algn="tl">
                    <a:srgbClr val="FFFFFF"/>
                  </a:outerShdw>
                </a:effectLst>
                <a:latin typeface="Arial" charset="0"/>
              </a:rPr>
              <a:t>Αρχικά θεωρείται ως προβληματικός </a:t>
            </a:r>
          </a:p>
          <a:p>
            <a:pPr algn="ctr">
              <a:defRPr/>
            </a:pPr>
            <a:r>
              <a:rPr lang="el-GR" sz="1200" smtClean="0">
                <a:effectLst>
                  <a:outerShdw blurRad="38100" dist="38100" dir="2700000" algn="tl">
                    <a:srgbClr val="FFFFFF"/>
                  </a:outerShdw>
                </a:effectLst>
                <a:latin typeface="Arial" charset="0"/>
              </a:rPr>
              <a:t>όλος ο κώδικας που έχει εκτελεστεί μέχρι την</a:t>
            </a:r>
          </a:p>
          <a:p>
            <a:pPr algn="ctr">
              <a:defRPr/>
            </a:pPr>
            <a:r>
              <a:rPr lang="el-GR" sz="1200" smtClean="0">
                <a:effectLst>
                  <a:outerShdw blurRad="38100" dist="38100" dir="2700000" algn="tl">
                    <a:srgbClr val="FFFFFF"/>
                  </a:outerShdw>
                </a:effectLst>
                <a:latin typeface="Arial" charset="0"/>
              </a:rPr>
              <a:t>εμφάνιση του σφάλματος (και όχι</a:t>
            </a:r>
          </a:p>
          <a:p>
            <a:pPr algn="ctr">
              <a:defRPr/>
            </a:pPr>
            <a:r>
              <a:rPr lang="el-GR" sz="1200" smtClean="0">
                <a:effectLst>
                  <a:outerShdw blurRad="38100" dist="38100" dir="2700000" algn="tl">
                    <a:srgbClr val="FFFFFF"/>
                  </a:outerShdw>
                </a:effectLst>
                <a:latin typeface="Arial" charset="0"/>
              </a:rPr>
              <a:t>μόνο οι ενεργές κλήσεις της στοίβας). </a:t>
            </a:r>
          </a:p>
          <a:p>
            <a:pPr algn="ctr">
              <a:defRPr/>
            </a:pPr>
            <a:r>
              <a:rPr lang="el-GR" sz="1200" u="sng" smtClean="0">
                <a:effectLst>
                  <a:outerShdw blurRad="38100" dist="38100" dir="2700000" algn="tl">
                    <a:srgbClr val="FFFFFF"/>
                  </a:outerShdw>
                </a:effectLst>
                <a:latin typeface="Arial" charset="0"/>
              </a:rPr>
              <a:t>Κυρίως όμως ο κώδικας που τελευταία είχε πρόσβαση στα προσβεβλημένα δεδομένα</a:t>
            </a:r>
            <a:r>
              <a:rPr lang="el-GR" sz="1200" smtClean="0">
                <a:effectLst>
                  <a:outerShdw blurRad="38100" dist="38100" dir="2700000" algn="tl">
                    <a:srgbClr val="FFFFFF"/>
                  </a:outerShdw>
                </a:effectLst>
                <a:latin typeface="Arial" charset="0"/>
              </a:rPr>
              <a:t>.</a:t>
            </a:r>
            <a:endParaRPr lang="en-GB" sz="1200" smtClean="0">
              <a:effectLst>
                <a:outerShdw blurRad="38100" dist="38100" dir="2700000" algn="tl">
                  <a:srgbClr val="FFFFFF"/>
                </a:outerShdw>
              </a:effectLst>
              <a:latin typeface="Arial" charset="0"/>
            </a:endParaRPr>
          </a:p>
        </p:txBody>
      </p:sp>
      <p:sp>
        <p:nvSpPr>
          <p:cNvPr id="1709091" name="Text Box 35"/>
          <p:cNvSpPr txBox="1">
            <a:spLocks noChangeArrowheads="1"/>
          </p:cNvSpPr>
          <p:nvPr/>
        </p:nvSpPr>
        <p:spPr bwMode="auto">
          <a:xfrm>
            <a:off x="2755900" y="3144838"/>
            <a:ext cx="5095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defRPr sz="2400">
                <a:solidFill>
                  <a:schemeClr val="tx1"/>
                </a:solidFill>
                <a:latin typeface="Times New Roman" pitchFamily="18" charset="0"/>
              </a:defRPr>
            </a:lvl1pPr>
            <a:lvl2pPr marL="571500" algn="l" defTabSz="762000">
              <a:defRPr sz="2400">
                <a:solidFill>
                  <a:schemeClr val="tx1"/>
                </a:solidFill>
                <a:latin typeface="Times New Roman" pitchFamily="18" charset="0"/>
              </a:defRPr>
            </a:lvl2pPr>
            <a:lvl3pPr marL="1143000" algn="l" defTabSz="762000">
              <a:defRPr sz="2400">
                <a:solidFill>
                  <a:schemeClr val="tx1"/>
                </a:solidFill>
                <a:latin typeface="Times New Roman" pitchFamily="18" charset="0"/>
              </a:defRPr>
            </a:lvl3pPr>
            <a:lvl4pPr marL="1714500" algn="l" defTabSz="762000">
              <a:defRPr sz="2400">
                <a:solidFill>
                  <a:schemeClr val="tx1"/>
                </a:solidFill>
                <a:latin typeface="Times New Roman" pitchFamily="18" charset="0"/>
              </a:defRPr>
            </a:lvl4pPr>
            <a:lvl5pPr marL="2286000" algn="l" defTabSz="762000">
              <a:defRPr sz="2400">
                <a:solidFill>
                  <a:schemeClr val="tx1"/>
                </a:solidFill>
                <a:latin typeface="Times New Roman" pitchFamily="18" charset="0"/>
              </a:defRPr>
            </a:lvl5pPr>
            <a:lvl6pPr marL="2743200" defTabSz="762000" eaLnBrk="0" fontAlgn="base" hangingPunct="0">
              <a:spcBef>
                <a:spcPct val="0"/>
              </a:spcBef>
              <a:spcAft>
                <a:spcPct val="0"/>
              </a:spcAft>
              <a:defRPr sz="2400">
                <a:solidFill>
                  <a:schemeClr val="tx1"/>
                </a:solidFill>
                <a:latin typeface="Times New Roman" pitchFamily="18" charset="0"/>
              </a:defRPr>
            </a:lvl6pPr>
            <a:lvl7pPr marL="3200400" defTabSz="762000" eaLnBrk="0" fontAlgn="base" hangingPunct="0">
              <a:spcBef>
                <a:spcPct val="0"/>
              </a:spcBef>
              <a:spcAft>
                <a:spcPct val="0"/>
              </a:spcAft>
              <a:defRPr sz="2400">
                <a:solidFill>
                  <a:schemeClr val="tx1"/>
                </a:solidFill>
                <a:latin typeface="Times New Roman" pitchFamily="18" charset="0"/>
              </a:defRPr>
            </a:lvl7pPr>
            <a:lvl8pPr marL="3657600" defTabSz="762000" eaLnBrk="0" fontAlgn="base" hangingPunct="0">
              <a:spcBef>
                <a:spcPct val="0"/>
              </a:spcBef>
              <a:spcAft>
                <a:spcPct val="0"/>
              </a:spcAft>
              <a:defRPr sz="2400">
                <a:solidFill>
                  <a:schemeClr val="tx1"/>
                </a:solidFill>
                <a:latin typeface="Times New Roman" pitchFamily="18" charset="0"/>
              </a:defRPr>
            </a:lvl8pPr>
            <a:lvl9pPr marL="4114800" defTabSz="762000" eaLnBrk="0" fontAlgn="base" hangingPunct="0">
              <a:spcBef>
                <a:spcPct val="0"/>
              </a:spcBef>
              <a:spcAft>
                <a:spcPct val="0"/>
              </a:spcAft>
              <a:defRPr sz="2400">
                <a:solidFill>
                  <a:schemeClr val="tx1"/>
                </a:solidFill>
                <a:latin typeface="Times New Roman" pitchFamily="18" charset="0"/>
              </a:defRPr>
            </a:lvl9pPr>
          </a:lstStyle>
          <a:p>
            <a:pPr algn="ctr">
              <a:defRPr/>
            </a:pPr>
            <a:r>
              <a:rPr lang="en-GB" sz="3600" smtClean="0">
                <a:effectLst>
                  <a:outerShdw blurRad="38100" dist="38100" dir="2700000" algn="tl">
                    <a:srgbClr val="FFFFFF"/>
                  </a:outerShdw>
                </a:effectLst>
                <a:latin typeface="Arial" charset="0"/>
                <a:sym typeface="Symbol" pitchFamily="18" charset="2"/>
              </a:rPr>
              <a:t></a:t>
            </a:r>
            <a:endParaRPr lang="en-GB" sz="3600" smtClean="0">
              <a:effectLst>
                <a:outerShdw blurRad="38100" dist="38100" dir="2700000" algn="tl">
                  <a:srgbClr val="FFFFFF"/>
                </a:outerShdw>
              </a:effectLst>
              <a:latin typeface="Arial" charset="0"/>
            </a:endParaRPr>
          </a:p>
        </p:txBody>
      </p:sp>
    </p:spTree>
    <p:extLst>
      <p:ext uri="{BB962C8B-B14F-4D97-AF65-F5344CB8AC3E}">
        <p14:creationId xmlns:p14="http://schemas.microsoft.com/office/powerpoint/2010/main" val="375200748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Θέση ημερομηνίας 3"/>
          <p:cNvSpPr>
            <a:spLocks noGrp="1"/>
          </p:cNvSpPr>
          <p:nvPr>
            <p:ph type="dt" sz="quarter" idx="10"/>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smtClean="0">
                <a:solidFill>
                  <a:schemeClr val="bg2"/>
                </a:solidFill>
              </a:rPr>
              <a:t>HY352</a:t>
            </a:r>
            <a:endParaRPr lang="en-US">
              <a:solidFill>
                <a:schemeClr val="bg2"/>
              </a:solidFill>
            </a:endParaRPr>
          </a:p>
        </p:txBody>
      </p:sp>
      <p:sp>
        <p:nvSpPr>
          <p:cNvPr id="26627" name="Θέση υποσέλιδου 4"/>
          <p:cNvSpPr>
            <a:spLocks noGrp="1"/>
          </p:cNvSpPr>
          <p:nvPr>
            <p:ph type="ftr" sz="quarter" idx="11"/>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a:solidFill>
                  <a:schemeClr val="bg2"/>
                </a:solidFill>
              </a:rPr>
              <a:t>Α. Σαββίδης</a:t>
            </a:r>
            <a:endParaRPr lang="en-US">
              <a:solidFill>
                <a:schemeClr val="bg2"/>
              </a:solidFill>
            </a:endParaRPr>
          </a:p>
        </p:txBody>
      </p:sp>
      <p:sp>
        <p:nvSpPr>
          <p:cNvPr id="26628" name="Θέση αριθμού διαφάνειας 5"/>
          <p:cNvSpPr>
            <a:spLocks noGrp="1"/>
          </p:cNvSpPr>
          <p:nvPr>
            <p:ph type="sldNum" sz="quarter" idx="12"/>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n-US">
                <a:solidFill>
                  <a:schemeClr val="bg2"/>
                </a:solidFill>
              </a:rPr>
              <a:t>Slide </a:t>
            </a:r>
            <a:fld id="{B4DE0D4C-E78A-4541-AA38-C437CA730F7B}" type="slidenum">
              <a:rPr lang="en-US">
                <a:solidFill>
                  <a:schemeClr val="bg2"/>
                </a:solidFill>
              </a:rPr>
              <a:pPr/>
              <a:t>24</a:t>
            </a:fld>
            <a:r>
              <a:rPr lang="el-GR">
                <a:solidFill>
                  <a:schemeClr val="bg2"/>
                </a:solidFill>
              </a:rPr>
              <a:t> / 4</a:t>
            </a:r>
            <a:r>
              <a:rPr lang="en-US">
                <a:solidFill>
                  <a:schemeClr val="bg2"/>
                </a:solidFill>
              </a:rPr>
              <a:t>4</a:t>
            </a:r>
          </a:p>
        </p:txBody>
      </p:sp>
      <p:sp>
        <p:nvSpPr>
          <p:cNvPr id="1710082" name="Rectangle 2"/>
          <p:cNvSpPr>
            <a:spLocks noGrp="1" noChangeArrowheads="1"/>
          </p:cNvSpPr>
          <p:nvPr>
            <p:ph type="title"/>
          </p:nvPr>
        </p:nvSpPr>
        <p:spPr/>
        <p:txBody>
          <a:bodyPr/>
          <a:lstStyle/>
          <a:p>
            <a:pPr>
              <a:defRPr/>
            </a:pPr>
            <a:r>
              <a:rPr lang="el-GR" smtClean="0"/>
              <a:t>Κοινή στρατηγική</a:t>
            </a:r>
            <a:r>
              <a:rPr lang="en-US" smtClean="0"/>
              <a:t> debugging (</a:t>
            </a:r>
            <a:r>
              <a:rPr lang="el-GR" smtClean="0"/>
              <a:t>5/5)</a:t>
            </a:r>
            <a:endParaRPr lang="en-GB" smtClean="0"/>
          </a:p>
        </p:txBody>
      </p:sp>
      <p:sp>
        <p:nvSpPr>
          <p:cNvPr id="1710084" name="Rectangle 4"/>
          <p:cNvSpPr>
            <a:spLocks noChangeArrowheads="1"/>
          </p:cNvSpPr>
          <p:nvPr/>
        </p:nvSpPr>
        <p:spPr bwMode="auto">
          <a:xfrm>
            <a:off x="1679575" y="1647825"/>
            <a:ext cx="5492750" cy="94615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92075" tIns="46038" rIns="92075" bIns="46038" anchor="ctr"/>
          <a:lstStyle/>
          <a:p>
            <a:pPr algn="ctr" defTabSz="762000"/>
            <a:r>
              <a:rPr lang="el-GR" sz="1600">
                <a:effectLst/>
              </a:rPr>
              <a:t>Εντόπισε το πλησιέστερο χρονικά σημείο στην εκτέλεση μετά το οποίο εμφανίζεται το λάθος, αλλά όχι πριν από αυτό ή λόγω αυτού</a:t>
            </a:r>
            <a:endParaRPr lang="en-GB" sz="1600">
              <a:effectLst/>
            </a:endParaRPr>
          </a:p>
        </p:txBody>
      </p:sp>
      <p:sp>
        <p:nvSpPr>
          <p:cNvPr id="1710086" name="Rectangle 6"/>
          <p:cNvSpPr>
            <a:spLocks noChangeArrowheads="1"/>
          </p:cNvSpPr>
          <p:nvPr/>
        </p:nvSpPr>
        <p:spPr bwMode="auto">
          <a:xfrm>
            <a:off x="1666875" y="2981325"/>
            <a:ext cx="5492750" cy="100965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92075" tIns="46038" rIns="92075" bIns="46038" anchor="ctr"/>
          <a:lstStyle/>
          <a:p>
            <a:pPr algn="ctr" defTabSz="762000"/>
            <a:r>
              <a:rPr lang="el-GR" sz="1600">
                <a:effectLst/>
              </a:rPr>
              <a:t>Εισήγαγε </a:t>
            </a:r>
            <a:r>
              <a:rPr lang="en-US" sz="1600">
                <a:effectLst/>
              </a:rPr>
              <a:t>break points</a:t>
            </a:r>
            <a:r>
              <a:rPr lang="el-GR" sz="1600">
                <a:effectLst/>
              </a:rPr>
              <a:t> σε αυτό το </a:t>
            </a:r>
            <a:r>
              <a:rPr lang="en-US" sz="1600">
                <a:effectLst/>
              </a:rPr>
              <a:t>stmt </a:t>
            </a:r>
            <a:r>
              <a:rPr lang="el-GR" sz="1600">
                <a:effectLst/>
              </a:rPr>
              <a:t>και κάνε </a:t>
            </a:r>
            <a:r>
              <a:rPr lang="en-US" sz="1600">
                <a:effectLst/>
              </a:rPr>
              <a:t>trace </a:t>
            </a:r>
            <a:r>
              <a:rPr lang="el-GR" sz="1600">
                <a:effectLst/>
              </a:rPr>
              <a:t>με ταυτόχρονη επιθεώρηση των δεδομένων ώστε να επιβεβαιώσεις ότι ακόμη δεν υπάρχει σύμπτωμα.</a:t>
            </a:r>
            <a:endParaRPr lang="en-GB" sz="1600">
              <a:effectLst/>
            </a:endParaRPr>
          </a:p>
        </p:txBody>
      </p:sp>
      <p:sp>
        <p:nvSpPr>
          <p:cNvPr id="1710087" name="Rectangle 7"/>
          <p:cNvSpPr>
            <a:spLocks noChangeArrowheads="1"/>
          </p:cNvSpPr>
          <p:nvPr/>
        </p:nvSpPr>
        <p:spPr bwMode="auto">
          <a:xfrm>
            <a:off x="1666875" y="4237038"/>
            <a:ext cx="5511800" cy="1392237"/>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92075" tIns="46038" rIns="92075" bIns="46038" anchor="ctr"/>
          <a:lstStyle/>
          <a:p>
            <a:pPr algn="ctr" defTabSz="762000"/>
            <a:r>
              <a:rPr lang="el-GR" sz="1600" dirty="0">
                <a:effectLst/>
              </a:rPr>
              <a:t>Μόλις με κάποιο </a:t>
            </a:r>
            <a:r>
              <a:rPr lang="en-US" sz="1600" dirty="0" err="1">
                <a:effectLst/>
              </a:rPr>
              <a:t>stmt</a:t>
            </a:r>
            <a:r>
              <a:rPr lang="en-US" sz="1600" dirty="0">
                <a:effectLst/>
              </a:rPr>
              <a:t> </a:t>
            </a:r>
            <a:r>
              <a:rPr lang="el-GR" sz="1600" dirty="0">
                <a:effectLst/>
              </a:rPr>
              <a:t>εμφανιστεί το σύμπτωμα, χρησιμοποίησε το αμέσως προηγούμενο</a:t>
            </a:r>
            <a:r>
              <a:rPr lang="en-US" sz="1600" dirty="0">
                <a:effectLst/>
              </a:rPr>
              <a:t> </a:t>
            </a:r>
            <a:r>
              <a:rPr lang="en-US" sz="1600" dirty="0" err="1">
                <a:effectLst/>
              </a:rPr>
              <a:t>stmt</a:t>
            </a:r>
            <a:r>
              <a:rPr lang="en-US" sz="1600" dirty="0">
                <a:effectLst/>
              </a:rPr>
              <a:t> </a:t>
            </a:r>
            <a:r>
              <a:rPr lang="el-GR" sz="1600" dirty="0">
                <a:effectLst/>
              </a:rPr>
              <a:t>ως αρχή και επανέλαβε</a:t>
            </a:r>
            <a:r>
              <a:rPr lang="en-US" sz="1600" dirty="0">
                <a:effectLst/>
              </a:rPr>
              <a:t> </a:t>
            </a:r>
            <a:r>
              <a:rPr lang="el-GR" sz="1600" dirty="0">
                <a:effectLst/>
              </a:rPr>
              <a:t>τη διαδικασία του </a:t>
            </a:r>
            <a:r>
              <a:rPr lang="en-US" sz="1600" dirty="0">
                <a:effectLst/>
              </a:rPr>
              <a:t>trace </a:t>
            </a:r>
            <a:r>
              <a:rPr lang="el-GR" sz="1600" dirty="0">
                <a:effectLst/>
              </a:rPr>
              <a:t>έως ότου η επιθετική εντολή (</a:t>
            </a:r>
            <a:r>
              <a:rPr lang="en-US" sz="1600" dirty="0">
                <a:effectLst/>
              </a:rPr>
              <a:t>offensive </a:t>
            </a:r>
            <a:r>
              <a:rPr lang="en-US" sz="1600" dirty="0" err="1">
                <a:effectLst/>
              </a:rPr>
              <a:t>stmt</a:t>
            </a:r>
            <a:r>
              <a:rPr lang="en-US" sz="1600" dirty="0">
                <a:effectLst/>
              </a:rPr>
              <a:t>) </a:t>
            </a:r>
            <a:r>
              <a:rPr lang="el-GR" sz="1600" dirty="0">
                <a:effectLst/>
              </a:rPr>
              <a:t>είναι μία άμεση εντολή της γλώσσας προγραμματισμού</a:t>
            </a:r>
            <a:endParaRPr lang="en-GB" sz="1600" dirty="0">
              <a:effectLst/>
            </a:endParaRPr>
          </a:p>
        </p:txBody>
      </p:sp>
      <p:cxnSp>
        <p:nvCxnSpPr>
          <p:cNvPr id="1710101" name="AutoShape 21"/>
          <p:cNvCxnSpPr>
            <a:cxnSpLocks noChangeShapeType="1"/>
            <a:stCxn id="1710084" idx="1"/>
            <a:endCxn id="1710086" idx="0"/>
          </p:cNvCxnSpPr>
          <p:nvPr/>
        </p:nvCxnSpPr>
        <p:spPr bwMode="auto">
          <a:xfrm rot="10800000" flipH="1" flipV="1">
            <a:off x="1679575" y="2120900"/>
            <a:ext cx="2733675" cy="860425"/>
          </a:xfrm>
          <a:prstGeom prst="bentConnector4">
            <a:avLst>
              <a:gd name="adj1" fmla="val -8361"/>
              <a:gd name="adj2" fmla="val 77491"/>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10126" name="Text Box 46"/>
          <p:cNvSpPr txBox="1">
            <a:spLocks noChangeArrowheads="1"/>
          </p:cNvSpPr>
          <p:nvPr/>
        </p:nvSpPr>
        <p:spPr bwMode="auto">
          <a:xfrm>
            <a:off x="7488238" y="5830888"/>
            <a:ext cx="1354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lgn="l" defTabSz="762000">
              <a:defRPr sz="2400">
                <a:solidFill>
                  <a:schemeClr val="tx1"/>
                </a:solidFill>
                <a:latin typeface="Times New Roman" pitchFamily="18" charset="0"/>
              </a:defRPr>
            </a:lvl1pPr>
            <a:lvl2pPr marL="571500" algn="l" defTabSz="762000">
              <a:defRPr sz="2400">
                <a:solidFill>
                  <a:schemeClr val="tx1"/>
                </a:solidFill>
                <a:latin typeface="Times New Roman" pitchFamily="18" charset="0"/>
              </a:defRPr>
            </a:lvl2pPr>
            <a:lvl3pPr marL="1143000" algn="l" defTabSz="762000">
              <a:defRPr sz="2400">
                <a:solidFill>
                  <a:schemeClr val="tx1"/>
                </a:solidFill>
                <a:latin typeface="Times New Roman" pitchFamily="18" charset="0"/>
              </a:defRPr>
            </a:lvl3pPr>
            <a:lvl4pPr marL="1714500" algn="l" defTabSz="762000">
              <a:defRPr sz="2400">
                <a:solidFill>
                  <a:schemeClr val="tx1"/>
                </a:solidFill>
                <a:latin typeface="Times New Roman" pitchFamily="18" charset="0"/>
              </a:defRPr>
            </a:lvl4pPr>
            <a:lvl5pPr marL="2286000" algn="l" defTabSz="762000">
              <a:defRPr sz="2400">
                <a:solidFill>
                  <a:schemeClr val="tx1"/>
                </a:solidFill>
                <a:latin typeface="Times New Roman" pitchFamily="18" charset="0"/>
              </a:defRPr>
            </a:lvl5pPr>
            <a:lvl6pPr marL="2743200" defTabSz="762000" eaLnBrk="0" fontAlgn="base" hangingPunct="0">
              <a:spcBef>
                <a:spcPct val="0"/>
              </a:spcBef>
              <a:spcAft>
                <a:spcPct val="0"/>
              </a:spcAft>
              <a:defRPr sz="2400">
                <a:solidFill>
                  <a:schemeClr val="tx1"/>
                </a:solidFill>
                <a:latin typeface="Times New Roman" pitchFamily="18" charset="0"/>
              </a:defRPr>
            </a:lvl6pPr>
            <a:lvl7pPr marL="3200400" defTabSz="762000" eaLnBrk="0" fontAlgn="base" hangingPunct="0">
              <a:spcBef>
                <a:spcPct val="0"/>
              </a:spcBef>
              <a:spcAft>
                <a:spcPct val="0"/>
              </a:spcAft>
              <a:defRPr sz="2400">
                <a:solidFill>
                  <a:schemeClr val="tx1"/>
                </a:solidFill>
                <a:latin typeface="Times New Roman" pitchFamily="18" charset="0"/>
              </a:defRPr>
            </a:lvl7pPr>
            <a:lvl8pPr marL="3657600" defTabSz="762000" eaLnBrk="0" fontAlgn="base" hangingPunct="0">
              <a:spcBef>
                <a:spcPct val="0"/>
              </a:spcBef>
              <a:spcAft>
                <a:spcPct val="0"/>
              </a:spcAft>
              <a:defRPr sz="2400">
                <a:solidFill>
                  <a:schemeClr val="tx1"/>
                </a:solidFill>
                <a:latin typeface="Times New Roman" pitchFamily="18" charset="0"/>
              </a:defRPr>
            </a:lvl8pPr>
            <a:lvl9pPr marL="4114800" defTabSz="762000" eaLnBrk="0" fontAlgn="base" hangingPunct="0">
              <a:spcBef>
                <a:spcPct val="0"/>
              </a:spcBef>
              <a:spcAft>
                <a:spcPct val="0"/>
              </a:spcAft>
              <a:defRPr sz="2400">
                <a:solidFill>
                  <a:schemeClr val="tx1"/>
                </a:solidFill>
                <a:latin typeface="Times New Roman" pitchFamily="18" charset="0"/>
              </a:defRPr>
            </a:lvl9pPr>
          </a:lstStyle>
          <a:p>
            <a:pPr algn="ctr">
              <a:defRPr/>
            </a:pPr>
            <a:r>
              <a:rPr lang="el-GR" i="1" dirty="0" smtClean="0">
                <a:solidFill>
                  <a:srgbClr val="0000FF"/>
                </a:solidFill>
                <a:effectLst>
                  <a:outerShdw blurRad="38100" dist="38100" dir="2700000" algn="tl">
                    <a:srgbClr val="000000"/>
                  </a:outerShdw>
                </a:effectLst>
                <a:latin typeface="Arial" charset="0"/>
              </a:rPr>
              <a:t>ΒΗΜΑ</a:t>
            </a:r>
            <a:r>
              <a:rPr lang="en-GB" i="1" dirty="0" smtClean="0">
                <a:solidFill>
                  <a:srgbClr val="0000FF"/>
                </a:solidFill>
                <a:effectLst>
                  <a:outerShdw blurRad="38100" dist="38100" dir="2700000" algn="tl">
                    <a:srgbClr val="000000"/>
                  </a:outerShdw>
                </a:effectLst>
                <a:latin typeface="Arial" charset="0"/>
              </a:rPr>
              <a:t> 2</a:t>
            </a:r>
          </a:p>
        </p:txBody>
      </p:sp>
      <p:cxnSp>
        <p:nvCxnSpPr>
          <p:cNvPr id="1710151" name="AutoShape 71"/>
          <p:cNvCxnSpPr>
            <a:cxnSpLocks noChangeShapeType="1"/>
            <a:stCxn id="1710087" idx="3"/>
            <a:endCxn id="1710086" idx="3"/>
          </p:cNvCxnSpPr>
          <p:nvPr/>
        </p:nvCxnSpPr>
        <p:spPr bwMode="auto">
          <a:xfrm flipH="1" flipV="1">
            <a:off x="7159625" y="3486150"/>
            <a:ext cx="19050" cy="1446213"/>
          </a:xfrm>
          <a:prstGeom prst="bentConnector3">
            <a:avLst>
              <a:gd name="adj1" fmla="val -1225801"/>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AutoShape 21"/>
          <p:cNvCxnSpPr>
            <a:cxnSpLocks noChangeShapeType="1"/>
            <a:stCxn id="1710086" idx="1"/>
            <a:endCxn id="1710087" idx="1"/>
          </p:cNvCxnSpPr>
          <p:nvPr/>
        </p:nvCxnSpPr>
        <p:spPr bwMode="auto">
          <a:xfrm rot="10800000" flipV="1">
            <a:off x="1666875" y="3486149"/>
            <a:ext cx="12700" cy="1447007"/>
          </a:xfrm>
          <a:prstGeom prst="bentConnector3">
            <a:avLst>
              <a:gd name="adj1" fmla="val 1800000"/>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9925649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10084"/>
                                        </p:tgtEl>
                                        <p:attrNameLst>
                                          <p:attrName>style.visibility</p:attrName>
                                        </p:attrNameLst>
                                      </p:cBhvr>
                                      <p:to>
                                        <p:strVal val="visible"/>
                                      </p:to>
                                    </p:set>
                                    <p:anim calcmode="lin" valueType="num">
                                      <p:cBhvr>
                                        <p:cTn id="7" dur="500" fill="hold"/>
                                        <p:tgtEl>
                                          <p:spTgt spid="1710084"/>
                                        </p:tgtEl>
                                        <p:attrNameLst>
                                          <p:attrName>ppt_w</p:attrName>
                                        </p:attrNameLst>
                                      </p:cBhvr>
                                      <p:tavLst>
                                        <p:tav tm="0">
                                          <p:val>
                                            <p:fltVal val="0"/>
                                          </p:val>
                                        </p:tav>
                                        <p:tav tm="100000">
                                          <p:val>
                                            <p:strVal val="#ppt_w"/>
                                          </p:val>
                                        </p:tav>
                                      </p:tavLst>
                                    </p:anim>
                                    <p:anim calcmode="lin" valueType="num">
                                      <p:cBhvr>
                                        <p:cTn id="8" dur="500" fill="hold"/>
                                        <p:tgtEl>
                                          <p:spTgt spid="1710084"/>
                                        </p:tgtEl>
                                        <p:attrNameLst>
                                          <p:attrName>ppt_h</p:attrName>
                                        </p:attrNameLst>
                                      </p:cBhvr>
                                      <p:tavLst>
                                        <p:tav tm="0">
                                          <p:val>
                                            <p:fltVal val="0"/>
                                          </p:val>
                                        </p:tav>
                                        <p:tav tm="100000">
                                          <p:val>
                                            <p:strVal val="#ppt_h"/>
                                          </p:val>
                                        </p:tav>
                                      </p:tavLst>
                                    </p:anim>
                                    <p:animEffect transition="in" filter="fade">
                                      <p:cBhvr>
                                        <p:cTn id="9" dur="500"/>
                                        <p:tgtEl>
                                          <p:spTgt spid="171008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6" presetClass="entr" presetSubtype="21" fill="hold" nodeType="clickEffect">
                                  <p:stCondLst>
                                    <p:cond delay="0"/>
                                  </p:stCondLst>
                                  <p:childTnLst>
                                    <p:set>
                                      <p:cBhvr>
                                        <p:cTn id="13" dur="1" fill="hold">
                                          <p:stCondLst>
                                            <p:cond delay="0"/>
                                          </p:stCondLst>
                                        </p:cTn>
                                        <p:tgtEl>
                                          <p:spTgt spid="1710101"/>
                                        </p:tgtEl>
                                        <p:attrNameLst>
                                          <p:attrName>style.visibility</p:attrName>
                                        </p:attrNameLst>
                                      </p:cBhvr>
                                      <p:to>
                                        <p:strVal val="visible"/>
                                      </p:to>
                                    </p:set>
                                    <p:animEffect transition="in" filter="barn(inVertical)">
                                      <p:cBhvr>
                                        <p:cTn id="14" dur="500"/>
                                        <p:tgtEl>
                                          <p:spTgt spid="171010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710086"/>
                                        </p:tgtEl>
                                        <p:attrNameLst>
                                          <p:attrName>style.visibility</p:attrName>
                                        </p:attrNameLst>
                                      </p:cBhvr>
                                      <p:to>
                                        <p:strVal val="visible"/>
                                      </p:to>
                                    </p:set>
                                    <p:anim calcmode="lin" valueType="num">
                                      <p:cBhvr>
                                        <p:cTn id="19" dur="500" fill="hold"/>
                                        <p:tgtEl>
                                          <p:spTgt spid="1710086"/>
                                        </p:tgtEl>
                                        <p:attrNameLst>
                                          <p:attrName>ppt_w</p:attrName>
                                        </p:attrNameLst>
                                      </p:cBhvr>
                                      <p:tavLst>
                                        <p:tav tm="0">
                                          <p:val>
                                            <p:fltVal val="0"/>
                                          </p:val>
                                        </p:tav>
                                        <p:tav tm="100000">
                                          <p:val>
                                            <p:strVal val="#ppt_w"/>
                                          </p:val>
                                        </p:tav>
                                      </p:tavLst>
                                    </p:anim>
                                    <p:anim calcmode="lin" valueType="num">
                                      <p:cBhvr>
                                        <p:cTn id="20" dur="500" fill="hold"/>
                                        <p:tgtEl>
                                          <p:spTgt spid="1710086"/>
                                        </p:tgtEl>
                                        <p:attrNameLst>
                                          <p:attrName>ppt_h</p:attrName>
                                        </p:attrNameLst>
                                      </p:cBhvr>
                                      <p:tavLst>
                                        <p:tav tm="0">
                                          <p:val>
                                            <p:fltVal val="0"/>
                                          </p:val>
                                        </p:tav>
                                        <p:tav tm="100000">
                                          <p:val>
                                            <p:strVal val="#ppt_h"/>
                                          </p:val>
                                        </p:tav>
                                      </p:tavLst>
                                    </p:anim>
                                    <p:animEffect transition="in" filter="fade">
                                      <p:cBhvr>
                                        <p:cTn id="21" dur="500"/>
                                        <p:tgtEl>
                                          <p:spTgt spid="171008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21" fill="hold" nodeType="clickEffect">
                                  <p:stCondLst>
                                    <p:cond delay="0"/>
                                  </p:stCondLst>
                                  <p:childTnLst>
                                    <p:set>
                                      <p:cBhvr>
                                        <p:cTn id="25" dur="1" fill="hold">
                                          <p:stCondLst>
                                            <p:cond delay="0"/>
                                          </p:stCondLst>
                                        </p:cTn>
                                        <p:tgtEl>
                                          <p:spTgt spid="60"/>
                                        </p:tgtEl>
                                        <p:attrNameLst>
                                          <p:attrName>style.visibility</p:attrName>
                                        </p:attrNameLst>
                                      </p:cBhvr>
                                      <p:to>
                                        <p:strVal val="visible"/>
                                      </p:to>
                                    </p:set>
                                    <p:animEffect transition="in" filter="barn(inVertical)">
                                      <p:cBhvr>
                                        <p:cTn id="26" dur="500"/>
                                        <p:tgtEl>
                                          <p:spTgt spid="6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710087"/>
                                        </p:tgtEl>
                                        <p:attrNameLst>
                                          <p:attrName>style.visibility</p:attrName>
                                        </p:attrNameLst>
                                      </p:cBhvr>
                                      <p:to>
                                        <p:strVal val="visible"/>
                                      </p:to>
                                    </p:set>
                                    <p:anim calcmode="lin" valueType="num">
                                      <p:cBhvr>
                                        <p:cTn id="31" dur="500" fill="hold"/>
                                        <p:tgtEl>
                                          <p:spTgt spid="1710087"/>
                                        </p:tgtEl>
                                        <p:attrNameLst>
                                          <p:attrName>ppt_w</p:attrName>
                                        </p:attrNameLst>
                                      </p:cBhvr>
                                      <p:tavLst>
                                        <p:tav tm="0">
                                          <p:val>
                                            <p:fltVal val="0"/>
                                          </p:val>
                                        </p:tav>
                                        <p:tav tm="100000">
                                          <p:val>
                                            <p:strVal val="#ppt_w"/>
                                          </p:val>
                                        </p:tav>
                                      </p:tavLst>
                                    </p:anim>
                                    <p:anim calcmode="lin" valueType="num">
                                      <p:cBhvr>
                                        <p:cTn id="32" dur="500" fill="hold"/>
                                        <p:tgtEl>
                                          <p:spTgt spid="1710087"/>
                                        </p:tgtEl>
                                        <p:attrNameLst>
                                          <p:attrName>ppt_h</p:attrName>
                                        </p:attrNameLst>
                                      </p:cBhvr>
                                      <p:tavLst>
                                        <p:tav tm="0">
                                          <p:val>
                                            <p:fltVal val="0"/>
                                          </p:val>
                                        </p:tav>
                                        <p:tav tm="100000">
                                          <p:val>
                                            <p:strVal val="#ppt_h"/>
                                          </p:val>
                                        </p:tav>
                                      </p:tavLst>
                                    </p:anim>
                                    <p:animEffect transition="in" filter="fade">
                                      <p:cBhvr>
                                        <p:cTn id="33" dur="500"/>
                                        <p:tgtEl>
                                          <p:spTgt spid="171008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21" fill="hold" nodeType="clickEffect">
                                  <p:stCondLst>
                                    <p:cond delay="0"/>
                                  </p:stCondLst>
                                  <p:childTnLst>
                                    <p:set>
                                      <p:cBhvr>
                                        <p:cTn id="37" dur="1" fill="hold">
                                          <p:stCondLst>
                                            <p:cond delay="0"/>
                                          </p:stCondLst>
                                        </p:cTn>
                                        <p:tgtEl>
                                          <p:spTgt spid="1710151"/>
                                        </p:tgtEl>
                                        <p:attrNameLst>
                                          <p:attrName>style.visibility</p:attrName>
                                        </p:attrNameLst>
                                      </p:cBhvr>
                                      <p:to>
                                        <p:strVal val="visible"/>
                                      </p:to>
                                    </p:set>
                                    <p:animEffect transition="in" filter="barn(inVertical)">
                                      <p:cBhvr>
                                        <p:cTn id="38" dur="500"/>
                                        <p:tgtEl>
                                          <p:spTgt spid="1710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084" grpId="0" animBg="1"/>
      <p:bldP spid="1710086" grpId="0" animBg="1"/>
      <p:bldP spid="171008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Θέση ημερομηνίας 3"/>
          <p:cNvSpPr>
            <a:spLocks noGrp="1"/>
          </p:cNvSpPr>
          <p:nvPr>
            <p:ph type="dt" sz="quarter" idx="10"/>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smtClean="0">
                <a:solidFill>
                  <a:schemeClr val="bg2"/>
                </a:solidFill>
              </a:rPr>
              <a:t>HY352</a:t>
            </a:r>
            <a:endParaRPr lang="en-US">
              <a:solidFill>
                <a:schemeClr val="bg2"/>
              </a:solidFill>
            </a:endParaRPr>
          </a:p>
        </p:txBody>
      </p:sp>
      <p:sp>
        <p:nvSpPr>
          <p:cNvPr id="27651" name="Θέση υποσέλιδου 4"/>
          <p:cNvSpPr>
            <a:spLocks noGrp="1"/>
          </p:cNvSpPr>
          <p:nvPr>
            <p:ph type="ftr" sz="quarter" idx="11"/>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a:solidFill>
                  <a:schemeClr val="bg2"/>
                </a:solidFill>
              </a:rPr>
              <a:t>Α. Σαββίδης</a:t>
            </a:r>
            <a:endParaRPr lang="en-US">
              <a:solidFill>
                <a:schemeClr val="bg2"/>
              </a:solidFill>
            </a:endParaRPr>
          </a:p>
        </p:txBody>
      </p:sp>
      <p:sp>
        <p:nvSpPr>
          <p:cNvPr id="27652" name="Θέση αριθμού διαφάνειας 5"/>
          <p:cNvSpPr>
            <a:spLocks noGrp="1"/>
          </p:cNvSpPr>
          <p:nvPr>
            <p:ph type="sldNum" sz="quarter" idx="12"/>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n-US">
                <a:solidFill>
                  <a:schemeClr val="bg2"/>
                </a:solidFill>
              </a:rPr>
              <a:t>Slide </a:t>
            </a:r>
            <a:fld id="{56FAB2B9-ADD8-4EC3-B0AD-73414DAB72F2}" type="slidenum">
              <a:rPr lang="en-US">
                <a:solidFill>
                  <a:schemeClr val="bg2"/>
                </a:solidFill>
              </a:rPr>
              <a:pPr/>
              <a:t>25</a:t>
            </a:fld>
            <a:r>
              <a:rPr lang="el-GR">
                <a:solidFill>
                  <a:schemeClr val="bg2"/>
                </a:solidFill>
              </a:rPr>
              <a:t> / 4</a:t>
            </a:r>
            <a:r>
              <a:rPr lang="en-US">
                <a:solidFill>
                  <a:schemeClr val="bg2"/>
                </a:solidFill>
              </a:rPr>
              <a:t>4</a:t>
            </a:r>
          </a:p>
        </p:txBody>
      </p:sp>
      <p:sp>
        <p:nvSpPr>
          <p:cNvPr id="1745922" name="Rectangle 2"/>
          <p:cNvSpPr>
            <a:spLocks noGrp="1" noChangeArrowheads="1"/>
          </p:cNvSpPr>
          <p:nvPr>
            <p:ph type="title"/>
          </p:nvPr>
        </p:nvSpPr>
        <p:spPr/>
        <p:txBody>
          <a:bodyPr/>
          <a:lstStyle/>
          <a:p>
            <a:pPr>
              <a:defRPr/>
            </a:pPr>
            <a:r>
              <a:rPr lang="el-GR" smtClean="0"/>
              <a:t>Περιεχόμενα</a:t>
            </a:r>
            <a:endParaRPr lang="en-GB" smtClean="0"/>
          </a:p>
        </p:txBody>
      </p:sp>
      <p:sp>
        <p:nvSpPr>
          <p:cNvPr id="1745923" name="Rectangle 3"/>
          <p:cNvSpPr>
            <a:spLocks noGrp="1" noChangeArrowheads="1"/>
          </p:cNvSpPr>
          <p:nvPr>
            <p:ph type="body" idx="1"/>
          </p:nvPr>
        </p:nvSpPr>
        <p:spPr/>
        <p:txBody>
          <a:bodyPr/>
          <a:lstStyle/>
          <a:p>
            <a:pPr>
              <a:defRPr/>
            </a:pPr>
            <a:r>
              <a:rPr lang="el-GR" smtClean="0"/>
              <a:t>Εισαγωγή - αμυντικός προγραμματισμός</a:t>
            </a:r>
            <a:endParaRPr lang="en-US" smtClean="0"/>
          </a:p>
          <a:p>
            <a:pPr>
              <a:defRPr/>
            </a:pPr>
            <a:r>
              <a:rPr lang="en-US" smtClean="0"/>
              <a:t>Resource failure (</a:t>
            </a:r>
            <a:r>
              <a:rPr lang="el-GR" smtClean="0"/>
              <a:t>αποτυχία πόρων)</a:t>
            </a:r>
            <a:endParaRPr lang="en-US" smtClean="0"/>
          </a:p>
          <a:p>
            <a:pPr>
              <a:defRPr/>
            </a:pPr>
            <a:r>
              <a:rPr lang="en-US" smtClean="0"/>
              <a:t>Bug</a:t>
            </a:r>
            <a:r>
              <a:rPr lang="el-GR" smtClean="0"/>
              <a:t> (προγραμματιστικό σφάλμα)</a:t>
            </a:r>
            <a:endParaRPr lang="en-US" smtClean="0"/>
          </a:p>
          <a:p>
            <a:pPr>
              <a:defRPr/>
            </a:pPr>
            <a:r>
              <a:rPr lang="el-GR" smtClean="0"/>
              <a:t>Κοινή στρατηγική </a:t>
            </a:r>
            <a:r>
              <a:rPr lang="en-US" smtClean="0"/>
              <a:t>debugging</a:t>
            </a:r>
          </a:p>
          <a:p>
            <a:pPr>
              <a:defRPr/>
            </a:pPr>
            <a:r>
              <a:rPr lang="el-GR" i="1" smtClean="0">
                <a:solidFill>
                  <a:srgbClr val="0000FF"/>
                </a:solidFill>
                <a:effectLst>
                  <a:outerShdw blurRad="38100" dist="38100" dir="2700000" algn="tl">
                    <a:srgbClr val="000000"/>
                  </a:outerShdw>
                </a:effectLst>
              </a:rPr>
              <a:t>Αυτοέλεγχος προγράμματος</a:t>
            </a:r>
            <a:endParaRPr lang="en-US" i="1" smtClean="0">
              <a:solidFill>
                <a:srgbClr val="0000FF"/>
              </a:solidFill>
              <a:effectLst>
                <a:outerShdw blurRad="38100" dist="38100" dir="2700000" algn="tl">
                  <a:srgbClr val="000000"/>
                </a:outerShdw>
              </a:effectLst>
            </a:endParaRPr>
          </a:p>
          <a:p>
            <a:pPr>
              <a:defRPr/>
            </a:pPr>
            <a:r>
              <a:rPr lang="el-GR" smtClean="0"/>
              <a:t>Ακραίος προγραμματισμός</a:t>
            </a:r>
            <a:endParaRPr lang="en-US" smtClean="0"/>
          </a:p>
        </p:txBody>
      </p:sp>
    </p:spTree>
    <p:extLst>
      <p:ext uri="{BB962C8B-B14F-4D97-AF65-F5344CB8AC3E}">
        <p14:creationId xmlns:p14="http://schemas.microsoft.com/office/powerpoint/2010/main" val="336416346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Θέση ημερομηνίας 3"/>
          <p:cNvSpPr>
            <a:spLocks noGrp="1"/>
          </p:cNvSpPr>
          <p:nvPr>
            <p:ph type="dt" sz="quarter" idx="10"/>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smtClean="0">
                <a:solidFill>
                  <a:schemeClr val="bg2"/>
                </a:solidFill>
              </a:rPr>
              <a:t>HY352</a:t>
            </a:r>
            <a:endParaRPr lang="en-US">
              <a:solidFill>
                <a:schemeClr val="bg2"/>
              </a:solidFill>
            </a:endParaRPr>
          </a:p>
        </p:txBody>
      </p:sp>
      <p:sp>
        <p:nvSpPr>
          <p:cNvPr id="28675" name="Θέση υποσέλιδου 4"/>
          <p:cNvSpPr>
            <a:spLocks noGrp="1"/>
          </p:cNvSpPr>
          <p:nvPr>
            <p:ph type="ftr" sz="quarter" idx="11"/>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a:solidFill>
                  <a:schemeClr val="bg2"/>
                </a:solidFill>
              </a:rPr>
              <a:t>Α. Σαββίδης</a:t>
            </a:r>
            <a:endParaRPr lang="en-US">
              <a:solidFill>
                <a:schemeClr val="bg2"/>
              </a:solidFill>
            </a:endParaRPr>
          </a:p>
        </p:txBody>
      </p:sp>
      <p:sp>
        <p:nvSpPr>
          <p:cNvPr id="28676" name="Θέση αριθμού διαφάνειας 5"/>
          <p:cNvSpPr>
            <a:spLocks noGrp="1"/>
          </p:cNvSpPr>
          <p:nvPr>
            <p:ph type="sldNum" sz="quarter" idx="12"/>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n-US">
                <a:solidFill>
                  <a:schemeClr val="bg2"/>
                </a:solidFill>
              </a:rPr>
              <a:t>Slide </a:t>
            </a:r>
            <a:fld id="{CC0159DD-6B16-46B7-BFB7-94E7F6914E7B}" type="slidenum">
              <a:rPr lang="en-US">
                <a:solidFill>
                  <a:schemeClr val="bg2"/>
                </a:solidFill>
              </a:rPr>
              <a:pPr/>
              <a:t>26</a:t>
            </a:fld>
            <a:r>
              <a:rPr lang="el-GR">
                <a:solidFill>
                  <a:schemeClr val="bg2"/>
                </a:solidFill>
              </a:rPr>
              <a:t> / 4</a:t>
            </a:r>
            <a:r>
              <a:rPr lang="en-US">
                <a:solidFill>
                  <a:schemeClr val="bg2"/>
                </a:solidFill>
              </a:rPr>
              <a:t>4</a:t>
            </a:r>
          </a:p>
        </p:txBody>
      </p:sp>
      <p:sp>
        <p:nvSpPr>
          <p:cNvPr id="1711106" name="Rectangle 2"/>
          <p:cNvSpPr>
            <a:spLocks noGrp="1" noChangeArrowheads="1"/>
          </p:cNvSpPr>
          <p:nvPr>
            <p:ph type="title"/>
          </p:nvPr>
        </p:nvSpPr>
        <p:spPr/>
        <p:txBody>
          <a:bodyPr/>
          <a:lstStyle/>
          <a:p>
            <a:pPr>
              <a:defRPr/>
            </a:pPr>
            <a:r>
              <a:rPr lang="el-GR" smtClean="0"/>
              <a:t>Αυτοέλεγχος προγράμματος (1/8)</a:t>
            </a:r>
            <a:endParaRPr lang="en-GB" smtClean="0"/>
          </a:p>
        </p:txBody>
      </p:sp>
      <p:sp>
        <p:nvSpPr>
          <p:cNvPr id="1711107" name="Rectangle 3"/>
          <p:cNvSpPr>
            <a:spLocks noGrp="1" noChangeArrowheads="1"/>
          </p:cNvSpPr>
          <p:nvPr>
            <p:ph type="body" idx="1"/>
          </p:nvPr>
        </p:nvSpPr>
        <p:spPr/>
        <p:txBody>
          <a:bodyPr/>
          <a:lstStyle/>
          <a:p>
            <a:pPr>
              <a:defRPr/>
            </a:pPr>
            <a:r>
              <a:rPr lang="el-GR" sz="2400" smtClean="0"/>
              <a:t>Πολύ συχνά ο έλεγχος «με το μάτι» για τυχόν προσβολή δεδομένων δεν είναι πρακτικά εφικτός λόγω της μεγάλης ποσότητας δεδομένων που διαχειρίζεται το πρόγραμμα</a:t>
            </a:r>
            <a:endParaRPr lang="en-GB" sz="2400" smtClean="0"/>
          </a:p>
          <a:p>
            <a:pPr>
              <a:defRPr/>
            </a:pPr>
            <a:r>
              <a:rPr lang="el-GR" sz="2400" smtClean="0"/>
              <a:t>Σε αυτή την περίπτωση είναι αναγκαία η υιοθέτηση ειδικού κώδικα </a:t>
            </a:r>
            <a:r>
              <a:rPr lang="el-GR" sz="2400" i="1" smtClean="0">
                <a:solidFill>
                  <a:srgbClr val="339933"/>
                </a:solidFill>
                <a:effectLst>
                  <a:outerShdw blurRad="38100" dist="38100" dir="2700000" algn="tl">
                    <a:srgbClr val="000000"/>
                  </a:outerShdw>
                </a:effectLst>
              </a:rPr>
              <a:t>διάγνωσης και επαλήθευσης</a:t>
            </a:r>
            <a:endParaRPr lang="en-GB" sz="2400" smtClean="0"/>
          </a:p>
          <a:p>
            <a:pPr lvl="1">
              <a:defRPr/>
            </a:pPr>
            <a:r>
              <a:rPr lang="el-GR" sz="2000" smtClean="0"/>
              <a:t>Εάν δεν εφαρμόζετε ήδη τεχνικές «αυτοελέγχου» ή εάν επιδιορθώνετε ξένο κώδικα, θα πρέπει να κάνετε τέτοιες παρεμβολές επιπρόσθετα</a:t>
            </a:r>
            <a:endParaRPr lang="en-GB" sz="2000" smtClean="0"/>
          </a:p>
          <a:p>
            <a:pPr lvl="2">
              <a:defRPr/>
            </a:pPr>
            <a:r>
              <a:rPr lang="el-GR" sz="1800" i="1" smtClean="0">
                <a:solidFill>
                  <a:srgbClr val="339933"/>
                </a:solidFill>
                <a:effectLst>
                  <a:outerShdw blurRad="38100" dist="38100" dir="2700000" algn="tl">
                    <a:srgbClr val="000000"/>
                  </a:outerShdw>
                </a:effectLst>
              </a:rPr>
              <a:t>ενέσεις επαλήθευσης προγράμματος – </a:t>
            </a:r>
            <a:r>
              <a:rPr lang="en-US" sz="1800" i="1" smtClean="0">
                <a:solidFill>
                  <a:srgbClr val="339933"/>
                </a:solidFill>
                <a:effectLst>
                  <a:outerShdw blurRad="38100" dist="38100" dir="2700000" algn="tl">
                    <a:srgbClr val="000000"/>
                  </a:outerShdw>
                </a:effectLst>
              </a:rPr>
              <a:t>program validation injections</a:t>
            </a:r>
            <a:endParaRPr lang="en-GB" sz="1800" smtClean="0">
              <a:solidFill>
                <a:srgbClr val="339933"/>
              </a:solidFill>
              <a:effectLst>
                <a:outerShdw blurRad="38100" dist="38100" dir="2700000" algn="tl">
                  <a:srgbClr val="000000"/>
                </a:outerShdw>
              </a:effectLst>
            </a:endParaRPr>
          </a:p>
        </p:txBody>
      </p:sp>
    </p:spTree>
    <p:extLst>
      <p:ext uri="{BB962C8B-B14F-4D97-AF65-F5344CB8AC3E}">
        <p14:creationId xmlns:p14="http://schemas.microsoft.com/office/powerpoint/2010/main" val="12107456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711107">
                                            <p:txEl>
                                              <p:pRg st="0" end="0"/>
                                            </p:txEl>
                                          </p:spTgt>
                                        </p:tgtEl>
                                        <p:attrNameLst>
                                          <p:attrName>style.visibility</p:attrName>
                                        </p:attrNameLst>
                                      </p:cBhvr>
                                      <p:to>
                                        <p:strVal val="visible"/>
                                      </p:to>
                                    </p:set>
                                    <p:anim calcmode="lin" valueType="num">
                                      <p:cBhvr>
                                        <p:cTn id="7" dur="500" fill="hold"/>
                                        <p:tgtEl>
                                          <p:spTgt spid="1711107">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711107">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711107">
                                            <p:txEl>
                                              <p:pRg st="1" end="1"/>
                                            </p:txEl>
                                          </p:spTgt>
                                        </p:tgtEl>
                                        <p:attrNameLst>
                                          <p:attrName>style.visibility</p:attrName>
                                        </p:attrNameLst>
                                      </p:cBhvr>
                                      <p:to>
                                        <p:strVal val="visible"/>
                                      </p:to>
                                    </p:set>
                                    <p:anim calcmode="lin" valueType="num">
                                      <p:cBhvr>
                                        <p:cTn id="13" dur="500" fill="hold"/>
                                        <p:tgtEl>
                                          <p:spTgt spid="1711107">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1711107">
                                            <p:txEl>
                                              <p:pRg st="1" end="1"/>
                                            </p:txEl>
                                          </p:spTgt>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1711107">
                                            <p:txEl>
                                              <p:pRg st="2" end="2"/>
                                            </p:txEl>
                                          </p:spTgt>
                                        </p:tgtEl>
                                        <p:attrNameLst>
                                          <p:attrName>style.visibility</p:attrName>
                                        </p:attrNameLst>
                                      </p:cBhvr>
                                      <p:to>
                                        <p:strVal val="visible"/>
                                      </p:to>
                                    </p:set>
                                    <p:anim calcmode="lin" valueType="num">
                                      <p:cBhvr>
                                        <p:cTn id="19" dur="500" fill="hold"/>
                                        <p:tgtEl>
                                          <p:spTgt spid="1711107">
                                            <p:txEl>
                                              <p:pRg st="2" end="2"/>
                                            </p:txEl>
                                          </p:spTgt>
                                        </p:tgtEl>
                                        <p:attrNameLst>
                                          <p:attrName>ppt_w</p:attrName>
                                        </p:attrNameLst>
                                      </p:cBhvr>
                                      <p:tavLst>
                                        <p:tav tm="0">
                                          <p:val>
                                            <p:strVal val="2/3*#ppt_w"/>
                                          </p:val>
                                        </p:tav>
                                        <p:tav tm="100000">
                                          <p:val>
                                            <p:strVal val="#ppt_w"/>
                                          </p:val>
                                        </p:tav>
                                      </p:tavLst>
                                    </p:anim>
                                    <p:anim calcmode="lin" valueType="num">
                                      <p:cBhvr>
                                        <p:cTn id="20" dur="500" fill="hold"/>
                                        <p:tgtEl>
                                          <p:spTgt spid="1711107">
                                            <p:txEl>
                                              <p:pRg st="2" end="2"/>
                                            </p:txEl>
                                          </p:spTgt>
                                        </p:tgtEl>
                                        <p:attrNameLst>
                                          <p:attrName>ppt_h</p:attrName>
                                        </p:attrNameLst>
                                      </p:cBhvr>
                                      <p:tavLst>
                                        <p:tav tm="0">
                                          <p:val>
                                            <p:strVal val="2/3*#ppt_h"/>
                                          </p:val>
                                        </p:tav>
                                        <p:tav tm="100000">
                                          <p:val>
                                            <p:strVal val="#ppt_h"/>
                                          </p:val>
                                        </p:tav>
                                      </p:tavLst>
                                    </p:anim>
                                  </p:childTnLst>
                                </p:cTn>
                              </p:par>
                              <p:par>
                                <p:cTn id="21" presetID="23" presetClass="entr" presetSubtype="272" fill="hold" grpId="0" nodeType="withEffect">
                                  <p:stCondLst>
                                    <p:cond delay="0"/>
                                  </p:stCondLst>
                                  <p:childTnLst>
                                    <p:set>
                                      <p:cBhvr>
                                        <p:cTn id="22" dur="1" fill="hold">
                                          <p:stCondLst>
                                            <p:cond delay="0"/>
                                          </p:stCondLst>
                                        </p:cTn>
                                        <p:tgtEl>
                                          <p:spTgt spid="1711107">
                                            <p:txEl>
                                              <p:pRg st="3" end="3"/>
                                            </p:txEl>
                                          </p:spTgt>
                                        </p:tgtEl>
                                        <p:attrNameLst>
                                          <p:attrName>style.visibility</p:attrName>
                                        </p:attrNameLst>
                                      </p:cBhvr>
                                      <p:to>
                                        <p:strVal val="visible"/>
                                      </p:to>
                                    </p:set>
                                    <p:anim calcmode="lin" valueType="num">
                                      <p:cBhvr>
                                        <p:cTn id="23" dur="500" fill="hold"/>
                                        <p:tgtEl>
                                          <p:spTgt spid="1711107">
                                            <p:txEl>
                                              <p:pRg st="3" end="3"/>
                                            </p:txEl>
                                          </p:spTgt>
                                        </p:tgtEl>
                                        <p:attrNameLst>
                                          <p:attrName>ppt_w</p:attrName>
                                        </p:attrNameLst>
                                      </p:cBhvr>
                                      <p:tavLst>
                                        <p:tav tm="0">
                                          <p:val>
                                            <p:strVal val="2/3*#ppt_w"/>
                                          </p:val>
                                        </p:tav>
                                        <p:tav tm="100000">
                                          <p:val>
                                            <p:strVal val="#ppt_w"/>
                                          </p:val>
                                        </p:tav>
                                      </p:tavLst>
                                    </p:anim>
                                    <p:anim calcmode="lin" valueType="num">
                                      <p:cBhvr>
                                        <p:cTn id="24" dur="500" fill="hold"/>
                                        <p:tgtEl>
                                          <p:spTgt spid="1711107">
                                            <p:txEl>
                                              <p:pRg st="3" end="3"/>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1107" grpId="0" build="p" bldLvl="2"/>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Θέση ημερομηνίας 3"/>
          <p:cNvSpPr>
            <a:spLocks noGrp="1"/>
          </p:cNvSpPr>
          <p:nvPr>
            <p:ph type="dt" sz="quarter" idx="10"/>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smtClean="0">
                <a:solidFill>
                  <a:schemeClr val="bg2"/>
                </a:solidFill>
              </a:rPr>
              <a:t>HY352</a:t>
            </a:r>
            <a:endParaRPr lang="en-US">
              <a:solidFill>
                <a:schemeClr val="bg2"/>
              </a:solidFill>
            </a:endParaRPr>
          </a:p>
        </p:txBody>
      </p:sp>
      <p:sp>
        <p:nvSpPr>
          <p:cNvPr id="29699" name="Θέση υποσέλιδου 4"/>
          <p:cNvSpPr>
            <a:spLocks noGrp="1"/>
          </p:cNvSpPr>
          <p:nvPr>
            <p:ph type="ftr" sz="quarter" idx="11"/>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a:solidFill>
                  <a:schemeClr val="bg2"/>
                </a:solidFill>
              </a:rPr>
              <a:t>Α. Σαββίδης</a:t>
            </a:r>
            <a:endParaRPr lang="en-US">
              <a:solidFill>
                <a:schemeClr val="bg2"/>
              </a:solidFill>
            </a:endParaRPr>
          </a:p>
        </p:txBody>
      </p:sp>
      <p:sp>
        <p:nvSpPr>
          <p:cNvPr id="29700" name="Θέση αριθμού διαφάνειας 5"/>
          <p:cNvSpPr>
            <a:spLocks noGrp="1"/>
          </p:cNvSpPr>
          <p:nvPr>
            <p:ph type="sldNum" sz="quarter" idx="12"/>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n-US">
                <a:solidFill>
                  <a:schemeClr val="bg2"/>
                </a:solidFill>
              </a:rPr>
              <a:t>Slide </a:t>
            </a:r>
            <a:fld id="{F1E5578C-56E5-46F6-BC82-A5BE44BBE17B}" type="slidenum">
              <a:rPr lang="en-US">
                <a:solidFill>
                  <a:schemeClr val="bg2"/>
                </a:solidFill>
              </a:rPr>
              <a:pPr/>
              <a:t>27</a:t>
            </a:fld>
            <a:r>
              <a:rPr lang="el-GR">
                <a:solidFill>
                  <a:schemeClr val="bg2"/>
                </a:solidFill>
              </a:rPr>
              <a:t> / 4</a:t>
            </a:r>
            <a:r>
              <a:rPr lang="en-US">
                <a:solidFill>
                  <a:schemeClr val="bg2"/>
                </a:solidFill>
              </a:rPr>
              <a:t>4</a:t>
            </a:r>
          </a:p>
        </p:txBody>
      </p:sp>
      <p:sp>
        <p:nvSpPr>
          <p:cNvPr id="1712130" name="Rectangle 2"/>
          <p:cNvSpPr>
            <a:spLocks noGrp="1" noChangeArrowheads="1"/>
          </p:cNvSpPr>
          <p:nvPr>
            <p:ph type="title"/>
          </p:nvPr>
        </p:nvSpPr>
        <p:spPr/>
        <p:txBody>
          <a:bodyPr/>
          <a:lstStyle/>
          <a:p>
            <a:pPr>
              <a:defRPr/>
            </a:pPr>
            <a:r>
              <a:rPr lang="el-GR" smtClean="0"/>
              <a:t>Αυτοέλεγχος προγράμματος (2/8)</a:t>
            </a:r>
            <a:endParaRPr lang="en-GB" smtClean="0"/>
          </a:p>
        </p:txBody>
      </p:sp>
      <p:sp>
        <p:nvSpPr>
          <p:cNvPr id="1712131" name="Rectangle 3"/>
          <p:cNvSpPr>
            <a:spLocks noGrp="1" noChangeArrowheads="1"/>
          </p:cNvSpPr>
          <p:nvPr>
            <p:ph type="body" idx="1"/>
          </p:nvPr>
        </p:nvSpPr>
        <p:spPr/>
        <p:txBody>
          <a:bodyPr/>
          <a:lstStyle/>
          <a:p>
            <a:pPr>
              <a:defRPr/>
            </a:pPr>
            <a:r>
              <a:rPr lang="el-GR" sz="2000" smtClean="0"/>
              <a:t>Ο ρόλος τέτοιων αυτόματων έξυπνων ελέγχων είναι να εντοπίζουν την ύπαρξη τους σφάλματος πολύ νωρίτερα από την παρατηρούμενη εμφάνιση του</a:t>
            </a:r>
          </a:p>
          <a:p>
            <a:pPr lvl="1">
              <a:defRPr/>
            </a:pPr>
            <a:r>
              <a:rPr lang="el-GR" sz="1800" smtClean="0"/>
              <a:t> δηλ. να μειώνουν δραστικά την χρονική απόσταση, και συνεπώς τον αρχικά προβληματικό κώδικα</a:t>
            </a:r>
          </a:p>
          <a:p>
            <a:pPr>
              <a:defRPr/>
            </a:pPr>
            <a:r>
              <a:rPr lang="el-GR" sz="2000" smtClean="0"/>
              <a:t>Αυτοί οι πολύτιμοι διαγνωστικοί έλεγχοι ονομάζονται </a:t>
            </a:r>
            <a:r>
              <a:rPr lang="el-GR" sz="2000" i="1" smtClean="0">
                <a:solidFill>
                  <a:srgbClr val="339933"/>
                </a:solidFill>
                <a:effectLst>
                  <a:outerShdw blurRad="38100" dist="38100" dir="2700000" algn="tl">
                    <a:srgbClr val="000000"/>
                  </a:outerShdw>
                </a:effectLst>
              </a:rPr>
              <a:t>αισθητήρες σφαλμάτων – </a:t>
            </a:r>
            <a:r>
              <a:rPr lang="en-US" sz="2000" i="1" smtClean="0">
                <a:solidFill>
                  <a:srgbClr val="339933"/>
                </a:solidFill>
                <a:effectLst>
                  <a:outerShdw blurRad="38100" dist="38100" dir="2700000" algn="tl">
                    <a:srgbClr val="000000"/>
                  </a:outerShdw>
                </a:effectLst>
              </a:rPr>
              <a:t>bug sensors</a:t>
            </a:r>
            <a:endParaRPr lang="en-GB" sz="2000" i="1" smtClean="0">
              <a:solidFill>
                <a:srgbClr val="339933"/>
              </a:solidFill>
              <a:effectLst>
                <a:outerShdw blurRad="38100" dist="38100" dir="2700000" algn="tl">
                  <a:srgbClr val="000000"/>
                </a:outerShdw>
              </a:effectLst>
            </a:endParaRPr>
          </a:p>
        </p:txBody>
      </p:sp>
      <p:sp>
        <p:nvSpPr>
          <p:cNvPr id="1712149" name="Rectangle 21"/>
          <p:cNvSpPr>
            <a:spLocks noChangeArrowheads="1"/>
          </p:cNvSpPr>
          <p:nvPr/>
        </p:nvSpPr>
        <p:spPr bwMode="auto">
          <a:xfrm>
            <a:off x="3606800" y="4724400"/>
            <a:ext cx="977900" cy="504825"/>
          </a:xfrm>
          <a:prstGeom prst="rect">
            <a:avLst/>
          </a:prstGeom>
          <a:solidFill>
            <a:srgbClr val="33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1712150" name="Rectangle 22"/>
          <p:cNvSpPr>
            <a:spLocks noChangeArrowheads="1"/>
          </p:cNvSpPr>
          <p:nvPr/>
        </p:nvSpPr>
        <p:spPr bwMode="auto">
          <a:xfrm>
            <a:off x="3606800" y="5248275"/>
            <a:ext cx="977900" cy="987425"/>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29705" name="Text Box 24"/>
          <p:cNvSpPr txBox="1">
            <a:spLocks noChangeArrowheads="1"/>
          </p:cNvSpPr>
          <p:nvPr/>
        </p:nvSpPr>
        <p:spPr bwMode="auto">
          <a:xfrm>
            <a:off x="5984875" y="5287963"/>
            <a:ext cx="2633663"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defTabSz="762000">
              <a:defRPr b="1">
                <a:solidFill>
                  <a:schemeClr val="tx1"/>
                </a:solidFill>
                <a:latin typeface="Arial" charset="0"/>
              </a:defRPr>
            </a:lvl1pPr>
            <a:lvl2pPr marL="742950" indent="-285750" defTabSz="762000">
              <a:defRPr b="1">
                <a:solidFill>
                  <a:schemeClr val="tx1"/>
                </a:solidFill>
                <a:latin typeface="Arial" charset="0"/>
              </a:defRPr>
            </a:lvl2pPr>
            <a:lvl3pPr marL="1143000" indent="-228600" defTabSz="762000">
              <a:defRPr b="1">
                <a:solidFill>
                  <a:schemeClr val="tx1"/>
                </a:solidFill>
                <a:latin typeface="Arial" charset="0"/>
              </a:defRPr>
            </a:lvl3pPr>
            <a:lvl4pPr marL="1600200" indent="-228600" defTabSz="762000">
              <a:defRPr b="1">
                <a:solidFill>
                  <a:schemeClr val="tx1"/>
                </a:solidFill>
                <a:latin typeface="Arial" charset="0"/>
              </a:defRPr>
            </a:lvl4pPr>
            <a:lvl5pPr marL="2057400" indent="-228600" defTabSz="762000">
              <a:defRPr b="1">
                <a:solidFill>
                  <a:schemeClr val="tx1"/>
                </a:solidFill>
                <a:latin typeface="Arial" charset="0"/>
              </a:defRPr>
            </a:lvl5pPr>
            <a:lvl6pPr marL="2514600" indent="-228600" algn="ctr" defTabSz="762000" eaLnBrk="0" fontAlgn="base" hangingPunct="0">
              <a:spcBef>
                <a:spcPct val="0"/>
              </a:spcBef>
              <a:spcAft>
                <a:spcPct val="0"/>
              </a:spcAft>
              <a:defRPr b="1">
                <a:solidFill>
                  <a:schemeClr val="tx1"/>
                </a:solidFill>
                <a:latin typeface="Arial" charset="0"/>
              </a:defRPr>
            </a:lvl6pPr>
            <a:lvl7pPr marL="2971800" indent="-228600" algn="ctr" defTabSz="762000" eaLnBrk="0" fontAlgn="base" hangingPunct="0">
              <a:spcBef>
                <a:spcPct val="0"/>
              </a:spcBef>
              <a:spcAft>
                <a:spcPct val="0"/>
              </a:spcAft>
              <a:defRPr b="1">
                <a:solidFill>
                  <a:schemeClr val="tx1"/>
                </a:solidFill>
                <a:latin typeface="Arial" charset="0"/>
              </a:defRPr>
            </a:lvl7pPr>
            <a:lvl8pPr marL="3429000" indent="-228600" algn="ctr" defTabSz="762000" eaLnBrk="0" fontAlgn="base" hangingPunct="0">
              <a:spcBef>
                <a:spcPct val="0"/>
              </a:spcBef>
              <a:spcAft>
                <a:spcPct val="0"/>
              </a:spcAft>
              <a:defRPr b="1">
                <a:solidFill>
                  <a:schemeClr val="tx1"/>
                </a:solidFill>
                <a:latin typeface="Arial" charset="0"/>
              </a:defRPr>
            </a:lvl8pPr>
            <a:lvl9pPr marL="3886200" indent="-228600" algn="ctr" defTabSz="762000" eaLnBrk="0" fontAlgn="base" hangingPunct="0">
              <a:spcBef>
                <a:spcPct val="0"/>
              </a:spcBef>
              <a:spcAft>
                <a:spcPct val="0"/>
              </a:spcAft>
              <a:defRPr b="1">
                <a:solidFill>
                  <a:schemeClr val="tx1"/>
                </a:solidFill>
                <a:latin typeface="Arial" charset="0"/>
              </a:defRPr>
            </a:lvl9pPr>
          </a:lstStyle>
          <a:p>
            <a:pPr algn="l"/>
            <a:r>
              <a:rPr lang="el-GR" sz="1400" i="1"/>
              <a:t>Αλλά ο διαγνωστικός</a:t>
            </a:r>
          </a:p>
          <a:p>
            <a:pPr algn="l"/>
            <a:r>
              <a:rPr lang="el-GR" sz="1400" i="1"/>
              <a:t>κώδικας εντοπίζει πρόβλημα</a:t>
            </a:r>
          </a:p>
          <a:p>
            <a:pPr algn="l"/>
            <a:r>
              <a:rPr lang="el-GR" sz="1400" i="1"/>
              <a:t>πριν από αυτή την κλήση</a:t>
            </a:r>
            <a:endParaRPr lang="en-GB" sz="1400" i="1"/>
          </a:p>
        </p:txBody>
      </p:sp>
      <p:sp>
        <p:nvSpPr>
          <p:cNvPr id="29706" name="Text Box 25"/>
          <p:cNvSpPr txBox="1">
            <a:spLocks noChangeArrowheads="1"/>
          </p:cNvSpPr>
          <p:nvPr/>
        </p:nvSpPr>
        <p:spPr bwMode="auto">
          <a:xfrm>
            <a:off x="5983288" y="4683125"/>
            <a:ext cx="26289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defTabSz="762000">
              <a:defRPr b="1">
                <a:solidFill>
                  <a:schemeClr val="tx1"/>
                </a:solidFill>
                <a:latin typeface="Arial" charset="0"/>
              </a:defRPr>
            </a:lvl1pPr>
            <a:lvl2pPr marL="742950" indent="-285750" defTabSz="762000">
              <a:defRPr b="1">
                <a:solidFill>
                  <a:schemeClr val="tx1"/>
                </a:solidFill>
                <a:latin typeface="Arial" charset="0"/>
              </a:defRPr>
            </a:lvl2pPr>
            <a:lvl3pPr marL="1143000" indent="-228600" defTabSz="762000">
              <a:defRPr b="1">
                <a:solidFill>
                  <a:schemeClr val="tx1"/>
                </a:solidFill>
                <a:latin typeface="Arial" charset="0"/>
              </a:defRPr>
            </a:lvl3pPr>
            <a:lvl4pPr marL="1600200" indent="-228600" defTabSz="762000">
              <a:defRPr b="1">
                <a:solidFill>
                  <a:schemeClr val="tx1"/>
                </a:solidFill>
                <a:latin typeface="Arial" charset="0"/>
              </a:defRPr>
            </a:lvl4pPr>
            <a:lvl5pPr marL="2057400" indent="-228600" defTabSz="762000">
              <a:defRPr b="1">
                <a:solidFill>
                  <a:schemeClr val="tx1"/>
                </a:solidFill>
                <a:latin typeface="Arial" charset="0"/>
              </a:defRPr>
            </a:lvl5pPr>
            <a:lvl6pPr marL="2514600" indent="-228600" algn="ctr" defTabSz="762000" eaLnBrk="0" fontAlgn="base" hangingPunct="0">
              <a:spcBef>
                <a:spcPct val="0"/>
              </a:spcBef>
              <a:spcAft>
                <a:spcPct val="0"/>
              </a:spcAft>
              <a:defRPr b="1">
                <a:solidFill>
                  <a:schemeClr val="tx1"/>
                </a:solidFill>
                <a:latin typeface="Arial" charset="0"/>
              </a:defRPr>
            </a:lvl6pPr>
            <a:lvl7pPr marL="2971800" indent="-228600" algn="ctr" defTabSz="762000" eaLnBrk="0" fontAlgn="base" hangingPunct="0">
              <a:spcBef>
                <a:spcPct val="0"/>
              </a:spcBef>
              <a:spcAft>
                <a:spcPct val="0"/>
              </a:spcAft>
              <a:defRPr b="1">
                <a:solidFill>
                  <a:schemeClr val="tx1"/>
                </a:solidFill>
                <a:latin typeface="Arial" charset="0"/>
              </a:defRPr>
            </a:lvl7pPr>
            <a:lvl8pPr marL="3429000" indent="-228600" algn="ctr" defTabSz="762000" eaLnBrk="0" fontAlgn="base" hangingPunct="0">
              <a:spcBef>
                <a:spcPct val="0"/>
              </a:spcBef>
              <a:spcAft>
                <a:spcPct val="0"/>
              </a:spcAft>
              <a:defRPr b="1">
                <a:solidFill>
                  <a:schemeClr val="tx1"/>
                </a:solidFill>
                <a:latin typeface="Arial" charset="0"/>
              </a:defRPr>
            </a:lvl8pPr>
            <a:lvl9pPr marL="3886200" indent="-228600" algn="ctr" defTabSz="762000" eaLnBrk="0" fontAlgn="base" hangingPunct="0">
              <a:spcBef>
                <a:spcPct val="0"/>
              </a:spcBef>
              <a:spcAft>
                <a:spcPct val="0"/>
              </a:spcAft>
              <a:defRPr b="1">
                <a:solidFill>
                  <a:schemeClr val="tx1"/>
                </a:solidFill>
                <a:latin typeface="Arial" charset="0"/>
              </a:defRPr>
            </a:lvl9pPr>
          </a:lstStyle>
          <a:p>
            <a:pPr algn="l"/>
            <a:r>
              <a:rPr lang="el-GR" sz="1400" i="1"/>
              <a:t>Το σφάλμα παρατηρείται</a:t>
            </a:r>
          </a:p>
          <a:p>
            <a:pPr algn="l"/>
            <a:r>
              <a:rPr lang="el-GR" sz="1400" i="1"/>
              <a:t>εξωτερικά σε αυτή την κλήση</a:t>
            </a:r>
            <a:endParaRPr lang="en-GB" sz="1400" i="1"/>
          </a:p>
        </p:txBody>
      </p:sp>
      <p:sp>
        <p:nvSpPr>
          <p:cNvPr id="1712154" name="Text Box 26"/>
          <p:cNvSpPr txBox="1">
            <a:spLocks noChangeArrowheads="1"/>
          </p:cNvSpPr>
          <p:nvPr/>
        </p:nvSpPr>
        <p:spPr bwMode="auto">
          <a:xfrm>
            <a:off x="3470275" y="4249738"/>
            <a:ext cx="1212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lgn="l" defTabSz="762000">
              <a:defRPr sz="2400">
                <a:solidFill>
                  <a:schemeClr val="tx1"/>
                </a:solidFill>
                <a:latin typeface="Times New Roman" pitchFamily="18" charset="0"/>
              </a:defRPr>
            </a:lvl1pPr>
            <a:lvl2pPr marL="571500" algn="l" defTabSz="762000">
              <a:defRPr sz="2400">
                <a:solidFill>
                  <a:schemeClr val="tx1"/>
                </a:solidFill>
                <a:latin typeface="Times New Roman" pitchFamily="18" charset="0"/>
              </a:defRPr>
            </a:lvl2pPr>
            <a:lvl3pPr marL="1143000" algn="l" defTabSz="762000">
              <a:defRPr sz="2400">
                <a:solidFill>
                  <a:schemeClr val="tx1"/>
                </a:solidFill>
                <a:latin typeface="Times New Roman" pitchFamily="18" charset="0"/>
              </a:defRPr>
            </a:lvl3pPr>
            <a:lvl4pPr marL="1714500" algn="l" defTabSz="762000">
              <a:defRPr sz="2400">
                <a:solidFill>
                  <a:schemeClr val="tx1"/>
                </a:solidFill>
                <a:latin typeface="Times New Roman" pitchFamily="18" charset="0"/>
              </a:defRPr>
            </a:lvl4pPr>
            <a:lvl5pPr marL="2286000" algn="l" defTabSz="762000">
              <a:defRPr sz="2400">
                <a:solidFill>
                  <a:schemeClr val="tx1"/>
                </a:solidFill>
                <a:latin typeface="Times New Roman" pitchFamily="18" charset="0"/>
              </a:defRPr>
            </a:lvl5pPr>
            <a:lvl6pPr marL="2743200" defTabSz="762000" eaLnBrk="0" fontAlgn="base" hangingPunct="0">
              <a:spcBef>
                <a:spcPct val="0"/>
              </a:spcBef>
              <a:spcAft>
                <a:spcPct val="0"/>
              </a:spcAft>
              <a:defRPr sz="2400">
                <a:solidFill>
                  <a:schemeClr val="tx1"/>
                </a:solidFill>
                <a:latin typeface="Times New Roman" pitchFamily="18" charset="0"/>
              </a:defRPr>
            </a:lvl6pPr>
            <a:lvl7pPr marL="3200400" defTabSz="762000" eaLnBrk="0" fontAlgn="base" hangingPunct="0">
              <a:spcBef>
                <a:spcPct val="0"/>
              </a:spcBef>
              <a:spcAft>
                <a:spcPct val="0"/>
              </a:spcAft>
              <a:defRPr sz="2400">
                <a:solidFill>
                  <a:schemeClr val="tx1"/>
                </a:solidFill>
                <a:latin typeface="Times New Roman" pitchFamily="18" charset="0"/>
              </a:defRPr>
            </a:lvl7pPr>
            <a:lvl8pPr marL="3657600" defTabSz="762000" eaLnBrk="0" fontAlgn="base" hangingPunct="0">
              <a:spcBef>
                <a:spcPct val="0"/>
              </a:spcBef>
              <a:spcAft>
                <a:spcPct val="0"/>
              </a:spcAft>
              <a:defRPr sz="2400">
                <a:solidFill>
                  <a:schemeClr val="tx1"/>
                </a:solidFill>
                <a:latin typeface="Times New Roman" pitchFamily="18" charset="0"/>
              </a:defRPr>
            </a:lvl8pPr>
            <a:lvl9pPr marL="4114800" defTabSz="762000" eaLnBrk="0" fontAlgn="base" hangingPunct="0">
              <a:spcBef>
                <a:spcPct val="0"/>
              </a:spcBef>
              <a:spcAft>
                <a:spcPct val="0"/>
              </a:spcAft>
              <a:defRPr sz="2400">
                <a:solidFill>
                  <a:schemeClr val="tx1"/>
                </a:solidFill>
                <a:latin typeface="Times New Roman" pitchFamily="18" charset="0"/>
              </a:defRPr>
            </a:lvl9pPr>
          </a:lstStyle>
          <a:p>
            <a:pPr algn="ctr">
              <a:defRPr/>
            </a:pPr>
            <a:r>
              <a:rPr lang="en-GB" sz="1800" i="1" smtClean="0">
                <a:effectLst>
                  <a:outerShdw blurRad="38100" dist="38100" dir="2700000" algn="tl">
                    <a:srgbClr val="FFFFFF"/>
                  </a:outerShdw>
                </a:effectLst>
                <a:latin typeface="Arial" charset="0"/>
              </a:rPr>
              <a:t>call stack</a:t>
            </a:r>
          </a:p>
        </p:txBody>
      </p:sp>
      <p:sp>
        <p:nvSpPr>
          <p:cNvPr id="1712155" name="Line 27"/>
          <p:cNvSpPr>
            <a:spLocks noChangeShapeType="1"/>
          </p:cNvSpPr>
          <p:nvPr/>
        </p:nvSpPr>
        <p:spPr bwMode="auto">
          <a:xfrm>
            <a:off x="3606800" y="5105400"/>
            <a:ext cx="9779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1712156" name="Line 28"/>
          <p:cNvSpPr>
            <a:spLocks noChangeShapeType="1"/>
          </p:cNvSpPr>
          <p:nvPr/>
        </p:nvSpPr>
        <p:spPr bwMode="auto">
          <a:xfrm>
            <a:off x="3619500" y="4978400"/>
            <a:ext cx="9779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1712157" name="Line 29"/>
          <p:cNvSpPr>
            <a:spLocks noChangeShapeType="1"/>
          </p:cNvSpPr>
          <p:nvPr/>
        </p:nvSpPr>
        <p:spPr bwMode="auto">
          <a:xfrm>
            <a:off x="3619500" y="4838700"/>
            <a:ext cx="9779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1712160" name="Line 32"/>
          <p:cNvSpPr>
            <a:spLocks noChangeShapeType="1"/>
          </p:cNvSpPr>
          <p:nvPr/>
        </p:nvSpPr>
        <p:spPr bwMode="auto">
          <a:xfrm>
            <a:off x="3619500" y="5334000"/>
            <a:ext cx="9779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1712166" name="Line 38"/>
          <p:cNvSpPr>
            <a:spLocks noChangeShapeType="1"/>
          </p:cNvSpPr>
          <p:nvPr/>
        </p:nvSpPr>
        <p:spPr bwMode="auto">
          <a:xfrm flipV="1">
            <a:off x="3124200" y="4699000"/>
            <a:ext cx="203200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1712167" name="Line 39"/>
          <p:cNvSpPr>
            <a:spLocks noChangeShapeType="1"/>
          </p:cNvSpPr>
          <p:nvPr/>
        </p:nvSpPr>
        <p:spPr bwMode="auto">
          <a:xfrm flipV="1">
            <a:off x="3124200" y="5232400"/>
            <a:ext cx="205740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cxnSp>
        <p:nvCxnSpPr>
          <p:cNvPr id="29714" name="AutoShape 40"/>
          <p:cNvCxnSpPr>
            <a:cxnSpLocks noChangeShapeType="1"/>
            <a:stCxn id="29706" idx="1"/>
            <a:endCxn id="1712166" idx="1"/>
          </p:cNvCxnSpPr>
          <p:nvPr/>
        </p:nvCxnSpPr>
        <p:spPr bwMode="auto">
          <a:xfrm rot="10800000">
            <a:off x="5154613" y="4679950"/>
            <a:ext cx="828675" cy="261938"/>
          </a:xfrm>
          <a:prstGeom prst="curvedConnector4">
            <a:avLst>
              <a:gd name="adj1" fmla="val 49810"/>
              <a:gd name="adj2" fmla="val 180000"/>
            </a:avLst>
          </a:prstGeom>
          <a:noFill/>
          <a:ln w="28575">
            <a:solidFill>
              <a:schemeClr val="tx1"/>
            </a:solidFill>
            <a:prstDash val="sysDot"/>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5" name="AutoShape 41"/>
          <p:cNvCxnSpPr>
            <a:cxnSpLocks noChangeShapeType="1"/>
            <a:stCxn id="29705" idx="1"/>
            <a:endCxn id="1712167" idx="1"/>
          </p:cNvCxnSpPr>
          <p:nvPr/>
        </p:nvCxnSpPr>
        <p:spPr bwMode="auto">
          <a:xfrm rot="10800000">
            <a:off x="5180013" y="5213350"/>
            <a:ext cx="804862" cy="439738"/>
          </a:xfrm>
          <a:prstGeom prst="curvedConnector4">
            <a:avLst>
              <a:gd name="adj1" fmla="val 49903"/>
              <a:gd name="adj2" fmla="val 147653"/>
            </a:avLst>
          </a:prstGeom>
          <a:noFill/>
          <a:ln w="28575">
            <a:solidFill>
              <a:schemeClr val="tx1"/>
            </a:solidFill>
            <a:prstDash val="sysDot"/>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12171" name="Freeform 43"/>
          <p:cNvSpPr>
            <a:spLocks/>
          </p:cNvSpPr>
          <p:nvPr/>
        </p:nvSpPr>
        <p:spPr bwMode="auto">
          <a:xfrm>
            <a:off x="2895600" y="4724400"/>
            <a:ext cx="177800" cy="520700"/>
          </a:xfrm>
          <a:custGeom>
            <a:avLst/>
            <a:gdLst>
              <a:gd name="T0" fmla="*/ 96 w 112"/>
              <a:gd name="T1" fmla="*/ 0 h 328"/>
              <a:gd name="T2" fmla="*/ 0 w 112"/>
              <a:gd name="T3" fmla="*/ 0 h 328"/>
              <a:gd name="T4" fmla="*/ 0 w 112"/>
              <a:gd name="T5" fmla="*/ 328 h 328"/>
              <a:gd name="T6" fmla="*/ 112 w 112"/>
              <a:gd name="T7" fmla="*/ 328 h 328"/>
            </a:gdLst>
            <a:ahLst/>
            <a:cxnLst>
              <a:cxn ang="0">
                <a:pos x="T0" y="T1"/>
              </a:cxn>
              <a:cxn ang="0">
                <a:pos x="T2" y="T3"/>
              </a:cxn>
              <a:cxn ang="0">
                <a:pos x="T4" y="T5"/>
              </a:cxn>
              <a:cxn ang="0">
                <a:pos x="T6" y="T7"/>
              </a:cxn>
            </a:cxnLst>
            <a:rect l="0" t="0" r="r" b="b"/>
            <a:pathLst>
              <a:path w="112" h="328">
                <a:moveTo>
                  <a:pt x="96" y="0"/>
                </a:moveTo>
                <a:lnTo>
                  <a:pt x="0" y="0"/>
                </a:lnTo>
                <a:lnTo>
                  <a:pt x="0" y="328"/>
                </a:lnTo>
                <a:lnTo>
                  <a:pt x="112" y="328"/>
                </a:lnTo>
              </a:path>
            </a:pathLst>
          </a:custGeom>
          <a:noFill/>
          <a:ln w="28575" cap="flat" cmpd="sng">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29717" name="Text Box 44"/>
          <p:cNvSpPr txBox="1">
            <a:spLocks noChangeArrowheads="1"/>
          </p:cNvSpPr>
          <p:nvPr/>
        </p:nvSpPr>
        <p:spPr bwMode="auto">
          <a:xfrm>
            <a:off x="644525" y="4525963"/>
            <a:ext cx="2208213"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defTabSz="762000">
              <a:defRPr b="1">
                <a:solidFill>
                  <a:schemeClr val="tx1"/>
                </a:solidFill>
                <a:latin typeface="Arial" charset="0"/>
              </a:defRPr>
            </a:lvl1pPr>
            <a:lvl2pPr marL="742950" indent="-285750" defTabSz="762000">
              <a:defRPr b="1">
                <a:solidFill>
                  <a:schemeClr val="tx1"/>
                </a:solidFill>
                <a:latin typeface="Arial" charset="0"/>
              </a:defRPr>
            </a:lvl2pPr>
            <a:lvl3pPr marL="1143000" indent="-228600" defTabSz="762000">
              <a:defRPr b="1">
                <a:solidFill>
                  <a:schemeClr val="tx1"/>
                </a:solidFill>
                <a:latin typeface="Arial" charset="0"/>
              </a:defRPr>
            </a:lvl3pPr>
            <a:lvl4pPr marL="1600200" indent="-228600" defTabSz="762000">
              <a:defRPr b="1">
                <a:solidFill>
                  <a:schemeClr val="tx1"/>
                </a:solidFill>
                <a:latin typeface="Arial" charset="0"/>
              </a:defRPr>
            </a:lvl4pPr>
            <a:lvl5pPr marL="2057400" indent="-228600" defTabSz="762000">
              <a:defRPr b="1">
                <a:solidFill>
                  <a:schemeClr val="tx1"/>
                </a:solidFill>
                <a:latin typeface="Arial" charset="0"/>
              </a:defRPr>
            </a:lvl5pPr>
            <a:lvl6pPr marL="2514600" indent="-228600" algn="ctr" defTabSz="762000" eaLnBrk="0" fontAlgn="base" hangingPunct="0">
              <a:spcBef>
                <a:spcPct val="0"/>
              </a:spcBef>
              <a:spcAft>
                <a:spcPct val="0"/>
              </a:spcAft>
              <a:defRPr b="1">
                <a:solidFill>
                  <a:schemeClr val="tx1"/>
                </a:solidFill>
                <a:latin typeface="Arial" charset="0"/>
              </a:defRPr>
            </a:lvl6pPr>
            <a:lvl7pPr marL="2971800" indent="-228600" algn="ctr" defTabSz="762000" eaLnBrk="0" fontAlgn="base" hangingPunct="0">
              <a:spcBef>
                <a:spcPct val="0"/>
              </a:spcBef>
              <a:spcAft>
                <a:spcPct val="0"/>
              </a:spcAft>
              <a:defRPr b="1">
                <a:solidFill>
                  <a:schemeClr val="tx1"/>
                </a:solidFill>
                <a:latin typeface="Arial" charset="0"/>
              </a:defRPr>
            </a:lvl7pPr>
            <a:lvl8pPr marL="3429000" indent="-228600" algn="ctr" defTabSz="762000" eaLnBrk="0" fontAlgn="base" hangingPunct="0">
              <a:spcBef>
                <a:spcPct val="0"/>
              </a:spcBef>
              <a:spcAft>
                <a:spcPct val="0"/>
              </a:spcAft>
              <a:defRPr b="1">
                <a:solidFill>
                  <a:schemeClr val="tx1"/>
                </a:solidFill>
                <a:latin typeface="Arial" charset="0"/>
              </a:defRPr>
            </a:lvl8pPr>
            <a:lvl9pPr marL="3886200" indent="-228600" algn="ctr" defTabSz="762000" eaLnBrk="0" fontAlgn="base" hangingPunct="0">
              <a:spcBef>
                <a:spcPct val="0"/>
              </a:spcBef>
              <a:spcAft>
                <a:spcPct val="0"/>
              </a:spcAft>
              <a:defRPr b="1">
                <a:solidFill>
                  <a:schemeClr val="tx1"/>
                </a:solidFill>
                <a:latin typeface="Arial" charset="0"/>
              </a:defRPr>
            </a:lvl9pPr>
          </a:lstStyle>
          <a:p>
            <a:pPr algn="r"/>
            <a:r>
              <a:rPr lang="el-GR" sz="1400" i="1"/>
              <a:t>Αυτές οι κλήσεις απλώς</a:t>
            </a:r>
          </a:p>
          <a:p>
            <a:pPr algn="r"/>
            <a:r>
              <a:rPr lang="el-GR" sz="1400" i="1"/>
              <a:t>μεταδίδουν το σφάλμα, </a:t>
            </a:r>
          </a:p>
          <a:p>
            <a:pPr algn="r"/>
            <a:r>
              <a:rPr lang="el-GR" sz="1400" i="1"/>
              <a:t>αλλά δεν το γενούν</a:t>
            </a:r>
            <a:endParaRPr lang="en-GB" sz="1400" i="1"/>
          </a:p>
        </p:txBody>
      </p:sp>
      <p:sp>
        <p:nvSpPr>
          <p:cNvPr id="1712173" name="Rectangle 45"/>
          <p:cNvSpPr>
            <a:spLocks noChangeArrowheads="1"/>
          </p:cNvSpPr>
          <p:nvPr/>
        </p:nvSpPr>
        <p:spPr bwMode="auto">
          <a:xfrm>
            <a:off x="3606800" y="5613400"/>
            <a:ext cx="977900" cy="619125"/>
          </a:xfrm>
          <a:prstGeom prst="rect">
            <a:avLst/>
          </a:prstGeom>
          <a:solidFill>
            <a:srgbClr val="33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1712159" name="Line 31"/>
          <p:cNvSpPr>
            <a:spLocks noChangeShapeType="1"/>
          </p:cNvSpPr>
          <p:nvPr/>
        </p:nvSpPr>
        <p:spPr bwMode="auto">
          <a:xfrm>
            <a:off x="3619500" y="5473700"/>
            <a:ext cx="9779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1712158" name="Line 30"/>
          <p:cNvSpPr>
            <a:spLocks noChangeShapeType="1"/>
          </p:cNvSpPr>
          <p:nvPr/>
        </p:nvSpPr>
        <p:spPr bwMode="auto">
          <a:xfrm>
            <a:off x="3619500" y="5600700"/>
            <a:ext cx="9779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1712161" name="Line 33"/>
          <p:cNvSpPr>
            <a:spLocks noChangeShapeType="1"/>
          </p:cNvSpPr>
          <p:nvPr/>
        </p:nvSpPr>
        <p:spPr bwMode="auto">
          <a:xfrm>
            <a:off x="3619500" y="5918200"/>
            <a:ext cx="9779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1712162" name="Line 34"/>
          <p:cNvSpPr>
            <a:spLocks noChangeShapeType="1"/>
          </p:cNvSpPr>
          <p:nvPr/>
        </p:nvSpPr>
        <p:spPr bwMode="auto">
          <a:xfrm>
            <a:off x="3619500" y="5816600"/>
            <a:ext cx="9779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1712163" name="Line 35"/>
          <p:cNvSpPr>
            <a:spLocks noChangeShapeType="1"/>
          </p:cNvSpPr>
          <p:nvPr/>
        </p:nvSpPr>
        <p:spPr bwMode="auto">
          <a:xfrm>
            <a:off x="3606800" y="5715000"/>
            <a:ext cx="9779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1712164" name="Line 36"/>
          <p:cNvSpPr>
            <a:spLocks noChangeShapeType="1"/>
          </p:cNvSpPr>
          <p:nvPr/>
        </p:nvSpPr>
        <p:spPr bwMode="auto">
          <a:xfrm>
            <a:off x="3619500" y="6019800"/>
            <a:ext cx="9779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1712165" name="Line 37"/>
          <p:cNvSpPr>
            <a:spLocks noChangeShapeType="1"/>
          </p:cNvSpPr>
          <p:nvPr/>
        </p:nvSpPr>
        <p:spPr bwMode="auto">
          <a:xfrm>
            <a:off x="3619500" y="6121400"/>
            <a:ext cx="9779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1712151" name="Line 23"/>
          <p:cNvSpPr>
            <a:spLocks noChangeShapeType="1"/>
          </p:cNvSpPr>
          <p:nvPr/>
        </p:nvSpPr>
        <p:spPr bwMode="auto">
          <a:xfrm flipV="1">
            <a:off x="3111500" y="5600700"/>
            <a:ext cx="205740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08635575"/>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Θέση ημερομηνίας 3"/>
          <p:cNvSpPr>
            <a:spLocks noGrp="1"/>
          </p:cNvSpPr>
          <p:nvPr>
            <p:ph type="dt" sz="quarter" idx="10"/>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smtClean="0">
                <a:solidFill>
                  <a:schemeClr val="bg2"/>
                </a:solidFill>
              </a:rPr>
              <a:t>HY352</a:t>
            </a:r>
            <a:endParaRPr lang="en-US">
              <a:solidFill>
                <a:schemeClr val="bg2"/>
              </a:solidFill>
            </a:endParaRPr>
          </a:p>
        </p:txBody>
      </p:sp>
      <p:sp>
        <p:nvSpPr>
          <p:cNvPr id="30723" name="Θέση υποσέλιδου 4"/>
          <p:cNvSpPr>
            <a:spLocks noGrp="1"/>
          </p:cNvSpPr>
          <p:nvPr>
            <p:ph type="ftr" sz="quarter" idx="11"/>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a:solidFill>
                  <a:schemeClr val="bg2"/>
                </a:solidFill>
              </a:rPr>
              <a:t>Α. Σαββίδης</a:t>
            </a:r>
            <a:endParaRPr lang="en-US">
              <a:solidFill>
                <a:schemeClr val="bg2"/>
              </a:solidFill>
            </a:endParaRPr>
          </a:p>
        </p:txBody>
      </p:sp>
      <p:sp>
        <p:nvSpPr>
          <p:cNvPr id="30724" name="Θέση αριθμού διαφάνειας 5"/>
          <p:cNvSpPr>
            <a:spLocks noGrp="1"/>
          </p:cNvSpPr>
          <p:nvPr>
            <p:ph type="sldNum" sz="quarter" idx="12"/>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n-US">
                <a:solidFill>
                  <a:schemeClr val="bg2"/>
                </a:solidFill>
              </a:rPr>
              <a:t>Slide </a:t>
            </a:r>
            <a:fld id="{F3756B05-9208-41E6-8AF0-45880B2C9ED6}" type="slidenum">
              <a:rPr lang="en-US">
                <a:solidFill>
                  <a:schemeClr val="bg2"/>
                </a:solidFill>
              </a:rPr>
              <a:pPr/>
              <a:t>28</a:t>
            </a:fld>
            <a:r>
              <a:rPr lang="el-GR">
                <a:solidFill>
                  <a:schemeClr val="bg2"/>
                </a:solidFill>
              </a:rPr>
              <a:t> / 4</a:t>
            </a:r>
            <a:r>
              <a:rPr lang="en-US">
                <a:solidFill>
                  <a:schemeClr val="bg2"/>
                </a:solidFill>
              </a:rPr>
              <a:t>4</a:t>
            </a:r>
          </a:p>
        </p:txBody>
      </p:sp>
      <p:sp>
        <p:nvSpPr>
          <p:cNvPr id="1713154" name="Rectangle 2"/>
          <p:cNvSpPr>
            <a:spLocks noGrp="1" noChangeArrowheads="1"/>
          </p:cNvSpPr>
          <p:nvPr>
            <p:ph type="title"/>
          </p:nvPr>
        </p:nvSpPr>
        <p:spPr/>
        <p:txBody>
          <a:bodyPr/>
          <a:lstStyle/>
          <a:p>
            <a:pPr>
              <a:defRPr/>
            </a:pPr>
            <a:r>
              <a:rPr lang="el-GR" smtClean="0"/>
              <a:t>Αυτοέλεγχος προγράμματος (3/8)</a:t>
            </a:r>
            <a:endParaRPr lang="en-GB" smtClean="0"/>
          </a:p>
        </p:txBody>
      </p:sp>
      <p:sp>
        <p:nvSpPr>
          <p:cNvPr id="1713155" name="Rectangle 3"/>
          <p:cNvSpPr>
            <a:spLocks noGrp="1" noChangeArrowheads="1"/>
          </p:cNvSpPr>
          <p:nvPr>
            <p:ph type="body" idx="1"/>
          </p:nvPr>
        </p:nvSpPr>
        <p:spPr/>
        <p:txBody>
          <a:bodyPr/>
          <a:lstStyle/>
          <a:p>
            <a:pPr>
              <a:lnSpc>
                <a:spcPct val="90000"/>
              </a:lnSpc>
              <a:defRPr/>
            </a:pPr>
            <a:r>
              <a:rPr lang="el-GR" sz="2400" smtClean="0"/>
              <a:t>Το πρόγραμμα θα πρέπει να περιέχει επαλήθευση ορθότητας λειτουργιών και στιγμιότυπων ώστε να εξαλείφεται η μετάδοση του σφάλματος και να εξασφαλίζεται ο </a:t>
            </a:r>
            <a:r>
              <a:rPr lang="el-GR" sz="2400" i="1" smtClean="0">
                <a:solidFill>
                  <a:srgbClr val="339933"/>
                </a:solidFill>
                <a:effectLst>
                  <a:outerShdw blurRad="38100" dist="38100" dir="2700000" algn="tl">
                    <a:srgbClr val="000000"/>
                  </a:outerShdw>
                </a:effectLst>
              </a:rPr>
              <a:t>άμεσος εντοπισμός σφαλμάτων  - </a:t>
            </a:r>
            <a:r>
              <a:rPr lang="en-US" sz="2400" i="1" smtClean="0">
                <a:solidFill>
                  <a:srgbClr val="339933"/>
                </a:solidFill>
                <a:effectLst>
                  <a:outerShdw blurRad="38100" dist="38100" dir="2700000" algn="tl">
                    <a:srgbClr val="000000"/>
                  </a:outerShdw>
                </a:effectLst>
              </a:rPr>
              <a:t>direct defect detection - DDD</a:t>
            </a:r>
            <a:endParaRPr lang="en-GB" sz="2400" smtClean="0"/>
          </a:p>
          <a:p>
            <a:pPr>
              <a:lnSpc>
                <a:spcPct val="90000"/>
              </a:lnSpc>
              <a:defRPr/>
            </a:pPr>
            <a:r>
              <a:rPr lang="el-GR" sz="2400" i="1" smtClean="0">
                <a:solidFill>
                  <a:srgbClr val="339933"/>
                </a:solidFill>
                <a:effectLst>
                  <a:outerShdw blurRad="38100" dist="38100" dir="2700000" algn="tl">
                    <a:srgbClr val="000000"/>
                  </a:outerShdw>
                </a:effectLst>
              </a:rPr>
              <a:t>Έλεγχος του </a:t>
            </a:r>
            <a:r>
              <a:rPr lang="en-US" sz="2400" i="1" smtClean="0">
                <a:solidFill>
                  <a:srgbClr val="339933"/>
                </a:solidFill>
                <a:effectLst>
                  <a:outerShdw blurRad="38100" dist="38100" dir="2700000" algn="tl">
                    <a:srgbClr val="000000"/>
                  </a:outerShdw>
                </a:effectLst>
              </a:rPr>
              <a:t>class </a:t>
            </a:r>
            <a:r>
              <a:rPr lang="en-GB" sz="2400" i="1" smtClean="0">
                <a:solidFill>
                  <a:srgbClr val="339933"/>
                </a:solidFill>
                <a:effectLst>
                  <a:outerShdw blurRad="38100" dist="38100" dir="2700000" algn="tl">
                    <a:srgbClr val="000000"/>
                  </a:outerShdw>
                </a:effectLst>
              </a:rPr>
              <a:t> invariant</a:t>
            </a:r>
            <a:endParaRPr lang="en-GB" sz="2400" smtClean="0">
              <a:solidFill>
                <a:srgbClr val="339933"/>
              </a:solidFill>
              <a:effectLst>
                <a:outerShdw blurRad="38100" dist="38100" dir="2700000" algn="tl">
                  <a:srgbClr val="000000"/>
                </a:outerShdw>
              </a:effectLst>
            </a:endParaRPr>
          </a:p>
          <a:p>
            <a:pPr lvl="1">
              <a:lnSpc>
                <a:spcPct val="90000"/>
              </a:lnSpc>
              <a:defRPr/>
            </a:pPr>
            <a:r>
              <a:rPr lang="el-GR" sz="2000" smtClean="0"/>
              <a:t>Πιστοποιεί την ορθότητα στιγμιότυπου πριν και μετά την κλήση μελών - συναρτήσεων </a:t>
            </a:r>
            <a:endParaRPr lang="en-GB" sz="2000" smtClean="0"/>
          </a:p>
          <a:p>
            <a:pPr>
              <a:lnSpc>
                <a:spcPct val="90000"/>
              </a:lnSpc>
              <a:defRPr/>
            </a:pPr>
            <a:r>
              <a:rPr lang="el-GR" sz="2400" i="1" smtClean="0">
                <a:solidFill>
                  <a:srgbClr val="339933"/>
                </a:solidFill>
                <a:effectLst>
                  <a:outerShdw blurRad="38100" dist="38100" dir="2700000" algn="tl">
                    <a:srgbClr val="000000"/>
                  </a:outerShdw>
                </a:effectLst>
              </a:rPr>
              <a:t>Έλεγχος των παραμέτρων σε συναρτήσεις</a:t>
            </a:r>
            <a:endParaRPr lang="en-GB" sz="2400" smtClean="0">
              <a:solidFill>
                <a:srgbClr val="339933"/>
              </a:solidFill>
              <a:effectLst>
                <a:outerShdw blurRad="38100" dist="38100" dir="2700000" algn="tl">
                  <a:srgbClr val="000000"/>
                </a:outerShdw>
              </a:effectLst>
            </a:endParaRPr>
          </a:p>
          <a:p>
            <a:pPr lvl="1">
              <a:lnSpc>
                <a:spcPct val="90000"/>
              </a:lnSpc>
              <a:defRPr/>
            </a:pPr>
            <a:r>
              <a:rPr lang="el-GR" sz="2000" smtClean="0"/>
              <a:t>Επαληθεύει τη σημασιολογική ορθότητα των πραγματικών παραμέτρων</a:t>
            </a:r>
            <a:endParaRPr lang="en-GB" sz="2000" smtClean="0"/>
          </a:p>
          <a:p>
            <a:pPr>
              <a:lnSpc>
                <a:spcPct val="90000"/>
              </a:lnSpc>
              <a:defRPr/>
            </a:pPr>
            <a:r>
              <a:rPr lang="el-GR" sz="2400" i="1" smtClean="0">
                <a:solidFill>
                  <a:srgbClr val="339933"/>
                </a:solidFill>
                <a:effectLst>
                  <a:outerShdw blurRad="38100" dist="38100" dir="2700000" algn="tl">
                    <a:srgbClr val="000000"/>
                  </a:outerShdw>
                </a:effectLst>
              </a:rPr>
              <a:t>Έλεγχος του </a:t>
            </a:r>
            <a:r>
              <a:rPr lang="en-GB" sz="2400" i="1" smtClean="0">
                <a:solidFill>
                  <a:srgbClr val="339933"/>
                </a:solidFill>
                <a:effectLst>
                  <a:outerShdw blurRad="38100" dist="38100" dir="2700000" algn="tl">
                    <a:srgbClr val="000000"/>
                  </a:outerShdw>
                </a:effectLst>
              </a:rPr>
              <a:t>precondition </a:t>
            </a:r>
            <a:r>
              <a:rPr lang="el-GR" sz="2400" i="1" smtClean="0">
                <a:solidFill>
                  <a:srgbClr val="339933"/>
                </a:solidFill>
                <a:effectLst>
                  <a:outerShdw blurRad="38100" dist="38100" dir="2700000" algn="tl">
                    <a:srgbClr val="000000"/>
                  </a:outerShdw>
                </a:effectLst>
              </a:rPr>
              <a:t>συναρτήσεων</a:t>
            </a:r>
            <a:endParaRPr lang="en-GB" sz="2400" smtClean="0">
              <a:solidFill>
                <a:srgbClr val="339933"/>
              </a:solidFill>
              <a:effectLst>
                <a:outerShdw blurRad="38100" dist="38100" dir="2700000" algn="tl">
                  <a:srgbClr val="000000"/>
                </a:outerShdw>
              </a:effectLst>
            </a:endParaRPr>
          </a:p>
          <a:p>
            <a:pPr lvl="1">
              <a:lnSpc>
                <a:spcPct val="90000"/>
              </a:lnSpc>
              <a:defRPr/>
            </a:pPr>
            <a:r>
              <a:rPr lang="el-GR" sz="2000" smtClean="0"/>
              <a:t>Πιστοποιεί την δυνατότητα κλήσης συνάρτησης</a:t>
            </a:r>
            <a:endParaRPr lang="en-GB" sz="2000" smtClean="0"/>
          </a:p>
        </p:txBody>
      </p:sp>
    </p:spTree>
    <p:extLst>
      <p:ext uri="{BB962C8B-B14F-4D97-AF65-F5344CB8AC3E}">
        <p14:creationId xmlns:p14="http://schemas.microsoft.com/office/powerpoint/2010/main" val="40880072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713155">
                                            <p:txEl>
                                              <p:pRg st="0" end="0"/>
                                            </p:txEl>
                                          </p:spTgt>
                                        </p:tgtEl>
                                        <p:attrNameLst>
                                          <p:attrName>style.visibility</p:attrName>
                                        </p:attrNameLst>
                                      </p:cBhvr>
                                      <p:to>
                                        <p:strVal val="visible"/>
                                      </p:to>
                                    </p:set>
                                    <p:anim calcmode="lin" valueType="num">
                                      <p:cBhvr>
                                        <p:cTn id="7" dur="500" fill="hold"/>
                                        <p:tgtEl>
                                          <p:spTgt spid="1713155">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713155">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713155">
                                            <p:txEl>
                                              <p:pRg st="1" end="1"/>
                                            </p:txEl>
                                          </p:spTgt>
                                        </p:tgtEl>
                                        <p:attrNameLst>
                                          <p:attrName>style.visibility</p:attrName>
                                        </p:attrNameLst>
                                      </p:cBhvr>
                                      <p:to>
                                        <p:strVal val="visible"/>
                                      </p:to>
                                    </p:set>
                                    <p:anim calcmode="lin" valueType="num">
                                      <p:cBhvr>
                                        <p:cTn id="13" dur="500" fill="hold"/>
                                        <p:tgtEl>
                                          <p:spTgt spid="1713155">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1713155">
                                            <p:txEl>
                                              <p:pRg st="1" end="1"/>
                                            </p:txEl>
                                          </p:spTgt>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1713155">
                                            <p:txEl>
                                              <p:pRg st="2" end="2"/>
                                            </p:txEl>
                                          </p:spTgt>
                                        </p:tgtEl>
                                        <p:attrNameLst>
                                          <p:attrName>style.visibility</p:attrName>
                                        </p:attrNameLst>
                                      </p:cBhvr>
                                      <p:to>
                                        <p:strVal val="visible"/>
                                      </p:to>
                                    </p:set>
                                    <p:anim calcmode="lin" valueType="num">
                                      <p:cBhvr>
                                        <p:cTn id="19" dur="500" fill="hold"/>
                                        <p:tgtEl>
                                          <p:spTgt spid="1713155">
                                            <p:txEl>
                                              <p:pRg st="2" end="2"/>
                                            </p:txEl>
                                          </p:spTgt>
                                        </p:tgtEl>
                                        <p:attrNameLst>
                                          <p:attrName>ppt_w</p:attrName>
                                        </p:attrNameLst>
                                      </p:cBhvr>
                                      <p:tavLst>
                                        <p:tav tm="0">
                                          <p:val>
                                            <p:strVal val="2/3*#ppt_w"/>
                                          </p:val>
                                        </p:tav>
                                        <p:tav tm="100000">
                                          <p:val>
                                            <p:strVal val="#ppt_w"/>
                                          </p:val>
                                        </p:tav>
                                      </p:tavLst>
                                    </p:anim>
                                    <p:anim calcmode="lin" valueType="num">
                                      <p:cBhvr>
                                        <p:cTn id="20" dur="500" fill="hold"/>
                                        <p:tgtEl>
                                          <p:spTgt spid="1713155">
                                            <p:txEl>
                                              <p:pRg st="2" end="2"/>
                                            </p:txEl>
                                          </p:spTgt>
                                        </p:tgtEl>
                                        <p:attrNameLst>
                                          <p:attrName>ppt_h</p:attrName>
                                        </p:attrNameLst>
                                      </p:cBhvr>
                                      <p:tavLst>
                                        <p:tav tm="0">
                                          <p:val>
                                            <p:strVal val="2/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72" fill="hold" grpId="0" nodeType="clickEffect">
                                  <p:stCondLst>
                                    <p:cond delay="0"/>
                                  </p:stCondLst>
                                  <p:childTnLst>
                                    <p:set>
                                      <p:cBhvr>
                                        <p:cTn id="24" dur="1" fill="hold">
                                          <p:stCondLst>
                                            <p:cond delay="0"/>
                                          </p:stCondLst>
                                        </p:cTn>
                                        <p:tgtEl>
                                          <p:spTgt spid="1713155">
                                            <p:txEl>
                                              <p:pRg st="3" end="3"/>
                                            </p:txEl>
                                          </p:spTgt>
                                        </p:tgtEl>
                                        <p:attrNameLst>
                                          <p:attrName>style.visibility</p:attrName>
                                        </p:attrNameLst>
                                      </p:cBhvr>
                                      <p:to>
                                        <p:strVal val="visible"/>
                                      </p:to>
                                    </p:set>
                                    <p:anim calcmode="lin" valueType="num">
                                      <p:cBhvr>
                                        <p:cTn id="25" dur="500" fill="hold"/>
                                        <p:tgtEl>
                                          <p:spTgt spid="1713155">
                                            <p:txEl>
                                              <p:pRg st="3" end="3"/>
                                            </p:txEl>
                                          </p:spTgt>
                                        </p:tgtEl>
                                        <p:attrNameLst>
                                          <p:attrName>ppt_w</p:attrName>
                                        </p:attrNameLst>
                                      </p:cBhvr>
                                      <p:tavLst>
                                        <p:tav tm="0">
                                          <p:val>
                                            <p:strVal val="2/3*#ppt_w"/>
                                          </p:val>
                                        </p:tav>
                                        <p:tav tm="100000">
                                          <p:val>
                                            <p:strVal val="#ppt_w"/>
                                          </p:val>
                                        </p:tav>
                                      </p:tavLst>
                                    </p:anim>
                                    <p:anim calcmode="lin" valueType="num">
                                      <p:cBhvr>
                                        <p:cTn id="26" dur="500" fill="hold"/>
                                        <p:tgtEl>
                                          <p:spTgt spid="1713155">
                                            <p:txEl>
                                              <p:pRg st="3" end="3"/>
                                            </p:txEl>
                                          </p:spTgt>
                                        </p:tgtEl>
                                        <p:attrNameLst>
                                          <p:attrName>ppt_h</p:attrName>
                                        </p:attrNameLst>
                                      </p:cBhvr>
                                      <p:tavLst>
                                        <p:tav tm="0">
                                          <p:val>
                                            <p:strVal val="2/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72" fill="hold" grpId="0" nodeType="clickEffect">
                                  <p:stCondLst>
                                    <p:cond delay="0"/>
                                  </p:stCondLst>
                                  <p:childTnLst>
                                    <p:set>
                                      <p:cBhvr>
                                        <p:cTn id="30" dur="1" fill="hold">
                                          <p:stCondLst>
                                            <p:cond delay="0"/>
                                          </p:stCondLst>
                                        </p:cTn>
                                        <p:tgtEl>
                                          <p:spTgt spid="1713155">
                                            <p:txEl>
                                              <p:pRg st="4" end="4"/>
                                            </p:txEl>
                                          </p:spTgt>
                                        </p:tgtEl>
                                        <p:attrNameLst>
                                          <p:attrName>style.visibility</p:attrName>
                                        </p:attrNameLst>
                                      </p:cBhvr>
                                      <p:to>
                                        <p:strVal val="visible"/>
                                      </p:to>
                                    </p:set>
                                    <p:anim calcmode="lin" valueType="num">
                                      <p:cBhvr>
                                        <p:cTn id="31" dur="500" fill="hold"/>
                                        <p:tgtEl>
                                          <p:spTgt spid="1713155">
                                            <p:txEl>
                                              <p:pRg st="4" end="4"/>
                                            </p:txEl>
                                          </p:spTgt>
                                        </p:tgtEl>
                                        <p:attrNameLst>
                                          <p:attrName>ppt_w</p:attrName>
                                        </p:attrNameLst>
                                      </p:cBhvr>
                                      <p:tavLst>
                                        <p:tav tm="0">
                                          <p:val>
                                            <p:strVal val="2/3*#ppt_w"/>
                                          </p:val>
                                        </p:tav>
                                        <p:tav tm="100000">
                                          <p:val>
                                            <p:strVal val="#ppt_w"/>
                                          </p:val>
                                        </p:tav>
                                      </p:tavLst>
                                    </p:anim>
                                    <p:anim calcmode="lin" valueType="num">
                                      <p:cBhvr>
                                        <p:cTn id="32" dur="500" fill="hold"/>
                                        <p:tgtEl>
                                          <p:spTgt spid="1713155">
                                            <p:txEl>
                                              <p:pRg st="4" end="4"/>
                                            </p:txEl>
                                          </p:spTgt>
                                        </p:tgtEl>
                                        <p:attrNameLst>
                                          <p:attrName>ppt_h</p:attrName>
                                        </p:attrNameLst>
                                      </p:cBhvr>
                                      <p:tavLst>
                                        <p:tav tm="0">
                                          <p:val>
                                            <p:strVal val="2/3*#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272" fill="hold" grpId="0" nodeType="clickEffect">
                                  <p:stCondLst>
                                    <p:cond delay="0"/>
                                  </p:stCondLst>
                                  <p:childTnLst>
                                    <p:set>
                                      <p:cBhvr>
                                        <p:cTn id="36" dur="1" fill="hold">
                                          <p:stCondLst>
                                            <p:cond delay="0"/>
                                          </p:stCondLst>
                                        </p:cTn>
                                        <p:tgtEl>
                                          <p:spTgt spid="1713155">
                                            <p:txEl>
                                              <p:pRg st="5" end="5"/>
                                            </p:txEl>
                                          </p:spTgt>
                                        </p:tgtEl>
                                        <p:attrNameLst>
                                          <p:attrName>style.visibility</p:attrName>
                                        </p:attrNameLst>
                                      </p:cBhvr>
                                      <p:to>
                                        <p:strVal val="visible"/>
                                      </p:to>
                                    </p:set>
                                    <p:anim calcmode="lin" valueType="num">
                                      <p:cBhvr>
                                        <p:cTn id="37" dur="500" fill="hold"/>
                                        <p:tgtEl>
                                          <p:spTgt spid="1713155">
                                            <p:txEl>
                                              <p:pRg st="5" end="5"/>
                                            </p:txEl>
                                          </p:spTgt>
                                        </p:tgtEl>
                                        <p:attrNameLst>
                                          <p:attrName>ppt_w</p:attrName>
                                        </p:attrNameLst>
                                      </p:cBhvr>
                                      <p:tavLst>
                                        <p:tav tm="0">
                                          <p:val>
                                            <p:strVal val="2/3*#ppt_w"/>
                                          </p:val>
                                        </p:tav>
                                        <p:tav tm="100000">
                                          <p:val>
                                            <p:strVal val="#ppt_w"/>
                                          </p:val>
                                        </p:tav>
                                      </p:tavLst>
                                    </p:anim>
                                    <p:anim calcmode="lin" valueType="num">
                                      <p:cBhvr>
                                        <p:cTn id="38" dur="500" fill="hold"/>
                                        <p:tgtEl>
                                          <p:spTgt spid="1713155">
                                            <p:txEl>
                                              <p:pRg st="5" end="5"/>
                                            </p:txEl>
                                          </p:spTgt>
                                        </p:tgtEl>
                                        <p:attrNameLst>
                                          <p:attrName>ppt_h</p:attrName>
                                        </p:attrNameLst>
                                      </p:cBhvr>
                                      <p:tavLst>
                                        <p:tav tm="0">
                                          <p:val>
                                            <p:strVal val="2/3*#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272" fill="hold" grpId="0" nodeType="clickEffect">
                                  <p:stCondLst>
                                    <p:cond delay="0"/>
                                  </p:stCondLst>
                                  <p:childTnLst>
                                    <p:set>
                                      <p:cBhvr>
                                        <p:cTn id="42" dur="1" fill="hold">
                                          <p:stCondLst>
                                            <p:cond delay="0"/>
                                          </p:stCondLst>
                                        </p:cTn>
                                        <p:tgtEl>
                                          <p:spTgt spid="1713155">
                                            <p:txEl>
                                              <p:pRg st="6" end="6"/>
                                            </p:txEl>
                                          </p:spTgt>
                                        </p:tgtEl>
                                        <p:attrNameLst>
                                          <p:attrName>style.visibility</p:attrName>
                                        </p:attrNameLst>
                                      </p:cBhvr>
                                      <p:to>
                                        <p:strVal val="visible"/>
                                      </p:to>
                                    </p:set>
                                    <p:anim calcmode="lin" valueType="num">
                                      <p:cBhvr>
                                        <p:cTn id="43" dur="500" fill="hold"/>
                                        <p:tgtEl>
                                          <p:spTgt spid="1713155">
                                            <p:txEl>
                                              <p:pRg st="6" end="6"/>
                                            </p:txEl>
                                          </p:spTgt>
                                        </p:tgtEl>
                                        <p:attrNameLst>
                                          <p:attrName>ppt_w</p:attrName>
                                        </p:attrNameLst>
                                      </p:cBhvr>
                                      <p:tavLst>
                                        <p:tav tm="0">
                                          <p:val>
                                            <p:strVal val="2/3*#ppt_w"/>
                                          </p:val>
                                        </p:tav>
                                        <p:tav tm="100000">
                                          <p:val>
                                            <p:strVal val="#ppt_w"/>
                                          </p:val>
                                        </p:tav>
                                      </p:tavLst>
                                    </p:anim>
                                    <p:anim calcmode="lin" valueType="num">
                                      <p:cBhvr>
                                        <p:cTn id="44" dur="500" fill="hold"/>
                                        <p:tgtEl>
                                          <p:spTgt spid="1713155">
                                            <p:txEl>
                                              <p:pRg st="6" end="6"/>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3155" grpId="0" build="p" bldLvl="2"/>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Θέση ημερομηνίας 3"/>
          <p:cNvSpPr>
            <a:spLocks noGrp="1"/>
          </p:cNvSpPr>
          <p:nvPr>
            <p:ph type="dt" sz="quarter" idx="10"/>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smtClean="0">
                <a:solidFill>
                  <a:schemeClr val="bg2"/>
                </a:solidFill>
              </a:rPr>
              <a:t>HY352</a:t>
            </a:r>
            <a:endParaRPr lang="en-US">
              <a:solidFill>
                <a:schemeClr val="bg2"/>
              </a:solidFill>
            </a:endParaRPr>
          </a:p>
        </p:txBody>
      </p:sp>
      <p:sp>
        <p:nvSpPr>
          <p:cNvPr id="31747" name="Θέση υποσέλιδου 4"/>
          <p:cNvSpPr>
            <a:spLocks noGrp="1"/>
          </p:cNvSpPr>
          <p:nvPr>
            <p:ph type="ftr" sz="quarter" idx="11"/>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a:solidFill>
                  <a:schemeClr val="bg2"/>
                </a:solidFill>
              </a:rPr>
              <a:t>Α. Σαββίδης</a:t>
            </a:r>
            <a:endParaRPr lang="en-US">
              <a:solidFill>
                <a:schemeClr val="bg2"/>
              </a:solidFill>
            </a:endParaRPr>
          </a:p>
        </p:txBody>
      </p:sp>
      <p:sp>
        <p:nvSpPr>
          <p:cNvPr id="31748" name="Θέση αριθμού διαφάνειας 5"/>
          <p:cNvSpPr>
            <a:spLocks noGrp="1"/>
          </p:cNvSpPr>
          <p:nvPr>
            <p:ph type="sldNum" sz="quarter" idx="12"/>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n-US">
                <a:solidFill>
                  <a:schemeClr val="bg2"/>
                </a:solidFill>
              </a:rPr>
              <a:t>Slide </a:t>
            </a:r>
            <a:fld id="{B47093FC-8862-4A76-A004-65A3D72E902B}" type="slidenum">
              <a:rPr lang="en-US">
                <a:solidFill>
                  <a:schemeClr val="bg2"/>
                </a:solidFill>
              </a:rPr>
              <a:pPr/>
              <a:t>29</a:t>
            </a:fld>
            <a:r>
              <a:rPr lang="el-GR">
                <a:solidFill>
                  <a:schemeClr val="bg2"/>
                </a:solidFill>
              </a:rPr>
              <a:t> / 4</a:t>
            </a:r>
            <a:r>
              <a:rPr lang="en-US">
                <a:solidFill>
                  <a:schemeClr val="bg2"/>
                </a:solidFill>
              </a:rPr>
              <a:t>4</a:t>
            </a:r>
          </a:p>
        </p:txBody>
      </p:sp>
      <p:sp>
        <p:nvSpPr>
          <p:cNvPr id="1714178" name="Rectangle 2"/>
          <p:cNvSpPr>
            <a:spLocks noGrp="1" noChangeArrowheads="1"/>
          </p:cNvSpPr>
          <p:nvPr>
            <p:ph type="title"/>
          </p:nvPr>
        </p:nvSpPr>
        <p:spPr/>
        <p:txBody>
          <a:bodyPr/>
          <a:lstStyle/>
          <a:p>
            <a:pPr>
              <a:defRPr/>
            </a:pPr>
            <a:r>
              <a:rPr lang="el-GR" smtClean="0"/>
              <a:t>Αυτοέλεγχος προγράμματος (4/8)</a:t>
            </a:r>
            <a:endParaRPr lang="en-GB" smtClean="0"/>
          </a:p>
        </p:txBody>
      </p:sp>
      <p:sp>
        <p:nvSpPr>
          <p:cNvPr id="1714179" name="Rectangle 3"/>
          <p:cNvSpPr>
            <a:spLocks noGrp="1" noChangeArrowheads="1"/>
          </p:cNvSpPr>
          <p:nvPr>
            <p:ph type="body" idx="1"/>
          </p:nvPr>
        </p:nvSpPr>
        <p:spPr/>
        <p:txBody>
          <a:bodyPr/>
          <a:lstStyle/>
          <a:p>
            <a:pPr>
              <a:lnSpc>
                <a:spcPct val="90000"/>
              </a:lnSpc>
              <a:defRPr/>
            </a:pPr>
            <a:r>
              <a:rPr lang="el-GR" sz="2400" dirty="0" smtClean="0"/>
              <a:t>Τα </a:t>
            </a:r>
            <a:r>
              <a:rPr lang="en-GB" sz="2400" dirty="0" smtClean="0"/>
              <a:t>assertions </a:t>
            </a:r>
            <a:r>
              <a:rPr lang="el-GR" sz="2400" dirty="0" smtClean="0"/>
              <a:t>ελέγχουν συνθήκες οι οποίες πρέπει να είναι πάντα </a:t>
            </a:r>
            <a:r>
              <a:rPr lang="en-GB" sz="2400" dirty="0" smtClean="0"/>
              <a:t>true, </a:t>
            </a:r>
            <a:r>
              <a:rPr lang="el-GR" sz="2400" dirty="0" smtClean="0"/>
              <a:t>αλλιώς</a:t>
            </a:r>
            <a:r>
              <a:rPr lang="en-GB" sz="2400" dirty="0" smtClean="0"/>
              <a:t>, </a:t>
            </a:r>
          </a:p>
          <a:p>
            <a:pPr lvl="1">
              <a:lnSpc>
                <a:spcPct val="90000"/>
              </a:lnSpc>
              <a:defRPr/>
            </a:pPr>
            <a:r>
              <a:rPr lang="el-GR" sz="2000" i="1" dirty="0" smtClean="0"/>
              <a:t>ή κάποιο σφάλμα έχει ήδη γεννηθεί</a:t>
            </a:r>
            <a:r>
              <a:rPr lang="en-GB" sz="2000" i="1" dirty="0" smtClean="0"/>
              <a:t>, </a:t>
            </a:r>
          </a:p>
          <a:p>
            <a:pPr lvl="1">
              <a:lnSpc>
                <a:spcPct val="90000"/>
              </a:lnSpc>
              <a:defRPr/>
            </a:pPr>
            <a:r>
              <a:rPr lang="el-GR" sz="2000" i="1" dirty="0" smtClean="0"/>
              <a:t>ή ένα σφάλμα θα προκληθεί από τις εντολές που ακολουθούν το </a:t>
            </a:r>
            <a:r>
              <a:rPr lang="en-US" sz="2000" i="1" dirty="0" smtClean="0"/>
              <a:t>assertion</a:t>
            </a:r>
            <a:endParaRPr lang="en-GB" sz="2000" i="1" dirty="0" smtClean="0"/>
          </a:p>
          <a:p>
            <a:pPr>
              <a:lnSpc>
                <a:spcPct val="90000"/>
              </a:lnSpc>
              <a:defRPr/>
            </a:pPr>
            <a:r>
              <a:rPr lang="el-GR" sz="2400" dirty="0" smtClean="0"/>
              <a:t>Τα </a:t>
            </a:r>
            <a:r>
              <a:rPr lang="en-GB" sz="2400" dirty="0" smtClean="0"/>
              <a:t>assertions </a:t>
            </a:r>
            <a:r>
              <a:rPr lang="el-GR" sz="2400" dirty="0" smtClean="0"/>
              <a:t>πρέπει να χρησιμοποιούνται μόνο για σφάλματα, και όχι για τις φυσιολογικά αναμενόμενες αποτυχίες πόρων </a:t>
            </a:r>
            <a:r>
              <a:rPr lang="en-GB" sz="2400" dirty="0" smtClean="0"/>
              <a:t>(</a:t>
            </a:r>
            <a:r>
              <a:rPr lang="el-GR" sz="2400" dirty="0" smtClean="0"/>
              <a:t>αυτές θα πρέπει να εντοπίζονται και να διαχειρίζονται κατάλληλα</a:t>
            </a:r>
            <a:r>
              <a:rPr lang="en-GB" sz="2400" dirty="0" smtClean="0"/>
              <a:t>).</a:t>
            </a:r>
          </a:p>
          <a:p>
            <a:pPr>
              <a:lnSpc>
                <a:spcPct val="90000"/>
              </a:lnSpc>
              <a:defRPr/>
            </a:pPr>
            <a:r>
              <a:rPr lang="el-GR" sz="2400" dirty="0" smtClean="0"/>
              <a:t>Επίσης τοποθετούμε </a:t>
            </a:r>
            <a:r>
              <a:rPr lang="en-GB" sz="2400" dirty="0" smtClean="0"/>
              <a:t>assertions </a:t>
            </a:r>
            <a:r>
              <a:rPr lang="el-GR" sz="2400" dirty="0" smtClean="0"/>
              <a:t>σε σημεία του κώδικα που δεν αναμένουμε ποτέ να εκτελεστούν, ως </a:t>
            </a:r>
            <a:r>
              <a:rPr lang="el-GR" sz="2400" i="1" dirty="0" smtClean="0">
                <a:solidFill>
                  <a:srgbClr val="339933"/>
                </a:solidFill>
                <a:effectLst>
                  <a:outerShdw blurRad="38100" dist="38100" dir="2700000" algn="tl">
                    <a:srgbClr val="000000"/>
                  </a:outerShdw>
                </a:effectLst>
              </a:rPr>
              <a:t>φύλακες της ροής ελέγχου -</a:t>
            </a:r>
            <a:r>
              <a:rPr lang="en-GB" sz="2400" i="1" dirty="0" smtClean="0">
                <a:solidFill>
                  <a:srgbClr val="339933"/>
                </a:solidFill>
                <a:effectLst>
                  <a:outerShdw blurRad="38100" dist="38100" dir="2700000" algn="tl">
                    <a:srgbClr val="000000"/>
                  </a:outerShdw>
                </a:effectLst>
              </a:rPr>
              <a:t> control flow </a:t>
            </a:r>
            <a:r>
              <a:rPr lang="en-GB" sz="2400" i="1" dirty="0" smtClean="0">
                <a:solidFill>
                  <a:srgbClr val="339933"/>
                </a:solidFill>
                <a:effectLst>
                  <a:outerShdw blurRad="38100" dist="38100" dir="2700000" algn="tl">
                    <a:srgbClr val="000000"/>
                  </a:outerShdw>
                </a:effectLst>
              </a:rPr>
              <a:t>guards</a:t>
            </a:r>
            <a:endParaRPr lang="el-GR" sz="2400" dirty="0"/>
          </a:p>
          <a:p>
            <a:pPr lvl="1">
              <a:lnSpc>
                <a:spcPct val="90000"/>
              </a:lnSpc>
              <a:defRPr/>
            </a:pPr>
            <a:r>
              <a:rPr lang="el-GR" sz="2000" dirty="0" smtClean="0"/>
              <a:t>Τα περίφημα </a:t>
            </a:r>
            <a:r>
              <a:rPr lang="en-US" sz="2000" b="1" i="1" dirty="0" smtClean="0"/>
              <a:t>no mans land</a:t>
            </a:r>
            <a:r>
              <a:rPr lang="en-US" sz="2000" dirty="0" smtClean="0"/>
              <a:t> </a:t>
            </a:r>
            <a:r>
              <a:rPr lang="en-US" sz="2000" dirty="0" err="1" smtClean="0"/>
              <a:t>stmts</a:t>
            </a:r>
            <a:r>
              <a:rPr lang="en-US" sz="2000" dirty="0" smtClean="0"/>
              <a:t> </a:t>
            </a:r>
            <a:r>
              <a:rPr lang="el-GR" sz="2000" dirty="0" smtClean="0"/>
              <a:t>με </a:t>
            </a:r>
            <a:r>
              <a:rPr lang="en-US" sz="2000" i="1" dirty="0" smtClean="0">
                <a:latin typeface="Consolas" pitchFamily="49" charset="0"/>
                <a:cs typeface="Consolas" pitchFamily="49" charset="0"/>
              </a:rPr>
              <a:t>assert(false);</a:t>
            </a:r>
            <a:endParaRPr lang="en-GB" sz="2000" i="1" dirty="0" smtClean="0">
              <a:latin typeface="Consolas" pitchFamily="49" charset="0"/>
              <a:cs typeface="Consolas" pitchFamily="49" charset="0"/>
            </a:endParaRPr>
          </a:p>
        </p:txBody>
      </p:sp>
    </p:spTree>
    <p:extLst>
      <p:ext uri="{BB962C8B-B14F-4D97-AF65-F5344CB8AC3E}">
        <p14:creationId xmlns:p14="http://schemas.microsoft.com/office/powerpoint/2010/main" val="34051447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714179">
                                            <p:txEl>
                                              <p:pRg st="0" end="0"/>
                                            </p:txEl>
                                          </p:spTgt>
                                        </p:tgtEl>
                                        <p:attrNameLst>
                                          <p:attrName>style.visibility</p:attrName>
                                        </p:attrNameLst>
                                      </p:cBhvr>
                                      <p:to>
                                        <p:strVal val="visible"/>
                                      </p:to>
                                    </p:set>
                                    <p:anim calcmode="lin" valueType="num">
                                      <p:cBhvr>
                                        <p:cTn id="7" dur="500" fill="hold"/>
                                        <p:tgtEl>
                                          <p:spTgt spid="1714179">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714179">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714179">
                                            <p:txEl>
                                              <p:pRg st="1" end="1"/>
                                            </p:txEl>
                                          </p:spTgt>
                                        </p:tgtEl>
                                        <p:attrNameLst>
                                          <p:attrName>style.visibility</p:attrName>
                                        </p:attrNameLst>
                                      </p:cBhvr>
                                      <p:to>
                                        <p:strVal val="visible"/>
                                      </p:to>
                                    </p:set>
                                    <p:anim calcmode="lin" valueType="num">
                                      <p:cBhvr>
                                        <p:cTn id="13" dur="500" fill="hold"/>
                                        <p:tgtEl>
                                          <p:spTgt spid="1714179">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1714179">
                                            <p:txEl>
                                              <p:pRg st="1" end="1"/>
                                            </p:txEl>
                                          </p:spTgt>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1714179">
                                            <p:txEl>
                                              <p:pRg st="2" end="2"/>
                                            </p:txEl>
                                          </p:spTgt>
                                        </p:tgtEl>
                                        <p:attrNameLst>
                                          <p:attrName>style.visibility</p:attrName>
                                        </p:attrNameLst>
                                      </p:cBhvr>
                                      <p:to>
                                        <p:strVal val="visible"/>
                                      </p:to>
                                    </p:set>
                                    <p:anim calcmode="lin" valueType="num">
                                      <p:cBhvr>
                                        <p:cTn id="19" dur="500" fill="hold"/>
                                        <p:tgtEl>
                                          <p:spTgt spid="1714179">
                                            <p:txEl>
                                              <p:pRg st="2" end="2"/>
                                            </p:txEl>
                                          </p:spTgt>
                                        </p:tgtEl>
                                        <p:attrNameLst>
                                          <p:attrName>ppt_w</p:attrName>
                                        </p:attrNameLst>
                                      </p:cBhvr>
                                      <p:tavLst>
                                        <p:tav tm="0">
                                          <p:val>
                                            <p:strVal val="2/3*#ppt_w"/>
                                          </p:val>
                                        </p:tav>
                                        <p:tav tm="100000">
                                          <p:val>
                                            <p:strVal val="#ppt_w"/>
                                          </p:val>
                                        </p:tav>
                                      </p:tavLst>
                                    </p:anim>
                                    <p:anim calcmode="lin" valueType="num">
                                      <p:cBhvr>
                                        <p:cTn id="20" dur="500" fill="hold"/>
                                        <p:tgtEl>
                                          <p:spTgt spid="1714179">
                                            <p:txEl>
                                              <p:pRg st="2" end="2"/>
                                            </p:txEl>
                                          </p:spTgt>
                                        </p:tgtEl>
                                        <p:attrNameLst>
                                          <p:attrName>ppt_h</p:attrName>
                                        </p:attrNameLst>
                                      </p:cBhvr>
                                      <p:tavLst>
                                        <p:tav tm="0">
                                          <p:val>
                                            <p:strVal val="2/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72" fill="hold" grpId="0" nodeType="clickEffect">
                                  <p:stCondLst>
                                    <p:cond delay="0"/>
                                  </p:stCondLst>
                                  <p:childTnLst>
                                    <p:set>
                                      <p:cBhvr>
                                        <p:cTn id="24" dur="1" fill="hold">
                                          <p:stCondLst>
                                            <p:cond delay="0"/>
                                          </p:stCondLst>
                                        </p:cTn>
                                        <p:tgtEl>
                                          <p:spTgt spid="1714179">
                                            <p:txEl>
                                              <p:pRg st="3" end="3"/>
                                            </p:txEl>
                                          </p:spTgt>
                                        </p:tgtEl>
                                        <p:attrNameLst>
                                          <p:attrName>style.visibility</p:attrName>
                                        </p:attrNameLst>
                                      </p:cBhvr>
                                      <p:to>
                                        <p:strVal val="visible"/>
                                      </p:to>
                                    </p:set>
                                    <p:anim calcmode="lin" valueType="num">
                                      <p:cBhvr>
                                        <p:cTn id="25" dur="500" fill="hold"/>
                                        <p:tgtEl>
                                          <p:spTgt spid="1714179">
                                            <p:txEl>
                                              <p:pRg st="3" end="3"/>
                                            </p:txEl>
                                          </p:spTgt>
                                        </p:tgtEl>
                                        <p:attrNameLst>
                                          <p:attrName>ppt_w</p:attrName>
                                        </p:attrNameLst>
                                      </p:cBhvr>
                                      <p:tavLst>
                                        <p:tav tm="0">
                                          <p:val>
                                            <p:strVal val="2/3*#ppt_w"/>
                                          </p:val>
                                        </p:tav>
                                        <p:tav tm="100000">
                                          <p:val>
                                            <p:strVal val="#ppt_w"/>
                                          </p:val>
                                        </p:tav>
                                      </p:tavLst>
                                    </p:anim>
                                    <p:anim calcmode="lin" valueType="num">
                                      <p:cBhvr>
                                        <p:cTn id="26" dur="500" fill="hold"/>
                                        <p:tgtEl>
                                          <p:spTgt spid="1714179">
                                            <p:txEl>
                                              <p:pRg st="3" end="3"/>
                                            </p:txEl>
                                          </p:spTgt>
                                        </p:tgtEl>
                                        <p:attrNameLst>
                                          <p:attrName>ppt_h</p:attrName>
                                        </p:attrNameLst>
                                      </p:cBhvr>
                                      <p:tavLst>
                                        <p:tav tm="0">
                                          <p:val>
                                            <p:strVal val="2/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72" fill="hold" grpId="0" nodeType="clickEffect">
                                  <p:stCondLst>
                                    <p:cond delay="0"/>
                                  </p:stCondLst>
                                  <p:childTnLst>
                                    <p:set>
                                      <p:cBhvr>
                                        <p:cTn id="30" dur="1" fill="hold">
                                          <p:stCondLst>
                                            <p:cond delay="0"/>
                                          </p:stCondLst>
                                        </p:cTn>
                                        <p:tgtEl>
                                          <p:spTgt spid="1714179">
                                            <p:txEl>
                                              <p:pRg st="4" end="4"/>
                                            </p:txEl>
                                          </p:spTgt>
                                        </p:tgtEl>
                                        <p:attrNameLst>
                                          <p:attrName>style.visibility</p:attrName>
                                        </p:attrNameLst>
                                      </p:cBhvr>
                                      <p:to>
                                        <p:strVal val="visible"/>
                                      </p:to>
                                    </p:set>
                                    <p:anim calcmode="lin" valueType="num">
                                      <p:cBhvr>
                                        <p:cTn id="31" dur="500" fill="hold"/>
                                        <p:tgtEl>
                                          <p:spTgt spid="1714179">
                                            <p:txEl>
                                              <p:pRg st="4" end="4"/>
                                            </p:txEl>
                                          </p:spTgt>
                                        </p:tgtEl>
                                        <p:attrNameLst>
                                          <p:attrName>ppt_w</p:attrName>
                                        </p:attrNameLst>
                                      </p:cBhvr>
                                      <p:tavLst>
                                        <p:tav tm="0">
                                          <p:val>
                                            <p:strVal val="2/3*#ppt_w"/>
                                          </p:val>
                                        </p:tav>
                                        <p:tav tm="100000">
                                          <p:val>
                                            <p:strVal val="#ppt_w"/>
                                          </p:val>
                                        </p:tav>
                                      </p:tavLst>
                                    </p:anim>
                                    <p:anim calcmode="lin" valueType="num">
                                      <p:cBhvr>
                                        <p:cTn id="32" dur="500" fill="hold"/>
                                        <p:tgtEl>
                                          <p:spTgt spid="1714179">
                                            <p:txEl>
                                              <p:pRg st="4" end="4"/>
                                            </p:txEl>
                                          </p:spTgt>
                                        </p:tgtEl>
                                        <p:attrNameLst>
                                          <p:attrName>ppt_h</p:attrName>
                                        </p:attrNameLst>
                                      </p:cBhvr>
                                      <p:tavLst>
                                        <p:tav tm="0">
                                          <p:val>
                                            <p:strVal val="2/3*#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272" fill="hold" grpId="0" nodeType="clickEffect">
                                  <p:stCondLst>
                                    <p:cond delay="0"/>
                                  </p:stCondLst>
                                  <p:childTnLst>
                                    <p:set>
                                      <p:cBhvr>
                                        <p:cTn id="36" dur="1" fill="hold">
                                          <p:stCondLst>
                                            <p:cond delay="0"/>
                                          </p:stCondLst>
                                        </p:cTn>
                                        <p:tgtEl>
                                          <p:spTgt spid="1714179">
                                            <p:txEl>
                                              <p:pRg st="5" end="5"/>
                                            </p:txEl>
                                          </p:spTgt>
                                        </p:tgtEl>
                                        <p:attrNameLst>
                                          <p:attrName>style.visibility</p:attrName>
                                        </p:attrNameLst>
                                      </p:cBhvr>
                                      <p:to>
                                        <p:strVal val="visible"/>
                                      </p:to>
                                    </p:set>
                                    <p:anim calcmode="lin" valueType="num">
                                      <p:cBhvr>
                                        <p:cTn id="37" dur="500" fill="hold"/>
                                        <p:tgtEl>
                                          <p:spTgt spid="1714179">
                                            <p:txEl>
                                              <p:pRg st="5" end="5"/>
                                            </p:txEl>
                                          </p:spTgt>
                                        </p:tgtEl>
                                        <p:attrNameLst>
                                          <p:attrName>ppt_w</p:attrName>
                                        </p:attrNameLst>
                                      </p:cBhvr>
                                      <p:tavLst>
                                        <p:tav tm="0">
                                          <p:val>
                                            <p:strVal val="2/3*#ppt_w"/>
                                          </p:val>
                                        </p:tav>
                                        <p:tav tm="100000">
                                          <p:val>
                                            <p:strVal val="#ppt_w"/>
                                          </p:val>
                                        </p:tav>
                                      </p:tavLst>
                                    </p:anim>
                                    <p:anim calcmode="lin" valueType="num">
                                      <p:cBhvr>
                                        <p:cTn id="38" dur="500" fill="hold"/>
                                        <p:tgtEl>
                                          <p:spTgt spid="1714179">
                                            <p:txEl>
                                              <p:pRg st="5" end="5"/>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4179"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Θέση ημερομηνίας 3"/>
          <p:cNvSpPr>
            <a:spLocks noGrp="1"/>
          </p:cNvSpPr>
          <p:nvPr>
            <p:ph type="dt" sz="quarter" idx="10"/>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smtClean="0">
                <a:solidFill>
                  <a:schemeClr val="bg2"/>
                </a:solidFill>
              </a:rPr>
              <a:t>HY352</a:t>
            </a:r>
            <a:endParaRPr lang="en-US">
              <a:solidFill>
                <a:schemeClr val="bg2"/>
              </a:solidFill>
            </a:endParaRPr>
          </a:p>
        </p:txBody>
      </p:sp>
      <p:sp>
        <p:nvSpPr>
          <p:cNvPr id="5123" name="Θέση υποσέλιδου 4"/>
          <p:cNvSpPr>
            <a:spLocks noGrp="1"/>
          </p:cNvSpPr>
          <p:nvPr>
            <p:ph type="ftr" sz="quarter" idx="11"/>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a:solidFill>
                  <a:schemeClr val="bg2"/>
                </a:solidFill>
              </a:rPr>
              <a:t>Α. Σαββίδης</a:t>
            </a:r>
            <a:endParaRPr lang="en-US">
              <a:solidFill>
                <a:schemeClr val="bg2"/>
              </a:solidFill>
            </a:endParaRPr>
          </a:p>
        </p:txBody>
      </p:sp>
      <p:sp>
        <p:nvSpPr>
          <p:cNvPr id="5124" name="Θέση αριθμού διαφάνειας 5"/>
          <p:cNvSpPr>
            <a:spLocks noGrp="1"/>
          </p:cNvSpPr>
          <p:nvPr>
            <p:ph type="sldNum" sz="quarter" idx="12"/>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n-US">
                <a:solidFill>
                  <a:schemeClr val="bg2"/>
                </a:solidFill>
              </a:rPr>
              <a:t>Slide </a:t>
            </a:r>
            <a:fld id="{73F9842D-B787-4153-AF9F-4EEA77B98583}" type="slidenum">
              <a:rPr lang="en-US">
                <a:solidFill>
                  <a:schemeClr val="bg2"/>
                </a:solidFill>
              </a:rPr>
              <a:pPr/>
              <a:t>3</a:t>
            </a:fld>
            <a:r>
              <a:rPr lang="el-GR">
                <a:solidFill>
                  <a:schemeClr val="bg2"/>
                </a:solidFill>
              </a:rPr>
              <a:t> / 4</a:t>
            </a:r>
            <a:r>
              <a:rPr lang="en-US">
                <a:solidFill>
                  <a:schemeClr val="bg2"/>
                </a:solidFill>
              </a:rPr>
              <a:t>4</a:t>
            </a:r>
          </a:p>
        </p:txBody>
      </p:sp>
      <p:sp>
        <p:nvSpPr>
          <p:cNvPr id="1741826" name="Rectangle 2"/>
          <p:cNvSpPr>
            <a:spLocks noGrp="1" noChangeArrowheads="1"/>
          </p:cNvSpPr>
          <p:nvPr>
            <p:ph type="title"/>
          </p:nvPr>
        </p:nvSpPr>
        <p:spPr/>
        <p:txBody>
          <a:bodyPr/>
          <a:lstStyle/>
          <a:p>
            <a:pPr>
              <a:defRPr/>
            </a:pPr>
            <a:r>
              <a:rPr lang="el-GR" smtClean="0"/>
              <a:t>Περιεχόμενα</a:t>
            </a:r>
            <a:endParaRPr lang="en-GB" smtClean="0"/>
          </a:p>
        </p:txBody>
      </p:sp>
      <p:sp>
        <p:nvSpPr>
          <p:cNvPr id="1741827" name="Rectangle 3"/>
          <p:cNvSpPr>
            <a:spLocks noGrp="1" noChangeArrowheads="1"/>
          </p:cNvSpPr>
          <p:nvPr>
            <p:ph type="body" idx="1"/>
          </p:nvPr>
        </p:nvSpPr>
        <p:spPr/>
        <p:txBody>
          <a:bodyPr/>
          <a:lstStyle/>
          <a:p>
            <a:pPr>
              <a:defRPr/>
            </a:pPr>
            <a:r>
              <a:rPr lang="el-GR" i="1" smtClean="0">
                <a:solidFill>
                  <a:srgbClr val="0000FF"/>
                </a:solidFill>
                <a:effectLst>
                  <a:outerShdw blurRad="38100" dist="38100" dir="2700000" algn="tl">
                    <a:srgbClr val="000000"/>
                  </a:outerShdw>
                </a:effectLst>
              </a:rPr>
              <a:t>Εισαγωγή - αμυντικός προγραμματισμός</a:t>
            </a:r>
            <a:endParaRPr lang="en-US" i="1" smtClean="0">
              <a:solidFill>
                <a:srgbClr val="0000FF"/>
              </a:solidFill>
              <a:effectLst>
                <a:outerShdw blurRad="38100" dist="38100" dir="2700000" algn="tl">
                  <a:srgbClr val="000000"/>
                </a:outerShdw>
              </a:effectLst>
            </a:endParaRPr>
          </a:p>
          <a:p>
            <a:pPr>
              <a:defRPr/>
            </a:pPr>
            <a:r>
              <a:rPr lang="en-US" smtClean="0"/>
              <a:t>Resource failure (</a:t>
            </a:r>
            <a:r>
              <a:rPr lang="el-GR" smtClean="0"/>
              <a:t>αποτυχία πόρων)</a:t>
            </a:r>
            <a:endParaRPr lang="en-US" smtClean="0"/>
          </a:p>
          <a:p>
            <a:pPr>
              <a:defRPr/>
            </a:pPr>
            <a:r>
              <a:rPr lang="en-US" smtClean="0"/>
              <a:t>Bug</a:t>
            </a:r>
            <a:r>
              <a:rPr lang="el-GR" smtClean="0"/>
              <a:t> (προγραμματιστικό σφάλμα)</a:t>
            </a:r>
            <a:endParaRPr lang="en-US" smtClean="0"/>
          </a:p>
          <a:p>
            <a:pPr>
              <a:defRPr/>
            </a:pPr>
            <a:r>
              <a:rPr lang="el-GR" smtClean="0"/>
              <a:t>Κοινή στρατηγική </a:t>
            </a:r>
            <a:r>
              <a:rPr lang="en-US" smtClean="0"/>
              <a:t>debugging</a:t>
            </a:r>
          </a:p>
          <a:p>
            <a:pPr>
              <a:defRPr/>
            </a:pPr>
            <a:r>
              <a:rPr lang="el-GR" smtClean="0"/>
              <a:t>Αυτοέλεγχος προγράμματος</a:t>
            </a:r>
            <a:endParaRPr lang="en-US" smtClean="0"/>
          </a:p>
          <a:p>
            <a:pPr>
              <a:defRPr/>
            </a:pPr>
            <a:r>
              <a:rPr lang="el-GR" smtClean="0"/>
              <a:t>Ακραίος προγραμματισμός</a:t>
            </a:r>
            <a:endParaRPr lang="en-US" smtClean="0"/>
          </a:p>
        </p:txBody>
      </p:sp>
    </p:spTree>
    <p:extLst>
      <p:ext uri="{BB962C8B-B14F-4D97-AF65-F5344CB8AC3E}">
        <p14:creationId xmlns:p14="http://schemas.microsoft.com/office/powerpoint/2010/main" val="3472988732"/>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Θέση ημερομηνίας 3"/>
          <p:cNvSpPr>
            <a:spLocks noGrp="1"/>
          </p:cNvSpPr>
          <p:nvPr>
            <p:ph type="dt" sz="quarter" idx="10"/>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smtClean="0">
                <a:solidFill>
                  <a:schemeClr val="bg2"/>
                </a:solidFill>
              </a:rPr>
              <a:t>HY352</a:t>
            </a:r>
            <a:endParaRPr lang="en-US">
              <a:solidFill>
                <a:schemeClr val="bg2"/>
              </a:solidFill>
            </a:endParaRPr>
          </a:p>
        </p:txBody>
      </p:sp>
      <p:sp>
        <p:nvSpPr>
          <p:cNvPr id="32771" name="Θέση υποσέλιδου 4"/>
          <p:cNvSpPr>
            <a:spLocks noGrp="1"/>
          </p:cNvSpPr>
          <p:nvPr>
            <p:ph type="ftr" sz="quarter" idx="11"/>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a:solidFill>
                  <a:schemeClr val="bg2"/>
                </a:solidFill>
              </a:rPr>
              <a:t>Α. Σαββίδης</a:t>
            </a:r>
            <a:endParaRPr lang="en-US">
              <a:solidFill>
                <a:schemeClr val="bg2"/>
              </a:solidFill>
            </a:endParaRPr>
          </a:p>
        </p:txBody>
      </p:sp>
      <p:sp>
        <p:nvSpPr>
          <p:cNvPr id="32772" name="Θέση αριθμού διαφάνειας 5"/>
          <p:cNvSpPr>
            <a:spLocks noGrp="1"/>
          </p:cNvSpPr>
          <p:nvPr>
            <p:ph type="sldNum" sz="quarter" idx="12"/>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n-US">
                <a:solidFill>
                  <a:schemeClr val="bg2"/>
                </a:solidFill>
              </a:rPr>
              <a:t>Slide </a:t>
            </a:r>
            <a:fld id="{8A9E150E-ED4E-410B-9F42-F262D728848B}" type="slidenum">
              <a:rPr lang="en-US">
                <a:solidFill>
                  <a:schemeClr val="bg2"/>
                </a:solidFill>
              </a:rPr>
              <a:pPr/>
              <a:t>30</a:t>
            </a:fld>
            <a:r>
              <a:rPr lang="el-GR">
                <a:solidFill>
                  <a:schemeClr val="bg2"/>
                </a:solidFill>
              </a:rPr>
              <a:t> / 4</a:t>
            </a:r>
            <a:r>
              <a:rPr lang="en-US">
                <a:solidFill>
                  <a:schemeClr val="bg2"/>
                </a:solidFill>
              </a:rPr>
              <a:t>4</a:t>
            </a:r>
          </a:p>
        </p:txBody>
      </p:sp>
      <p:sp>
        <p:nvSpPr>
          <p:cNvPr id="1717250" name="Rectangle 2"/>
          <p:cNvSpPr>
            <a:spLocks noGrp="1" noChangeArrowheads="1"/>
          </p:cNvSpPr>
          <p:nvPr>
            <p:ph type="title"/>
          </p:nvPr>
        </p:nvSpPr>
        <p:spPr/>
        <p:txBody>
          <a:bodyPr/>
          <a:lstStyle/>
          <a:p>
            <a:pPr>
              <a:defRPr/>
            </a:pPr>
            <a:r>
              <a:rPr lang="el-GR" smtClean="0"/>
              <a:t>Αυτοέλεγχος προγράμματος (5/8)</a:t>
            </a:r>
            <a:endParaRPr lang="en-GB" smtClean="0"/>
          </a:p>
        </p:txBody>
      </p:sp>
      <p:sp>
        <p:nvSpPr>
          <p:cNvPr id="1717251" name="Rectangle 3"/>
          <p:cNvSpPr>
            <a:spLocks noGrp="1" noChangeArrowheads="1"/>
          </p:cNvSpPr>
          <p:nvPr>
            <p:ph type="body" idx="1"/>
          </p:nvPr>
        </p:nvSpPr>
        <p:spPr/>
        <p:txBody>
          <a:bodyPr/>
          <a:lstStyle/>
          <a:p>
            <a:pPr>
              <a:lnSpc>
                <a:spcPct val="90000"/>
              </a:lnSpc>
              <a:defRPr/>
            </a:pPr>
            <a:r>
              <a:rPr lang="el-GR" sz="2400" i="1" smtClean="0"/>
              <a:t>Τα </a:t>
            </a:r>
            <a:r>
              <a:rPr lang="en-GB" sz="2400" i="1" smtClean="0"/>
              <a:t>assertions</a:t>
            </a:r>
            <a:r>
              <a:rPr lang="en-GB" sz="2400" smtClean="0"/>
              <a:t> </a:t>
            </a:r>
            <a:endParaRPr lang="el-GR" sz="2400" smtClean="0"/>
          </a:p>
          <a:p>
            <a:pPr lvl="1">
              <a:lnSpc>
                <a:spcPct val="90000"/>
              </a:lnSpc>
              <a:defRPr/>
            </a:pPr>
            <a:r>
              <a:rPr lang="el-GR" sz="2000" smtClean="0"/>
              <a:t>δεν ενσωματώνουν </a:t>
            </a:r>
            <a:r>
              <a:rPr lang="el-GR" sz="2000" i="1" smtClean="0">
                <a:solidFill>
                  <a:srgbClr val="339933"/>
                </a:solidFill>
                <a:effectLst>
                  <a:outerShdw blurRad="38100" dist="38100" dir="2700000" algn="tl">
                    <a:srgbClr val="000000"/>
                  </a:outerShdw>
                </a:effectLst>
              </a:rPr>
              <a:t>ποτέ εκφράσεις οι οποίες αλλάζουν την κατάσταση του προγράμματος</a:t>
            </a:r>
            <a:r>
              <a:rPr lang="el-GR" sz="2000" smtClean="0"/>
              <a:t> </a:t>
            </a:r>
            <a:r>
              <a:rPr lang="en-GB" sz="2000" smtClean="0"/>
              <a:t>(</a:t>
            </a:r>
            <a:r>
              <a:rPr lang="el-GR" sz="2000" smtClean="0"/>
              <a:t>δηλ. βάζουμε μόνο </a:t>
            </a:r>
            <a:r>
              <a:rPr lang="en-US" sz="2000" smtClean="0"/>
              <a:t>observer calls,</a:t>
            </a:r>
            <a:r>
              <a:rPr lang="el-GR" sz="2000" smtClean="0"/>
              <a:t> που είναι </a:t>
            </a:r>
            <a:r>
              <a:rPr lang="en-GB" sz="2000" smtClean="0"/>
              <a:t>“read only” </a:t>
            </a:r>
            <a:r>
              <a:rPr lang="el-GR" sz="2000" smtClean="0"/>
              <a:t>κώδικας</a:t>
            </a:r>
            <a:r>
              <a:rPr lang="en-GB" sz="2000" smtClean="0"/>
              <a:t>)</a:t>
            </a:r>
            <a:endParaRPr lang="el-GR" sz="2000" smtClean="0"/>
          </a:p>
          <a:p>
            <a:pPr lvl="1">
              <a:lnSpc>
                <a:spcPct val="90000"/>
              </a:lnSpc>
              <a:defRPr/>
            </a:pPr>
            <a:r>
              <a:rPr lang="el-GR" sz="2000" smtClean="0"/>
              <a:t>δεν θεωρούνται </a:t>
            </a:r>
            <a:r>
              <a:rPr lang="el-GR" sz="2000" i="1" smtClean="0">
                <a:solidFill>
                  <a:srgbClr val="339933"/>
                </a:solidFill>
                <a:effectLst>
                  <a:outerShdw blurRad="38100" dist="38100" dir="2700000" algn="tl">
                    <a:srgbClr val="000000"/>
                  </a:outerShdw>
                </a:effectLst>
              </a:rPr>
              <a:t>ποτέ ως τμήμα της συνολικής λογικής</a:t>
            </a:r>
            <a:r>
              <a:rPr lang="el-GR" sz="2000" smtClean="0"/>
              <a:t> του τελικού προγράμματος</a:t>
            </a:r>
            <a:endParaRPr lang="en-GB" sz="2000" smtClean="0"/>
          </a:p>
          <a:p>
            <a:pPr lvl="1">
              <a:lnSpc>
                <a:spcPct val="90000"/>
              </a:lnSpc>
              <a:defRPr/>
            </a:pPr>
            <a:r>
              <a:rPr lang="el-GR" sz="2000" i="1" smtClean="0">
                <a:solidFill>
                  <a:srgbClr val="339933"/>
                </a:solidFill>
                <a:effectLst>
                  <a:outerShdw blurRad="38100" dist="38100" dir="2700000" algn="tl">
                    <a:srgbClr val="000000"/>
                  </a:outerShdw>
                </a:effectLst>
              </a:rPr>
              <a:t>απενεργοποιούνται από τον </a:t>
            </a:r>
            <a:r>
              <a:rPr lang="en-US" sz="2000" i="1" smtClean="0">
                <a:solidFill>
                  <a:srgbClr val="339933"/>
                </a:solidFill>
                <a:effectLst>
                  <a:outerShdw blurRad="38100" dist="38100" dir="2700000" algn="tl">
                    <a:srgbClr val="000000"/>
                  </a:outerShdw>
                </a:effectLst>
              </a:rPr>
              <a:t>compiler</a:t>
            </a:r>
            <a:r>
              <a:rPr lang="en-US" sz="2000" smtClean="0"/>
              <a:t> </a:t>
            </a:r>
            <a:r>
              <a:rPr lang="el-GR" sz="2000" smtClean="0"/>
              <a:t>(δηλ. σαν να «αφαιρούνται») στον κώδικα του </a:t>
            </a:r>
            <a:r>
              <a:rPr lang="en-GB" sz="2000" smtClean="0"/>
              <a:t>production </a:t>
            </a:r>
            <a:r>
              <a:rPr lang="en-US" sz="2000" smtClean="0"/>
              <a:t>/ release </a:t>
            </a:r>
            <a:r>
              <a:rPr lang="en-GB" sz="2000" smtClean="0"/>
              <a:t>mode</a:t>
            </a:r>
          </a:p>
          <a:p>
            <a:pPr>
              <a:lnSpc>
                <a:spcPct val="90000"/>
              </a:lnSpc>
              <a:defRPr/>
            </a:pPr>
            <a:r>
              <a:rPr lang="el-GR" sz="2400" smtClean="0"/>
              <a:t>Τοποθετούμε </a:t>
            </a:r>
            <a:r>
              <a:rPr lang="en-GB" sz="2400" smtClean="0"/>
              <a:t>assertions </a:t>
            </a:r>
            <a:r>
              <a:rPr lang="el-GR" sz="2400" smtClean="0"/>
              <a:t>στον κώδικα </a:t>
            </a:r>
            <a:r>
              <a:rPr lang="el-GR" sz="2400" i="1" smtClean="0">
                <a:solidFill>
                  <a:srgbClr val="339933"/>
                </a:solidFill>
                <a:effectLst>
                  <a:outerShdw blurRad="38100" dist="38100" dir="2700000" algn="tl">
                    <a:srgbClr val="000000"/>
                  </a:outerShdw>
                </a:effectLst>
              </a:rPr>
              <a:t>όσο το δυνατόν νωρίτερα</a:t>
            </a:r>
            <a:r>
              <a:rPr lang="el-GR" sz="2400" smtClean="0"/>
              <a:t>, την στιγμή που ακριβώς υλοποιείται, και όχι σε μεταγενέστερο στάδιο ως προσθήκη</a:t>
            </a:r>
          </a:p>
          <a:p>
            <a:pPr lvl="1">
              <a:lnSpc>
                <a:spcPct val="90000"/>
              </a:lnSpc>
              <a:defRPr/>
            </a:pPr>
            <a:r>
              <a:rPr lang="el-GR" sz="2000" smtClean="0"/>
              <a:t>αλλιώς θα πρέπει να τα εισάγετε αναγκαστικά κατά τη διάρκεια του </a:t>
            </a:r>
            <a:r>
              <a:rPr lang="en-GB" sz="2000" smtClean="0"/>
              <a:t>debugging</a:t>
            </a:r>
            <a:r>
              <a:rPr lang="el-GR" sz="2000" smtClean="0"/>
              <a:t>, όταν θα έχετε ήδη λησμονήσει τις λεπτομέρειες του κάθε τμήματος κώδικα</a:t>
            </a:r>
            <a:endParaRPr lang="en-GB" sz="2000" smtClean="0"/>
          </a:p>
        </p:txBody>
      </p:sp>
    </p:spTree>
    <p:extLst>
      <p:ext uri="{BB962C8B-B14F-4D97-AF65-F5344CB8AC3E}">
        <p14:creationId xmlns:p14="http://schemas.microsoft.com/office/powerpoint/2010/main" val="37799894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717251">
                                            <p:txEl>
                                              <p:pRg st="0" end="0"/>
                                            </p:txEl>
                                          </p:spTgt>
                                        </p:tgtEl>
                                        <p:attrNameLst>
                                          <p:attrName>style.visibility</p:attrName>
                                        </p:attrNameLst>
                                      </p:cBhvr>
                                      <p:to>
                                        <p:strVal val="visible"/>
                                      </p:to>
                                    </p:set>
                                    <p:anim calcmode="lin" valueType="num">
                                      <p:cBhvr>
                                        <p:cTn id="7" dur="500" fill="hold"/>
                                        <p:tgtEl>
                                          <p:spTgt spid="1717251">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717251">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717251">
                                            <p:txEl>
                                              <p:pRg st="1" end="1"/>
                                            </p:txEl>
                                          </p:spTgt>
                                        </p:tgtEl>
                                        <p:attrNameLst>
                                          <p:attrName>style.visibility</p:attrName>
                                        </p:attrNameLst>
                                      </p:cBhvr>
                                      <p:to>
                                        <p:strVal val="visible"/>
                                      </p:to>
                                    </p:set>
                                    <p:anim calcmode="lin" valueType="num">
                                      <p:cBhvr>
                                        <p:cTn id="13" dur="500" fill="hold"/>
                                        <p:tgtEl>
                                          <p:spTgt spid="1717251">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1717251">
                                            <p:txEl>
                                              <p:pRg st="1" end="1"/>
                                            </p:txEl>
                                          </p:spTgt>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1717251">
                                            <p:txEl>
                                              <p:pRg st="2" end="2"/>
                                            </p:txEl>
                                          </p:spTgt>
                                        </p:tgtEl>
                                        <p:attrNameLst>
                                          <p:attrName>style.visibility</p:attrName>
                                        </p:attrNameLst>
                                      </p:cBhvr>
                                      <p:to>
                                        <p:strVal val="visible"/>
                                      </p:to>
                                    </p:set>
                                    <p:anim calcmode="lin" valueType="num">
                                      <p:cBhvr>
                                        <p:cTn id="19" dur="500" fill="hold"/>
                                        <p:tgtEl>
                                          <p:spTgt spid="1717251">
                                            <p:txEl>
                                              <p:pRg st="2" end="2"/>
                                            </p:txEl>
                                          </p:spTgt>
                                        </p:tgtEl>
                                        <p:attrNameLst>
                                          <p:attrName>ppt_w</p:attrName>
                                        </p:attrNameLst>
                                      </p:cBhvr>
                                      <p:tavLst>
                                        <p:tav tm="0">
                                          <p:val>
                                            <p:strVal val="2/3*#ppt_w"/>
                                          </p:val>
                                        </p:tav>
                                        <p:tav tm="100000">
                                          <p:val>
                                            <p:strVal val="#ppt_w"/>
                                          </p:val>
                                        </p:tav>
                                      </p:tavLst>
                                    </p:anim>
                                    <p:anim calcmode="lin" valueType="num">
                                      <p:cBhvr>
                                        <p:cTn id="20" dur="500" fill="hold"/>
                                        <p:tgtEl>
                                          <p:spTgt spid="1717251">
                                            <p:txEl>
                                              <p:pRg st="2" end="2"/>
                                            </p:txEl>
                                          </p:spTgt>
                                        </p:tgtEl>
                                        <p:attrNameLst>
                                          <p:attrName>ppt_h</p:attrName>
                                        </p:attrNameLst>
                                      </p:cBhvr>
                                      <p:tavLst>
                                        <p:tav tm="0">
                                          <p:val>
                                            <p:strVal val="2/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72" fill="hold" grpId="0" nodeType="clickEffect">
                                  <p:stCondLst>
                                    <p:cond delay="0"/>
                                  </p:stCondLst>
                                  <p:childTnLst>
                                    <p:set>
                                      <p:cBhvr>
                                        <p:cTn id="24" dur="1" fill="hold">
                                          <p:stCondLst>
                                            <p:cond delay="0"/>
                                          </p:stCondLst>
                                        </p:cTn>
                                        <p:tgtEl>
                                          <p:spTgt spid="1717251">
                                            <p:txEl>
                                              <p:pRg st="3" end="3"/>
                                            </p:txEl>
                                          </p:spTgt>
                                        </p:tgtEl>
                                        <p:attrNameLst>
                                          <p:attrName>style.visibility</p:attrName>
                                        </p:attrNameLst>
                                      </p:cBhvr>
                                      <p:to>
                                        <p:strVal val="visible"/>
                                      </p:to>
                                    </p:set>
                                    <p:anim calcmode="lin" valueType="num">
                                      <p:cBhvr>
                                        <p:cTn id="25" dur="500" fill="hold"/>
                                        <p:tgtEl>
                                          <p:spTgt spid="1717251">
                                            <p:txEl>
                                              <p:pRg st="3" end="3"/>
                                            </p:txEl>
                                          </p:spTgt>
                                        </p:tgtEl>
                                        <p:attrNameLst>
                                          <p:attrName>ppt_w</p:attrName>
                                        </p:attrNameLst>
                                      </p:cBhvr>
                                      <p:tavLst>
                                        <p:tav tm="0">
                                          <p:val>
                                            <p:strVal val="2/3*#ppt_w"/>
                                          </p:val>
                                        </p:tav>
                                        <p:tav tm="100000">
                                          <p:val>
                                            <p:strVal val="#ppt_w"/>
                                          </p:val>
                                        </p:tav>
                                      </p:tavLst>
                                    </p:anim>
                                    <p:anim calcmode="lin" valueType="num">
                                      <p:cBhvr>
                                        <p:cTn id="26" dur="500" fill="hold"/>
                                        <p:tgtEl>
                                          <p:spTgt spid="1717251">
                                            <p:txEl>
                                              <p:pRg st="3" end="3"/>
                                            </p:txEl>
                                          </p:spTgt>
                                        </p:tgtEl>
                                        <p:attrNameLst>
                                          <p:attrName>ppt_h</p:attrName>
                                        </p:attrNameLst>
                                      </p:cBhvr>
                                      <p:tavLst>
                                        <p:tav tm="0">
                                          <p:val>
                                            <p:strVal val="2/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72" fill="hold" grpId="0" nodeType="clickEffect">
                                  <p:stCondLst>
                                    <p:cond delay="0"/>
                                  </p:stCondLst>
                                  <p:childTnLst>
                                    <p:set>
                                      <p:cBhvr>
                                        <p:cTn id="30" dur="1" fill="hold">
                                          <p:stCondLst>
                                            <p:cond delay="0"/>
                                          </p:stCondLst>
                                        </p:cTn>
                                        <p:tgtEl>
                                          <p:spTgt spid="1717251">
                                            <p:txEl>
                                              <p:pRg st="4" end="4"/>
                                            </p:txEl>
                                          </p:spTgt>
                                        </p:tgtEl>
                                        <p:attrNameLst>
                                          <p:attrName>style.visibility</p:attrName>
                                        </p:attrNameLst>
                                      </p:cBhvr>
                                      <p:to>
                                        <p:strVal val="visible"/>
                                      </p:to>
                                    </p:set>
                                    <p:anim calcmode="lin" valueType="num">
                                      <p:cBhvr>
                                        <p:cTn id="31" dur="500" fill="hold"/>
                                        <p:tgtEl>
                                          <p:spTgt spid="1717251">
                                            <p:txEl>
                                              <p:pRg st="4" end="4"/>
                                            </p:txEl>
                                          </p:spTgt>
                                        </p:tgtEl>
                                        <p:attrNameLst>
                                          <p:attrName>ppt_w</p:attrName>
                                        </p:attrNameLst>
                                      </p:cBhvr>
                                      <p:tavLst>
                                        <p:tav tm="0">
                                          <p:val>
                                            <p:strVal val="2/3*#ppt_w"/>
                                          </p:val>
                                        </p:tav>
                                        <p:tav tm="100000">
                                          <p:val>
                                            <p:strVal val="#ppt_w"/>
                                          </p:val>
                                        </p:tav>
                                      </p:tavLst>
                                    </p:anim>
                                    <p:anim calcmode="lin" valueType="num">
                                      <p:cBhvr>
                                        <p:cTn id="32" dur="500" fill="hold"/>
                                        <p:tgtEl>
                                          <p:spTgt spid="1717251">
                                            <p:txEl>
                                              <p:pRg st="4" end="4"/>
                                            </p:txEl>
                                          </p:spTgt>
                                        </p:tgtEl>
                                        <p:attrNameLst>
                                          <p:attrName>ppt_h</p:attrName>
                                        </p:attrNameLst>
                                      </p:cBhvr>
                                      <p:tavLst>
                                        <p:tav tm="0">
                                          <p:val>
                                            <p:strVal val="2/3*#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272" fill="hold" grpId="0" nodeType="clickEffect">
                                  <p:stCondLst>
                                    <p:cond delay="0"/>
                                  </p:stCondLst>
                                  <p:childTnLst>
                                    <p:set>
                                      <p:cBhvr>
                                        <p:cTn id="36" dur="1" fill="hold">
                                          <p:stCondLst>
                                            <p:cond delay="0"/>
                                          </p:stCondLst>
                                        </p:cTn>
                                        <p:tgtEl>
                                          <p:spTgt spid="1717251">
                                            <p:txEl>
                                              <p:pRg st="5" end="5"/>
                                            </p:txEl>
                                          </p:spTgt>
                                        </p:tgtEl>
                                        <p:attrNameLst>
                                          <p:attrName>style.visibility</p:attrName>
                                        </p:attrNameLst>
                                      </p:cBhvr>
                                      <p:to>
                                        <p:strVal val="visible"/>
                                      </p:to>
                                    </p:set>
                                    <p:anim calcmode="lin" valueType="num">
                                      <p:cBhvr>
                                        <p:cTn id="37" dur="500" fill="hold"/>
                                        <p:tgtEl>
                                          <p:spTgt spid="1717251">
                                            <p:txEl>
                                              <p:pRg st="5" end="5"/>
                                            </p:txEl>
                                          </p:spTgt>
                                        </p:tgtEl>
                                        <p:attrNameLst>
                                          <p:attrName>ppt_w</p:attrName>
                                        </p:attrNameLst>
                                      </p:cBhvr>
                                      <p:tavLst>
                                        <p:tav tm="0">
                                          <p:val>
                                            <p:strVal val="2/3*#ppt_w"/>
                                          </p:val>
                                        </p:tav>
                                        <p:tav tm="100000">
                                          <p:val>
                                            <p:strVal val="#ppt_w"/>
                                          </p:val>
                                        </p:tav>
                                      </p:tavLst>
                                    </p:anim>
                                    <p:anim calcmode="lin" valueType="num">
                                      <p:cBhvr>
                                        <p:cTn id="38" dur="500" fill="hold"/>
                                        <p:tgtEl>
                                          <p:spTgt spid="1717251">
                                            <p:txEl>
                                              <p:pRg st="5" end="5"/>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7251" grpId="0" build="p" bldLvl="2"/>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Θέση ημερομηνίας 3"/>
          <p:cNvSpPr>
            <a:spLocks noGrp="1"/>
          </p:cNvSpPr>
          <p:nvPr>
            <p:ph type="dt" sz="quarter" idx="10"/>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smtClean="0">
                <a:solidFill>
                  <a:schemeClr val="bg2"/>
                </a:solidFill>
              </a:rPr>
              <a:t>HY352</a:t>
            </a:r>
            <a:endParaRPr lang="en-US">
              <a:solidFill>
                <a:schemeClr val="bg2"/>
              </a:solidFill>
            </a:endParaRPr>
          </a:p>
        </p:txBody>
      </p:sp>
      <p:sp>
        <p:nvSpPr>
          <p:cNvPr id="33795" name="Θέση υποσέλιδου 4"/>
          <p:cNvSpPr>
            <a:spLocks noGrp="1"/>
          </p:cNvSpPr>
          <p:nvPr>
            <p:ph type="ftr" sz="quarter" idx="11"/>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a:solidFill>
                  <a:schemeClr val="bg2"/>
                </a:solidFill>
              </a:rPr>
              <a:t>Α. Σαββίδης</a:t>
            </a:r>
            <a:endParaRPr lang="en-US">
              <a:solidFill>
                <a:schemeClr val="bg2"/>
              </a:solidFill>
            </a:endParaRPr>
          </a:p>
        </p:txBody>
      </p:sp>
      <p:sp>
        <p:nvSpPr>
          <p:cNvPr id="33796" name="Θέση αριθμού διαφάνειας 5"/>
          <p:cNvSpPr>
            <a:spLocks noGrp="1"/>
          </p:cNvSpPr>
          <p:nvPr>
            <p:ph type="sldNum" sz="quarter" idx="12"/>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n-US">
                <a:solidFill>
                  <a:schemeClr val="bg2"/>
                </a:solidFill>
              </a:rPr>
              <a:t>Slide </a:t>
            </a:r>
            <a:fld id="{C97FF09D-86E6-4DA5-8D54-CA5A06A5C17D}" type="slidenum">
              <a:rPr lang="en-US">
                <a:solidFill>
                  <a:schemeClr val="bg2"/>
                </a:solidFill>
              </a:rPr>
              <a:pPr/>
              <a:t>31</a:t>
            </a:fld>
            <a:r>
              <a:rPr lang="el-GR">
                <a:solidFill>
                  <a:schemeClr val="bg2"/>
                </a:solidFill>
              </a:rPr>
              <a:t> / 4</a:t>
            </a:r>
            <a:r>
              <a:rPr lang="en-US">
                <a:solidFill>
                  <a:schemeClr val="bg2"/>
                </a:solidFill>
              </a:rPr>
              <a:t>4</a:t>
            </a:r>
          </a:p>
        </p:txBody>
      </p:sp>
      <p:sp>
        <p:nvSpPr>
          <p:cNvPr id="1715202" name="Rectangle 2"/>
          <p:cNvSpPr>
            <a:spLocks noGrp="1" noChangeArrowheads="1"/>
          </p:cNvSpPr>
          <p:nvPr>
            <p:ph type="title"/>
          </p:nvPr>
        </p:nvSpPr>
        <p:spPr/>
        <p:txBody>
          <a:bodyPr/>
          <a:lstStyle/>
          <a:p>
            <a:pPr>
              <a:defRPr/>
            </a:pPr>
            <a:r>
              <a:rPr lang="el-GR" smtClean="0"/>
              <a:t>Αυτοέλεγχος προγράμματος (6/8)</a:t>
            </a:r>
            <a:endParaRPr lang="en-GB" smtClean="0"/>
          </a:p>
        </p:txBody>
      </p:sp>
      <p:sp>
        <p:nvSpPr>
          <p:cNvPr id="1715203" name="Rectangle 3"/>
          <p:cNvSpPr>
            <a:spLocks noGrp="1" noChangeArrowheads="1"/>
          </p:cNvSpPr>
          <p:nvPr>
            <p:ph type="body" idx="1"/>
          </p:nvPr>
        </p:nvSpPr>
        <p:spPr>
          <a:xfrm>
            <a:off x="457200" y="1532165"/>
            <a:ext cx="8305800" cy="4419600"/>
          </a:xfrm>
        </p:spPr>
        <p:txBody>
          <a:bodyPr/>
          <a:lstStyle/>
          <a:p>
            <a:pPr>
              <a:lnSpc>
                <a:spcPct val="90000"/>
              </a:lnSpc>
              <a:defRPr/>
            </a:pPr>
            <a:r>
              <a:rPr lang="el-GR" sz="2400" i="1" dirty="0" smtClean="0"/>
              <a:t>Πριν το λογισμικό παραδοθεί </a:t>
            </a:r>
            <a:r>
              <a:rPr lang="el-GR" sz="2400" i="1" dirty="0" smtClean="0"/>
              <a:t>προς </a:t>
            </a:r>
            <a:r>
              <a:rPr lang="el-GR" sz="2400" i="1" dirty="0" smtClean="0"/>
              <a:t>πραγματική χρήση</a:t>
            </a:r>
            <a:r>
              <a:rPr lang="en-GB" sz="2400" i="1" dirty="0" smtClean="0"/>
              <a:t>:</a:t>
            </a:r>
          </a:p>
          <a:p>
            <a:pPr lvl="1">
              <a:lnSpc>
                <a:spcPct val="90000"/>
              </a:lnSpc>
              <a:defRPr/>
            </a:pPr>
            <a:r>
              <a:rPr lang="el-GR" sz="2000" dirty="0" smtClean="0"/>
              <a:t>Αφαιρούμε τους εντατικούς ελέγχους που μπορεί να μειώσουν σοβαρά την </a:t>
            </a:r>
            <a:r>
              <a:rPr lang="el-GR" sz="2000" dirty="0" smtClean="0"/>
              <a:t>απόδοση</a:t>
            </a:r>
            <a:endParaRPr lang="en-US" sz="2000" dirty="0" smtClean="0"/>
          </a:p>
          <a:p>
            <a:pPr lvl="2">
              <a:lnSpc>
                <a:spcPct val="90000"/>
              </a:lnSpc>
              <a:defRPr/>
            </a:pPr>
            <a:r>
              <a:rPr lang="en-US" sz="1600" i="1" dirty="0" smtClean="0">
                <a:latin typeface="Consolas" pitchFamily="49" charset="0"/>
                <a:cs typeface="Consolas" pitchFamily="49" charset="0"/>
              </a:rPr>
              <a:t>DEBUG_ONLY_ASSERT(</a:t>
            </a:r>
            <a:r>
              <a:rPr lang="en-US" sz="1600" i="1" dirty="0" err="1" smtClean="0">
                <a:latin typeface="Consolas" pitchFamily="49" charset="0"/>
                <a:cs typeface="Consolas" pitchFamily="49" charset="0"/>
              </a:rPr>
              <a:t>exprt</a:t>
            </a:r>
            <a:r>
              <a:rPr lang="en-US" sz="1600" i="1" dirty="0" smtClean="0">
                <a:latin typeface="Consolas" pitchFamily="49" charset="0"/>
                <a:cs typeface="Consolas" pitchFamily="49" charset="0"/>
              </a:rPr>
              <a:t>), RETAINED_ASSERT(expr)</a:t>
            </a:r>
            <a:endParaRPr lang="en-GB" sz="1600" i="1" dirty="0" smtClean="0">
              <a:latin typeface="Consolas" pitchFamily="49" charset="0"/>
              <a:cs typeface="Consolas" pitchFamily="49" charset="0"/>
            </a:endParaRPr>
          </a:p>
          <a:p>
            <a:pPr lvl="1">
              <a:lnSpc>
                <a:spcPct val="90000"/>
              </a:lnSpc>
              <a:defRPr/>
            </a:pPr>
            <a:r>
              <a:rPr lang="el-GR" sz="2000" dirty="0" smtClean="0"/>
              <a:t>Μετατρέπουμε τα </a:t>
            </a:r>
            <a:r>
              <a:rPr lang="en-US" sz="2000" dirty="0" smtClean="0"/>
              <a:t>assertions </a:t>
            </a:r>
            <a:r>
              <a:rPr lang="el-GR" sz="2000" dirty="0" smtClean="0"/>
              <a:t>(με χρήση ειδικών </a:t>
            </a:r>
            <a:r>
              <a:rPr lang="en-US" sz="2000" dirty="0" smtClean="0"/>
              <a:t>macros) </a:t>
            </a:r>
            <a:r>
              <a:rPr lang="el-GR" sz="2000" dirty="0" smtClean="0"/>
              <a:t>σε κωδικοποιημένη πληροφορία με ενσωματωμένο αριθμό αρχείου, και γραμμή κώδικα</a:t>
            </a:r>
            <a:endParaRPr lang="en-GB" sz="2000" dirty="0" smtClean="0"/>
          </a:p>
          <a:p>
            <a:pPr lvl="1">
              <a:lnSpc>
                <a:spcPct val="90000"/>
              </a:lnSpc>
              <a:defRPr/>
            </a:pPr>
            <a:r>
              <a:rPr lang="el-GR" sz="2000" dirty="0" smtClean="0"/>
              <a:t>Αντικαθιστούμε τα μηνύματα που βγάζει ο </a:t>
            </a:r>
            <a:r>
              <a:rPr lang="en-US" sz="2000" dirty="0" smtClean="0"/>
              <a:t>compiler </a:t>
            </a:r>
            <a:r>
              <a:rPr lang="el-GR" sz="2000" dirty="0" smtClean="0"/>
              <a:t>για τα </a:t>
            </a:r>
            <a:r>
              <a:rPr lang="en-GB" sz="2000" dirty="0" smtClean="0"/>
              <a:t>assertion</a:t>
            </a:r>
            <a:r>
              <a:rPr lang="en-US" sz="2000" dirty="0" smtClean="0"/>
              <a:t>s</a:t>
            </a:r>
            <a:r>
              <a:rPr lang="en-GB" sz="2000" dirty="0" smtClean="0"/>
              <a:t> </a:t>
            </a:r>
            <a:r>
              <a:rPr lang="el-GR" sz="2000" dirty="0" smtClean="0"/>
              <a:t>με φιλικά μηνύματα με αριθμητικούς κώδικες λαθών που θα επιστραφούν από τους πελάτες σε εσάς</a:t>
            </a:r>
            <a:r>
              <a:rPr lang="en-GB" sz="2000" dirty="0" smtClean="0"/>
              <a:t>:</a:t>
            </a:r>
          </a:p>
          <a:p>
            <a:pPr lvl="2">
              <a:lnSpc>
                <a:spcPct val="90000"/>
              </a:lnSpc>
              <a:defRPr/>
            </a:pPr>
            <a:r>
              <a:rPr lang="el-GR" sz="1800" i="1" dirty="0" smtClean="0"/>
              <a:t>πληροφορούμε τον χρήστη για την ύπαρξη «καταληκτικού» σφάλματος</a:t>
            </a:r>
            <a:endParaRPr lang="en-GB" sz="1800" i="1" dirty="0" smtClean="0"/>
          </a:p>
          <a:p>
            <a:pPr lvl="2">
              <a:lnSpc>
                <a:spcPct val="90000"/>
              </a:lnSpc>
              <a:defRPr/>
            </a:pPr>
            <a:r>
              <a:rPr lang="el-GR" sz="1800" i="1" dirty="0" smtClean="0"/>
              <a:t>ένα υπάρχουν μη σωσμένα δεδομένα, προσπαθούμε να τα αποθηκεύσουμε σε προσωρινή περιοχή</a:t>
            </a:r>
            <a:endParaRPr lang="en-GB" sz="1800" i="1" dirty="0" smtClean="0"/>
          </a:p>
          <a:p>
            <a:pPr lvl="2">
              <a:lnSpc>
                <a:spcPct val="90000"/>
              </a:lnSpc>
              <a:defRPr/>
            </a:pPr>
            <a:r>
              <a:rPr lang="el-GR" sz="1800" i="1" dirty="0" smtClean="0"/>
              <a:t>και κάνουμε </a:t>
            </a:r>
            <a:r>
              <a:rPr lang="en-US" sz="1800" i="1" dirty="0" smtClean="0"/>
              <a:t>exit</a:t>
            </a:r>
            <a:endParaRPr lang="en-GB" sz="1800" i="1" dirty="0" smtClean="0"/>
          </a:p>
        </p:txBody>
      </p:sp>
    </p:spTree>
    <p:extLst>
      <p:ext uri="{BB962C8B-B14F-4D97-AF65-F5344CB8AC3E}">
        <p14:creationId xmlns:p14="http://schemas.microsoft.com/office/powerpoint/2010/main" val="10129049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715203">
                                            <p:txEl>
                                              <p:pRg st="0" end="0"/>
                                            </p:txEl>
                                          </p:spTgt>
                                        </p:tgtEl>
                                        <p:attrNameLst>
                                          <p:attrName>style.visibility</p:attrName>
                                        </p:attrNameLst>
                                      </p:cBhvr>
                                      <p:to>
                                        <p:strVal val="visible"/>
                                      </p:to>
                                    </p:set>
                                    <p:anim calcmode="lin" valueType="num">
                                      <p:cBhvr>
                                        <p:cTn id="7" dur="500" fill="hold"/>
                                        <p:tgtEl>
                                          <p:spTgt spid="1715203">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715203">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715203">
                                            <p:txEl>
                                              <p:pRg st="1" end="1"/>
                                            </p:txEl>
                                          </p:spTgt>
                                        </p:tgtEl>
                                        <p:attrNameLst>
                                          <p:attrName>style.visibility</p:attrName>
                                        </p:attrNameLst>
                                      </p:cBhvr>
                                      <p:to>
                                        <p:strVal val="visible"/>
                                      </p:to>
                                    </p:set>
                                    <p:anim calcmode="lin" valueType="num">
                                      <p:cBhvr>
                                        <p:cTn id="13" dur="500" fill="hold"/>
                                        <p:tgtEl>
                                          <p:spTgt spid="1715203">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1715203">
                                            <p:txEl>
                                              <p:pRg st="1" end="1"/>
                                            </p:txEl>
                                          </p:spTgt>
                                        </p:tgtEl>
                                        <p:attrNameLst>
                                          <p:attrName>ppt_h</p:attrName>
                                        </p:attrNameLst>
                                      </p:cBhvr>
                                      <p:tavLst>
                                        <p:tav tm="0">
                                          <p:val>
                                            <p:strVal val="2/3*#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1715203">
                                            <p:txEl>
                                              <p:pRg st="2" end="2"/>
                                            </p:txEl>
                                          </p:spTgt>
                                        </p:tgtEl>
                                        <p:attrNameLst>
                                          <p:attrName>style.visibility</p:attrName>
                                        </p:attrNameLst>
                                      </p:cBhvr>
                                      <p:to>
                                        <p:strVal val="visible"/>
                                      </p:to>
                                    </p:set>
                                    <p:anim calcmode="lin" valueType="num">
                                      <p:cBhvr>
                                        <p:cTn id="19" dur="500" fill="hold"/>
                                        <p:tgtEl>
                                          <p:spTgt spid="1715203">
                                            <p:txEl>
                                              <p:pRg st="2" end="2"/>
                                            </p:txEl>
                                          </p:spTgt>
                                        </p:tgtEl>
                                        <p:attrNameLst>
                                          <p:attrName>ppt_w</p:attrName>
                                        </p:attrNameLst>
                                      </p:cBhvr>
                                      <p:tavLst>
                                        <p:tav tm="0">
                                          <p:val>
                                            <p:strVal val="2/3*#ppt_w"/>
                                          </p:val>
                                        </p:tav>
                                        <p:tav tm="100000">
                                          <p:val>
                                            <p:strVal val="#ppt_w"/>
                                          </p:val>
                                        </p:tav>
                                      </p:tavLst>
                                    </p:anim>
                                    <p:anim calcmode="lin" valueType="num">
                                      <p:cBhvr>
                                        <p:cTn id="20" dur="500" fill="hold"/>
                                        <p:tgtEl>
                                          <p:spTgt spid="1715203">
                                            <p:txEl>
                                              <p:pRg st="2" end="2"/>
                                            </p:txEl>
                                          </p:spTgt>
                                        </p:tgtEl>
                                        <p:attrNameLst>
                                          <p:attrName>ppt_h</p:attrName>
                                        </p:attrNameLst>
                                      </p:cBhvr>
                                      <p:tavLst>
                                        <p:tav tm="0">
                                          <p:val>
                                            <p:strVal val="2/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72" fill="hold" grpId="0" nodeType="clickEffect">
                                  <p:stCondLst>
                                    <p:cond delay="0"/>
                                  </p:stCondLst>
                                  <p:childTnLst>
                                    <p:set>
                                      <p:cBhvr>
                                        <p:cTn id="24" dur="1" fill="hold">
                                          <p:stCondLst>
                                            <p:cond delay="0"/>
                                          </p:stCondLst>
                                        </p:cTn>
                                        <p:tgtEl>
                                          <p:spTgt spid="1715203">
                                            <p:txEl>
                                              <p:pRg st="3" end="3"/>
                                            </p:txEl>
                                          </p:spTgt>
                                        </p:tgtEl>
                                        <p:attrNameLst>
                                          <p:attrName>style.visibility</p:attrName>
                                        </p:attrNameLst>
                                      </p:cBhvr>
                                      <p:to>
                                        <p:strVal val="visible"/>
                                      </p:to>
                                    </p:set>
                                    <p:anim calcmode="lin" valueType="num">
                                      <p:cBhvr>
                                        <p:cTn id="25" dur="500" fill="hold"/>
                                        <p:tgtEl>
                                          <p:spTgt spid="1715203">
                                            <p:txEl>
                                              <p:pRg st="3" end="3"/>
                                            </p:txEl>
                                          </p:spTgt>
                                        </p:tgtEl>
                                        <p:attrNameLst>
                                          <p:attrName>ppt_w</p:attrName>
                                        </p:attrNameLst>
                                      </p:cBhvr>
                                      <p:tavLst>
                                        <p:tav tm="0">
                                          <p:val>
                                            <p:strVal val="2/3*#ppt_w"/>
                                          </p:val>
                                        </p:tav>
                                        <p:tav tm="100000">
                                          <p:val>
                                            <p:strVal val="#ppt_w"/>
                                          </p:val>
                                        </p:tav>
                                      </p:tavLst>
                                    </p:anim>
                                    <p:anim calcmode="lin" valueType="num">
                                      <p:cBhvr>
                                        <p:cTn id="26" dur="500" fill="hold"/>
                                        <p:tgtEl>
                                          <p:spTgt spid="1715203">
                                            <p:txEl>
                                              <p:pRg st="3" end="3"/>
                                            </p:txEl>
                                          </p:spTgt>
                                        </p:tgtEl>
                                        <p:attrNameLst>
                                          <p:attrName>ppt_h</p:attrName>
                                        </p:attrNameLst>
                                      </p:cBhvr>
                                      <p:tavLst>
                                        <p:tav tm="0">
                                          <p:val>
                                            <p:strVal val="2/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72" fill="hold" grpId="0" nodeType="clickEffect">
                                  <p:stCondLst>
                                    <p:cond delay="0"/>
                                  </p:stCondLst>
                                  <p:childTnLst>
                                    <p:set>
                                      <p:cBhvr>
                                        <p:cTn id="30" dur="1" fill="hold">
                                          <p:stCondLst>
                                            <p:cond delay="0"/>
                                          </p:stCondLst>
                                        </p:cTn>
                                        <p:tgtEl>
                                          <p:spTgt spid="1715203">
                                            <p:txEl>
                                              <p:pRg st="4" end="4"/>
                                            </p:txEl>
                                          </p:spTgt>
                                        </p:tgtEl>
                                        <p:attrNameLst>
                                          <p:attrName>style.visibility</p:attrName>
                                        </p:attrNameLst>
                                      </p:cBhvr>
                                      <p:to>
                                        <p:strVal val="visible"/>
                                      </p:to>
                                    </p:set>
                                    <p:anim calcmode="lin" valueType="num">
                                      <p:cBhvr>
                                        <p:cTn id="31" dur="500" fill="hold"/>
                                        <p:tgtEl>
                                          <p:spTgt spid="1715203">
                                            <p:txEl>
                                              <p:pRg st="4" end="4"/>
                                            </p:txEl>
                                          </p:spTgt>
                                        </p:tgtEl>
                                        <p:attrNameLst>
                                          <p:attrName>ppt_w</p:attrName>
                                        </p:attrNameLst>
                                      </p:cBhvr>
                                      <p:tavLst>
                                        <p:tav tm="0">
                                          <p:val>
                                            <p:strVal val="2/3*#ppt_w"/>
                                          </p:val>
                                        </p:tav>
                                        <p:tav tm="100000">
                                          <p:val>
                                            <p:strVal val="#ppt_w"/>
                                          </p:val>
                                        </p:tav>
                                      </p:tavLst>
                                    </p:anim>
                                    <p:anim calcmode="lin" valueType="num">
                                      <p:cBhvr>
                                        <p:cTn id="32" dur="500" fill="hold"/>
                                        <p:tgtEl>
                                          <p:spTgt spid="1715203">
                                            <p:txEl>
                                              <p:pRg st="4" end="4"/>
                                            </p:txEl>
                                          </p:spTgt>
                                        </p:tgtEl>
                                        <p:attrNameLst>
                                          <p:attrName>ppt_h</p:attrName>
                                        </p:attrNameLst>
                                      </p:cBhvr>
                                      <p:tavLst>
                                        <p:tav tm="0">
                                          <p:val>
                                            <p:strVal val="2/3*#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272" fill="hold" grpId="0" nodeType="clickEffect">
                                  <p:stCondLst>
                                    <p:cond delay="0"/>
                                  </p:stCondLst>
                                  <p:childTnLst>
                                    <p:set>
                                      <p:cBhvr>
                                        <p:cTn id="36" dur="1" fill="hold">
                                          <p:stCondLst>
                                            <p:cond delay="0"/>
                                          </p:stCondLst>
                                        </p:cTn>
                                        <p:tgtEl>
                                          <p:spTgt spid="1715203">
                                            <p:txEl>
                                              <p:pRg st="5" end="5"/>
                                            </p:txEl>
                                          </p:spTgt>
                                        </p:tgtEl>
                                        <p:attrNameLst>
                                          <p:attrName>style.visibility</p:attrName>
                                        </p:attrNameLst>
                                      </p:cBhvr>
                                      <p:to>
                                        <p:strVal val="visible"/>
                                      </p:to>
                                    </p:set>
                                    <p:anim calcmode="lin" valueType="num">
                                      <p:cBhvr>
                                        <p:cTn id="37" dur="500" fill="hold"/>
                                        <p:tgtEl>
                                          <p:spTgt spid="1715203">
                                            <p:txEl>
                                              <p:pRg st="5" end="5"/>
                                            </p:txEl>
                                          </p:spTgt>
                                        </p:tgtEl>
                                        <p:attrNameLst>
                                          <p:attrName>ppt_w</p:attrName>
                                        </p:attrNameLst>
                                      </p:cBhvr>
                                      <p:tavLst>
                                        <p:tav tm="0">
                                          <p:val>
                                            <p:strVal val="2/3*#ppt_w"/>
                                          </p:val>
                                        </p:tav>
                                        <p:tav tm="100000">
                                          <p:val>
                                            <p:strVal val="#ppt_w"/>
                                          </p:val>
                                        </p:tav>
                                      </p:tavLst>
                                    </p:anim>
                                    <p:anim calcmode="lin" valueType="num">
                                      <p:cBhvr>
                                        <p:cTn id="38" dur="500" fill="hold"/>
                                        <p:tgtEl>
                                          <p:spTgt spid="1715203">
                                            <p:txEl>
                                              <p:pRg st="5" end="5"/>
                                            </p:txEl>
                                          </p:spTgt>
                                        </p:tgtEl>
                                        <p:attrNameLst>
                                          <p:attrName>ppt_h</p:attrName>
                                        </p:attrNameLst>
                                      </p:cBhvr>
                                      <p:tavLst>
                                        <p:tav tm="0">
                                          <p:val>
                                            <p:strVal val="2/3*#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272" fill="hold" grpId="0" nodeType="clickEffect">
                                  <p:stCondLst>
                                    <p:cond delay="0"/>
                                  </p:stCondLst>
                                  <p:childTnLst>
                                    <p:set>
                                      <p:cBhvr>
                                        <p:cTn id="42" dur="1" fill="hold">
                                          <p:stCondLst>
                                            <p:cond delay="0"/>
                                          </p:stCondLst>
                                        </p:cTn>
                                        <p:tgtEl>
                                          <p:spTgt spid="1715203">
                                            <p:txEl>
                                              <p:pRg st="6" end="6"/>
                                            </p:txEl>
                                          </p:spTgt>
                                        </p:tgtEl>
                                        <p:attrNameLst>
                                          <p:attrName>style.visibility</p:attrName>
                                        </p:attrNameLst>
                                      </p:cBhvr>
                                      <p:to>
                                        <p:strVal val="visible"/>
                                      </p:to>
                                    </p:set>
                                    <p:anim calcmode="lin" valueType="num">
                                      <p:cBhvr>
                                        <p:cTn id="43" dur="500" fill="hold"/>
                                        <p:tgtEl>
                                          <p:spTgt spid="1715203">
                                            <p:txEl>
                                              <p:pRg st="6" end="6"/>
                                            </p:txEl>
                                          </p:spTgt>
                                        </p:tgtEl>
                                        <p:attrNameLst>
                                          <p:attrName>ppt_w</p:attrName>
                                        </p:attrNameLst>
                                      </p:cBhvr>
                                      <p:tavLst>
                                        <p:tav tm="0">
                                          <p:val>
                                            <p:strVal val="2/3*#ppt_w"/>
                                          </p:val>
                                        </p:tav>
                                        <p:tav tm="100000">
                                          <p:val>
                                            <p:strVal val="#ppt_w"/>
                                          </p:val>
                                        </p:tav>
                                      </p:tavLst>
                                    </p:anim>
                                    <p:anim calcmode="lin" valueType="num">
                                      <p:cBhvr>
                                        <p:cTn id="44" dur="500" fill="hold"/>
                                        <p:tgtEl>
                                          <p:spTgt spid="1715203">
                                            <p:txEl>
                                              <p:pRg st="6" end="6"/>
                                            </p:txEl>
                                          </p:spTgt>
                                        </p:tgtEl>
                                        <p:attrNameLst>
                                          <p:attrName>ppt_h</p:attrName>
                                        </p:attrNameLst>
                                      </p:cBhvr>
                                      <p:tavLst>
                                        <p:tav tm="0">
                                          <p:val>
                                            <p:strVal val="2/3*#ppt_h"/>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272" fill="hold" grpId="0" nodeType="clickEffect">
                                  <p:stCondLst>
                                    <p:cond delay="0"/>
                                  </p:stCondLst>
                                  <p:childTnLst>
                                    <p:set>
                                      <p:cBhvr>
                                        <p:cTn id="48" dur="1" fill="hold">
                                          <p:stCondLst>
                                            <p:cond delay="0"/>
                                          </p:stCondLst>
                                        </p:cTn>
                                        <p:tgtEl>
                                          <p:spTgt spid="1715203">
                                            <p:txEl>
                                              <p:pRg st="7" end="7"/>
                                            </p:txEl>
                                          </p:spTgt>
                                        </p:tgtEl>
                                        <p:attrNameLst>
                                          <p:attrName>style.visibility</p:attrName>
                                        </p:attrNameLst>
                                      </p:cBhvr>
                                      <p:to>
                                        <p:strVal val="visible"/>
                                      </p:to>
                                    </p:set>
                                    <p:anim calcmode="lin" valueType="num">
                                      <p:cBhvr>
                                        <p:cTn id="49" dur="500" fill="hold"/>
                                        <p:tgtEl>
                                          <p:spTgt spid="1715203">
                                            <p:txEl>
                                              <p:pRg st="7" end="7"/>
                                            </p:txEl>
                                          </p:spTgt>
                                        </p:tgtEl>
                                        <p:attrNameLst>
                                          <p:attrName>ppt_w</p:attrName>
                                        </p:attrNameLst>
                                      </p:cBhvr>
                                      <p:tavLst>
                                        <p:tav tm="0">
                                          <p:val>
                                            <p:strVal val="2/3*#ppt_w"/>
                                          </p:val>
                                        </p:tav>
                                        <p:tav tm="100000">
                                          <p:val>
                                            <p:strVal val="#ppt_w"/>
                                          </p:val>
                                        </p:tav>
                                      </p:tavLst>
                                    </p:anim>
                                    <p:anim calcmode="lin" valueType="num">
                                      <p:cBhvr>
                                        <p:cTn id="50" dur="500" fill="hold"/>
                                        <p:tgtEl>
                                          <p:spTgt spid="1715203">
                                            <p:txEl>
                                              <p:pRg st="7" end="7"/>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5203" grpId="0" build="p" bldLvl="3"/>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Θέση ημερομηνίας 3"/>
          <p:cNvSpPr>
            <a:spLocks noGrp="1"/>
          </p:cNvSpPr>
          <p:nvPr>
            <p:ph type="dt" sz="quarter" idx="10"/>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smtClean="0">
                <a:solidFill>
                  <a:schemeClr val="bg2"/>
                </a:solidFill>
              </a:rPr>
              <a:t>HY352</a:t>
            </a:r>
            <a:endParaRPr lang="en-US">
              <a:solidFill>
                <a:schemeClr val="bg2"/>
              </a:solidFill>
            </a:endParaRPr>
          </a:p>
        </p:txBody>
      </p:sp>
      <p:sp>
        <p:nvSpPr>
          <p:cNvPr id="34819" name="Θέση υποσέλιδου 4"/>
          <p:cNvSpPr>
            <a:spLocks noGrp="1"/>
          </p:cNvSpPr>
          <p:nvPr>
            <p:ph type="ftr" sz="quarter" idx="11"/>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a:solidFill>
                  <a:schemeClr val="bg2"/>
                </a:solidFill>
              </a:rPr>
              <a:t>Α. Σαββίδης</a:t>
            </a:r>
            <a:endParaRPr lang="en-US">
              <a:solidFill>
                <a:schemeClr val="bg2"/>
              </a:solidFill>
            </a:endParaRPr>
          </a:p>
        </p:txBody>
      </p:sp>
      <p:sp>
        <p:nvSpPr>
          <p:cNvPr id="34820" name="Θέση αριθμού διαφάνειας 5"/>
          <p:cNvSpPr>
            <a:spLocks noGrp="1"/>
          </p:cNvSpPr>
          <p:nvPr>
            <p:ph type="sldNum" sz="quarter" idx="12"/>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n-US">
                <a:solidFill>
                  <a:schemeClr val="bg2"/>
                </a:solidFill>
              </a:rPr>
              <a:t>Slide </a:t>
            </a:r>
            <a:fld id="{5C72B2C6-FC70-41BA-98AD-C981A1C1AE59}" type="slidenum">
              <a:rPr lang="en-US">
                <a:solidFill>
                  <a:schemeClr val="bg2"/>
                </a:solidFill>
              </a:rPr>
              <a:pPr/>
              <a:t>32</a:t>
            </a:fld>
            <a:r>
              <a:rPr lang="el-GR">
                <a:solidFill>
                  <a:schemeClr val="bg2"/>
                </a:solidFill>
              </a:rPr>
              <a:t> / 4</a:t>
            </a:r>
            <a:r>
              <a:rPr lang="en-US">
                <a:solidFill>
                  <a:schemeClr val="bg2"/>
                </a:solidFill>
              </a:rPr>
              <a:t>4</a:t>
            </a:r>
          </a:p>
        </p:txBody>
      </p:sp>
      <p:sp>
        <p:nvSpPr>
          <p:cNvPr id="1747970" name="Rectangle 2"/>
          <p:cNvSpPr>
            <a:spLocks noGrp="1" noChangeArrowheads="1"/>
          </p:cNvSpPr>
          <p:nvPr>
            <p:ph type="title"/>
          </p:nvPr>
        </p:nvSpPr>
        <p:spPr/>
        <p:txBody>
          <a:bodyPr/>
          <a:lstStyle/>
          <a:p>
            <a:pPr>
              <a:defRPr/>
            </a:pPr>
            <a:r>
              <a:rPr lang="el-GR" smtClean="0"/>
              <a:t>Αυτοέλεγχος προγράμματος (7/8)</a:t>
            </a:r>
            <a:endParaRPr lang="en-GB" smtClean="0"/>
          </a:p>
        </p:txBody>
      </p:sp>
      <p:graphicFrame>
        <p:nvGraphicFramePr>
          <p:cNvPr id="1747985" name="Group 17"/>
          <p:cNvGraphicFramePr>
            <a:graphicFrameLocks noGrp="1"/>
          </p:cNvGraphicFramePr>
          <p:nvPr>
            <p:extLst>
              <p:ext uri="{D42A27DB-BD31-4B8C-83A1-F6EECF244321}">
                <p14:modId xmlns:p14="http://schemas.microsoft.com/office/powerpoint/2010/main" val="4256591420"/>
              </p:ext>
            </p:extLst>
          </p:nvPr>
        </p:nvGraphicFramePr>
        <p:xfrm>
          <a:off x="1181100" y="2032000"/>
          <a:ext cx="7099300" cy="3889872"/>
        </p:xfrm>
        <a:graphic>
          <a:graphicData uri="http://schemas.openxmlformats.org/drawingml/2006/table">
            <a:tbl>
              <a:tblPr/>
              <a:tblGrid>
                <a:gridCol w="7099300"/>
              </a:tblGrid>
              <a:tr h="3889375">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sz="1400" b="1" i="0" u="none" strike="noStrike" cap="none" normalizeH="0" baseline="0" dirty="0" smtClean="0">
                          <a:ln>
                            <a:noFill/>
                          </a:ln>
                          <a:solidFill>
                            <a:schemeClr val="tx1"/>
                          </a:solidFill>
                          <a:effectLst/>
                          <a:latin typeface="Consolas" pitchFamily="49" charset="0"/>
                          <a:cs typeface="Consolas" pitchFamily="49" charset="0"/>
                        </a:rPr>
                        <a:t>#</a:t>
                      </a:r>
                      <a:r>
                        <a:rPr kumimoji="1" lang="en-US" sz="1400" b="1" i="0" u="none" strike="noStrike" cap="none" normalizeH="0" baseline="0" dirty="0" err="1" smtClean="0">
                          <a:ln>
                            <a:noFill/>
                          </a:ln>
                          <a:solidFill>
                            <a:schemeClr val="tx1"/>
                          </a:solidFill>
                          <a:effectLst/>
                          <a:latin typeface="Consolas" pitchFamily="49" charset="0"/>
                          <a:cs typeface="Consolas" pitchFamily="49" charset="0"/>
                        </a:rPr>
                        <a:t>ifdef</a:t>
                      </a:r>
                      <a:r>
                        <a:rPr kumimoji="1" lang="en-US" sz="1400" b="1" i="0" u="none" strike="noStrike" cap="none" normalizeH="0" baseline="0" dirty="0" smtClean="0">
                          <a:ln>
                            <a:noFill/>
                          </a:ln>
                          <a:solidFill>
                            <a:schemeClr val="tx1"/>
                          </a:solidFill>
                          <a:effectLst/>
                          <a:latin typeface="Consolas" pitchFamily="49" charset="0"/>
                          <a:cs typeface="Consolas" pitchFamily="49" charset="0"/>
                        </a:rPr>
                        <a:t> DEBUG_MODE</a:t>
                      </a:r>
                    </a:p>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sz="1400" b="1" i="0" u="none" strike="noStrike" cap="none" normalizeH="0" baseline="0" dirty="0" smtClean="0">
                          <a:ln>
                            <a:noFill/>
                          </a:ln>
                          <a:solidFill>
                            <a:schemeClr val="tx1"/>
                          </a:solidFill>
                          <a:effectLst/>
                          <a:latin typeface="Consolas" pitchFamily="49" charset="0"/>
                          <a:cs typeface="Consolas" pitchFamily="49" charset="0"/>
                        </a:rPr>
                        <a:t>#define </a:t>
                      </a:r>
                      <a:r>
                        <a:rPr kumimoji="1" lang="en-US" sz="1400" b="1" i="0" u="none" strike="noStrike" cap="none" normalizeH="0" baseline="0" dirty="0" smtClean="0">
                          <a:ln>
                            <a:noFill/>
                          </a:ln>
                          <a:solidFill>
                            <a:schemeClr val="tx1"/>
                          </a:solidFill>
                          <a:effectLst/>
                          <a:latin typeface="Consolas" pitchFamily="49" charset="0"/>
                          <a:cs typeface="Consolas" pitchFamily="49" charset="0"/>
                        </a:rPr>
                        <a:t>RETAINED_ASSERT </a:t>
                      </a:r>
                      <a:r>
                        <a:rPr kumimoji="1" lang="en-US" sz="1400" b="1" i="0" u="none" strike="noStrike" cap="none" normalizeH="0" baseline="0" dirty="0" smtClean="0">
                          <a:ln>
                            <a:noFill/>
                          </a:ln>
                          <a:solidFill>
                            <a:schemeClr val="tx1"/>
                          </a:solidFill>
                          <a:effectLst/>
                          <a:latin typeface="Consolas" pitchFamily="49" charset="0"/>
                          <a:cs typeface="Consolas" pitchFamily="49" charset="0"/>
                        </a:rPr>
                        <a:t>assert</a:t>
                      </a:r>
                    </a:p>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sz="1400" b="1" i="0" u="none" strike="noStrike" cap="none" normalizeH="0" baseline="0" dirty="0" smtClean="0">
                          <a:ln>
                            <a:noFill/>
                          </a:ln>
                          <a:solidFill>
                            <a:schemeClr val="tx1"/>
                          </a:solidFill>
                          <a:effectLst/>
                          <a:latin typeface="Consolas" pitchFamily="49" charset="0"/>
                          <a:cs typeface="Consolas" pitchFamily="49" charset="0"/>
                        </a:rPr>
                        <a:t>#else</a:t>
                      </a:r>
                    </a:p>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sz="1400" b="1" i="0" u="none" strike="noStrike" cap="none" normalizeH="0" baseline="0" dirty="0" smtClean="0">
                          <a:ln>
                            <a:noFill/>
                          </a:ln>
                          <a:solidFill>
                            <a:schemeClr val="tx1"/>
                          </a:solidFill>
                          <a:effectLst/>
                          <a:latin typeface="Consolas" pitchFamily="49" charset="0"/>
                          <a:cs typeface="Consolas" pitchFamily="49" charset="0"/>
                        </a:rPr>
                        <a:t>#define </a:t>
                      </a:r>
                      <a:r>
                        <a:rPr kumimoji="1" lang="en-US" sz="1400" b="1" i="0" u="none" strike="noStrike" cap="none" normalizeH="0" baseline="0" dirty="0" smtClean="0">
                          <a:ln>
                            <a:noFill/>
                          </a:ln>
                          <a:solidFill>
                            <a:schemeClr val="tx1"/>
                          </a:solidFill>
                          <a:effectLst/>
                          <a:latin typeface="Consolas" pitchFamily="49" charset="0"/>
                          <a:cs typeface="Consolas" pitchFamily="49" charset="0"/>
                        </a:rPr>
                        <a:t>RETAINED_ASSERT(expr</a:t>
                      </a:r>
                      <a:r>
                        <a:rPr kumimoji="1" lang="en-US" sz="1400" b="1" i="0" u="none" strike="noStrike" cap="none" normalizeH="0" baseline="0" dirty="0" smtClean="0">
                          <a:ln>
                            <a:noFill/>
                          </a:ln>
                          <a:solidFill>
                            <a:schemeClr val="tx1"/>
                          </a:solidFill>
                          <a:effectLst/>
                          <a:latin typeface="Consolas" pitchFamily="49" charset="0"/>
                          <a:cs typeface="Consolas" pitchFamily="49" charset="0"/>
                        </a:rPr>
                        <a:t>) \</a:t>
                      </a:r>
                    </a:p>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sz="1400" b="1" i="0" u="none" strike="noStrike" cap="none" normalizeH="0" baseline="0" dirty="0" smtClean="0">
                          <a:ln>
                            <a:noFill/>
                          </a:ln>
                          <a:solidFill>
                            <a:schemeClr val="tx1"/>
                          </a:solidFill>
                          <a:effectLst/>
                          <a:latin typeface="Consolas" pitchFamily="49" charset="0"/>
                          <a:cs typeface="Consolas" pitchFamily="49" charset="0"/>
                        </a:rPr>
                        <a:t>   </a:t>
                      </a:r>
                      <a:r>
                        <a:rPr kumimoji="1" lang="en-US" sz="1400" b="1" i="0" u="none" strike="noStrike" cap="none" normalizeH="0" baseline="0" dirty="0" err="1" smtClean="0">
                          <a:ln>
                            <a:noFill/>
                          </a:ln>
                          <a:solidFill>
                            <a:schemeClr val="tx1"/>
                          </a:solidFill>
                          <a:effectLst/>
                          <a:latin typeface="Consolas" pitchFamily="49" charset="0"/>
                          <a:cs typeface="Consolas" pitchFamily="49" charset="0"/>
                        </a:rPr>
                        <a:t>FatalError</a:t>
                      </a:r>
                      <a:r>
                        <a:rPr kumimoji="1" lang="en-US" sz="1400" b="1" i="0" u="none" strike="noStrike" cap="none" normalizeH="0" baseline="0" dirty="0" smtClean="0">
                          <a:ln>
                            <a:noFill/>
                          </a:ln>
                          <a:solidFill>
                            <a:schemeClr val="tx1"/>
                          </a:solidFill>
                          <a:effectLst/>
                          <a:latin typeface="Consolas" pitchFamily="49" charset="0"/>
                          <a:cs typeface="Consolas" pitchFamily="49" charset="0"/>
                        </a:rPr>
                        <a:t>(__FILE__, __LINE__)</a:t>
                      </a:r>
                    </a:p>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sz="1400" b="1" i="0" u="none" strike="noStrike" cap="none" normalizeH="0" baseline="0" dirty="0" smtClean="0">
                          <a:ln>
                            <a:noFill/>
                          </a:ln>
                          <a:solidFill>
                            <a:schemeClr val="tx1"/>
                          </a:solidFill>
                          <a:effectLst/>
                          <a:latin typeface="Consolas" pitchFamily="49" charset="0"/>
                          <a:cs typeface="Consolas" pitchFamily="49" charset="0"/>
                        </a:rPr>
                        <a:t>extern void </a:t>
                      </a:r>
                      <a:r>
                        <a:rPr kumimoji="1" lang="en-US" sz="1400" b="1" i="0" u="none" strike="noStrike" cap="none" normalizeH="0" baseline="0" dirty="0" err="1" smtClean="0">
                          <a:ln>
                            <a:noFill/>
                          </a:ln>
                          <a:solidFill>
                            <a:schemeClr val="tx1"/>
                          </a:solidFill>
                          <a:effectLst/>
                          <a:latin typeface="Consolas" pitchFamily="49" charset="0"/>
                          <a:cs typeface="Consolas" pitchFamily="49" charset="0"/>
                        </a:rPr>
                        <a:t>FatalError</a:t>
                      </a:r>
                      <a:r>
                        <a:rPr kumimoji="1" lang="en-US" sz="1400" b="1" i="0" u="none" strike="noStrike" cap="none" normalizeH="0" baseline="0" dirty="0" smtClean="0">
                          <a:ln>
                            <a:noFill/>
                          </a:ln>
                          <a:solidFill>
                            <a:schemeClr val="tx1"/>
                          </a:solidFill>
                          <a:effectLst/>
                          <a:latin typeface="Consolas" pitchFamily="49" charset="0"/>
                          <a:cs typeface="Consolas" pitchFamily="49" charset="0"/>
                        </a:rPr>
                        <a:t> (</a:t>
                      </a:r>
                      <a:r>
                        <a:rPr kumimoji="1" lang="en-US" sz="1400" b="1" i="0" u="none" strike="noStrike" cap="none" normalizeH="0" baseline="0" dirty="0" err="1" smtClean="0">
                          <a:ln>
                            <a:noFill/>
                          </a:ln>
                          <a:solidFill>
                            <a:schemeClr val="tx1"/>
                          </a:solidFill>
                          <a:effectLst/>
                          <a:latin typeface="Consolas" pitchFamily="49" charset="0"/>
                          <a:cs typeface="Consolas" pitchFamily="49" charset="0"/>
                        </a:rPr>
                        <a:t>const</a:t>
                      </a:r>
                      <a:r>
                        <a:rPr kumimoji="1" lang="en-US" sz="1400" b="1" i="0" u="none" strike="noStrike" cap="none" normalizeH="0" baseline="0" dirty="0" smtClean="0">
                          <a:ln>
                            <a:noFill/>
                          </a:ln>
                          <a:solidFill>
                            <a:schemeClr val="tx1"/>
                          </a:solidFill>
                          <a:effectLst/>
                          <a:latin typeface="Consolas" pitchFamily="49" charset="0"/>
                          <a:cs typeface="Consolas" pitchFamily="49" charset="0"/>
                        </a:rPr>
                        <a:t> char* file, unsigned </a:t>
                      </a:r>
                      <a:r>
                        <a:rPr kumimoji="1" lang="en-US" sz="1400" b="1" i="0" u="none" strike="noStrike" cap="none" normalizeH="0" baseline="0" dirty="0" smtClean="0">
                          <a:ln>
                            <a:noFill/>
                          </a:ln>
                          <a:solidFill>
                            <a:schemeClr val="tx1"/>
                          </a:solidFill>
                          <a:effectLst/>
                          <a:latin typeface="Consolas" pitchFamily="49" charset="0"/>
                          <a:cs typeface="Consolas" pitchFamily="49" charset="0"/>
                        </a:rPr>
                        <a:t>line</a:t>
                      </a:r>
                      <a:r>
                        <a:rPr kumimoji="1" lang="en-US" sz="1400" b="1" i="0" u="none" strike="noStrike" cap="none" normalizeH="0" baseline="0" dirty="0" smtClean="0">
                          <a:ln>
                            <a:noFill/>
                          </a:ln>
                          <a:solidFill>
                            <a:schemeClr val="tx1"/>
                          </a:solidFill>
                          <a:effectLst/>
                          <a:latin typeface="Consolas" pitchFamily="49" charset="0"/>
                          <a:cs typeface="Consolas" pitchFamily="49" charset="0"/>
                        </a:rPr>
                        <a:t>);</a:t>
                      </a:r>
                    </a:p>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sz="1400" b="1" i="0" u="none" strike="noStrike" cap="none" normalizeH="0" baseline="0" dirty="0" smtClean="0">
                          <a:ln>
                            <a:noFill/>
                          </a:ln>
                          <a:solidFill>
                            <a:schemeClr val="tx1"/>
                          </a:solidFill>
                          <a:effectLst/>
                          <a:latin typeface="Consolas" pitchFamily="49" charset="0"/>
                          <a:cs typeface="Consolas" pitchFamily="49" charset="0"/>
                        </a:rPr>
                        <a:t>#</a:t>
                      </a:r>
                      <a:r>
                        <a:rPr kumimoji="1" lang="en-US" sz="1400" b="1" i="0" u="none" strike="noStrike" cap="none" normalizeH="0" baseline="0" dirty="0" err="1" smtClean="0">
                          <a:ln>
                            <a:noFill/>
                          </a:ln>
                          <a:solidFill>
                            <a:schemeClr val="tx1"/>
                          </a:solidFill>
                          <a:effectLst/>
                          <a:latin typeface="Consolas" pitchFamily="49" charset="0"/>
                          <a:cs typeface="Consolas" pitchFamily="49" charset="0"/>
                        </a:rPr>
                        <a:t>endif</a:t>
                      </a:r>
                      <a:endParaRPr kumimoji="1" lang="en-US" sz="1400" b="1" i="0" u="none" strike="noStrike" cap="none" normalizeH="0" baseline="0" dirty="0" smtClean="0">
                        <a:ln>
                          <a:noFill/>
                        </a:ln>
                        <a:solidFill>
                          <a:schemeClr val="tx1"/>
                        </a:solidFill>
                        <a:effectLst/>
                        <a:latin typeface="Consolas" pitchFamily="49" charset="0"/>
                        <a:cs typeface="Consolas" pitchFamily="49" charset="0"/>
                      </a:endParaRPr>
                    </a:p>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endParaRPr kumimoji="1" lang="en-US" sz="1400" b="1" i="0" u="none" strike="noStrike" cap="none" normalizeH="0" baseline="0" dirty="0" smtClean="0">
                        <a:ln>
                          <a:noFill/>
                        </a:ln>
                        <a:solidFill>
                          <a:schemeClr val="tx1"/>
                        </a:solidFill>
                        <a:effectLst/>
                        <a:latin typeface="Consolas" pitchFamily="49" charset="0"/>
                        <a:cs typeface="Consolas" pitchFamily="49" charset="0"/>
                      </a:endParaRPr>
                    </a:p>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sz="1400" b="1" i="1" u="none" strike="noStrike" cap="none" normalizeH="0" baseline="0" dirty="0" smtClean="0">
                          <a:ln>
                            <a:noFill/>
                          </a:ln>
                          <a:solidFill>
                            <a:srgbClr val="339933"/>
                          </a:solidFill>
                          <a:effectLst/>
                          <a:latin typeface="Consolas" pitchFamily="49" charset="0"/>
                          <a:cs typeface="Consolas" pitchFamily="49" charset="0"/>
                        </a:rPr>
                        <a:t>// FatalError.cpp</a:t>
                      </a:r>
                    </a:p>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sz="1400" b="1" i="0" u="none" strike="noStrike" cap="none" normalizeH="0" baseline="0" dirty="0" smtClean="0">
                          <a:ln>
                            <a:noFill/>
                          </a:ln>
                          <a:solidFill>
                            <a:schemeClr val="tx1"/>
                          </a:solidFill>
                          <a:effectLst/>
                          <a:latin typeface="Consolas" pitchFamily="49" charset="0"/>
                          <a:cs typeface="Consolas" pitchFamily="49" charset="0"/>
                        </a:rPr>
                        <a:t>void </a:t>
                      </a:r>
                      <a:r>
                        <a:rPr kumimoji="1" lang="en-US" sz="1400" b="1" i="0" u="none" strike="noStrike" cap="none" normalizeH="0" baseline="0" dirty="0" err="1" smtClean="0">
                          <a:ln>
                            <a:noFill/>
                          </a:ln>
                          <a:solidFill>
                            <a:schemeClr val="tx1"/>
                          </a:solidFill>
                          <a:effectLst/>
                          <a:latin typeface="Consolas" pitchFamily="49" charset="0"/>
                          <a:cs typeface="Consolas" pitchFamily="49" charset="0"/>
                        </a:rPr>
                        <a:t>FatalError</a:t>
                      </a:r>
                      <a:r>
                        <a:rPr kumimoji="1" lang="en-US" sz="1400" b="1" i="0" u="none" strike="noStrike" cap="none" normalizeH="0" baseline="0" dirty="0" smtClean="0">
                          <a:ln>
                            <a:noFill/>
                          </a:ln>
                          <a:solidFill>
                            <a:schemeClr val="tx1"/>
                          </a:solidFill>
                          <a:effectLst/>
                          <a:latin typeface="Consolas" pitchFamily="49" charset="0"/>
                          <a:cs typeface="Consolas" pitchFamily="49" charset="0"/>
                        </a:rPr>
                        <a:t> (</a:t>
                      </a:r>
                      <a:r>
                        <a:rPr kumimoji="1" lang="en-US" sz="1400" b="1" i="0" u="none" strike="noStrike" cap="none" normalizeH="0" baseline="0" dirty="0" err="1" smtClean="0">
                          <a:ln>
                            <a:noFill/>
                          </a:ln>
                          <a:solidFill>
                            <a:schemeClr val="tx1"/>
                          </a:solidFill>
                          <a:effectLst/>
                          <a:latin typeface="Consolas" pitchFamily="49" charset="0"/>
                          <a:cs typeface="Consolas" pitchFamily="49" charset="0"/>
                        </a:rPr>
                        <a:t>const</a:t>
                      </a:r>
                      <a:r>
                        <a:rPr kumimoji="1" lang="en-US" sz="1400" b="1" i="0" u="none" strike="noStrike" cap="none" normalizeH="0" baseline="0" dirty="0" smtClean="0">
                          <a:ln>
                            <a:noFill/>
                          </a:ln>
                          <a:solidFill>
                            <a:schemeClr val="tx1"/>
                          </a:solidFill>
                          <a:effectLst/>
                          <a:latin typeface="Consolas" pitchFamily="49" charset="0"/>
                          <a:cs typeface="Consolas" pitchFamily="49" charset="0"/>
                        </a:rPr>
                        <a:t> char* file, unsigned </a:t>
                      </a:r>
                      <a:r>
                        <a:rPr kumimoji="1" lang="en-US" sz="1400" b="1" i="0" u="none" strike="noStrike" cap="none" normalizeH="0" baseline="0" dirty="0" smtClean="0">
                          <a:ln>
                            <a:noFill/>
                          </a:ln>
                          <a:solidFill>
                            <a:schemeClr val="tx1"/>
                          </a:solidFill>
                          <a:effectLst/>
                          <a:latin typeface="Consolas" pitchFamily="49" charset="0"/>
                          <a:cs typeface="Consolas" pitchFamily="49" charset="0"/>
                        </a:rPr>
                        <a:t>line</a:t>
                      </a:r>
                      <a:r>
                        <a:rPr kumimoji="1" lang="en-US" sz="1400" b="1" i="0" u="none" strike="noStrike" cap="none" normalizeH="0" baseline="0" dirty="0" smtClean="0">
                          <a:ln>
                            <a:noFill/>
                          </a:ln>
                          <a:solidFill>
                            <a:schemeClr val="tx1"/>
                          </a:solidFill>
                          <a:effectLst/>
                          <a:latin typeface="Consolas" pitchFamily="49" charset="0"/>
                          <a:cs typeface="Consolas" pitchFamily="49" charset="0"/>
                        </a:rPr>
                        <a:t>) {</a:t>
                      </a:r>
                    </a:p>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sz="1400" b="1" i="0" u="none" strike="noStrike" cap="none" normalizeH="0" baseline="0" dirty="0" smtClean="0">
                          <a:ln>
                            <a:noFill/>
                          </a:ln>
                          <a:solidFill>
                            <a:schemeClr val="tx1"/>
                          </a:solidFill>
                          <a:effectLst/>
                          <a:latin typeface="Consolas" pitchFamily="49" charset="0"/>
                          <a:cs typeface="Consolas" pitchFamily="49" charset="0"/>
                        </a:rPr>
                        <a:t>   </a:t>
                      </a:r>
                      <a:r>
                        <a:rPr kumimoji="1" lang="en-US" sz="1400" b="1" i="0" u="none" strike="noStrike" cap="none" normalizeH="0" baseline="0" dirty="0" err="1" smtClean="0">
                          <a:ln>
                            <a:noFill/>
                          </a:ln>
                          <a:solidFill>
                            <a:schemeClr val="tx1"/>
                          </a:solidFill>
                          <a:effectLst/>
                          <a:latin typeface="Consolas" pitchFamily="49" charset="0"/>
                          <a:cs typeface="Consolas" pitchFamily="49" charset="0"/>
                        </a:rPr>
                        <a:t>const</a:t>
                      </a:r>
                      <a:r>
                        <a:rPr kumimoji="1" lang="en-US" sz="1400" b="1" i="0" u="none" strike="noStrike" cap="none" normalizeH="0" baseline="0" dirty="0" smtClean="0">
                          <a:ln>
                            <a:noFill/>
                          </a:ln>
                          <a:solidFill>
                            <a:schemeClr val="tx1"/>
                          </a:solidFill>
                          <a:effectLst/>
                          <a:latin typeface="Consolas" pitchFamily="49" charset="0"/>
                          <a:cs typeface="Consolas" pitchFamily="49" charset="0"/>
                        </a:rPr>
                        <a:t> char</a:t>
                      </a:r>
                      <a:r>
                        <a:rPr kumimoji="1" lang="en-US" sz="1400" b="1" i="0" u="none" strike="noStrike" cap="none" normalizeH="0" baseline="0" dirty="0" smtClean="0">
                          <a:ln>
                            <a:noFill/>
                          </a:ln>
                          <a:solidFill>
                            <a:schemeClr val="tx1"/>
                          </a:solidFill>
                          <a:effectLst/>
                          <a:latin typeface="Consolas" pitchFamily="49" charset="0"/>
                          <a:cs typeface="Consolas" pitchFamily="49" charset="0"/>
                        </a:rPr>
                        <a:t>* </a:t>
                      </a:r>
                      <a:r>
                        <a:rPr kumimoji="1" lang="en-US" sz="1400" b="1" i="0" u="none" strike="noStrike" cap="none" normalizeH="0" baseline="0" dirty="0" err="1" smtClean="0">
                          <a:ln>
                            <a:noFill/>
                          </a:ln>
                          <a:solidFill>
                            <a:schemeClr val="tx1"/>
                          </a:solidFill>
                          <a:effectLst/>
                          <a:latin typeface="Consolas" pitchFamily="49" charset="0"/>
                          <a:cs typeface="Consolas" pitchFamily="49" charset="0"/>
                        </a:rPr>
                        <a:t>msg</a:t>
                      </a:r>
                      <a:r>
                        <a:rPr kumimoji="1" lang="en-US" sz="1400" b="1" i="0" u="none" strike="noStrike" cap="none" normalizeH="0" baseline="0" dirty="0" smtClean="0">
                          <a:ln>
                            <a:noFill/>
                          </a:ln>
                          <a:solidFill>
                            <a:schemeClr val="tx1"/>
                          </a:solidFill>
                          <a:effectLst/>
                          <a:latin typeface="Consolas" pitchFamily="49" charset="0"/>
                          <a:cs typeface="Consolas" pitchFamily="49" charset="0"/>
                        </a:rPr>
                        <a:t> = </a:t>
                      </a:r>
                      <a:r>
                        <a:rPr kumimoji="1" lang="en-US" sz="1400" b="1" i="0" u="none" strike="noStrike" cap="none" normalizeH="0" baseline="0" dirty="0" err="1" smtClean="0">
                          <a:ln>
                            <a:noFill/>
                          </a:ln>
                          <a:solidFill>
                            <a:schemeClr val="tx1"/>
                          </a:solidFill>
                          <a:effectLst/>
                          <a:latin typeface="Consolas" pitchFamily="49" charset="0"/>
                          <a:cs typeface="Consolas" pitchFamily="49" charset="0"/>
                        </a:rPr>
                        <a:t>MakeEncodedErrorMessage</a:t>
                      </a:r>
                      <a:r>
                        <a:rPr kumimoji="1" lang="en-US" sz="1400" b="1" i="0" u="none" strike="noStrike" cap="none" normalizeH="0" baseline="0" dirty="0" smtClean="0">
                          <a:ln>
                            <a:noFill/>
                          </a:ln>
                          <a:solidFill>
                            <a:schemeClr val="tx1"/>
                          </a:solidFill>
                          <a:effectLst/>
                          <a:latin typeface="Consolas" pitchFamily="49" charset="0"/>
                          <a:cs typeface="Consolas" pitchFamily="49" charset="0"/>
                        </a:rPr>
                        <a:t>(file, line);</a:t>
                      </a:r>
                    </a:p>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sz="1400" b="1" i="0" u="none" strike="noStrike" cap="none" normalizeH="0" baseline="0" dirty="0" smtClean="0">
                          <a:ln>
                            <a:noFill/>
                          </a:ln>
                          <a:solidFill>
                            <a:schemeClr val="tx1"/>
                          </a:solidFill>
                          <a:effectLst/>
                          <a:latin typeface="Consolas" pitchFamily="49" charset="0"/>
                          <a:cs typeface="Consolas" pitchFamily="49" charset="0"/>
                        </a:rPr>
                        <a:t>   </a:t>
                      </a:r>
                      <a:r>
                        <a:rPr kumimoji="1" lang="en-US" sz="1400" b="1" i="0" u="none" strike="noStrike" cap="none" normalizeH="0" baseline="0" dirty="0" err="1" smtClean="0">
                          <a:ln>
                            <a:noFill/>
                          </a:ln>
                          <a:solidFill>
                            <a:schemeClr val="tx1"/>
                          </a:solidFill>
                          <a:effectLst/>
                          <a:latin typeface="Consolas" pitchFamily="49" charset="0"/>
                          <a:cs typeface="Consolas" pitchFamily="49" charset="0"/>
                        </a:rPr>
                        <a:t>ShowMessage</a:t>
                      </a:r>
                      <a:r>
                        <a:rPr kumimoji="1" lang="en-US" sz="1400" b="1" i="0" u="none" strike="noStrike" cap="none" normalizeH="0" baseline="0" dirty="0" smtClean="0">
                          <a:ln>
                            <a:noFill/>
                          </a:ln>
                          <a:solidFill>
                            <a:schemeClr val="tx1"/>
                          </a:solidFill>
                          <a:effectLst/>
                          <a:latin typeface="Consolas" pitchFamily="49" charset="0"/>
                          <a:cs typeface="Consolas" pitchFamily="49" charset="0"/>
                        </a:rPr>
                        <a:t>(</a:t>
                      </a:r>
                      <a:r>
                        <a:rPr kumimoji="1" lang="en-US" sz="1400" b="1" i="0" u="none" strike="noStrike" cap="none" normalizeH="0" baseline="0" dirty="0" err="1" smtClean="0">
                          <a:ln>
                            <a:noFill/>
                          </a:ln>
                          <a:solidFill>
                            <a:schemeClr val="tx1"/>
                          </a:solidFill>
                          <a:effectLst/>
                          <a:latin typeface="Consolas" pitchFamily="49" charset="0"/>
                          <a:cs typeface="Consolas" pitchFamily="49" charset="0"/>
                        </a:rPr>
                        <a:t>msg</a:t>
                      </a:r>
                      <a:r>
                        <a:rPr kumimoji="1" lang="en-US" sz="1400" b="1" i="0" u="none" strike="noStrike" cap="none" normalizeH="0" baseline="0" dirty="0" smtClean="0">
                          <a:ln>
                            <a:noFill/>
                          </a:ln>
                          <a:solidFill>
                            <a:schemeClr val="tx1"/>
                          </a:solidFill>
                          <a:effectLst/>
                          <a:latin typeface="Consolas" pitchFamily="49" charset="0"/>
                          <a:cs typeface="Consolas" pitchFamily="49" charset="0"/>
                        </a:rPr>
                        <a:t>);</a:t>
                      </a:r>
                    </a:p>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sz="1400" b="1" i="0" u="none" strike="noStrike" cap="none" normalizeH="0" baseline="0" dirty="0" smtClean="0">
                          <a:ln>
                            <a:noFill/>
                          </a:ln>
                          <a:solidFill>
                            <a:schemeClr val="tx1"/>
                          </a:solidFill>
                          <a:effectLst/>
                          <a:latin typeface="Consolas" pitchFamily="49" charset="0"/>
                          <a:cs typeface="Consolas" pitchFamily="49" charset="0"/>
                        </a:rPr>
                        <a:t>   </a:t>
                      </a:r>
                      <a:r>
                        <a:rPr kumimoji="1" lang="en-US" sz="1400" b="1" i="0" u="none" strike="noStrike" cap="none" normalizeH="0" baseline="0" dirty="0" err="1" smtClean="0">
                          <a:ln>
                            <a:noFill/>
                          </a:ln>
                          <a:solidFill>
                            <a:schemeClr val="tx1"/>
                          </a:solidFill>
                          <a:effectLst/>
                          <a:latin typeface="Consolas" pitchFamily="49" charset="0"/>
                          <a:cs typeface="Consolas" pitchFamily="49" charset="0"/>
                        </a:rPr>
                        <a:t>SaveRemainingData</a:t>
                      </a:r>
                      <a:r>
                        <a:rPr kumimoji="1" lang="en-US" sz="1400" b="1" i="0" u="none" strike="noStrike" cap="none" normalizeH="0" baseline="0" dirty="0" smtClean="0">
                          <a:ln>
                            <a:noFill/>
                          </a:ln>
                          <a:solidFill>
                            <a:schemeClr val="tx1"/>
                          </a:solidFill>
                          <a:effectLst/>
                          <a:latin typeface="Consolas" pitchFamily="49" charset="0"/>
                          <a:cs typeface="Consolas" pitchFamily="49" charset="0"/>
                        </a:rPr>
                        <a:t>();</a:t>
                      </a:r>
                    </a:p>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sz="1400" b="1" i="0" u="none" strike="noStrike" cap="none" normalizeH="0" baseline="0" dirty="0" smtClean="0">
                          <a:ln>
                            <a:noFill/>
                          </a:ln>
                          <a:solidFill>
                            <a:schemeClr val="tx1"/>
                          </a:solidFill>
                          <a:effectLst/>
                          <a:latin typeface="Consolas" pitchFamily="49" charset="0"/>
                          <a:cs typeface="Consolas" pitchFamily="49" charset="0"/>
                        </a:rPr>
                        <a:t>   </a:t>
                      </a:r>
                      <a:r>
                        <a:rPr kumimoji="1" lang="en-US" sz="1400" b="1" i="0" u="none" strike="noStrike" cap="none" normalizeH="0" baseline="0" dirty="0" err="1" smtClean="0">
                          <a:ln>
                            <a:noFill/>
                          </a:ln>
                          <a:solidFill>
                            <a:schemeClr val="tx1"/>
                          </a:solidFill>
                          <a:effectLst/>
                          <a:latin typeface="Consolas" pitchFamily="49" charset="0"/>
                          <a:cs typeface="Consolas" pitchFamily="49" charset="0"/>
                        </a:rPr>
                        <a:t>UrgentExit</a:t>
                      </a:r>
                      <a:r>
                        <a:rPr kumimoji="1" lang="en-US" sz="1400" b="1" i="0" u="none" strike="noStrike" cap="none" normalizeH="0" baseline="0" dirty="0" smtClean="0">
                          <a:ln>
                            <a:noFill/>
                          </a:ln>
                          <a:solidFill>
                            <a:schemeClr val="tx1"/>
                          </a:solidFill>
                          <a:effectLst/>
                          <a:latin typeface="Consolas" pitchFamily="49" charset="0"/>
                          <a:cs typeface="Consolas" pitchFamily="49" charset="0"/>
                        </a:rPr>
                        <a:t>();</a:t>
                      </a:r>
                    </a:p>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sz="1400" b="1" i="0" u="none" strike="noStrike" cap="none" normalizeH="0" baseline="0" dirty="0" smtClean="0">
                          <a:ln>
                            <a:noFill/>
                          </a:ln>
                          <a:solidFill>
                            <a:schemeClr val="tx1"/>
                          </a:solidFill>
                          <a:effectLst/>
                          <a:latin typeface="Consolas" pitchFamily="49" charset="0"/>
                          <a:cs typeface="Consolas" pitchFamily="49" charset="0"/>
                        </a:rPr>
                        <a:t>} </a:t>
                      </a:r>
                      <a:endParaRPr kumimoji="1" lang="en-GB" sz="1400" b="1" i="0" u="none" strike="noStrike" cap="none" normalizeH="0" baseline="0" dirty="0" smtClean="0">
                        <a:ln>
                          <a:noFill/>
                        </a:ln>
                        <a:solidFill>
                          <a:schemeClr val="tx1"/>
                        </a:solidFill>
                        <a:effectLst/>
                        <a:latin typeface="Consolas" pitchFamily="49" charset="0"/>
                        <a:cs typeface="Consolas" pitchFamily="49" charset="0"/>
                      </a:endParaRPr>
                    </a:p>
                  </a:txBody>
                  <a:tcPr marL="92075" marR="92075" marT="46032" marB="46032" horzOverflow="overflow">
                    <a:lnL w="28575"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747986" name="Text Box 18"/>
          <p:cNvSpPr txBox="1">
            <a:spLocks noChangeArrowheads="1"/>
          </p:cNvSpPr>
          <p:nvPr/>
        </p:nvSpPr>
        <p:spPr bwMode="auto">
          <a:xfrm>
            <a:off x="1239838" y="1585913"/>
            <a:ext cx="14906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defRPr sz="2400">
                <a:solidFill>
                  <a:schemeClr val="tx1"/>
                </a:solidFill>
                <a:latin typeface="Times New Roman" pitchFamily="18" charset="0"/>
              </a:defRPr>
            </a:lvl1pPr>
            <a:lvl2pPr marL="571500" algn="l" defTabSz="762000">
              <a:defRPr sz="2400">
                <a:solidFill>
                  <a:schemeClr val="tx1"/>
                </a:solidFill>
                <a:latin typeface="Times New Roman" pitchFamily="18" charset="0"/>
              </a:defRPr>
            </a:lvl2pPr>
            <a:lvl3pPr marL="1143000" algn="l" defTabSz="762000">
              <a:defRPr sz="2400">
                <a:solidFill>
                  <a:schemeClr val="tx1"/>
                </a:solidFill>
                <a:latin typeface="Times New Roman" pitchFamily="18" charset="0"/>
              </a:defRPr>
            </a:lvl3pPr>
            <a:lvl4pPr marL="1714500" algn="l" defTabSz="762000">
              <a:defRPr sz="2400">
                <a:solidFill>
                  <a:schemeClr val="tx1"/>
                </a:solidFill>
                <a:latin typeface="Times New Roman" pitchFamily="18" charset="0"/>
              </a:defRPr>
            </a:lvl4pPr>
            <a:lvl5pPr marL="2286000" algn="l" defTabSz="762000">
              <a:defRPr sz="2400">
                <a:solidFill>
                  <a:schemeClr val="tx1"/>
                </a:solidFill>
                <a:latin typeface="Times New Roman" pitchFamily="18" charset="0"/>
              </a:defRPr>
            </a:lvl5pPr>
            <a:lvl6pPr marL="2743200" defTabSz="762000" eaLnBrk="0" fontAlgn="base" hangingPunct="0">
              <a:spcBef>
                <a:spcPct val="0"/>
              </a:spcBef>
              <a:spcAft>
                <a:spcPct val="0"/>
              </a:spcAft>
              <a:defRPr sz="2400">
                <a:solidFill>
                  <a:schemeClr val="tx1"/>
                </a:solidFill>
                <a:latin typeface="Times New Roman" pitchFamily="18" charset="0"/>
              </a:defRPr>
            </a:lvl6pPr>
            <a:lvl7pPr marL="3200400" defTabSz="762000" eaLnBrk="0" fontAlgn="base" hangingPunct="0">
              <a:spcBef>
                <a:spcPct val="0"/>
              </a:spcBef>
              <a:spcAft>
                <a:spcPct val="0"/>
              </a:spcAft>
              <a:defRPr sz="2400">
                <a:solidFill>
                  <a:schemeClr val="tx1"/>
                </a:solidFill>
                <a:latin typeface="Times New Roman" pitchFamily="18" charset="0"/>
              </a:defRPr>
            </a:lvl7pPr>
            <a:lvl8pPr marL="3657600" defTabSz="762000" eaLnBrk="0" fontAlgn="base" hangingPunct="0">
              <a:spcBef>
                <a:spcPct val="0"/>
              </a:spcBef>
              <a:spcAft>
                <a:spcPct val="0"/>
              </a:spcAft>
              <a:defRPr sz="2400">
                <a:solidFill>
                  <a:schemeClr val="tx1"/>
                </a:solidFill>
                <a:latin typeface="Times New Roman" pitchFamily="18" charset="0"/>
              </a:defRPr>
            </a:lvl8pPr>
            <a:lvl9pPr marL="4114800" defTabSz="762000" eaLnBrk="0" fontAlgn="base" hangingPunct="0">
              <a:spcBef>
                <a:spcPct val="0"/>
              </a:spcBef>
              <a:spcAft>
                <a:spcPct val="0"/>
              </a:spcAft>
              <a:defRPr sz="2400">
                <a:solidFill>
                  <a:schemeClr val="tx1"/>
                </a:solidFill>
                <a:latin typeface="Times New Roman" pitchFamily="18" charset="0"/>
              </a:defRPr>
            </a:lvl9pPr>
          </a:lstStyle>
          <a:p>
            <a:pPr algn="ctr">
              <a:defRPr/>
            </a:pPr>
            <a:r>
              <a:rPr lang="el-GR" sz="1800" i="1" smtClean="0">
                <a:effectLst>
                  <a:outerShdw blurRad="38100" dist="38100" dir="2700000" algn="tl">
                    <a:srgbClr val="FFFFFF"/>
                  </a:outerShdw>
                </a:effectLst>
                <a:latin typeface="Arial" charset="0"/>
              </a:rPr>
              <a:t>Παράδειγμα</a:t>
            </a:r>
            <a:endParaRPr lang="en-GB" sz="1800" i="1" smtClean="0">
              <a:effectLst>
                <a:outerShdw blurRad="38100" dist="38100" dir="2700000" algn="tl">
                  <a:srgbClr val="FFFFFF"/>
                </a:outerShdw>
              </a:effectLst>
              <a:latin typeface="Arial" charset="0"/>
            </a:endParaRPr>
          </a:p>
        </p:txBody>
      </p:sp>
    </p:spTree>
    <p:extLst>
      <p:ext uri="{BB962C8B-B14F-4D97-AF65-F5344CB8AC3E}">
        <p14:creationId xmlns:p14="http://schemas.microsoft.com/office/powerpoint/2010/main" val="69956461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Θέση ημερομηνίας 3"/>
          <p:cNvSpPr>
            <a:spLocks noGrp="1"/>
          </p:cNvSpPr>
          <p:nvPr>
            <p:ph type="dt" sz="quarter" idx="10"/>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smtClean="0">
                <a:solidFill>
                  <a:schemeClr val="bg2"/>
                </a:solidFill>
              </a:rPr>
              <a:t>HY352</a:t>
            </a:r>
            <a:endParaRPr lang="en-US">
              <a:solidFill>
                <a:schemeClr val="bg2"/>
              </a:solidFill>
            </a:endParaRPr>
          </a:p>
        </p:txBody>
      </p:sp>
      <p:sp>
        <p:nvSpPr>
          <p:cNvPr id="35843" name="Θέση υποσέλιδου 4"/>
          <p:cNvSpPr>
            <a:spLocks noGrp="1"/>
          </p:cNvSpPr>
          <p:nvPr>
            <p:ph type="ftr" sz="quarter" idx="11"/>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a:solidFill>
                  <a:schemeClr val="bg2"/>
                </a:solidFill>
              </a:rPr>
              <a:t>Α. Σαββίδης</a:t>
            </a:r>
            <a:endParaRPr lang="en-US">
              <a:solidFill>
                <a:schemeClr val="bg2"/>
              </a:solidFill>
            </a:endParaRPr>
          </a:p>
        </p:txBody>
      </p:sp>
      <p:sp>
        <p:nvSpPr>
          <p:cNvPr id="35844" name="Θέση αριθμού διαφάνειας 5"/>
          <p:cNvSpPr>
            <a:spLocks noGrp="1"/>
          </p:cNvSpPr>
          <p:nvPr>
            <p:ph type="sldNum" sz="quarter" idx="12"/>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n-US">
                <a:solidFill>
                  <a:schemeClr val="bg2"/>
                </a:solidFill>
              </a:rPr>
              <a:t>Slide </a:t>
            </a:r>
            <a:fld id="{73E636EF-D9BD-43C5-ACD0-9D40294F4454}" type="slidenum">
              <a:rPr lang="en-US">
                <a:solidFill>
                  <a:schemeClr val="bg2"/>
                </a:solidFill>
              </a:rPr>
              <a:pPr/>
              <a:t>33</a:t>
            </a:fld>
            <a:r>
              <a:rPr lang="el-GR">
                <a:solidFill>
                  <a:schemeClr val="bg2"/>
                </a:solidFill>
              </a:rPr>
              <a:t> / 4</a:t>
            </a:r>
            <a:r>
              <a:rPr lang="en-US">
                <a:solidFill>
                  <a:schemeClr val="bg2"/>
                </a:solidFill>
              </a:rPr>
              <a:t>4</a:t>
            </a:r>
          </a:p>
        </p:txBody>
      </p:sp>
      <p:sp>
        <p:nvSpPr>
          <p:cNvPr id="1719298" name="Rectangle 2"/>
          <p:cNvSpPr>
            <a:spLocks noGrp="1" noChangeArrowheads="1"/>
          </p:cNvSpPr>
          <p:nvPr>
            <p:ph type="title"/>
          </p:nvPr>
        </p:nvSpPr>
        <p:spPr/>
        <p:txBody>
          <a:bodyPr/>
          <a:lstStyle/>
          <a:p>
            <a:pPr>
              <a:defRPr/>
            </a:pPr>
            <a:r>
              <a:rPr lang="el-GR" smtClean="0"/>
              <a:t>Αυτοέλεγχος προγράμματος (8/8)</a:t>
            </a:r>
            <a:endParaRPr lang="en-GB" smtClean="0"/>
          </a:p>
        </p:txBody>
      </p:sp>
      <p:sp>
        <p:nvSpPr>
          <p:cNvPr id="1719299" name="Rectangle 3"/>
          <p:cNvSpPr>
            <a:spLocks noGrp="1" noChangeArrowheads="1"/>
          </p:cNvSpPr>
          <p:nvPr>
            <p:ph type="body" idx="1"/>
          </p:nvPr>
        </p:nvSpPr>
        <p:spPr/>
        <p:txBody>
          <a:bodyPr/>
          <a:lstStyle/>
          <a:p>
            <a:pPr>
              <a:lnSpc>
                <a:spcPct val="90000"/>
              </a:lnSpc>
              <a:defRPr/>
            </a:pPr>
            <a:r>
              <a:rPr lang="el-GR" dirty="0" smtClean="0"/>
              <a:t>Αντιπροσωπευτικές τακτικές αυτοελέγχου είναι</a:t>
            </a:r>
            <a:r>
              <a:rPr lang="en-US" dirty="0" smtClean="0"/>
              <a:t>:</a:t>
            </a:r>
            <a:endParaRPr lang="el-GR" dirty="0" smtClean="0"/>
          </a:p>
          <a:p>
            <a:pPr lvl="1">
              <a:lnSpc>
                <a:spcPct val="90000"/>
              </a:lnSpc>
              <a:defRPr/>
            </a:pPr>
            <a:r>
              <a:rPr lang="el-GR" dirty="0" smtClean="0"/>
              <a:t>Κατασκευή </a:t>
            </a:r>
            <a:r>
              <a:rPr lang="el-GR" i="1" dirty="0" smtClean="0">
                <a:solidFill>
                  <a:srgbClr val="339933"/>
                </a:solidFill>
                <a:effectLst>
                  <a:outerShdw blurRad="38100" dist="38100" dir="2700000" algn="tl">
                    <a:srgbClr val="000000"/>
                  </a:outerShdw>
                </a:effectLst>
              </a:rPr>
              <a:t>ειδικού </a:t>
            </a:r>
            <a:r>
              <a:rPr lang="en-GB" i="1" dirty="0" smtClean="0">
                <a:solidFill>
                  <a:srgbClr val="339933"/>
                </a:solidFill>
                <a:effectLst>
                  <a:outerShdw blurRad="38100" dist="38100" dir="2700000" algn="tl">
                    <a:srgbClr val="000000"/>
                  </a:outerShdw>
                </a:effectLst>
              </a:rPr>
              <a:t>memory manager</a:t>
            </a:r>
            <a:endParaRPr lang="en-GB" dirty="0" smtClean="0"/>
          </a:p>
          <a:p>
            <a:pPr lvl="2">
              <a:lnSpc>
                <a:spcPct val="90000"/>
              </a:lnSpc>
              <a:defRPr/>
            </a:pPr>
            <a:r>
              <a:rPr lang="el-GR" dirty="0" smtClean="0"/>
              <a:t>Απαιτεί υπερφόρτωση των τελεστών </a:t>
            </a:r>
            <a:r>
              <a:rPr lang="en-GB" dirty="0" smtClean="0">
                <a:effectLst/>
              </a:rPr>
              <a:t>new</a:t>
            </a:r>
            <a:r>
              <a:rPr lang="en-GB" dirty="0" smtClean="0"/>
              <a:t> </a:t>
            </a:r>
            <a:r>
              <a:rPr lang="el-GR" dirty="0" smtClean="0"/>
              <a:t>και</a:t>
            </a:r>
            <a:r>
              <a:rPr lang="en-GB" dirty="0" smtClean="0"/>
              <a:t> </a:t>
            </a:r>
            <a:r>
              <a:rPr lang="en-GB" dirty="0" smtClean="0">
                <a:effectLst/>
              </a:rPr>
              <a:t>delete</a:t>
            </a:r>
            <a:r>
              <a:rPr lang="en-GB" dirty="0" smtClean="0"/>
              <a:t> </a:t>
            </a:r>
            <a:r>
              <a:rPr lang="el-GR" dirty="0" smtClean="0"/>
              <a:t>για ειδική διαχείριση μνήμης με στόχο</a:t>
            </a:r>
            <a:r>
              <a:rPr lang="en-GB" dirty="0" smtClean="0"/>
              <a:t>:</a:t>
            </a:r>
          </a:p>
          <a:p>
            <a:pPr lvl="3">
              <a:lnSpc>
                <a:spcPct val="90000"/>
              </a:lnSpc>
              <a:defRPr/>
            </a:pPr>
            <a:r>
              <a:rPr lang="el-GR" dirty="0" smtClean="0"/>
              <a:t>Την επαλήθευση δεικτών και διευθύνσεων δυναμικής μνήμης</a:t>
            </a:r>
            <a:endParaRPr lang="en-GB" dirty="0" smtClean="0"/>
          </a:p>
          <a:p>
            <a:pPr lvl="3">
              <a:lnSpc>
                <a:spcPct val="90000"/>
              </a:lnSpc>
              <a:defRPr/>
            </a:pPr>
            <a:r>
              <a:rPr lang="el-GR" dirty="0" smtClean="0"/>
              <a:t>Την επαλήθευση της νόμιμης χρήσης δυναμικής μνήμης</a:t>
            </a:r>
            <a:endParaRPr lang="en-GB" dirty="0" smtClean="0"/>
          </a:p>
          <a:p>
            <a:pPr lvl="1">
              <a:lnSpc>
                <a:spcPct val="90000"/>
              </a:lnSpc>
              <a:defRPr/>
            </a:pPr>
            <a:r>
              <a:rPr lang="el-GR" dirty="0" smtClean="0"/>
              <a:t>Πλήρεις ή «μερικές» υλοποιήσεις του </a:t>
            </a:r>
            <a:r>
              <a:rPr lang="en-GB" i="1" dirty="0" smtClean="0">
                <a:solidFill>
                  <a:srgbClr val="339933"/>
                </a:solidFill>
                <a:effectLst>
                  <a:outerShdw blurRad="38100" dist="38100" dir="2700000" algn="tl">
                    <a:srgbClr val="000000"/>
                  </a:outerShdw>
                </a:effectLst>
              </a:rPr>
              <a:t>design by contract</a:t>
            </a:r>
            <a:r>
              <a:rPr lang="el-GR" dirty="0" smtClean="0"/>
              <a:t> για τις κλάσεις του προγράμματος</a:t>
            </a:r>
            <a:endParaRPr lang="en-GB" dirty="0" smtClean="0"/>
          </a:p>
          <a:p>
            <a:pPr lvl="1">
              <a:lnSpc>
                <a:spcPct val="90000"/>
              </a:lnSpc>
              <a:defRPr/>
            </a:pPr>
            <a:r>
              <a:rPr lang="el-GR" dirty="0" smtClean="0"/>
              <a:t>Χρήση </a:t>
            </a:r>
            <a:r>
              <a:rPr lang="el-GR" i="1" dirty="0" smtClean="0">
                <a:solidFill>
                  <a:srgbClr val="339933"/>
                </a:solidFill>
                <a:effectLst>
                  <a:outerShdw blurRad="38100" dist="38100" dir="2700000" algn="tl">
                    <a:srgbClr val="000000"/>
                  </a:outerShdw>
                </a:effectLst>
              </a:rPr>
              <a:t>έξυπνων δεικτών - </a:t>
            </a:r>
            <a:r>
              <a:rPr lang="en-US" i="1" dirty="0" smtClean="0">
                <a:solidFill>
                  <a:srgbClr val="339933"/>
                </a:solidFill>
                <a:effectLst>
                  <a:outerShdw blurRad="38100" dist="38100" dir="2700000" algn="tl">
                    <a:srgbClr val="000000"/>
                  </a:outerShdw>
                </a:effectLst>
              </a:rPr>
              <a:t>s</a:t>
            </a:r>
            <a:r>
              <a:rPr lang="en-GB" i="1" dirty="0" smtClean="0">
                <a:solidFill>
                  <a:srgbClr val="339933"/>
                </a:solidFill>
                <a:effectLst>
                  <a:outerShdw blurRad="38100" dist="38100" dir="2700000" algn="tl">
                    <a:srgbClr val="000000"/>
                  </a:outerShdw>
                </a:effectLst>
              </a:rPr>
              <a:t>mart pointers</a:t>
            </a:r>
          </a:p>
          <a:p>
            <a:pPr lvl="2">
              <a:lnSpc>
                <a:spcPct val="90000"/>
              </a:lnSpc>
              <a:defRPr/>
            </a:pPr>
            <a:r>
              <a:rPr lang="el-GR" dirty="0" smtClean="0"/>
              <a:t>ειδικές κλάσεις για δείκτες με ενσωματωμένη δυνατότητα </a:t>
            </a:r>
            <a:r>
              <a:rPr lang="en-GB" dirty="0" smtClean="0"/>
              <a:t>garbage collection, </a:t>
            </a:r>
            <a:r>
              <a:rPr lang="el-GR" dirty="0" smtClean="0"/>
              <a:t>και με συνήθως πλήρη και προστατευμένη υποστήριξη όλων των εγγενών τελεστών που επιτρέπονται σε δείκτες</a:t>
            </a:r>
            <a:r>
              <a:rPr lang="en-GB" dirty="0" smtClean="0"/>
              <a:t>.</a:t>
            </a:r>
          </a:p>
        </p:txBody>
      </p:sp>
    </p:spTree>
    <p:extLst>
      <p:ext uri="{BB962C8B-B14F-4D97-AF65-F5344CB8AC3E}">
        <p14:creationId xmlns:p14="http://schemas.microsoft.com/office/powerpoint/2010/main" val="35159892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719299">
                                            <p:txEl>
                                              <p:pRg st="0" end="0"/>
                                            </p:txEl>
                                          </p:spTgt>
                                        </p:tgtEl>
                                        <p:attrNameLst>
                                          <p:attrName>style.visibility</p:attrName>
                                        </p:attrNameLst>
                                      </p:cBhvr>
                                      <p:to>
                                        <p:strVal val="visible"/>
                                      </p:to>
                                    </p:set>
                                    <p:anim calcmode="lin" valueType="num">
                                      <p:cBhvr>
                                        <p:cTn id="7" dur="500" fill="hold"/>
                                        <p:tgtEl>
                                          <p:spTgt spid="1719299">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719299">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719299">
                                            <p:txEl>
                                              <p:pRg st="1" end="1"/>
                                            </p:txEl>
                                          </p:spTgt>
                                        </p:tgtEl>
                                        <p:attrNameLst>
                                          <p:attrName>style.visibility</p:attrName>
                                        </p:attrNameLst>
                                      </p:cBhvr>
                                      <p:to>
                                        <p:strVal val="visible"/>
                                      </p:to>
                                    </p:set>
                                    <p:anim calcmode="lin" valueType="num">
                                      <p:cBhvr>
                                        <p:cTn id="13" dur="500" fill="hold"/>
                                        <p:tgtEl>
                                          <p:spTgt spid="1719299">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1719299">
                                            <p:txEl>
                                              <p:pRg st="1" end="1"/>
                                            </p:txEl>
                                          </p:spTgt>
                                        </p:tgtEl>
                                        <p:attrNameLst>
                                          <p:attrName>ppt_h</p:attrName>
                                        </p:attrNameLst>
                                      </p:cBhvr>
                                      <p:tavLst>
                                        <p:tav tm="0">
                                          <p:val>
                                            <p:strVal val="2/3*#ppt_h"/>
                                          </p:val>
                                        </p:tav>
                                        <p:tav tm="100000">
                                          <p:val>
                                            <p:strVal val="#ppt_h"/>
                                          </p:val>
                                        </p:tav>
                                      </p:tavLst>
                                    </p:anim>
                                  </p:childTnLst>
                                </p:cTn>
                              </p:par>
                              <p:par>
                                <p:cTn id="15" presetID="23" presetClass="entr" presetSubtype="272" fill="hold" grpId="0" nodeType="withEffect">
                                  <p:stCondLst>
                                    <p:cond delay="0"/>
                                  </p:stCondLst>
                                  <p:childTnLst>
                                    <p:set>
                                      <p:cBhvr>
                                        <p:cTn id="16" dur="1" fill="hold">
                                          <p:stCondLst>
                                            <p:cond delay="0"/>
                                          </p:stCondLst>
                                        </p:cTn>
                                        <p:tgtEl>
                                          <p:spTgt spid="1719299">
                                            <p:txEl>
                                              <p:pRg st="2" end="2"/>
                                            </p:txEl>
                                          </p:spTgt>
                                        </p:tgtEl>
                                        <p:attrNameLst>
                                          <p:attrName>style.visibility</p:attrName>
                                        </p:attrNameLst>
                                      </p:cBhvr>
                                      <p:to>
                                        <p:strVal val="visible"/>
                                      </p:to>
                                    </p:set>
                                    <p:anim calcmode="lin" valueType="num">
                                      <p:cBhvr>
                                        <p:cTn id="17" dur="500" fill="hold"/>
                                        <p:tgtEl>
                                          <p:spTgt spid="1719299">
                                            <p:txEl>
                                              <p:pRg st="2" end="2"/>
                                            </p:txEl>
                                          </p:spTgt>
                                        </p:tgtEl>
                                        <p:attrNameLst>
                                          <p:attrName>ppt_w</p:attrName>
                                        </p:attrNameLst>
                                      </p:cBhvr>
                                      <p:tavLst>
                                        <p:tav tm="0">
                                          <p:val>
                                            <p:strVal val="2/3*#ppt_w"/>
                                          </p:val>
                                        </p:tav>
                                        <p:tav tm="100000">
                                          <p:val>
                                            <p:strVal val="#ppt_w"/>
                                          </p:val>
                                        </p:tav>
                                      </p:tavLst>
                                    </p:anim>
                                    <p:anim calcmode="lin" valueType="num">
                                      <p:cBhvr>
                                        <p:cTn id="18" dur="500" fill="hold"/>
                                        <p:tgtEl>
                                          <p:spTgt spid="1719299">
                                            <p:txEl>
                                              <p:pRg st="2" end="2"/>
                                            </p:txEl>
                                          </p:spTgt>
                                        </p:tgtEl>
                                        <p:attrNameLst>
                                          <p:attrName>ppt_h</p:attrName>
                                        </p:attrNameLst>
                                      </p:cBhvr>
                                      <p:tavLst>
                                        <p:tav tm="0">
                                          <p:val>
                                            <p:strVal val="2/3*#ppt_h"/>
                                          </p:val>
                                        </p:tav>
                                        <p:tav tm="100000">
                                          <p:val>
                                            <p:strVal val="#ppt_h"/>
                                          </p:val>
                                        </p:tav>
                                      </p:tavLst>
                                    </p:anim>
                                  </p:childTnLst>
                                </p:cTn>
                              </p:par>
                              <p:par>
                                <p:cTn id="19" presetID="23" presetClass="entr" presetSubtype="272" fill="hold" grpId="0" nodeType="withEffect">
                                  <p:stCondLst>
                                    <p:cond delay="0"/>
                                  </p:stCondLst>
                                  <p:childTnLst>
                                    <p:set>
                                      <p:cBhvr>
                                        <p:cTn id="20" dur="1" fill="hold">
                                          <p:stCondLst>
                                            <p:cond delay="0"/>
                                          </p:stCondLst>
                                        </p:cTn>
                                        <p:tgtEl>
                                          <p:spTgt spid="1719299">
                                            <p:txEl>
                                              <p:pRg st="3" end="3"/>
                                            </p:txEl>
                                          </p:spTgt>
                                        </p:tgtEl>
                                        <p:attrNameLst>
                                          <p:attrName>style.visibility</p:attrName>
                                        </p:attrNameLst>
                                      </p:cBhvr>
                                      <p:to>
                                        <p:strVal val="visible"/>
                                      </p:to>
                                    </p:set>
                                    <p:anim calcmode="lin" valueType="num">
                                      <p:cBhvr>
                                        <p:cTn id="21" dur="500" fill="hold"/>
                                        <p:tgtEl>
                                          <p:spTgt spid="1719299">
                                            <p:txEl>
                                              <p:pRg st="3" end="3"/>
                                            </p:txEl>
                                          </p:spTgt>
                                        </p:tgtEl>
                                        <p:attrNameLst>
                                          <p:attrName>ppt_w</p:attrName>
                                        </p:attrNameLst>
                                      </p:cBhvr>
                                      <p:tavLst>
                                        <p:tav tm="0">
                                          <p:val>
                                            <p:strVal val="2/3*#ppt_w"/>
                                          </p:val>
                                        </p:tav>
                                        <p:tav tm="100000">
                                          <p:val>
                                            <p:strVal val="#ppt_w"/>
                                          </p:val>
                                        </p:tav>
                                      </p:tavLst>
                                    </p:anim>
                                    <p:anim calcmode="lin" valueType="num">
                                      <p:cBhvr>
                                        <p:cTn id="22" dur="500" fill="hold"/>
                                        <p:tgtEl>
                                          <p:spTgt spid="1719299">
                                            <p:txEl>
                                              <p:pRg st="3" end="3"/>
                                            </p:txEl>
                                          </p:spTgt>
                                        </p:tgtEl>
                                        <p:attrNameLst>
                                          <p:attrName>ppt_h</p:attrName>
                                        </p:attrNameLst>
                                      </p:cBhvr>
                                      <p:tavLst>
                                        <p:tav tm="0">
                                          <p:val>
                                            <p:strVal val="2/3*#ppt_h"/>
                                          </p:val>
                                        </p:tav>
                                        <p:tav tm="100000">
                                          <p:val>
                                            <p:strVal val="#ppt_h"/>
                                          </p:val>
                                        </p:tav>
                                      </p:tavLst>
                                    </p:anim>
                                  </p:childTnLst>
                                </p:cTn>
                              </p:par>
                              <p:par>
                                <p:cTn id="23" presetID="23" presetClass="entr" presetSubtype="272" fill="hold" grpId="0" nodeType="withEffect">
                                  <p:stCondLst>
                                    <p:cond delay="0"/>
                                  </p:stCondLst>
                                  <p:childTnLst>
                                    <p:set>
                                      <p:cBhvr>
                                        <p:cTn id="24" dur="1" fill="hold">
                                          <p:stCondLst>
                                            <p:cond delay="0"/>
                                          </p:stCondLst>
                                        </p:cTn>
                                        <p:tgtEl>
                                          <p:spTgt spid="1719299">
                                            <p:txEl>
                                              <p:pRg st="4" end="4"/>
                                            </p:txEl>
                                          </p:spTgt>
                                        </p:tgtEl>
                                        <p:attrNameLst>
                                          <p:attrName>style.visibility</p:attrName>
                                        </p:attrNameLst>
                                      </p:cBhvr>
                                      <p:to>
                                        <p:strVal val="visible"/>
                                      </p:to>
                                    </p:set>
                                    <p:anim calcmode="lin" valueType="num">
                                      <p:cBhvr>
                                        <p:cTn id="25" dur="500" fill="hold"/>
                                        <p:tgtEl>
                                          <p:spTgt spid="1719299">
                                            <p:txEl>
                                              <p:pRg st="4" end="4"/>
                                            </p:txEl>
                                          </p:spTgt>
                                        </p:tgtEl>
                                        <p:attrNameLst>
                                          <p:attrName>ppt_w</p:attrName>
                                        </p:attrNameLst>
                                      </p:cBhvr>
                                      <p:tavLst>
                                        <p:tav tm="0">
                                          <p:val>
                                            <p:strVal val="2/3*#ppt_w"/>
                                          </p:val>
                                        </p:tav>
                                        <p:tav tm="100000">
                                          <p:val>
                                            <p:strVal val="#ppt_w"/>
                                          </p:val>
                                        </p:tav>
                                      </p:tavLst>
                                    </p:anim>
                                    <p:anim calcmode="lin" valueType="num">
                                      <p:cBhvr>
                                        <p:cTn id="26" dur="500" fill="hold"/>
                                        <p:tgtEl>
                                          <p:spTgt spid="1719299">
                                            <p:txEl>
                                              <p:pRg st="4" end="4"/>
                                            </p:txEl>
                                          </p:spTgt>
                                        </p:tgtEl>
                                        <p:attrNameLst>
                                          <p:attrName>ppt_h</p:attrName>
                                        </p:attrNameLst>
                                      </p:cBhvr>
                                      <p:tavLst>
                                        <p:tav tm="0">
                                          <p:val>
                                            <p:strVal val="2/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72" fill="hold" grpId="0" nodeType="clickEffect">
                                  <p:stCondLst>
                                    <p:cond delay="0"/>
                                  </p:stCondLst>
                                  <p:childTnLst>
                                    <p:set>
                                      <p:cBhvr>
                                        <p:cTn id="30" dur="1" fill="hold">
                                          <p:stCondLst>
                                            <p:cond delay="0"/>
                                          </p:stCondLst>
                                        </p:cTn>
                                        <p:tgtEl>
                                          <p:spTgt spid="1719299">
                                            <p:txEl>
                                              <p:pRg st="5" end="5"/>
                                            </p:txEl>
                                          </p:spTgt>
                                        </p:tgtEl>
                                        <p:attrNameLst>
                                          <p:attrName>style.visibility</p:attrName>
                                        </p:attrNameLst>
                                      </p:cBhvr>
                                      <p:to>
                                        <p:strVal val="visible"/>
                                      </p:to>
                                    </p:set>
                                    <p:anim calcmode="lin" valueType="num">
                                      <p:cBhvr>
                                        <p:cTn id="31" dur="500" fill="hold"/>
                                        <p:tgtEl>
                                          <p:spTgt spid="1719299">
                                            <p:txEl>
                                              <p:pRg st="5" end="5"/>
                                            </p:txEl>
                                          </p:spTgt>
                                        </p:tgtEl>
                                        <p:attrNameLst>
                                          <p:attrName>ppt_w</p:attrName>
                                        </p:attrNameLst>
                                      </p:cBhvr>
                                      <p:tavLst>
                                        <p:tav tm="0">
                                          <p:val>
                                            <p:strVal val="2/3*#ppt_w"/>
                                          </p:val>
                                        </p:tav>
                                        <p:tav tm="100000">
                                          <p:val>
                                            <p:strVal val="#ppt_w"/>
                                          </p:val>
                                        </p:tav>
                                      </p:tavLst>
                                    </p:anim>
                                    <p:anim calcmode="lin" valueType="num">
                                      <p:cBhvr>
                                        <p:cTn id="32" dur="500" fill="hold"/>
                                        <p:tgtEl>
                                          <p:spTgt spid="1719299">
                                            <p:txEl>
                                              <p:pRg st="5" end="5"/>
                                            </p:txEl>
                                          </p:spTgt>
                                        </p:tgtEl>
                                        <p:attrNameLst>
                                          <p:attrName>ppt_h</p:attrName>
                                        </p:attrNameLst>
                                      </p:cBhvr>
                                      <p:tavLst>
                                        <p:tav tm="0">
                                          <p:val>
                                            <p:strVal val="2/3*#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272" fill="hold" grpId="0" nodeType="clickEffect">
                                  <p:stCondLst>
                                    <p:cond delay="0"/>
                                  </p:stCondLst>
                                  <p:childTnLst>
                                    <p:set>
                                      <p:cBhvr>
                                        <p:cTn id="36" dur="1" fill="hold">
                                          <p:stCondLst>
                                            <p:cond delay="0"/>
                                          </p:stCondLst>
                                        </p:cTn>
                                        <p:tgtEl>
                                          <p:spTgt spid="1719299">
                                            <p:txEl>
                                              <p:pRg st="6" end="6"/>
                                            </p:txEl>
                                          </p:spTgt>
                                        </p:tgtEl>
                                        <p:attrNameLst>
                                          <p:attrName>style.visibility</p:attrName>
                                        </p:attrNameLst>
                                      </p:cBhvr>
                                      <p:to>
                                        <p:strVal val="visible"/>
                                      </p:to>
                                    </p:set>
                                    <p:anim calcmode="lin" valueType="num">
                                      <p:cBhvr>
                                        <p:cTn id="37" dur="500" fill="hold"/>
                                        <p:tgtEl>
                                          <p:spTgt spid="1719299">
                                            <p:txEl>
                                              <p:pRg st="6" end="6"/>
                                            </p:txEl>
                                          </p:spTgt>
                                        </p:tgtEl>
                                        <p:attrNameLst>
                                          <p:attrName>ppt_w</p:attrName>
                                        </p:attrNameLst>
                                      </p:cBhvr>
                                      <p:tavLst>
                                        <p:tav tm="0">
                                          <p:val>
                                            <p:strVal val="2/3*#ppt_w"/>
                                          </p:val>
                                        </p:tav>
                                        <p:tav tm="100000">
                                          <p:val>
                                            <p:strVal val="#ppt_w"/>
                                          </p:val>
                                        </p:tav>
                                      </p:tavLst>
                                    </p:anim>
                                    <p:anim calcmode="lin" valueType="num">
                                      <p:cBhvr>
                                        <p:cTn id="38" dur="500" fill="hold"/>
                                        <p:tgtEl>
                                          <p:spTgt spid="1719299">
                                            <p:txEl>
                                              <p:pRg st="6" end="6"/>
                                            </p:txEl>
                                          </p:spTgt>
                                        </p:tgtEl>
                                        <p:attrNameLst>
                                          <p:attrName>ppt_h</p:attrName>
                                        </p:attrNameLst>
                                      </p:cBhvr>
                                      <p:tavLst>
                                        <p:tav tm="0">
                                          <p:val>
                                            <p:strVal val="2/3*#ppt_h"/>
                                          </p:val>
                                        </p:tav>
                                        <p:tav tm="100000">
                                          <p:val>
                                            <p:strVal val="#ppt_h"/>
                                          </p:val>
                                        </p:tav>
                                      </p:tavLst>
                                    </p:anim>
                                  </p:childTnLst>
                                </p:cTn>
                              </p:par>
                              <p:par>
                                <p:cTn id="39" presetID="23" presetClass="entr" presetSubtype="272" fill="hold" grpId="0" nodeType="withEffect">
                                  <p:stCondLst>
                                    <p:cond delay="0"/>
                                  </p:stCondLst>
                                  <p:childTnLst>
                                    <p:set>
                                      <p:cBhvr>
                                        <p:cTn id="40" dur="1" fill="hold">
                                          <p:stCondLst>
                                            <p:cond delay="0"/>
                                          </p:stCondLst>
                                        </p:cTn>
                                        <p:tgtEl>
                                          <p:spTgt spid="1719299">
                                            <p:txEl>
                                              <p:pRg st="7" end="7"/>
                                            </p:txEl>
                                          </p:spTgt>
                                        </p:tgtEl>
                                        <p:attrNameLst>
                                          <p:attrName>style.visibility</p:attrName>
                                        </p:attrNameLst>
                                      </p:cBhvr>
                                      <p:to>
                                        <p:strVal val="visible"/>
                                      </p:to>
                                    </p:set>
                                    <p:anim calcmode="lin" valueType="num">
                                      <p:cBhvr>
                                        <p:cTn id="41" dur="500" fill="hold"/>
                                        <p:tgtEl>
                                          <p:spTgt spid="1719299">
                                            <p:txEl>
                                              <p:pRg st="7" end="7"/>
                                            </p:txEl>
                                          </p:spTgt>
                                        </p:tgtEl>
                                        <p:attrNameLst>
                                          <p:attrName>ppt_w</p:attrName>
                                        </p:attrNameLst>
                                      </p:cBhvr>
                                      <p:tavLst>
                                        <p:tav tm="0">
                                          <p:val>
                                            <p:strVal val="2/3*#ppt_w"/>
                                          </p:val>
                                        </p:tav>
                                        <p:tav tm="100000">
                                          <p:val>
                                            <p:strVal val="#ppt_w"/>
                                          </p:val>
                                        </p:tav>
                                      </p:tavLst>
                                    </p:anim>
                                    <p:anim calcmode="lin" valueType="num">
                                      <p:cBhvr>
                                        <p:cTn id="42" dur="500" fill="hold"/>
                                        <p:tgtEl>
                                          <p:spTgt spid="1719299">
                                            <p:txEl>
                                              <p:pRg st="7" end="7"/>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9299" grpId="0" build="p" bldLvl="2"/>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Θέση ημερομηνίας 3"/>
          <p:cNvSpPr>
            <a:spLocks noGrp="1"/>
          </p:cNvSpPr>
          <p:nvPr>
            <p:ph type="dt" sz="quarter" idx="10"/>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smtClean="0">
                <a:solidFill>
                  <a:schemeClr val="bg2"/>
                </a:solidFill>
              </a:rPr>
              <a:t>HY352</a:t>
            </a:r>
            <a:endParaRPr lang="en-US">
              <a:solidFill>
                <a:schemeClr val="bg2"/>
              </a:solidFill>
            </a:endParaRPr>
          </a:p>
        </p:txBody>
      </p:sp>
      <p:sp>
        <p:nvSpPr>
          <p:cNvPr id="36867" name="Θέση υποσέλιδου 4"/>
          <p:cNvSpPr>
            <a:spLocks noGrp="1"/>
          </p:cNvSpPr>
          <p:nvPr>
            <p:ph type="ftr" sz="quarter" idx="11"/>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a:solidFill>
                  <a:schemeClr val="bg2"/>
                </a:solidFill>
              </a:rPr>
              <a:t>Α. Σαββίδης</a:t>
            </a:r>
            <a:endParaRPr lang="en-US">
              <a:solidFill>
                <a:schemeClr val="bg2"/>
              </a:solidFill>
            </a:endParaRPr>
          </a:p>
        </p:txBody>
      </p:sp>
      <p:sp>
        <p:nvSpPr>
          <p:cNvPr id="36868" name="Θέση αριθμού διαφάνειας 5"/>
          <p:cNvSpPr>
            <a:spLocks noGrp="1"/>
          </p:cNvSpPr>
          <p:nvPr>
            <p:ph type="sldNum" sz="quarter" idx="12"/>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n-US">
                <a:solidFill>
                  <a:schemeClr val="bg2"/>
                </a:solidFill>
              </a:rPr>
              <a:t>Slide </a:t>
            </a:r>
            <a:fld id="{3B67816F-F6C1-47CE-8AD1-44F31DBD6EBF}" type="slidenum">
              <a:rPr lang="en-US">
                <a:solidFill>
                  <a:schemeClr val="bg2"/>
                </a:solidFill>
              </a:rPr>
              <a:pPr/>
              <a:t>34</a:t>
            </a:fld>
            <a:r>
              <a:rPr lang="el-GR">
                <a:solidFill>
                  <a:schemeClr val="bg2"/>
                </a:solidFill>
              </a:rPr>
              <a:t> / 4</a:t>
            </a:r>
            <a:r>
              <a:rPr lang="en-US">
                <a:solidFill>
                  <a:schemeClr val="bg2"/>
                </a:solidFill>
              </a:rPr>
              <a:t>4</a:t>
            </a:r>
          </a:p>
        </p:txBody>
      </p:sp>
      <p:sp>
        <p:nvSpPr>
          <p:cNvPr id="1746946" name="Rectangle 2"/>
          <p:cNvSpPr>
            <a:spLocks noGrp="1" noChangeArrowheads="1"/>
          </p:cNvSpPr>
          <p:nvPr>
            <p:ph type="title"/>
          </p:nvPr>
        </p:nvSpPr>
        <p:spPr/>
        <p:txBody>
          <a:bodyPr/>
          <a:lstStyle/>
          <a:p>
            <a:pPr>
              <a:defRPr/>
            </a:pPr>
            <a:r>
              <a:rPr lang="el-GR" smtClean="0"/>
              <a:t>Περιεχόμενα</a:t>
            </a:r>
            <a:endParaRPr lang="en-GB" smtClean="0"/>
          </a:p>
        </p:txBody>
      </p:sp>
      <p:sp>
        <p:nvSpPr>
          <p:cNvPr id="1746947" name="Rectangle 3"/>
          <p:cNvSpPr>
            <a:spLocks noGrp="1" noChangeArrowheads="1"/>
          </p:cNvSpPr>
          <p:nvPr>
            <p:ph type="body" idx="1"/>
          </p:nvPr>
        </p:nvSpPr>
        <p:spPr/>
        <p:txBody>
          <a:bodyPr/>
          <a:lstStyle/>
          <a:p>
            <a:pPr>
              <a:defRPr/>
            </a:pPr>
            <a:r>
              <a:rPr lang="el-GR" smtClean="0"/>
              <a:t>Εισαγωγή - αμυντικός προγραμματισμός</a:t>
            </a:r>
            <a:endParaRPr lang="en-US" smtClean="0"/>
          </a:p>
          <a:p>
            <a:pPr>
              <a:defRPr/>
            </a:pPr>
            <a:r>
              <a:rPr lang="en-US" smtClean="0"/>
              <a:t>Resource failure (</a:t>
            </a:r>
            <a:r>
              <a:rPr lang="el-GR" smtClean="0"/>
              <a:t>αποτυχία πόρων)</a:t>
            </a:r>
            <a:endParaRPr lang="en-US" smtClean="0"/>
          </a:p>
          <a:p>
            <a:pPr>
              <a:defRPr/>
            </a:pPr>
            <a:r>
              <a:rPr lang="en-US" smtClean="0"/>
              <a:t>Bug</a:t>
            </a:r>
            <a:r>
              <a:rPr lang="el-GR" smtClean="0"/>
              <a:t> (προγραμματιστικό σφάλμα)</a:t>
            </a:r>
            <a:endParaRPr lang="en-US" smtClean="0"/>
          </a:p>
          <a:p>
            <a:pPr>
              <a:defRPr/>
            </a:pPr>
            <a:r>
              <a:rPr lang="el-GR" smtClean="0"/>
              <a:t>Κοινή στρατηγική </a:t>
            </a:r>
            <a:r>
              <a:rPr lang="en-US" smtClean="0"/>
              <a:t>debugging</a:t>
            </a:r>
          </a:p>
          <a:p>
            <a:pPr>
              <a:defRPr/>
            </a:pPr>
            <a:r>
              <a:rPr lang="el-GR" smtClean="0"/>
              <a:t>Αυτοέλεγχος προγράμματος</a:t>
            </a:r>
            <a:endParaRPr lang="en-US" smtClean="0"/>
          </a:p>
          <a:p>
            <a:pPr>
              <a:defRPr/>
            </a:pPr>
            <a:r>
              <a:rPr lang="el-GR" i="1" smtClean="0">
                <a:solidFill>
                  <a:srgbClr val="0000FF"/>
                </a:solidFill>
                <a:effectLst>
                  <a:outerShdw blurRad="38100" dist="38100" dir="2700000" algn="tl">
                    <a:srgbClr val="000000"/>
                  </a:outerShdw>
                </a:effectLst>
              </a:rPr>
              <a:t>Ακραίος προγραμματισμός</a:t>
            </a:r>
            <a:endParaRPr lang="en-US" i="1" smtClean="0">
              <a:solidFill>
                <a:srgbClr val="0000FF"/>
              </a:solidFill>
              <a:effectLst>
                <a:outerShdw blurRad="38100" dist="38100" dir="2700000" algn="tl">
                  <a:srgbClr val="000000"/>
                </a:outerShdw>
              </a:effectLst>
            </a:endParaRPr>
          </a:p>
        </p:txBody>
      </p:sp>
    </p:spTree>
    <p:extLst>
      <p:ext uri="{BB962C8B-B14F-4D97-AF65-F5344CB8AC3E}">
        <p14:creationId xmlns:p14="http://schemas.microsoft.com/office/powerpoint/2010/main" val="386125523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Θέση ημερομηνίας 3"/>
          <p:cNvSpPr>
            <a:spLocks noGrp="1"/>
          </p:cNvSpPr>
          <p:nvPr>
            <p:ph type="dt" sz="quarter" idx="10"/>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smtClean="0">
                <a:solidFill>
                  <a:schemeClr val="bg2"/>
                </a:solidFill>
              </a:rPr>
              <a:t>HY352</a:t>
            </a:r>
            <a:endParaRPr lang="en-US">
              <a:solidFill>
                <a:schemeClr val="bg2"/>
              </a:solidFill>
            </a:endParaRPr>
          </a:p>
        </p:txBody>
      </p:sp>
      <p:sp>
        <p:nvSpPr>
          <p:cNvPr id="37891" name="Θέση υποσέλιδου 4"/>
          <p:cNvSpPr>
            <a:spLocks noGrp="1"/>
          </p:cNvSpPr>
          <p:nvPr>
            <p:ph type="ftr" sz="quarter" idx="11"/>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a:solidFill>
                  <a:schemeClr val="bg2"/>
                </a:solidFill>
              </a:rPr>
              <a:t>Α. Σαββίδης</a:t>
            </a:r>
            <a:endParaRPr lang="en-US">
              <a:solidFill>
                <a:schemeClr val="bg2"/>
              </a:solidFill>
            </a:endParaRPr>
          </a:p>
        </p:txBody>
      </p:sp>
      <p:sp>
        <p:nvSpPr>
          <p:cNvPr id="37892" name="Θέση αριθμού διαφάνειας 5"/>
          <p:cNvSpPr>
            <a:spLocks noGrp="1"/>
          </p:cNvSpPr>
          <p:nvPr>
            <p:ph type="sldNum" sz="quarter" idx="12"/>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n-US">
                <a:solidFill>
                  <a:schemeClr val="bg2"/>
                </a:solidFill>
              </a:rPr>
              <a:t>Slide </a:t>
            </a:r>
            <a:fld id="{ED8600AB-E94E-4063-A2CC-55DA5F401EED}" type="slidenum">
              <a:rPr lang="en-US">
                <a:solidFill>
                  <a:schemeClr val="bg2"/>
                </a:solidFill>
              </a:rPr>
              <a:pPr/>
              <a:t>35</a:t>
            </a:fld>
            <a:r>
              <a:rPr lang="el-GR">
                <a:solidFill>
                  <a:schemeClr val="bg2"/>
                </a:solidFill>
              </a:rPr>
              <a:t> / 4</a:t>
            </a:r>
            <a:r>
              <a:rPr lang="en-US">
                <a:solidFill>
                  <a:schemeClr val="bg2"/>
                </a:solidFill>
              </a:rPr>
              <a:t>4</a:t>
            </a:r>
          </a:p>
        </p:txBody>
      </p:sp>
      <p:sp>
        <p:nvSpPr>
          <p:cNvPr id="1720322" name="Rectangle 2"/>
          <p:cNvSpPr>
            <a:spLocks noGrp="1" noChangeArrowheads="1"/>
          </p:cNvSpPr>
          <p:nvPr>
            <p:ph type="title"/>
          </p:nvPr>
        </p:nvSpPr>
        <p:spPr/>
        <p:txBody>
          <a:bodyPr/>
          <a:lstStyle/>
          <a:p>
            <a:pPr>
              <a:defRPr/>
            </a:pPr>
            <a:r>
              <a:rPr lang="el-GR" smtClean="0"/>
              <a:t>Ακραίος προγραμματισμός (1/10)</a:t>
            </a:r>
            <a:endParaRPr lang="en-GB" smtClean="0"/>
          </a:p>
        </p:txBody>
      </p:sp>
      <p:sp>
        <p:nvSpPr>
          <p:cNvPr id="1720323" name="Rectangle 3"/>
          <p:cNvSpPr>
            <a:spLocks noGrp="1" noChangeArrowheads="1"/>
          </p:cNvSpPr>
          <p:nvPr>
            <p:ph type="body" idx="1"/>
          </p:nvPr>
        </p:nvSpPr>
        <p:spPr/>
        <p:txBody>
          <a:bodyPr/>
          <a:lstStyle/>
          <a:p>
            <a:pPr>
              <a:lnSpc>
                <a:spcPct val="90000"/>
              </a:lnSpc>
              <a:defRPr/>
            </a:pPr>
            <a:r>
              <a:rPr lang="el-GR" sz="2400" smtClean="0"/>
              <a:t>Βασίζεται στην φιλοσοφία του </a:t>
            </a:r>
            <a:r>
              <a:rPr lang="en-US" sz="2400" smtClean="0"/>
              <a:t>test first programming, </a:t>
            </a:r>
            <a:r>
              <a:rPr lang="el-GR" sz="2400" smtClean="0"/>
              <a:t>σύμφωνα με την οποία</a:t>
            </a:r>
            <a:r>
              <a:rPr lang="en-GB" sz="2400" smtClean="0"/>
              <a:t>:</a:t>
            </a:r>
          </a:p>
          <a:p>
            <a:pPr lvl="1">
              <a:lnSpc>
                <a:spcPct val="90000"/>
              </a:lnSpc>
              <a:defRPr/>
            </a:pPr>
            <a:r>
              <a:rPr lang="el-GR" sz="2000" smtClean="0"/>
              <a:t>το λογισμικό υλοποιείται αυξητικά μέσω μικρών τμημάτων,</a:t>
            </a:r>
            <a:endParaRPr lang="en-GB" sz="2000" smtClean="0"/>
          </a:p>
          <a:p>
            <a:pPr lvl="1">
              <a:lnSpc>
                <a:spcPct val="90000"/>
              </a:lnSpc>
              <a:defRPr/>
            </a:pPr>
            <a:r>
              <a:rPr lang="el-GR" sz="2000" smtClean="0"/>
              <a:t>για κάθε νέο τμήμα κώδικα κατασκευάζουμε εξειδικευμένα ελεγκτικά προγράμματα (</a:t>
            </a:r>
            <a:r>
              <a:rPr lang="en-US" sz="2000" smtClean="0"/>
              <a:t>tests) </a:t>
            </a:r>
            <a:r>
              <a:rPr lang="el-GR" sz="2000" smtClean="0"/>
              <a:t>για την πιστοποίηση της προστιθέμενης λειτουργικότητας</a:t>
            </a:r>
            <a:endParaRPr lang="en-GB" sz="2000" smtClean="0"/>
          </a:p>
          <a:p>
            <a:pPr lvl="1">
              <a:lnSpc>
                <a:spcPct val="90000"/>
              </a:lnSpc>
              <a:defRPr/>
            </a:pPr>
            <a:r>
              <a:rPr lang="el-GR" sz="2000" smtClean="0"/>
              <a:t>κάθε φορά που προστίθεται νέος κώδικας</a:t>
            </a:r>
            <a:endParaRPr lang="en-GB" sz="2000" smtClean="0"/>
          </a:p>
          <a:p>
            <a:pPr lvl="2">
              <a:lnSpc>
                <a:spcPct val="90000"/>
              </a:lnSpc>
              <a:defRPr/>
            </a:pPr>
            <a:r>
              <a:rPr lang="el-GR" sz="1800" smtClean="0"/>
              <a:t>έχουμε έτοιμα </a:t>
            </a:r>
            <a:r>
              <a:rPr lang="en-US" sz="1800" smtClean="0"/>
              <a:t>tests </a:t>
            </a:r>
            <a:r>
              <a:rPr lang="el-GR" sz="1800" smtClean="0"/>
              <a:t>ενσωμάτωσης (</a:t>
            </a:r>
            <a:r>
              <a:rPr lang="en-GB" sz="1800" smtClean="0"/>
              <a:t>integration</a:t>
            </a:r>
            <a:r>
              <a:rPr lang="el-GR" sz="1800" smtClean="0"/>
              <a:t>) για να πιστοποιείται ότι το αυξημένο σύστημα συμπεριφέρεται βάσει των προδιαγραφών</a:t>
            </a:r>
            <a:r>
              <a:rPr lang="en-GB" sz="1800" smtClean="0"/>
              <a:t> </a:t>
            </a:r>
          </a:p>
          <a:p>
            <a:pPr lvl="2">
              <a:lnSpc>
                <a:spcPct val="90000"/>
              </a:lnSpc>
              <a:defRPr/>
            </a:pPr>
            <a:r>
              <a:rPr lang="el-GR" sz="1800" smtClean="0"/>
              <a:t>και επίσης ελέγχουμε ότι όλα τα προηγούμενα </a:t>
            </a:r>
            <a:r>
              <a:rPr lang="en-US" sz="1800" smtClean="0"/>
              <a:t>tests </a:t>
            </a:r>
            <a:r>
              <a:rPr lang="el-GR" sz="1800" smtClean="0"/>
              <a:t>περατώνονται επιτυχώς</a:t>
            </a:r>
            <a:endParaRPr lang="en-GB" sz="1800" smtClean="0"/>
          </a:p>
          <a:p>
            <a:pPr>
              <a:lnSpc>
                <a:spcPct val="90000"/>
              </a:lnSpc>
              <a:defRPr/>
            </a:pPr>
            <a:r>
              <a:rPr lang="el-GR" sz="2400" smtClean="0"/>
              <a:t>Δίνεται έμφαση στον έλεγχο τμημάτων - </a:t>
            </a:r>
            <a:r>
              <a:rPr lang="en-GB" sz="2400" i="1" smtClean="0">
                <a:solidFill>
                  <a:srgbClr val="339933"/>
                </a:solidFill>
                <a:effectLst>
                  <a:outerShdw blurRad="38100" dist="38100" dir="2700000" algn="tl">
                    <a:srgbClr val="000000"/>
                  </a:outerShdw>
                </a:effectLst>
              </a:rPr>
              <a:t>unit testing</a:t>
            </a:r>
            <a:r>
              <a:rPr lang="en-GB" sz="2400" smtClean="0"/>
              <a:t>, </a:t>
            </a:r>
            <a:r>
              <a:rPr lang="el-GR" sz="2400" smtClean="0"/>
              <a:t>παρά στο γενικό έλεγχο ενός ολοκληρωμένου συστήματος</a:t>
            </a:r>
            <a:endParaRPr lang="en-GB" sz="2400" smtClean="0"/>
          </a:p>
        </p:txBody>
      </p:sp>
    </p:spTree>
    <p:extLst>
      <p:ext uri="{BB962C8B-B14F-4D97-AF65-F5344CB8AC3E}">
        <p14:creationId xmlns:p14="http://schemas.microsoft.com/office/powerpoint/2010/main" val="888085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720323">
                                            <p:txEl>
                                              <p:pRg st="0" end="0"/>
                                            </p:txEl>
                                          </p:spTgt>
                                        </p:tgtEl>
                                        <p:attrNameLst>
                                          <p:attrName>style.visibility</p:attrName>
                                        </p:attrNameLst>
                                      </p:cBhvr>
                                      <p:to>
                                        <p:strVal val="visible"/>
                                      </p:to>
                                    </p:set>
                                    <p:anim calcmode="lin" valueType="num">
                                      <p:cBhvr>
                                        <p:cTn id="7" dur="500" fill="hold"/>
                                        <p:tgtEl>
                                          <p:spTgt spid="1720323">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720323">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720323">
                                            <p:txEl>
                                              <p:pRg st="1" end="1"/>
                                            </p:txEl>
                                          </p:spTgt>
                                        </p:tgtEl>
                                        <p:attrNameLst>
                                          <p:attrName>style.visibility</p:attrName>
                                        </p:attrNameLst>
                                      </p:cBhvr>
                                      <p:to>
                                        <p:strVal val="visible"/>
                                      </p:to>
                                    </p:set>
                                    <p:anim calcmode="lin" valueType="num">
                                      <p:cBhvr>
                                        <p:cTn id="13" dur="500" fill="hold"/>
                                        <p:tgtEl>
                                          <p:spTgt spid="1720323">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1720323">
                                            <p:txEl>
                                              <p:pRg st="1" end="1"/>
                                            </p:txEl>
                                          </p:spTgt>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1720323">
                                            <p:txEl>
                                              <p:pRg st="2" end="2"/>
                                            </p:txEl>
                                          </p:spTgt>
                                        </p:tgtEl>
                                        <p:attrNameLst>
                                          <p:attrName>style.visibility</p:attrName>
                                        </p:attrNameLst>
                                      </p:cBhvr>
                                      <p:to>
                                        <p:strVal val="visible"/>
                                      </p:to>
                                    </p:set>
                                    <p:anim calcmode="lin" valueType="num">
                                      <p:cBhvr>
                                        <p:cTn id="19" dur="500" fill="hold"/>
                                        <p:tgtEl>
                                          <p:spTgt spid="1720323">
                                            <p:txEl>
                                              <p:pRg st="2" end="2"/>
                                            </p:txEl>
                                          </p:spTgt>
                                        </p:tgtEl>
                                        <p:attrNameLst>
                                          <p:attrName>ppt_w</p:attrName>
                                        </p:attrNameLst>
                                      </p:cBhvr>
                                      <p:tavLst>
                                        <p:tav tm="0">
                                          <p:val>
                                            <p:strVal val="2/3*#ppt_w"/>
                                          </p:val>
                                        </p:tav>
                                        <p:tav tm="100000">
                                          <p:val>
                                            <p:strVal val="#ppt_w"/>
                                          </p:val>
                                        </p:tav>
                                      </p:tavLst>
                                    </p:anim>
                                    <p:anim calcmode="lin" valueType="num">
                                      <p:cBhvr>
                                        <p:cTn id="20" dur="500" fill="hold"/>
                                        <p:tgtEl>
                                          <p:spTgt spid="1720323">
                                            <p:txEl>
                                              <p:pRg st="2" end="2"/>
                                            </p:txEl>
                                          </p:spTgt>
                                        </p:tgtEl>
                                        <p:attrNameLst>
                                          <p:attrName>ppt_h</p:attrName>
                                        </p:attrNameLst>
                                      </p:cBhvr>
                                      <p:tavLst>
                                        <p:tav tm="0">
                                          <p:val>
                                            <p:strVal val="2/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72" fill="hold" grpId="0" nodeType="clickEffect">
                                  <p:stCondLst>
                                    <p:cond delay="0"/>
                                  </p:stCondLst>
                                  <p:childTnLst>
                                    <p:set>
                                      <p:cBhvr>
                                        <p:cTn id="24" dur="1" fill="hold">
                                          <p:stCondLst>
                                            <p:cond delay="0"/>
                                          </p:stCondLst>
                                        </p:cTn>
                                        <p:tgtEl>
                                          <p:spTgt spid="1720323">
                                            <p:txEl>
                                              <p:pRg st="3" end="3"/>
                                            </p:txEl>
                                          </p:spTgt>
                                        </p:tgtEl>
                                        <p:attrNameLst>
                                          <p:attrName>style.visibility</p:attrName>
                                        </p:attrNameLst>
                                      </p:cBhvr>
                                      <p:to>
                                        <p:strVal val="visible"/>
                                      </p:to>
                                    </p:set>
                                    <p:anim calcmode="lin" valueType="num">
                                      <p:cBhvr>
                                        <p:cTn id="25" dur="500" fill="hold"/>
                                        <p:tgtEl>
                                          <p:spTgt spid="1720323">
                                            <p:txEl>
                                              <p:pRg st="3" end="3"/>
                                            </p:txEl>
                                          </p:spTgt>
                                        </p:tgtEl>
                                        <p:attrNameLst>
                                          <p:attrName>ppt_w</p:attrName>
                                        </p:attrNameLst>
                                      </p:cBhvr>
                                      <p:tavLst>
                                        <p:tav tm="0">
                                          <p:val>
                                            <p:strVal val="2/3*#ppt_w"/>
                                          </p:val>
                                        </p:tav>
                                        <p:tav tm="100000">
                                          <p:val>
                                            <p:strVal val="#ppt_w"/>
                                          </p:val>
                                        </p:tav>
                                      </p:tavLst>
                                    </p:anim>
                                    <p:anim calcmode="lin" valueType="num">
                                      <p:cBhvr>
                                        <p:cTn id="26" dur="500" fill="hold"/>
                                        <p:tgtEl>
                                          <p:spTgt spid="1720323">
                                            <p:txEl>
                                              <p:pRg st="3" end="3"/>
                                            </p:txEl>
                                          </p:spTgt>
                                        </p:tgtEl>
                                        <p:attrNameLst>
                                          <p:attrName>ppt_h</p:attrName>
                                        </p:attrNameLst>
                                      </p:cBhvr>
                                      <p:tavLst>
                                        <p:tav tm="0">
                                          <p:val>
                                            <p:strVal val="2/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72" fill="hold" grpId="0" nodeType="clickEffect">
                                  <p:stCondLst>
                                    <p:cond delay="0"/>
                                  </p:stCondLst>
                                  <p:childTnLst>
                                    <p:set>
                                      <p:cBhvr>
                                        <p:cTn id="30" dur="1" fill="hold">
                                          <p:stCondLst>
                                            <p:cond delay="0"/>
                                          </p:stCondLst>
                                        </p:cTn>
                                        <p:tgtEl>
                                          <p:spTgt spid="1720323">
                                            <p:txEl>
                                              <p:pRg st="4" end="4"/>
                                            </p:txEl>
                                          </p:spTgt>
                                        </p:tgtEl>
                                        <p:attrNameLst>
                                          <p:attrName>style.visibility</p:attrName>
                                        </p:attrNameLst>
                                      </p:cBhvr>
                                      <p:to>
                                        <p:strVal val="visible"/>
                                      </p:to>
                                    </p:set>
                                    <p:anim calcmode="lin" valueType="num">
                                      <p:cBhvr>
                                        <p:cTn id="31" dur="500" fill="hold"/>
                                        <p:tgtEl>
                                          <p:spTgt spid="1720323">
                                            <p:txEl>
                                              <p:pRg st="4" end="4"/>
                                            </p:txEl>
                                          </p:spTgt>
                                        </p:tgtEl>
                                        <p:attrNameLst>
                                          <p:attrName>ppt_w</p:attrName>
                                        </p:attrNameLst>
                                      </p:cBhvr>
                                      <p:tavLst>
                                        <p:tav tm="0">
                                          <p:val>
                                            <p:strVal val="2/3*#ppt_w"/>
                                          </p:val>
                                        </p:tav>
                                        <p:tav tm="100000">
                                          <p:val>
                                            <p:strVal val="#ppt_w"/>
                                          </p:val>
                                        </p:tav>
                                      </p:tavLst>
                                    </p:anim>
                                    <p:anim calcmode="lin" valueType="num">
                                      <p:cBhvr>
                                        <p:cTn id="32" dur="500" fill="hold"/>
                                        <p:tgtEl>
                                          <p:spTgt spid="1720323">
                                            <p:txEl>
                                              <p:pRg st="4" end="4"/>
                                            </p:txEl>
                                          </p:spTgt>
                                        </p:tgtEl>
                                        <p:attrNameLst>
                                          <p:attrName>ppt_h</p:attrName>
                                        </p:attrNameLst>
                                      </p:cBhvr>
                                      <p:tavLst>
                                        <p:tav tm="0">
                                          <p:val>
                                            <p:strVal val="2/3*#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272" fill="hold" grpId="0" nodeType="clickEffect">
                                  <p:stCondLst>
                                    <p:cond delay="0"/>
                                  </p:stCondLst>
                                  <p:childTnLst>
                                    <p:set>
                                      <p:cBhvr>
                                        <p:cTn id="36" dur="1" fill="hold">
                                          <p:stCondLst>
                                            <p:cond delay="0"/>
                                          </p:stCondLst>
                                        </p:cTn>
                                        <p:tgtEl>
                                          <p:spTgt spid="1720323">
                                            <p:txEl>
                                              <p:pRg st="5" end="5"/>
                                            </p:txEl>
                                          </p:spTgt>
                                        </p:tgtEl>
                                        <p:attrNameLst>
                                          <p:attrName>style.visibility</p:attrName>
                                        </p:attrNameLst>
                                      </p:cBhvr>
                                      <p:to>
                                        <p:strVal val="visible"/>
                                      </p:to>
                                    </p:set>
                                    <p:anim calcmode="lin" valueType="num">
                                      <p:cBhvr>
                                        <p:cTn id="37" dur="500" fill="hold"/>
                                        <p:tgtEl>
                                          <p:spTgt spid="1720323">
                                            <p:txEl>
                                              <p:pRg st="5" end="5"/>
                                            </p:txEl>
                                          </p:spTgt>
                                        </p:tgtEl>
                                        <p:attrNameLst>
                                          <p:attrName>ppt_w</p:attrName>
                                        </p:attrNameLst>
                                      </p:cBhvr>
                                      <p:tavLst>
                                        <p:tav tm="0">
                                          <p:val>
                                            <p:strVal val="2/3*#ppt_w"/>
                                          </p:val>
                                        </p:tav>
                                        <p:tav tm="100000">
                                          <p:val>
                                            <p:strVal val="#ppt_w"/>
                                          </p:val>
                                        </p:tav>
                                      </p:tavLst>
                                    </p:anim>
                                    <p:anim calcmode="lin" valueType="num">
                                      <p:cBhvr>
                                        <p:cTn id="38" dur="500" fill="hold"/>
                                        <p:tgtEl>
                                          <p:spTgt spid="1720323">
                                            <p:txEl>
                                              <p:pRg st="5" end="5"/>
                                            </p:txEl>
                                          </p:spTgt>
                                        </p:tgtEl>
                                        <p:attrNameLst>
                                          <p:attrName>ppt_h</p:attrName>
                                        </p:attrNameLst>
                                      </p:cBhvr>
                                      <p:tavLst>
                                        <p:tav tm="0">
                                          <p:val>
                                            <p:strVal val="2/3*#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272" fill="hold" grpId="0" nodeType="clickEffect">
                                  <p:stCondLst>
                                    <p:cond delay="0"/>
                                  </p:stCondLst>
                                  <p:childTnLst>
                                    <p:set>
                                      <p:cBhvr>
                                        <p:cTn id="42" dur="1" fill="hold">
                                          <p:stCondLst>
                                            <p:cond delay="0"/>
                                          </p:stCondLst>
                                        </p:cTn>
                                        <p:tgtEl>
                                          <p:spTgt spid="1720323">
                                            <p:txEl>
                                              <p:pRg st="6" end="6"/>
                                            </p:txEl>
                                          </p:spTgt>
                                        </p:tgtEl>
                                        <p:attrNameLst>
                                          <p:attrName>style.visibility</p:attrName>
                                        </p:attrNameLst>
                                      </p:cBhvr>
                                      <p:to>
                                        <p:strVal val="visible"/>
                                      </p:to>
                                    </p:set>
                                    <p:anim calcmode="lin" valueType="num">
                                      <p:cBhvr>
                                        <p:cTn id="43" dur="500" fill="hold"/>
                                        <p:tgtEl>
                                          <p:spTgt spid="1720323">
                                            <p:txEl>
                                              <p:pRg st="6" end="6"/>
                                            </p:txEl>
                                          </p:spTgt>
                                        </p:tgtEl>
                                        <p:attrNameLst>
                                          <p:attrName>ppt_w</p:attrName>
                                        </p:attrNameLst>
                                      </p:cBhvr>
                                      <p:tavLst>
                                        <p:tav tm="0">
                                          <p:val>
                                            <p:strVal val="2/3*#ppt_w"/>
                                          </p:val>
                                        </p:tav>
                                        <p:tav tm="100000">
                                          <p:val>
                                            <p:strVal val="#ppt_w"/>
                                          </p:val>
                                        </p:tav>
                                      </p:tavLst>
                                    </p:anim>
                                    <p:anim calcmode="lin" valueType="num">
                                      <p:cBhvr>
                                        <p:cTn id="44" dur="500" fill="hold"/>
                                        <p:tgtEl>
                                          <p:spTgt spid="1720323">
                                            <p:txEl>
                                              <p:pRg st="6" end="6"/>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23" grpId="0" build="p" bldLvl="3"/>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Θέση ημερομηνίας 3"/>
          <p:cNvSpPr>
            <a:spLocks noGrp="1"/>
          </p:cNvSpPr>
          <p:nvPr>
            <p:ph type="dt" sz="quarter" idx="10"/>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smtClean="0">
                <a:solidFill>
                  <a:schemeClr val="bg2"/>
                </a:solidFill>
              </a:rPr>
              <a:t>HY352</a:t>
            </a:r>
            <a:endParaRPr lang="en-US">
              <a:solidFill>
                <a:schemeClr val="bg2"/>
              </a:solidFill>
            </a:endParaRPr>
          </a:p>
        </p:txBody>
      </p:sp>
      <p:sp>
        <p:nvSpPr>
          <p:cNvPr id="38915" name="Θέση υποσέλιδου 4"/>
          <p:cNvSpPr>
            <a:spLocks noGrp="1"/>
          </p:cNvSpPr>
          <p:nvPr>
            <p:ph type="ftr" sz="quarter" idx="11"/>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a:solidFill>
                  <a:schemeClr val="bg2"/>
                </a:solidFill>
              </a:rPr>
              <a:t>Α. Σαββίδης</a:t>
            </a:r>
            <a:endParaRPr lang="en-US">
              <a:solidFill>
                <a:schemeClr val="bg2"/>
              </a:solidFill>
            </a:endParaRPr>
          </a:p>
        </p:txBody>
      </p:sp>
      <p:sp>
        <p:nvSpPr>
          <p:cNvPr id="38916" name="Θέση αριθμού διαφάνειας 5"/>
          <p:cNvSpPr>
            <a:spLocks noGrp="1"/>
          </p:cNvSpPr>
          <p:nvPr>
            <p:ph type="sldNum" sz="quarter" idx="12"/>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n-US">
                <a:solidFill>
                  <a:schemeClr val="bg2"/>
                </a:solidFill>
              </a:rPr>
              <a:t>Slide </a:t>
            </a:r>
            <a:fld id="{07E65DE0-0B7D-47DD-BB6E-83D08BC5C3C5}" type="slidenum">
              <a:rPr lang="en-US">
                <a:solidFill>
                  <a:schemeClr val="bg2"/>
                </a:solidFill>
              </a:rPr>
              <a:pPr/>
              <a:t>36</a:t>
            </a:fld>
            <a:r>
              <a:rPr lang="el-GR">
                <a:solidFill>
                  <a:schemeClr val="bg2"/>
                </a:solidFill>
              </a:rPr>
              <a:t> / 4</a:t>
            </a:r>
            <a:r>
              <a:rPr lang="en-US">
                <a:solidFill>
                  <a:schemeClr val="bg2"/>
                </a:solidFill>
              </a:rPr>
              <a:t>4</a:t>
            </a:r>
          </a:p>
        </p:txBody>
      </p:sp>
      <p:sp>
        <p:nvSpPr>
          <p:cNvPr id="1721346" name="Rectangle 2"/>
          <p:cNvSpPr>
            <a:spLocks noGrp="1" noChangeArrowheads="1"/>
          </p:cNvSpPr>
          <p:nvPr>
            <p:ph type="title"/>
          </p:nvPr>
        </p:nvSpPr>
        <p:spPr/>
        <p:txBody>
          <a:bodyPr/>
          <a:lstStyle/>
          <a:p>
            <a:pPr>
              <a:defRPr/>
            </a:pPr>
            <a:r>
              <a:rPr lang="el-GR" smtClean="0"/>
              <a:t>Ακραίος προγραμματισμός (2/10)</a:t>
            </a:r>
            <a:endParaRPr lang="en-GB" smtClean="0"/>
          </a:p>
        </p:txBody>
      </p:sp>
      <p:sp>
        <p:nvSpPr>
          <p:cNvPr id="1721348" name="Rectangle 4"/>
          <p:cNvSpPr>
            <a:spLocks noGrp="1" noChangeArrowheads="1"/>
          </p:cNvSpPr>
          <p:nvPr>
            <p:ph type="body" idx="1"/>
          </p:nvPr>
        </p:nvSpPr>
        <p:spPr/>
        <p:txBody>
          <a:bodyPr/>
          <a:lstStyle/>
          <a:p>
            <a:pPr>
              <a:defRPr/>
            </a:pPr>
            <a:r>
              <a:rPr lang="el-GR" sz="2400" i="1" smtClean="0"/>
              <a:t>Είναι μια προσέγγιση στην ανάπτυξη λογισμικού η οποία  επιτρέπει στο λογισμικό να</a:t>
            </a:r>
            <a:r>
              <a:rPr lang="en-GB" sz="2400" smtClean="0"/>
              <a:t>:</a:t>
            </a:r>
          </a:p>
          <a:p>
            <a:pPr lvl="1">
              <a:defRPr/>
            </a:pPr>
            <a:r>
              <a:rPr lang="el-GR" sz="2000" smtClean="0"/>
              <a:t>εξελίσσεται παράλληλα με τις μεταβαλλόμενες προδιαγραφές</a:t>
            </a:r>
            <a:r>
              <a:rPr lang="en-GB" sz="2000" smtClean="0"/>
              <a:t> </a:t>
            </a:r>
          </a:p>
          <a:p>
            <a:pPr lvl="1">
              <a:defRPr/>
            </a:pPr>
            <a:r>
              <a:rPr lang="el-GR" sz="2000" smtClean="0"/>
              <a:t>μπορεί να αντεπεξέλθει εύκολα στις αλλαγές</a:t>
            </a:r>
            <a:endParaRPr lang="en-GB" sz="2000" smtClean="0"/>
          </a:p>
          <a:p>
            <a:pPr lvl="1">
              <a:defRPr/>
            </a:pPr>
            <a:r>
              <a:rPr lang="el-GR" sz="2000" smtClean="0"/>
              <a:t>διατηρεί τη σχεδίαση όσο το δυνατόν πιο απλή</a:t>
            </a:r>
            <a:endParaRPr lang="en-GB" sz="2000" smtClean="0"/>
          </a:p>
          <a:p>
            <a:pPr lvl="1">
              <a:defRPr/>
            </a:pPr>
            <a:r>
              <a:rPr lang="el-GR" sz="2000" smtClean="0"/>
              <a:t>καθιστά τους προγραμματιστές ενεργούς και ενήμερους για την διαδικασία και τα παράγωγά της</a:t>
            </a:r>
            <a:endParaRPr lang="en-GB" sz="2000" smtClean="0"/>
          </a:p>
          <a:p>
            <a:pPr lvl="1">
              <a:defRPr/>
            </a:pPr>
            <a:r>
              <a:rPr lang="el-GR" sz="2000" smtClean="0"/>
              <a:t>υποστηρίζει την ευρεία διάχυση της γνώσης μέσα στην ομάδα ανάπτυξης</a:t>
            </a:r>
            <a:endParaRPr lang="en-GB" sz="2000" smtClean="0"/>
          </a:p>
          <a:p>
            <a:pPr lvl="1">
              <a:defRPr/>
            </a:pPr>
            <a:r>
              <a:rPr lang="el-GR" sz="2000" smtClean="0"/>
              <a:t>επικεντρώνεται στην ομαδική εργασία</a:t>
            </a:r>
            <a:endParaRPr lang="en-GB" sz="2000" smtClean="0"/>
          </a:p>
          <a:p>
            <a:pPr lvl="1">
              <a:defRPr/>
            </a:pPr>
            <a:r>
              <a:rPr lang="el-GR" sz="2000" smtClean="0"/>
              <a:t>εστιάζεται από πολύ νωρίς στη συνεχή διαδικασία ελέγχου</a:t>
            </a:r>
            <a:endParaRPr lang="en-GB" sz="2000" smtClean="0"/>
          </a:p>
        </p:txBody>
      </p:sp>
    </p:spTree>
    <p:extLst>
      <p:ext uri="{BB962C8B-B14F-4D97-AF65-F5344CB8AC3E}">
        <p14:creationId xmlns:p14="http://schemas.microsoft.com/office/powerpoint/2010/main" val="20159588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721348">
                                            <p:txEl>
                                              <p:pRg st="0" end="0"/>
                                            </p:txEl>
                                          </p:spTgt>
                                        </p:tgtEl>
                                        <p:attrNameLst>
                                          <p:attrName>style.visibility</p:attrName>
                                        </p:attrNameLst>
                                      </p:cBhvr>
                                      <p:to>
                                        <p:strVal val="visible"/>
                                      </p:to>
                                    </p:set>
                                    <p:anim calcmode="lin" valueType="num">
                                      <p:cBhvr>
                                        <p:cTn id="7" dur="500" fill="hold"/>
                                        <p:tgtEl>
                                          <p:spTgt spid="1721348">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721348">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721348">
                                            <p:txEl>
                                              <p:pRg st="1" end="1"/>
                                            </p:txEl>
                                          </p:spTgt>
                                        </p:tgtEl>
                                        <p:attrNameLst>
                                          <p:attrName>style.visibility</p:attrName>
                                        </p:attrNameLst>
                                      </p:cBhvr>
                                      <p:to>
                                        <p:strVal val="visible"/>
                                      </p:to>
                                    </p:set>
                                    <p:anim calcmode="lin" valueType="num">
                                      <p:cBhvr>
                                        <p:cTn id="13" dur="500" fill="hold"/>
                                        <p:tgtEl>
                                          <p:spTgt spid="1721348">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1721348">
                                            <p:txEl>
                                              <p:pRg st="1" end="1"/>
                                            </p:txEl>
                                          </p:spTgt>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1721348">
                                            <p:txEl>
                                              <p:pRg st="2" end="2"/>
                                            </p:txEl>
                                          </p:spTgt>
                                        </p:tgtEl>
                                        <p:attrNameLst>
                                          <p:attrName>style.visibility</p:attrName>
                                        </p:attrNameLst>
                                      </p:cBhvr>
                                      <p:to>
                                        <p:strVal val="visible"/>
                                      </p:to>
                                    </p:set>
                                    <p:anim calcmode="lin" valueType="num">
                                      <p:cBhvr>
                                        <p:cTn id="19" dur="500" fill="hold"/>
                                        <p:tgtEl>
                                          <p:spTgt spid="1721348">
                                            <p:txEl>
                                              <p:pRg st="2" end="2"/>
                                            </p:txEl>
                                          </p:spTgt>
                                        </p:tgtEl>
                                        <p:attrNameLst>
                                          <p:attrName>ppt_w</p:attrName>
                                        </p:attrNameLst>
                                      </p:cBhvr>
                                      <p:tavLst>
                                        <p:tav tm="0">
                                          <p:val>
                                            <p:strVal val="2/3*#ppt_w"/>
                                          </p:val>
                                        </p:tav>
                                        <p:tav tm="100000">
                                          <p:val>
                                            <p:strVal val="#ppt_w"/>
                                          </p:val>
                                        </p:tav>
                                      </p:tavLst>
                                    </p:anim>
                                    <p:anim calcmode="lin" valueType="num">
                                      <p:cBhvr>
                                        <p:cTn id="20" dur="500" fill="hold"/>
                                        <p:tgtEl>
                                          <p:spTgt spid="1721348">
                                            <p:txEl>
                                              <p:pRg st="2" end="2"/>
                                            </p:txEl>
                                          </p:spTgt>
                                        </p:tgtEl>
                                        <p:attrNameLst>
                                          <p:attrName>ppt_h</p:attrName>
                                        </p:attrNameLst>
                                      </p:cBhvr>
                                      <p:tavLst>
                                        <p:tav tm="0">
                                          <p:val>
                                            <p:strVal val="2/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72" fill="hold" grpId="0" nodeType="clickEffect">
                                  <p:stCondLst>
                                    <p:cond delay="0"/>
                                  </p:stCondLst>
                                  <p:childTnLst>
                                    <p:set>
                                      <p:cBhvr>
                                        <p:cTn id="24" dur="1" fill="hold">
                                          <p:stCondLst>
                                            <p:cond delay="0"/>
                                          </p:stCondLst>
                                        </p:cTn>
                                        <p:tgtEl>
                                          <p:spTgt spid="1721348">
                                            <p:txEl>
                                              <p:pRg st="3" end="3"/>
                                            </p:txEl>
                                          </p:spTgt>
                                        </p:tgtEl>
                                        <p:attrNameLst>
                                          <p:attrName>style.visibility</p:attrName>
                                        </p:attrNameLst>
                                      </p:cBhvr>
                                      <p:to>
                                        <p:strVal val="visible"/>
                                      </p:to>
                                    </p:set>
                                    <p:anim calcmode="lin" valueType="num">
                                      <p:cBhvr>
                                        <p:cTn id="25" dur="500" fill="hold"/>
                                        <p:tgtEl>
                                          <p:spTgt spid="1721348">
                                            <p:txEl>
                                              <p:pRg st="3" end="3"/>
                                            </p:txEl>
                                          </p:spTgt>
                                        </p:tgtEl>
                                        <p:attrNameLst>
                                          <p:attrName>ppt_w</p:attrName>
                                        </p:attrNameLst>
                                      </p:cBhvr>
                                      <p:tavLst>
                                        <p:tav tm="0">
                                          <p:val>
                                            <p:strVal val="2/3*#ppt_w"/>
                                          </p:val>
                                        </p:tav>
                                        <p:tav tm="100000">
                                          <p:val>
                                            <p:strVal val="#ppt_w"/>
                                          </p:val>
                                        </p:tav>
                                      </p:tavLst>
                                    </p:anim>
                                    <p:anim calcmode="lin" valueType="num">
                                      <p:cBhvr>
                                        <p:cTn id="26" dur="500" fill="hold"/>
                                        <p:tgtEl>
                                          <p:spTgt spid="1721348">
                                            <p:txEl>
                                              <p:pRg st="3" end="3"/>
                                            </p:txEl>
                                          </p:spTgt>
                                        </p:tgtEl>
                                        <p:attrNameLst>
                                          <p:attrName>ppt_h</p:attrName>
                                        </p:attrNameLst>
                                      </p:cBhvr>
                                      <p:tavLst>
                                        <p:tav tm="0">
                                          <p:val>
                                            <p:strVal val="2/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72" fill="hold" grpId="0" nodeType="clickEffect">
                                  <p:stCondLst>
                                    <p:cond delay="0"/>
                                  </p:stCondLst>
                                  <p:childTnLst>
                                    <p:set>
                                      <p:cBhvr>
                                        <p:cTn id="30" dur="1" fill="hold">
                                          <p:stCondLst>
                                            <p:cond delay="0"/>
                                          </p:stCondLst>
                                        </p:cTn>
                                        <p:tgtEl>
                                          <p:spTgt spid="1721348">
                                            <p:txEl>
                                              <p:pRg st="4" end="4"/>
                                            </p:txEl>
                                          </p:spTgt>
                                        </p:tgtEl>
                                        <p:attrNameLst>
                                          <p:attrName>style.visibility</p:attrName>
                                        </p:attrNameLst>
                                      </p:cBhvr>
                                      <p:to>
                                        <p:strVal val="visible"/>
                                      </p:to>
                                    </p:set>
                                    <p:anim calcmode="lin" valueType="num">
                                      <p:cBhvr>
                                        <p:cTn id="31" dur="500" fill="hold"/>
                                        <p:tgtEl>
                                          <p:spTgt spid="1721348">
                                            <p:txEl>
                                              <p:pRg st="4" end="4"/>
                                            </p:txEl>
                                          </p:spTgt>
                                        </p:tgtEl>
                                        <p:attrNameLst>
                                          <p:attrName>ppt_w</p:attrName>
                                        </p:attrNameLst>
                                      </p:cBhvr>
                                      <p:tavLst>
                                        <p:tav tm="0">
                                          <p:val>
                                            <p:strVal val="2/3*#ppt_w"/>
                                          </p:val>
                                        </p:tav>
                                        <p:tav tm="100000">
                                          <p:val>
                                            <p:strVal val="#ppt_w"/>
                                          </p:val>
                                        </p:tav>
                                      </p:tavLst>
                                    </p:anim>
                                    <p:anim calcmode="lin" valueType="num">
                                      <p:cBhvr>
                                        <p:cTn id="32" dur="500" fill="hold"/>
                                        <p:tgtEl>
                                          <p:spTgt spid="1721348">
                                            <p:txEl>
                                              <p:pRg st="4" end="4"/>
                                            </p:txEl>
                                          </p:spTgt>
                                        </p:tgtEl>
                                        <p:attrNameLst>
                                          <p:attrName>ppt_h</p:attrName>
                                        </p:attrNameLst>
                                      </p:cBhvr>
                                      <p:tavLst>
                                        <p:tav tm="0">
                                          <p:val>
                                            <p:strVal val="2/3*#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272" fill="hold" grpId="0" nodeType="clickEffect">
                                  <p:stCondLst>
                                    <p:cond delay="0"/>
                                  </p:stCondLst>
                                  <p:childTnLst>
                                    <p:set>
                                      <p:cBhvr>
                                        <p:cTn id="36" dur="1" fill="hold">
                                          <p:stCondLst>
                                            <p:cond delay="0"/>
                                          </p:stCondLst>
                                        </p:cTn>
                                        <p:tgtEl>
                                          <p:spTgt spid="1721348">
                                            <p:txEl>
                                              <p:pRg st="5" end="5"/>
                                            </p:txEl>
                                          </p:spTgt>
                                        </p:tgtEl>
                                        <p:attrNameLst>
                                          <p:attrName>style.visibility</p:attrName>
                                        </p:attrNameLst>
                                      </p:cBhvr>
                                      <p:to>
                                        <p:strVal val="visible"/>
                                      </p:to>
                                    </p:set>
                                    <p:anim calcmode="lin" valueType="num">
                                      <p:cBhvr>
                                        <p:cTn id="37" dur="500" fill="hold"/>
                                        <p:tgtEl>
                                          <p:spTgt spid="1721348">
                                            <p:txEl>
                                              <p:pRg st="5" end="5"/>
                                            </p:txEl>
                                          </p:spTgt>
                                        </p:tgtEl>
                                        <p:attrNameLst>
                                          <p:attrName>ppt_w</p:attrName>
                                        </p:attrNameLst>
                                      </p:cBhvr>
                                      <p:tavLst>
                                        <p:tav tm="0">
                                          <p:val>
                                            <p:strVal val="2/3*#ppt_w"/>
                                          </p:val>
                                        </p:tav>
                                        <p:tav tm="100000">
                                          <p:val>
                                            <p:strVal val="#ppt_w"/>
                                          </p:val>
                                        </p:tav>
                                      </p:tavLst>
                                    </p:anim>
                                    <p:anim calcmode="lin" valueType="num">
                                      <p:cBhvr>
                                        <p:cTn id="38" dur="500" fill="hold"/>
                                        <p:tgtEl>
                                          <p:spTgt spid="1721348">
                                            <p:txEl>
                                              <p:pRg st="5" end="5"/>
                                            </p:txEl>
                                          </p:spTgt>
                                        </p:tgtEl>
                                        <p:attrNameLst>
                                          <p:attrName>ppt_h</p:attrName>
                                        </p:attrNameLst>
                                      </p:cBhvr>
                                      <p:tavLst>
                                        <p:tav tm="0">
                                          <p:val>
                                            <p:strVal val="2/3*#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272" fill="hold" grpId="0" nodeType="clickEffect">
                                  <p:stCondLst>
                                    <p:cond delay="0"/>
                                  </p:stCondLst>
                                  <p:childTnLst>
                                    <p:set>
                                      <p:cBhvr>
                                        <p:cTn id="42" dur="1" fill="hold">
                                          <p:stCondLst>
                                            <p:cond delay="0"/>
                                          </p:stCondLst>
                                        </p:cTn>
                                        <p:tgtEl>
                                          <p:spTgt spid="1721348">
                                            <p:txEl>
                                              <p:pRg st="6" end="6"/>
                                            </p:txEl>
                                          </p:spTgt>
                                        </p:tgtEl>
                                        <p:attrNameLst>
                                          <p:attrName>style.visibility</p:attrName>
                                        </p:attrNameLst>
                                      </p:cBhvr>
                                      <p:to>
                                        <p:strVal val="visible"/>
                                      </p:to>
                                    </p:set>
                                    <p:anim calcmode="lin" valueType="num">
                                      <p:cBhvr>
                                        <p:cTn id="43" dur="500" fill="hold"/>
                                        <p:tgtEl>
                                          <p:spTgt spid="1721348">
                                            <p:txEl>
                                              <p:pRg st="6" end="6"/>
                                            </p:txEl>
                                          </p:spTgt>
                                        </p:tgtEl>
                                        <p:attrNameLst>
                                          <p:attrName>ppt_w</p:attrName>
                                        </p:attrNameLst>
                                      </p:cBhvr>
                                      <p:tavLst>
                                        <p:tav tm="0">
                                          <p:val>
                                            <p:strVal val="2/3*#ppt_w"/>
                                          </p:val>
                                        </p:tav>
                                        <p:tav tm="100000">
                                          <p:val>
                                            <p:strVal val="#ppt_w"/>
                                          </p:val>
                                        </p:tav>
                                      </p:tavLst>
                                    </p:anim>
                                    <p:anim calcmode="lin" valueType="num">
                                      <p:cBhvr>
                                        <p:cTn id="44" dur="500" fill="hold"/>
                                        <p:tgtEl>
                                          <p:spTgt spid="1721348">
                                            <p:txEl>
                                              <p:pRg st="6" end="6"/>
                                            </p:txEl>
                                          </p:spTgt>
                                        </p:tgtEl>
                                        <p:attrNameLst>
                                          <p:attrName>ppt_h</p:attrName>
                                        </p:attrNameLst>
                                      </p:cBhvr>
                                      <p:tavLst>
                                        <p:tav tm="0">
                                          <p:val>
                                            <p:strVal val="2/3*#ppt_h"/>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272" fill="hold" grpId="0" nodeType="clickEffect">
                                  <p:stCondLst>
                                    <p:cond delay="0"/>
                                  </p:stCondLst>
                                  <p:childTnLst>
                                    <p:set>
                                      <p:cBhvr>
                                        <p:cTn id="48" dur="1" fill="hold">
                                          <p:stCondLst>
                                            <p:cond delay="0"/>
                                          </p:stCondLst>
                                        </p:cTn>
                                        <p:tgtEl>
                                          <p:spTgt spid="1721348">
                                            <p:txEl>
                                              <p:pRg st="7" end="7"/>
                                            </p:txEl>
                                          </p:spTgt>
                                        </p:tgtEl>
                                        <p:attrNameLst>
                                          <p:attrName>style.visibility</p:attrName>
                                        </p:attrNameLst>
                                      </p:cBhvr>
                                      <p:to>
                                        <p:strVal val="visible"/>
                                      </p:to>
                                    </p:set>
                                    <p:anim calcmode="lin" valueType="num">
                                      <p:cBhvr>
                                        <p:cTn id="49" dur="500" fill="hold"/>
                                        <p:tgtEl>
                                          <p:spTgt spid="1721348">
                                            <p:txEl>
                                              <p:pRg st="7" end="7"/>
                                            </p:txEl>
                                          </p:spTgt>
                                        </p:tgtEl>
                                        <p:attrNameLst>
                                          <p:attrName>ppt_w</p:attrName>
                                        </p:attrNameLst>
                                      </p:cBhvr>
                                      <p:tavLst>
                                        <p:tav tm="0">
                                          <p:val>
                                            <p:strVal val="2/3*#ppt_w"/>
                                          </p:val>
                                        </p:tav>
                                        <p:tav tm="100000">
                                          <p:val>
                                            <p:strVal val="#ppt_w"/>
                                          </p:val>
                                        </p:tav>
                                      </p:tavLst>
                                    </p:anim>
                                    <p:anim calcmode="lin" valueType="num">
                                      <p:cBhvr>
                                        <p:cTn id="50" dur="500" fill="hold"/>
                                        <p:tgtEl>
                                          <p:spTgt spid="1721348">
                                            <p:txEl>
                                              <p:pRg st="7" end="7"/>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1348" grpId="0" build="p" bldLvl="2"/>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Θέση ημερομηνίας 3"/>
          <p:cNvSpPr>
            <a:spLocks noGrp="1"/>
          </p:cNvSpPr>
          <p:nvPr>
            <p:ph type="dt" sz="quarter" idx="10"/>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smtClean="0">
                <a:solidFill>
                  <a:schemeClr val="bg2"/>
                </a:solidFill>
              </a:rPr>
              <a:t>HY352</a:t>
            </a:r>
            <a:endParaRPr lang="en-US">
              <a:solidFill>
                <a:schemeClr val="bg2"/>
              </a:solidFill>
            </a:endParaRPr>
          </a:p>
        </p:txBody>
      </p:sp>
      <p:sp>
        <p:nvSpPr>
          <p:cNvPr id="39939" name="Θέση υποσέλιδου 4"/>
          <p:cNvSpPr>
            <a:spLocks noGrp="1"/>
          </p:cNvSpPr>
          <p:nvPr>
            <p:ph type="ftr" sz="quarter" idx="11"/>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a:solidFill>
                  <a:schemeClr val="bg2"/>
                </a:solidFill>
              </a:rPr>
              <a:t>Α. Σαββίδης</a:t>
            </a:r>
            <a:endParaRPr lang="en-US">
              <a:solidFill>
                <a:schemeClr val="bg2"/>
              </a:solidFill>
            </a:endParaRPr>
          </a:p>
        </p:txBody>
      </p:sp>
      <p:sp>
        <p:nvSpPr>
          <p:cNvPr id="39940" name="Θέση αριθμού διαφάνειας 5"/>
          <p:cNvSpPr>
            <a:spLocks noGrp="1"/>
          </p:cNvSpPr>
          <p:nvPr>
            <p:ph type="sldNum" sz="quarter" idx="12"/>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n-US">
                <a:solidFill>
                  <a:schemeClr val="bg2"/>
                </a:solidFill>
              </a:rPr>
              <a:t>Slide </a:t>
            </a:r>
            <a:fld id="{9332F619-0323-4A5D-8DC7-5138E2FD0D9A}" type="slidenum">
              <a:rPr lang="en-US">
                <a:solidFill>
                  <a:schemeClr val="bg2"/>
                </a:solidFill>
              </a:rPr>
              <a:pPr/>
              <a:t>37</a:t>
            </a:fld>
            <a:r>
              <a:rPr lang="el-GR">
                <a:solidFill>
                  <a:schemeClr val="bg2"/>
                </a:solidFill>
              </a:rPr>
              <a:t> / 4</a:t>
            </a:r>
            <a:r>
              <a:rPr lang="en-US">
                <a:solidFill>
                  <a:schemeClr val="bg2"/>
                </a:solidFill>
              </a:rPr>
              <a:t>4</a:t>
            </a:r>
          </a:p>
        </p:txBody>
      </p:sp>
      <p:sp>
        <p:nvSpPr>
          <p:cNvPr id="1730562" name="Rectangle 2"/>
          <p:cNvSpPr>
            <a:spLocks noGrp="1" noChangeArrowheads="1"/>
          </p:cNvSpPr>
          <p:nvPr>
            <p:ph type="title"/>
          </p:nvPr>
        </p:nvSpPr>
        <p:spPr/>
        <p:txBody>
          <a:bodyPr/>
          <a:lstStyle/>
          <a:p>
            <a:pPr>
              <a:defRPr/>
            </a:pPr>
            <a:r>
              <a:rPr lang="el-GR" smtClean="0"/>
              <a:t>Ακραίος προγραμματισμός (3/10)</a:t>
            </a:r>
            <a:endParaRPr lang="en-GB" smtClean="0"/>
          </a:p>
        </p:txBody>
      </p:sp>
      <p:sp>
        <p:nvSpPr>
          <p:cNvPr id="1730563" name="Rectangle 3"/>
          <p:cNvSpPr>
            <a:spLocks noGrp="1" noChangeArrowheads="1"/>
          </p:cNvSpPr>
          <p:nvPr>
            <p:ph type="body" idx="1"/>
          </p:nvPr>
        </p:nvSpPr>
        <p:spPr/>
        <p:txBody>
          <a:bodyPr/>
          <a:lstStyle/>
          <a:p>
            <a:pPr>
              <a:defRPr/>
            </a:pPr>
            <a:r>
              <a:rPr lang="en-US" sz="2400" i="1" dirty="0" smtClean="0"/>
              <a:t>Extreme programming</a:t>
            </a:r>
            <a:endParaRPr lang="el-GR" sz="2400" i="1" dirty="0" smtClean="0"/>
          </a:p>
          <a:p>
            <a:pPr lvl="1">
              <a:defRPr/>
            </a:pPr>
            <a:r>
              <a:rPr lang="en-GB" sz="2000" b="1" dirty="0" smtClean="0">
                <a:latin typeface="Courier New" pitchFamily="49" charset="0"/>
              </a:rPr>
              <a:t>http://www.extremeprogramming.org/</a:t>
            </a:r>
          </a:p>
        </p:txBody>
      </p:sp>
      <p:pic>
        <p:nvPicPr>
          <p:cNvPr id="39943" name="Picture 4" descr="xp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50" y="2689225"/>
            <a:ext cx="1862138"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6344392"/>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Θέση ημερομηνίας 3"/>
          <p:cNvSpPr>
            <a:spLocks noGrp="1"/>
          </p:cNvSpPr>
          <p:nvPr>
            <p:ph type="dt" sz="quarter" idx="10"/>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smtClean="0">
                <a:solidFill>
                  <a:schemeClr val="bg2"/>
                </a:solidFill>
              </a:rPr>
              <a:t>HY352</a:t>
            </a:r>
            <a:endParaRPr lang="en-US">
              <a:solidFill>
                <a:schemeClr val="bg2"/>
              </a:solidFill>
            </a:endParaRPr>
          </a:p>
        </p:txBody>
      </p:sp>
      <p:sp>
        <p:nvSpPr>
          <p:cNvPr id="40963" name="Θέση υποσέλιδου 4"/>
          <p:cNvSpPr>
            <a:spLocks noGrp="1"/>
          </p:cNvSpPr>
          <p:nvPr>
            <p:ph type="ftr" sz="quarter" idx="11"/>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a:solidFill>
                  <a:schemeClr val="bg2"/>
                </a:solidFill>
              </a:rPr>
              <a:t>Α. Σαββίδης</a:t>
            </a:r>
            <a:endParaRPr lang="en-US">
              <a:solidFill>
                <a:schemeClr val="bg2"/>
              </a:solidFill>
            </a:endParaRPr>
          </a:p>
        </p:txBody>
      </p:sp>
      <p:sp>
        <p:nvSpPr>
          <p:cNvPr id="40964" name="Θέση αριθμού διαφάνειας 5"/>
          <p:cNvSpPr>
            <a:spLocks noGrp="1"/>
          </p:cNvSpPr>
          <p:nvPr>
            <p:ph type="sldNum" sz="quarter" idx="12"/>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n-US">
                <a:solidFill>
                  <a:schemeClr val="bg2"/>
                </a:solidFill>
              </a:rPr>
              <a:t>Slide </a:t>
            </a:r>
            <a:fld id="{377C7D3B-39D1-433B-A24F-B9897E76A39D}" type="slidenum">
              <a:rPr lang="en-US">
                <a:solidFill>
                  <a:schemeClr val="bg2"/>
                </a:solidFill>
              </a:rPr>
              <a:pPr/>
              <a:t>38</a:t>
            </a:fld>
            <a:r>
              <a:rPr lang="el-GR">
                <a:solidFill>
                  <a:schemeClr val="bg2"/>
                </a:solidFill>
              </a:rPr>
              <a:t> / 4</a:t>
            </a:r>
            <a:r>
              <a:rPr lang="en-US">
                <a:solidFill>
                  <a:schemeClr val="bg2"/>
                </a:solidFill>
              </a:rPr>
              <a:t>4</a:t>
            </a:r>
          </a:p>
        </p:txBody>
      </p:sp>
      <p:sp>
        <p:nvSpPr>
          <p:cNvPr id="1723394" name="Rectangle 2"/>
          <p:cNvSpPr>
            <a:spLocks noGrp="1" noChangeArrowheads="1"/>
          </p:cNvSpPr>
          <p:nvPr>
            <p:ph type="title"/>
          </p:nvPr>
        </p:nvSpPr>
        <p:spPr/>
        <p:txBody>
          <a:bodyPr/>
          <a:lstStyle/>
          <a:p>
            <a:pPr>
              <a:defRPr/>
            </a:pPr>
            <a:r>
              <a:rPr lang="el-GR" smtClean="0"/>
              <a:t>Ακραίος προγραμματισμός (4/10)</a:t>
            </a:r>
            <a:endParaRPr lang="en-GB" smtClean="0"/>
          </a:p>
        </p:txBody>
      </p:sp>
      <p:sp>
        <p:nvSpPr>
          <p:cNvPr id="1723395" name="Rectangle 3"/>
          <p:cNvSpPr>
            <a:spLocks noGrp="1" noChangeArrowheads="1"/>
          </p:cNvSpPr>
          <p:nvPr>
            <p:ph type="body" idx="1"/>
          </p:nvPr>
        </p:nvSpPr>
        <p:spPr/>
        <p:txBody>
          <a:bodyPr/>
          <a:lstStyle/>
          <a:p>
            <a:pPr>
              <a:lnSpc>
                <a:spcPct val="90000"/>
              </a:lnSpc>
              <a:defRPr/>
            </a:pPr>
            <a:r>
              <a:rPr lang="el-GR" b="1" i="1" smtClean="0"/>
              <a:t>Τμηματικός έλεγχος – </a:t>
            </a:r>
            <a:r>
              <a:rPr lang="en-US" b="1" i="1" smtClean="0"/>
              <a:t>unit testing and unit tests</a:t>
            </a:r>
            <a:endParaRPr lang="en-GB" i="1" smtClean="0"/>
          </a:p>
          <a:p>
            <a:pPr lvl="1">
              <a:lnSpc>
                <a:spcPct val="90000"/>
              </a:lnSpc>
              <a:spcBef>
                <a:spcPts val="500"/>
              </a:spcBef>
              <a:spcAft>
                <a:spcPts val="500"/>
              </a:spcAft>
              <a:defRPr/>
            </a:pPr>
            <a:r>
              <a:rPr lang="el-GR" smtClean="0">
                <a:effectLst/>
              </a:rPr>
              <a:t>Προγραμματίζουμε γρηγορότερα σε μικρότερα βήματα, ο κώδικας έχει υψηλότερη ποιότητα</a:t>
            </a:r>
            <a:r>
              <a:rPr lang="en-GB" smtClean="0">
                <a:effectLst/>
              </a:rPr>
              <a:t>, </a:t>
            </a:r>
            <a:r>
              <a:rPr lang="el-GR" smtClean="0">
                <a:effectLst/>
              </a:rPr>
              <a:t>και υπάρχει πολύ λιγότερο άγχος και πίεση</a:t>
            </a:r>
            <a:endParaRPr lang="en-GB" smtClean="0">
              <a:effectLst/>
            </a:endParaRPr>
          </a:p>
          <a:p>
            <a:pPr lvl="1">
              <a:lnSpc>
                <a:spcPct val="90000"/>
              </a:lnSpc>
              <a:spcBef>
                <a:spcPts val="500"/>
              </a:spcBef>
              <a:spcAft>
                <a:spcPts val="500"/>
              </a:spcAft>
              <a:defRPr/>
            </a:pPr>
            <a:r>
              <a:rPr lang="el-GR" smtClean="0">
                <a:effectLst/>
              </a:rPr>
              <a:t>Μπορεί να εγκλωβίσει τα λάθη ενοποίησης</a:t>
            </a:r>
            <a:endParaRPr lang="en-GB" smtClean="0">
              <a:effectLst/>
            </a:endParaRPr>
          </a:p>
          <a:p>
            <a:pPr lvl="1">
              <a:lnSpc>
                <a:spcPct val="90000"/>
              </a:lnSpc>
              <a:spcBef>
                <a:spcPts val="500"/>
              </a:spcBef>
              <a:spcAft>
                <a:spcPts val="500"/>
              </a:spcAft>
              <a:defRPr/>
            </a:pPr>
            <a:r>
              <a:rPr lang="el-GR" smtClean="0">
                <a:effectLst/>
              </a:rPr>
              <a:t>Μεταφέρουν τους στόχους της σχεδίασης ανεξαρτήτως λεπτομερειών υλοποίησης</a:t>
            </a:r>
            <a:endParaRPr lang="en-GB" smtClean="0">
              <a:effectLst/>
            </a:endParaRPr>
          </a:p>
          <a:p>
            <a:pPr lvl="1">
              <a:lnSpc>
                <a:spcPct val="90000"/>
              </a:lnSpc>
              <a:spcBef>
                <a:spcPts val="500"/>
              </a:spcBef>
              <a:spcAft>
                <a:spcPts val="500"/>
              </a:spcAft>
              <a:defRPr/>
            </a:pPr>
            <a:r>
              <a:rPr lang="el-GR" smtClean="0">
                <a:effectLst/>
              </a:rPr>
              <a:t>Βοηθούν στο </a:t>
            </a:r>
            <a:r>
              <a:rPr lang="en-GB" smtClean="0">
                <a:effectLst/>
              </a:rPr>
              <a:t>re-factoring, </a:t>
            </a:r>
            <a:r>
              <a:rPr lang="el-GR" smtClean="0">
                <a:effectLst/>
              </a:rPr>
              <a:t>οδηγούν σε απλή σχεδίαση και ενθαρρύνουν την επικοινωνία μεταξύ των προγραμματιστών</a:t>
            </a:r>
            <a:endParaRPr lang="en-GB" smtClean="0"/>
          </a:p>
        </p:txBody>
      </p:sp>
    </p:spTree>
    <p:extLst>
      <p:ext uri="{BB962C8B-B14F-4D97-AF65-F5344CB8AC3E}">
        <p14:creationId xmlns:p14="http://schemas.microsoft.com/office/powerpoint/2010/main" val="38335356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723395">
                                            <p:txEl>
                                              <p:pRg st="0" end="0"/>
                                            </p:txEl>
                                          </p:spTgt>
                                        </p:tgtEl>
                                        <p:attrNameLst>
                                          <p:attrName>style.visibility</p:attrName>
                                        </p:attrNameLst>
                                      </p:cBhvr>
                                      <p:to>
                                        <p:strVal val="visible"/>
                                      </p:to>
                                    </p:set>
                                    <p:anim calcmode="lin" valueType="num">
                                      <p:cBhvr>
                                        <p:cTn id="7" dur="500" fill="hold"/>
                                        <p:tgtEl>
                                          <p:spTgt spid="1723395">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723395">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723395">
                                            <p:txEl>
                                              <p:pRg st="1" end="1"/>
                                            </p:txEl>
                                          </p:spTgt>
                                        </p:tgtEl>
                                        <p:attrNameLst>
                                          <p:attrName>style.visibility</p:attrName>
                                        </p:attrNameLst>
                                      </p:cBhvr>
                                      <p:to>
                                        <p:strVal val="visible"/>
                                      </p:to>
                                    </p:set>
                                    <p:anim calcmode="lin" valueType="num">
                                      <p:cBhvr>
                                        <p:cTn id="13" dur="500" fill="hold"/>
                                        <p:tgtEl>
                                          <p:spTgt spid="1723395">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1723395">
                                            <p:txEl>
                                              <p:pRg st="1" end="1"/>
                                            </p:txEl>
                                          </p:spTgt>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1723395">
                                            <p:txEl>
                                              <p:pRg st="2" end="2"/>
                                            </p:txEl>
                                          </p:spTgt>
                                        </p:tgtEl>
                                        <p:attrNameLst>
                                          <p:attrName>style.visibility</p:attrName>
                                        </p:attrNameLst>
                                      </p:cBhvr>
                                      <p:to>
                                        <p:strVal val="visible"/>
                                      </p:to>
                                    </p:set>
                                    <p:anim calcmode="lin" valueType="num">
                                      <p:cBhvr>
                                        <p:cTn id="19" dur="500" fill="hold"/>
                                        <p:tgtEl>
                                          <p:spTgt spid="1723395">
                                            <p:txEl>
                                              <p:pRg st="2" end="2"/>
                                            </p:txEl>
                                          </p:spTgt>
                                        </p:tgtEl>
                                        <p:attrNameLst>
                                          <p:attrName>ppt_w</p:attrName>
                                        </p:attrNameLst>
                                      </p:cBhvr>
                                      <p:tavLst>
                                        <p:tav tm="0">
                                          <p:val>
                                            <p:strVal val="2/3*#ppt_w"/>
                                          </p:val>
                                        </p:tav>
                                        <p:tav tm="100000">
                                          <p:val>
                                            <p:strVal val="#ppt_w"/>
                                          </p:val>
                                        </p:tav>
                                      </p:tavLst>
                                    </p:anim>
                                    <p:anim calcmode="lin" valueType="num">
                                      <p:cBhvr>
                                        <p:cTn id="20" dur="500" fill="hold"/>
                                        <p:tgtEl>
                                          <p:spTgt spid="1723395">
                                            <p:txEl>
                                              <p:pRg st="2" end="2"/>
                                            </p:txEl>
                                          </p:spTgt>
                                        </p:tgtEl>
                                        <p:attrNameLst>
                                          <p:attrName>ppt_h</p:attrName>
                                        </p:attrNameLst>
                                      </p:cBhvr>
                                      <p:tavLst>
                                        <p:tav tm="0">
                                          <p:val>
                                            <p:strVal val="2/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72" fill="hold" grpId="0" nodeType="clickEffect">
                                  <p:stCondLst>
                                    <p:cond delay="0"/>
                                  </p:stCondLst>
                                  <p:childTnLst>
                                    <p:set>
                                      <p:cBhvr>
                                        <p:cTn id="24" dur="1" fill="hold">
                                          <p:stCondLst>
                                            <p:cond delay="0"/>
                                          </p:stCondLst>
                                        </p:cTn>
                                        <p:tgtEl>
                                          <p:spTgt spid="1723395">
                                            <p:txEl>
                                              <p:pRg st="3" end="3"/>
                                            </p:txEl>
                                          </p:spTgt>
                                        </p:tgtEl>
                                        <p:attrNameLst>
                                          <p:attrName>style.visibility</p:attrName>
                                        </p:attrNameLst>
                                      </p:cBhvr>
                                      <p:to>
                                        <p:strVal val="visible"/>
                                      </p:to>
                                    </p:set>
                                    <p:anim calcmode="lin" valueType="num">
                                      <p:cBhvr>
                                        <p:cTn id="25" dur="500" fill="hold"/>
                                        <p:tgtEl>
                                          <p:spTgt spid="1723395">
                                            <p:txEl>
                                              <p:pRg st="3" end="3"/>
                                            </p:txEl>
                                          </p:spTgt>
                                        </p:tgtEl>
                                        <p:attrNameLst>
                                          <p:attrName>ppt_w</p:attrName>
                                        </p:attrNameLst>
                                      </p:cBhvr>
                                      <p:tavLst>
                                        <p:tav tm="0">
                                          <p:val>
                                            <p:strVal val="2/3*#ppt_w"/>
                                          </p:val>
                                        </p:tav>
                                        <p:tav tm="100000">
                                          <p:val>
                                            <p:strVal val="#ppt_w"/>
                                          </p:val>
                                        </p:tav>
                                      </p:tavLst>
                                    </p:anim>
                                    <p:anim calcmode="lin" valueType="num">
                                      <p:cBhvr>
                                        <p:cTn id="26" dur="500" fill="hold"/>
                                        <p:tgtEl>
                                          <p:spTgt spid="1723395">
                                            <p:txEl>
                                              <p:pRg st="3" end="3"/>
                                            </p:txEl>
                                          </p:spTgt>
                                        </p:tgtEl>
                                        <p:attrNameLst>
                                          <p:attrName>ppt_h</p:attrName>
                                        </p:attrNameLst>
                                      </p:cBhvr>
                                      <p:tavLst>
                                        <p:tav tm="0">
                                          <p:val>
                                            <p:strVal val="2/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72" fill="hold" grpId="0" nodeType="clickEffect">
                                  <p:stCondLst>
                                    <p:cond delay="0"/>
                                  </p:stCondLst>
                                  <p:childTnLst>
                                    <p:set>
                                      <p:cBhvr>
                                        <p:cTn id="30" dur="1" fill="hold">
                                          <p:stCondLst>
                                            <p:cond delay="0"/>
                                          </p:stCondLst>
                                        </p:cTn>
                                        <p:tgtEl>
                                          <p:spTgt spid="1723395">
                                            <p:txEl>
                                              <p:pRg st="4" end="4"/>
                                            </p:txEl>
                                          </p:spTgt>
                                        </p:tgtEl>
                                        <p:attrNameLst>
                                          <p:attrName>style.visibility</p:attrName>
                                        </p:attrNameLst>
                                      </p:cBhvr>
                                      <p:to>
                                        <p:strVal val="visible"/>
                                      </p:to>
                                    </p:set>
                                    <p:anim calcmode="lin" valueType="num">
                                      <p:cBhvr>
                                        <p:cTn id="31" dur="500" fill="hold"/>
                                        <p:tgtEl>
                                          <p:spTgt spid="1723395">
                                            <p:txEl>
                                              <p:pRg st="4" end="4"/>
                                            </p:txEl>
                                          </p:spTgt>
                                        </p:tgtEl>
                                        <p:attrNameLst>
                                          <p:attrName>ppt_w</p:attrName>
                                        </p:attrNameLst>
                                      </p:cBhvr>
                                      <p:tavLst>
                                        <p:tav tm="0">
                                          <p:val>
                                            <p:strVal val="2/3*#ppt_w"/>
                                          </p:val>
                                        </p:tav>
                                        <p:tav tm="100000">
                                          <p:val>
                                            <p:strVal val="#ppt_w"/>
                                          </p:val>
                                        </p:tav>
                                      </p:tavLst>
                                    </p:anim>
                                    <p:anim calcmode="lin" valueType="num">
                                      <p:cBhvr>
                                        <p:cTn id="32" dur="500" fill="hold"/>
                                        <p:tgtEl>
                                          <p:spTgt spid="1723395">
                                            <p:txEl>
                                              <p:pRg st="4" end="4"/>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3395" grpId="0" build="p" bldLvl="3"/>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Θέση ημερομηνίας 3"/>
          <p:cNvSpPr>
            <a:spLocks noGrp="1"/>
          </p:cNvSpPr>
          <p:nvPr>
            <p:ph type="dt" sz="quarter" idx="10"/>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smtClean="0">
                <a:solidFill>
                  <a:schemeClr val="bg2"/>
                </a:solidFill>
              </a:rPr>
              <a:t>HY352</a:t>
            </a:r>
            <a:endParaRPr lang="en-US">
              <a:solidFill>
                <a:schemeClr val="bg2"/>
              </a:solidFill>
            </a:endParaRPr>
          </a:p>
        </p:txBody>
      </p:sp>
      <p:sp>
        <p:nvSpPr>
          <p:cNvPr id="41987" name="Θέση υποσέλιδου 4"/>
          <p:cNvSpPr>
            <a:spLocks noGrp="1"/>
          </p:cNvSpPr>
          <p:nvPr>
            <p:ph type="ftr" sz="quarter" idx="11"/>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a:solidFill>
                  <a:schemeClr val="bg2"/>
                </a:solidFill>
              </a:rPr>
              <a:t>Α. Σαββίδης</a:t>
            </a:r>
            <a:endParaRPr lang="en-US">
              <a:solidFill>
                <a:schemeClr val="bg2"/>
              </a:solidFill>
            </a:endParaRPr>
          </a:p>
        </p:txBody>
      </p:sp>
      <p:sp>
        <p:nvSpPr>
          <p:cNvPr id="41988" name="Θέση αριθμού διαφάνειας 5"/>
          <p:cNvSpPr>
            <a:spLocks noGrp="1"/>
          </p:cNvSpPr>
          <p:nvPr>
            <p:ph type="sldNum" sz="quarter" idx="12"/>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n-US">
                <a:solidFill>
                  <a:schemeClr val="bg2"/>
                </a:solidFill>
              </a:rPr>
              <a:t>Slide </a:t>
            </a:r>
            <a:fld id="{F650EA96-85D4-4A27-9373-FF11AA7FE609}" type="slidenum">
              <a:rPr lang="en-US">
                <a:solidFill>
                  <a:schemeClr val="bg2"/>
                </a:solidFill>
              </a:rPr>
              <a:pPr/>
              <a:t>39</a:t>
            </a:fld>
            <a:r>
              <a:rPr lang="el-GR">
                <a:solidFill>
                  <a:schemeClr val="bg2"/>
                </a:solidFill>
              </a:rPr>
              <a:t> / 4</a:t>
            </a:r>
            <a:r>
              <a:rPr lang="en-US">
                <a:solidFill>
                  <a:schemeClr val="bg2"/>
                </a:solidFill>
              </a:rPr>
              <a:t>4</a:t>
            </a:r>
          </a:p>
        </p:txBody>
      </p:sp>
      <p:sp>
        <p:nvSpPr>
          <p:cNvPr id="1724418" name="Rectangle 2"/>
          <p:cNvSpPr>
            <a:spLocks noGrp="1" noChangeArrowheads="1"/>
          </p:cNvSpPr>
          <p:nvPr>
            <p:ph type="title"/>
          </p:nvPr>
        </p:nvSpPr>
        <p:spPr/>
        <p:txBody>
          <a:bodyPr/>
          <a:lstStyle/>
          <a:p>
            <a:pPr>
              <a:defRPr/>
            </a:pPr>
            <a:r>
              <a:rPr lang="el-GR" smtClean="0"/>
              <a:t>Ακραίος προγραμματισμός (5/10)</a:t>
            </a:r>
            <a:endParaRPr lang="en-GB" smtClean="0"/>
          </a:p>
        </p:txBody>
      </p:sp>
      <p:sp>
        <p:nvSpPr>
          <p:cNvPr id="1724419" name="Rectangle 3"/>
          <p:cNvSpPr>
            <a:spLocks noGrp="1" noChangeArrowheads="1"/>
          </p:cNvSpPr>
          <p:nvPr>
            <p:ph type="body" idx="1"/>
          </p:nvPr>
        </p:nvSpPr>
        <p:spPr/>
        <p:txBody>
          <a:bodyPr/>
          <a:lstStyle/>
          <a:p>
            <a:pPr>
              <a:defRPr/>
            </a:pPr>
            <a:r>
              <a:rPr lang="el-GR" b="1" i="1" smtClean="0"/>
              <a:t>Δημιουργική αναδιάρθρωση - </a:t>
            </a:r>
            <a:r>
              <a:rPr lang="en-GB" b="1" i="1" smtClean="0"/>
              <a:t>refactoring</a:t>
            </a:r>
            <a:endParaRPr lang="en-GB" i="1" smtClean="0"/>
          </a:p>
          <a:p>
            <a:pPr lvl="1">
              <a:spcBef>
                <a:spcPts val="500"/>
              </a:spcBef>
              <a:spcAft>
                <a:spcPts val="500"/>
              </a:spcAft>
              <a:defRPr/>
            </a:pPr>
            <a:r>
              <a:rPr lang="el-GR" smtClean="0">
                <a:effectLst/>
              </a:rPr>
              <a:t>Ποτέ δεν αφήνουμε επαναλαμβανόμενο κώδικα</a:t>
            </a:r>
            <a:endParaRPr lang="en-GB" smtClean="0">
              <a:effectLst/>
            </a:endParaRPr>
          </a:p>
          <a:p>
            <a:pPr lvl="1">
              <a:spcBef>
                <a:spcPts val="500"/>
              </a:spcBef>
              <a:spcAft>
                <a:spcPts val="500"/>
              </a:spcAft>
              <a:defRPr/>
            </a:pPr>
            <a:r>
              <a:rPr lang="el-GR" smtClean="0">
                <a:effectLst/>
              </a:rPr>
              <a:t>Ποτέ δεν εισάγουμε κώδικα εκτός των ορίων και αναγκών της σχεδίασης</a:t>
            </a:r>
            <a:endParaRPr lang="en-GB" smtClean="0">
              <a:effectLst/>
            </a:endParaRPr>
          </a:p>
          <a:p>
            <a:pPr lvl="1">
              <a:spcBef>
                <a:spcPts val="500"/>
              </a:spcBef>
              <a:spcAft>
                <a:spcPts val="500"/>
              </a:spcAft>
              <a:defRPr/>
            </a:pPr>
            <a:r>
              <a:rPr lang="el-GR" smtClean="0">
                <a:effectLst/>
              </a:rPr>
              <a:t>Ποτέ δεν αφήνουμε αχρησιμοποίητο κώδικα</a:t>
            </a:r>
            <a:endParaRPr lang="en-GB" smtClean="0">
              <a:effectLst/>
            </a:endParaRPr>
          </a:p>
          <a:p>
            <a:pPr lvl="1">
              <a:spcBef>
                <a:spcPts val="500"/>
              </a:spcBef>
              <a:spcAft>
                <a:spcPts val="500"/>
              </a:spcAft>
              <a:defRPr/>
            </a:pPr>
            <a:r>
              <a:rPr lang="el-GR" smtClean="0">
                <a:effectLst/>
              </a:rPr>
              <a:t>Ποτέ δεν αφήνουμε κώδικα ο οποίος δεν αντικατοπτρίζει βέλτιστη σχεδίαση</a:t>
            </a:r>
            <a:endParaRPr lang="en-GB" smtClean="0">
              <a:effectLst/>
            </a:endParaRPr>
          </a:p>
        </p:txBody>
      </p:sp>
    </p:spTree>
    <p:extLst>
      <p:ext uri="{BB962C8B-B14F-4D97-AF65-F5344CB8AC3E}">
        <p14:creationId xmlns:p14="http://schemas.microsoft.com/office/powerpoint/2010/main" val="13585126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724419">
                                            <p:txEl>
                                              <p:pRg st="0" end="0"/>
                                            </p:txEl>
                                          </p:spTgt>
                                        </p:tgtEl>
                                        <p:attrNameLst>
                                          <p:attrName>style.visibility</p:attrName>
                                        </p:attrNameLst>
                                      </p:cBhvr>
                                      <p:to>
                                        <p:strVal val="visible"/>
                                      </p:to>
                                    </p:set>
                                    <p:anim calcmode="lin" valueType="num">
                                      <p:cBhvr>
                                        <p:cTn id="7" dur="500" fill="hold"/>
                                        <p:tgtEl>
                                          <p:spTgt spid="1724419">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724419">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724419">
                                            <p:txEl>
                                              <p:pRg st="1" end="1"/>
                                            </p:txEl>
                                          </p:spTgt>
                                        </p:tgtEl>
                                        <p:attrNameLst>
                                          <p:attrName>style.visibility</p:attrName>
                                        </p:attrNameLst>
                                      </p:cBhvr>
                                      <p:to>
                                        <p:strVal val="visible"/>
                                      </p:to>
                                    </p:set>
                                    <p:anim calcmode="lin" valueType="num">
                                      <p:cBhvr>
                                        <p:cTn id="13" dur="500" fill="hold"/>
                                        <p:tgtEl>
                                          <p:spTgt spid="1724419">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1724419">
                                            <p:txEl>
                                              <p:pRg st="1" end="1"/>
                                            </p:txEl>
                                          </p:spTgt>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1724419">
                                            <p:txEl>
                                              <p:pRg st="2" end="2"/>
                                            </p:txEl>
                                          </p:spTgt>
                                        </p:tgtEl>
                                        <p:attrNameLst>
                                          <p:attrName>style.visibility</p:attrName>
                                        </p:attrNameLst>
                                      </p:cBhvr>
                                      <p:to>
                                        <p:strVal val="visible"/>
                                      </p:to>
                                    </p:set>
                                    <p:anim calcmode="lin" valueType="num">
                                      <p:cBhvr>
                                        <p:cTn id="19" dur="500" fill="hold"/>
                                        <p:tgtEl>
                                          <p:spTgt spid="1724419">
                                            <p:txEl>
                                              <p:pRg st="2" end="2"/>
                                            </p:txEl>
                                          </p:spTgt>
                                        </p:tgtEl>
                                        <p:attrNameLst>
                                          <p:attrName>ppt_w</p:attrName>
                                        </p:attrNameLst>
                                      </p:cBhvr>
                                      <p:tavLst>
                                        <p:tav tm="0">
                                          <p:val>
                                            <p:strVal val="2/3*#ppt_w"/>
                                          </p:val>
                                        </p:tav>
                                        <p:tav tm="100000">
                                          <p:val>
                                            <p:strVal val="#ppt_w"/>
                                          </p:val>
                                        </p:tav>
                                      </p:tavLst>
                                    </p:anim>
                                    <p:anim calcmode="lin" valueType="num">
                                      <p:cBhvr>
                                        <p:cTn id="20" dur="500" fill="hold"/>
                                        <p:tgtEl>
                                          <p:spTgt spid="1724419">
                                            <p:txEl>
                                              <p:pRg st="2" end="2"/>
                                            </p:txEl>
                                          </p:spTgt>
                                        </p:tgtEl>
                                        <p:attrNameLst>
                                          <p:attrName>ppt_h</p:attrName>
                                        </p:attrNameLst>
                                      </p:cBhvr>
                                      <p:tavLst>
                                        <p:tav tm="0">
                                          <p:val>
                                            <p:strVal val="2/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72" fill="hold" grpId="0" nodeType="clickEffect">
                                  <p:stCondLst>
                                    <p:cond delay="0"/>
                                  </p:stCondLst>
                                  <p:childTnLst>
                                    <p:set>
                                      <p:cBhvr>
                                        <p:cTn id="24" dur="1" fill="hold">
                                          <p:stCondLst>
                                            <p:cond delay="0"/>
                                          </p:stCondLst>
                                        </p:cTn>
                                        <p:tgtEl>
                                          <p:spTgt spid="1724419">
                                            <p:txEl>
                                              <p:pRg st="3" end="3"/>
                                            </p:txEl>
                                          </p:spTgt>
                                        </p:tgtEl>
                                        <p:attrNameLst>
                                          <p:attrName>style.visibility</p:attrName>
                                        </p:attrNameLst>
                                      </p:cBhvr>
                                      <p:to>
                                        <p:strVal val="visible"/>
                                      </p:to>
                                    </p:set>
                                    <p:anim calcmode="lin" valueType="num">
                                      <p:cBhvr>
                                        <p:cTn id="25" dur="500" fill="hold"/>
                                        <p:tgtEl>
                                          <p:spTgt spid="1724419">
                                            <p:txEl>
                                              <p:pRg st="3" end="3"/>
                                            </p:txEl>
                                          </p:spTgt>
                                        </p:tgtEl>
                                        <p:attrNameLst>
                                          <p:attrName>ppt_w</p:attrName>
                                        </p:attrNameLst>
                                      </p:cBhvr>
                                      <p:tavLst>
                                        <p:tav tm="0">
                                          <p:val>
                                            <p:strVal val="2/3*#ppt_w"/>
                                          </p:val>
                                        </p:tav>
                                        <p:tav tm="100000">
                                          <p:val>
                                            <p:strVal val="#ppt_w"/>
                                          </p:val>
                                        </p:tav>
                                      </p:tavLst>
                                    </p:anim>
                                    <p:anim calcmode="lin" valueType="num">
                                      <p:cBhvr>
                                        <p:cTn id="26" dur="500" fill="hold"/>
                                        <p:tgtEl>
                                          <p:spTgt spid="1724419">
                                            <p:txEl>
                                              <p:pRg st="3" end="3"/>
                                            </p:txEl>
                                          </p:spTgt>
                                        </p:tgtEl>
                                        <p:attrNameLst>
                                          <p:attrName>ppt_h</p:attrName>
                                        </p:attrNameLst>
                                      </p:cBhvr>
                                      <p:tavLst>
                                        <p:tav tm="0">
                                          <p:val>
                                            <p:strVal val="2/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72" fill="hold" grpId="0" nodeType="clickEffect">
                                  <p:stCondLst>
                                    <p:cond delay="0"/>
                                  </p:stCondLst>
                                  <p:childTnLst>
                                    <p:set>
                                      <p:cBhvr>
                                        <p:cTn id="30" dur="1" fill="hold">
                                          <p:stCondLst>
                                            <p:cond delay="0"/>
                                          </p:stCondLst>
                                        </p:cTn>
                                        <p:tgtEl>
                                          <p:spTgt spid="1724419">
                                            <p:txEl>
                                              <p:pRg st="4" end="4"/>
                                            </p:txEl>
                                          </p:spTgt>
                                        </p:tgtEl>
                                        <p:attrNameLst>
                                          <p:attrName>style.visibility</p:attrName>
                                        </p:attrNameLst>
                                      </p:cBhvr>
                                      <p:to>
                                        <p:strVal val="visible"/>
                                      </p:to>
                                    </p:set>
                                    <p:anim calcmode="lin" valueType="num">
                                      <p:cBhvr>
                                        <p:cTn id="31" dur="500" fill="hold"/>
                                        <p:tgtEl>
                                          <p:spTgt spid="1724419">
                                            <p:txEl>
                                              <p:pRg st="4" end="4"/>
                                            </p:txEl>
                                          </p:spTgt>
                                        </p:tgtEl>
                                        <p:attrNameLst>
                                          <p:attrName>ppt_w</p:attrName>
                                        </p:attrNameLst>
                                      </p:cBhvr>
                                      <p:tavLst>
                                        <p:tav tm="0">
                                          <p:val>
                                            <p:strVal val="2/3*#ppt_w"/>
                                          </p:val>
                                        </p:tav>
                                        <p:tav tm="100000">
                                          <p:val>
                                            <p:strVal val="#ppt_w"/>
                                          </p:val>
                                        </p:tav>
                                      </p:tavLst>
                                    </p:anim>
                                    <p:anim calcmode="lin" valueType="num">
                                      <p:cBhvr>
                                        <p:cTn id="32" dur="500" fill="hold"/>
                                        <p:tgtEl>
                                          <p:spTgt spid="1724419">
                                            <p:txEl>
                                              <p:pRg st="4" end="4"/>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4419" grpId="0"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Θέση ημερομηνίας 3"/>
          <p:cNvSpPr>
            <a:spLocks noGrp="1"/>
          </p:cNvSpPr>
          <p:nvPr>
            <p:ph type="dt" sz="quarter" idx="10"/>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smtClean="0">
                <a:solidFill>
                  <a:schemeClr val="bg2"/>
                </a:solidFill>
              </a:rPr>
              <a:t>HY352</a:t>
            </a:r>
            <a:endParaRPr lang="en-US">
              <a:solidFill>
                <a:schemeClr val="bg2"/>
              </a:solidFill>
            </a:endParaRPr>
          </a:p>
        </p:txBody>
      </p:sp>
      <p:sp>
        <p:nvSpPr>
          <p:cNvPr id="6147" name="Θέση υποσέλιδου 4"/>
          <p:cNvSpPr>
            <a:spLocks noGrp="1"/>
          </p:cNvSpPr>
          <p:nvPr>
            <p:ph type="ftr" sz="quarter" idx="11"/>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a:solidFill>
                  <a:schemeClr val="bg2"/>
                </a:solidFill>
              </a:rPr>
              <a:t>Α. Σαββίδης</a:t>
            </a:r>
            <a:endParaRPr lang="en-US">
              <a:solidFill>
                <a:schemeClr val="bg2"/>
              </a:solidFill>
            </a:endParaRPr>
          </a:p>
        </p:txBody>
      </p:sp>
      <p:sp>
        <p:nvSpPr>
          <p:cNvPr id="6148" name="Θέση αριθμού διαφάνειας 5"/>
          <p:cNvSpPr>
            <a:spLocks noGrp="1"/>
          </p:cNvSpPr>
          <p:nvPr>
            <p:ph type="sldNum" sz="quarter" idx="12"/>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n-US">
                <a:solidFill>
                  <a:schemeClr val="bg2"/>
                </a:solidFill>
              </a:rPr>
              <a:t>Slide </a:t>
            </a:r>
            <a:fld id="{4BC21637-8F6B-4A9E-A56F-9EF75186C5F2}" type="slidenum">
              <a:rPr lang="en-US">
                <a:solidFill>
                  <a:schemeClr val="bg2"/>
                </a:solidFill>
              </a:rPr>
              <a:pPr/>
              <a:t>4</a:t>
            </a:fld>
            <a:r>
              <a:rPr lang="el-GR">
                <a:solidFill>
                  <a:schemeClr val="bg2"/>
                </a:solidFill>
              </a:rPr>
              <a:t> / 4</a:t>
            </a:r>
            <a:r>
              <a:rPr lang="en-US">
                <a:solidFill>
                  <a:schemeClr val="bg2"/>
                </a:solidFill>
              </a:rPr>
              <a:t>4</a:t>
            </a:r>
          </a:p>
        </p:txBody>
      </p:sp>
      <p:sp>
        <p:nvSpPr>
          <p:cNvPr id="1692674" name="Rectangle 2"/>
          <p:cNvSpPr>
            <a:spLocks noGrp="1" noChangeArrowheads="1"/>
          </p:cNvSpPr>
          <p:nvPr>
            <p:ph type="title"/>
          </p:nvPr>
        </p:nvSpPr>
        <p:spPr/>
        <p:txBody>
          <a:bodyPr/>
          <a:lstStyle/>
          <a:p>
            <a:pPr>
              <a:defRPr/>
            </a:pPr>
            <a:r>
              <a:rPr lang="el-GR" smtClean="0"/>
              <a:t>Εισαγωγή (1/3)</a:t>
            </a:r>
            <a:endParaRPr lang="en-GB" smtClean="0"/>
          </a:p>
        </p:txBody>
      </p:sp>
      <p:sp>
        <p:nvSpPr>
          <p:cNvPr id="1692675" name="Rectangle 3"/>
          <p:cNvSpPr>
            <a:spLocks noGrp="1" noChangeArrowheads="1"/>
          </p:cNvSpPr>
          <p:nvPr>
            <p:ph type="body" idx="1"/>
          </p:nvPr>
        </p:nvSpPr>
        <p:spPr/>
        <p:txBody>
          <a:bodyPr/>
          <a:lstStyle/>
          <a:p>
            <a:pPr>
              <a:lnSpc>
                <a:spcPct val="90000"/>
              </a:lnSpc>
              <a:defRPr/>
            </a:pPr>
            <a:r>
              <a:rPr lang="el-GR" sz="2400" smtClean="0"/>
              <a:t>Ο αμυντικός προγραμματισμός είναι μία τακτική δημιουργίας πηγαίου κώδικα η οποία βασίζεται στην αρχή ότι «</a:t>
            </a:r>
            <a:r>
              <a:rPr lang="el-GR" sz="2400" i="1" smtClean="0">
                <a:solidFill>
                  <a:srgbClr val="339933"/>
                </a:solidFill>
                <a:effectLst>
                  <a:outerShdw blurRad="38100" dist="38100" dir="2700000" algn="tl">
                    <a:srgbClr val="000000"/>
                  </a:outerShdw>
                </a:effectLst>
              </a:rPr>
              <a:t>κάθε νέο τμήμα κώδικα φέρει ταυτόχρονα λύσεις αλλά και προβλήματα</a:t>
            </a:r>
            <a:r>
              <a:rPr lang="el-GR" sz="2400" smtClean="0"/>
              <a:t>»</a:t>
            </a:r>
          </a:p>
          <a:p>
            <a:pPr lvl="1">
              <a:lnSpc>
                <a:spcPct val="90000"/>
              </a:lnSpc>
              <a:defRPr/>
            </a:pPr>
            <a:r>
              <a:rPr lang="el-GR" sz="2000" i="1" smtClean="0">
                <a:solidFill>
                  <a:srgbClr val="339933"/>
                </a:solidFill>
                <a:effectLst>
                  <a:outerShdw blurRad="38100" dist="38100" dir="2700000" algn="tl">
                    <a:srgbClr val="000000"/>
                  </a:outerShdw>
                </a:effectLst>
              </a:rPr>
              <a:t>Η μόνη σωστή γραμμή κώδικα είναι η κενή γραμμή κώδικα</a:t>
            </a:r>
          </a:p>
          <a:p>
            <a:pPr>
              <a:lnSpc>
                <a:spcPct val="90000"/>
              </a:lnSpc>
              <a:defRPr/>
            </a:pPr>
            <a:r>
              <a:rPr lang="el-GR" sz="2400" smtClean="0"/>
              <a:t>Είναι μία προσέγγιση η οποία μπορεί να χρησιμοποιηθεί ανεξαρτήτως του τι κάνει ο κώδικας που λύνει το εκάστοτε πρόβλημα.</a:t>
            </a:r>
            <a:r>
              <a:rPr lang="en-US" sz="2400" smtClean="0"/>
              <a:t> </a:t>
            </a:r>
            <a:r>
              <a:rPr lang="el-GR" sz="2400" smtClean="0"/>
              <a:t>Συνεπώς μπορεί να συνδυαστεί με τις μεθόδους και τεχνικές διαφόρων πεδίων εφαρμογών</a:t>
            </a:r>
            <a:endParaRPr lang="en-US" sz="2400" smtClean="0"/>
          </a:p>
          <a:p>
            <a:pPr>
              <a:lnSpc>
                <a:spcPct val="90000"/>
              </a:lnSpc>
              <a:defRPr/>
            </a:pPr>
            <a:r>
              <a:rPr lang="el-GR" sz="2400" smtClean="0"/>
              <a:t>Βασίζεται στην παρατήρηση ότι οι προγραμματιστές κατά την σύνταξη του κώδικα επικεντρώνονται περισσότερο στο να «</a:t>
            </a:r>
            <a:r>
              <a:rPr lang="el-GR" sz="2400" i="1" smtClean="0">
                <a:solidFill>
                  <a:srgbClr val="339933"/>
                </a:solidFill>
                <a:effectLst>
                  <a:outerShdw blurRad="38100" dist="38100" dir="2700000" algn="tl">
                    <a:srgbClr val="000000"/>
                  </a:outerShdw>
                </a:effectLst>
              </a:rPr>
              <a:t>λύσουν το πρόβλημα</a:t>
            </a:r>
            <a:r>
              <a:rPr lang="el-GR" sz="2400" smtClean="0"/>
              <a:t>», τείνοντας να ξεχάσουν ότι μπορούν εύκολα να «</a:t>
            </a:r>
            <a:r>
              <a:rPr lang="el-GR" sz="2400" i="1" smtClean="0">
                <a:solidFill>
                  <a:srgbClr val="339933"/>
                </a:solidFill>
                <a:effectLst>
                  <a:outerShdw blurRad="38100" dist="38100" dir="2700000" algn="tl">
                    <a:srgbClr val="000000"/>
                  </a:outerShdw>
                </a:effectLst>
              </a:rPr>
              <a:t>καταστρέψουν τη λύση</a:t>
            </a:r>
            <a:r>
              <a:rPr lang="el-GR" sz="2400" smtClean="0"/>
              <a:t>»</a:t>
            </a:r>
            <a:endParaRPr lang="en-GB" sz="2400" smtClean="0"/>
          </a:p>
        </p:txBody>
      </p:sp>
    </p:spTree>
    <p:extLst>
      <p:ext uri="{BB962C8B-B14F-4D97-AF65-F5344CB8AC3E}">
        <p14:creationId xmlns:p14="http://schemas.microsoft.com/office/powerpoint/2010/main" val="18280858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692675">
                                            <p:txEl>
                                              <p:pRg st="0" end="0"/>
                                            </p:txEl>
                                          </p:spTgt>
                                        </p:tgtEl>
                                        <p:attrNameLst>
                                          <p:attrName>style.visibility</p:attrName>
                                        </p:attrNameLst>
                                      </p:cBhvr>
                                      <p:to>
                                        <p:strVal val="visible"/>
                                      </p:to>
                                    </p:set>
                                    <p:anim calcmode="lin" valueType="num">
                                      <p:cBhvr>
                                        <p:cTn id="7" dur="500" fill="hold"/>
                                        <p:tgtEl>
                                          <p:spTgt spid="1692675">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692675">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692675">
                                            <p:txEl>
                                              <p:pRg st="1" end="1"/>
                                            </p:txEl>
                                          </p:spTgt>
                                        </p:tgtEl>
                                        <p:attrNameLst>
                                          <p:attrName>style.visibility</p:attrName>
                                        </p:attrNameLst>
                                      </p:cBhvr>
                                      <p:to>
                                        <p:strVal val="visible"/>
                                      </p:to>
                                    </p:set>
                                    <p:anim calcmode="lin" valueType="num">
                                      <p:cBhvr>
                                        <p:cTn id="13" dur="500" fill="hold"/>
                                        <p:tgtEl>
                                          <p:spTgt spid="1692675">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1692675">
                                            <p:txEl>
                                              <p:pRg st="1" end="1"/>
                                            </p:txEl>
                                          </p:spTgt>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1692675">
                                            <p:txEl>
                                              <p:pRg st="2" end="2"/>
                                            </p:txEl>
                                          </p:spTgt>
                                        </p:tgtEl>
                                        <p:attrNameLst>
                                          <p:attrName>style.visibility</p:attrName>
                                        </p:attrNameLst>
                                      </p:cBhvr>
                                      <p:to>
                                        <p:strVal val="visible"/>
                                      </p:to>
                                    </p:set>
                                    <p:anim calcmode="lin" valueType="num">
                                      <p:cBhvr>
                                        <p:cTn id="19" dur="500" fill="hold"/>
                                        <p:tgtEl>
                                          <p:spTgt spid="1692675">
                                            <p:txEl>
                                              <p:pRg st="2" end="2"/>
                                            </p:txEl>
                                          </p:spTgt>
                                        </p:tgtEl>
                                        <p:attrNameLst>
                                          <p:attrName>ppt_w</p:attrName>
                                        </p:attrNameLst>
                                      </p:cBhvr>
                                      <p:tavLst>
                                        <p:tav tm="0">
                                          <p:val>
                                            <p:strVal val="2/3*#ppt_w"/>
                                          </p:val>
                                        </p:tav>
                                        <p:tav tm="100000">
                                          <p:val>
                                            <p:strVal val="#ppt_w"/>
                                          </p:val>
                                        </p:tav>
                                      </p:tavLst>
                                    </p:anim>
                                    <p:anim calcmode="lin" valueType="num">
                                      <p:cBhvr>
                                        <p:cTn id="20" dur="500" fill="hold"/>
                                        <p:tgtEl>
                                          <p:spTgt spid="1692675">
                                            <p:txEl>
                                              <p:pRg st="2" end="2"/>
                                            </p:txEl>
                                          </p:spTgt>
                                        </p:tgtEl>
                                        <p:attrNameLst>
                                          <p:attrName>ppt_h</p:attrName>
                                        </p:attrNameLst>
                                      </p:cBhvr>
                                      <p:tavLst>
                                        <p:tav tm="0">
                                          <p:val>
                                            <p:strVal val="2/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72" fill="hold" grpId="0" nodeType="clickEffect">
                                  <p:stCondLst>
                                    <p:cond delay="0"/>
                                  </p:stCondLst>
                                  <p:childTnLst>
                                    <p:set>
                                      <p:cBhvr>
                                        <p:cTn id="24" dur="1" fill="hold">
                                          <p:stCondLst>
                                            <p:cond delay="0"/>
                                          </p:stCondLst>
                                        </p:cTn>
                                        <p:tgtEl>
                                          <p:spTgt spid="1692675">
                                            <p:txEl>
                                              <p:pRg st="3" end="3"/>
                                            </p:txEl>
                                          </p:spTgt>
                                        </p:tgtEl>
                                        <p:attrNameLst>
                                          <p:attrName>style.visibility</p:attrName>
                                        </p:attrNameLst>
                                      </p:cBhvr>
                                      <p:to>
                                        <p:strVal val="visible"/>
                                      </p:to>
                                    </p:set>
                                    <p:anim calcmode="lin" valueType="num">
                                      <p:cBhvr>
                                        <p:cTn id="25" dur="500" fill="hold"/>
                                        <p:tgtEl>
                                          <p:spTgt spid="1692675">
                                            <p:txEl>
                                              <p:pRg st="3" end="3"/>
                                            </p:txEl>
                                          </p:spTgt>
                                        </p:tgtEl>
                                        <p:attrNameLst>
                                          <p:attrName>ppt_w</p:attrName>
                                        </p:attrNameLst>
                                      </p:cBhvr>
                                      <p:tavLst>
                                        <p:tav tm="0">
                                          <p:val>
                                            <p:strVal val="2/3*#ppt_w"/>
                                          </p:val>
                                        </p:tav>
                                        <p:tav tm="100000">
                                          <p:val>
                                            <p:strVal val="#ppt_w"/>
                                          </p:val>
                                        </p:tav>
                                      </p:tavLst>
                                    </p:anim>
                                    <p:anim calcmode="lin" valueType="num">
                                      <p:cBhvr>
                                        <p:cTn id="26" dur="500" fill="hold"/>
                                        <p:tgtEl>
                                          <p:spTgt spid="1692675">
                                            <p:txEl>
                                              <p:pRg st="3" end="3"/>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2675" grpId="0" build="p" bldLvl="2"/>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Θέση ημερομηνίας 3"/>
          <p:cNvSpPr>
            <a:spLocks noGrp="1"/>
          </p:cNvSpPr>
          <p:nvPr>
            <p:ph type="dt" sz="quarter" idx="10"/>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smtClean="0">
                <a:solidFill>
                  <a:schemeClr val="bg2"/>
                </a:solidFill>
              </a:rPr>
              <a:t>HY352</a:t>
            </a:r>
            <a:endParaRPr lang="en-US">
              <a:solidFill>
                <a:schemeClr val="bg2"/>
              </a:solidFill>
            </a:endParaRPr>
          </a:p>
        </p:txBody>
      </p:sp>
      <p:sp>
        <p:nvSpPr>
          <p:cNvPr id="43011" name="Θέση υποσέλιδου 4"/>
          <p:cNvSpPr>
            <a:spLocks noGrp="1"/>
          </p:cNvSpPr>
          <p:nvPr>
            <p:ph type="ftr" sz="quarter" idx="11"/>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a:solidFill>
                  <a:schemeClr val="bg2"/>
                </a:solidFill>
              </a:rPr>
              <a:t>Α. Σαββίδης</a:t>
            </a:r>
            <a:endParaRPr lang="en-US">
              <a:solidFill>
                <a:schemeClr val="bg2"/>
              </a:solidFill>
            </a:endParaRPr>
          </a:p>
        </p:txBody>
      </p:sp>
      <p:sp>
        <p:nvSpPr>
          <p:cNvPr id="43012" name="Θέση αριθμού διαφάνειας 5"/>
          <p:cNvSpPr>
            <a:spLocks noGrp="1"/>
          </p:cNvSpPr>
          <p:nvPr>
            <p:ph type="sldNum" sz="quarter" idx="12"/>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n-US">
                <a:solidFill>
                  <a:schemeClr val="bg2"/>
                </a:solidFill>
              </a:rPr>
              <a:t>Slide </a:t>
            </a:r>
            <a:fld id="{C2E5614C-0F92-4F47-8971-B041C313109A}" type="slidenum">
              <a:rPr lang="en-US">
                <a:solidFill>
                  <a:schemeClr val="bg2"/>
                </a:solidFill>
              </a:rPr>
              <a:pPr/>
              <a:t>40</a:t>
            </a:fld>
            <a:r>
              <a:rPr lang="el-GR">
                <a:solidFill>
                  <a:schemeClr val="bg2"/>
                </a:solidFill>
              </a:rPr>
              <a:t> / 4</a:t>
            </a:r>
            <a:r>
              <a:rPr lang="en-US">
                <a:solidFill>
                  <a:schemeClr val="bg2"/>
                </a:solidFill>
              </a:rPr>
              <a:t>4</a:t>
            </a:r>
          </a:p>
        </p:txBody>
      </p:sp>
      <p:sp>
        <p:nvSpPr>
          <p:cNvPr id="1725442" name="Rectangle 2"/>
          <p:cNvSpPr>
            <a:spLocks noGrp="1" noChangeArrowheads="1"/>
          </p:cNvSpPr>
          <p:nvPr>
            <p:ph type="title"/>
          </p:nvPr>
        </p:nvSpPr>
        <p:spPr/>
        <p:txBody>
          <a:bodyPr/>
          <a:lstStyle/>
          <a:p>
            <a:pPr>
              <a:defRPr/>
            </a:pPr>
            <a:r>
              <a:rPr lang="el-GR" smtClean="0"/>
              <a:t>Ακραίος προγραμματισμός (6/10)</a:t>
            </a:r>
            <a:endParaRPr lang="en-GB" smtClean="0"/>
          </a:p>
        </p:txBody>
      </p:sp>
      <p:sp>
        <p:nvSpPr>
          <p:cNvPr id="1725443" name="Rectangle 3"/>
          <p:cNvSpPr>
            <a:spLocks noGrp="1" noChangeArrowheads="1"/>
          </p:cNvSpPr>
          <p:nvPr>
            <p:ph type="body" idx="1"/>
          </p:nvPr>
        </p:nvSpPr>
        <p:spPr/>
        <p:txBody>
          <a:bodyPr/>
          <a:lstStyle/>
          <a:p>
            <a:pPr>
              <a:defRPr/>
            </a:pPr>
            <a:r>
              <a:rPr lang="el-GR" sz="2400" b="1" i="1" smtClean="0"/>
              <a:t>Απλή σχεδίαση</a:t>
            </a:r>
            <a:r>
              <a:rPr lang="en-US" sz="2400" b="1" i="1" smtClean="0"/>
              <a:t> – simple design</a:t>
            </a:r>
            <a:r>
              <a:rPr lang="el-GR" sz="2400" b="1" smtClean="0"/>
              <a:t>, </a:t>
            </a:r>
            <a:r>
              <a:rPr lang="el-GR" sz="2400" smtClean="0"/>
              <a:t>βάσει του κανόνα ότι η σωστή σχεδίαση για το σύστημα σε κάθε χρονική στιγμή είναι αυτή που</a:t>
            </a:r>
            <a:r>
              <a:rPr lang="en-GB" sz="2400" smtClean="0">
                <a:effectLst/>
              </a:rPr>
              <a:t>:</a:t>
            </a:r>
          </a:p>
          <a:p>
            <a:pPr lvl="1">
              <a:spcBef>
                <a:spcPts val="500"/>
              </a:spcBef>
              <a:spcAft>
                <a:spcPts val="500"/>
              </a:spcAft>
              <a:defRPr/>
            </a:pPr>
            <a:r>
              <a:rPr lang="el-GR" sz="2000" smtClean="0">
                <a:effectLst/>
              </a:rPr>
              <a:t>τρέχει επιτυχώς όλα </a:t>
            </a:r>
            <a:r>
              <a:rPr lang="en-GB" sz="2000" smtClean="0">
                <a:effectLst/>
              </a:rPr>
              <a:t>tests</a:t>
            </a:r>
          </a:p>
          <a:p>
            <a:pPr lvl="1">
              <a:spcBef>
                <a:spcPts val="500"/>
              </a:spcBef>
              <a:spcAft>
                <a:spcPts val="500"/>
              </a:spcAft>
              <a:defRPr/>
            </a:pPr>
            <a:r>
              <a:rPr lang="el-GR" sz="2000" smtClean="0">
                <a:effectLst/>
              </a:rPr>
              <a:t>λέει ότι μόνο χρειάζεται να πει, και μόνο μία φορά</a:t>
            </a:r>
            <a:endParaRPr lang="en-GB" sz="2000" smtClean="0">
              <a:effectLst/>
            </a:endParaRPr>
          </a:p>
          <a:p>
            <a:pPr lvl="1">
              <a:spcBef>
                <a:spcPts val="500"/>
              </a:spcBef>
              <a:spcAft>
                <a:spcPts val="500"/>
              </a:spcAft>
              <a:defRPr/>
            </a:pPr>
            <a:r>
              <a:rPr lang="el-GR" sz="2000" smtClean="0">
                <a:effectLst/>
              </a:rPr>
              <a:t>λέει τα πάντα μόνο μία φορά</a:t>
            </a:r>
            <a:endParaRPr lang="en-GB" sz="2000" smtClean="0">
              <a:effectLst/>
            </a:endParaRPr>
          </a:p>
          <a:p>
            <a:pPr lvl="1">
              <a:spcBef>
                <a:spcPts val="500"/>
              </a:spcBef>
              <a:spcAft>
                <a:spcPts val="500"/>
              </a:spcAft>
              <a:defRPr/>
            </a:pPr>
            <a:r>
              <a:rPr lang="el-GR" sz="2000" smtClean="0">
                <a:effectLst/>
              </a:rPr>
              <a:t>βάσει αυτών των περιορισμών περιέχει τις λιγότερες δυνατές κλάσεις και συναρτήσεις</a:t>
            </a:r>
            <a:endParaRPr lang="en-GB" sz="2000" smtClean="0">
              <a:effectLst/>
            </a:endParaRPr>
          </a:p>
          <a:p>
            <a:pPr lvl="2">
              <a:spcBef>
                <a:spcPts val="500"/>
              </a:spcBef>
              <a:spcAft>
                <a:spcPts val="500"/>
              </a:spcAft>
              <a:defRPr/>
            </a:pPr>
            <a:r>
              <a:rPr lang="el-GR" sz="1800" smtClean="0"/>
              <a:t>αρκεί να μην ξεχνάμε ότι έχουμε βέλτιστη σχεδίαση, με δυνατότητα αντοχής σε αλλαγές, και ελάχιστη αύξηση εντροπίας</a:t>
            </a:r>
          </a:p>
          <a:p>
            <a:pPr lvl="1">
              <a:spcBef>
                <a:spcPts val="500"/>
              </a:spcBef>
              <a:spcAft>
                <a:spcPts val="500"/>
              </a:spcAft>
              <a:defRPr/>
            </a:pPr>
            <a:r>
              <a:rPr lang="el-GR" sz="2000" smtClean="0"/>
              <a:t>εν δυνάμει δε χρειάζεται ποτέ σχόλια</a:t>
            </a:r>
            <a:endParaRPr lang="en-GB" sz="2000" smtClean="0"/>
          </a:p>
        </p:txBody>
      </p:sp>
    </p:spTree>
    <p:extLst>
      <p:ext uri="{BB962C8B-B14F-4D97-AF65-F5344CB8AC3E}">
        <p14:creationId xmlns:p14="http://schemas.microsoft.com/office/powerpoint/2010/main" val="16941563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725443">
                                            <p:txEl>
                                              <p:pRg st="0" end="0"/>
                                            </p:txEl>
                                          </p:spTgt>
                                        </p:tgtEl>
                                        <p:attrNameLst>
                                          <p:attrName>style.visibility</p:attrName>
                                        </p:attrNameLst>
                                      </p:cBhvr>
                                      <p:to>
                                        <p:strVal val="visible"/>
                                      </p:to>
                                    </p:set>
                                    <p:anim calcmode="lin" valueType="num">
                                      <p:cBhvr>
                                        <p:cTn id="7" dur="500" fill="hold"/>
                                        <p:tgtEl>
                                          <p:spTgt spid="1725443">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725443">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725443">
                                            <p:txEl>
                                              <p:pRg st="1" end="1"/>
                                            </p:txEl>
                                          </p:spTgt>
                                        </p:tgtEl>
                                        <p:attrNameLst>
                                          <p:attrName>style.visibility</p:attrName>
                                        </p:attrNameLst>
                                      </p:cBhvr>
                                      <p:to>
                                        <p:strVal val="visible"/>
                                      </p:to>
                                    </p:set>
                                    <p:anim calcmode="lin" valueType="num">
                                      <p:cBhvr>
                                        <p:cTn id="13" dur="500" fill="hold"/>
                                        <p:tgtEl>
                                          <p:spTgt spid="1725443">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1725443">
                                            <p:txEl>
                                              <p:pRg st="1" end="1"/>
                                            </p:txEl>
                                          </p:spTgt>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1725443">
                                            <p:txEl>
                                              <p:pRg st="2" end="2"/>
                                            </p:txEl>
                                          </p:spTgt>
                                        </p:tgtEl>
                                        <p:attrNameLst>
                                          <p:attrName>style.visibility</p:attrName>
                                        </p:attrNameLst>
                                      </p:cBhvr>
                                      <p:to>
                                        <p:strVal val="visible"/>
                                      </p:to>
                                    </p:set>
                                    <p:anim calcmode="lin" valueType="num">
                                      <p:cBhvr>
                                        <p:cTn id="19" dur="500" fill="hold"/>
                                        <p:tgtEl>
                                          <p:spTgt spid="1725443">
                                            <p:txEl>
                                              <p:pRg st="2" end="2"/>
                                            </p:txEl>
                                          </p:spTgt>
                                        </p:tgtEl>
                                        <p:attrNameLst>
                                          <p:attrName>ppt_w</p:attrName>
                                        </p:attrNameLst>
                                      </p:cBhvr>
                                      <p:tavLst>
                                        <p:tav tm="0">
                                          <p:val>
                                            <p:strVal val="2/3*#ppt_w"/>
                                          </p:val>
                                        </p:tav>
                                        <p:tav tm="100000">
                                          <p:val>
                                            <p:strVal val="#ppt_w"/>
                                          </p:val>
                                        </p:tav>
                                      </p:tavLst>
                                    </p:anim>
                                    <p:anim calcmode="lin" valueType="num">
                                      <p:cBhvr>
                                        <p:cTn id="20" dur="500" fill="hold"/>
                                        <p:tgtEl>
                                          <p:spTgt spid="1725443">
                                            <p:txEl>
                                              <p:pRg st="2" end="2"/>
                                            </p:txEl>
                                          </p:spTgt>
                                        </p:tgtEl>
                                        <p:attrNameLst>
                                          <p:attrName>ppt_h</p:attrName>
                                        </p:attrNameLst>
                                      </p:cBhvr>
                                      <p:tavLst>
                                        <p:tav tm="0">
                                          <p:val>
                                            <p:strVal val="2/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72" fill="hold" grpId="0" nodeType="clickEffect">
                                  <p:stCondLst>
                                    <p:cond delay="0"/>
                                  </p:stCondLst>
                                  <p:childTnLst>
                                    <p:set>
                                      <p:cBhvr>
                                        <p:cTn id="24" dur="1" fill="hold">
                                          <p:stCondLst>
                                            <p:cond delay="0"/>
                                          </p:stCondLst>
                                        </p:cTn>
                                        <p:tgtEl>
                                          <p:spTgt spid="1725443">
                                            <p:txEl>
                                              <p:pRg st="3" end="3"/>
                                            </p:txEl>
                                          </p:spTgt>
                                        </p:tgtEl>
                                        <p:attrNameLst>
                                          <p:attrName>style.visibility</p:attrName>
                                        </p:attrNameLst>
                                      </p:cBhvr>
                                      <p:to>
                                        <p:strVal val="visible"/>
                                      </p:to>
                                    </p:set>
                                    <p:anim calcmode="lin" valueType="num">
                                      <p:cBhvr>
                                        <p:cTn id="25" dur="500" fill="hold"/>
                                        <p:tgtEl>
                                          <p:spTgt spid="1725443">
                                            <p:txEl>
                                              <p:pRg st="3" end="3"/>
                                            </p:txEl>
                                          </p:spTgt>
                                        </p:tgtEl>
                                        <p:attrNameLst>
                                          <p:attrName>ppt_w</p:attrName>
                                        </p:attrNameLst>
                                      </p:cBhvr>
                                      <p:tavLst>
                                        <p:tav tm="0">
                                          <p:val>
                                            <p:strVal val="2/3*#ppt_w"/>
                                          </p:val>
                                        </p:tav>
                                        <p:tav tm="100000">
                                          <p:val>
                                            <p:strVal val="#ppt_w"/>
                                          </p:val>
                                        </p:tav>
                                      </p:tavLst>
                                    </p:anim>
                                    <p:anim calcmode="lin" valueType="num">
                                      <p:cBhvr>
                                        <p:cTn id="26" dur="500" fill="hold"/>
                                        <p:tgtEl>
                                          <p:spTgt spid="1725443">
                                            <p:txEl>
                                              <p:pRg st="3" end="3"/>
                                            </p:txEl>
                                          </p:spTgt>
                                        </p:tgtEl>
                                        <p:attrNameLst>
                                          <p:attrName>ppt_h</p:attrName>
                                        </p:attrNameLst>
                                      </p:cBhvr>
                                      <p:tavLst>
                                        <p:tav tm="0">
                                          <p:val>
                                            <p:strVal val="2/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72" fill="hold" grpId="0" nodeType="clickEffect">
                                  <p:stCondLst>
                                    <p:cond delay="0"/>
                                  </p:stCondLst>
                                  <p:childTnLst>
                                    <p:set>
                                      <p:cBhvr>
                                        <p:cTn id="30" dur="1" fill="hold">
                                          <p:stCondLst>
                                            <p:cond delay="0"/>
                                          </p:stCondLst>
                                        </p:cTn>
                                        <p:tgtEl>
                                          <p:spTgt spid="1725443">
                                            <p:txEl>
                                              <p:pRg st="4" end="4"/>
                                            </p:txEl>
                                          </p:spTgt>
                                        </p:tgtEl>
                                        <p:attrNameLst>
                                          <p:attrName>style.visibility</p:attrName>
                                        </p:attrNameLst>
                                      </p:cBhvr>
                                      <p:to>
                                        <p:strVal val="visible"/>
                                      </p:to>
                                    </p:set>
                                    <p:anim calcmode="lin" valueType="num">
                                      <p:cBhvr>
                                        <p:cTn id="31" dur="500" fill="hold"/>
                                        <p:tgtEl>
                                          <p:spTgt spid="1725443">
                                            <p:txEl>
                                              <p:pRg st="4" end="4"/>
                                            </p:txEl>
                                          </p:spTgt>
                                        </p:tgtEl>
                                        <p:attrNameLst>
                                          <p:attrName>ppt_w</p:attrName>
                                        </p:attrNameLst>
                                      </p:cBhvr>
                                      <p:tavLst>
                                        <p:tav tm="0">
                                          <p:val>
                                            <p:strVal val="2/3*#ppt_w"/>
                                          </p:val>
                                        </p:tav>
                                        <p:tav tm="100000">
                                          <p:val>
                                            <p:strVal val="#ppt_w"/>
                                          </p:val>
                                        </p:tav>
                                      </p:tavLst>
                                    </p:anim>
                                    <p:anim calcmode="lin" valueType="num">
                                      <p:cBhvr>
                                        <p:cTn id="32" dur="500" fill="hold"/>
                                        <p:tgtEl>
                                          <p:spTgt spid="1725443">
                                            <p:txEl>
                                              <p:pRg st="4" end="4"/>
                                            </p:txEl>
                                          </p:spTgt>
                                        </p:tgtEl>
                                        <p:attrNameLst>
                                          <p:attrName>ppt_h</p:attrName>
                                        </p:attrNameLst>
                                      </p:cBhvr>
                                      <p:tavLst>
                                        <p:tav tm="0">
                                          <p:val>
                                            <p:strVal val="2/3*#ppt_h"/>
                                          </p:val>
                                        </p:tav>
                                        <p:tav tm="100000">
                                          <p:val>
                                            <p:strVal val="#ppt_h"/>
                                          </p:val>
                                        </p:tav>
                                      </p:tavLst>
                                    </p:anim>
                                  </p:childTnLst>
                                </p:cTn>
                              </p:par>
                              <p:par>
                                <p:cTn id="33" presetID="23" presetClass="entr" presetSubtype="272" fill="hold" grpId="0" nodeType="withEffect">
                                  <p:stCondLst>
                                    <p:cond delay="0"/>
                                  </p:stCondLst>
                                  <p:childTnLst>
                                    <p:set>
                                      <p:cBhvr>
                                        <p:cTn id="34" dur="1" fill="hold">
                                          <p:stCondLst>
                                            <p:cond delay="0"/>
                                          </p:stCondLst>
                                        </p:cTn>
                                        <p:tgtEl>
                                          <p:spTgt spid="1725443">
                                            <p:txEl>
                                              <p:pRg st="5" end="5"/>
                                            </p:txEl>
                                          </p:spTgt>
                                        </p:tgtEl>
                                        <p:attrNameLst>
                                          <p:attrName>style.visibility</p:attrName>
                                        </p:attrNameLst>
                                      </p:cBhvr>
                                      <p:to>
                                        <p:strVal val="visible"/>
                                      </p:to>
                                    </p:set>
                                    <p:anim calcmode="lin" valueType="num">
                                      <p:cBhvr>
                                        <p:cTn id="35" dur="500" fill="hold"/>
                                        <p:tgtEl>
                                          <p:spTgt spid="1725443">
                                            <p:txEl>
                                              <p:pRg st="5" end="5"/>
                                            </p:txEl>
                                          </p:spTgt>
                                        </p:tgtEl>
                                        <p:attrNameLst>
                                          <p:attrName>ppt_w</p:attrName>
                                        </p:attrNameLst>
                                      </p:cBhvr>
                                      <p:tavLst>
                                        <p:tav tm="0">
                                          <p:val>
                                            <p:strVal val="2/3*#ppt_w"/>
                                          </p:val>
                                        </p:tav>
                                        <p:tav tm="100000">
                                          <p:val>
                                            <p:strVal val="#ppt_w"/>
                                          </p:val>
                                        </p:tav>
                                      </p:tavLst>
                                    </p:anim>
                                    <p:anim calcmode="lin" valueType="num">
                                      <p:cBhvr>
                                        <p:cTn id="36" dur="500" fill="hold"/>
                                        <p:tgtEl>
                                          <p:spTgt spid="1725443">
                                            <p:txEl>
                                              <p:pRg st="5" end="5"/>
                                            </p:txEl>
                                          </p:spTgt>
                                        </p:tgtEl>
                                        <p:attrNameLst>
                                          <p:attrName>ppt_h</p:attrName>
                                        </p:attrNameLst>
                                      </p:cBhvr>
                                      <p:tavLst>
                                        <p:tav tm="0">
                                          <p:val>
                                            <p:strVal val="2/3*#ppt_h"/>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3" presetClass="entr" presetSubtype="272" fill="hold" grpId="0" nodeType="clickEffect">
                                  <p:stCondLst>
                                    <p:cond delay="0"/>
                                  </p:stCondLst>
                                  <p:childTnLst>
                                    <p:set>
                                      <p:cBhvr>
                                        <p:cTn id="40" dur="1" fill="hold">
                                          <p:stCondLst>
                                            <p:cond delay="0"/>
                                          </p:stCondLst>
                                        </p:cTn>
                                        <p:tgtEl>
                                          <p:spTgt spid="1725443">
                                            <p:txEl>
                                              <p:pRg st="6" end="6"/>
                                            </p:txEl>
                                          </p:spTgt>
                                        </p:tgtEl>
                                        <p:attrNameLst>
                                          <p:attrName>style.visibility</p:attrName>
                                        </p:attrNameLst>
                                      </p:cBhvr>
                                      <p:to>
                                        <p:strVal val="visible"/>
                                      </p:to>
                                    </p:set>
                                    <p:anim calcmode="lin" valueType="num">
                                      <p:cBhvr>
                                        <p:cTn id="41" dur="500" fill="hold"/>
                                        <p:tgtEl>
                                          <p:spTgt spid="1725443">
                                            <p:txEl>
                                              <p:pRg st="6" end="6"/>
                                            </p:txEl>
                                          </p:spTgt>
                                        </p:tgtEl>
                                        <p:attrNameLst>
                                          <p:attrName>ppt_w</p:attrName>
                                        </p:attrNameLst>
                                      </p:cBhvr>
                                      <p:tavLst>
                                        <p:tav tm="0">
                                          <p:val>
                                            <p:strVal val="2/3*#ppt_w"/>
                                          </p:val>
                                        </p:tav>
                                        <p:tav tm="100000">
                                          <p:val>
                                            <p:strVal val="#ppt_w"/>
                                          </p:val>
                                        </p:tav>
                                      </p:tavLst>
                                    </p:anim>
                                    <p:anim calcmode="lin" valueType="num">
                                      <p:cBhvr>
                                        <p:cTn id="42" dur="500" fill="hold"/>
                                        <p:tgtEl>
                                          <p:spTgt spid="1725443">
                                            <p:txEl>
                                              <p:pRg st="6" end="6"/>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5443" grpId="0" build="p" bldLvl="2"/>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Θέση ημερομηνίας 3"/>
          <p:cNvSpPr>
            <a:spLocks noGrp="1"/>
          </p:cNvSpPr>
          <p:nvPr>
            <p:ph type="dt" sz="quarter" idx="10"/>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smtClean="0">
                <a:solidFill>
                  <a:schemeClr val="bg2"/>
                </a:solidFill>
              </a:rPr>
              <a:t>HY352</a:t>
            </a:r>
            <a:endParaRPr lang="en-US">
              <a:solidFill>
                <a:schemeClr val="bg2"/>
              </a:solidFill>
            </a:endParaRPr>
          </a:p>
        </p:txBody>
      </p:sp>
      <p:sp>
        <p:nvSpPr>
          <p:cNvPr id="44035" name="Θέση υποσέλιδου 4"/>
          <p:cNvSpPr>
            <a:spLocks noGrp="1"/>
          </p:cNvSpPr>
          <p:nvPr>
            <p:ph type="ftr" sz="quarter" idx="11"/>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a:solidFill>
                  <a:schemeClr val="bg2"/>
                </a:solidFill>
              </a:rPr>
              <a:t>Α. Σαββίδης</a:t>
            </a:r>
            <a:endParaRPr lang="en-US">
              <a:solidFill>
                <a:schemeClr val="bg2"/>
              </a:solidFill>
            </a:endParaRPr>
          </a:p>
        </p:txBody>
      </p:sp>
      <p:sp>
        <p:nvSpPr>
          <p:cNvPr id="44036" name="Θέση αριθμού διαφάνειας 5"/>
          <p:cNvSpPr>
            <a:spLocks noGrp="1"/>
          </p:cNvSpPr>
          <p:nvPr>
            <p:ph type="sldNum" sz="quarter" idx="12"/>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n-US">
                <a:solidFill>
                  <a:schemeClr val="bg2"/>
                </a:solidFill>
              </a:rPr>
              <a:t>Slide </a:t>
            </a:r>
            <a:fld id="{CC6A4EA8-B5DD-4096-8D6E-AE7602295081}" type="slidenum">
              <a:rPr lang="en-US">
                <a:solidFill>
                  <a:schemeClr val="bg2"/>
                </a:solidFill>
              </a:rPr>
              <a:pPr/>
              <a:t>41</a:t>
            </a:fld>
            <a:r>
              <a:rPr lang="el-GR">
                <a:solidFill>
                  <a:schemeClr val="bg2"/>
                </a:solidFill>
              </a:rPr>
              <a:t> / 4</a:t>
            </a:r>
            <a:r>
              <a:rPr lang="en-US">
                <a:solidFill>
                  <a:schemeClr val="bg2"/>
                </a:solidFill>
              </a:rPr>
              <a:t>4</a:t>
            </a:r>
          </a:p>
        </p:txBody>
      </p:sp>
      <p:sp>
        <p:nvSpPr>
          <p:cNvPr id="1726466" name="Rectangle 2"/>
          <p:cNvSpPr>
            <a:spLocks noGrp="1" noChangeArrowheads="1"/>
          </p:cNvSpPr>
          <p:nvPr>
            <p:ph type="title"/>
          </p:nvPr>
        </p:nvSpPr>
        <p:spPr/>
        <p:txBody>
          <a:bodyPr/>
          <a:lstStyle/>
          <a:p>
            <a:pPr>
              <a:defRPr/>
            </a:pPr>
            <a:r>
              <a:rPr lang="el-GR" smtClean="0"/>
              <a:t>Ακραίος προγραμματισμός (7/10)</a:t>
            </a:r>
            <a:endParaRPr lang="en-GB" smtClean="0"/>
          </a:p>
        </p:txBody>
      </p:sp>
      <p:sp>
        <p:nvSpPr>
          <p:cNvPr id="1726467" name="Rectangle 3"/>
          <p:cNvSpPr>
            <a:spLocks noGrp="1" noChangeArrowheads="1"/>
          </p:cNvSpPr>
          <p:nvPr>
            <p:ph type="body" idx="1"/>
          </p:nvPr>
        </p:nvSpPr>
        <p:spPr/>
        <p:txBody>
          <a:bodyPr/>
          <a:lstStyle/>
          <a:p>
            <a:pPr>
              <a:lnSpc>
                <a:spcPct val="90000"/>
              </a:lnSpc>
              <a:spcBef>
                <a:spcPts val="500"/>
              </a:spcBef>
              <a:spcAft>
                <a:spcPts val="500"/>
              </a:spcAft>
              <a:defRPr/>
            </a:pPr>
            <a:r>
              <a:rPr lang="el-GR" sz="2400" b="1" i="1" smtClean="0">
                <a:effectLst/>
              </a:rPr>
              <a:t>Σχεδιαστική μεταφορά </a:t>
            </a:r>
            <a:r>
              <a:rPr lang="en-US" sz="2400" b="1" i="1" smtClean="0">
                <a:effectLst/>
              </a:rPr>
              <a:t>– design metaphors</a:t>
            </a:r>
            <a:endParaRPr lang="en-GB" sz="2400" i="1" smtClean="0">
              <a:effectLst/>
            </a:endParaRPr>
          </a:p>
          <a:p>
            <a:pPr lvl="1">
              <a:lnSpc>
                <a:spcPct val="90000"/>
              </a:lnSpc>
              <a:spcBef>
                <a:spcPts val="500"/>
              </a:spcBef>
              <a:spcAft>
                <a:spcPts val="500"/>
              </a:spcAft>
              <a:defRPr/>
            </a:pPr>
            <a:r>
              <a:rPr lang="el-GR" sz="2000" smtClean="0">
                <a:effectLst/>
              </a:rPr>
              <a:t>Το σύστημα χτίζεται γύρω από μία, ή ένα μικρό σύνολο, συνεργαζόμενων σχεδιαστικών μεταφορών από τις οποίες ονομασίες κλάσεων, μεθόδων, μεταβλητών, και λειτουργικών ρόλων εξάγονται</a:t>
            </a:r>
            <a:endParaRPr lang="en-GB" sz="2000" smtClean="0">
              <a:effectLst/>
            </a:endParaRPr>
          </a:p>
          <a:p>
            <a:pPr lvl="1">
              <a:lnSpc>
                <a:spcPct val="90000"/>
              </a:lnSpc>
              <a:spcBef>
                <a:spcPts val="500"/>
              </a:spcBef>
              <a:spcAft>
                <a:spcPts val="500"/>
              </a:spcAft>
              <a:defRPr/>
            </a:pPr>
            <a:r>
              <a:rPr lang="el-GR" sz="2000" smtClean="0">
                <a:effectLst/>
              </a:rPr>
              <a:t>Δεν χρειάζεται κάποιος να εφευρίσκει ονομασίες εφαρμόζοντας αμφιβόλου ποιότητας ευρεστικούς τρόπους</a:t>
            </a:r>
            <a:endParaRPr lang="en-GB" sz="2000" smtClean="0">
              <a:effectLst/>
            </a:endParaRPr>
          </a:p>
          <a:p>
            <a:pPr lvl="1">
              <a:lnSpc>
                <a:spcPct val="90000"/>
              </a:lnSpc>
              <a:spcBef>
                <a:spcPts val="500"/>
              </a:spcBef>
              <a:spcAft>
                <a:spcPts val="500"/>
              </a:spcAft>
              <a:defRPr/>
            </a:pPr>
            <a:r>
              <a:rPr lang="el-GR" sz="2000" smtClean="0">
                <a:effectLst/>
              </a:rPr>
              <a:t>Όλοι είναι σίγουροι ότι κατανοούν τα πρώτα πράγματα που πρέπει να γίνουν στην ανάπτυξη</a:t>
            </a:r>
            <a:endParaRPr lang="en-GB" sz="2000" smtClean="0">
              <a:effectLst/>
            </a:endParaRPr>
          </a:p>
          <a:p>
            <a:pPr lvl="1">
              <a:lnSpc>
                <a:spcPct val="90000"/>
              </a:lnSpc>
              <a:spcBef>
                <a:spcPts val="500"/>
              </a:spcBef>
              <a:spcAft>
                <a:spcPts val="500"/>
              </a:spcAft>
              <a:defRPr/>
            </a:pPr>
            <a:r>
              <a:rPr lang="el-GR" sz="2000" smtClean="0">
                <a:effectLst/>
              </a:rPr>
              <a:t>Υπάρχει μία δύναμη που τείνει να ενοποιεί το σύστημα</a:t>
            </a:r>
            <a:r>
              <a:rPr lang="en-GB" sz="2000" smtClean="0">
                <a:effectLst/>
              </a:rPr>
              <a:t>, </a:t>
            </a:r>
            <a:r>
              <a:rPr lang="el-GR" sz="2000" smtClean="0">
                <a:effectLst/>
              </a:rPr>
              <a:t>και η οποία καθιστά ευκολότερη την κατανόηση του συστήματος από νέα μέλη της ομάδας ανάπτυξης. Ο τρόπος επέκτασης της σχεδίασης είναι συνήθως ξεκάθαρος</a:t>
            </a:r>
            <a:endParaRPr lang="en-GB" sz="2000" smtClean="0"/>
          </a:p>
        </p:txBody>
      </p:sp>
    </p:spTree>
    <p:extLst>
      <p:ext uri="{BB962C8B-B14F-4D97-AF65-F5344CB8AC3E}">
        <p14:creationId xmlns:p14="http://schemas.microsoft.com/office/powerpoint/2010/main" val="40565522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726467">
                                            <p:txEl>
                                              <p:pRg st="0" end="0"/>
                                            </p:txEl>
                                          </p:spTgt>
                                        </p:tgtEl>
                                        <p:attrNameLst>
                                          <p:attrName>style.visibility</p:attrName>
                                        </p:attrNameLst>
                                      </p:cBhvr>
                                      <p:to>
                                        <p:strVal val="visible"/>
                                      </p:to>
                                    </p:set>
                                    <p:anim calcmode="lin" valueType="num">
                                      <p:cBhvr>
                                        <p:cTn id="7" dur="500" fill="hold"/>
                                        <p:tgtEl>
                                          <p:spTgt spid="1726467">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726467">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726467">
                                            <p:txEl>
                                              <p:pRg st="1" end="1"/>
                                            </p:txEl>
                                          </p:spTgt>
                                        </p:tgtEl>
                                        <p:attrNameLst>
                                          <p:attrName>style.visibility</p:attrName>
                                        </p:attrNameLst>
                                      </p:cBhvr>
                                      <p:to>
                                        <p:strVal val="visible"/>
                                      </p:to>
                                    </p:set>
                                    <p:anim calcmode="lin" valueType="num">
                                      <p:cBhvr>
                                        <p:cTn id="13" dur="500" fill="hold"/>
                                        <p:tgtEl>
                                          <p:spTgt spid="1726467">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1726467">
                                            <p:txEl>
                                              <p:pRg st="1" end="1"/>
                                            </p:txEl>
                                          </p:spTgt>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1726467">
                                            <p:txEl>
                                              <p:pRg st="2" end="2"/>
                                            </p:txEl>
                                          </p:spTgt>
                                        </p:tgtEl>
                                        <p:attrNameLst>
                                          <p:attrName>style.visibility</p:attrName>
                                        </p:attrNameLst>
                                      </p:cBhvr>
                                      <p:to>
                                        <p:strVal val="visible"/>
                                      </p:to>
                                    </p:set>
                                    <p:anim calcmode="lin" valueType="num">
                                      <p:cBhvr>
                                        <p:cTn id="19" dur="500" fill="hold"/>
                                        <p:tgtEl>
                                          <p:spTgt spid="1726467">
                                            <p:txEl>
                                              <p:pRg st="2" end="2"/>
                                            </p:txEl>
                                          </p:spTgt>
                                        </p:tgtEl>
                                        <p:attrNameLst>
                                          <p:attrName>ppt_w</p:attrName>
                                        </p:attrNameLst>
                                      </p:cBhvr>
                                      <p:tavLst>
                                        <p:tav tm="0">
                                          <p:val>
                                            <p:strVal val="2/3*#ppt_w"/>
                                          </p:val>
                                        </p:tav>
                                        <p:tav tm="100000">
                                          <p:val>
                                            <p:strVal val="#ppt_w"/>
                                          </p:val>
                                        </p:tav>
                                      </p:tavLst>
                                    </p:anim>
                                    <p:anim calcmode="lin" valueType="num">
                                      <p:cBhvr>
                                        <p:cTn id="20" dur="500" fill="hold"/>
                                        <p:tgtEl>
                                          <p:spTgt spid="1726467">
                                            <p:txEl>
                                              <p:pRg st="2" end="2"/>
                                            </p:txEl>
                                          </p:spTgt>
                                        </p:tgtEl>
                                        <p:attrNameLst>
                                          <p:attrName>ppt_h</p:attrName>
                                        </p:attrNameLst>
                                      </p:cBhvr>
                                      <p:tavLst>
                                        <p:tav tm="0">
                                          <p:val>
                                            <p:strVal val="2/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72" fill="hold" grpId="0" nodeType="clickEffect">
                                  <p:stCondLst>
                                    <p:cond delay="0"/>
                                  </p:stCondLst>
                                  <p:childTnLst>
                                    <p:set>
                                      <p:cBhvr>
                                        <p:cTn id="24" dur="1" fill="hold">
                                          <p:stCondLst>
                                            <p:cond delay="0"/>
                                          </p:stCondLst>
                                        </p:cTn>
                                        <p:tgtEl>
                                          <p:spTgt spid="1726467">
                                            <p:txEl>
                                              <p:pRg st="3" end="3"/>
                                            </p:txEl>
                                          </p:spTgt>
                                        </p:tgtEl>
                                        <p:attrNameLst>
                                          <p:attrName>style.visibility</p:attrName>
                                        </p:attrNameLst>
                                      </p:cBhvr>
                                      <p:to>
                                        <p:strVal val="visible"/>
                                      </p:to>
                                    </p:set>
                                    <p:anim calcmode="lin" valueType="num">
                                      <p:cBhvr>
                                        <p:cTn id="25" dur="500" fill="hold"/>
                                        <p:tgtEl>
                                          <p:spTgt spid="1726467">
                                            <p:txEl>
                                              <p:pRg st="3" end="3"/>
                                            </p:txEl>
                                          </p:spTgt>
                                        </p:tgtEl>
                                        <p:attrNameLst>
                                          <p:attrName>ppt_w</p:attrName>
                                        </p:attrNameLst>
                                      </p:cBhvr>
                                      <p:tavLst>
                                        <p:tav tm="0">
                                          <p:val>
                                            <p:strVal val="2/3*#ppt_w"/>
                                          </p:val>
                                        </p:tav>
                                        <p:tav tm="100000">
                                          <p:val>
                                            <p:strVal val="#ppt_w"/>
                                          </p:val>
                                        </p:tav>
                                      </p:tavLst>
                                    </p:anim>
                                    <p:anim calcmode="lin" valueType="num">
                                      <p:cBhvr>
                                        <p:cTn id="26" dur="500" fill="hold"/>
                                        <p:tgtEl>
                                          <p:spTgt spid="1726467">
                                            <p:txEl>
                                              <p:pRg st="3" end="3"/>
                                            </p:txEl>
                                          </p:spTgt>
                                        </p:tgtEl>
                                        <p:attrNameLst>
                                          <p:attrName>ppt_h</p:attrName>
                                        </p:attrNameLst>
                                      </p:cBhvr>
                                      <p:tavLst>
                                        <p:tav tm="0">
                                          <p:val>
                                            <p:strVal val="2/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72" fill="hold" grpId="0" nodeType="clickEffect">
                                  <p:stCondLst>
                                    <p:cond delay="0"/>
                                  </p:stCondLst>
                                  <p:childTnLst>
                                    <p:set>
                                      <p:cBhvr>
                                        <p:cTn id="30" dur="1" fill="hold">
                                          <p:stCondLst>
                                            <p:cond delay="0"/>
                                          </p:stCondLst>
                                        </p:cTn>
                                        <p:tgtEl>
                                          <p:spTgt spid="1726467">
                                            <p:txEl>
                                              <p:pRg st="4" end="4"/>
                                            </p:txEl>
                                          </p:spTgt>
                                        </p:tgtEl>
                                        <p:attrNameLst>
                                          <p:attrName>style.visibility</p:attrName>
                                        </p:attrNameLst>
                                      </p:cBhvr>
                                      <p:to>
                                        <p:strVal val="visible"/>
                                      </p:to>
                                    </p:set>
                                    <p:anim calcmode="lin" valueType="num">
                                      <p:cBhvr>
                                        <p:cTn id="31" dur="500" fill="hold"/>
                                        <p:tgtEl>
                                          <p:spTgt spid="1726467">
                                            <p:txEl>
                                              <p:pRg st="4" end="4"/>
                                            </p:txEl>
                                          </p:spTgt>
                                        </p:tgtEl>
                                        <p:attrNameLst>
                                          <p:attrName>ppt_w</p:attrName>
                                        </p:attrNameLst>
                                      </p:cBhvr>
                                      <p:tavLst>
                                        <p:tav tm="0">
                                          <p:val>
                                            <p:strVal val="2/3*#ppt_w"/>
                                          </p:val>
                                        </p:tav>
                                        <p:tav tm="100000">
                                          <p:val>
                                            <p:strVal val="#ppt_w"/>
                                          </p:val>
                                        </p:tav>
                                      </p:tavLst>
                                    </p:anim>
                                    <p:anim calcmode="lin" valueType="num">
                                      <p:cBhvr>
                                        <p:cTn id="32" dur="500" fill="hold"/>
                                        <p:tgtEl>
                                          <p:spTgt spid="1726467">
                                            <p:txEl>
                                              <p:pRg st="4" end="4"/>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6467" grpId="0" build="p" bldLvl="2"/>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Θέση ημερομηνίας 3"/>
          <p:cNvSpPr>
            <a:spLocks noGrp="1"/>
          </p:cNvSpPr>
          <p:nvPr>
            <p:ph type="dt" sz="quarter" idx="10"/>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smtClean="0">
                <a:solidFill>
                  <a:schemeClr val="bg2"/>
                </a:solidFill>
              </a:rPr>
              <a:t>HY352</a:t>
            </a:r>
            <a:endParaRPr lang="en-US">
              <a:solidFill>
                <a:schemeClr val="bg2"/>
              </a:solidFill>
            </a:endParaRPr>
          </a:p>
        </p:txBody>
      </p:sp>
      <p:sp>
        <p:nvSpPr>
          <p:cNvPr id="45059" name="Θέση υποσέλιδου 4"/>
          <p:cNvSpPr>
            <a:spLocks noGrp="1"/>
          </p:cNvSpPr>
          <p:nvPr>
            <p:ph type="ftr" sz="quarter" idx="11"/>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a:solidFill>
                  <a:schemeClr val="bg2"/>
                </a:solidFill>
              </a:rPr>
              <a:t>Α. Σαββίδης</a:t>
            </a:r>
            <a:endParaRPr lang="en-US">
              <a:solidFill>
                <a:schemeClr val="bg2"/>
              </a:solidFill>
            </a:endParaRPr>
          </a:p>
        </p:txBody>
      </p:sp>
      <p:sp>
        <p:nvSpPr>
          <p:cNvPr id="45060" name="Θέση αριθμού διαφάνειας 5"/>
          <p:cNvSpPr>
            <a:spLocks noGrp="1"/>
          </p:cNvSpPr>
          <p:nvPr>
            <p:ph type="sldNum" sz="quarter" idx="12"/>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n-US">
                <a:solidFill>
                  <a:schemeClr val="bg2"/>
                </a:solidFill>
              </a:rPr>
              <a:t>Slide </a:t>
            </a:r>
            <a:fld id="{200FB0CE-E2DE-4395-95AC-F9E83655D534}" type="slidenum">
              <a:rPr lang="en-US">
                <a:solidFill>
                  <a:schemeClr val="bg2"/>
                </a:solidFill>
              </a:rPr>
              <a:pPr/>
              <a:t>42</a:t>
            </a:fld>
            <a:r>
              <a:rPr lang="el-GR">
                <a:solidFill>
                  <a:schemeClr val="bg2"/>
                </a:solidFill>
              </a:rPr>
              <a:t> / 4</a:t>
            </a:r>
            <a:r>
              <a:rPr lang="en-US">
                <a:solidFill>
                  <a:schemeClr val="bg2"/>
                </a:solidFill>
              </a:rPr>
              <a:t>4</a:t>
            </a:r>
          </a:p>
        </p:txBody>
      </p:sp>
      <p:sp>
        <p:nvSpPr>
          <p:cNvPr id="1727490" name="Rectangle 2"/>
          <p:cNvSpPr>
            <a:spLocks noGrp="1" noChangeArrowheads="1"/>
          </p:cNvSpPr>
          <p:nvPr>
            <p:ph type="title"/>
          </p:nvPr>
        </p:nvSpPr>
        <p:spPr/>
        <p:txBody>
          <a:bodyPr/>
          <a:lstStyle/>
          <a:p>
            <a:pPr>
              <a:defRPr/>
            </a:pPr>
            <a:r>
              <a:rPr lang="el-GR" smtClean="0"/>
              <a:t>Ακραίος προγραμματισμός (8/10)</a:t>
            </a:r>
            <a:endParaRPr lang="en-GB" smtClean="0"/>
          </a:p>
        </p:txBody>
      </p:sp>
      <p:sp>
        <p:nvSpPr>
          <p:cNvPr id="1727491" name="Rectangle 3"/>
          <p:cNvSpPr>
            <a:spLocks noGrp="1" noChangeArrowheads="1"/>
          </p:cNvSpPr>
          <p:nvPr>
            <p:ph type="body" idx="1"/>
          </p:nvPr>
        </p:nvSpPr>
        <p:spPr/>
        <p:txBody>
          <a:bodyPr/>
          <a:lstStyle/>
          <a:p>
            <a:pPr>
              <a:lnSpc>
                <a:spcPct val="90000"/>
              </a:lnSpc>
              <a:defRPr/>
            </a:pPr>
            <a:r>
              <a:rPr lang="el-GR" sz="2400" b="1" i="1" smtClean="0"/>
              <a:t>Συνεχής ενσωμάτωση – </a:t>
            </a:r>
            <a:r>
              <a:rPr lang="en-US" sz="2400" b="1" i="1" smtClean="0"/>
              <a:t>continuous integration </a:t>
            </a:r>
            <a:endParaRPr lang="en-GB" sz="2400" i="1" smtClean="0"/>
          </a:p>
          <a:p>
            <a:pPr lvl="1">
              <a:lnSpc>
                <a:spcPct val="90000"/>
              </a:lnSpc>
              <a:spcBef>
                <a:spcPts val="500"/>
              </a:spcBef>
              <a:spcAft>
                <a:spcPts val="500"/>
              </a:spcAft>
              <a:defRPr/>
            </a:pPr>
            <a:r>
              <a:rPr lang="el-GR" sz="2000" smtClean="0">
                <a:effectLst/>
              </a:rPr>
              <a:t>Ελεγμένες προσθήκες στον κώδικα, και μετατροπές ενσωματώνονται στην βασική δομή μετά από μερικές ώρες, το πολύ σε μία μέρα</a:t>
            </a:r>
            <a:endParaRPr lang="en-GB" sz="2000" smtClean="0">
              <a:effectLst/>
            </a:endParaRPr>
          </a:p>
          <a:p>
            <a:pPr lvl="1">
              <a:lnSpc>
                <a:spcPct val="90000"/>
              </a:lnSpc>
              <a:spcBef>
                <a:spcPts val="500"/>
              </a:spcBef>
              <a:spcAft>
                <a:spcPts val="500"/>
              </a:spcAft>
              <a:defRPr/>
            </a:pPr>
            <a:r>
              <a:rPr lang="el-GR" sz="2000" smtClean="0">
                <a:effectLst/>
              </a:rPr>
              <a:t>Όταν μία εργασία περατωθεί, περιμένεις τη σειρά σου στη διαδικασία ενσωμάτωσης, έπειτα φορτώνεις τις αλλαγές σου πάνω στην εκάστοτε τρέχουσα δομή </a:t>
            </a:r>
            <a:r>
              <a:rPr lang="en-GB" sz="2000" smtClean="0">
                <a:effectLst/>
              </a:rPr>
              <a:t>(</a:t>
            </a:r>
            <a:r>
              <a:rPr lang="el-GR" sz="2000" smtClean="0">
                <a:effectLst/>
              </a:rPr>
              <a:t>λύνοντας τις όποιες ασυμφωνίες</a:t>
            </a:r>
            <a:r>
              <a:rPr lang="en-GB" sz="2000" smtClean="0">
                <a:effectLst/>
              </a:rPr>
              <a:t>), </a:t>
            </a:r>
            <a:r>
              <a:rPr lang="el-GR" sz="2000" smtClean="0">
                <a:effectLst/>
              </a:rPr>
              <a:t>και τρέχεις όλα τα ελεγκτικά προγράμματα</a:t>
            </a:r>
            <a:endParaRPr lang="en-GB" sz="2000" smtClean="0">
              <a:effectLst/>
            </a:endParaRPr>
          </a:p>
          <a:p>
            <a:pPr lvl="1">
              <a:lnSpc>
                <a:spcPct val="90000"/>
              </a:lnSpc>
              <a:spcBef>
                <a:spcPts val="500"/>
              </a:spcBef>
              <a:spcAft>
                <a:spcPts val="500"/>
              </a:spcAft>
              <a:defRPr/>
            </a:pPr>
            <a:r>
              <a:rPr lang="el-GR" sz="2000" smtClean="0">
                <a:effectLst/>
              </a:rPr>
              <a:t>Εάν κάποια </a:t>
            </a:r>
            <a:r>
              <a:rPr lang="en-US" sz="2000" smtClean="0">
                <a:effectLst/>
              </a:rPr>
              <a:t>tests </a:t>
            </a:r>
            <a:r>
              <a:rPr lang="el-GR" sz="2000" smtClean="0">
                <a:effectLst/>
              </a:rPr>
              <a:t>αποτυχαίνουν, θα πρέπει να εντοπίσεις τα σφάλματα και να κάνεις τις επιδιορθώσεις πριν θεωρήσεις την ενσωμάτωση τελική</a:t>
            </a:r>
            <a:endParaRPr lang="en-GB" sz="2000" smtClean="0">
              <a:effectLst/>
            </a:endParaRPr>
          </a:p>
          <a:p>
            <a:pPr lvl="1">
              <a:lnSpc>
                <a:spcPct val="90000"/>
              </a:lnSpc>
              <a:spcBef>
                <a:spcPts val="500"/>
              </a:spcBef>
              <a:spcAft>
                <a:spcPts val="500"/>
              </a:spcAft>
              <a:defRPr/>
            </a:pPr>
            <a:r>
              <a:rPr lang="el-GR" sz="2000" smtClean="0">
                <a:effectLst/>
              </a:rPr>
              <a:t>Εάν δεν μπορούν να λυθούν τα σφάλματα, απορρίπτεις τον κώδικα που ενσωμάτωσες και αρχίζεις από την αρχή</a:t>
            </a:r>
            <a:endParaRPr lang="en-GB" sz="2000" smtClean="0"/>
          </a:p>
        </p:txBody>
      </p:sp>
    </p:spTree>
    <p:extLst>
      <p:ext uri="{BB962C8B-B14F-4D97-AF65-F5344CB8AC3E}">
        <p14:creationId xmlns:p14="http://schemas.microsoft.com/office/powerpoint/2010/main" val="14441504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727491">
                                            <p:txEl>
                                              <p:pRg st="0" end="0"/>
                                            </p:txEl>
                                          </p:spTgt>
                                        </p:tgtEl>
                                        <p:attrNameLst>
                                          <p:attrName>style.visibility</p:attrName>
                                        </p:attrNameLst>
                                      </p:cBhvr>
                                      <p:to>
                                        <p:strVal val="visible"/>
                                      </p:to>
                                    </p:set>
                                    <p:anim calcmode="lin" valueType="num">
                                      <p:cBhvr>
                                        <p:cTn id="7" dur="500" fill="hold"/>
                                        <p:tgtEl>
                                          <p:spTgt spid="1727491">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727491">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727491">
                                            <p:txEl>
                                              <p:pRg st="1" end="1"/>
                                            </p:txEl>
                                          </p:spTgt>
                                        </p:tgtEl>
                                        <p:attrNameLst>
                                          <p:attrName>style.visibility</p:attrName>
                                        </p:attrNameLst>
                                      </p:cBhvr>
                                      <p:to>
                                        <p:strVal val="visible"/>
                                      </p:to>
                                    </p:set>
                                    <p:anim calcmode="lin" valueType="num">
                                      <p:cBhvr>
                                        <p:cTn id="13" dur="500" fill="hold"/>
                                        <p:tgtEl>
                                          <p:spTgt spid="1727491">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1727491">
                                            <p:txEl>
                                              <p:pRg st="1" end="1"/>
                                            </p:txEl>
                                          </p:spTgt>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1727491">
                                            <p:txEl>
                                              <p:pRg st="2" end="2"/>
                                            </p:txEl>
                                          </p:spTgt>
                                        </p:tgtEl>
                                        <p:attrNameLst>
                                          <p:attrName>style.visibility</p:attrName>
                                        </p:attrNameLst>
                                      </p:cBhvr>
                                      <p:to>
                                        <p:strVal val="visible"/>
                                      </p:to>
                                    </p:set>
                                    <p:anim calcmode="lin" valueType="num">
                                      <p:cBhvr>
                                        <p:cTn id="19" dur="500" fill="hold"/>
                                        <p:tgtEl>
                                          <p:spTgt spid="1727491">
                                            <p:txEl>
                                              <p:pRg st="2" end="2"/>
                                            </p:txEl>
                                          </p:spTgt>
                                        </p:tgtEl>
                                        <p:attrNameLst>
                                          <p:attrName>ppt_w</p:attrName>
                                        </p:attrNameLst>
                                      </p:cBhvr>
                                      <p:tavLst>
                                        <p:tav tm="0">
                                          <p:val>
                                            <p:strVal val="2/3*#ppt_w"/>
                                          </p:val>
                                        </p:tav>
                                        <p:tav tm="100000">
                                          <p:val>
                                            <p:strVal val="#ppt_w"/>
                                          </p:val>
                                        </p:tav>
                                      </p:tavLst>
                                    </p:anim>
                                    <p:anim calcmode="lin" valueType="num">
                                      <p:cBhvr>
                                        <p:cTn id="20" dur="500" fill="hold"/>
                                        <p:tgtEl>
                                          <p:spTgt spid="1727491">
                                            <p:txEl>
                                              <p:pRg st="2" end="2"/>
                                            </p:txEl>
                                          </p:spTgt>
                                        </p:tgtEl>
                                        <p:attrNameLst>
                                          <p:attrName>ppt_h</p:attrName>
                                        </p:attrNameLst>
                                      </p:cBhvr>
                                      <p:tavLst>
                                        <p:tav tm="0">
                                          <p:val>
                                            <p:strVal val="2/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72" fill="hold" grpId="0" nodeType="clickEffect">
                                  <p:stCondLst>
                                    <p:cond delay="0"/>
                                  </p:stCondLst>
                                  <p:childTnLst>
                                    <p:set>
                                      <p:cBhvr>
                                        <p:cTn id="24" dur="1" fill="hold">
                                          <p:stCondLst>
                                            <p:cond delay="0"/>
                                          </p:stCondLst>
                                        </p:cTn>
                                        <p:tgtEl>
                                          <p:spTgt spid="1727491">
                                            <p:txEl>
                                              <p:pRg st="3" end="3"/>
                                            </p:txEl>
                                          </p:spTgt>
                                        </p:tgtEl>
                                        <p:attrNameLst>
                                          <p:attrName>style.visibility</p:attrName>
                                        </p:attrNameLst>
                                      </p:cBhvr>
                                      <p:to>
                                        <p:strVal val="visible"/>
                                      </p:to>
                                    </p:set>
                                    <p:anim calcmode="lin" valueType="num">
                                      <p:cBhvr>
                                        <p:cTn id="25" dur="500" fill="hold"/>
                                        <p:tgtEl>
                                          <p:spTgt spid="1727491">
                                            <p:txEl>
                                              <p:pRg st="3" end="3"/>
                                            </p:txEl>
                                          </p:spTgt>
                                        </p:tgtEl>
                                        <p:attrNameLst>
                                          <p:attrName>ppt_w</p:attrName>
                                        </p:attrNameLst>
                                      </p:cBhvr>
                                      <p:tavLst>
                                        <p:tav tm="0">
                                          <p:val>
                                            <p:strVal val="2/3*#ppt_w"/>
                                          </p:val>
                                        </p:tav>
                                        <p:tav tm="100000">
                                          <p:val>
                                            <p:strVal val="#ppt_w"/>
                                          </p:val>
                                        </p:tav>
                                      </p:tavLst>
                                    </p:anim>
                                    <p:anim calcmode="lin" valueType="num">
                                      <p:cBhvr>
                                        <p:cTn id="26" dur="500" fill="hold"/>
                                        <p:tgtEl>
                                          <p:spTgt spid="1727491">
                                            <p:txEl>
                                              <p:pRg st="3" end="3"/>
                                            </p:txEl>
                                          </p:spTgt>
                                        </p:tgtEl>
                                        <p:attrNameLst>
                                          <p:attrName>ppt_h</p:attrName>
                                        </p:attrNameLst>
                                      </p:cBhvr>
                                      <p:tavLst>
                                        <p:tav tm="0">
                                          <p:val>
                                            <p:strVal val="2/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72" fill="hold" grpId="0" nodeType="clickEffect">
                                  <p:stCondLst>
                                    <p:cond delay="0"/>
                                  </p:stCondLst>
                                  <p:childTnLst>
                                    <p:set>
                                      <p:cBhvr>
                                        <p:cTn id="30" dur="1" fill="hold">
                                          <p:stCondLst>
                                            <p:cond delay="0"/>
                                          </p:stCondLst>
                                        </p:cTn>
                                        <p:tgtEl>
                                          <p:spTgt spid="1727491">
                                            <p:txEl>
                                              <p:pRg st="4" end="4"/>
                                            </p:txEl>
                                          </p:spTgt>
                                        </p:tgtEl>
                                        <p:attrNameLst>
                                          <p:attrName>style.visibility</p:attrName>
                                        </p:attrNameLst>
                                      </p:cBhvr>
                                      <p:to>
                                        <p:strVal val="visible"/>
                                      </p:to>
                                    </p:set>
                                    <p:anim calcmode="lin" valueType="num">
                                      <p:cBhvr>
                                        <p:cTn id="31" dur="500" fill="hold"/>
                                        <p:tgtEl>
                                          <p:spTgt spid="1727491">
                                            <p:txEl>
                                              <p:pRg st="4" end="4"/>
                                            </p:txEl>
                                          </p:spTgt>
                                        </p:tgtEl>
                                        <p:attrNameLst>
                                          <p:attrName>ppt_w</p:attrName>
                                        </p:attrNameLst>
                                      </p:cBhvr>
                                      <p:tavLst>
                                        <p:tav tm="0">
                                          <p:val>
                                            <p:strVal val="2/3*#ppt_w"/>
                                          </p:val>
                                        </p:tav>
                                        <p:tav tm="100000">
                                          <p:val>
                                            <p:strVal val="#ppt_w"/>
                                          </p:val>
                                        </p:tav>
                                      </p:tavLst>
                                    </p:anim>
                                    <p:anim calcmode="lin" valueType="num">
                                      <p:cBhvr>
                                        <p:cTn id="32" dur="500" fill="hold"/>
                                        <p:tgtEl>
                                          <p:spTgt spid="1727491">
                                            <p:txEl>
                                              <p:pRg st="4" end="4"/>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7491" grpId="0" build="p" bldLvl="2"/>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Θέση ημερομηνίας 3"/>
          <p:cNvSpPr>
            <a:spLocks noGrp="1"/>
          </p:cNvSpPr>
          <p:nvPr>
            <p:ph type="dt" sz="quarter" idx="10"/>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smtClean="0">
                <a:solidFill>
                  <a:schemeClr val="bg2"/>
                </a:solidFill>
              </a:rPr>
              <a:t>HY352</a:t>
            </a:r>
            <a:endParaRPr lang="en-US">
              <a:solidFill>
                <a:schemeClr val="bg2"/>
              </a:solidFill>
            </a:endParaRPr>
          </a:p>
        </p:txBody>
      </p:sp>
      <p:sp>
        <p:nvSpPr>
          <p:cNvPr id="46083" name="Θέση υποσέλιδου 4"/>
          <p:cNvSpPr>
            <a:spLocks noGrp="1"/>
          </p:cNvSpPr>
          <p:nvPr>
            <p:ph type="ftr" sz="quarter" idx="11"/>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a:solidFill>
                  <a:schemeClr val="bg2"/>
                </a:solidFill>
              </a:rPr>
              <a:t>Α. Σαββίδης</a:t>
            </a:r>
            <a:endParaRPr lang="en-US">
              <a:solidFill>
                <a:schemeClr val="bg2"/>
              </a:solidFill>
            </a:endParaRPr>
          </a:p>
        </p:txBody>
      </p:sp>
      <p:sp>
        <p:nvSpPr>
          <p:cNvPr id="46084" name="Θέση αριθμού διαφάνειας 5"/>
          <p:cNvSpPr>
            <a:spLocks noGrp="1"/>
          </p:cNvSpPr>
          <p:nvPr>
            <p:ph type="sldNum" sz="quarter" idx="12"/>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n-US">
                <a:solidFill>
                  <a:schemeClr val="bg2"/>
                </a:solidFill>
              </a:rPr>
              <a:t>Slide </a:t>
            </a:r>
            <a:fld id="{DA8993DB-4612-430C-9DBD-8F5C62625B4C}" type="slidenum">
              <a:rPr lang="en-US">
                <a:solidFill>
                  <a:schemeClr val="bg2"/>
                </a:solidFill>
              </a:rPr>
              <a:pPr/>
              <a:t>43</a:t>
            </a:fld>
            <a:r>
              <a:rPr lang="el-GR">
                <a:solidFill>
                  <a:schemeClr val="bg2"/>
                </a:solidFill>
              </a:rPr>
              <a:t> / 4</a:t>
            </a:r>
            <a:r>
              <a:rPr lang="en-US">
                <a:solidFill>
                  <a:schemeClr val="bg2"/>
                </a:solidFill>
              </a:rPr>
              <a:t>4</a:t>
            </a:r>
          </a:p>
        </p:txBody>
      </p:sp>
      <p:sp>
        <p:nvSpPr>
          <p:cNvPr id="1728514" name="Rectangle 2"/>
          <p:cNvSpPr>
            <a:spLocks noGrp="1" noChangeArrowheads="1"/>
          </p:cNvSpPr>
          <p:nvPr>
            <p:ph type="title"/>
          </p:nvPr>
        </p:nvSpPr>
        <p:spPr/>
        <p:txBody>
          <a:bodyPr/>
          <a:lstStyle/>
          <a:p>
            <a:pPr>
              <a:defRPr/>
            </a:pPr>
            <a:r>
              <a:rPr lang="el-GR" smtClean="0"/>
              <a:t>Ακραίος προγραμματισμός (9/10)</a:t>
            </a:r>
            <a:endParaRPr lang="en-GB" smtClean="0"/>
          </a:p>
        </p:txBody>
      </p:sp>
      <p:sp>
        <p:nvSpPr>
          <p:cNvPr id="1728515" name="Rectangle 3"/>
          <p:cNvSpPr>
            <a:spLocks noGrp="1" noChangeArrowheads="1"/>
          </p:cNvSpPr>
          <p:nvPr>
            <p:ph type="body" idx="1"/>
          </p:nvPr>
        </p:nvSpPr>
        <p:spPr/>
        <p:txBody>
          <a:bodyPr/>
          <a:lstStyle/>
          <a:p>
            <a:pPr>
              <a:lnSpc>
                <a:spcPct val="80000"/>
              </a:lnSpc>
              <a:defRPr/>
            </a:pPr>
            <a:r>
              <a:rPr lang="el-GR" sz="2400" b="1" i="1" smtClean="0"/>
              <a:t>Προγραμματισμός σε ζευγάρια</a:t>
            </a:r>
            <a:r>
              <a:rPr lang="en-US" sz="2400" b="1" i="1" smtClean="0"/>
              <a:t> – pair programming</a:t>
            </a:r>
            <a:endParaRPr lang="en-GB" sz="2400" i="1" smtClean="0"/>
          </a:p>
          <a:p>
            <a:pPr lvl="1">
              <a:lnSpc>
                <a:spcPct val="80000"/>
              </a:lnSpc>
              <a:spcBef>
                <a:spcPts val="500"/>
              </a:spcBef>
              <a:spcAft>
                <a:spcPts val="500"/>
              </a:spcAft>
              <a:defRPr/>
            </a:pPr>
            <a:r>
              <a:rPr lang="el-GR" sz="2000" smtClean="0">
                <a:effectLst/>
              </a:rPr>
              <a:t>Όλος ο κώδικας που πρόκειται να ενσωματωθεί στην έκδοση παραγωγής δημιουργείται από «ζευγάρια» προγραμματιστών που δουλεύουν μαζί στον ίδιο υπολογιστή</a:t>
            </a:r>
            <a:endParaRPr lang="en-GB" sz="2000" smtClean="0">
              <a:effectLst/>
            </a:endParaRPr>
          </a:p>
          <a:p>
            <a:pPr lvl="1">
              <a:lnSpc>
                <a:spcPct val="80000"/>
              </a:lnSpc>
              <a:spcBef>
                <a:spcPts val="500"/>
              </a:spcBef>
              <a:spcAft>
                <a:spcPts val="500"/>
              </a:spcAft>
              <a:defRPr/>
            </a:pPr>
            <a:r>
              <a:rPr lang="el-GR" sz="2000" smtClean="0">
                <a:effectLst/>
              </a:rPr>
              <a:t>Τα «ζευγάρια» κινούνται σε διαφορετικά θέματα και ανασυντίθενται πολύ συχνά </a:t>
            </a:r>
            <a:r>
              <a:rPr lang="en-GB" sz="2000" smtClean="0">
                <a:effectLst/>
              </a:rPr>
              <a:t>(</a:t>
            </a:r>
            <a:r>
              <a:rPr lang="el-GR" sz="2000" smtClean="0">
                <a:effectLst/>
              </a:rPr>
              <a:t>δύο</a:t>
            </a:r>
            <a:r>
              <a:rPr lang="en-GB" sz="2000" smtClean="0">
                <a:effectLst/>
              </a:rPr>
              <a:t>, </a:t>
            </a:r>
            <a:r>
              <a:rPr lang="el-GR" sz="2000" smtClean="0">
                <a:effectLst/>
              </a:rPr>
              <a:t>τρεις</a:t>
            </a:r>
            <a:r>
              <a:rPr lang="en-GB" sz="2000" smtClean="0">
                <a:effectLst/>
              </a:rPr>
              <a:t>, </a:t>
            </a:r>
            <a:r>
              <a:rPr lang="el-GR" sz="2000" smtClean="0">
                <a:effectLst/>
              </a:rPr>
              <a:t>και τέσσερις φορές την ημέρα</a:t>
            </a:r>
            <a:r>
              <a:rPr lang="en-GB" sz="2000" smtClean="0">
                <a:effectLst/>
              </a:rPr>
              <a:t>), </a:t>
            </a:r>
            <a:r>
              <a:rPr lang="el-GR" sz="2000" smtClean="0">
                <a:effectLst/>
              </a:rPr>
              <a:t>έτσι ώστε οποιαδήποτε σημαντική πληροφορία να είναι πολύ σύντομα γνωστή σε κάθε μέλος της ομάδας ανάπτυξης</a:t>
            </a:r>
          </a:p>
          <a:p>
            <a:pPr lvl="2">
              <a:lnSpc>
                <a:spcPct val="80000"/>
              </a:lnSpc>
              <a:spcBef>
                <a:spcPts val="500"/>
              </a:spcBef>
              <a:spcAft>
                <a:spcPts val="500"/>
              </a:spcAft>
              <a:defRPr/>
            </a:pPr>
            <a:r>
              <a:rPr lang="el-GR" sz="1800" smtClean="0"/>
              <a:t>Αυτή είναι μία καλή τακτική για τις εταιρείες ώστε στην πράξη να εξασφαλίζεται το «ουδείς αναντικατάστατος»</a:t>
            </a:r>
          </a:p>
          <a:p>
            <a:pPr lvl="2">
              <a:lnSpc>
                <a:spcPct val="80000"/>
              </a:lnSpc>
              <a:spcBef>
                <a:spcPts val="500"/>
              </a:spcBef>
              <a:spcAft>
                <a:spcPts val="500"/>
              </a:spcAft>
              <a:defRPr/>
            </a:pPr>
            <a:r>
              <a:rPr lang="el-GR" sz="1800" smtClean="0"/>
              <a:t>Στο τέλος τείνει να υπάρχει μία ομοιογενής ομάδα με παρόμοιες γνώσεις και μικρό κίνδυνο κλονισμού της ομάδας με την αποχώρηση κάποιου μέλους, καθώς και με μεγάλη ταχύτητα ενσωμάτωσης και εκπαίδευσης νέων μελών</a:t>
            </a:r>
          </a:p>
          <a:p>
            <a:pPr lvl="2">
              <a:lnSpc>
                <a:spcPct val="80000"/>
              </a:lnSpc>
              <a:spcBef>
                <a:spcPts val="500"/>
              </a:spcBef>
              <a:spcAft>
                <a:spcPts val="500"/>
              </a:spcAft>
              <a:defRPr/>
            </a:pPr>
            <a:r>
              <a:rPr lang="el-GR" sz="1800" i="1" smtClean="0"/>
              <a:t>Φαίνεται να είναι καλή τακτική μόνο για βιομηχανική παραγωγή, και λιγότερο για έρευνα και καινοτομία</a:t>
            </a:r>
            <a:endParaRPr lang="en-GB" sz="1800" i="1" smtClean="0"/>
          </a:p>
        </p:txBody>
      </p:sp>
    </p:spTree>
    <p:extLst>
      <p:ext uri="{BB962C8B-B14F-4D97-AF65-F5344CB8AC3E}">
        <p14:creationId xmlns:p14="http://schemas.microsoft.com/office/powerpoint/2010/main" val="38710750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728515">
                                            <p:txEl>
                                              <p:pRg st="0" end="0"/>
                                            </p:txEl>
                                          </p:spTgt>
                                        </p:tgtEl>
                                        <p:attrNameLst>
                                          <p:attrName>style.visibility</p:attrName>
                                        </p:attrNameLst>
                                      </p:cBhvr>
                                      <p:to>
                                        <p:strVal val="visible"/>
                                      </p:to>
                                    </p:set>
                                    <p:anim calcmode="lin" valueType="num">
                                      <p:cBhvr>
                                        <p:cTn id="7" dur="500" fill="hold"/>
                                        <p:tgtEl>
                                          <p:spTgt spid="1728515">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728515">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728515">
                                            <p:txEl>
                                              <p:pRg st="1" end="1"/>
                                            </p:txEl>
                                          </p:spTgt>
                                        </p:tgtEl>
                                        <p:attrNameLst>
                                          <p:attrName>style.visibility</p:attrName>
                                        </p:attrNameLst>
                                      </p:cBhvr>
                                      <p:to>
                                        <p:strVal val="visible"/>
                                      </p:to>
                                    </p:set>
                                    <p:anim calcmode="lin" valueType="num">
                                      <p:cBhvr>
                                        <p:cTn id="13" dur="500" fill="hold"/>
                                        <p:tgtEl>
                                          <p:spTgt spid="1728515">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1728515">
                                            <p:txEl>
                                              <p:pRg st="1" end="1"/>
                                            </p:txEl>
                                          </p:spTgt>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1728515">
                                            <p:txEl>
                                              <p:pRg st="2" end="2"/>
                                            </p:txEl>
                                          </p:spTgt>
                                        </p:tgtEl>
                                        <p:attrNameLst>
                                          <p:attrName>style.visibility</p:attrName>
                                        </p:attrNameLst>
                                      </p:cBhvr>
                                      <p:to>
                                        <p:strVal val="visible"/>
                                      </p:to>
                                    </p:set>
                                    <p:anim calcmode="lin" valueType="num">
                                      <p:cBhvr>
                                        <p:cTn id="19" dur="500" fill="hold"/>
                                        <p:tgtEl>
                                          <p:spTgt spid="1728515">
                                            <p:txEl>
                                              <p:pRg st="2" end="2"/>
                                            </p:txEl>
                                          </p:spTgt>
                                        </p:tgtEl>
                                        <p:attrNameLst>
                                          <p:attrName>ppt_w</p:attrName>
                                        </p:attrNameLst>
                                      </p:cBhvr>
                                      <p:tavLst>
                                        <p:tav tm="0">
                                          <p:val>
                                            <p:strVal val="2/3*#ppt_w"/>
                                          </p:val>
                                        </p:tav>
                                        <p:tav tm="100000">
                                          <p:val>
                                            <p:strVal val="#ppt_w"/>
                                          </p:val>
                                        </p:tav>
                                      </p:tavLst>
                                    </p:anim>
                                    <p:anim calcmode="lin" valueType="num">
                                      <p:cBhvr>
                                        <p:cTn id="20" dur="500" fill="hold"/>
                                        <p:tgtEl>
                                          <p:spTgt spid="1728515">
                                            <p:txEl>
                                              <p:pRg st="2" end="2"/>
                                            </p:txEl>
                                          </p:spTgt>
                                        </p:tgtEl>
                                        <p:attrNameLst>
                                          <p:attrName>ppt_h</p:attrName>
                                        </p:attrNameLst>
                                      </p:cBhvr>
                                      <p:tavLst>
                                        <p:tav tm="0">
                                          <p:val>
                                            <p:strVal val="2/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72" fill="hold" grpId="0" nodeType="clickEffect">
                                  <p:stCondLst>
                                    <p:cond delay="0"/>
                                  </p:stCondLst>
                                  <p:childTnLst>
                                    <p:set>
                                      <p:cBhvr>
                                        <p:cTn id="24" dur="1" fill="hold">
                                          <p:stCondLst>
                                            <p:cond delay="0"/>
                                          </p:stCondLst>
                                        </p:cTn>
                                        <p:tgtEl>
                                          <p:spTgt spid="1728515">
                                            <p:txEl>
                                              <p:pRg st="3" end="3"/>
                                            </p:txEl>
                                          </p:spTgt>
                                        </p:tgtEl>
                                        <p:attrNameLst>
                                          <p:attrName>style.visibility</p:attrName>
                                        </p:attrNameLst>
                                      </p:cBhvr>
                                      <p:to>
                                        <p:strVal val="visible"/>
                                      </p:to>
                                    </p:set>
                                    <p:anim calcmode="lin" valueType="num">
                                      <p:cBhvr>
                                        <p:cTn id="25" dur="500" fill="hold"/>
                                        <p:tgtEl>
                                          <p:spTgt spid="1728515">
                                            <p:txEl>
                                              <p:pRg st="3" end="3"/>
                                            </p:txEl>
                                          </p:spTgt>
                                        </p:tgtEl>
                                        <p:attrNameLst>
                                          <p:attrName>ppt_w</p:attrName>
                                        </p:attrNameLst>
                                      </p:cBhvr>
                                      <p:tavLst>
                                        <p:tav tm="0">
                                          <p:val>
                                            <p:strVal val="2/3*#ppt_w"/>
                                          </p:val>
                                        </p:tav>
                                        <p:tav tm="100000">
                                          <p:val>
                                            <p:strVal val="#ppt_w"/>
                                          </p:val>
                                        </p:tav>
                                      </p:tavLst>
                                    </p:anim>
                                    <p:anim calcmode="lin" valueType="num">
                                      <p:cBhvr>
                                        <p:cTn id="26" dur="500" fill="hold"/>
                                        <p:tgtEl>
                                          <p:spTgt spid="1728515">
                                            <p:txEl>
                                              <p:pRg st="3" end="3"/>
                                            </p:txEl>
                                          </p:spTgt>
                                        </p:tgtEl>
                                        <p:attrNameLst>
                                          <p:attrName>ppt_h</p:attrName>
                                        </p:attrNameLst>
                                      </p:cBhvr>
                                      <p:tavLst>
                                        <p:tav tm="0">
                                          <p:val>
                                            <p:strVal val="2/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72" fill="hold" grpId="0" nodeType="clickEffect">
                                  <p:stCondLst>
                                    <p:cond delay="0"/>
                                  </p:stCondLst>
                                  <p:childTnLst>
                                    <p:set>
                                      <p:cBhvr>
                                        <p:cTn id="30" dur="1" fill="hold">
                                          <p:stCondLst>
                                            <p:cond delay="0"/>
                                          </p:stCondLst>
                                        </p:cTn>
                                        <p:tgtEl>
                                          <p:spTgt spid="1728515">
                                            <p:txEl>
                                              <p:pRg st="4" end="4"/>
                                            </p:txEl>
                                          </p:spTgt>
                                        </p:tgtEl>
                                        <p:attrNameLst>
                                          <p:attrName>style.visibility</p:attrName>
                                        </p:attrNameLst>
                                      </p:cBhvr>
                                      <p:to>
                                        <p:strVal val="visible"/>
                                      </p:to>
                                    </p:set>
                                    <p:anim calcmode="lin" valueType="num">
                                      <p:cBhvr>
                                        <p:cTn id="31" dur="500" fill="hold"/>
                                        <p:tgtEl>
                                          <p:spTgt spid="1728515">
                                            <p:txEl>
                                              <p:pRg st="4" end="4"/>
                                            </p:txEl>
                                          </p:spTgt>
                                        </p:tgtEl>
                                        <p:attrNameLst>
                                          <p:attrName>ppt_w</p:attrName>
                                        </p:attrNameLst>
                                      </p:cBhvr>
                                      <p:tavLst>
                                        <p:tav tm="0">
                                          <p:val>
                                            <p:strVal val="2/3*#ppt_w"/>
                                          </p:val>
                                        </p:tav>
                                        <p:tav tm="100000">
                                          <p:val>
                                            <p:strVal val="#ppt_w"/>
                                          </p:val>
                                        </p:tav>
                                      </p:tavLst>
                                    </p:anim>
                                    <p:anim calcmode="lin" valueType="num">
                                      <p:cBhvr>
                                        <p:cTn id="32" dur="500" fill="hold"/>
                                        <p:tgtEl>
                                          <p:spTgt spid="1728515">
                                            <p:txEl>
                                              <p:pRg st="4" end="4"/>
                                            </p:txEl>
                                          </p:spTgt>
                                        </p:tgtEl>
                                        <p:attrNameLst>
                                          <p:attrName>ppt_h</p:attrName>
                                        </p:attrNameLst>
                                      </p:cBhvr>
                                      <p:tavLst>
                                        <p:tav tm="0">
                                          <p:val>
                                            <p:strVal val="2/3*#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272" fill="hold" grpId="0" nodeType="clickEffect">
                                  <p:stCondLst>
                                    <p:cond delay="0"/>
                                  </p:stCondLst>
                                  <p:childTnLst>
                                    <p:set>
                                      <p:cBhvr>
                                        <p:cTn id="36" dur="1" fill="hold">
                                          <p:stCondLst>
                                            <p:cond delay="0"/>
                                          </p:stCondLst>
                                        </p:cTn>
                                        <p:tgtEl>
                                          <p:spTgt spid="1728515">
                                            <p:txEl>
                                              <p:pRg st="5" end="5"/>
                                            </p:txEl>
                                          </p:spTgt>
                                        </p:tgtEl>
                                        <p:attrNameLst>
                                          <p:attrName>style.visibility</p:attrName>
                                        </p:attrNameLst>
                                      </p:cBhvr>
                                      <p:to>
                                        <p:strVal val="visible"/>
                                      </p:to>
                                    </p:set>
                                    <p:anim calcmode="lin" valueType="num">
                                      <p:cBhvr>
                                        <p:cTn id="37" dur="500" fill="hold"/>
                                        <p:tgtEl>
                                          <p:spTgt spid="1728515">
                                            <p:txEl>
                                              <p:pRg st="5" end="5"/>
                                            </p:txEl>
                                          </p:spTgt>
                                        </p:tgtEl>
                                        <p:attrNameLst>
                                          <p:attrName>ppt_w</p:attrName>
                                        </p:attrNameLst>
                                      </p:cBhvr>
                                      <p:tavLst>
                                        <p:tav tm="0">
                                          <p:val>
                                            <p:strVal val="2/3*#ppt_w"/>
                                          </p:val>
                                        </p:tav>
                                        <p:tav tm="100000">
                                          <p:val>
                                            <p:strVal val="#ppt_w"/>
                                          </p:val>
                                        </p:tav>
                                      </p:tavLst>
                                    </p:anim>
                                    <p:anim calcmode="lin" valueType="num">
                                      <p:cBhvr>
                                        <p:cTn id="38" dur="500" fill="hold"/>
                                        <p:tgtEl>
                                          <p:spTgt spid="1728515">
                                            <p:txEl>
                                              <p:pRg st="5" end="5"/>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8515" grpId="0" build="p" bldLvl="3"/>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Θέση ημερομηνίας 3"/>
          <p:cNvSpPr>
            <a:spLocks noGrp="1"/>
          </p:cNvSpPr>
          <p:nvPr>
            <p:ph type="dt" sz="quarter" idx="10"/>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smtClean="0">
                <a:solidFill>
                  <a:schemeClr val="bg2"/>
                </a:solidFill>
              </a:rPr>
              <a:t>HY352</a:t>
            </a:r>
            <a:endParaRPr lang="en-US">
              <a:solidFill>
                <a:schemeClr val="bg2"/>
              </a:solidFill>
            </a:endParaRPr>
          </a:p>
        </p:txBody>
      </p:sp>
      <p:sp>
        <p:nvSpPr>
          <p:cNvPr id="47107" name="Θέση υποσέλιδου 4"/>
          <p:cNvSpPr>
            <a:spLocks noGrp="1"/>
          </p:cNvSpPr>
          <p:nvPr>
            <p:ph type="ftr" sz="quarter" idx="11"/>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a:solidFill>
                  <a:schemeClr val="bg2"/>
                </a:solidFill>
              </a:rPr>
              <a:t>Α. Σαββίδης</a:t>
            </a:r>
            <a:endParaRPr lang="en-US">
              <a:solidFill>
                <a:schemeClr val="bg2"/>
              </a:solidFill>
            </a:endParaRPr>
          </a:p>
        </p:txBody>
      </p:sp>
      <p:sp>
        <p:nvSpPr>
          <p:cNvPr id="47108" name="Θέση αριθμού διαφάνειας 5"/>
          <p:cNvSpPr>
            <a:spLocks noGrp="1"/>
          </p:cNvSpPr>
          <p:nvPr>
            <p:ph type="sldNum" sz="quarter" idx="12"/>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n-US">
                <a:solidFill>
                  <a:schemeClr val="bg2"/>
                </a:solidFill>
              </a:rPr>
              <a:t>Slide </a:t>
            </a:r>
            <a:fld id="{9094F856-E3C8-479B-AD27-244915D0222D}" type="slidenum">
              <a:rPr lang="en-US">
                <a:solidFill>
                  <a:schemeClr val="bg2"/>
                </a:solidFill>
              </a:rPr>
              <a:pPr/>
              <a:t>44</a:t>
            </a:fld>
            <a:r>
              <a:rPr lang="el-GR">
                <a:solidFill>
                  <a:schemeClr val="bg2"/>
                </a:solidFill>
              </a:rPr>
              <a:t> / 4</a:t>
            </a:r>
            <a:r>
              <a:rPr lang="en-US">
                <a:solidFill>
                  <a:schemeClr val="bg2"/>
                </a:solidFill>
              </a:rPr>
              <a:t>4</a:t>
            </a:r>
          </a:p>
        </p:txBody>
      </p:sp>
      <p:sp>
        <p:nvSpPr>
          <p:cNvPr id="1729538" name="Rectangle 2"/>
          <p:cNvSpPr>
            <a:spLocks noGrp="1" noChangeArrowheads="1"/>
          </p:cNvSpPr>
          <p:nvPr>
            <p:ph type="title"/>
          </p:nvPr>
        </p:nvSpPr>
        <p:spPr/>
        <p:txBody>
          <a:bodyPr/>
          <a:lstStyle/>
          <a:p>
            <a:pPr>
              <a:defRPr/>
            </a:pPr>
            <a:r>
              <a:rPr lang="el-GR" smtClean="0"/>
              <a:t>Ακραίος προγραμματισμός (10/10)</a:t>
            </a:r>
            <a:endParaRPr lang="en-GB" smtClean="0"/>
          </a:p>
        </p:txBody>
      </p:sp>
      <p:sp>
        <p:nvSpPr>
          <p:cNvPr id="1729539" name="Rectangle 3"/>
          <p:cNvSpPr>
            <a:spLocks noGrp="1" noChangeArrowheads="1"/>
          </p:cNvSpPr>
          <p:nvPr>
            <p:ph type="body" idx="1"/>
          </p:nvPr>
        </p:nvSpPr>
        <p:spPr/>
        <p:txBody>
          <a:bodyPr/>
          <a:lstStyle/>
          <a:p>
            <a:pPr>
              <a:lnSpc>
                <a:spcPct val="90000"/>
              </a:lnSpc>
              <a:spcBef>
                <a:spcPts val="500"/>
              </a:spcBef>
              <a:spcAft>
                <a:spcPts val="500"/>
              </a:spcAft>
            </a:pPr>
            <a:r>
              <a:rPr lang="el-GR" sz="2400" b="1" i="1" smtClean="0">
                <a:effectLst/>
              </a:rPr>
              <a:t>Εβδομάδα σαράντα ωρών – </a:t>
            </a:r>
            <a:r>
              <a:rPr lang="en-US" sz="2400" b="1" i="1" smtClean="0">
                <a:effectLst/>
              </a:rPr>
              <a:t>forty hours week</a:t>
            </a:r>
            <a:endParaRPr lang="en-GB" sz="2400" i="1" smtClean="0">
              <a:effectLst/>
            </a:endParaRPr>
          </a:p>
          <a:p>
            <a:pPr lvl="1">
              <a:lnSpc>
                <a:spcPct val="90000"/>
              </a:lnSpc>
              <a:spcBef>
                <a:spcPts val="500"/>
              </a:spcBef>
              <a:spcAft>
                <a:spcPts val="500"/>
              </a:spcAft>
            </a:pPr>
            <a:r>
              <a:rPr lang="el-GR" sz="2000" smtClean="0">
                <a:effectLst/>
              </a:rPr>
              <a:t>Πήγαινε σπίτι στις 1</a:t>
            </a:r>
            <a:r>
              <a:rPr lang="en-US" sz="2000" smtClean="0">
                <a:effectLst/>
              </a:rPr>
              <a:t>7:00</a:t>
            </a:r>
            <a:r>
              <a:rPr lang="el-GR" sz="2000" smtClean="0">
                <a:effectLst/>
              </a:rPr>
              <a:t>. Καλό σαββατοκύριακο</a:t>
            </a:r>
            <a:r>
              <a:rPr lang="en-GB" sz="2000" smtClean="0">
                <a:effectLst/>
              </a:rPr>
              <a:t>. </a:t>
            </a:r>
          </a:p>
          <a:p>
            <a:pPr lvl="1">
              <a:lnSpc>
                <a:spcPct val="90000"/>
              </a:lnSpc>
              <a:spcBef>
                <a:spcPts val="500"/>
              </a:spcBef>
              <a:spcAft>
                <a:spcPts val="500"/>
              </a:spcAft>
            </a:pPr>
            <a:r>
              <a:rPr lang="el-GR" sz="2000" smtClean="0">
                <a:effectLst/>
              </a:rPr>
              <a:t>Μία ή δύο φορές το χρόνο μπορεί να κάνεις υπερωρίες το σαββατοκύριακο</a:t>
            </a:r>
            <a:endParaRPr lang="en-GB" sz="2000" smtClean="0">
              <a:effectLst/>
            </a:endParaRPr>
          </a:p>
          <a:p>
            <a:pPr lvl="2">
              <a:lnSpc>
                <a:spcPct val="90000"/>
              </a:lnSpc>
              <a:spcBef>
                <a:spcPts val="500"/>
              </a:spcBef>
              <a:spcAft>
                <a:spcPts val="500"/>
              </a:spcAft>
            </a:pPr>
            <a:r>
              <a:rPr lang="el-GR" sz="1800" smtClean="0">
                <a:effectLst/>
              </a:rPr>
              <a:t>αλλά η ανάγκη για ένα δεύτερο σαββατοκύριακο υπερωριών στη σειρά είναι ένα ξεκάθαρο σημάδι ότι κάτι πάει στραβά με το συνολικό έργο</a:t>
            </a:r>
            <a:endParaRPr lang="en-GB" sz="1800" smtClean="0">
              <a:effectLst/>
            </a:endParaRPr>
          </a:p>
          <a:p>
            <a:pPr lvl="1">
              <a:lnSpc>
                <a:spcPct val="90000"/>
              </a:lnSpc>
              <a:spcBef>
                <a:spcPts val="500"/>
              </a:spcBef>
              <a:spcAft>
                <a:spcPts val="500"/>
              </a:spcAft>
            </a:pPr>
            <a:r>
              <a:rPr lang="el-GR" sz="2000" smtClean="0">
                <a:effectLst/>
              </a:rPr>
              <a:t>Οι ξεκούραστοι προγραμματιστές είναι πιθανότερο να</a:t>
            </a:r>
            <a:r>
              <a:rPr lang="en-GB" sz="2000" smtClean="0">
                <a:effectLst/>
              </a:rPr>
              <a:t>:</a:t>
            </a:r>
          </a:p>
          <a:p>
            <a:pPr lvl="2">
              <a:lnSpc>
                <a:spcPct val="90000"/>
              </a:lnSpc>
              <a:spcBef>
                <a:spcPts val="500"/>
              </a:spcBef>
              <a:spcAft>
                <a:spcPts val="500"/>
              </a:spcAft>
            </a:pPr>
            <a:r>
              <a:rPr lang="el-GR" sz="1800" smtClean="0">
                <a:effectLst/>
              </a:rPr>
              <a:t>σκεφτούν καλύτερες τακτικές για </a:t>
            </a:r>
            <a:r>
              <a:rPr lang="en-GB" sz="1800" smtClean="0">
                <a:effectLst/>
              </a:rPr>
              <a:t>refactoring</a:t>
            </a:r>
          </a:p>
          <a:p>
            <a:pPr lvl="2">
              <a:lnSpc>
                <a:spcPct val="90000"/>
              </a:lnSpc>
              <a:spcBef>
                <a:spcPts val="500"/>
              </a:spcBef>
              <a:spcAft>
                <a:spcPts val="500"/>
              </a:spcAft>
            </a:pPr>
            <a:r>
              <a:rPr lang="el-GR" sz="1800" smtClean="0">
                <a:effectLst/>
              </a:rPr>
              <a:t>σκεφτούν αυτό το ένα επιπλέον </a:t>
            </a:r>
            <a:r>
              <a:rPr lang="en-US" sz="1800" smtClean="0">
                <a:effectLst/>
              </a:rPr>
              <a:t>test </a:t>
            </a:r>
            <a:r>
              <a:rPr lang="el-GR" sz="1800" smtClean="0">
                <a:effectLst/>
              </a:rPr>
              <a:t>το οποίο εμφανίζει κάποιο κρυμμένο σφάλμα στο σύστημα</a:t>
            </a:r>
            <a:endParaRPr lang="en-GB" sz="1800" smtClean="0">
              <a:effectLst/>
            </a:endParaRPr>
          </a:p>
          <a:p>
            <a:pPr lvl="2">
              <a:lnSpc>
                <a:spcPct val="90000"/>
              </a:lnSpc>
              <a:spcBef>
                <a:spcPts val="500"/>
              </a:spcBef>
              <a:spcAft>
                <a:spcPts val="500"/>
              </a:spcAft>
            </a:pPr>
            <a:r>
              <a:rPr lang="el-GR" sz="1800" smtClean="0">
                <a:effectLst/>
              </a:rPr>
              <a:t>μπορούν να αντεπεξέλθουν στις έντονες διαπροσωπικές δυναμικές της ομάδας ανάπτυξης</a:t>
            </a:r>
            <a:endParaRPr lang="en-GB" sz="1800" smtClean="0">
              <a:effectLst/>
            </a:endParaRPr>
          </a:p>
        </p:txBody>
      </p:sp>
    </p:spTree>
    <p:extLst>
      <p:ext uri="{BB962C8B-B14F-4D97-AF65-F5344CB8AC3E}">
        <p14:creationId xmlns:p14="http://schemas.microsoft.com/office/powerpoint/2010/main" val="31781877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729539">
                                            <p:txEl>
                                              <p:pRg st="0" end="0"/>
                                            </p:txEl>
                                          </p:spTgt>
                                        </p:tgtEl>
                                        <p:attrNameLst>
                                          <p:attrName>style.visibility</p:attrName>
                                        </p:attrNameLst>
                                      </p:cBhvr>
                                      <p:to>
                                        <p:strVal val="visible"/>
                                      </p:to>
                                    </p:set>
                                    <p:anim calcmode="lin" valueType="num">
                                      <p:cBhvr>
                                        <p:cTn id="7" dur="500" fill="hold"/>
                                        <p:tgtEl>
                                          <p:spTgt spid="1729539">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729539">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729539">
                                            <p:txEl>
                                              <p:pRg st="1" end="1"/>
                                            </p:txEl>
                                          </p:spTgt>
                                        </p:tgtEl>
                                        <p:attrNameLst>
                                          <p:attrName>style.visibility</p:attrName>
                                        </p:attrNameLst>
                                      </p:cBhvr>
                                      <p:to>
                                        <p:strVal val="visible"/>
                                      </p:to>
                                    </p:set>
                                    <p:anim calcmode="lin" valueType="num">
                                      <p:cBhvr>
                                        <p:cTn id="13" dur="500" fill="hold"/>
                                        <p:tgtEl>
                                          <p:spTgt spid="1729539">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1729539">
                                            <p:txEl>
                                              <p:pRg st="1" end="1"/>
                                            </p:txEl>
                                          </p:spTgt>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1729539">
                                            <p:txEl>
                                              <p:pRg st="2" end="2"/>
                                            </p:txEl>
                                          </p:spTgt>
                                        </p:tgtEl>
                                        <p:attrNameLst>
                                          <p:attrName>style.visibility</p:attrName>
                                        </p:attrNameLst>
                                      </p:cBhvr>
                                      <p:to>
                                        <p:strVal val="visible"/>
                                      </p:to>
                                    </p:set>
                                    <p:anim calcmode="lin" valueType="num">
                                      <p:cBhvr>
                                        <p:cTn id="19" dur="500" fill="hold"/>
                                        <p:tgtEl>
                                          <p:spTgt spid="1729539">
                                            <p:txEl>
                                              <p:pRg st="2" end="2"/>
                                            </p:txEl>
                                          </p:spTgt>
                                        </p:tgtEl>
                                        <p:attrNameLst>
                                          <p:attrName>ppt_w</p:attrName>
                                        </p:attrNameLst>
                                      </p:cBhvr>
                                      <p:tavLst>
                                        <p:tav tm="0">
                                          <p:val>
                                            <p:strVal val="2/3*#ppt_w"/>
                                          </p:val>
                                        </p:tav>
                                        <p:tav tm="100000">
                                          <p:val>
                                            <p:strVal val="#ppt_w"/>
                                          </p:val>
                                        </p:tav>
                                      </p:tavLst>
                                    </p:anim>
                                    <p:anim calcmode="lin" valueType="num">
                                      <p:cBhvr>
                                        <p:cTn id="20" dur="500" fill="hold"/>
                                        <p:tgtEl>
                                          <p:spTgt spid="1729539">
                                            <p:txEl>
                                              <p:pRg st="2" end="2"/>
                                            </p:txEl>
                                          </p:spTgt>
                                        </p:tgtEl>
                                        <p:attrNameLst>
                                          <p:attrName>ppt_h</p:attrName>
                                        </p:attrNameLst>
                                      </p:cBhvr>
                                      <p:tavLst>
                                        <p:tav tm="0">
                                          <p:val>
                                            <p:strVal val="2/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72" fill="hold" grpId="0" nodeType="clickEffect">
                                  <p:stCondLst>
                                    <p:cond delay="0"/>
                                  </p:stCondLst>
                                  <p:childTnLst>
                                    <p:set>
                                      <p:cBhvr>
                                        <p:cTn id="24" dur="1" fill="hold">
                                          <p:stCondLst>
                                            <p:cond delay="0"/>
                                          </p:stCondLst>
                                        </p:cTn>
                                        <p:tgtEl>
                                          <p:spTgt spid="1729539">
                                            <p:txEl>
                                              <p:pRg st="3" end="3"/>
                                            </p:txEl>
                                          </p:spTgt>
                                        </p:tgtEl>
                                        <p:attrNameLst>
                                          <p:attrName>style.visibility</p:attrName>
                                        </p:attrNameLst>
                                      </p:cBhvr>
                                      <p:to>
                                        <p:strVal val="visible"/>
                                      </p:to>
                                    </p:set>
                                    <p:anim calcmode="lin" valueType="num">
                                      <p:cBhvr>
                                        <p:cTn id="25" dur="500" fill="hold"/>
                                        <p:tgtEl>
                                          <p:spTgt spid="1729539">
                                            <p:txEl>
                                              <p:pRg st="3" end="3"/>
                                            </p:txEl>
                                          </p:spTgt>
                                        </p:tgtEl>
                                        <p:attrNameLst>
                                          <p:attrName>ppt_w</p:attrName>
                                        </p:attrNameLst>
                                      </p:cBhvr>
                                      <p:tavLst>
                                        <p:tav tm="0">
                                          <p:val>
                                            <p:strVal val="2/3*#ppt_w"/>
                                          </p:val>
                                        </p:tav>
                                        <p:tav tm="100000">
                                          <p:val>
                                            <p:strVal val="#ppt_w"/>
                                          </p:val>
                                        </p:tav>
                                      </p:tavLst>
                                    </p:anim>
                                    <p:anim calcmode="lin" valueType="num">
                                      <p:cBhvr>
                                        <p:cTn id="26" dur="500" fill="hold"/>
                                        <p:tgtEl>
                                          <p:spTgt spid="1729539">
                                            <p:txEl>
                                              <p:pRg st="3" end="3"/>
                                            </p:txEl>
                                          </p:spTgt>
                                        </p:tgtEl>
                                        <p:attrNameLst>
                                          <p:attrName>ppt_h</p:attrName>
                                        </p:attrNameLst>
                                      </p:cBhvr>
                                      <p:tavLst>
                                        <p:tav tm="0">
                                          <p:val>
                                            <p:strVal val="2/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72" fill="hold" grpId="0" nodeType="clickEffect">
                                  <p:stCondLst>
                                    <p:cond delay="0"/>
                                  </p:stCondLst>
                                  <p:childTnLst>
                                    <p:set>
                                      <p:cBhvr>
                                        <p:cTn id="30" dur="1" fill="hold">
                                          <p:stCondLst>
                                            <p:cond delay="0"/>
                                          </p:stCondLst>
                                        </p:cTn>
                                        <p:tgtEl>
                                          <p:spTgt spid="1729539">
                                            <p:txEl>
                                              <p:pRg st="4" end="4"/>
                                            </p:txEl>
                                          </p:spTgt>
                                        </p:tgtEl>
                                        <p:attrNameLst>
                                          <p:attrName>style.visibility</p:attrName>
                                        </p:attrNameLst>
                                      </p:cBhvr>
                                      <p:to>
                                        <p:strVal val="visible"/>
                                      </p:to>
                                    </p:set>
                                    <p:anim calcmode="lin" valueType="num">
                                      <p:cBhvr>
                                        <p:cTn id="31" dur="500" fill="hold"/>
                                        <p:tgtEl>
                                          <p:spTgt spid="1729539">
                                            <p:txEl>
                                              <p:pRg st="4" end="4"/>
                                            </p:txEl>
                                          </p:spTgt>
                                        </p:tgtEl>
                                        <p:attrNameLst>
                                          <p:attrName>ppt_w</p:attrName>
                                        </p:attrNameLst>
                                      </p:cBhvr>
                                      <p:tavLst>
                                        <p:tav tm="0">
                                          <p:val>
                                            <p:strVal val="2/3*#ppt_w"/>
                                          </p:val>
                                        </p:tav>
                                        <p:tav tm="100000">
                                          <p:val>
                                            <p:strVal val="#ppt_w"/>
                                          </p:val>
                                        </p:tav>
                                      </p:tavLst>
                                    </p:anim>
                                    <p:anim calcmode="lin" valueType="num">
                                      <p:cBhvr>
                                        <p:cTn id="32" dur="500" fill="hold"/>
                                        <p:tgtEl>
                                          <p:spTgt spid="1729539">
                                            <p:txEl>
                                              <p:pRg st="4" end="4"/>
                                            </p:txEl>
                                          </p:spTgt>
                                        </p:tgtEl>
                                        <p:attrNameLst>
                                          <p:attrName>ppt_h</p:attrName>
                                        </p:attrNameLst>
                                      </p:cBhvr>
                                      <p:tavLst>
                                        <p:tav tm="0">
                                          <p:val>
                                            <p:strVal val="2/3*#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272" fill="hold" grpId="0" nodeType="clickEffect">
                                  <p:stCondLst>
                                    <p:cond delay="0"/>
                                  </p:stCondLst>
                                  <p:childTnLst>
                                    <p:set>
                                      <p:cBhvr>
                                        <p:cTn id="36" dur="1" fill="hold">
                                          <p:stCondLst>
                                            <p:cond delay="0"/>
                                          </p:stCondLst>
                                        </p:cTn>
                                        <p:tgtEl>
                                          <p:spTgt spid="1729539">
                                            <p:txEl>
                                              <p:pRg st="5" end="5"/>
                                            </p:txEl>
                                          </p:spTgt>
                                        </p:tgtEl>
                                        <p:attrNameLst>
                                          <p:attrName>style.visibility</p:attrName>
                                        </p:attrNameLst>
                                      </p:cBhvr>
                                      <p:to>
                                        <p:strVal val="visible"/>
                                      </p:to>
                                    </p:set>
                                    <p:anim calcmode="lin" valueType="num">
                                      <p:cBhvr>
                                        <p:cTn id="37" dur="500" fill="hold"/>
                                        <p:tgtEl>
                                          <p:spTgt spid="1729539">
                                            <p:txEl>
                                              <p:pRg st="5" end="5"/>
                                            </p:txEl>
                                          </p:spTgt>
                                        </p:tgtEl>
                                        <p:attrNameLst>
                                          <p:attrName>ppt_w</p:attrName>
                                        </p:attrNameLst>
                                      </p:cBhvr>
                                      <p:tavLst>
                                        <p:tav tm="0">
                                          <p:val>
                                            <p:strVal val="2/3*#ppt_w"/>
                                          </p:val>
                                        </p:tav>
                                        <p:tav tm="100000">
                                          <p:val>
                                            <p:strVal val="#ppt_w"/>
                                          </p:val>
                                        </p:tav>
                                      </p:tavLst>
                                    </p:anim>
                                    <p:anim calcmode="lin" valueType="num">
                                      <p:cBhvr>
                                        <p:cTn id="38" dur="500" fill="hold"/>
                                        <p:tgtEl>
                                          <p:spTgt spid="1729539">
                                            <p:txEl>
                                              <p:pRg st="5" end="5"/>
                                            </p:txEl>
                                          </p:spTgt>
                                        </p:tgtEl>
                                        <p:attrNameLst>
                                          <p:attrName>ppt_h</p:attrName>
                                        </p:attrNameLst>
                                      </p:cBhvr>
                                      <p:tavLst>
                                        <p:tav tm="0">
                                          <p:val>
                                            <p:strVal val="2/3*#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272" fill="hold" grpId="0" nodeType="clickEffect">
                                  <p:stCondLst>
                                    <p:cond delay="0"/>
                                  </p:stCondLst>
                                  <p:childTnLst>
                                    <p:set>
                                      <p:cBhvr>
                                        <p:cTn id="42" dur="1" fill="hold">
                                          <p:stCondLst>
                                            <p:cond delay="0"/>
                                          </p:stCondLst>
                                        </p:cTn>
                                        <p:tgtEl>
                                          <p:spTgt spid="1729539">
                                            <p:txEl>
                                              <p:pRg st="6" end="6"/>
                                            </p:txEl>
                                          </p:spTgt>
                                        </p:tgtEl>
                                        <p:attrNameLst>
                                          <p:attrName>style.visibility</p:attrName>
                                        </p:attrNameLst>
                                      </p:cBhvr>
                                      <p:to>
                                        <p:strVal val="visible"/>
                                      </p:to>
                                    </p:set>
                                    <p:anim calcmode="lin" valueType="num">
                                      <p:cBhvr>
                                        <p:cTn id="43" dur="500" fill="hold"/>
                                        <p:tgtEl>
                                          <p:spTgt spid="1729539">
                                            <p:txEl>
                                              <p:pRg st="6" end="6"/>
                                            </p:txEl>
                                          </p:spTgt>
                                        </p:tgtEl>
                                        <p:attrNameLst>
                                          <p:attrName>ppt_w</p:attrName>
                                        </p:attrNameLst>
                                      </p:cBhvr>
                                      <p:tavLst>
                                        <p:tav tm="0">
                                          <p:val>
                                            <p:strVal val="2/3*#ppt_w"/>
                                          </p:val>
                                        </p:tav>
                                        <p:tav tm="100000">
                                          <p:val>
                                            <p:strVal val="#ppt_w"/>
                                          </p:val>
                                        </p:tav>
                                      </p:tavLst>
                                    </p:anim>
                                    <p:anim calcmode="lin" valueType="num">
                                      <p:cBhvr>
                                        <p:cTn id="44" dur="500" fill="hold"/>
                                        <p:tgtEl>
                                          <p:spTgt spid="1729539">
                                            <p:txEl>
                                              <p:pRg st="6" end="6"/>
                                            </p:txEl>
                                          </p:spTgt>
                                        </p:tgtEl>
                                        <p:attrNameLst>
                                          <p:attrName>ppt_h</p:attrName>
                                        </p:attrNameLst>
                                      </p:cBhvr>
                                      <p:tavLst>
                                        <p:tav tm="0">
                                          <p:val>
                                            <p:strVal val="2/3*#ppt_h"/>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272" fill="hold" grpId="0" nodeType="clickEffect">
                                  <p:stCondLst>
                                    <p:cond delay="0"/>
                                  </p:stCondLst>
                                  <p:childTnLst>
                                    <p:set>
                                      <p:cBhvr>
                                        <p:cTn id="48" dur="1" fill="hold">
                                          <p:stCondLst>
                                            <p:cond delay="0"/>
                                          </p:stCondLst>
                                        </p:cTn>
                                        <p:tgtEl>
                                          <p:spTgt spid="1729539">
                                            <p:txEl>
                                              <p:pRg st="7" end="7"/>
                                            </p:txEl>
                                          </p:spTgt>
                                        </p:tgtEl>
                                        <p:attrNameLst>
                                          <p:attrName>style.visibility</p:attrName>
                                        </p:attrNameLst>
                                      </p:cBhvr>
                                      <p:to>
                                        <p:strVal val="visible"/>
                                      </p:to>
                                    </p:set>
                                    <p:anim calcmode="lin" valueType="num">
                                      <p:cBhvr>
                                        <p:cTn id="49" dur="500" fill="hold"/>
                                        <p:tgtEl>
                                          <p:spTgt spid="1729539">
                                            <p:txEl>
                                              <p:pRg st="7" end="7"/>
                                            </p:txEl>
                                          </p:spTgt>
                                        </p:tgtEl>
                                        <p:attrNameLst>
                                          <p:attrName>ppt_w</p:attrName>
                                        </p:attrNameLst>
                                      </p:cBhvr>
                                      <p:tavLst>
                                        <p:tav tm="0">
                                          <p:val>
                                            <p:strVal val="2/3*#ppt_w"/>
                                          </p:val>
                                        </p:tav>
                                        <p:tav tm="100000">
                                          <p:val>
                                            <p:strVal val="#ppt_w"/>
                                          </p:val>
                                        </p:tav>
                                      </p:tavLst>
                                    </p:anim>
                                    <p:anim calcmode="lin" valueType="num">
                                      <p:cBhvr>
                                        <p:cTn id="50" dur="500" fill="hold"/>
                                        <p:tgtEl>
                                          <p:spTgt spid="1729539">
                                            <p:txEl>
                                              <p:pRg st="7" end="7"/>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9539" grpId="0" build="p" bldLvl="3"/>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Θέση ημερομηνίας 3"/>
          <p:cNvSpPr>
            <a:spLocks noGrp="1"/>
          </p:cNvSpPr>
          <p:nvPr>
            <p:ph type="dt" sz="quarter" idx="10"/>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smtClean="0">
                <a:solidFill>
                  <a:schemeClr val="bg2"/>
                </a:solidFill>
              </a:rPr>
              <a:t>HY352</a:t>
            </a:r>
            <a:endParaRPr lang="en-US">
              <a:solidFill>
                <a:schemeClr val="bg2"/>
              </a:solidFill>
            </a:endParaRPr>
          </a:p>
        </p:txBody>
      </p:sp>
      <p:sp>
        <p:nvSpPr>
          <p:cNvPr id="7171" name="Θέση υποσέλιδου 4"/>
          <p:cNvSpPr>
            <a:spLocks noGrp="1"/>
          </p:cNvSpPr>
          <p:nvPr>
            <p:ph type="ftr" sz="quarter" idx="11"/>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a:solidFill>
                  <a:schemeClr val="bg2"/>
                </a:solidFill>
              </a:rPr>
              <a:t>Α. Σαββίδης</a:t>
            </a:r>
            <a:endParaRPr lang="en-US">
              <a:solidFill>
                <a:schemeClr val="bg2"/>
              </a:solidFill>
            </a:endParaRPr>
          </a:p>
        </p:txBody>
      </p:sp>
      <p:sp>
        <p:nvSpPr>
          <p:cNvPr id="7172" name="Θέση αριθμού διαφάνειας 5"/>
          <p:cNvSpPr>
            <a:spLocks noGrp="1"/>
          </p:cNvSpPr>
          <p:nvPr>
            <p:ph type="sldNum" sz="quarter" idx="12"/>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n-US">
                <a:solidFill>
                  <a:schemeClr val="bg2"/>
                </a:solidFill>
              </a:rPr>
              <a:t>Slide </a:t>
            </a:r>
            <a:fld id="{1BF5AEA7-7C7C-4AD8-A142-EBF5270FC5E8}" type="slidenum">
              <a:rPr lang="en-US">
                <a:solidFill>
                  <a:schemeClr val="bg2"/>
                </a:solidFill>
              </a:rPr>
              <a:pPr/>
              <a:t>5</a:t>
            </a:fld>
            <a:r>
              <a:rPr lang="el-GR">
                <a:solidFill>
                  <a:schemeClr val="bg2"/>
                </a:solidFill>
              </a:rPr>
              <a:t> / 4</a:t>
            </a:r>
            <a:r>
              <a:rPr lang="en-US">
                <a:solidFill>
                  <a:schemeClr val="bg2"/>
                </a:solidFill>
              </a:rPr>
              <a:t>4</a:t>
            </a:r>
          </a:p>
        </p:txBody>
      </p:sp>
      <p:sp>
        <p:nvSpPr>
          <p:cNvPr id="1693698" name="Rectangle 2"/>
          <p:cNvSpPr>
            <a:spLocks noGrp="1" noChangeArrowheads="1"/>
          </p:cNvSpPr>
          <p:nvPr>
            <p:ph type="title"/>
          </p:nvPr>
        </p:nvSpPr>
        <p:spPr/>
        <p:txBody>
          <a:bodyPr/>
          <a:lstStyle/>
          <a:p>
            <a:pPr>
              <a:defRPr/>
            </a:pPr>
            <a:r>
              <a:rPr lang="el-GR" smtClean="0"/>
              <a:t>Εισαγωγή (2/3)</a:t>
            </a:r>
            <a:endParaRPr lang="en-GB" smtClean="0"/>
          </a:p>
        </p:txBody>
      </p:sp>
      <p:sp>
        <p:nvSpPr>
          <p:cNvPr id="1693699" name="Rectangle 3"/>
          <p:cNvSpPr>
            <a:spLocks noGrp="1" noChangeArrowheads="1"/>
          </p:cNvSpPr>
          <p:nvPr>
            <p:ph type="body" idx="1"/>
          </p:nvPr>
        </p:nvSpPr>
        <p:spPr>
          <a:xfrm>
            <a:off x="457200" y="1504950"/>
            <a:ext cx="8305800" cy="4419600"/>
          </a:xfrm>
        </p:spPr>
        <p:txBody>
          <a:bodyPr/>
          <a:lstStyle/>
          <a:p>
            <a:pPr>
              <a:lnSpc>
                <a:spcPct val="90000"/>
              </a:lnSpc>
              <a:defRPr/>
            </a:pPr>
            <a:r>
              <a:rPr lang="el-GR" sz="2400" smtClean="0"/>
              <a:t>Είναι δεξιότητα η οποία καλλιεργείται με το χρόνο καθώς οι προγραμματιστές έρχονται αντιμέτωποι με καταστροφικές καταστάσεις που οι οποίες προκαλούνται από τους ίδιους, υποφέροντας από</a:t>
            </a:r>
            <a:r>
              <a:rPr lang="en-US" sz="2400" smtClean="0"/>
              <a:t>:</a:t>
            </a:r>
            <a:r>
              <a:rPr lang="el-GR" sz="2400" smtClean="0"/>
              <a:t> </a:t>
            </a:r>
            <a:endParaRPr lang="en-US" sz="2400" smtClean="0"/>
          </a:p>
          <a:p>
            <a:pPr lvl="1">
              <a:lnSpc>
                <a:spcPct val="90000"/>
              </a:lnSpc>
              <a:defRPr/>
            </a:pPr>
            <a:r>
              <a:rPr lang="el-GR" sz="2000" smtClean="0"/>
              <a:t>μεταμεσονύκτιες υπερωρίες, αργοπορημένα χρονοδιαγράμματα, προσωρινή απώλεια αυτοπεποίθησης, μειωμένη προσωπική ζωή, πιθανότατα κλονισμένα νεύρα</a:t>
            </a:r>
            <a:r>
              <a:rPr lang="en-US" sz="2000" smtClean="0"/>
              <a:t>, </a:t>
            </a:r>
            <a:r>
              <a:rPr lang="el-GR" sz="2000" smtClean="0"/>
              <a:t>απώλεια μισθού</a:t>
            </a:r>
            <a:endParaRPr lang="en-US" sz="2000" smtClean="0"/>
          </a:p>
          <a:p>
            <a:pPr>
              <a:lnSpc>
                <a:spcPct val="90000"/>
              </a:lnSpc>
              <a:defRPr/>
            </a:pPr>
            <a:r>
              <a:rPr lang="el-GR" sz="2400" smtClean="0"/>
              <a:t>Εξελίσσεται σε ένα ισχυρό οπλοστάσιο το οποίο</a:t>
            </a:r>
            <a:r>
              <a:rPr lang="en-US" sz="2400" smtClean="0"/>
              <a:t>, </a:t>
            </a:r>
            <a:r>
              <a:rPr lang="el-GR" sz="2400" smtClean="0"/>
              <a:t>καθώς οι προγραμματιστές ωριμάζουν</a:t>
            </a:r>
            <a:r>
              <a:rPr lang="en-US" sz="2400" smtClean="0"/>
              <a:t>, </a:t>
            </a:r>
            <a:r>
              <a:rPr lang="el-GR" sz="2400" smtClean="0"/>
              <a:t>περιέχει ώριμες διαγνωστικές μεθόδους - </a:t>
            </a:r>
            <a:r>
              <a:rPr lang="en-US" sz="2400" i="1" smtClean="0"/>
              <a:t>bug detection</a:t>
            </a:r>
            <a:r>
              <a:rPr lang="el-GR" sz="2400" smtClean="0"/>
              <a:t>, </a:t>
            </a:r>
            <a:r>
              <a:rPr lang="en-US" sz="2400" smtClean="0"/>
              <a:t> </a:t>
            </a:r>
            <a:r>
              <a:rPr lang="el-GR" sz="2400" smtClean="0"/>
              <a:t>τακτικές εντοπισμού - </a:t>
            </a:r>
            <a:r>
              <a:rPr lang="en-US" sz="2400" i="1" smtClean="0"/>
              <a:t>bug hunting</a:t>
            </a:r>
            <a:r>
              <a:rPr lang="el-GR" sz="2400" smtClean="0"/>
              <a:t> -</a:t>
            </a:r>
            <a:r>
              <a:rPr lang="en-US" sz="2400" smtClean="0"/>
              <a:t> </a:t>
            </a:r>
            <a:r>
              <a:rPr lang="el-GR" sz="2400" smtClean="0"/>
              <a:t>και θεραπείας  - </a:t>
            </a:r>
            <a:r>
              <a:rPr lang="en-US" sz="2400" i="1" smtClean="0"/>
              <a:t>bug repair</a:t>
            </a:r>
            <a:r>
              <a:rPr lang="en-US" sz="2400" smtClean="0"/>
              <a:t>.</a:t>
            </a:r>
          </a:p>
          <a:p>
            <a:pPr>
              <a:lnSpc>
                <a:spcPct val="90000"/>
              </a:lnSpc>
              <a:defRPr/>
            </a:pPr>
            <a:r>
              <a:rPr lang="el-GR" sz="2400" smtClean="0"/>
              <a:t>Είναι απαραίτητο συστατικό στοιχείο αλλά και κοσμοθεωρία για όσους φιλοδοξούν να ανέβουν στην κλίμακα κατασκευής μεγάλων συστημάτων</a:t>
            </a:r>
            <a:endParaRPr lang="en-GB" sz="2400" smtClean="0"/>
          </a:p>
        </p:txBody>
      </p:sp>
    </p:spTree>
    <p:extLst>
      <p:ext uri="{BB962C8B-B14F-4D97-AF65-F5344CB8AC3E}">
        <p14:creationId xmlns:p14="http://schemas.microsoft.com/office/powerpoint/2010/main" val="40667394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693699">
                                            <p:txEl>
                                              <p:pRg st="0" end="0"/>
                                            </p:txEl>
                                          </p:spTgt>
                                        </p:tgtEl>
                                        <p:attrNameLst>
                                          <p:attrName>style.visibility</p:attrName>
                                        </p:attrNameLst>
                                      </p:cBhvr>
                                      <p:to>
                                        <p:strVal val="visible"/>
                                      </p:to>
                                    </p:set>
                                    <p:anim calcmode="lin" valueType="num">
                                      <p:cBhvr>
                                        <p:cTn id="7" dur="500" fill="hold"/>
                                        <p:tgtEl>
                                          <p:spTgt spid="1693699">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693699">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693699">
                                            <p:txEl>
                                              <p:pRg st="1" end="1"/>
                                            </p:txEl>
                                          </p:spTgt>
                                        </p:tgtEl>
                                        <p:attrNameLst>
                                          <p:attrName>style.visibility</p:attrName>
                                        </p:attrNameLst>
                                      </p:cBhvr>
                                      <p:to>
                                        <p:strVal val="visible"/>
                                      </p:to>
                                    </p:set>
                                    <p:anim calcmode="lin" valueType="num">
                                      <p:cBhvr>
                                        <p:cTn id="13" dur="500" fill="hold"/>
                                        <p:tgtEl>
                                          <p:spTgt spid="1693699">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1693699">
                                            <p:txEl>
                                              <p:pRg st="1" end="1"/>
                                            </p:txEl>
                                          </p:spTgt>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1693699">
                                            <p:txEl>
                                              <p:pRg st="2" end="2"/>
                                            </p:txEl>
                                          </p:spTgt>
                                        </p:tgtEl>
                                        <p:attrNameLst>
                                          <p:attrName>style.visibility</p:attrName>
                                        </p:attrNameLst>
                                      </p:cBhvr>
                                      <p:to>
                                        <p:strVal val="visible"/>
                                      </p:to>
                                    </p:set>
                                    <p:anim calcmode="lin" valueType="num">
                                      <p:cBhvr>
                                        <p:cTn id="19" dur="500" fill="hold"/>
                                        <p:tgtEl>
                                          <p:spTgt spid="1693699">
                                            <p:txEl>
                                              <p:pRg st="2" end="2"/>
                                            </p:txEl>
                                          </p:spTgt>
                                        </p:tgtEl>
                                        <p:attrNameLst>
                                          <p:attrName>ppt_w</p:attrName>
                                        </p:attrNameLst>
                                      </p:cBhvr>
                                      <p:tavLst>
                                        <p:tav tm="0">
                                          <p:val>
                                            <p:strVal val="2/3*#ppt_w"/>
                                          </p:val>
                                        </p:tav>
                                        <p:tav tm="100000">
                                          <p:val>
                                            <p:strVal val="#ppt_w"/>
                                          </p:val>
                                        </p:tav>
                                      </p:tavLst>
                                    </p:anim>
                                    <p:anim calcmode="lin" valueType="num">
                                      <p:cBhvr>
                                        <p:cTn id="20" dur="500" fill="hold"/>
                                        <p:tgtEl>
                                          <p:spTgt spid="1693699">
                                            <p:txEl>
                                              <p:pRg st="2" end="2"/>
                                            </p:txEl>
                                          </p:spTgt>
                                        </p:tgtEl>
                                        <p:attrNameLst>
                                          <p:attrName>ppt_h</p:attrName>
                                        </p:attrNameLst>
                                      </p:cBhvr>
                                      <p:tavLst>
                                        <p:tav tm="0">
                                          <p:val>
                                            <p:strVal val="2/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72" fill="hold" grpId="0" nodeType="clickEffect">
                                  <p:stCondLst>
                                    <p:cond delay="0"/>
                                  </p:stCondLst>
                                  <p:childTnLst>
                                    <p:set>
                                      <p:cBhvr>
                                        <p:cTn id="24" dur="1" fill="hold">
                                          <p:stCondLst>
                                            <p:cond delay="0"/>
                                          </p:stCondLst>
                                        </p:cTn>
                                        <p:tgtEl>
                                          <p:spTgt spid="1693699">
                                            <p:txEl>
                                              <p:pRg st="3" end="3"/>
                                            </p:txEl>
                                          </p:spTgt>
                                        </p:tgtEl>
                                        <p:attrNameLst>
                                          <p:attrName>style.visibility</p:attrName>
                                        </p:attrNameLst>
                                      </p:cBhvr>
                                      <p:to>
                                        <p:strVal val="visible"/>
                                      </p:to>
                                    </p:set>
                                    <p:anim calcmode="lin" valueType="num">
                                      <p:cBhvr>
                                        <p:cTn id="25" dur="500" fill="hold"/>
                                        <p:tgtEl>
                                          <p:spTgt spid="1693699">
                                            <p:txEl>
                                              <p:pRg st="3" end="3"/>
                                            </p:txEl>
                                          </p:spTgt>
                                        </p:tgtEl>
                                        <p:attrNameLst>
                                          <p:attrName>ppt_w</p:attrName>
                                        </p:attrNameLst>
                                      </p:cBhvr>
                                      <p:tavLst>
                                        <p:tav tm="0">
                                          <p:val>
                                            <p:strVal val="2/3*#ppt_w"/>
                                          </p:val>
                                        </p:tav>
                                        <p:tav tm="100000">
                                          <p:val>
                                            <p:strVal val="#ppt_w"/>
                                          </p:val>
                                        </p:tav>
                                      </p:tavLst>
                                    </p:anim>
                                    <p:anim calcmode="lin" valueType="num">
                                      <p:cBhvr>
                                        <p:cTn id="26" dur="500" fill="hold"/>
                                        <p:tgtEl>
                                          <p:spTgt spid="1693699">
                                            <p:txEl>
                                              <p:pRg st="3" end="3"/>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3699"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Θέση ημερομηνίας 3"/>
          <p:cNvSpPr>
            <a:spLocks noGrp="1"/>
          </p:cNvSpPr>
          <p:nvPr>
            <p:ph type="dt" sz="quarter" idx="10"/>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smtClean="0">
                <a:solidFill>
                  <a:schemeClr val="bg2"/>
                </a:solidFill>
              </a:rPr>
              <a:t>HY352</a:t>
            </a:r>
            <a:endParaRPr lang="en-US">
              <a:solidFill>
                <a:schemeClr val="bg2"/>
              </a:solidFill>
            </a:endParaRPr>
          </a:p>
        </p:txBody>
      </p:sp>
      <p:sp>
        <p:nvSpPr>
          <p:cNvPr id="8195" name="Θέση υποσέλιδου 4"/>
          <p:cNvSpPr>
            <a:spLocks noGrp="1"/>
          </p:cNvSpPr>
          <p:nvPr>
            <p:ph type="ftr" sz="quarter" idx="11"/>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a:solidFill>
                  <a:schemeClr val="bg2"/>
                </a:solidFill>
              </a:rPr>
              <a:t>Α. Σαββίδης</a:t>
            </a:r>
            <a:endParaRPr lang="en-US">
              <a:solidFill>
                <a:schemeClr val="bg2"/>
              </a:solidFill>
            </a:endParaRPr>
          </a:p>
        </p:txBody>
      </p:sp>
      <p:sp>
        <p:nvSpPr>
          <p:cNvPr id="8196" name="Θέση αριθμού διαφάνειας 5"/>
          <p:cNvSpPr>
            <a:spLocks noGrp="1"/>
          </p:cNvSpPr>
          <p:nvPr>
            <p:ph type="sldNum" sz="quarter" idx="12"/>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n-US">
                <a:solidFill>
                  <a:schemeClr val="bg2"/>
                </a:solidFill>
              </a:rPr>
              <a:t>Slide </a:t>
            </a:r>
            <a:fld id="{E0CCF757-902F-4EB4-8A0F-6F131CCFB3E4}" type="slidenum">
              <a:rPr lang="en-US">
                <a:solidFill>
                  <a:schemeClr val="bg2"/>
                </a:solidFill>
              </a:rPr>
              <a:pPr/>
              <a:t>6</a:t>
            </a:fld>
            <a:r>
              <a:rPr lang="el-GR">
                <a:solidFill>
                  <a:schemeClr val="bg2"/>
                </a:solidFill>
              </a:rPr>
              <a:t> / 4</a:t>
            </a:r>
            <a:r>
              <a:rPr lang="en-US">
                <a:solidFill>
                  <a:schemeClr val="bg2"/>
                </a:solidFill>
              </a:rPr>
              <a:t>4</a:t>
            </a:r>
          </a:p>
        </p:txBody>
      </p:sp>
      <p:sp>
        <p:nvSpPr>
          <p:cNvPr id="1694722" name="Rectangle 2"/>
          <p:cNvSpPr>
            <a:spLocks noGrp="1" noChangeArrowheads="1"/>
          </p:cNvSpPr>
          <p:nvPr>
            <p:ph type="title"/>
          </p:nvPr>
        </p:nvSpPr>
        <p:spPr/>
        <p:txBody>
          <a:bodyPr/>
          <a:lstStyle/>
          <a:p>
            <a:pPr>
              <a:defRPr/>
            </a:pPr>
            <a:r>
              <a:rPr lang="el-GR" smtClean="0"/>
              <a:t>Εισαγωγή (3/3)</a:t>
            </a:r>
            <a:endParaRPr lang="en-GB" smtClean="0"/>
          </a:p>
        </p:txBody>
      </p:sp>
      <p:sp>
        <p:nvSpPr>
          <p:cNvPr id="8198" name="Text Box 4"/>
          <p:cNvSpPr txBox="1">
            <a:spLocks noChangeArrowheads="1"/>
          </p:cNvSpPr>
          <p:nvPr/>
        </p:nvSpPr>
        <p:spPr bwMode="auto">
          <a:xfrm>
            <a:off x="139700" y="4581525"/>
            <a:ext cx="3687763"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b="1">
                <a:solidFill>
                  <a:schemeClr val="tx1"/>
                </a:solidFill>
                <a:latin typeface="Arial" charset="0"/>
              </a:defRPr>
            </a:lvl1pPr>
            <a:lvl2pPr marL="742950" indent="-285750" defTabSz="762000">
              <a:defRPr b="1">
                <a:solidFill>
                  <a:schemeClr val="tx1"/>
                </a:solidFill>
                <a:latin typeface="Arial" charset="0"/>
              </a:defRPr>
            </a:lvl2pPr>
            <a:lvl3pPr marL="1143000" indent="-228600" defTabSz="762000">
              <a:defRPr b="1">
                <a:solidFill>
                  <a:schemeClr val="tx1"/>
                </a:solidFill>
                <a:latin typeface="Arial" charset="0"/>
              </a:defRPr>
            </a:lvl3pPr>
            <a:lvl4pPr marL="1600200" indent="-228600" defTabSz="762000">
              <a:defRPr b="1">
                <a:solidFill>
                  <a:schemeClr val="tx1"/>
                </a:solidFill>
                <a:latin typeface="Arial" charset="0"/>
              </a:defRPr>
            </a:lvl4pPr>
            <a:lvl5pPr marL="2057400" indent="-228600" defTabSz="762000">
              <a:defRPr b="1">
                <a:solidFill>
                  <a:schemeClr val="tx1"/>
                </a:solidFill>
                <a:latin typeface="Arial" charset="0"/>
              </a:defRPr>
            </a:lvl5pPr>
            <a:lvl6pPr marL="2514600" indent="-228600" algn="ctr" defTabSz="762000" eaLnBrk="0" fontAlgn="base" hangingPunct="0">
              <a:spcBef>
                <a:spcPct val="0"/>
              </a:spcBef>
              <a:spcAft>
                <a:spcPct val="0"/>
              </a:spcAft>
              <a:defRPr b="1">
                <a:solidFill>
                  <a:schemeClr val="tx1"/>
                </a:solidFill>
                <a:latin typeface="Arial" charset="0"/>
              </a:defRPr>
            </a:lvl6pPr>
            <a:lvl7pPr marL="2971800" indent="-228600" algn="ctr" defTabSz="762000" eaLnBrk="0" fontAlgn="base" hangingPunct="0">
              <a:spcBef>
                <a:spcPct val="0"/>
              </a:spcBef>
              <a:spcAft>
                <a:spcPct val="0"/>
              </a:spcAft>
              <a:defRPr b="1">
                <a:solidFill>
                  <a:schemeClr val="tx1"/>
                </a:solidFill>
                <a:latin typeface="Arial" charset="0"/>
              </a:defRPr>
            </a:lvl7pPr>
            <a:lvl8pPr marL="3429000" indent="-228600" algn="ctr" defTabSz="762000" eaLnBrk="0" fontAlgn="base" hangingPunct="0">
              <a:spcBef>
                <a:spcPct val="0"/>
              </a:spcBef>
              <a:spcAft>
                <a:spcPct val="0"/>
              </a:spcAft>
              <a:defRPr b="1">
                <a:solidFill>
                  <a:schemeClr val="tx1"/>
                </a:solidFill>
                <a:latin typeface="Arial" charset="0"/>
              </a:defRPr>
            </a:lvl8pPr>
            <a:lvl9pPr marL="3886200" indent="-228600" algn="ctr" defTabSz="762000" eaLnBrk="0" fontAlgn="base" hangingPunct="0">
              <a:spcBef>
                <a:spcPct val="0"/>
              </a:spcBef>
              <a:spcAft>
                <a:spcPct val="0"/>
              </a:spcAft>
              <a:defRPr b="1">
                <a:solidFill>
                  <a:schemeClr val="tx1"/>
                </a:solidFill>
                <a:latin typeface="Arial" charset="0"/>
              </a:defRPr>
            </a:lvl9pPr>
          </a:lstStyle>
          <a:p>
            <a:pPr algn="ctr"/>
            <a:r>
              <a:rPr lang="el-GR" sz="1600">
                <a:solidFill>
                  <a:srgbClr val="0070C0"/>
                </a:solidFill>
              </a:rPr>
              <a:t>Υψηλής ποιότητας αμυντικός</a:t>
            </a:r>
          </a:p>
          <a:p>
            <a:pPr algn="ctr"/>
            <a:r>
              <a:rPr lang="el-GR" sz="1600">
                <a:solidFill>
                  <a:srgbClr val="0070C0"/>
                </a:solidFill>
              </a:rPr>
              <a:t>προγραμματισμός με </a:t>
            </a:r>
          </a:p>
          <a:p>
            <a:pPr algn="ctr"/>
            <a:r>
              <a:rPr lang="el-GR" sz="1600">
                <a:solidFill>
                  <a:srgbClr val="0070C0"/>
                </a:solidFill>
              </a:rPr>
              <a:t>εφαρμογή</a:t>
            </a:r>
            <a:r>
              <a:rPr lang="en-US" sz="1600">
                <a:solidFill>
                  <a:srgbClr val="0070C0"/>
                </a:solidFill>
              </a:rPr>
              <a:t> </a:t>
            </a:r>
            <a:r>
              <a:rPr lang="el-GR" sz="1600">
                <a:solidFill>
                  <a:srgbClr val="0070C0"/>
                </a:solidFill>
              </a:rPr>
              <a:t>των κατάλληλων τεχνικών και </a:t>
            </a:r>
            <a:r>
              <a:rPr lang="en-US" sz="1600">
                <a:solidFill>
                  <a:srgbClr val="0070C0"/>
                </a:solidFill>
              </a:rPr>
              <a:t> </a:t>
            </a:r>
            <a:r>
              <a:rPr lang="el-GR" sz="1600">
                <a:solidFill>
                  <a:srgbClr val="0070C0"/>
                </a:solidFill>
              </a:rPr>
              <a:t>ανάπτυξη διαγνωστικών </a:t>
            </a:r>
            <a:r>
              <a:rPr lang="en-US" sz="1600">
                <a:solidFill>
                  <a:srgbClr val="0070C0"/>
                </a:solidFill>
              </a:rPr>
              <a:t> </a:t>
            </a:r>
            <a:r>
              <a:rPr lang="el-GR" sz="1600">
                <a:solidFill>
                  <a:srgbClr val="0070C0"/>
                </a:solidFill>
              </a:rPr>
              <a:t>εργαλείων</a:t>
            </a:r>
            <a:endParaRPr lang="en-GB" sz="1600">
              <a:solidFill>
                <a:srgbClr val="0070C0"/>
              </a:solidFill>
            </a:endParaRPr>
          </a:p>
        </p:txBody>
      </p:sp>
      <p:sp>
        <p:nvSpPr>
          <p:cNvPr id="8199" name="Text Box 5"/>
          <p:cNvSpPr txBox="1">
            <a:spLocks noChangeArrowheads="1"/>
          </p:cNvSpPr>
          <p:nvPr/>
        </p:nvSpPr>
        <p:spPr bwMode="auto">
          <a:xfrm>
            <a:off x="2886075" y="2574925"/>
            <a:ext cx="3049588"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b="1">
                <a:solidFill>
                  <a:schemeClr val="tx1"/>
                </a:solidFill>
                <a:latin typeface="Arial" charset="0"/>
              </a:defRPr>
            </a:lvl1pPr>
            <a:lvl2pPr marL="742950" indent="-285750" defTabSz="762000">
              <a:defRPr b="1">
                <a:solidFill>
                  <a:schemeClr val="tx1"/>
                </a:solidFill>
                <a:latin typeface="Arial" charset="0"/>
              </a:defRPr>
            </a:lvl2pPr>
            <a:lvl3pPr marL="1143000" indent="-228600" defTabSz="762000">
              <a:defRPr b="1">
                <a:solidFill>
                  <a:schemeClr val="tx1"/>
                </a:solidFill>
                <a:latin typeface="Arial" charset="0"/>
              </a:defRPr>
            </a:lvl3pPr>
            <a:lvl4pPr marL="1600200" indent="-228600" defTabSz="762000">
              <a:defRPr b="1">
                <a:solidFill>
                  <a:schemeClr val="tx1"/>
                </a:solidFill>
                <a:latin typeface="Arial" charset="0"/>
              </a:defRPr>
            </a:lvl4pPr>
            <a:lvl5pPr marL="2057400" indent="-228600" defTabSz="762000">
              <a:defRPr b="1">
                <a:solidFill>
                  <a:schemeClr val="tx1"/>
                </a:solidFill>
                <a:latin typeface="Arial" charset="0"/>
              </a:defRPr>
            </a:lvl5pPr>
            <a:lvl6pPr marL="2514600" indent="-228600" algn="ctr" defTabSz="762000" eaLnBrk="0" fontAlgn="base" hangingPunct="0">
              <a:spcBef>
                <a:spcPct val="0"/>
              </a:spcBef>
              <a:spcAft>
                <a:spcPct val="0"/>
              </a:spcAft>
              <a:defRPr b="1">
                <a:solidFill>
                  <a:schemeClr val="tx1"/>
                </a:solidFill>
                <a:latin typeface="Arial" charset="0"/>
              </a:defRPr>
            </a:lvl6pPr>
            <a:lvl7pPr marL="2971800" indent="-228600" algn="ctr" defTabSz="762000" eaLnBrk="0" fontAlgn="base" hangingPunct="0">
              <a:spcBef>
                <a:spcPct val="0"/>
              </a:spcBef>
              <a:spcAft>
                <a:spcPct val="0"/>
              </a:spcAft>
              <a:defRPr b="1">
                <a:solidFill>
                  <a:schemeClr val="tx1"/>
                </a:solidFill>
                <a:latin typeface="Arial" charset="0"/>
              </a:defRPr>
            </a:lvl7pPr>
            <a:lvl8pPr marL="3429000" indent="-228600" algn="ctr" defTabSz="762000" eaLnBrk="0" fontAlgn="base" hangingPunct="0">
              <a:spcBef>
                <a:spcPct val="0"/>
              </a:spcBef>
              <a:spcAft>
                <a:spcPct val="0"/>
              </a:spcAft>
              <a:defRPr b="1">
                <a:solidFill>
                  <a:schemeClr val="tx1"/>
                </a:solidFill>
                <a:latin typeface="Arial" charset="0"/>
              </a:defRPr>
            </a:lvl8pPr>
            <a:lvl9pPr marL="3886200" indent="-228600" algn="ctr" defTabSz="762000" eaLnBrk="0" fontAlgn="base" hangingPunct="0">
              <a:spcBef>
                <a:spcPct val="0"/>
              </a:spcBef>
              <a:spcAft>
                <a:spcPct val="0"/>
              </a:spcAft>
              <a:defRPr b="1">
                <a:solidFill>
                  <a:schemeClr val="tx1"/>
                </a:solidFill>
                <a:latin typeface="Arial" charset="0"/>
              </a:defRPr>
            </a:lvl9pPr>
          </a:lstStyle>
          <a:p>
            <a:pPr algn="ctr"/>
            <a:r>
              <a:rPr lang="el-GR" sz="1600" dirty="0">
                <a:solidFill>
                  <a:srgbClr val="0070C0"/>
                </a:solidFill>
              </a:rPr>
              <a:t>Εξέλιξη σχεδίασης</a:t>
            </a:r>
          </a:p>
          <a:p>
            <a:pPr algn="ctr"/>
            <a:r>
              <a:rPr lang="el-GR" sz="1600" dirty="0">
                <a:solidFill>
                  <a:srgbClr val="0070C0"/>
                </a:solidFill>
              </a:rPr>
              <a:t>με δυνατότητα αποτελεσματικής</a:t>
            </a:r>
          </a:p>
          <a:p>
            <a:pPr algn="ctr"/>
            <a:r>
              <a:rPr lang="el-GR" sz="1600" dirty="0">
                <a:solidFill>
                  <a:srgbClr val="0070C0"/>
                </a:solidFill>
              </a:rPr>
              <a:t>διαχείρισης της</a:t>
            </a:r>
            <a:r>
              <a:rPr lang="en-US" sz="1600" dirty="0">
                <a:solidFill>
                  <a:srgbClr val="0070C0"/>
                </a:solidFill>
              </a:rPr>
              <a:t> </a:t>
            </a:r>
            <a:r>
              <a:rPr lang="el-GR" sz="1600" dirty="0">
                <a:solidFill>
                  <a:srgbClr val="0070C0"/>
                </a:solidFill>
              </a:rPr>
              <a:t>εντροπίας</a:t>
            </a:r>
            <a:endParaRPr lang="en-GB" sz="1600" dirty="0">
              <a:solidFill>
                <a:srgbClr val="0070C0"/>
              </a:solidFill>
            </a:endParaRPr>
          </a:p>
        </p:txBody>
      </p:sp>
      <p:sp>
        <p:nvSpPr>
          <p:cNvPr id="8200" name="Text Box 6"/>
          <p:cNvSpPr txBox="1">
            <a:spLocks noChangeArrowheads="1"/>
          </p:cNvSpPr>
          <p:nvPr/>
        </p:nvSpPr>
        <p:spPr bwMode="auto">
          <a:xfrm>
            <a:off x="5067300" y="4289425"/>
            <a:ext cx="3571875"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b="1">
                <a:solidFill>
                  <a:schemeClr val="tx1"/>
                </a:solidFill>
                <a:latin typeface="Arial" charset="0"/>
              </a:defRPr>
            </a:lvl1pPr>
            <a:lvl2pPr marL="742950" indent="-285750" defTabSz="762000">
              <a:defRPr b="1">
                <a:solidFill>
                  <a:schemeClr val="tx1"/>
                </a:solidFill>
                <a:latin typeface="Arial" charset="0"/>
              </a:defRPr>
            </a:lvl2pPr>
            <a:lvl3pPr marL="1143000" indent="-228600" defTabSz="762000">
              <a:defRPr b="1">
                <a:solidFill>
                  <a:schemeClr val="tx1"/>
                </a:solidFill>
                <a:latin typeface="Arial" charset="0"/>
              </a:defRPr>
            </a:lvl3pPr>
            <a:lvl4pPr marL="1600200" indent="-228600" defTabSz="762000">
              <a:defRPr b="1">
                <a:solidFill>
                  <a:schemeClr val="tx1"/>
                </a:solidFill>
                <a:latin typeface="Arial" charset="0"/>
              </a:defRPr>
            </a:lvl4pPr>
            <a:lvl5pPr marL="2057400" indent="-228600" defTabSz="762000">
              <a:defRPr b="1">
                <a:solidFill>
                  <a:schemeClr val="tx1"/>
                </a:solidFill>
                <a:latin typeface="Arial" charset="0"/>
              </a:defRPr>
            </a:lvl5pPr>
            <a:lvl6pPr marL="2514600" indent="-228600" algn="ctr" defTabSz="762000" eaLnBrk="0" fontAlgn="base" hangingPunct="0">
              <a:spcBef>
                <a:spcPct val="0"/>
              </a:spcBef>
              <a:spcAft>
                <a:spcPct val="0"/>
              </a:spcAft>
              <a:defRPr b="1">
                <a:solidFill>
                  <a:schemeClr val="tx1"/>
                </a:solidFill>
                <a:latin typeface="Arial" charset="0"/>
              </a:defRPr>
            </a:lvl6pPr>
            <a:lvl7pPr marL="2971800" indent="-228600" algn="ctr" defTabSz="762000" eaLnBrk="0" fontAlgn="base" hangingPunct="0">
              <a:spcBef>
                <a:spcPct val="0"/>
              </a:spcBef>
              <a:spcAft>
                <a:spcPct val="0"/>
              </a:spcAft>
              <a:defRPr b="1">
                <a:solidFill>
                  <a:schemeClr val="tx1"/>
                </a:solidFill>
                <a:latin typeface="Arial" charset="0"/>
              </a:defRPr>
            </a:lvl7pPr>
            <a:lvl8pPr marL="3429000" indent="-228600" algn="ctr" defTabSz="762000" eaLnBrk="0" fontAlgn="base" hangingPunct="0">
              <a:spcBef>
                <a:spcPct val="0"/>
              </a:spcBef>
              <a:spcAft>
                <a:spcPct val="0"/>
              </a:spcAft>
              <a:defRPr b="1">
                <a:solidFill>
                  <a:schemeClr val="tx1"/>
                </a:solidFill>
                <a:latin typeface="Arial" charset="0"/>
              </a:defRPr>
            </a:lvl8pPr>
            <a:lvl9pPr marL="3886200" indent="-228600" algn="ctr" defTabSz="762000" eaLnBrk="0" fontAlgn="base" hangingPunct="0">
              <a:spcBef>
                <a:spcPct val="0"/>
              </a:spcBef>
              <a:spcAft>
                <a:spcPct val="0"/>
              </a:spcAft>
              <a:defRPr b="1">
                <a:solidFill>
                  <a:schemeClr val="tx1"/>
                </a:solidFill>
                <a:latin typeface="Arial" charset="0"/>
              </a:defRPr>
            </a:lvl9pPr>
          </a:lstStyle>
          <a:p>
            <a:pPr algn="ctr"/>
            <a:r>
              <a:rPr lang="el-GR" sz="1600">
                <a:solidFill>
                  <a:srgbClr val="0070C0"/>
                </a:solidFill>
              </a:rPr>
              <a:t>Σχεδίαση βασισμένη σε</a:t>
            </a:r>
          </a:p>
          <a:p>
            <a:pPr algn="ctr"/>
            <a:r>
              <a:rPr lang="el-GR" sz="1600">
                <a:solidFill>
                  <a:srgbClr val="0070C0"/>
                </a:solidFill>
              </a:rPr>
              <a:t>σχεδιαστικά πρότυπα με</a:t>
            </a:r>
          </a:p>
          <a:p>
            <a:pPr algn="ctr"/>
            <a:r>
              <a:rPr lang="el-GR" sz="1600">
                <a:solidFill>
                  <a:srgbClr val="0070C0"/>
                </a:solidFill>
              </a:rPr>
              <a:t>έμφαση στην </a:t>
            </a:r>
          </a:p>
          <a:p>
            <a:pPr algn="ctr"/>
            <a:r>
              <a:rPr lang="el-GR" sz="1600">
                <a:solidFill>
                  <a:srgbClr val="0070C0"/>
                </a:solidFill>
              </a:rPr>
              <a:t>επαναχρησιμοποίηση και</a:t>
            </a:r>
          </a:p>
          <a:p>
            <a:pPr algn="ctr"/>
            <a:r>
              <a:rPr lang="el-GR" sz="1600">
                <a:solidFill>
                  <a:srgbClr val="0070C0"/>
                </a:solidFill>
              </a:rPr>
              <a:t>εξάλειψη επαναλαμβανόμενου</a:t>
            </a:r>
          </a:p>
          <a:p>
            <a:pPr algn="ctr"/>
            <a:r>
              <a:rPr lang="el-GR" sz="1600">
                <a:solidFill>
                  <a:srgbClr val="0070C0"/>
                </a:solidFill>
              </a:rPr>
              <a:t>κώδικα</a:t>
            </a:r>
            <a:r>
              <a:rPr lang="en-US" sz="1600">
                <a:solidFill>
                  <a:srgbClr val="0070C0"/>
                </a:solidFill>
              </a:rPr>
              <a:t> </a:t>
            </a:r>
            <a:r>
              <a:rPr lang="el-GR" sz="1600">
                <a:solidFill>
                  <a:srgbClr val="0070C0"/>
                </a:solidFill>
              </a:rPr>
              <a:t>με γενικό προγραμματισμό</a:t>
            </a:r>
            <a:endParaRPr lang="en-GB" sz="1600">
              <a:solidFill>
                <a:srgbClr val="0070C0"/>
              </a:solidFill>
            </a:endParaRPr>
          </a:p>
        </p:txBody>
      </p:sp>
      <p:grpSp>
        <p:nvGrpSpPr>
          <p:cNvPr id="8201" name="Group 14"/>
          <p:cNvGrpSpPr>
            <a:grpSpLocks/>
          </p:cNvGrpSpPr>
          <p:nvPr/>
        </p:nvGrpSpPr>
        <p:grpSpPr bwMode="auto">
          <a:xfrm>
            <a:off x="3540125" y="3784600"/>
            <a:ext cx="1854200" cy="1371600"/>
            <a:chOff x="2184" y="1984"/>
            <a:chExt cx="1168" cy="864"/>
          </a:xfrm>
        </p:grpSpPr>
        <p:sp>
          <p:nvSpPr>
            <p:cNvPr id="1694730" name="Line 10"/>
            <p:cNvSpPr>
              <a:spLocks noChangeShapeType="1"/>
            </p:cNvSpPr>
            <p:nvPr/>
          </p:nvSpPr>
          <p:spPr bwMode="auto">
            <a:xfrm flipH="1">
              <a:off x="2704" y="1984"/>
              <a:ext cx="0" cy="568"/>
            </a:xfrm>
            <a:prstGeom prst="line">
              <a:avLst/>
            </a:prstGeom>
            <a:noFill/>
            <a:ln w="5715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1694731" name="Line 11"/>
            <p:cNvSpPr>
              <a:spLocks noChangeShapeType="1"/>
            </p:cNvSpPr>
            <p:nvPr/>
          </p:nvSpPr>
          <p:spPr bwMode="auto">
            <a:xfrm flipH="1">
              <a:off x="2184" y="2552"/>
              <a:ext cx="520" cy="296"/>
            </a:xfrm>
            <a:prstGeom prst="line">
              <a:avLst/>
            </a:prstGeom>
            <a:noFill/>
            <a:ln w="5715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1694732" name="Line 12"/>
            <p:cNvSpPr>
              <a:spLocks noChangeShapeType="1"/>
            </p:cNvSpPr>
            <p:nvPr/>
          </p:nvSpPr>
          <p:spPr bwMode="auto">
            <a:xfrm>
              <a:off x="2696" y="2552"/>
              <a:ext cx="656" cy="208"/>
            </a:xfrm>
            <a:prstGeom prst="line">
              <a:avLst/>
            </a:prstGeom>
            <a:noFill/>
            <a:ln w="5715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grpSp>
      <p:sp>
        <p:nvSpPr>
          <p:cNvPr id="1694736" name="Text Box 16"/>
          <p:cNvSpPr txBox="1">
            <a:spLocks noChangeArrowheads="1"/>
          </p:cNvSpPr>
          <p:nvPr/>
        </p:nvSpPr>
        <p:spPr bwMode="auto">
          <a:xfrm>
            <a:off x="1503363" y="1568450"/>
            <a:ext cx="5595937"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762000">
              <a:defRPr sz="2400">
                <a:solidFill>
                  <a:schemeClr val="tx1"/>
                </a:solidFill>
                <a:latin typeface="Times New Roman" pitchFamily="18" charset="0"/>
              </a:defRPr>
            </a:lvl1pPr>
            <a:lvl2pPr marL="571500" algn="l" defTabSz="762000">
              <a:defRPr sz="2400">
                <a:solidFill>
                  <a:schemeClr val="tx1"/>
                </a:solidFill>
                <a:latin typeface="Times New Roman" pitchFamily="18" charset="0"/>
              </a:defRPr>
            </a:lvl2pPr>
            <a:lvl3pPr marL="1143000" algn="l" defTabSz="762000">
              <a:defRPr sz="2400">
                <a:solidFill>
                  <a:schemeClr val="tx1"/>
                </a:solidFill>
                <a:latin typeface="Times New Roman" pitchFamily="18" charset="0"/>
              </a:defRPr>
            </a:lvl3pPr>
            <a:lvl4pPr marL="1714500" algn="l" defTabSz="762000">
              <a:defRPr sz="2400">
                <a:solidFill>
                  <a:schemeClr val="tx1"/>
                </a:solidFill>
                <a:latin typeface="Times New Roman" pitchFamily="18" charset="0"/>
              </a:defRPr>
            </a:lvl4pPr>
            <a:lvl5pPr marL="2286000" algn="l" defTabSz="762000">
              <a:defRPr sz="2400">
                <a:solidFill>
                  <a:schemeClr val="tx1"/>
                </a:solidFill>
                <a:latin typeface="Times New Roman" pitchFamily="18" charset="0"/>
              </a:defRPr>
            </a:lvl5pPr>
            <a:lvl6pPr marL="2743200" defTabSz="762000" eaLnBrk="0" fontAlgn="base" hangingPunct="0">
              <a:spcBef>
                <a:spcPct val="0"/>
              </a:spcBef>
              <a:spcAft>
                <a:spcPct val="0"/>
              </a:spcAft>
              <a:defRPr sz="2400">
                <a:solidFill>
                  <a:schemeClr val="tx1"/>
                </a:solidFill>
                <a:latin typeface="Times New Roman" pitchFamily="18" charset="0"/>
              </a:defRPr>
            </a:lvl6pPr>
            <a:lvl7pPr marL="3200400" defTabSz="762000" eaLnBrk="0" fontAlgn="base" hangingPunct="0">
              <a:spcBef>
                <a:spcPct val="0"/>
              </a:spcBef>
              <a:spcAft>
                <a:spcPct val="0"/>
              </a:spcAft>
              <a:defRPr sz="2400">
                <a:solidFill>
                  <a:schemeClr val="tx1"/>
                </a:solidFill>
                <a:latin typeface="Times New Roman" pitchFamily="18" charset="0"/>
              </a:defRPr>
            </a:lvl7pPr>
            <a:lvl8pPr marL="3657600" defTabSz="762000" eaLnBrk="0" fontAlgn="base" hangingPunct="0">
              <a:spcBef>
                <a:spcPct val="0"/>
              </a:spcBef>
              <a:spcAft>
                <a:spcPct val="0"/>
              </a:spcAft>
              <a:defRPr sz="2400">
                <a:solidFill>
                  <a:schemeClr val="tx1"/>
                </a:solidFill>
                <a:latin typeface="Times New Roman" pitchFamily="18" charset="0"/>
              </a:defRPr>
            </a:lvl8pPr>
            <a:lvl9pPr marL="4114800" defTabSz="762000" eaLnBrk="0" fontAlgn="base" hangingPunct="0">
              <a:spcBef>
                <a:spcPct val="0"/>
              </a:spcBef>
              <a:spcAft>
                <a:spcPct val="0"/>
              </a:spcAft>
              <a:defRPr sz="2400">
                <a:solidFill>
                  <a:schemeClr val="tx1"/>
                </a:solidFill>
                <a:latin typeface="Times New Roman" pitchFamily="18" charset="0"/>
              </a:defRPr>
            </a:lvl9pPr>
          </a:lstStyle>
          <a:p>
            <a:pPr algn="ctr">
              <a:defRPr/>
            </a:pPr>
            <a:r>
              <a:rPr lang="el-GR" sz="1400" i="1" smtClean="0">
                <a:effectLst>
                  <a:outerShdw blurRad="38100" dist="38100" dir="2700000" algn="tl">
                    <a:srgbClr val="FFFFFF"/>
                  </a:outerShdw>
                </a:effectLst>
                <a:latin typeface="Verdana" pitchFamily="34" charset="0"/>
              </a:rPr>
              <a:t>Οι βασικές προγραμματιστικές</a:t>
            </a:r>
          </a:p>
          <a:p>
            <a:pPr algn="ctr">
              <a:defRPr/>
            </a:pPr>
            <a:r>
              <a:rPr lang="el-GR" sz="1400" i="1" smtClean="0">
                <a:effectLst>
                  <a:outerShdw blurRad="38100" dist="38100" dir="2700000" algn="tl">
                    <a:srgbClr val="FFFFFF"/>
                  </a:outerShdw>
                </a:effectLst>
                <a:latin typeface="Verdana" pitchFamily="34" charset="0"/>
              </a:rPr>
              <a:t>δεξιότητες για υψηλού επιπέδου</a:t>
            </a:r>
          </a:p>
          <a:p>
            <a:pPr algn="ctr">
              <a:defRPr/>
            </a:pPr>
            <a:r>
              <a:rPr lang="el-GR" sz="1400" i="1" smtClean="0">
                <a:effectLst>
                  <a:outerShdw blurRad="38100" dist="38100" dir="2700000" algn="tl">
                    <a:srgbClr val="FFFFFF"/>
                  </a:outerShdw>
                </a:effectLst>
                <a:latin typeface="Verdana" pitchFamily="34" charset="0"/>
              </a:rPr>
              <a:t>τεχνολογία λογισμικού</a:t>
            </a:r>
            <a:r>
              <a:rPr lang="en-US" sz="1400" i="1" smtClean="0">
                <a:effectLst>
                  <a:outerShdw blurRad="38100" dist="38100" dir="2700000" algn="tl">
                    <a:srgbClr val="FFFFFF"/>
                  </a:outerShdw>
                </a:effectLst>
                <a:latin typeface="Verdana" pitchFamily="34" charset="0"/>
              </a:rPr>
              <a:t>….</a:t>
            </a:r>
          </a:p>
          <a:p>
            <a:pPr algn="ctr">
              <a:defRPr/>
            </a:pPr>
            <a:r>
              <a:rPr lang="en-US" sz="1400" i="1" smtClean="0">
                <a:effectLst>
                  <a:outerShdw blurRad="38100" dist="38100" dir="2700000" algn="tl">
                    <a:srgbClr val="FFFFFF"/>
                  </a:outerShdw>
                </a:effectLst>
                <a:latin typeface="Verdana" pitchFamily="34" charset="0"/>
              </a:rPr>
              <a:t>or</a:t>
            </a:r>
            <a:r>
              <a:rPr lang="el-GR" sz="1400" i="1" smtClean="0">
                <a:effectLst>
                  <a:outerShdw blurRad="38100" dist="38100" dir="2700000" algn="tl">
                    <a:srgbClr val="FFFFFF"/>
                  </a:outerShdw>
                </a:effectLst>
                <a:latin typeface="Verdana" pitchFamily="34" charset="0"/>
              </a:rPr>
              <a:t> </a:t>
            </a:r>
            <a:r>
              <a:rPr lang="en-US" sz="1400" i="1" smtClean="0">
                <a:effectLst>
                  <a:outerShdw blurRad="38100" dist="38100" dir="2700000" algn="tl">
                    <a:srgbClr val="FFFFFF"/>
                  </a:outerShdw>
                </a:effectLst>
                <a:latin typeface="Verdana" pitchFamily="34" charset="0"/>
              </a:rPr>
              <a:t>“the key to programming paradise”</a:t>
            </a:r>
            <a:endParaRPr lang="en-GB" sz="1400" i="1" smtClean="0">
              <a:effectLst>
                <a:outerShdw blurRad="38100" dist="38100" dir="2700000" algn="tl">
                  <a:srgbClr val="FFFFFF"/>
                </a:outerShdw>
              </a:effectLst>
              <a:latin typeface="Verdana" pitchFamily="34" charset="0"/>
            </a:endParaRPr>
          </a:p>
        </p:txBody>
      </p:sp>
    </p:spTree>
    <p:extLst>
      <p:ext uri="{BB962C8B-B14F-4D97-AF65-F5344CB8AC3E}">
        <p14:creationId xmlns:p14="http://schemas.microsoft.com/office/powerpoint/2010/main" val="377018952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Θέση ημερομηνίας 3"/>
          <p:cNvSpPr>
            <a:spLocks noGrp="1"/>
          </p:cNvSpPr>
          <p:nvPr>
            <p:ph type="dt" sz="quarter" idx="10"/>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smtClean="0">
                <a:solidFill>
                  <a:schemeClr val="bg2"/>
                </a:solidFill>
              </a:rPr>
              <a:t>HY352</a:t>
            </a:r>
            <a:endParaRPr lang="en-US">
              <a:solidFill>
                <a:schemeClr val="bg2"/>
              </a:solidFill>
            </a:endParaRPr>
          </a:p>
        </p:txBody>
      </p:sp>
      <p:sp>
        <p:nvSpPr>
          <p:cNvPr id="9219" name="Θέση υποσέλιδου 4"/>
          <p:cNvSpPr>
            <a:spLocks noGrp="1"/>
          </p:cNvSpPr>
          <p:nvPr>
            <p:ph type="ftr" sz="quarter" idx="11"/>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a:solidFill>
                  <a:schemeClr val="bg2"/>
                </a:solidFill>
              </a:rPr>
              <a:t>Α. Σαββίδης</a:t>
            </a:r>
            <a:endParaRPr lang="en-US">
              <a:solidFill>
                <a:schemeClr val="bg2"/>
              </a:solidFill>
            </a:endParaRPr>
          </a:p>
        </p:txBody>
      </p:sp>
      <p:sp>
        <p:nvSpPr>
          <p:cNvPr id="9220" name="Θέση αριθμού διαφάνειας 5"/>
          <p:cNvSpPr>
            <a:spLocks noGrp="1"/>
          </p:cNvSpPr>
          <p:nvPr>
            <p:ph type="sldNum" sz="quarter" idx="12"/>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n-US">
                <a:solidFill>
                  <a:schemeClr val="bg2"/>
                </a:solidFill>
              </a:rPr>
              <a:t>Slide </a:t>
            </a:r>
            <a:fld id="{EBAA4237-0607-40C0-9D12-D7E2138D83D0}" type="slidenum">
              <a:rPr lang="en-US">
                <a:solidFill>
                  <a:schemeClr val="bg2"/>
                </a:solidFill>
              </a:rPr>
              <a:pPr/>
              <a:t>7</a:t>
            </a:fld>
            <a:r>
              <a:rPr lang="el-GR">
                <a:solidFill>
                  <a:schemeClr val="bg2"/>
                </a:solidFill>
              </a:rPr>
              <a:t> / 4</a:t>
            </a:r>
            <a:r>
              <a:rPr lang="en-US">
                <a:solidFill>
                  <a:schemeClr val="bg2"/>
                </a:solidFill>
              </a:rPr>
              <a:t>4</a:t>
            </a:r>
          </a:p>
        </p:txBody>
      </p:sp>
      <p:sp>
        <p:nvSpPr>
          <p:cNvPr id="1742850" name="Rectangle 2"/>
          <p:cNvSpPr>
            <a:spLocks noGrp="1" noChangeArrowheads="1"/>
          </p:cNvSpPr>
          <p:nvPr>
            <p:ph type="title"/>
          </p:nvPr>
        </p:nvSpPr>
        <p:spPr/>
        <p:txBody>
          <a:bodyPr/>
          <a:lstStyle/>
          <a:p>
            <a:pPr>
              <a:defRPr/>
            </a:pPr>
            <a:r>
              <a:rPr lang="el-GR" smtClean="0"/>
              <a:t>Περιεχόμενα</a:t>
            </a:r>
            <a:endParaRPr lang="en-GB" smtClean="0"/>
          </a:p>
        </p:txBody>
      </p:sp>
      <p:sp>
        <p:nvSpPr>
          <p:cNvPr id="1742851" name="Rectangle 3"/>
          <p:cNvSpPr>
            <a:spLocks noGrp="1" noChangeArrowheads="1"/>
          </p:cNvSpPr>
          <p:nvPr>
            <p:ph type="body" idx="1"/>
          </p:nvPr>
        </p:nvSpPr>
        <p:spPr/>
        <p:txBody>
          <a:bodyPr/>
          <a:lstStyle/>
          <a:p>
            <a:pPr>
              <a:defRPr/>
            </a:pPr>
            <a:r>
              <a:rPr lang="el-GR" smtClean="0"/>
              <a:t>Εισαγωγή - αμυντικός προγραμματισμός</a:t>
            </a:r>
            <a:endParaRPr lang="en-US" smtClean="0"/>
          </a:p>
          <a:p>
            <a:pPr>
              <a:defRPr/>
            </a:pPr>
            <a:r>
              <a:rPr lang="en-US" i="1" smtClean="0">
                <a:solidFill>
                  <a:srgbClr val="0000FF"/>
                </a:solidFill>
                <a:effectLst>
                  <a:outerShdw blurRad="38100" dist="38100" dir="2700000" algn="tl">
                    <a:srgbClr val="000000"/>
                  </a:outerShdw>
                </a:effectLst>
              </a:rPr>
              <a:t>Resource failure (</a:t>
            </a:r>
            <a:r>
              <a:rPr lang="el-GR" i="1" smtClean="0">
                <a:solidFill>
                  <a:srgbClr val="0000FF"/>
                </a:solidFill>
                <a:effectLst>
                  <a:outerShdw blurRad="38100" dist="38100" dir="2700000" algn="tl">
                    <a:srgbClr val="000000"/>
                  </a:outerShdw>
                </a:effectLst>
              </a:rPr>
              <a:t>αποτυχία πόρων)</a:t>
            </a:r>
            <a:endParaRPr lang="en-US" i="1" smtClean="0">
              <a:solidFill>
                <a:srgbClr val="0000FF"/>
              </a:solidFill>
              <a:effectLst>
                <a:outerShdw blurRad="38100" dist="38100" dir="2700000" algn="tl">
                  <a:srgbClr val="000000"/>
                </a:outerShdw>
              </a:effectLst>
            </a:endParaRPr>
          </a:p>
          <a:p>
            <a:pPr>
              <a:defRPr/>
            </a:pPr>
            <a:r>
              <a:rPr lang="en-US" smtClean="0"/>
              <a:t>Bug</a:t>
            </a:r>
            <a:r>
              <a:rPr lang="el-GR" smtClean="0"/>
              <a:t> (προγραμματιστικό σφάλμα)</a:t>
            </a:r>
            <a:endParaRPr lang="en-US" smtClean="0"/>
          </a:p>
          <a:p>
            <a:pPr>
              <a:defRPr/>
            </a:pPr>
            <a:r>
              <a:rPr lang="el-GR" smtClean="0"/>
              <a:t>Κοινή στρατηγική </a:t>
            </a:r>
            <a:r>
              <a:rPr lang="en-US" smtClean="0"/>
              <a:t>debugging</a:t>
            </a:r>
          </a:p>
          <a:p>
            <a:pPr>
              <a:defRPr/>
            </a:pPr>
            <a:r>
              <a:rPr lang="el-GR" smtClean="0"/>
              <a:t>Αυτοέλεγχος προγράμματος</a:t>
            </a:r>
            <a:endParaRPr lang="en-US" smtClean="0"/>
          </a:p>
          <a:p>
            <a:pPr>
              <a:defRPr/>
            </a:pPr>
            <a:r>
              <a:rPr lang="el-GR" smtClean="0"/>
              <a:t>Ακραίος προγραμματισμός</a:t>
            </a:r>
            <a:endParaRPr lang="en-US" smtClean="0"/>
          </a:p>
        </p:txBody>
      </p:sp>
    </p:spTree>
    <p:extLst>
      <p:ext uri="{BB962C8B-B14F-4D97-AF65-F5344CB8AC3E}">
        <p14:creationId xmlns:p14="http://schemas.microsoft.com/office/powerpoint/2010/main" val="385378731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Θέση ημερομηνίας 3"/>
          <p:cNvSpPr>
            <a:spLocks noGrp="1"/>
          </p:cNvSpPr>
          <p:nvPr>
            <p:ph type="dt" sz="quarter" idx="10"/>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smtClean="0">
                <a:solidFill>
                  <a:schemeClr val="bg2"/>
                </a:solidFill>
              </a:rPr>
              <a:t>HY352</a:t>
            </a:r>
            <a:endParaRPr lang="en-US">
              <a:solidFill>
                <a:schemeClr val="bg2"/>
              </a:solidFill>
            </a:endParaRPr>
          </a:p>
        </p:txBody>
      </p:sp>
      <p:sp>
        <p:nvSpPr>
          <p:cNvPr id="10243" name="Θέση υποσέλιδου 4"/>
          <p:cNvSpPr>
            <a:spLocks noGrp="1"/>
          </p:cNvSpPr>
          <p:nvPr>
            <p:ph type="ftr" sz="quarter" idx="11"/>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a:solidFill>
                  <a:schemeClr val="bg2"/>
                </a:solidFill>
              </a:rPr>
              <a:t>Α. Σαββίδης</a:t>
            </a:r>
            <a:endParaRPr lang="en-US">
              <a:solidFill>
                <a:schemeClr val="bg2"/>
              </a:solidFill>
            </a:endParaRPr>
          </a:p>
        </p:txBody>
      </p:sp>
      <p:sp>
        <p:nvSpPr>
          <p:cNvPr id="10244" name="Θέση αριθμού διαφάνειας 5"/>
          <p:cNvSpPr>
            <a:spLocks noGrp="1"/>
          </p:cNvSpPr>
          <p:nvPr>
            <p:ph type="sldNum" sz="quarter" idx="12"/>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n-US">
                <a:solidFill>
                  <a:schemeClr val="bg2"/>
                </a:solidFill>
              </a:rPr>
              <a:t>Slide </a:t>
            </a:r>
            <a:fld id="{866D88C6-CE24-4DD4-89A3-B03851A12372}" type="slidenum">
              <a:rPr lang="en-US">
                <a:solidFill>
                  <a:schemeClr val="bg2"/>
                </a:solidFill>
              </a:rPr>
              <a:pPr/>
              <a:t>8</a:t>
            </a:fld>
            <a:r>
              <a:rPr lang="el-GR">
                <a:solidFill>
                  <a:schemeClr val="bg2"/>
                </a:solidFill>
              </a:rPr>
              <a:t> / 4</a:t>
            </a:r>
            <a:r>
              <a:rPr lang="en-US">
                <a:solidFill>
                  <a:schemeClr val="bg2"/>
                </a:solidFill>
              </a:rPr>
              <a:t>4</a:t>
            </a:r>
          </a:p>
        </p:txBody>
      </p:sp>
      <p:sp>
        <p:nvSpPr>
          <p:cNvPr id="1695746" name="Rectangle 2"/>
          <p:cNvSpPr>
            <a:spLocks noGrp="1" noChangeArrowheads="1"/>
          </p:cNvSpPr>
          <p:nvPr>
            <p:ph type="title"/>
          </p:nvPr>
        </p:nvSpPr>
        <p:spPr/>
        <p:txBody>
          <a:bodyPr/>
          <a:lstStyle/>
          <a:p>
            <a:pPr>
              <a:defRPr/>
            </a:pPr>
            <a:r>
              <a:rPr lang="el-GR" smtClean="0"/>
              <a:t>Αποτυχία πόρων (1/4)</a:t>
            </a:r>
            <a:endParaRPr lang="en-GB" smtClean="0"/>
          </a:p>
        </p:txBody>
      </p:sp>
      <p:sp>
        <p:nvSpPr>
          <p:cNvPr id="1695747" name="Rectangle 3"/>
          <p:cNvSpPr>
            <a:spLocks noGrp="1" noChangeArrowheads="1"/>
          </p:cNvSpPr>
          <p:nvPr>
            <p:ph type="body" idx="1"/>
          </p:nvPr>
        </p:nvSpPr>
        <p:spPr/>
        <p:txBody>
          <a:bodyPr/>
          <a:lstStyle/>
          <a:p>
            <a:pPr>
              <a:lnSpc>
                <a:spcPct val="90000"/>
              </a:lnSpc>
              <a:defRPr/>
            </a:pPr>
            <a:r>
              <a:rPr lang="el-GR" sz="2000" dirty="0" smtClean="0"/>
              <a:t>Σε αντίθεση με τα σφάλματα</a:t>
            </a:r>
            <a:r>
              <a:rPr lang="en-US" sz="2000" dirty="0" smtClean="0"/>
              <a:t>, </a:t>
            </a:r>
            <a:r>
              <a:rPr lang="el-GR" sz="2000" dirty="0" smtClean="0"/>
              <a:t>τέτοιου δυσλειτουργίες αναμένονται φυσιολογικά και μπορεί να προκαλούνται από</a:t>
            </a:r>
            <a:r>
              <a:rPr lang="en-US" sz="2000" dirty="0" smtClean="0"/>
              <a:t>:</a:t>
            </a:r>
          </a:p>
          <a:p>
            <a:pPr lvl="1">
              <a:lnSpc>
                <a:spcPct val="90000"/>
              </a:lnSpc>
              <a:defRPr/>
            </a:pPr>
            <a:r>
              <a:rPr lang="el-GR" sz="2000" dirty="0" smtClean="0"/>
              <a:t>προβλήματα εξωτερικών πόρων</a:t>
            </a:r>
            <a:r>
              <a:rPr lang="en-US" sz="2000" dirty="0" smtClean="0"/>
              <a:t>:</a:t>
            </a:r>
          </a:p>
          <a:p>
            <a:pPr lvl="2">
              <a:lnSpc>
                <a:spcPct val="90000"/>
              </a:lnSpc>
              <a:defRPr/>
            </a:pPr>
            <a:r>
              <a:rPr lang="en-US" sz="1800" i="1" dirty="0" smtClean="0"/>
              <a:t>hard disc overflow</a:t>
            </a:r>
          </a:p>
          <a:p>
            <a:pPr lvl="2">
              <a:lnSpc>
                <a:spcPct val="90000"/>
              </a:lnSpc>
              <a:defRPr/>
            </a:pPr>
            <a:r>
              <a:rPr lang="en-US" sz="1800" i="1" dirty="0" smtClean="0"/>
              <a:t>no more memory </a:t>
            </a:r>
          </a:p>
          <a:p>
            <a:pPr lvl="2">
              <a:lnSpc>
                <a:spcPct val="90000"/>
              </a:lnSpc>
              <a:defRPr/>
            </a:pPr>
            <a:r>
              <a:rPr lang="en-US" sz="1800" i="1" dirty="0" smtClean="0"/>
              <a:t>loss of network connection</a:t>
            </a:r>
          </a:p>
          <a:p>
            <a:pPr lvl="1">
              <a:lnSpc>
                <a:spcPct val="90000"/>
              </a:lnSpc>
              <a:defRPr/>
            </a:pPr>
            <a:r>
              <a:rPr lang="el-GR" sz="2000" dirty="0" smtClean="0"/>
              <a:t>λάθος είσοδο σε λειτουργίες του συστήματος από εξωτερικές πηγές</a:t>
            </a:r>
            <a:r>
              <a:rPr lang="en-US" sz="2000" dirty="0" smtClean="0"/>
              <a:t>:</a:t>
            </a:r>
          </a:p>
          <a:p>
            <a:pPr lvl="2">
              <a:lnSpc>
                <a:spcPct val="90000"/>
              </a:lnSpc>
              <a:defRPr/>
            </a:pPr>
            <a:r>
              <a:rPr lang="el-GR" sz="1800" i="1" dirty="0" smtClean="0"/>
              <a:t>«χαλασμένα» αρχεία δεδομένων</a:t>
            </a:r>
            <a:endParaRPr lang="en-US" sz="1800" i="1" dirty="0" smtClean="0"/>
          </a:p>
          <a:p>
            <a:pPr lvl="2">
              <a:lnSpc>
                <a:spcPct val="90000"/>
              </a:lnSpc>
              <a:defRPr/>
            </a:pPr>
            <a:r>
              <a:rPr lang="el-GR" sz="1800" i="1" dirty="0" smtClean="0"/>
              <a:t>λάθος είσοδος από τον χρήστη</a:t>
            </a:r>
            <a:endParaRPr lang="en-US" sz="1800" i="1" dirty="0" smtClean="0"/>
          </a:p>
          <a:p>
            <a:pPr lvl="2">
              <a:lnSpc>
                <a:spcPct val="90000"/>
              </a:lnSpc>
              <a:defRPr/>
            </a:pPr>
            <a:r>
              <a:rPr lang="el-GR" sz="1800" i="1" dirty="0" smtClean="0"/>
              <a:t>λάθος </a:t>
            </a:r>
            <a:r>
              <a:rPr lang="en-US" sz="1800" i="1" dirty="0" smtClean="0"/>
              <a:t>requests </a:t>
            </a:r>
            <a:r>
              <a:rPr lang="el-GR" sz="1800" i="1" dirty="0" smtClean="0"/>
              <a:t>από </a:t>
            </a:r>
            <a:r>
              <a:rPr lang="en-US" sz="1800" i="1" dirty="0" smtClean="0"/>
              <a:t>clients</a:t>
            </a:r>
          </a:p>
          <a:p>
            <a:pPr>
              <a:lnSpc>
                <a:spcPct val="90000"/>
              </a:lnSpc>
              <a:defRPr/>
            </a:pPr>
            <a:r>
              <a:rPr lang="el-GR" sz="2000" i="1" dirty="0" smtClean="0">
                <a:solidFill>
                  <a:srgbClr val="990000"/>
                </a:solidFill>
                <a:effectLst>
                  <a:outerShdw blurRad="38100" dist="38100" dir="2700000" algn="tl">
                    <a:srgbClr val="000000"/>
                  </a:outerShdw>
                </a:effectLst>
              </a:rPr>
              <a:t>Η αδυναμία του προγράμματος να </a:t>
            </a:r>
            <a:r>
              <a:rPr lang="el-GR" sz="2000" i="1" dirty="0" err="1" smtClean="0">
                <a:solidFill>
                  <a:srgbClr val="990000"/>
                </a:solidFill>
                <a:effectLst>
                  <a:outerShdw blurRad="38100" dist="38100" dir="2700000" algn="tl">
                    <a:srgbClr val="000000"/>
                  </a:outerShdw>
                </a:effectLst>
              </a:rPr>
              <a:t>να</a:t>
            </a:r>
            <a:r>
              <a:rPr lang="el-GR" sz="2000" i="1" dirty="0" smtClean="0">
                <a:solidFill>
                  <a:srgbClr val="990000"/>
                </a:solidFill>
                <a:effectLst>
                  <a:outerShdw blurRad="38100" dist="38100" dir="2700000" algn="tl">
                    <a:srgbClr val="000000"/>
                  </a:outerShdw>
                </a:effectLst>
              </a:rPr>
              <a:t> αντιδράσει ορθά σε </a:t>
            </a:r>
            <a:r>
              <a:rPr lang="el-GR" sz="2000" i="1" dirty="0" err="1" smtClean="0">
                <a:solidFill>
                  <a:srgbClr val="990000"/>
                </a:solidFill>
                <a:effectLst>
                  <a:outerShdw blurRad="38100" dist="38100" dir="2700000" algn="tl">
                    <a:srgbClr val="000000"/>
                  </a:outerShdw>
                </a:effectLst>
              </a:rPr>
              <a:t>τέτοιού</a:t>
            </a:r>
            <a:r>
              <a:rPr lang="el-GR" sz="2000" i="1" dirty="0" smtClean="0">
                <a:solidFill>
                  <a:srgbClr val="990000"/>
                </a:solidFill>
                <a:effectLst>
                  <a:outerShdw blurRad="38100" dist="38100" dir="2700000" algn="tl">
                    <a:srgbClr val="000000"/>
                  </a:outerShdw>
                </a:effectLst>
              </a:rPr>
              <a:t> είδους αναμενόμενα προβλήματα είναι μία πολύ κοινή περίπτωση προγραμματιστικού σφάλματος</a:t>
            </a:r>
            <a:endParaRPr lang="en-GB" sz="2000" dirty="0" smtClean="0">
              <a:solidFill>
                <a:srgbClr val="990000"/>
              </a:solidFill>
              <a:effectLst>
                <a:outerShdw blurRad="38100" dist="38100" dir="2700000" algn="tl">
                  <a:srgbClr val="000000"/>
                </a:outerShdw>
              </a:effectLst>
            </a:endParaRPr>
          </a:p>
        </p:txBody>
      </p:sp>
    </p:spTree>
    <p:extLst>
      <p:ext uri="{BB962C8B-B14F-4D97-AF65-F5344CB8AC3E}">
        <p14:creationId xmlns:p14="http://schemas.microsoft.com/office/powerpoint/2010/main" val="4465453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695747">
                                            <p:txEl>
                                              <p:pRg st="0" end="0"/>
                                            </p:txEl>
                                          </p:spTgt>
                                        </p:tgtEl>
                                        <p:attrNameLst>
                                          <p:attrName>style.visibility</p:attrName>
                                        </p:attrNameLst>
                                      </p:cBhvr>
                                      <p:to>
                                        <p:strVal val="visible"/>
                                      </p:to>
                                    </p:set>
                                    <p:anim calcmode="lin" valueType="num">
                                      <p:cBhvr>
                                        <p:cTn id="7" dur="500" fill="hold"/>
                                        <p:tgtEl>
                                          <p:spTgt spid="1695747">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695747">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695747">
                                            <p:txEl>
                                              <p:pRg st="1" end="1"/>
                                            </p:txEl>
                                          </p:spTgt>
                                        </p:tgtEl>
                                        <p:attrNameLst>
                                          <p:attrName>style.visibility</p:attrName>
                                        </p:attrNameLst>
                                      </p:cBhvr>
                                      <p:to>
                                        <p:strVal val="visible"/>
                                      </p:to>
                                    </p:set>
                                    <p:anim calcmode="lin" valueType="num">
                                      <p:cBhvr>
                                        <p:cTn id="13" dur="500" fill="hold"/>
                                        <p:tgtEl>
                                          <p:spTgt spid="1695747">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1695747">
                                            <p:txEl>
                                              <p:pRg st="1" end="1"/>
                                            </p:txEl>
                                          </p:spTgt>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1695747">
                                            <p:txEl>
                                              <p:pRg st="2" end="2"/>
                                            </p:txEl>
                                          </p:spTgt>
                                        </p:tgtEl>
                                        <p:attrNameLst>
                                          <p:attrName>style.visibility</p:attrName>
                                        </p:attrNameLst>
                                      </p:cBhvr>
                                      <p:to>
                                        <p:strVal val="visible"/>
                                      </p:to>
                                    </p:set>
                                    <p:anim calcmode="lin" valueType="num">
                                      <p:cBhvr>
                                        <p:cTn id="19" dur="500" fill="hold"/>
                                        <p:tgtEl>
                                          <p:spTgt spid="1695747">
                                            <p:txEl>
                                              <p:pRg st="2" end="2"/>
                                            </p:txEl>
                                          </p:spTgt>
                                        </p:tgtEl>
                                        <p:attrNameLst>
                                          <p:attrName>ppt_w</p:attrName>
                                        </p:attrNameLst>
                                      </p:cBhvr>
                                      <p:tavLst>
                                        <p:tav tm="0">
                                          <p:val>
                                            <p:strVal val="2/3*#ppt_w"/>
                                          </p:val>
                                        </p:tav>
                                        <p:tav tm="100000">
                                          <p:val>
                                            <p:strVal val="#ppt_w"/>
                                          </p:val>
                                        </p:tav>
                                      </p:tavLst>
                                    </p:anim>
                                    <p:anim calcmode="lin" valueType="num">
                                      <p:cBhvr>
                                        <p:cTn id="20" dur="500" fill="hold"/>
                                        <p:tgtEl>
                                          <p:spTgt spid="1695747">
                                            <p:txEl>
                                              <p:pRg st="2" end="2"/>
                                            </p:txEl>
                                          </p:spTgt>
                                        </p:tgtEl>
                                        <p:attrNameLst>
                                          <p:attrName>ppt_h</p:attrName>
                                        </p:attrNameLst>
                                      </p:cBhvr>
                                      <p:tavLst>
                                        <p:tav tm="0">
                                          <p:val>
                                            <p:strVal val="2/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72" fill="hold" grpId="0" nodeType="clickEffect">
                                  <p:stCondLst>
                                    <p:cond delay="0"/>
                                  </p:stCondLst>
                                  <p:childTnLst>
                                    <p:set>
                                      <p:cBhvr>
                                        <p:cTn id="24" dur="1" fill="hold">
                                          <p:stCondLst>
                                            <p:cond delay="0"/>
                                          </p:stCondLst>
                                        </p:cTn>
                                        <p:tgtEl>
                                          <p:spTgt spid="1695747">
                                            <p:txEl>
                                              <p:pRg st="3" end="3"/>
                                            </p:txEl>
                                          </p:spTgt>
                                        </p:tgtEl>
                                        <p:attrNameLst>
                                          <p:attrName>style.visibility</p:attrName>
                                        </p:attrNameLst>
                                      </p:cBhvr>
                                      <p:to>
                                        <p:strVal val="visible"/>
                                      </p:to>
                                    </p:set>
                                    <p:anim calcmode="lin" valueType="num">
                                      <p:cBhvr>
                                        <p:cTn id="25" dur="500" fill="hold"/>
                                        <p:tgtEl>
                                          <p:spTgt spid="1695747">
                                            <p:txEl>
                                              <p:pRg st="3" end="3"/>
                                            </p:txEl>
                                          </p:spTgt>
                                        </p:tgtEl>
                                        <p:attrNameLst>
                                          <p:attrName>ppt_w</p:attrName>
                                        </p:attrNameLst>
                                      </p:cBhvr>
                                      <p:tavLst>
                                        <p:tav tm="0">
                                          <p:val>
                                            <p:strVal val="2/3*#ppt_w"/>
                                          </p:val>
                                        </p:tav>
                                        <p:tav tm="100000">
                                          <p:val>
                                            <p:strVal val="#ppt_w"/>
                                          </p:val>
                                        </p:tav>
                                      </p:tavLst>
                                    </p:anim>
                                    <p:anim calcmode="lin" valueType="num">
                                      <p:cBhvr>
                                        <p:cTn id="26" dur="500" fill="hold"/>
                                        <p:tgtEl>
                                          <p:spTgt spid="1695747">
                                            <p:txEl>
                                              <p:pRg st="3" end="3"/>
                                            </p:txEl>
                                          </p:spTgt>
                                        </p:tgtEl>
                                        <p:attrNameLst>
                                          <p:attrName>ppt_h</p:attrName>
                                        </p:attrNameLst>
                                      </p:cBhvr>
                                      <p:tavLst>
                                        <p:tav tm="0">
                                          <p:val>
                                            <p:strVal val="2/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72" fill="hold" grpId="0" nodeType="clickEffect">
                                  <p:stCondLst>
                                    <p:cond delay="0"/>
                                  </p:stCondLst>
                                  <p:childTnLst>
                                    <p:set>
                                      <p:cBhvr>
                                        <p:cTn id="30" dur="1" fill="hold">
                                          <p:stCondLst>
                                            <p:cond delay="0"/>
                                          </p:stCondLst>
                                        </p:cTn>
                                        <p:tgtEl>
                                          <p:spTgt spid="1695747">
                                            <p:txEl>
                                              <p:pRg st="4" end="4"/>
                                            </p:txEl>
                                          </p:spTgt>
                                        </p:tgtEl>
                                        <p:attrNameLst>
                                          <p:attrName>style.visibility</p:attrName>
                                        </p:attrNameLst>
                                      </p:cBhvr>
                                      <p:to>
                                        <p:strVal val="visible"/>
                                      </p:to>
                                    </p:set>
                                    <p:anim calcmode="lin" valueType="num">
                                      <p:cBhvr>
                                        <p:cTn id="31" dur="500" fill="hold"/>
                                        <p:tgtEl>
                                          <p:spTgt spid="1695747">
                                            <p:txEl>
                                              <p:pRg st="4" end="4"/>
                                            </p:txEl>
                                          </p:spTgt>
                                        </p:tgtEl>
                                        <p:attrNameLst>
                                          <p:attrName>ppt_w</p:attrName>
                                        </p:attrNameLst>
                                      </p:cBhvr>
                                      <p:tavLst>
                                        <p:tav tm="0">
                                          <p:val>
                                            <p:strVal val="2/3*#ppt_w"/>
                                          </p:val>
                                        </p:tav>
                                        <p:tav tm="100000">
                                          <p:val>
                                            <p:strVal val="#ppt_w"/>
                                          </p:val>
                                        </p:tav>
                                      </p:tavLst>
                                    </p:anim>
                                    <p:anim calcmode="lin" valueType="num">
                                      <p:cBhvr>
                                        <p:cTn id="32" dur="500" fill="hold"/>
                                        <p:tgtEl>
                                          <p:spTgt spid="1695747">
                                            <p:txEl>
                                              <p:pRg st="4" end="4"/>
                                            </p:txEl>
                                          </p:spTgt>
                                        </p:tgtEl>
                                        <p:attrNameLst>
                                          <p:attrName>ppt_h</p:attrName>
                                        </p:attrNameLst>
                                      </p:cBhvr>
                                      <p:tavLst>
                                        <p:tav tm="0">
                                          <p:val>
                                            <p:strVal val="2/3*#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272" fill="hold" grpId="0" nodeType="clickEffect">
                                  <p:stCondLst>
                                    <p:cond delay="0"/>
                                  </p:stCondLst>
                                  <p:childTnLst>
                                    <p:set>
                                      <p:cBhvr>
                                        <p:cTn id="36" dur="1" fill="hold">
                                          <p:stCondLst>
                                            <p:cond delay="0"/>
                                          </p:stCondLst>
                                        </p:cTn>
                                        <p:tgtEl>
                                          <p:spTgt spid="1695747">
                                            <p:txEl>
                                              <p:pRg st="5" end="5"/>
                                            </p:txEl>
                                          </p:spTgt>
                                        </p:tgtEl>
                                        <p:attrNameLst>
                                          <p:attrName>style.visibility</p:attrName>
                                        </p:attrNameLst>
                                      </p:cBhvr>
                                      <p:to>
                                        <p:strVal val="visible"/>
                                      </p:to>
                                    </p:set>
                                    <p:anim calcmode="lin" valueType="num">
                                      <p:cBhvr>
                                        <p:cTn id="37" dur="500" fill="hold"/>
                                        <p:tgtEl>
                                          <p:spTgt spid="1695747">
                                            <p:txEl>
                                              <p:pRg st="5" end="5"/>
                                            </p:txEl>
                                          </p:spTgt>
                                        </p:tgtEl>
                                        <p:attrNameLst>
                                          <p:attrName>ppt_w</p:attrName>
                                        </p:attrNameLst>
                                      </p:cBhvr>
                                      <p:tavLst>
                                        <p:tav tm="0">
                                          <p:val>
                                            <p:strVal val="2/3*#ppt_w"/>
                                          </p:val>
                                        </p:tav>
                                        <p:tav tm="100000">
                                          <p:val>
                                            <p:strVal val="#ppt_w"/>
                                          </p:val>
                                        </p:tav>
                                      </p:tavLst>
                                    </p:anim>
                                    <p:anim calcmode="lin" valueType="num">
                                      <p:cBhvr>
                                        <p:cTn id="38" dur="500" fill="hold"/>
                                        <p:tgtEl>
                                          <p:spTgt spid="1695747">
                                            <p:txEl>
                                              <p:pRg st="5" end="5"/>
                                            </p:txEl>
                                          </p:spTgt>
                                        </p:tgtEl>
                                        <p:attrNameLst>
                                          <p:attrName>ppt_h</p:attrName>
                                        </p:attrNameLst>
                                      </p:cBhvr>
                                      <p:tavLst>
                                        <p:tav tm="0">
                                          <p:val>
                                            <p:strVal val="2/3*#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272" fill="hold" grpId="0" nodeType="clickEffect">
                                  <p:stCondLst>
                                    <p:cond delay="0"/>
                                  </p:stCondLst>
                                  <p:childTnLst>
                                    <p:set>
                                      <p:cBhvr>
                                        <p:cTn id="42" dur="1" fill="hold">
                                          <p:stCondLst>
                                            <p:cond delay="0"/>
                                          </p:stCondLst>
                                        </p:cTn>
                                        <p:tgtEl>
                                          <p:spTgt spid="1695747">
                                            <p:txEl>
                                              <p:pRg st="6" end="6"/>
                                            </p:txEl>
                                          </p:spTgt>
                                        </p:tgtEl>
                                        <p:attrNameLst>
                                          <p:attrName>style.visibility</p:attrName>
                                        </p:attrNameLst>
                                      </p:cBhvr>
                                      <p:to>
                                        <p:strVal val="visible"/>
                                      </p:to>
                                    </p:set>
                                    <p:anim calcmode="lin" valueType="num">
                                      <p:cBhvr>
                                        <p:cTn id="43" dur="500" fill="hold"/>
                                        <p:tgtEl>
                                          <p:spTgt spid="1695747">
                                            <p:txEl>
                                              <p:pRg st="6" end="6"/>
                                            </p:txEl>
                                          </p:spTgt>
                                        </p:tgtEl>
                                        <p:attrNameLst>
                                          <p:attrName>ppt_w</p:attrName>
                                        </p:attrNameLst>
                                      </p:cBhvr>
                                      <p:tavLst>
                                        <p:tav tm="0">
                                          <p:val>
                                            <p:strVal val="2/3*#ppt_w"/>
                                          </p:val>
                                        </p:tav>
                                        <p:tav tm="100000">
                                          <p:val>
                                            <p:strVal val="#ppt_w"/>
                                          </p:val>
                                        </p:tav>
                                      </p:tavLst>
                                    </p:anim>
                                    <p:anim calcmode="lin" valueType="num">
                                      <p:cBhvr>
                                        <p:cTn id="44" dur="500" fill="hold"/>
                                        <p:tgtEl>
                                          <p:spTgt spid="1695747">
                                            <p:txEl>
                                              <p:pRg st="6" end="6"/>
                                            </p:txEl>
                                          </p:spTgt>
                                        </p:tgtEl>
                                        <p:attrNameLst>
                                          <p:attrName>ppt_h</p:attrName>
                                        </p:attrNameLst>
                                      </p:cBhvr>
                                      <p:tavLst>
                                        <p:tav tm="0">
                                          <p:val>
                                            <p:strVal val="2/3*#ppt_h"/>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272" fill="hold" grpId="0" nodeType="clickEffect">
                                  <p:stCondLst>
                                    <p:cond delay="0"/>
                                  </p:stCondLst>
                                  <p:childTnLst>
                                    <p:set>
                                      <p:cBhvr>
                                        <p:cTn id="48" dur="1" fill="hold">
                                          <p:stCondLst>
                                            <p:cond delay="0"/>
                                          </p:stCondLst>
                                        </p:cTn>
                                        <p:tgtEl>
                                          <p:spTgt spid="1695747">
                                            <p:txEl>
                                              <p:pRg st="7" end="7"/>
                                            </p:txEl>
                                          </p:spTgt>
                                        </p:tgtEl>
                                        <p:attrNameLst>
                                          <p:attrName>style.visibility</p:attrName>
                                        </p:attrNameLst>
                                      </p:cBhvr>
                                      <p:to>
                                        <p:strVal val="visible"/>
                                      </p:to>
                                    </p:set>
                                    <p:anim calcmode="lin" valueType="num">
                                      <p:cBhvr>
                                        <p:cTn id="49" dur="500" fill="hold"/>
                                        <p:tgtEl>
                                          <p:spTgt spid="1695747">
                                            <p:txEl>
                                              <p:pRg st="7" end="7"/>
                                            </p:txEl>
                                          </p:spTgt>
                                        </p:tgtEl>
                                        <p:attrNameLst>
                                          <p:attrName>ppt_w</p:attrName>
                                        </p:attrNameLst>
                                      </p:cBhvr>
                                      <p:tavLst>
                                        <p:tav tm="0">
                                          <p:val>
                                            <p:strVal val="2/3*#ppt_w"/>
                                          </p:val>
                                        </p:tav>
                                        <p:tav tm="100000">
                                          <p:val>
                                            <p:strVal val="#ppt_w"/>
                                          </p:val>
                                        </p:tav>
                                      </p:tavLst>
                                    </p:anim>
                                    <p:anim calcmode="lin" valueType="num">
                                      <p:cBhvr>
                                        <p:cTn id="50" dur="500" fill="hold"/>
                                        <p:tgtEl>
                                          <p:spTgt spid="1695747">
                                            <p:txEl>
                                              <p:pRg st="7" end="7"/>
                                            </p:txEl>
                                          </p:spTgt>
                                        </p:tgtEl>
                                        <p:attrNameLst>
                                          <p:attrName>ppt_h</p:attrName>
                                        </p:attrNameLst>
                                      </p:cBhvr>
                                      <p:tavLst>
                                        <p:tav tm="0">
                                          <p:val>
                                            <p:strVal val="2/3*#ppt_h"/>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3" presetClass="entr" presetSubtype="272" fill="hold" grpId="0" nodeType="clickEffect">
                                  <p:stCondLst>
                                    <p:cond delay="0"/>
                                  </p:stCondLst>
                                  <p:childTnLst>
                                    <p:set>
                                      <p:cBhvr>
                                        <p:cTn id="54" dur="1" fill="hold">
                                          <p:stCondLst>
                                            <p:cond delay="0"/>
                                          </p:stCondLst>
                                        </p:cTn>
                                        <p:tgtEl>
                                          <p:spTgt spid="1695747">
                                            <p:txEl>
                                              <p:pRg st="8" end="8"/>
                                            </p:txEl>
                                          </p:spTgt>
                                        </p:tgtEl>
                                        <p:attrNameLst>
                                          <p:attrName>style.visibility</p:attrName>
                                        </p:attrNameLst>
                                      </p:cBhvr>
                                      <p:to>
                                        <p:strVal val="visible"/>
                                      </p:to>
                                    </p:set>
                                    <p:anim calcmode="lin" valueType="num">
                                      <p:cBhvr>
                                        <p:cTn id="55" dur="500" fill="hold"/>
                                        <p:tgtEl>
                                          <p:spTgt spid="1695747">
                                            <p:txEl>
                                              <p:pRg st="8" end="8"/>
                                            </p:txEl>
                                          </p:spTgt>
                                        </p:tgtEl>
                                        <p:attrNameLst>
                                          <p:attrName>ppt_w</p:attrName>
                                        </p:attrNameLst>
                                      </p:cBhvr>
                                      <p:tavLst>
                                        <p:tav tm="0">
                                          <p:val>
                                            <p:strVal val="2/3*#ppt_w"/>
                                          </p:val>
                                        </p:tav>
                                        <p:tav tm="100000">
                                          <p:val>
                                            <p:strVal val="#ppt_w"/>
                                          </p:val>
                                        </p:tav>
                                      </p:tavLst>
                                    </p:anim>
                                    <p:anim calcmode="lin" valueType="num">
                                      <p:cBhvr>
                                        <p:cTn id="56" dur="500" fill="hold"/>
                                        <p:tgtEl>
                                          <p:spTgt spid="1695747">
                                            <p:txEl>
                                              <p:pRg st="8" end="8"/>
                                            </p:txEl>
                                          </p:spTgt>
                                        </p:tgtEl>
                                        <p:attrNameLst>
                                          <p:attrName>ppt_h</p:attrName>
                                        </p:attrNameLst>
                                      </p:cBhvr>
                                      <p:tavLst>
                                        <p:tav tm="0">
                                          <p:val>
                                            <p:strVal val="2/3*#ppt_h"/>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3" presetClass="entr" presetSubtype="272" fill="hold" grpId="0" nodeType="clickEffect">
                                  <p:stCondLst>
                                    <p:cond delay="0"/>
                                  </p:stCondLst>
                                  <p:childTnLst>
                                    <p:set>
                                      <p:cBhvr>
                                        <p:cTn id="60" dur="1" fill="hold">
                                          <p:stCondLst>
                                            <p:cond delay="0"/>
                                          </p:stCondLst>
                                        </p:cTn>
                                        <p:tgtEl>
                                          <p:spTgt spid="1695747">
                                            <p:txEl>
                                              <p:pRg st="9" end="9"/>
                                            </p:txEl>
                                          </p:spTgt>
                                        </p:tgtEl>
                                        <p:attrNameLst>
                                          <p:attrName>style.visibility</p:attrName>
                                        </p:attrNameLst>
                                      </p:cBhvr>
                                      <p:to>
                                        <p:strVal val="visible"/>
                                      </p:to>
                                    </p:set>
                                    <p:anim calcmode="lin" valueType="num">
                                      <p:cBhvr>
                                        <p:cTn id="61" dur="500" fill="hold"/>
                                        <p:tgtEl>
                                          <p:spTgt spid="1695747">
                                            <p:txEl>
                                              <p:pRg st="9" end="9"/>
                                            </p:txEl>
                                          </p:spTgt>
                                        </p:tgtEl>
                                        <p:attrNameLst>
                                          <p:attrName>ppt_w</p:attrName>
                                        </p:attrNameLst>
                                      </p:cBhvr>
                                      <p:tavLst>
                                        <p:tav tm="0">
                                          <p:val>
                                            <p:strVal val="2/3*#ppt_w"/>
                                          </p:val>
                                        </p:tav>
                                        <p:tav tm="100000">
                                          <p:val>
                                            <p:strVal val="#ppt_w"/>
                                          </p:val>
                                        </p:tav>
                                      </p:tavLst>
                                    </p:anim>
                                    <p:anim calcmode="lin" valueType="num">
                                      <p:cBhvr>
                                        <p:cTn id="62" dur="500" fill="hold"/>
                                        <p:tgtEl>
                                          <p:spTgt spid="1695747">
                                            <p:txEl>
                                              <p:pRg st="9" end="9"/>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5747" grpId="0" build="p" bldLvl="3"/>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Θέση ημερομηνίας 3"/>
          <p:cNvSpPr>
            <a:spLocks noGrp="1"/>
          </p:cNvSpPr>
          <p:nvPr>
            <p:ph type="dt" sz="quarter" idx="10"/>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smtClean="0">
                <a:solidFill>
                  <a:schemeClr val="bg2"/>
                </a:solidFill>
              </a:rPr>
              <a:t>HY352</a:t>
            </a:r>
            <a:endParaRPr lang="en-US">
              <a:solidFill>
                <a:schemeClr val="bg2"/>
              </a:solidFill>
            </a:endParaRPr>
          </a:p>
        </p:txBody>
      </p:sp>
      <p:sp>
        <p:nvSpPr>
          <p:cNvPr id="11267" name="Θέση υποσέλιδου 4"/>
          <p:cNvSpPr>
            <a:spLocks noGrp="1"/>
          </p:cNvSpPr>
          <p:nvPr>
            <p:ph type="ftr" sz="quarter" idx="11"/>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l-GR">
                <a:solidFill>
                  <a:schemeClr val="bg2"/>
                </a:solidFill>
              </a:rPr>
              <a:t>Α. Σαββίδης</a:t>
            </a:r>
            <a:endParaRPr lang="en-US">
              <a:solidFill>
                <a:schemeClr val="bg2"/>
              </a:solidFill>
            </a:endParaRPr>
          </a:p>
        </p:txBody>
      </p:sp>
      <p:sp>
        <p:nvSpPr>
          <p:cNvPr id="11268" name="Θέση αριθμού διαφάνειας 5"/>
          <p:cNvSpPr>
            <a:spLocks noGrp="1"/>
          </p:cNvSpPr>
          <p:nvPr>
            <p:ph type="sldNum" sz="quarter" idx="12"/>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r>
              <a:rPr lang="en-US">
                <a:solidFill>
                  <a:schemeClr val="bg2"/>
                </a:solidFill>
              </a:rPr>
              <a:t>Slide </a:t>
            </a:r>
            <a:fld id="{8340D02D-3DC0-43B8-9F91-09BCA401F6A7}" type="slidenum">
              <a:rPr lang="en-US">
                <a:solidFill>
                  <a:schemeClr val="bg2"/>
                </a:solidFill>
              </a:rPr>
              <a:pPr/>
              <a:t>9</a:t>
            </a:fld>
            <a:r>
              <a:rPr lang="el-GR">
                <a:solidFill>
                  <a:schemeClr val="bg2"/>
                </a:solidFill>
              </a:rPr>
              <a:t> / 4</a:t>
            </a:r>
            <a:r>
              <a:rPr lang="en-US">
                <a:solidFill>
                  <a:schemeClr val="bg2"/>
                </a:solidFill>
              </a:rPr>
              <a:t>4</a:t>
            </a:r>
          </a:p>
        </p:txBody>
      </p:sp>
      <p:sp>
        <p:nvSpPr>
          <p:cNvPr id="1696770" name="Rectangle 2"/>
          <p:cNvSpPr>
            <a:spLocks noGrp="1" noChangeArrowheads="1"/>
          </p:cNvSpPr>
          <p:nvPr>
            <p:ph type="title"/>
          </p:nvPr>
        </p:nvSpPr>
        <p:spPr/>
        <p:txBody>
          <a:bodyPr/>
          <a:lstStyle/>
          <a:p>
            <a:pPr>
              <a:defRPr/>
            </a:pPr>
            <a:r>
              <a:rPr lang="el-GR" smtClean="0"/>
              <a:t>Αποτυχία πόρων (2/4)</a:t>
            </a:r>
            <a:endParaRPr lang="en-GB" smtClean="0"/>
          </a:p>
        </p:txBody>
      </p:sp>
      <p:sp>
        <p:nvSpPr>
          <p:cNvPr id="1696771" name="Rectangle 3"/>
          <p:cNvSpPr>
            <a:spLocks noGrp="1" noChangeArrowheads="1"/>
          </p:cNvSpPr>
          <p:nvPr>
            <p:ph type="body" idx="1"/>
          </p:nvPr>
        </p:nvSpPr>
        <p:spPr/>
        <p:txBody>
          <a:bodyPr/>
          <a:lstStyle/>
          <a:p>
            <a:pPr>
              <a:lnSpc>
                <a:spcPct val="90000"/>
              </a:lnSpc>
              <a:defRPr/>
            </a:pPr>
            <a:r>
              <a:rPr lang="el-GR" sz="2000" dirty="0" smtClean="0"/>
              <a:t>Όλες οι πιθανές περιπτώσεις αποτυχίας πόρων πρέπει να ταξινομηθούν και να τεκμηριωθούν</a:t>
            </a:r>
            <a:endParaRPr lang="en-US" sz="2000" dirty="0" smtClean="0"/>
          </a:p>
          <a:p>
            <a:pPr lvl="1">
              <a:lnSpc>
                <a:spcPct val="90000"/>
              </a:lnSpc>
              <a:defRPr/>
            </a:pPr>
            <a:r>
              <a:rPr lang="el-GR" sz="2000" dirty="0" smtClean="0"/>
              <a:t>Ορισμένες τέτοιες αποτυχίες μπορεί να χαρακτηριστούν ως «καταληκτικές» - </a:t>
            </a:r>
            <a:r>
              <a:rPr lang="en-US" sz="2000" i="1" dirty="0" smtClean="0"/>
              <a:t>fatal</a:t>
            </a:r>
            <a:r>
              <a:rPr lang="en-US" sz="2000" dirty="0" smtClean="0"/>
              <a:t> –</a:t>
            </a:r>
            <a:r>
              <a:rPr lang="el-GR" sz="2000" dirty="0" smtClean="0"/>
              <a:t> εάν αποτυχαίνουν ζωτικοί πόροι</a:t>
            </a:r>
            <a:r>
              <a:rPr lang="en-US" sz="2000" dirty="0" smtClean="0"/>
              <a:t>, </a:t>
            </a:r>
            <a:r>
              <a:rPr lang="el-GR" sz="2000" dirty="0" smtClean="0"/>
              <a:t>που σημαίνει ότι το πρόγραμμα πρέπει αναγκαστικά να τερματίσει, όπως π.χ.</a:t>
            </a:r>
            <a:endParaRPr lang="en-US" sz="2000" dirty="0" smtClean="0"/>
          </a:p>
          <a:p>
            <a:pPr lvl="2">
              <a:lnSpc>
                <a:spcPct val="90000"/>
              </a:lnSpc>
              <a:defRPr/>
            </a:pPr>
            <a:r>
              <a:rPr lang="el-GR" sz="1800" i="1" dirty="0" smtClean="0"/>
              <a:t>λάθος δίσκου αποθήκευσης σε μία βάση δεδομένων</a:t>
            </a:r>
            <a:endParaRPr lang="en-US" sz="1800" i="1" dirty="0" smtClean="0"/>
          </a:p>
          <a:p>
            <a:pPr lvl="2">
              <a:lnSpc>
                <a:spcPct val="90000"/>
              </a:lnSpc>
              <a:defRPr/>
            </a:pPr>
            <a:r>
              <a:rPr lang="en-US" sz="1800" i="1" dirty="0" smtClean="0"/>
              <a:t>stack overflow</a:t>
            </a:r>
            <a:r>
              <a:rPr lang="el-GR" sz="1800" i="1" dirty="0" smtClean="0"/>
              <a:t> </a:t>
            </a:r>
            <a:r>
              <a:rPr lang="en-US" sz="1800" i="1" dirty="0" smtClean="0"/>
              <a:t>(program execution)</a:t>
            </a:r>
          </a:p>
          <a:p>
            <a:pPr lvl="2">
              <a:lnSpc>
                <a:spcPct val="90000"/>
              </a:lnSpc>
              <a:defRPr/>
            </a:pPr>
            <a:r>
              <a:rPr lang="el-GR" sz="1800" i="1" dirty="0" smtClean="0"/>
              <a:t>αδυναμία επικοινωνίας με την κάρτα γραφικών σε εφαρμογή </a:t>
            </a:r>
            <a:r>
              <a:rPr lang="en-US" sz="1800" i="1" dirty="0" smtClean="0"/>
              <a:t>multimedia</a:t>
            </a:r>
          </a:p>
          <a:p>
            <a:pPr lvl="2">
              <a:lnSpc>
                <a:spcPct val="90000"/>
              </a:lnSpc>
              <a:defRPr/>
            </a:pPr>
            <a:r>
              <a:rPr lang="el-GR" sz="1800" i="1" dirty="0" smtClean="0"/>
              <a:t>αποτυχία δικτύου σε μία </a:t>
            </a:r>
            <a:r>
              <a:rPr lang="en-US" sz="1800" i="1" dirty="0" smtClean="0"/>
              <a:t>ftp </a:t>
            </a:r>
            <a:r>
              <a:rPr lang="el-GR" sz="1800" i="1" dirty="0" smtClean="0"/>
              <a:t>εφαρμογή</a:t>
            </a:r>
            <a:endParaRPr lang="en-US" sz="1800" i="1" dirty="0" smtClean="0"/>
          </a:p>
          <a:p>
            <a:pPr lvl="1">
              <a:lnSpc>
                <a:spcPct val="90000"/>
              </a:lnSpc>
              <a:defRPr/>
            </a:pPr>
            <a:r>
              <a:rPr lang="el-GR" sz="1800" dirty="0" smtClean="0"/>
              <a:t>Για τις «μη καταστροφικές» αποτυχίες θα πρέπει ορίσουμε ακριβώς τον τρόπο με τον οποίο το σύστημα συμπεριφέρεται ώστε να αντεπεξέλθει, π.χ. την όποια ειδική κατάσταση στην οποία υπεισέρχεται</a:t>
            </a:r>
          </a:p>
          <a:p>
            <a:pPr lvl="1">
              <a:lnSpc>
                <a:spcPct val="90000"/>
              </a:lnSpc>
              <a:defRPr/>
            </a:pPr>
            <a:r>
              <a:rPr lang="el-GR" sz="1800" dirty="0" smtClean="0"/>
              <a:t>Το λογισμικό πρέπει να σχεδιάζεται και να υλοποιείται ώστε όλες αυτές οι περιπτώσεις να αντιμετωπίζονται «ανηλεώς» και συστηματικά</a:t>
            </a:r>
            <a:endParaRPr lang="en-GB" sz="1800" dirty="0" smtClean="0"/>
          </a:p>
        </p:txBody>
      </p:sp>
    </p:spTree>
    <p:extLst>
      <p:ext uri="{BB962C8B-B14F-4D97-AF65-F5344CB8AC3E}">
        <p14:creationId xmlns:p14="http://schemas.microsoft.com/office/powerpoint/2010/main" val="34720942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696771">
                                            <p:txEl>
                                              <p:pRg st="0" end="0"/>
                                            </p:txEl>
                                          </p:spTgt>
                                        </p:tgtEl>
                                        <p:attrNameLst>
                                          <p:attrName>style.visibility</p:attrName>
                                        </p:attrNameLst>
                                      </p:cBhvr>
                                      <p:to>
                                        <p:strVal val="visible"/>
                                      </p:to>
                                    </p:set>
                                    <p:anim calcmode="lin" valueType="num">
                                      <p:cBhvr>
                                        <p:cTn id="7" dur="500" fill="hold"/>
                                        <p:tgtEl>
                                          <p:spTgt spid="1696771">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696771">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696771">
                                            <p:txEl>
                                              <p:pRg st="1" end="1"/>
                                            </p:txEl>
                                          </p:spTgt>
                                        </p:tgtEl>
                                        <p:attrNameLst>
                                          <p:attrName>style.visibility</p:attrName>
                                        </p:attrNameLst>
                                      </p:cBhvr>
                                      <p:to>
                                        <p:strVal val="visible"/>
                                      </p:to>
                                    </p:set>
                                    <p:anim calcmode="lin" valueType="num">
                                      <p:cBhvr>
                                        <p:cTn id="13" dur="500" fill="hold"/>
                                        <p:tgtEl>
                                          <p:spTgt spid="1696771">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1696771">
                                            <p:txEl>
                                              <p:pRg st="1" end="1"/>
                                            </p:txEl>
                                          </p:spTgt>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1696771">
                                            <p:txEl>
                                              <p:pRg st="2" end="2"/>
                                            </p:txEl>
                                          </p:spTgt>
                                        </p:tgtEl>
                                        <p:attrNameLst>
                                          <p:attrName>style.visibility</p:attrName>
                                        </p:attrNameLst>
                                      </p:cBhvr>
                                      <p:to>
                                        <p:strVal val="visible"/>
                                      </p:to>
                                    </p:set>
                                    <p:anim calcmode="lin" valueType="num">
                                      <p:cBhvr>
                                        <p:cTn id="19" dur="500" fill="hold"/>
                                        <p:tgtEl>
                                          <p:spTgt spid="1696771">
                                            <p:txEl>
                                              <p:pRg st="2" end="2"/>
                                            </p:txEl>
                                          </p:spTgt>
                                        </p:tgtEl>
                                        <p:attrNameLst>
                                          <p:attrName>ppt_w</p:attrName>
                                        </p:attrNameLst>
                                      </p:cBhvr>
                                      <p:tavLst>
                                        <p:tav tm="0">
                                          <p:val>
                                            <p:strVal val="2/3*#ppt_w"/>
                                          </p:val>
                                        </p:tav>
                                        <p:tav tm="100000">
                                          <p:val>
                                            <p:strVal val="#ppt_w"/>
                                          </p:val>
                                        </p:tav>
                                      </p:tavLst>
                                    </p:anim>
                                    <p:anim calcmode="lin" valueType="num">
                                      <p:cBhvr>
                                        <p:cTn id="20" dur="500" fill="hold"/>
                                        <p:tgtEl>
                                          <p:spTgt spid="1696771">
                                            <p:txEl>
                                              <p:pRg st="2" end="2"/>
                                            </p:txEl>
                                          </p:spTgt>
                                        </p:tgtEl>
                                        <p:attrNameLst>
                                          <p:attrName>ppt_h</p:attrName>
                                        </p:attrNameLst>
                                      </p:cBhvr>
                                      <p:tavLst>
                                        <p:tav tm="0">
                                          <p:val>
                                            <p:strVal val="2/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72" fill="hold" grpId="0" nodeType="clickEffect">
                                  <p:stCondLst>
                                    <p:cond delay="0"/>
                                  </p:stCondLst>
                                  <p:childTnLst>
                                    <p:set>
                                      <p:cBhvr>
                                        <p:cTn id="24" dur="1" fill="hold">
                                          <p:stCondLst>
                                            <p:cond delay="0"/>
                                          </p:stCondLst>
                                        </p:cTn>
                                        <p:tgtEl>
                                          <p:spTgt spid="1696771">
                                            <p:txEl>
                                              <p:pRg st="3" end="3"/>
                                            </p:txEl>
                                          </p:spTgt>
                                        </p:tgtEl>
                                        <p:attrNameLst>
                                          <p:attrName>style.visibility</p:attrName>
                                        </p:attrNameLst>
                                      </p:cBhvr>
                                      <p:to>
                                        <p:strVal val="visible"/>
                                      </p:to>
                                    </p:set>
                                    <p:anim calcmode="lin" valueType="num">
                                      <p:cBhvr>
                                        <p:cTn id="25" dur="500" fill="hold"/>
                                        <p:tgtEl>
                                          <p:spTgt spid="1696771">
                                            <p:txEl>
                                              <p:pRg st="3" end="3"/>
                                            </p:txEl>
                                          </p:spTgt>
                                        </p:tgtEl>
                                        <p:attrNameLst>
                                          <p:attrName>ppt_w</p:attrName>
                                        </p:attrNameLst>
                                      </p:cBhvr>
                                      <p:tavLst>
                                        <p:tav tm="0">
                                          <p:val>
                                            <p:strVal val="2/3*#ppt_w"/>
                                          </p:val>
                                        </p:tav>
                                        <p:tav tm="100000">
                                          <p:val>
                                            <p:strVal val="#ppt_w"/>
                                          </p:val>
                                        </p:tav>
                                      </p:tavLst>
                                    </p:anim>
                                    <p:anim calcmode="lin" valueType="num">
                                      <p:cBhvr>
                                        <p:cTn id="26" dur="500" fill="hold"/>
                                        <p:tgtEl>
                                          <p:spTgt spid="1696771">
                                            <p:txEl>
                                              <p:pRg st="3" end="3"/>
                                            </p:txEl>
                                          </p:spTgt>
                                        </p:tgtEl>
                                        <p:attrNameLst>
                                          <p:attrName>ppt_h</p:attrName>
                                        </p:attrNameLst>
                                      </p:cBhvr>
                                      <p:tavLst>
                                        <p:tav tm="0">
                                          <p:val>
                                            <p:strVal val="2/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72" fill="hold" grpId="0" nodeType="clickEffect">
                                  <p:stCondLst>
                                    <p:cond delay="0"/>
                                  </p:stCondLst>
                                  <p:childTnLst>
                                    <p:set>
                                      <p:cBhvr>
                                        <p:cTn id="30" dur="1" fill="hold">
                                          <p:stCondLst>
                                            <p:cond delay="0"/>
                                          </p:stCondLst>
                                        </p:cTn>
                                        <p:tgtEl>
                                          <p:spTgt spid="1696771">
                                            <p:txEl>
                                              <p:pRg st="4" end="4"/>
                                            </p:txEl>
                                          </p:spTgt>
                                        </p:tgtEl>
                                        <p:attrNameLst>
                                          <p:attrName>style.visibility</p:attrName>
                                        </p:attrNameLst>
                                      </p:cBhvr>
                                      <p:to>
                                        <p:strVal val="visible"/>
                                      </p:to>
                                    </p:set>
                                    <p:anim calcmode="lin" valueType="num">
                                      <p:cBhvr>
                                        <p:cTn id="31" dur="500" fill="hold"/>
                                        <p:tgtEl>
                                          <p:spTgt spid="1696771">
                                            <p:txEl>
                                              <p:pRg st="4" end="4"/>
                                            </p:txEl>
                                          </p:spTgt>
                                        </p:tgtEl>
                                        <p:attrNameLst>
                                          <p:attrName>ppt_w</p:attrName>
                                        </p:attrNameLst>
                                      </p:cBhvr>
                                      <p:tavLst>
                                        <p:tav tm="0">
                                          <p:val>
                                            <p:strVal val="2/3*#ppt_w"/>
                                          </p:val>
                                        </p:tav>
                                        <p:tav tm="100000">
                                          <p:val>
                                            <p:strVal val="#ppt_w"/>
                                          </p:val>
                                        </p:tav>
                                      </p:tavLst>
                                    </p:anim>
                                    <p:anim calcmode="lin" valueType="num">
                                      <p:cBhvr>
                                        <p:cTn id="32" dur="500" fill="hold"/>
                                        <p:tgtEl>
                                          <p:spTgt spid="1696771">
                                            <p:txEl>
                                              <p:pRg st="4" end="4"/>
                                            </p:txEl>
                                          </p:spTgt>
                                        </p:tgtEl>
                                        <p:attrNameLst>
                                          <p:attrName>ppt_h</p:attrName>
                                        </p:attrNameLst>
                                      </p:cBhvr>
                                      <p:tavLst>
                                        <p:tav tm="0">
                                          <p:val>
                                            <p:strVal val="2/3*#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272" fill="hold" grpId="0" nodeType="clickEffect">
                                  <p:stCondLst>
                                    <p:cond delay="0"/>
                                  </p:stCondLst>
                                  <p:childTnLst>
                                    <p:set>
                                      <p:cBhvr>
                                        <p:cTn id="36" dur="1" fill="hold">
                                          <p:stCondLst>
                                            <p:cond delay="0"/>
                                          </p:stCondLst>
                                        </p:cTn>
                                        <p:tgtEl>
                                          <p:spTgt spid="1696771">
                                            <p:txEl>
                                              <p:pRg st="5" end="5"/>
                                            </p:txEl>
                                          </p:spTgt>
                                        </p:tgtEl>
                                        <p:attrNameLst>
                                          <p:attrName>style.visibility</p:attrName>
                                        </p:attrNameLst>
                                      </p:cBhvr>
                                      <p:to>
                                        <p:strVal val="visible"/>
                                      </p:to>
                                    </p:set>
                                    <p:anim calcmode="lin" valueType="num">
                                      <p:cBhvr>
                                        <p:cTn id="37" dur="500" fill="hold"/>
                                        <p:tgtEl>
                                          <p:spTgt spid="1696771">
                                            <p:txEl>
                                              <p:pRg st="5" end="5"/>
                                            </p:txEl>
                                          </p:spTgt>
                                        </p:tgtEl>
                                        <p:attrNameLst>
                                          <p:attrName>ppt_w</p:attrName>
                                        </p:attrNameLst>
                                      </p:cBhvr>
                                      <p:tavLst>
                                        <p:tav tm="0">
                                          <p:val>
                                            <p:strVal val="2/3*#ppt_w"/>
                                          </p:val>
                                        </p:tav>
                                        <p:tav tm="100000">
                                          <p:val>
                                            <p:strVal val="#ppt_w"/>
                                          </p:val>
                                        </p:tav>
                                      </p:tavLst>
                                    </p:anim>
                                    <p:anim calcmode="lin" valueType="num">
                                      <p:cBhvr>
                                        <p:cTn id="38" dur="500" fill="hold"/>
                                        <p:tgtEl>
                                          <p:spTgt spid="1696771">
                                            <p:txEl>
                                              <p:pRg st="5" end="5"/>
                                            </p:txEl>
                                          </p:spTgt>
                                        </p:tgtEl>
                                        <p:attrNameLst>
                                          <p:attrName>ppt_h</p:attrName>
                                        </p:attrNameLst>
                                      </p:cBhvr>
                                      <p:tavLst>
                                        <p:tav tm="0">
                                          <p:val>
                                            <p:strVal val="2/3*#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272" fill="hold" grpId="0" nodeType="clickEffect">
                                  <p:stCondLst>
                                    <p:cond delay="0"/>
                                  </p:stCondLst>
                                  <p:childTnLst>
                                    <p:set>
                                      <p:cBhvr>
                                        <p:cTn id="42" dur="1" fill="hold">
                                          <p:stCondLst>
                                            <p:cond delay="0"/>
                                          </p:stCondLst>
                                        </p:cTn>
                                        <p:tgtEl>
                                          <p:spTgt spid="1696771">
                                            <p:txEl>
                                              <p:pRg st="6" end="6"/>
                                            </p:txEl>
                                          </p:spTgt>
                                        </p:tgtEl>
                                        <p:attrNameLst>
                                          <p:attrName>style.visibility</p:attrName>
                                        </p:attrNameLst>
                                      </p:cBhvr>
                                      <p:to>
                                        <p:strVal val="visible"/>
                                      </p:to>
                                    </p:set>
                                    <p:anim calcmode="lin" valueType="num">
                                      <p:cBhvr>
                                        <p:cTn id="43" dur="500" fill="hold"/>
                                        <p:tgtEl>
                                          <p:spTgt spid="1696771">
                                            <p:txEl>
                                              <p:pRg st="6" end="6"/>
                                            </p:txEl>
                                          </p:spTgt>
                                        </p:tgtEl>
                                        <p:attrNameLst>
                                          <p:attrName>ppt_w</p:attrName>
                                        </p:attrNameLst>
                                      </p:cBhvr>
                                      <p:tavLst>
                                        <p:tav tm="0">
                                          <p:val>
                                            <p:strVal val="2/3*#ppt_w"/>
                                          </p:val>
                                        </p:tav>
                                        <p:tav tm="100000">
                                          <p:val>
                                            <p:strVal val="#ppt_w"/>
                                          </p:val>
                                        </p:tav>
                                      </p:tavLst>
                                    </p:anim>
                                    <p:anim calcmode="lin" valueType="num">
                                      <p:cBhvr>
                                        <p:cTn id="44" dur="500" fill="hold"/>
                                        <p:tgtEl>
                                          <p:spTgt spid="1696771">
                                            <p:txEl>
                                              <p:pRg st="6" end="6"/>
                                            </p:txEl>
                                          </p:spTgt>
                                        </p:tgtEl>
                                        <p:attrNameLst>
                                          <p:attrName>ppt_h</p:attrName>
                                        </p:attrNameLst>
                                      </p:cBhvr>
                                      <p:tavLst>
                                        <p:tav tm="0">
                                          <p:val>
                                            <p:strVal val="2/3*#ppt_h"/>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272" fill="hold" grpId="0" nodeType="clickEffect">
                                  <p:stCondLst>
                                    <p:cond delay="0"/>
                                  </p:stCondLst>
                                  <p:childTnLst>
                                    <p:set>
                                      <p:cBhvr>
                                        <p:cTn id="48" dur="1" fill="hold">
                                          <p:stCondLst>
                                            <p:cond delay="0"/>
                                          </p:stCondLst>
                                        </p:cTn>
                                        <p:tgtEl>
                                          <p:spTgt spid="1696771">
                                            <p:txEl>
                                              <p:pRg st="7" end="7"/>
                                            </p:txEl>
                                          </p:spTgt>
                                        </p:tgtEl>
                                        <p:attrNameLst>
                                          <p:attrName>style.visibility</p:attrName>
                                        </p:attrNameLst>
                                      </p:cBhvr>
                                      <p:to>
                                        <p:strVal val="visible"/>
                                      </p:to>
                                    </p:set>
                                    <p:anim calcmode="lin" valueType="num">
                                      <p:cBhvr>
                                        <p:cTn id="49" dur="500" fill="hold"/>
                                        <p:tgtEl>
                                          <p:spTgt spid="1696771">
                                            <p:txEl>
                                              <p:pRg st="7" end="7"/>
                                            </p:txEl>
                                          </p:spTgt>
                                        </p:tgtEl>
                                        <p:attrNameLst>
                                          <p:attrName>ppt_w</p:attrName>
                                        </p:attrNameLst>
                                      </p:cBhvr>
                                      <p:tavLst>
                                        <p:tav tm="0">
                                          <p:val>
                                            <p:strVal val="2/3*#ppt_w"/>
                                          </p:val>
                                        </p:tav>
                                        <p:tav tm="100000">
                                          <p:val>
                                            <p:strVal val="#ppt_w"/>
                                          </p:val>
                                        </p:tav>
                                      </p:tavLst>
                                    </p:anim>
                                    <p:anim calcmode="lin" valueType="num">
                                      <p:cBhvr>
                                        <p:cTn id="50" dur="500" fill="hold"/>
                                        <p:tgtEl>
                                          <p:spTgt spid="1696771">
                                            <p:txEl>
                                              <p:pRg st="7" end="7"/>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6771" grpId="0" build="p" bldLvl="3"/>
    </p:bldLst>
  </p:timing>
</p:sld>
</file>

<file path=ppt/theme/theme1.xml><?xml version="1.0" encoding="utf-8"?>
<a:theme xmlns:a="http://schemas.openxmlformats.org/drawingml/2006/main" name="CSUN 99">
  <a:themeElements>
    <a:clrScheme name="CSUN 99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SUN 99">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2075" tIns="46038" rIns="92075" bIns="46038"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6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2075" tIns="46038" rIns="92075" bIns="46038"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6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CSUN 99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SUN 99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SUN 99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UN 99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SUN 99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SUN 99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SUN 99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7159</TotalTime>
  <Words>3710</Words>
  <Application>Microsoft Office PowerPoint</Application>
  <PresentationFormat>Προβολή στην οθόνη (4:3)</PresentationFormat>
  <Paragraphs>460</Paragraphs>
  <Slides>44</Slides>
  <Notes>1</Notes>
  <HiddenSlides>0</HiddenSlides>
  <MMClips>0</MMClips>
  <ScaleCrop>false</ScaleCrop>
  <HeadingPairs>
    <vt:vector size="4" baseType="variant">
      <vt:variant>
        <vt:lpstr>Θέμα</vt:lpstr>
      </vt:variant>
      <vt:variant>
        <vt:i4>1</vt:i4>
      </vt:variant>
      <vt:variant>
        <vt:lpstr>Τίτλοι διαφανειών</vt:lpstr>
      </vt:variant>
      <vt:variant>
        <vt:i4>44</vt:i4>
      </vt:variant>
    </vt:vector>
  </HeadingPairs>
  <TitlesOfParts>
    <vt:vector size="45" baseType="lpstr">
      <vt:lpstr>CSUN 99</vt:lpstr>
      <vt:lpstr>Παρουσίαση του PowerPoint</vt:lpstr>
      <vt:lpstr>ΕΝΟΤΗΤΑ 7</vt:lpstr>
      <vt:lpstr>Περιεχόμενα</vt:lpstr>
      <vt:lpstr>Εισαγωγή (1/3)</vt:lpstr>
      <vt:lpstr>Εισαγωγή (2/3)</vt:lpstr>
      <vt:lpstr>Εισαγωγή (3/3)</vt:lpstr>
      <vt:lpstr>Περιεχόμενα</vt:lpstr>
      <vt:lpstr>Αποτυχία πόρων (1/4)</vt:lpstr>
      <vt:lpstr>Αποτυχία πόρων (2/4)</vt:lpstr>
      <vt:lpstr>Αποτυχία πόρων (3/4)</vt:lpstr>
      <vt:lpstr>Αποτυχία πόρων (4/4)</vt:lpstr>
      <vt:lpstr>Περιεχόμενα</vt:lpstr>
      <vt:lpstr>Προγραμματιστικό σφάλμα (1/6)</vt:lpstr>
      <vt:lpstr>Προγραμματιστικό σφάλμα (2/6)</vt:lpstr>
      <vt:lpstr>Προγραμματιστικό σφάλμα (3/6)</vt:lpstr>
      <vt:lpstr>Προγραμματιστικό σφάλμα (4/6)</vt:lpstr>
      <vt:lpstr>Προγραμματιστικό σφάλμα (5/6)</vt:lpstr>
      <vt:lpstr>Προγραμματιστικό σφάλμα (6/6)</vt:lpstr>
      <vt:lpstr>Περιεχόμενα</vt:lpstr>
      <vt:lpstr>Κοινή στρατηγική debugging (1/5)</vt:lpstr>
      <vt:lpstr>Κοινή στρατηγική debugging (2/5)</vt:lpstr>
      <vt:lpstr>Κοινή στρατηγική debugging (3/5)</vt:lpstr>
      <vt:lpstr>Κοινή στρατηγική debugging (4/5))</vt:lpstr>
      <vt:lpstr>Κοινή στρατηγική debugging (5/5)</vt:lpstr>
      <vt:lpstr>Περιεχόμενα</vt:lpstr>
      <vt:lpstr>Αυτοέλεγχος προγράμματος (1/8)</vt:lpstr>
      <vt:lpstr>Αυτοέλεγχος προγράμματος (2/8)</vt:lpstr>
      <vt:lpstr>Αυτοέλεγχος προγράμματος (3/8)</vt:lpstr>
      <vt:lpstr>Αυτοέλεγχος προγράμματος (4/8)</vt:lpstr>
      <vt:lpstr>Αυτοέλεγχος προγράμματος (5/8)</vt:lpstr>
      <vt:lpstr>Αυτοέλεγχος προγράμματος (6/8)</vt:lpstr>
      <vt:lpstr>Αυτοέλεγχος προγράμματος (7/8)</vt:lpstr>
      <vt:lpstr>Αυτοέλεγχος προγράμματος (8/8)</vt:lpstr>
      <vt:lpstr>Περιεχόμενα</vt:lpstr>
      <vt:lpstr>Ακραίος προγραμματισμός (1/10)</vt:lpstr>
      <vt:lpstr>Ακραίος προγραμματισμός (2/10)</vt:lpstr>
      <vt:lpstr>Ακραίος προγραμματισμός (3/10)</vt:lpstr>
      <vt:lpstr>Ακραίος προγραμματισμός (4/10)</vt:lpstr>
      <vt:lpstr>Ακραίος προγραμματισμός (5/10)</vt:lpstr>
      <vt:lpstr>Ακραίος προγραμματισμός (6/10)</vt:lpstr>
      <vt:lpstr>Ακραίος προγραμματισμός (7/10)</vt:lpstr>
      <vt:lpstr>Ακραίος προγραμματισμός (8/10)</vt:lpstr>
      <vt:lpstr>Ακραίος προγραμματισμός (9/10)</vt:lpstr>
      <vt:lpstr>Ακραίος προγραμματισμός (10/10)</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HCI &amp; AT Lab @ ICS-FORTH</dc:title>
  <dc:creator>Σαββίδης Αντώνης</dc:creator>
  <cp:lastModifiedBy>AS</cp:lastModifiedBy>
  <cp:revision>2246</cp:revision>
  <cp:lastPrinted>1999-09-20T12:01:02Z</cp:lastPrinted>
  <dcterms:created xsi:type="dcterms:W3CDTF">1995-06-17T23:31:02Z</dcterms:created>
  <dcterms:modified xsi:type="dcterms:W3CDTF">2014-12-16T14:23:06Z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1</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Z:\Projects\_Presentations\1999\Ellis lecture\html vesrion optimised for 1024x768</vt:lpwstr>
  </property>
</Properties>
</file>