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8" r:id="rId3"/>
    <p:sldId id="272" r:id="rId4"/>
    <p:sldId id="257" r:id="rId5"/>
    <p:sldId id="264" r:id="rId6"/>
    <p:sldId id="437" r:id="rId7"/>
    <p:sldId id="295" r:id="rId8"/>
    <p:sldId id="277" r:id="rId9"/>
    <p:sldId id="276" r:id="rId10"/>
    <p:sldId id="274" r:id="rId11"/>
    <p:sldId id="275" r:id="rId12"/>
    <p:sldId id="279" r:id="rId13"/>
    <p:sldId id="281" r:id="rId14"/>
    <p:sldId id="297" r:id="rId15"/>
    <p:sldId id="294" r:id="rId16"/>
    <p:sldId id="436" r:id="rId17"/>
    <p:sldId id="267" r:id="rId18"/>
    <p:sldId id="266" r:id="rId19"/>
    <p:sldId id="260" r:id="rId20"/>
    <p:sldId id="296" r:id="rId21"/>
    <p:sldId id="291" r:id="rId22"/>
    <p:sldId id="2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7"/>
    <p:restoredTop sz="77075"/>
  </p:normalViewPr>
  <p:slideViewPr>
    <p:cSldViewPr snapToGrid="0" snapToObjects="1" showGuides="1">
      <p:cViewPr varScale="1">
        <p:scale>
          <a:sx n="92" d="100"/>
          <a:sy n="92" d="100"/>
        </p:scale>
        <p:origin x="14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764B40-8503-9645-85B7-0DEA7415F7A3}" type="datetimeFigureOut">
              <a:rPr lang="en-US" smtClean="0"/>
              <a:t>1/11/23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913EE9-E5F2-7E4C-93C0-B3A15DE4B5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515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13EE9-E5F2-7E4C-93C0-B3A15DE4B53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935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13EE9-E5F2-7E4C-93C0-B3A15DE4B53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5401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13EE9-E5F2-7E4C-93C0-B3A15DE4B53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1862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you know the hybrid policy at IE has changed – in-person attendance is expected for all sessions, you can have up to 30% absences. </a:t>
            </a:r>
          </a:p>
          <a:p>
            <a:endParaRPr lang="en-US" dirty="0"/>
          </a:p>
          <a:p>
            <a:r>
              <a:rPr lang="en-US" dirty="0"/>
              <a:t>No flexibility as far as I can tell with those key dates, so mark them on your calendars. You must be in class.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13EE9-E5F2-7E4C-93C0-B3A15DE4B53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431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PUNCTUALITY</a:t>
            </a:r>
          </a:p>
          <a:p>
            <a:pPr marL="171450" indent="-171450">
              <a:buFontTx/>
              <a:buChar char="-"/>
            </a:pPr>
            <a:r>
              <a:rPr lang="en-US" dirty="0"/>
              <a:t>I won’t wait more than a couple of minutes to start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Qwickly</a:t>
            </a:r>
            <a:r>
              <a:rPr lang="en-US" dirty="0"/>
              <a:t> expires in a few minutes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Respect for others’ time: there’s 50 of us, 5 minutes of idle / waiting time totals about 4h that could be spent working, socializing, talking with family.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ATTENDANCE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Qwickly</a:t>
            </a:r>
            <a:r>
              <a:rPr lang="en-US" dirty="0"/>
              <a:t> – download the app</a:t>
            </a:r>
          </a:p>
          <a:p>
            <a:pPr marL="171450" indent="-171450">
              <a:buFontTx/>
              <a:buChar char="-"/>
            </a:pPr>
            <a:r>
              <a:rPr lang="en-US" dirty="0"/>
              <a:t>QR code on the screen</a:t>
            </a:r>
          </a:p>
          <a:p>
            <a:pPr marL="171450" indent="-171450">
              <a:buFontTx/>
              <a:buChar char="-"/>
            </a:pPr>
            <a:r>
              <a:rPr lang="en-US" dirty="0"/>
              <a:t>Do a test run</a:t>
            </a:r>
          </a:p>
          <a:p>
            <a:pPr marL="171450" indent="-171450">
              <a:buFontTx/>
              <a:buChar char="-"/>
            </a:pPr>
            <a:r>
              <a:rPr lang="en-US" dirty="0"/>
              <a:t>I’ll do it each time per session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Problems with attendance, you deal with the program, not with me. I simply record whether you’re present or not.</a:t>
            </a:r>
          </a:p>
          <a:p>
            <a:pPr marL="171450" indent="-171450">
              <a:buFontTx/>
              <a:buChar char="-"/>
            </a:pPr>
            <a:r>
              <a:rPr lang="en-US" dirty="0"/>
              <a:t>No need to email me if you’re going to have to miss a session, you’re all adults. </a:t>
            </a:r>
          </a:p>
          <a:p>
            <a:pPr marL="171450" indent="-171450">
              <a:buFontTx/>
              <a:buChar char="-"/>
            </a:pPr>
            <a:r>
              <a:rPr lang="en-US" dirty="0"/>
              <a:t>Do email me if you want me to help with the material covered, readings, etc.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READINGS</a:t>
            </a:r>
          </a:p>
          <a:p>
            <a:pPr marL="171450" indent="-171450">
              <a:buFontTx/>
              <a:buChar char="-"/>
            </a:pPr>
            <a:r>
              <a:rPr lang="en-US" dirty="0"/>
              <a:t>Readings are compulsory.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There’ll be quizzes.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Required books are to be obtained –downloaded from IE library</a:t>
            </a:r>
          </a:p>
          <a:p>
            <a:pPr marL="171450" indent="-171450">
              <a:buFontTx/>
              <a:buChar char="-"/>
            </a:pPr>
            <a:r>
              <a:rPr lang="en-US" dirty="0"/>
              <a:t>Why those books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Additional materials I’ll recommend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INCLUSIVE CLASSROOM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Discussion is at the heart of PPA</a:t>
            </a:r>
          </a:p>
          <a:p>
            <a:pPr marL="171450" indent="-171450">
              <a:buFontTx/>
              <a:buChar char="-"/>
            </a:pPr>
            <a:r>
              <a:rPr lang="en-US" dirty="0"/>
              <a:t>Disagreement shouldn’t be personal or disrespectful. </a:t>
            </a:r>
          </a:p>
          <a:p>
            <a:pPr marL="171450" indent="-171450">
              <a:buFontTx/>
              <a:buChar char="-"/>
            </a:pPr>
            <a:r>
              <a:rPr lang="en-US" dirty="0"/>
              <a:t>I’m </a:t>
            </a:r>
            <a:r>
              <a:rPr lang="en-US" dirty="0" err="1"/>
              <a:t>commited</a:t>
            </a:r>
            <a:r>
              <a:rPr lang="en-US" dirty="0"/>
              <a:t> to making this class a safe environment for all, regardless of gender, race, political views, etc. I see diverse backgrounds as an asset. In this class we’re going to be dealing with complex problems and disagreement is only natural, but it shouldn’t be personal or disrespectful.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13EE9-E5F2-7E4C-93C0-B3A15DE4B53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6964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13EE9-E5F2-7E4C-93C0-B3A15DE4B53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0413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13EE9-E5F2-7E4C-93C0-B3A15DE4B53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0017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OK so now that we’ve had a taste of what the course is about, let me tell you a bit about me, your instructor for this class. My name is Guillermo Toral. You can just call me Guillermo (no need to say “Prof.” or “Dr.”)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Grew up in Madrid. Spent 13 years abroad and just moved back a few months ago.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Studied BA in UCM in </a:t>
            </a:r>
            <a:r>
              <a:rPr lang="en-US" dirty="0" err="1"/>
              <a:t>polisci</a:t>
            </a:r>
            <a:r>
              <a:rPr lang="en-US" dirty="0"/>
              <a:t> and public admin. Then </a:t>
            </a:r>
            <a:r>
              <a:rPr lang="en-US" dirty="0" err="1"/>
              <a:t>Mphil</a:t>
            </a:r>
            <a:r>
              <a:rPr lang="en-US" dirty="0"/>
              <a:t> at Oxford. PhD at MIT, 2020.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last two years I was a professor at Vanderbilt, in Nashville USA.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Before doing the PhD I spent 3 years at the WB, working on education policy and programs.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My research. Research on governance, examining corruption and anti-corruption, the effectiveness of different policies for making bureaucracies more effective. Focus on education, healthcare. I combine big data, surveys, interviews, and causal inference.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At MIT and Vanderbilt I taught classes on statistics and data science, corruption, international development, bureaucracies.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13EE9-E5F2-7E4C-93C0-B3A15DE4B5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3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13EE9-E5F2-7E4C-93C0-B3A15DE4B53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782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data labs we will be using data from real-world public policies, and use them to discuss specifics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13EE9-E5F2-7E4C-93C0-B3A15DE4B53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027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13EE9-E5F2-7E4C-93C0-B3A15DE4B53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9554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13EE9-E5F2-7E4C-93C0-B3A15DE4B53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6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13EE9-E5F2-7E4C-93C0-B3A15DE4B53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240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Ultimately what’s at stake for us, in this course, in the kind of issues we’ll be dealing with – is making the world a better place, thinking systematically through all the hard choices to get there.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Rigor and creativity can and must go hand in hand. </a:t>
            </a:r>
          </a:p>
          <a:p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have a lot to cover this semester but I’m confident that you’ll be up to the challenge. I think this course will be high-effort, high reward – will help you build skills useful throughout the rest of your degree and into your professional lives.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913EE9-E5F2-7E4C-93C0-B3A15DE4B53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655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9ECF2-D75E-644B-AD6E-FBC42174FB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A1F133-06CA-2144-9450-9EAE4D230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9FC04-BBBF-FC41-A80B-BD58AF921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Policy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576BB-3B07-944B-962C-7B8745A5D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9978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47135-9CF0-F54B-8D42-F968D677C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CE7BC0-E1B9-7047-B484-CD04DD90B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3E274-3A7E-EC48-8028-EF3D024C1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A961F-C771-0049-AFD4-354D2E742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Policy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AAFB89-3815-3942-95C7-F1B2EF90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2513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69BF6-F0FC-874D-8A9F-506D2D3112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E3FF8E-F42D-1144-B63D-791CBFD9D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DE2B2-0F08-844B-8958-EE390E94E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9352D6-1748-694E-9DBD-34B37A3F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Policy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A82BC-BF6A-FE40-8BB7-32DFA8F19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04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15EF-CB20-7C4D-8069-C59982BB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91EA-2B65-4F4B-9708-C01970ADD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05A109-34A7-E142-9718-635AFDE0B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7F8833-FE9E-C54C-9E7E-B22776AE34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Policy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3A97B-B8F1-B148-9299-FE425A0C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711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68F77-A7B5-834C-9460-3E6EEA6F7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FD1686-91E7-1A4B-937F-B4D4E2A20C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5ED54-7DED-AA4B-BC97-C8DA2E896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E80981-27D2-A649-B85C-B9FA7B212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Policy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083AB-B9A0-AA41-A155-59F8215B4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275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2550B-4B77-9046-9182-DE2759947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808BEF-77E6-684C-8C69-148E6F3BE4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2EC55B-BEF5-4444-8314-10E91C5D0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6E7D43-9DA5-F74B-972B-DE502DDD6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E8845D-F037-914B-A461-9FC5FCBD7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Policy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AC2A12-E0B5-7A4A-AC18-146239AB0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402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68FF-7F53-8044-80BD-3EF1CCB5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21399A-A6E0-5D4D-A184-7729748CA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889E0B-89A4-AB47-9F24-814F05A07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B1E479-86ED-8B4C-B98F-2626BA0D04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A13594-C09C-0A42-807A-F34BEB2DA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371CE-F70F-FB4B-85CF-631C16DB7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4B604F-94E2-7946-9CE7-15449FA89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Policy Analysis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91CD03-AF2B-4249-9F24-45ACCEA9D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311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97B76-F0A4-B64D-8CFC-786C062E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035251-930C-914B-A4BB-A5F567DB2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80EA86-E6A1-6C41-9464-954659807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Policy Analysis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605D4-3FD8-D34D-96E6-8534CD41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283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B29177-D527-6047-9744-E93B4548C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498E12-B30E-DA4B-ADDD-932D6CA0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Policy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7476C2-6E4E-F649-BC6D-99A23F22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41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6D374-468A-6D42-8AFE-42A1049C9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062A3-C856-B449-B35B-B68EA674C8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9DC315-2EF5-664A-88C9-8D166D1F90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86E30-5368-D14B-93D2-7253BAD7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9E3B6-165C-E144-91CE-CF26D6C4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Policy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C6BDF3-353F-1E47-B825-1F88253D0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45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139DE-9E09-FD4F-ADF3-819542BA0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61273F-A40B-FE4A-BD48-27802E60AA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99D32D-5526-3D46-B80C-0304BC49B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C69451-7CBD-B14E-AA49-3FBDDE0F5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3F0FC1-3967-FA4E-9BAB-12FFCF6E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Policy Analysis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1304AD-15F6-6141-ADFC-90DA54D44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C6369A-B00F-F64A-B812-55A482F6A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38386-4D29-8A4F-AC0E-D1EEFD5938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A7304-D35F-7042-8906-F76C3329CC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1FEF2-5459-4142-A0BA-A0598533A0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Public Policy Analysis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C5770-1374-804A-AEBC-8A4EC4CC48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D85100-2F67-2442-8434-22BFD744C08B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1D8C5A-D636-E54E-92E5-5F490F62EE5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208280" y="5942393"/>
            <a:ext cx="701040" cy="73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150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t.ie.edu/dam/jcr:3fcbecb7-5bd0-4b94-98d2-9e079a7bb337/QwicklyAttendance-StudentsGuide_en%20.pdf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it.ie.edu/dam/jcr:b7ff8da0-50a1-49b1-8370-fcc6b3f36e5c/Respondus%20-%20Students%20Guide%20(es).pdf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download.respondus.com/lockdown/download.php?id=483750467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gtoral@faculty.ie.edu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alendly.com/guillermo-toral/office-hours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3C918-DADC-7D48-95C0-56B7ED1CD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73959"/>
            <a:ext cx="9144000" cy="120734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338D"/>
                </a:solidFill>
                <a:latin typeface="PT Serif" panose="020A0603040505020204" pitchFamily="18" charset="77"/>
              </a:rPr>
              <a:t>Government &amp; Comparative Politics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EEDD9A-CCA6-464E-B170-6BB97A6EB4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01490"/>
            <a:ext cx="9144000" cy="139930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338D"/>
                </a:solidFill>
                <a:latin typeface="PT Serif" panose="020A0603040505020204" pitchFamily="18" charset="77"/>
              </a:rPr>
              <a:t>IE University</a:t>
            </a:r>
          </a:p>
          <a:p>
            <a:r>
              <a:rPr lang="en-US" dirty="0">
                <a:solidFill>
                  <a:srgbClr val="00338D"/>
                </a:solidFill>
                <a:latin typeface="PT Serif" panose="020A0603040505020204" pitchFamily="18" charset="77"/>
              </a:rPr>
              <a:t>Spring 2023</a:t>
            </a:r>
          </a:p>
          <a:p>
            <a:r>
              <a:rPr lang="en-US" dirty="0">
                <a:solidFill>
                  <a:srgbClr val="00338D"/>
                </a:solidFill>
                <a:latin typeface="PT Serif" panose="020A0603040505020204" pitchFamily="18" charset="77"/>
              </a:rPr>
              <a:t>Prof. Guillermo Toral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66E001B-6489-304D-99C5-E45DF643916B}"/>
              </a:ext>
            </a:extLst>
          </p:cNvPr>
          <p:cNvSpPr txBox="1">
            <a:spLocks/>
          </p:cNvSpPr>
          <p:nvPr/>
        </p:nvSpPr>
        <p:spPr>
          <a:xfrm>
            <a:off x="1524000" y="3429000"/>
            <a:ext cx="9144000" cy="5513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00338D"/>
                </a:solidFill>
                <a:latin typeface="PT Serif" panose="020A0603040505020204" pitchFamily="18" charset="77"/>
              </a:rPr>
              <a:t>Introductions</a:t>
            </a:r>
          </a:p>
        </p:txBody>
      </p:sp>
    </p:spTree>
    <p:extLst>
      <p:ext uri="{BB962C8B-B14F-4D97-AF65-F5344CB8AC3E}">
        <p14:creationId xmlns:p14="http://schemas.microsoft.com/office/powerpoint/2010/main" val="14197845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EC2C-0E54-614D-B919-ED731BEB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AB3E-BD15-E74F-B075-B7FF6DDA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5222"/>
            <a:ext cx="5257800" cy="48958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338D"/>
                </a:solidFill>
              </a:rPr>
              <a:t>Comparative politics and the state</a:t>
            </a:r>
            <a:r>
              <a:rPr lang="en-US" dirty="0"/>
              <a:t>:</a:t>
            </a:r>
          </a:p>
          <a:p>
            <a:r>
              <a:rPr lang="en-US" dirty="0"/>
              <a:t>The approach and method of CP</a:t>
            </a:r>
          </a:p>
          <a:p>
            <a:r>
              <a:rPr lang="en-US" dirty="0"/>
              <a:t>The nature, formation, and development of states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338D"/>
                </a:solidFill>
              </a:rPr>
              <a:t>Political regimes</a:t>
            </a:r>
            <a:r>
              <a:rPr lang="en-US" dirty="0"/>
              <a:t>: </a:t>
            </a:r>
          </a:p>
          <a:p>
            <a:r>
              <a:rPr lang="en-US" dirty="0"/>
              <a:t>Authoritarianism, types, and survival</a:t>
            </a:r>
          </a:p>
          <a:p>
            <a:r>
              <a:rPr lang="en-US" dirty="0"/>
              <a:t>Democracy, democratization, and survival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338D"/>
                </a:solidFill>
              </a:rPr>
              <a:t>Varieties of representation</a:t>
            </a:r>
            <a:r>
              <a:rPr lang="en-US" dirty="0"/>
              <a:t>:</a:t>
            </a:r>
          </a:p>
          <a:p>
            <a:r>
              <a:rPr lang="en-US" dirty="0"/>
              <a:t>Parliamentarism vs presidentialism</a:t>
            </a:r>
          </a:p>
          <a:p>
            <a:r>
              <a:rPr lang="en-US" dirty="0"/>
              <a:t>Elections and electoral systems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338D"/>
                </a:solidFill>
              </a:rPr>
              <a:t>Review session &amp; Midterm exam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440BC-A501-AC48-A98C-56A30E6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A6349-4316-8048-82DC-9C8DC788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10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BB56F2B-FBE0-DA46-AD21-B224181FE514}"/>
              </a:ext>
            </a:extLst>
          </p:cNvPr>
          <p:cNvSpPr txBox="1">
            <a:spLocks/>
          </p:cNvSpPr>
          <p:nvPr/>
        </p:nvSpPr>
        <p:spPr>
          <a:xfrm>
            <a:off x="6096000" y="1715655"/>
            <a:ext cx="5257800" cy="489585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338D"/>
                </a:solidFill>
              </a:rPr>
              <a:t>Political actors</a:t>
            </a:r>
            <a:r>
              <a:rPr lang="en-US" dirty="0"/>
              <a:t>:</a:t>
            </a:r>
          </a:p>
          <a:p>
            <a:r>
              <a:rPr lang="en-US" dirty="0"/>
              <a:t>Voters and political behavior</a:t>
            </a:r>
          </a:p>
          <a:p>
            <a:r>
              <a:rPr lang="en-US" dirty="0"/>
              <a:t>Political parties and party systems</a:t>
            </a:r>
          </a:p>
          <a:p>
            <a:r>
              <a:rPr lang="en-US" dirty="0"/>
              <a:t>Courts, subnational authorities, other avenues of non-electoral accountability</a:t>
            </a:r>
          </a:p>
          <a:p>
            <a:r>
              <a:rPr lang="en-US" dirty="0"/>
              <a:t>Interest groups, social movements, and the media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338D"/>
                </a:solidFill>
              </a:rPr>
              <a:t>Domains of political competition</a:t>
            </a:r>
            <a:r>
              <a:rPr lang="en-US" dirty="0"/>
              <a:t>:</a:t>
            </a:r>
          </a:p>
          <a:p>
            <a:r>
              <a:rPr lang="en-US" dirty="0"/>
              <a:t>Redistribution and social policy</a:t>
            </a:r>
          </a:p>
          <a:p>
            <a:r>
              <a:rPr lang="en-US" dirty="0"/>
              <a:t>Culture, identity, and ideas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b="1" dirty="0">
              <a:solidFill>
                <a:srgbClr val="00338D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solidFill>
                  <a:srgbClr val="00338D"/>
                </a:solidFill>
              </a:rPr>
              <a:t>Review session &amp; Final exam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9093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EC2C-0E54-614D-B919-ED731BEB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AB3E-BD15-E74F-B075-B7FF6DDA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en-US" dirty="0"/>
              <a:t>Quiz</a:t>
            </a:r>
          </a:p>
          <a:p>
            <a:pPr lvl="1"/>
            <a:r>
              <a:rPr lang="en-US" dirty="0"/>
              <a:t>On Blackboard (using </a:t>
            </a:r>
            <a:r>
              <a:rPr lang="en-US" dirty="0" err="1"/>
              <a:t>respondus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You can consult notes, but only on paper – no other electronic devices are allowed</a:t>
            </a:r>
          </a:p>
          <a:p>
            <a:pPr lvl="1"/>
            <a:r>
              <a:rPr lang="en-US" dirty="0"/>
              <a:t>Each worth 1.25% of the grade</a:t>
            </a:r>
          </a:p>
          <a:p>
            <a:r>
              <a:rPr lang="en-US" dirty="0"/>
              <a:t>Lecture on the week’s topic</a:t>
            </a:r>
          </a:p>
          <a:p>
            <a:r>
              <a:rPr lang="en-US" dirty="0"/>
              <a:t>Exercise and structure discussion</a:t>
            </a:r>
          </a:p>
          <a:p>
            <a:r>
              <a:rPr lang="en-US" dirty="0"/>
              <a:t>Workshop on research skills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440BC-A501-AC48-A98C-56A30E6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A6349-4316-8048-82DC-9C8DC788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247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EC2C-0E54-614D-B919-ED731BEB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AB3E-BD15-E74F-B075-B7FF6DDA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257800" cy="45307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0338D"/>
                </a:solidFill>
              </a:rPr>
              <a:t>In class</a:t>
            </a:r>
            <a:r>
              <a:rPr lang="en-US" dirty="0">
                <a:solidFill>
                  <a:srgbClr val="00338D"/>
                </a:solidFill>
              </a:rPr>
              <a:t>:</a:t>
            </a:r>
          </a:p>
          <a:p>
            <a:r>
              <a:rPr lang="en-US" dirty="0"/>
              <a:t>Lectures</a:t>
            </a:r>
          </a:p>
          <a:p>
            <a:r>
              <a:rPr lang="en-US" dirty="0"/>
              <a:t>In-class discussions and exercises</a:t>
            </a:r>
          </a:p>
          <a:p>
            <a:r>
              <a:rPr lang="en-US" dirty="0"/>
              <a:t>Workshops to help you build your research paper</a:t>
            </a:r>
          </a:p>
          <a:p>
            <a:r>
              <a:rPr lang="en-US" dirty="0"/>
              <a:t>Midterm exam</a:t>
            </a:r>
          </a:p>
          <a:p>
            <a:r>
              <a:rPr lang="en-US" dirty="0"/>
              <a:t>Final exam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440BC-A501-AC48-A98C-56A30E6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A6349-4316-8048-82DC-9C8DC788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3F2564A-BEC1-E249-829E-F5322EA8ACDF}"/>
              </a:ext>
            </a:extLst>
          </p:cNvPr>
          <p:cNvSpPr txBox="1">
            <a:spLocks/>
          </p:cNvSpPr>
          <p:nvPr/>
        </p:nvSpPr>
        <p:spPr>
          <a:xfrm>
            <a:off x="6210299" y="1825624"/>
            <a:ext cx="5732319" cy="27048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00338D"/>
                </a:solidFill>
              </a:rPr>
              <a:t>At home</a:t>
            </a:r>
            <a:r>
              <a:rPr lang="en-US" dirty="0">
                <a:solidFill>
                  <a:srgbClr val="00338D"/>
                </a:solidFill>
              </a:rPr>
              <a:t>:</a:t>
            </a:r>
          </a:p>
          <a:p>
            <a:r>
              <a:rPr lang="en-US" dirty="0"/>
              <a:t>Readings, and preparing for quizzes</a:t>
            </a:r>
          </a:p>
          <a:p>
            <a:r>
              <a:rPr lang="en-US" dirty="0"/>
              <a:t>Research and writing for the research paper</a:t>
            </a:r>
          </a:p>
          <a:p>
            <a:r>
              <a:rPr lang="en-US" dirty="0"/>
              <a:t>Studying for midterm and final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6660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EC2C-0E54-614D-B919-ED731BEB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AB3E-BD15-E74F-B075-B7FF6DDA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9418"/>
            <a:ext cx="10813474" cy="514205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>
                <a:solidFill>
                  <a:srgbClr val="00338D"/>
                </a:solidFill>
              </a:rPr>
              <a:t>Quizzes </a:t>
            </a:r>
            <a:r>
              <a:rPr lang="en-US" dirty="0"/>
              <a:t>(15%)</a:t>
            </a:r>
          </a:p>
          <a:p>
            <a:pPr lvl="1"/>
            <a:r>
              <a:rPr lang="en-US" dirty="0"/>
              <a:t>In-class, at the beginning of the first session, every session</a:t>
            </a:r>
          </a:p>
          <a:p>
            <a:pPr lvl="1"/>
            <a:r>
              <a:rPr lang="en-US" dirty="0"/>
              <a:t>A mix of multiple choice and short answer questions</a:t>
            </a:r>
          </a:p>
          <a:p>
            <a:pPr lvl="1"/>
            <a:r>
              <a:rPr lang="en-US" dirty="0"/>
              <a:t>They cover readings for the week and previous week’s lecture</a:t>
            </a:r>
          </a:p>
          <a:p>
            <a:r>
              <a:rPr lang="en-US" b="1" dirty="0">
                <a:solidFill>
                  <a:srgbClr val="00338D"/>
                </a:solidFill>
              </a:rPr>
              <a:t>Mid-term exam</a:t>
            </a:r>
            <a:r>
              <a:rPr lang="en-US" dirty="0"/>
              <a:t> (15%)</a:t>
            </a:r>
          </a:p>
          <a:p>
            <a:pPr lvl="1"/>
            <a:r>
              <a:rPr lang="en-US" dirty="0"/>
              <a:t>Covers everything up until session 15 (including readings, lectures, in-class discussions)</a:t>
            </a:r>
          </a:p>
          <a:p>
            <a:r>
              <a:rPr lang="en-US" b="1" dirty="0">
                <a:solidFill>
                  <a:srgbClr val="00338D"/>
                </a:solidFill>
              </a:rPr>
              <a:t>Final exam</a:t>
            </a:r>
            <a:r>
              <a:rPr lang="en-US" dirty="0"/>
              <a:t> (40%)</a:t>
            </a:r>
          </a:p>
          <a:p>
            <a:pPr lvl="1"/>
            <a:r>
              <a:rPr lang="en-US" dirty="0"/>
              <a:t>Covers everything from session 1 to 30 (including readings, lectures, in-class discussions)</a:t>
            </a:r>
          </a:p>
          <a:p>
            <a:r>
              <a:rPr lang="en-US" b="1" dirty="0">
                <a:solidFill>
                  <a:srgbClr val="00338D"/>
                </a:solidFill>
              </a:rPr>
              <a:t>Research paper</a:t>
            </a:r>
            <a:r>
              <a:rPr lang="en-US" dirty="0"/>
              <a:t> (20%):</a:t>
            </a:r>
          </a:p>
          <a:p>
            <a:pPr lvl="1"/>
            <a:r>
              <a:rPr lang="en-US" dirty="0"/>
              <a:t>Workshops will help you get there</a:t>
            </a:r>
          </a:p>
          <a:p>
            <a:r>
              <a:rPr lang="en-US" b="1" dirty="0">
                <a:solidFill>
                  <a:srgbClr val="00338D"/>
                </a:solidFill>
              </a:rPr>
              <a:t>Class participation</a:t>
            </a:r>
            <a:r>
              <a:rPr lang="en-US" dirty="0"/>
              <a:t> (10%)</a:t>
            </a:r>
          </a:p>
          <a:p>
            <a:pPr lvl="1"/>
            <a:r>
              <a:rPr lang="en-US" dirty="0"/>
              <a:t>Graded based on depth, quality, and frequency of contributions to in-class discussions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440BC-A501-AC48-A98C-56A30E6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A6349-4316-8048-82DC-9C8DC788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1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EC2C-0E54-614D-B919-ED731BEB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 requirements for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AB3E-BD15-E74F-B075-B7FF6DDA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79418"/>
            <a:ext cx="10813474" cy="514205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338D"/>
                </a:solidFill>
              </a:rPr>
              <a:t>Qwickly</a:t>
            </a:r>
            <a:endParaRPr lang="en-US" b="1" dirty="0">
              <a:solidFill>
                <a:srgbClr val="00338D"/>
              </a:solidFill>
            </a:endParaRPr>
          </a:p>
          <a:p>
            <a:pPr lvl="1"/>
            <a:r>
              <a:rPr lang="en-US" dirty="0"/>
              <a:t>We’ll be using </a:t>
            </a:r>
            <a:r>
              <a:rPr lang="en-US" dirty="0" err="1"/>
              <a:t>Qwickly</a:t>
            </a:r>
            <a:r>
              <a:rPr lang="en-US" dirty="0"/>
              <a:t> to record attendance</a:t>
            </a:r>
          </a:p>
          <a:p>
            <a:pPr lvl="1"/>
            <a:r>
              <a:rPr lang="en-US" dirty="0"/>
              <a:t>Make sure you have the latest version of the app</a:t>
            </a:r>
          </a:p>
          <a:p>
            <a:endParaRPr lang="en-US" b="1" dirty="0">
              <a:solidFill>
                <a:srgbClr val="00338D"/>
              </a:solidFill>
            </a:endParaRPr>
          </a:p>
          <a:p>
            <a:r>
              <a:rPr lang="en-US" b="1" dirty="0" err="1">
                <a:solidFill>
                  <a:srgbClr val="00338D"/>
                </a:solidFill>
              </a:rPr>
              <a:t>Respondus</a:t>
            </a:r>
            <a:endParaRPr lang="en-US" dirty="0"/>
          </a:p>
          <a:p>
            <a:pPr lvl="1"/>
            <a:r>
              <a:rPr lang="en-US" dirty="0"/>
              <a:t>Quizzes and exams will be done on Blackboard, with </a:t>
            </a:r>
            <a:r>
              <a:rPr lang="en-US" dirty="0" err="1"/>
              <a:t>Respondus</a:t>
            </a:r>
            <a:endParaRPr lang="en-US" dirty="0"/>
          </a:p>
          <a:p>
            <a:pPr lvl="1"/>
            <a:r>
              <a:rPr lang="en-US" dirty="0"/>
              <a:t>Make sure you install and have a working version of </a:t>
            </a:r>
            <a:r>
              <a:rPr lang="en-US" dirty="0" err="1"/>
              <a:t>Respondus</a:t>
            </a:r>
            <a:r>
              <a:rPr lang="en-US" dirty="0"/>
              <a:t> on your laptop – IT can help if necessary 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440BC-A501-AC48-A98C-56A30E6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A6349-4316-8048-82DC-9C8DC788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5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EC2C-0E54-614D-B919-ED731BEB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your attendance with </a:t>
            </a:r>
            <a:r>
              <a:rPr lang="en-US" dirty="0" err="1"/>
              <a:t>Qwickly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440BC-A501-AC48-A98C-56A30E6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A6349-4316-8048-82DC-9C8DC788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15</a:t>
            </a:fld>
            <a:endParaRPr lang="en-US"/>
          </a:p>
        </p:txBody>
      </p:sp>
      <p:pic>
        <p:nvPicPr>
          <p:cNvPr id="8" name="Picture 2" descr="Qwickly Attendance Pro Reviews 2022: Details, Pricing, &amp; Features | G2">
            <a:extLst>
              <a:ext uri="{FF2B5EF4-FFF2-40B4-BE49-F238E27FC236}">
                <a16:creationId xmlns:a16="http://schemas.microsoft.com/office/drawing/2014/main" id="{4F8B7C8B-7A21-4C4E-927B-CEF3562E4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838722"/>
            <a:ext cx="7620000" cy="400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5E9F4C1-FA5A-8D49-8913-BC0B6D8F1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7436" y="1838722"/>
            <a:ext cx="4418831" cy="4351338"/>
          </a:xfrm>
        </p:spPr>
        <p:txBody>
          <a:bodyPr>
            <a:normAutofit/>
          </a:bodyPr>
          <a:lstStyle/>
          <a:p>
            <a:r>
              <a:rPr lang="en-US" dirty="0"/>
              <a:t>To register your attendance in each session, you need to use the </a:t>
            </a:r>
            <a:r>
              <a:rPr lang="en-US" dirty="0" err="1"/>
              <a:t>Qwickly</a:t>
            </a:r>
            <a:r>
              <a:rPr lang="en-US" dirty="0"/>
              <a:t> app on your phone and scan the QR code shown at the beginning of lecture</a:t>
            </a:r>
          </a:p>
          <a:p>
            <a:endParaRPr lang="en-US" dirty="0"/>
          </a:p>
          <a:p>
            <a:r>
              <a:rPr lang="en-US" dirty="0"/>
              <a:t>IE </a:t>
            </a:r>
            <a:r>
              <a:rPr lang="en-US" dirty="0" err="1"/>
              <a:t>Qwickly</a:t>
            </a:r>
            <a:r>
              <a:rPr lang="en-US" dirty="0"/>
              <a:t> Guide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1051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41FD-8A9C-3045-84C3-0E1A478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 quizzes and exams with</a:t>
            </a:r>
            <a:br>
              <a:rPr lang="en-US" dirty="0"/>
            </a:br>
            <a:r>
              <a:rPr lang="en-US" dirty="0" err="1"/>
              <a:t>Respondus</a:t>
            </a:r>
            <a:r>
              <a:rPr lang="en-US" dirty="0"/>
              <a:t> Lockdown Browser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45B8-242F-124C-9E8F-4AC218A0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4418831" cy="4351338"/>
          </a:xfrm>
        </p:spPr>
        <p:txBody>
          <a:bodyPr>
            <a:normAutofit/>
          </a:bodyPr>
          <a:lstStyle/>
          <a:p>
            <a:r>
              <a:rPr lang="en-US" dirty="0"/>
              <a:t>To take the midterm you need to use </a:t>
            </a:r>
            <a:r>
              <a:rPr lang="en-US" dirty="0" err="1"/>
              <a:t>Respondus</a:t>
            </a:r>
            <a:r>
              <a:rPr lang="en-US" dirty="0"/>
              <a:t>, a browser that prevents app switching and internet browsing</a:t>
            </a:r>
          </a:p>
          <a:p>
            <a:endParaRPr lang="en-US" dirty="0"/>
          </a:p>
          <a:p>
            <a:r>
              <a:rPr lang="en-US" dirty="0"/>
              <a:t>IE </a:t>
            </a:r>
            <a:r>
              <a:rPr lang="en-US" dirty="0" err="1"/>
              <a:t>Respondus</a:t>
            </a:r>
            <a:r>
              <a:rPr lang="en-US" dirty="0"/>
              <a:t> Guide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  <a:p>
            <a:endParaRPr lang="en-US" dirty="0"/>
          </a:p>
          <a:p>
            <a:r>
              <a:rPr lang="en-US" dirty="0"/>
              <a:t>Installation link </a:t>
            </a:r>
            <a:r>
              <a:rPr lang="en-US" dirty="0">
                <a:hlinkClick r:id="rId4"/>
              </a:rPr>
              <a:t>here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55729-F7A7-6F4F-A3DE-4F68C9B0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Public Policy Analysis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343F4-D08D-F242-A9BD-91BC7107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16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62959-35A1-A54B-B788-069AD6DFC2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030" y="1690688"/>
            <a:ext cx="6928043" cy="5196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13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EC2C-0E54-614D-B919-ED731BEB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books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440BC-A501-AC48-A98C-56A30E6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A6349-4316-8048-82DC-9C8DC788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17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FEC1909-A473-0A43-B5A5-1F323135E8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667250"/>
          </a:xfrm>
        </p:spPr>
        <p:txBody>
          <a:bodyPr>
            <a:normAutofit/>
          </a:bodyPr>
          <a:lstStyle/>
          <a:p>
            <a:r>
              <a:rPr lang="en-US" dirty="0" err="1"/>
              <a:t>Caramani</a:t>
            </a:r>
            <a:r>
              <a:rPr lang="en-US" dirty="0"/>
              <a:t>,</a:t>
            </a:r>
            <a:br>
              <a:rPr lang="en-US" dirty="0"/>
            </a:br>
            <a:r>
              <a:rPr lang="en-US" i="1" dirty="0"/>
              <a:t>Comparative politics</a:t>
            </a:r>
            <a:br>
              <a:rPr lang="en-US" i="1" dirty="0"/>
            </a:br>
            <a:r>
              <a:rPr lang="en-US" dirty="0"/>
              <a:t>(2020)</a:t>
            </a:r>
          </a:p>
          <a:p>
            <a:endParaRPr lang="en-US" dirty="0"/>
          </a:p>
          <a:p>
            <a:r>
              <a:rPr lang="en-US" dirty="0"/>
              <a:t>Clark, Golder, and Golder</a:t>
            </a:r>
            <a:br>
              <a:rPr lang="en-US" dirty="0"/>
            </a:br>
            <a:r>
              <a:rPr lang="en-US" i="1" dirty="0"/>
              <a:t>Foundations of comparative politics</a:t>
            </a:r>
            <a:br>
              <a:rPr lang="en-US" dirty="0"/>
            </a:br>
            <a:r>
              <a:rPr lang="en-US" dirty="0"/>
              <a:t>(2019)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3" name="Picture 2" descr="Comparative Politics: Caramani, Daniele: 9780198820604: Amazon.com: Books">
            <a:extLst>
              <a:ext uri="{FF2B5EF4-FFF2-40B4-BE49-F238E27FC236}">
                <a16:creationId xmlns:a16="http://schemas.microsoft.com/office/drawing/2014/main" id="{DCF91F2C-BDCD-764C-BF79-849BBE6D39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6451" y="365125"/>
            <a:ext cx="3176499" cy="4399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7705FC92-83F8-8743-B01B-00DB8ADA61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6412" y="1825625"/>
            <a:ext cx="3241166" cy="421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6803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EC2C-0E54-614D-B919-ED731BEB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AB3E-BD15-E74F-B075-B7FF6DDA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typically meet on Thursdays</a:t>
            </a:r>
          </a:p>
          <a:p>
            <a:pPr lvl="1"/>
            <a:r>
              <a:rPr lang="en-US" dirty="0"/>
              <a:t>But not always – make sure you check the Blackboard calendar</a:t>
            </a:r>
          </a:p>
          <a:p>
            <a:endParaRPr lang="en-US" dirty="0"/>
          </a:p>
          <a:p>
            <a:r>
              <a:rPr lang="en-US" dirty="0"/>
              <a:t>Midterm exam is on </a:t>
            </a:r>
            <a:r>
              <a:rPr lang="en-US" dirty="0">
                <a:solidFill>
                  <a:srgbClr val="C00000"/>
                </a:solidFill>
              </a:rPr>
              <a:t>March 9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 paper is due on </a:t>
            </a:r>
            <a:r>
              <a:rPr lang="en-US" dirty="0">
                <a:solidFill>
                  <a:srgbClr val="C00000"/>
                </a:solidFill>
              </a:rPr>
              <a:t>May 15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Final exam is on </a:t>
            </a:r>
            <a:r>
              <a:rPr lang="en-US" dirty="0">
                <a:solidFill>
                  <a:srgbClr val="C00000"/>
                </a:solidFill>
              </a:rPr>
              <a:t>May 25 (Madrid) / May 22 (Segovia)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440BC-A501-AC48-A98C-56A30E6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A6349-4316-8048-82DC-9C8DC788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376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EC2C-0E54-614D-B919-ED731BEB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basic rules in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AB3E-BD15-E74F-B075-B7FF6DDA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Punctuality</a:t>
            </a:r>
          </a:p>
          <a:p>
            <a:endParaRPr lang="en-US" dirty="0"/>
          </a:p>
          <a:p>
            <a:r>
              <a:rPr lang="en-US" dirty="0"/>
              <a:t>Attendance – </a:t>
            </a:r>
            <a:r>
              <a:rPr lang="en-US" dirty="0" err="1"/>
              <a:t>Qwickly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Phone policy</a:t>
            </a:r>
          </a:p>
          <a:p>
            <a:endParaRPr lang="en-US" dirty="0"/>
          </a:p>
          <a:p>
            <a:r>
              <a:rPr lang="en-US" dirty="0"/>
              <a:t>Laptop policy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440BC-A501-AC48-A98C-56A30E6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A6349-4316-8048-82DC-9C8DC788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19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E837EFD-60E0-F742-B0B7-610EE6A45844}"/>
              </a:ext>
            </a:extLst>
          </p:cNvPr>
          <p:cNvSpPr txBox="1">
            <a:spLocks/>
          </p:cNvSpPr>
          <p:nvPr/>
        </p:nvSpPr>
        <p:spPr>
          <a:xfrm>
            <a:off x="6283037" y="1825625"/>
            <a:ext cx="5257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Academic integrity</a:t>
            </a:r>
          </a:p>
          <a:p>
            <a:endParaRPr lang="en-US" dirty="0"/>
          </a:p>
          <a:p>
            <a:r>
              <a:rPr lang="en-US" dirty="0"/>
              <a:t>Readings</a:t>
            </a:r>
          </a:p>
          <a:p>
            <a:endParaRPr lang="en-US" dirty="0"/>
          </a:p>
          <a:p>
            <a:r>
              <a:rPr lang="en-US" dirty="0"/>
              <a:t>Participation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Diversity and inclusion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40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41FD-8A9C-3045-84C3-0E1A478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45B8-242F-124C-9E8F-4AC218A03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Introductions: the course, the instructor, the participants</a:t>
            </a:r>
          </a:p>
          <a:p>
            <a:endParaRPr lang="en-US" dirty="0"/>
          </a:p>
          <a:p>
            <a:r>
              <a:rPr lang="en-US" dirty="0"/>
              <a:t>What to expect from this course</a:t>
            </a:r>
          </a:p>
          <a:p>
            <a:endParaRPr lang="en-US" dirty="0"/>
          </a:p>
          <a:p>
            <a:r>
              <a:rPr lang="en-US" dirty="0"/>
              <a:t>What is comparative politics?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55729-F7A7-6F4F-A3DE-4F68C9B0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343F4-D08D-F242-A9BD-91BC7107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97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41FD-8A9C-3045-84C3-0E1A478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45B8-242F-124C-9E8F-4AC218A03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Introductions: the course, the instructor, the participants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to expect from this course</a:t>
            </a:r>
          </a:p>
          <a:p>
            <a:endParaRPr lang="en-US" dirty="0"/>
          </a:p>
          <a:p>
            <a:r>
              <a:rPr lang="en-US" dirty="0"/>
              <a:t>What is comparative politics?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55729-F7A7-6F4F-A3DE-4F68C9B0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343F4-D08D-F242-A9BD-91BC7107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901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DACE-FD89-D945-A85B-2BBFC1E6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NOT comparative politics?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415D6-060E-544C-9BD3-C65EB458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1AA90-56B2-944F-B3A2-A5A04242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E3B0C-03B5-9A4C-9DB4-C93BC5D5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International relations</a:t>
            </a:r>
          </a:p>
          <a:p>
            <a:r>
              <a:rPr lang="en-US" dirty="0"/>
              <a:t>Political philosophy </a:t>
            </a:r>
          </a:p>
          <a:p>
            <a:r>
              <a:rPr lang="en-US" dirty="0"/>
              <a:t>Exclusively dedicated to:</a:t>
            </a:r>
          </a:p>
          <a:p>
            <a:pPr lvl="1"/>
            <a:r>
              <a:rPr lang="en-US" dirty="0"/>
              <a:t>National-level politics</a:t>
            </a:r>
          </a:p>
          <a:p>
            <a:pPr lvl="1"/>
            <a:r>
              <a:rPr lang="en-US" dirty="0"/>
              <a:t>Macro-level phenomena</a:t>
            </a:r>
          </a:p>
          <a:p>
            <a:pPr lvl="1"/>
            <a:r>
              <a:rPr lang="en-US" dirty="0"/>
              <a:t>Formal institutions</a:t>
            </a:r>
          </a:p>
          <a:p>
            <a:r>
              <a:rPr lang="en-US" dirty="0"/>
              <a:t>Interested in individual cases in and of themselves</a:t>
            </a:r>
          </a:p>
          <a:p>
            <a:r>
              <a:rPr lang="en-US" dirty="0"/>
              <a:t>Political commentary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1DACE-FD89-D945-A85B-2BBFC1E6C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338D"/>
                </a:solidFill>
              </a:rPr>
              <a:t>Next steps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1415D6-060E-544C-9BD3-C65EB4581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1AA90-56B2-944F-B3A2-A5A042421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22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E3B0C-03B5-9A4C-9DB4-C93BC5D55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Next week we will be discussing the approach and method of comparative politics</a:t>
            </a:r>
          </a:p>
          <a:p>
            <a:pPr lvl="1"/>
            <a:r>
              <a:rPr lang="en-US" dirty="0"/>
              <a:t>What IS comparative politics?</a:t>
            </a:r>
          </a:p>
          <a:p>
            <a:pPr lvl="1"/>
            <a:r>
              <a:rPr lang="en-US" dirty="0"/>
              <a:t>Is the scientific study of politics possible?</a:t>
            </a:r>
          </a:p>
          <a:p>
            <a:pPr lvl="1"/>
            <a:r>
              <a:rPr lang="en-US" dirty="0"/>
              <a:t>How do we go about systematically studying politics?</a:t>
            </a:r>
          </a:p>
          <a:p>
            <a:pPr lvl="1"/>
            <a:r>
              <a:rPr lang="en-US" dirty="0"/>
              <a:t>How is comparative politics useful to citizens, to professionals, and to societies?</a:t>
            </a:r>
          </a:p>
          <a:p>
            <a:pPr lvl="1"/>
            <a:endParaRPr lang="en-US" dirty="0"/>
          </a:p>
          <a:p>
            <a:r>
              <a:rPr lang="en-US" dirty="0"/>
              <a:t>Read </a:t>
            </a:r>
            <a:r>
              <a:rPr lang="en-US" i="1" dirty="0"/>
              <a:t>Comparative politics – </a:t>
            </a:r>
            <a:r>
              <a:rPr lang="en-US" dirty="0"/>
              <a:t>Chapters 1-3 (and Intro if you did not read it for today)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900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EC2C-0E54-614D-B919-ED731BEB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AB3E-BD15-E74F-B075-B7FF6DDA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489585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Introduction to </a:t>
            </a:r>
            <a:r>
              <a:rPr lang="en-US" dirty="0">
                <a:solidFill>
                  <a:srgbClr val="00338D"/>
                </a:solidFill>
              </a:rPr>
              <a:t>comparative politics</a:t>
            </a:r>
          </a:p>
          <a:p>
            <a:pPr lvl="1"/>
            <a:r>
              <a:rPr lang="en-US" dirty="0"/>
              <a:t>We will examine key sources of variation across political systems, their origins, and their consequences</a:t>
            </a:r>
          </a:p>
          <a:p>
            <a:pPr lvl="1"/>
            <a:r>
              <a:rPr lang="en-US" dirty="0"/>
              <a:t>We will work with cases from different geographic contexts, different levels of development, and at different points in history</a:t>
            </a:r>
          </a:p>
          <a:p>
            <a:pPr lvl="1"/>
            <a:r>
              <a:rPr lang="en-US" dirty="0"/>
              <a:t>We will talk not just about political differences, but also their impact on economic, social, and human development</a:t>
            </a:r>
          </a:p>
          <a:p>
            <a:pPr lvl="1"/>
            <a:endParaRPr lang="en-US" dirty="0"/>
          </a:p>
          <a:p>
            <a:r>
              <a:rPr lang="en-US" dirty="0"/>
              <a:t>The course emphasizes </a:t>
            </a:r>
            <a:r>
              <a:rPr lang="en-US" dirty="0">
                <a:solidFill>
                  <a:srgbClr val="00338D"/>
                </a:solidFill>
              </a:rPr>
              <a:t>empirical evidence</a:t>
            </a:r>
            <a:r>
              <a:rPr lang="en-US" dirty="0"/>
              <a:t> as a common basis to make sense of complex political realities</a:t>
            </a:r>
          </a:p>
          <a:p>
            <a:pPr lvl="1"/>
            <a:r>
              <a:rPr lang="en-US" dirty="0"/>
              <a:t>We will be discussing not just theories and ideas, but also their relationship to empirical evidence</a:t>
            </a:r>
          </a:p>
          <a:p>
            <a:pPr lvl="1"/>
            <a:r>
              <a:rPr lang="en-US" dirty="0"/>
              <a:t>We will be dissecting arguments as well as empirical exercises by academics, think tanks, and government agencies</a:t>
            </a:r>
          </a:p>
          <a:p>
            <a:pPr lvl="1"/>
            <a:endParaRPr lang="en-US" dirty="0"/>
          </a:p>
          <a:p>
            <a:r>
              <a:rPr lang="en-US" dirty="0"/>
              <a:t>The course has a strong </a:t>
            </a:r>
            <a:r>
              <a:rPr lang="en-US" dirty="0">
                <a:solidFill>
                  <a:srgbClr val="00338D"/>
                </a:solidFill>
              </a:rPr>
              <a:t>research skills </a:t>
            </a:r>
            <a:r>
              <a:rPr lang="en-US" dirty="0"/>
              <a:t>component </a:t>
            </a:r>
          </a:p>
          <a:p>
            <a:pPr lvl="1"/>
            <a:r>
              <a:rPr lang="en-US" dirty="0"/>
              <a:t>We will build skills for academic research and argumentation – useful to analyze politics but also for careers in the private sector, in research, etc.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440BC-A501-AC48-A98C-56A30E6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A6349-4316-8048-82DC-9C8DC788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3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EC2C-0E54-614D-B919-ED731BEB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AB3E-BD15-E74F-B075-B7FF6DDA1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4696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Personal background</a:t>
            </a:r>
          </a:p>
          <a:p>
            <a:endParaRPr lang="en-US" dirty="0"/>
          </a:p>
          <a:p>
            <a:r>
              <a:rPr lang="en-US" dirty="0"/>
              <a:t>Education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Professional experience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Research</a:t>
            </a:r>
          </a:p>
          <a:p>
            <a:endParaRPr lang="en-US" dirty="0"/>
          </a:p>
          <a:p>
            <a:r>
              <a:rPr lang="en-US" dirty="0"/>
              <a:t>Teaching experience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440BC-A501-AC48-A98C-56A30E6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A6349-4316-8048-82DC-9C8DC788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4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1AEC67-7548-0249-9F5A-CFF915ADFFA3}"/>
              </a:ext>
            </a:extLst>
          </p:cNvPr>
          <p:cNvSpPr txBox="1">
            <a:spLocks/>
          </p:cNvSpPr>
          <p:nvPr/>
        </p:nvSpPr>
        <p:spPr>
          <a:xfrm>
            <a:off x="6096000" y="1825624"/>
            <a:ext cx="5832764" cy="5032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gtoral@faculty.ie.edu</a:t>
            </a:r>
            <a:endParaRPr lang="en-US" dirty="0"/>
          </a:p>
          <a:p>
            <a:pPr lvl="1"/>
            <a:r>
              <a:rPr lang="en-US" dirty="0"/>
              <a:t>I typically respond within 48 hours</a:t>
            </a:r>
          </a:p>
          <a:p>
            <a:endParaRPr lang="en-US" dirty="0"/>
          </a:p>
          <a:p>
            <a:r>
              <a:rPr lang="en-US" dirty="0"/>
              <a:t>Office: 17.24 in the Tower</a:t>
            </a:r>
          </a:p>
          <a:p>
            <a:endParaRPr lang="en-US" dirty="0"/>
          </a:p>
          <a:p>
            <a:r>
              <a:rPr lang="en-US" dirty="0"/>
              <a:t>Office hours: at my office or on Zoom</a:t>
            </a:r>
          </a:p>
          <a:p>
            <a:pPr lvl="1"/>
            <a:r>
              <a:rPr lang="en-US" dirty="0"/>
              <a:t>Tuesdays 2-4, sign up at </a:t>
            </a:r>
            <a:r>
              <a:rPr lang="en-US" dirty="0">
                <a:hlinkClick r:id="rId4"/>
              </a:rPr>
              <a:t>https://calendly.com/guillermo-toral/office-hours</a:t>
            </a:r>
            <a:r>
              <a:rPr lang="en-US" dirty="0"/>
              <a:t> (link on Blackboard)</a:t>
            </a:r>
          </a:p>
          <a:p>
            <a:pPr lvl="1"/>
            <a:r>
              <a:rPr lang="en-US" dirty="0"/>
              <a:t>If that doesn’t work, email me for an appointment </a:t>
            </a:r>
          </a:p>
        </p:txBody>
      </p:sp>
    </p:spTree>
    <p:extLst>
      <p:ext uri="{BB962C8B-B14F-4D97-AF65-F5344CB8AC3E}">
        <p14:creationId xmlns:p14="http://schemas.microsoft.com/office/powerpoint/2010/main" val="46340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41FD-8A9C-3045-84C3-0E1A478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bit about you 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45B8-242F-124C-9E8F-4AC218A034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813473" cy="489585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u="sng" dirty="0"/>
              <a:t>Fill in a short, ungraded “quiz” on Blackboard</a:t>
            </a:r>
            <a:r>
              <a:rPr lang="en-US" dirty="0"/>
              <a:t>: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Full name and preferred given name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1 sentence about your background (e.g., where grew up, or something about your identity)</a:t>
            </a:r>
            <a:br>
              <a:rPr lang="en-US" dirty="0"/>
            </a:br>
            <a:endParaRPr lang="en-US" dirty="0"/>
          </a:p>
          <a:p>
            <a:r>
              <a:rPr lang="en-US" dirty="0"/>
              <a:t>1 sentence about what you want to do after you graduate (e.g., what kind of job, where you want to live, or what you want to study next)</a:t>
            </a:r>
            <a:br>
              <a:rPr lang="en-US" dirty="0"/>
            </a:br>
            <a:endParaRPr lang="en-US" dirty="0"/>
          </a:p>
          <a:p>
            <a:r>
              <a:rPr lang="en-US" dirty="0"/>
              <a:t>1 sentence about what you expect from this course</a:t>
            </a:r>
            <a:br>
              <a:rPr lang="en-US" dirty="0"/>
            </a:br>
            <a:endParaRPr lang="en-US" dirty="0"/>
          </a:p>
          <a:p>
            <a:r>
              <a:rPr lang="en-US" dirty="0"/>
              <a:t>1 sentence about how confident you feel about your research &amp; writing skills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55729-F7A7-6F4F-A3DE-4F68C9B0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343F4-D08D-F242-A9BD-91BC7107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22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41FD-8A9C-3045-84C3-0E1A478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other courses are you taking this semester?</a:t>
            </a:r>
            <a:br>
              <a:rPr lang="en-US" dirty="0"/>
            </a:br>
            <a:r>
              <a:rPr lang="en-US" dirty="0"/>
              <a:t>What courses did you take last semester?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55729-F7A7-6F4F-A3DE-4F68C9B0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343F4-D08D-F242-A9BD-91BC7107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5D88FD-2A37-374C-8953-4EB35751E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4542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41FD-8A9C-3045-84C3-0E1A478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we’ll cover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45B8-242F-124C-9E8F-4AC218A03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Introductions: the course, the instructor, the participants</a:t>
            </a:r>
          </a:p>
          <a:p>
            <a:endParaRPr lang="en-US" dirty="0"/>
          </a:p>
          <a:p>
            <a:r>
              <a:rPr lang="en-US" dirty="0"/>
              <a:t>What to expect from this course</a:t>
            </a:r>
          </a:p>
          <a:p>
            <a:endParaRPr lang="en-US" dirty="0"/>
          </a:p>
          <a:p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What is comparative politics?</a:t>
            </a:r>
          </a:p>
          <a:p>
            <a:endParaRPr lang="en-US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55729-F7A7-6F4F-A3DE-4F68C9B0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343F4-D08D-F242-A9BD-91BC7107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5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441FD-8A9C-3045-84C3-0E1A47802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expect from this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A45B8-242F-124C-9E8F-4AC218A03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are the learning objectives of the course?</a:t>
            </a:r>
          </a:p>
          <a:p>
            <a:endParaRPr lang="en-US" dirty="0"/>
          </a:p>
          <a:p>
            <a:r>
              <a:rPr lang="en-US" dirty="0"/>
              <a:t>How is the course structured? </a:t>
            </a:r>
          </a:p>
          <a:p>
            <a:endParaRPr lang="en-US" dirty="0"/>
          </a:p>
          <a:p>
            <a:r>
              <a:rPr lang="en-US" dirty="0"/>
              <a:t>What will you all be required to do?</a:t>
            </a:r>
          </a:p>
          <a:p>
            <a:endParaRPr lang="en-US" dirty="0"/>
          </a:p>
          <a:p>
            <a:r>
              <a:rPr lang="en-US" dirty="0"/>
              <a:t>How will I grade you?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books will we use?</a:t>
            </a:r>
          </a:p>
          <a:p>
            <a:endParaRPr lang="en-US" dirty="0"/>
          </a:p>
          <a:p>
            <a:r>
              <a:rPr lang="en-US" dirty="0"/>
              <a:t>Some ground rules for this course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155729-F7A7-6F4F-A3DE-4F68C9B0A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343F4-D08D-F242-A9BD-91BC71071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316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EC2C-0E54-614D-B919-ED731BEBCD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4AB3E-BD15-E74F-B075-B7FF6DDA1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338D"/>
                </a:solidFill>
              </a:rPr>
              <a:t>Describe the key dimensions of variation in political systems </a:t>
            </a:r>
            <a:r>
              <a:rPr lang="en-US" dirty="0"/>
              <a:t>around the world and how major countries in all continents differ along them.</a:t>
            </a:r>
          </a:p>
          <a:p>
            <a:r>
              <a:rPr lang="en-US" dirty="0">
                <a:solidFill>
                  <a:srgbClr val="00338D"/>
                </a:solidFill>
              </a:rPr>
              <a:t>Reflect critically about the origins and consequences of differences in political systems</a:t>
            </a:r>
            <a:r>
              <a:rPr lang="en-US" dirty="0"/>
              <a:t>, with reference to established theories in political science.</a:t>
            </a:r>
          </a:p>
          <a:p>
            <a:r>
              <a:rPr lang="en-US" dirty="0">
                <a:solidFill>
                  <a:srgbClr val="00338D"/>
                </a:solidFill>
              </a:rPr>
              <a:t>Apply key concepts and theories of political science</a:t>
            </a:r>
            <a:r>
              <a:rPr lang="en-US" dirty="0"/>
              <a:t> to debates about politics around the world.</a:t>
            </a:r>
          </a:p>
          <a:p>
            <a:r>
              <a:rPr lang="en-US" dirty="0">
                <a:solidFill>
                  <a:srgbClr val="00338D"/>
                </a:solidFill>
              </a:rPr>
              <a:t>Demonstrate social scientific literacy</a:t>
            </a:r>
            <a:r>
              <a:rPr lang="en-US" dirty="0"/>
              <a:t>, including basic quantitative literacy, and apply it to the study and discussion of politics.</a:t>
            </a:r>
          </a:p>
          <a:p>
            <a:r>
              <a:rPr lang="en-US" dirty="0">
                <a:solidFill>
                  <a:srgbClr val="00338D"/>
                </a:solidFill>
              </a:rPr>
              <a:t>Use critical reading, autonomous research, and academic writing skills</a:t>
            </a:r>
            <a:r>
              <a:rPr lang="en-US" dirty="0"/>
              <a:t> to build and present cogent and evidence-based arguments about politics.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6440BC-A501-AC48-A98C-56A30E60C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Government &amp; Comparative Politics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A6349-4316-8048-82DC-9C8DC788A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D85100-2F67-2442-8434-22BFD744C0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6408</TotalTime>
  <Words>1925</Words>
  <Application>Microsoft Macintosh PowerPoint</Application>
  <PresentationFormat>Widescreen</PresentationFormat>
  <Paragraphs>301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PT Serif</vt:lpstr>
      <vt:lpstr>Office Theme</vt:lpstr>
      <vt:lpstr>Government &amp; Comparative Politics</vt:lpstr>
      <vt:lpstr>What we’ll cover today</vt:lpstr>
      <vt:lpstr>A bit about the course</vt:lpstr>
      <vt:lpstr>A bit about me</vt:lpstr>
      <vt:lpstr>A bit about you all</vt:lpstr>
      <vt:lpstr>What other courses are you taking this semester? What courses did you take last semester?</vt:lpstr>
      <vt:lpstr>What we’ll cover today</vt:lpstr>
      <vt:lpstr>What to expect from this course</vt:lpstr>
      <vt:lpstr>Course objectives</vt:lpstr>
      <vt:lpstr>Course structure</vt:lpstr>
      <vt:lpstr>Session structure</vt:lpstr>
      <vt:lpstr>Course requirements</vt:lpstr>
      <vt:lpstr>Course evaluation</vt:lpstr>
      <vt:lpstr>IT requirements for this course</vt:lpstr>
      <vt:lpstr>Register your attendance with Qwickly</vt:lpstr>
      <vt:lpstr>Take quizzes and exams with Respondus Lockdown Browser</vt:lpstr>
      <vt:lpstr>Required books</vt:lpstr>
      <vt:lpstr>Key dates</vt:lpstr>
      <vt:lpstr>Some basic rules in this course</vt:lpstr>
      <vt:lpstr>What we’ll cover today</vt:lpstr>
      <vt:lpstr>What is NOT comparative politics?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Policy Analysis</dc:title>
  <dc:creator>Toral, Guillermo</dc:creator>
  <cp:lastModifiedBy>Toral, Guillermo</cp:lastModifiedBy>
  <cp:revision>52</cp:revision>
  <dcterms:created xsi:type="dcterms:W3CDTF">2022-09-02T08:04:09Z</dcterms:created>
  <dcterms:modified xsi:type="dcterms:W3CDTF">2023-01-12T09:20:27Z</dcterms:modified>
</cp:coreProperties>
</file>