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Oswald"/>
      <p:regular r:id="rId22"/>
      <p:bold r:id="rId23"/>
    </p:embeddedFont>
    <p:embeddedFont>
      <p:font typeface="Gill San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Oswald-regular.fntdata"/><Relationship Id="rId21" Type="http://schemas.openxmlformats.org/officeDocument/2006/relationships/slide" Target="slides/slide16.xml"/><Relationship Id="rId24" Type="http://schemas.openxmlformats.org/officeDocument/2006/relationships/font" Target="fonts/GillSans-regular.fntdata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c384f132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c384f132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37b762c4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37b762c4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c384f132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ec384f132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c384f132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c384f132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c384f132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ec384f132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c384f132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ec384f132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c384f132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c384f132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37b762c4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37b762c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a2e9d055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a2e9d055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c384f132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c384f132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a2e9d055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a2e9d055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c384f132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c384f132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a2b8519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a2b8519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37b762c4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37b762c4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37b762c4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37b762c4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1020450"/>
            <a:ext cx="9144000" cy="3102600"/>
          </a:xfrm>
          <a:prstGeom prst="rect">
            <a:avLst/>
          </a:prstGeom>
          <a:solidFill>
            <a:srgbClr val="30663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1050301" y="853275"/>
            <a:ext cx="70434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8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Optimización de un Modelo de Red Neuronal Convolucional para Identificar el Sistema Cristalino de Compuestos Inorgánicos Binarios</a:t>
            </a:r>
            <a:endParaRPr sz="288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30345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CCCCCC"/>
                </a:solidFill>
                <a:latin typeface="Gill Sans"/>
                <a:ea typeface="Gill Sans"/>
                <a:cs typeface="Gill Sans"/>
                <a:sym typeface="Gill Sans"/>
              </a:rPr>
              <a:t>Sebastián</a:t>
            </a:r>
            <a:r>
              <a:rPr lang="es" sz="1600">
                <a:solidFill>
                  <a:srgbClr val="CCCCCC"/>
                </a:solidFill>
                <a:latin typeface="Gill Sans"/>
                <a:ea typeface="Gill Sans"/>
                <a:cs typeface="Gill Sans"/>
                <a:sym typeface="Gill Sans"/>
              </a:rPr>
              <a:t> Díaz Granados</a:t>
            </a:r>
            <a:endParaRPr sz="1600">
              <a:solidFill>
                <a:srgbClr val="CCCCCC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CCCCCC"/>
                </a:solidFill>
                <a:latin typeface="Gill Sans"/>
                <a:ea typeface="Gill Sans"/>
                <a:cs typeface="Gill Sans"/>
                <a:sym typeface="Gill Sans"/>
              </a:rPr>
              <a:t>Germán Torres Arroyave</a:t>
            </a:r>
            <a:endParaRPr sz="1600">
              <a:solidFill>
                <a:srgbClr val="CCCCCC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CCCCCC"/>
                </a:solidFill>
                <a:latin typeface="Gill Sans"/>
                <a:ea typeface="Gill Sans"/>
                <a:cs typeface="Gill Sans"/>
                <a:sym typeface="Gill Sans"/>
              </a:rPr>
              <a:t>Juan Manuel Albarracín</a:t>
            </a:r>
            <a:endParaRPr sz="1600">
              <a:solidFill>
                <a:srgbClr val="CCCCCC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CCCC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eib-verde.png" id="57" name="Google Shape;57;p13"/>
          <p:cNvPicPr preferRelativeResize="0"/>
          <p:nvPr/>
        </p:nvPicPr>
        <p:blipFill rotWithShape="1">
          <a:blip r:embed="rId3">
            <a:alphaModFix/>
          </a:blip>
          <a:srcRect b="40394" l="0" r="0" t="0"/>
          <a:stretch/>
        </p:blipFill>
        <p:spPr>
          <a:xfrm>
            <a:off x="3474625" y="174875"/>
            <a:ext cx="2194750" cy="5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688" y="77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120">
                <a:solidFill>
                  <a:srgbClr val="30663D"/>
                </a:solidFill>
                <a:latin typeface="Oswald"/>
                <a:ea typeface="Oswald"/>
                <a:cs typeface="Oswald"/>
                <a:sym typeface="Oswald"/>
              </a:rPr>
              <a:t>Metodología</a:t>
            </a:r>
            <a:endParaRPr sz="3120">
              <a:solidFill>
                <a:srgbClr val="30663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401725" y="1573250"/>
            <a:ext cx="8213700" cy="26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Arquitectura del Modelo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Entrenamiento y Evaluación del Modelo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Proporción de validación del 20%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Categorical Crossentropy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Optimizador Adam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Learning 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Iteraciones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0" y="4855475"/>
            <a:ext cx="9144000" cy="288000"/>
          </a:xfrm>
          <a:prstGeom prst="rect">
            <a:avLst/>
          </a:prstGeom>
          <a:solidFill>
            <a:srgbClr val="30663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ib-verde.png" id="153" name="Google Shape;15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4487" y="113175"/>
            <a:ext cx="1215025" cy="5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466708" y="48026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3113" y="0"/>
            <a:ext cx="3933825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688" y="77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120">
                <a:solidFill>
                  <a:srgbClr val="30663D"/>
                </a:solidFill>
                <a:latin typeface="Oswald"/>
                <a:ea typeface="Oswald"/>
                <a:cs typeface="Oswald"/>
                <a:sym typeface="Oswald"/>
              </a:rPr>
              <a:t>Resultados</a:t>
            </a:r>
            <a:endParaRPr sz="3120">
              <a:solidFill>
                <a:srgbClr val="30663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0" y="4855475"/>
            <a:ext cx="9144000" cy="288000"/>
          </a:xfrm>
          <a:prstGeom prst="rect">
            <a:avLst/>
          </a:prstGeom>
          <a:solidFill>
            <a:srgbClr val="30663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ib-verde.png" id="162" name="Google Shape;16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4487" y="113175"/>
            <a:ext cx="1215025" cy="5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8498183" y="48026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8900" y="773618"/>
            <a:ext cx="6857976" cy="3596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0" y="4855475"/>
            <a:ext cx="9144000" cy="288000"/>
          </a:xfrm>
          <a:prstGeom prst="rect">
            <a:avLst/>
          </a:prstGeom>
          <a:solidFill>
            <a:srgbClr val="30663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ib-verde.png" id="170" name="Google Shape;17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4487" y="113175"/>
            <a:ext cx="1215025" cy="5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>
            <p:ph idx="12" type="sldNum"/>
          </p:nvPr>
        </p:nvSpPr>
        <p:spPr>
          <a:xfrm>
            <a:off x="8498183" y="48026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0175" y="735625"/>
            <a:ext cx="6961774" cy="36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/>
          <p:nvPr/>
        </p:nvSpPr>
        <p:spPr>
          <a:xfrm>
            <a:off x="0" y="4855475"/>
            <a:ext cx="9144000" cy="288000"/>
          </a:xfrm>
          <a:prstGeom prst="rect">
            <a:avLst/>
          </a:prstGeom>
          <a:solidFill>
            <a:srgbClr val="30663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ib-verde.png" id="178" name="Google Shape;17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4487" y="113175"/>
            <a:ext cx="1215025" cy="5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 txBox="1"/>
          <p:nvPr>
            <p:ph idx="12" type="sldNum"/>
          </p:nvPr>
        </p:nvSpPr>
        <p:spPr>
          <a:xfrm>
            <a:off x="8498183" y="48026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01325"/>
            <a:ext cx="6831416" cy="3875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6605" y="730175"/>
            <a:ext cx="3203975" cy="27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311688" y="77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120">
                <a:solidFill>
                  <a:srgbClr val="30663D"/>
                </a:solidFill>
                <a:latin typeface="Oswald"/>
                <a:ea typeface="Oswald"/>
                <a:cs typeface="Oswald"/>
                <a:sym typeface="Oswald"/>
              </a:rPr>
              <a:t>Dificultades y limitaciones</a:t>
            </a:r>
            <a:endParaRPr sz="3120">
              <a:solidFill>
                <a:srgbClr val="30663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401725" y="1573250"/>
            <a:ext cx="8213700" cy="26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Accesibilidad a grandes cantidades de información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capacidad de RAM del Google Colab (Optimización del procesamiento de los datos)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modelo solo clasifica </a:t>
            </a:r>
            <a:r>
              <a:rPr lang="es"/>
              <a:t>difractogramas</a:t>
            </a:r>
            <a:r>
              <a:rPr lang="es"/>
              <a:t> con información en el rango de (0°,135°)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Velocidad de entrenamiento del modelo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datos de entrada deben ser los picos de intensidad y sus </a:t>
            </a:r>
            <a:r>
              <a:rPr lang="es"/>
              <a:t>posiciones</a:t>
            </a:r>
            <a:r>
              <a:rPr lang="es"/>
              <a:t> </a:t>
            </a: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0" y="4855475"/>
            <a:ext cx="9144000" cy="288000"/>
          </a:xfrm>
          <a:prstGeom prst="rect">
            <a:avLst/>
          </a:prstGeom>
          <a:solidFill>
            <a:srgbClr val="30663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ib-verde.png" id="189" name="Google Shape;18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4487" y="113175"/>
            <a:ext cx="1215025" cy="5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6"/>
          <p:cNvSpPr txBox="1"/>
          <p:nvPr>
            <p:ph idx="12" type="sldNum"/>
          </p:nvPr>
        </p:nvSpPr>
        <p:spPr>
          <a:xfrm>
            <a:off x="8466708" y="48026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311688" y="77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120">
                <a:solidFill>
                  <a:srgbClr val="30663D"/>
                </a:solidFill>
                <a:latin typeface="Oswald"/>
                <a:ea typeface="Oswald"/>
                <a:cs typeface="Oswald"/>
                <a:sym typeface="Oswald"/>
              </a:rPr>
              <a:t>Conclusiones</a:t>
            </a:r>
            <a:endParaRPr sz="3120">
              <a:solidFill>
                <a:srgbClr val="30663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401725" y="1573250"/>
            <a:ext cx="8213700" cy="26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Rendimiento del Modelo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Importancia de Estrategias de Preprocesamiento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Diversificación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One hot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Normalización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Influencia de la Cantidad de Datos de Entrenamiento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Utilidad del modelo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Perspectivas de Aplicabilidad y Viabilidad Práctica</a:t>
            </a:r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0" y="4855475"/>
            <a:ext cx="9144000" cy="288000"/>
          </a:xfrm>
          <a:prstGeom prst="rect">
            <a:avLst/>
          </a:prstGeom>
          <a:solidFill>
            <a:srgbClr val="30663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ib-verde.png" id="198" name="Google Shape;19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4487" y="113175"/>
            <a:ext cx="1215025" cy="5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7"/>
          <p:cNvSpPr txBox="1"/>
          <p:nvPr>
            <p:ph idx="12" type="sldNum"/>
          </p:nvPr>
        </p:nvSpPr>
        <p:spPr>
          <a:xfrm>
            <a:off x="8466708" y="48026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311688" y="77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120">
                <a:solidFill>
                  <a:srgbClr val="30663D"/>
                </a:solidFill>
                <a:latin typeface="Oswald"/>
                <a:ea typeface="Oswald"/>
                <a:cs typeface="Oswald"/>
                <a:sym typeface="Oswald"/>
              </a:rPr>
              <a:t>Referencias</a:t>
            </a:r>
            <a:endParaRPr sz="3120">
              <a:solidFill>
                <a:srgbClr val="30663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5" name="Google Shape;205;p28"/>
          <p:cNvSpPr txBox="1"/>
          <p:nvPr>
            <p:ph idx="1" type="body"/>
          </p:nvPr>
        </p:nvSpPr>
        <p:spPr>
          <a:xfrm>
            <a:off x="401725" y="1573250"/>
            <a:ext cx="8213700" cy="26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[1] </a:t>
            </a:r>
            <a:r>
              <a:rPr lang="es"/>
              <a:t>Zhao X., Luo Y., Liu J., Liu W., Rosso K.M., Guo X., Geng T., Li A., Zhang X. Machine Learning Automated Approach for Enormous Synchrotron X-Ray Diffraction Data Interpretation. ArXiv. (2023). https://arxiv.org/abs/2303.10881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[2] </a:t>
            </a:r>
            <a:r>
              <a:rPr lang="es"/>
              <a:t>Cruz-Gandarilla F., Calyco C. Aplicaciones de la Difracción de Rayos-X a Materiales Policristalinos. ResearchGate. (2005). https://www.researchgate.net/profile/Francisco-Cruz-Gandarilla/publication/273458745\_Aplicaciones\_de\_la\_Difraccion\_de\_Rayos\_X\_a\_Materiales\_Policristalinos/links/550340b30cf24cee39fd6d77/Aplicaciones-de-la-Difraccion-de-Rayos-X-a-Materiales-Policristalinos.pdf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[3] </a:t>
            </a:r>
            <a:r>
              <a:rPr lang="es"/>
              <a:t>Clase 11 parte 3.1- Implementación de una CNN 1D,'' \textit{TSFCIIIIAyaplicaciones}, YouTube, 2021. [Online]. Available: \url{https://www.youtube.com/watch?v=7k5fzoqkkCQ&amp;ab_channel=TSFCIIIIAyaplicaciones}</a:t>
            </a:r>
            <a:endParaRPr/>
          </a:p>
        </p:txBody>
      </p:sp>
      <p:sp>
        <p:nvSpPr>
          <p:cNvPr id="206" name="Google Shape;206;p28"/>
          <p:cNvSpPr/>
          <p:nvPr/>
        </p:nvSpPr>
        <p:spPr>
          <a:xfrm>
            <a:off x="0" y="4855475"/>
            <a:ext cx="9144000" cy="288000"/>
          </a:xfrm>
          <a:prstGeom prst="rect">
            <a:avLst/>
          </a:prstGeom>
          <a:solidFill>
            <a:srgbClr val="30663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ib-verde.png" id="207" name="Google Shape;20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4487" y="113175"/>
            <a:ext cx="1215025" cy="5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8"/>
          <p:cNvSpPr txBox="1"/>
          <p:nvPr>
            <p:ph idx="12" type="sldNum"/>
          </p:nvPr>
        </p:nvSpPr>
        <p:spPr>
          <a:xfrm>
            <a:off x="8466708" y="48026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688" y="77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120">
                <a:solidFill>
                  <a:srgbClr val="30663D"/>
                </a:solidFill>
                <a:latin typeface="Oswald"/>
                <a:ea typeface="Oswald"/>
                <a:cs typeface="Oswald"/>
                <a:sym typeface="Oswald"/>
              </a:rPr>
              <a:t>Contexto</a:t>
            </a:r>
            <a:endParaRPr sz="3120">
              <a:solidFill>
                <a:srgbClr val="30663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0" y="4855475"/>
            <a:ext cx="9144000" cy="288000"/>
          </a:xfrm>
          <a:prstGeom prst="rect">
            <a:avLst/>
          </a:prstGeom>
          <a:solidFill>
            <a:srgbClr val="30663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ib-verde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4487" y="113175"/>
            <a:ext cx="1215025" cy="5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900" y="2055362"/>
            <a:ext cx="3514900" cy="20968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8026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207750" y="1506900"/>
            <a:ext cx="258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Difractómetro de rayos X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8" name="Google Shape;68;p14"/>
          <p:cNvSpPr txBox="1"/>
          <p:nvPr/>
        </p:nvSpPr>
        <p:spPr>
          <a:xfrm>
            <a:off x="4859350" y="1900488"/>
            <a:ext cx="258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9" name="Google Shape;69;p14"/>
          <p:cNvSpPr txBox="1"/>
          <p:nvPr/>
        </p:nvSpPr>
        <p:spPr>
          <a:xfrm>
            <a:off x="5023600" y="2198475"/>
            <a:ext cx="3156300" cy="1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Caracterización</a:t>
            </a:r>
            <a:r>
              <a:rPr lang="es"/>
              <a:t> materiales.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Difracción</a:t>
            </a:r>
            <a:r>
              <a:rPr lang="es"/>
              <a:t>( longitudes de onda cercana a espacio interplanar).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Interferencia </a:t>
            </a:r>
            <a:r>
              <a:rPr lang="es"/>
              <a:t>óptica</a:t>
            </a:r>
            <a:r>
              <a:rPr lang="es"/>
              <a:t> de Radiacioń </a:t>
            </a:r>
            <a:r>
              <a:rPr lang="es"/>
              <a:t>monocromática</a:t>
            </a:r>
            <a:r>
              <a:rPr lang="es"/>
              <a:t> incidente.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Método de Debye-Scherrer (multitud de cristales).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6422" y="517050"/>
            <a:ext cx="1459335" cy="13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LEY DE BRAGG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00" y="1553250"/>
            <a:ext cx="4986200" cy="25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5550" y="1894675"/>
            <a:ext cx="199215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5822275" y="2553300"/>
            <a:ext cx="21987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d: distancia interplanar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7385" y="3553350"/>
            <a:ext cx="2167078" cy="5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5814925" y="4279400"/>
            <a:ext cx="1992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a: </a:t>
            </a:r>
            <a:r>
              <a:rPr lang="es"/>
              <a:t>parámetro</a:t>
            </a:r>
            <a:r>
              <a:rPr lang="es"/>
              <a:t> de red</a:t>
            </a:r>
            <a:endParaRPr/>
          </a:p>
        </p:txBody>
      </p:sp>
      <p:pic>
        <p:nvPicPr>
          <p:cNvPr descr="eib-verde.png" id="81" name="Google Shape;81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64487" y="113175"/>
            <a:ext cx="1215025" cy="5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0" y="4855475"/>
            <a:ext cx="9144000" cy="288000"/>
          </a:xfrm>
          <a:prstGeom prst="rect">
            <a:avLst/>
          </a:prstGeom>
          <a:solidFill>
            <a:srgbClr val="30663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505533" y="48026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0" y="4855475"/>
            <a:ext cx="9144000" cy="288000"/>
          </a:xfrm>
          <a:prstGeom prst="rect">
            <a:avLst/>
          </a:prstGeom>
          <a:solidFill>
            <a:srgbClr val="30663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85508" y="48026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500">
                <a:solidFill>
                  <a:schemeClr val="lt1"/>
                </a:solidFill>
              </a:rPr>
              <a:t>‹#›</a:t>
            </a:fld>
            <a:endParaRPr sz="1800">
              <a:solidFill>
                <a:schemeClr val="lt1"/>
              </a:solidFill>
            </a:endParaRPr>
          </a:p>
        </p:txBody>
      </p:sp>
      <p:pic>
        <p:nvPicPr>
          <p:cNvPr descr="eib-verde.png" id="90" name="Google Shape;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4487" y="113175"/>
            <a:ext cx="1215025" cy="5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575" y="1191563"/>
            <a:ext cx="4462400" cy="33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529675" y="627250"/>
            <a:ext cx="46497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Índices</a:t>
            </a:r>
            <a:r>
              <a:rPr lang="es" sz="1800">
                <a:solidFill>
                  <a:schemeClr val="dk1"/>
                </a:solidFill>
              </a:rPr>
              <a:t> de Miller y sistemas cristalinos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6825" y="1504263"/>
            <a:ext cx="4197375" cy="241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0" y="4855475"/>
            <a:ext cx="9144000" cy="288000"/>
          </a:xfrm>
          <a:prstGeom prst="rect">
            <a:avLst/>
          </a:prstGeom>
          <a:solidFill>
            <a:srgbClr val="30663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ib-verde.png" id="99" name="Google Shape;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4487" y="113175"/>
            <a:ext cx="1215025" cy="5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6738" y="1934913"/>
            <a:ext cx="2658950" cy="228490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8026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 rotWithShape="1">
          <a:blip r:embed="rId5">
            <a:alphaModFix/>
          </a:blip>
          <a:srcRect b="0" l="0" r="0" t="10225"/>
          <a:stretch/>
        </p:blipFill>
        <p:spPr>
          <a:xfrm>
            <a:off x="574875" y="1792199"/>
            <a:ext cx="5010251" cy="24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6342725" y="1646725"/>
            <a:ext cx="2030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Parámetros de Red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4" name="Google Shape;104;p17"/>
          <p:cNvSpPr txBox="1"/>
          <p:nvPr/>
        </p:nvSpPr>
        <p:spPr>
          <a:xfrm>
            <a:off x="2064800" y="1398600"/>
            <a:ext cx="2030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Patrón</a:t>
            </a:r>
            <a:r>
              <a:rPr b="1" lang="es"/>
              <a:t> DRX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0" y="4855475"/>
            <a:ext cx="9144000" cy="288000"/>
          </a:xfrm>
          <a:prstGeom prst="rect">
            <a:avLst/>
          </a:prstGeom>
          <a:solidFill>
            <a:srgbClr val="30663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85508" y="48026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500">
                <a:solidFill>
                  <a:schemeClr val="lt1"/>
                </a:solidFill>
              </a:rPr>
              <a:t>‹#›</a:t>
            </a:fld>
            <a:endParaRPr sz="1800">
              <a:solidFill>
                <a:schemeClr val="lt1"/>
              </a:solidFill>
            </a:endParaRPr>
          </a:p>
        </p:txBody>
      </p:sp>
      <p:pic>
        <p:nvPicPr>
          <p:cNvPr descr="eib-verde.png" id="111" name="Google Shape;11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4487" y="113175"/>
            <a:ext cx="1215025" cy="5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6928" y="1309712"/>
            <a:ext cx="6147072" cy="2947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75" y="1745050"/>
            <a:ext cx="2582328" cy="20767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8"/>
          <p:cNvCxnSpPr>
            <a:stCxn id="113" idx="3"/>
            <a:endCxn id="112" idx="1"/>
          </p:cNvCxnSpPr>
          <p:nvPr/>
        </p:nvCxnSpPr>
        <p:spPr>
          <a:xfrm>
            <a:off x="2656403" y="2783446"/>
            <a:ext cx="34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688" y="77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120">
                <a:solidFill>
                  <a:srgbClr val="30663D"/>
                </a:solidFill>
                <a:latin typeface="Oswald"/>
                <a:ea typeface="Oswald"/>
                <a:cs typeface="Oswald"/>
                <a:sym typeface="Oswald"/>
              </a:rPr>
              <a:t>Objetivo general</a:t>
            </a:r>
            <a:endParaRPr sz="3120">
              <a:solidFill>
                <a:srgbClr val="30663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401725" y="1496100"/>
            <a:ext cx="8213700" cy="28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Optimizar un modelo de red neuronal convolucional (CNN) 1D para la identificación precisa del sistema cristalino en compuestos inorgánicos binarios, basándose en patrones de difracción de rayos X.</a:t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0" y="4855475"/>
            <a:ext cx="9144000" cy="288000"/>
          </a:xfrm>
          <a:prstGeom prst="rect">
            <a:avLst/>
          </a:prstGeom>
          <a:solidFill>
            <a:srgbClr val="30663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ib-verde.png"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4487" y="113175"/>
            <a:ext cx="1215025" cy="5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6932563" y="2712338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459608" y="48026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688" y="77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120">
                <a:solidFill>
                  <a:srgbClr val="30663D"/>
                </a:solidFill>
                <a:latin typeface="Oswald"/>
                <a:ea typeface="Oswald"/>
                <a:cs typeface="Oswald"/>
                <a:sym typeface="Oswald"/>
              </a:rPr>
              <a:t>Objetivos específicos</a:t>
            </a:r>
            <a:endParaRPr sz="3120">
              <a:solidFill>
                <a:srgbClr val="30663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401725" y="1496100"/>
            <a:ext cx="8213700" cy="28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Evaluar el impacto de estrategias de preprocesamiento en la capacidad predictiva y robustez del modelo.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Explorar la utilización de técnicas de aumento de datos para diversificar y enriquecer el conjunto de entrenamiento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Investigar la aplicabilidad más amplia de las técnicas empleadas en otros ámbitos de la cristalografía y la caracterización de materiales.</a:t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0" y="4855475"/>
            <a:ext cx="9144000" cy="288000"/>
          </a:xfrm>
          <a:prstGeom prst="rect">
            <a:avLst/>
          </a:prstGeom>
          <a:solidFill>
            <a:srgbClr val="30663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ib-verde.png" id="132" name="Google Shape;1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4487" y="113175"/>
            <a:ext cx="1215025" cy="5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72458" y="48026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7784747" y="-317353"/>
            <a:ext cx="1669400" cy="16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688" y="77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120">
                <a:solidFill>
                  <a:srgbClr val="30663D"/>
                </a:solidFill>
                <a:latin typeface="Oswald"/>
                <a:ea typeface="Oswald"/>
                <a:cs typeface="Oswald"/>
                <a:sym typeface="Oswald"/>
              </a:rPr>
              <a:t>Metodología</a:t>
            </a:r>
            <a:endParaRPr sz="3120">
              <a:solidFill>
                <a:srgbClr val="30663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401725" y="1436100"/>
            <a:ext cx="8213700" cy="26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Adquisición y Preprocesamiento de Datos</a:t>
            </a:r>
            <a:endParaRPr sz="20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Materiales Projects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Datos experimentales y teóricos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Posiciones e Intensidades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Normalización de longitud</a:t>
            </a:r>
            <a:endParaRPr sz="16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Aumento, diversificación y procesamiento de Datos</a:t>
            </a:r>
            <a:endParaRPr sz="20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2 pruebas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Diversificación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Normalización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Split Train and Test</a:t>
            </a:r>
            <a:endParaRPr sz="1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41" name="Google Shape;141;p21"/>
          <p:cNvSpPr/>
          <p:nvPr/>
        </p:nvSpPr>
        <p:spPr>
          <a:xfrm>
            <a:off x="0" y="4855475"/>
            <a:ext cx="9144000" cy="288000"/>
          </a:xfrm>
          <a:prstGeom prst="rect">
            <a:avLst/>
          </a:prstGeom>
          <a:solidFill>
            <a:srgbClr val="30663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ib-verde.png" id="142" name="Google Shape;14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4487" y="113175"/>
            <a:ext cx="1215025" cy="5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66708" y="48026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8050" y="525997"/>
            <a:ext cx="3367951" cy="8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 rotWithShape="1">
          <a:blip r:embed="rId5">
            <a:alphaModFix/>
          </a:blip>
          <a:srcRect b="11723" l="0" r="8999" t="0"/>
          <a:stretch/>
        </p:blipFill>
        <p:spPr>
          <a:xfrm>
            <a:off x="6475025" y="3096925"/>
            <a:ext cx="2668976" cy="175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