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1" r:id="rId1"/>
  </p:sldMasterIdLst>
  <p:sldIdLst>
    <p:sldId id="260"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1CACE3"/>
    <a:srgbClr val="99CCFF"/>
    <a:srgbClr val="4472C4"/>
    <a:srgbClr val="A7BCE4"/>
    <a:srgbClr val="E4EBF7"/>
    <a:srgbClr val="6BA5FB"/>
    <a:srgbClr val="2A6BEE"/>
    <a:srgbClr val="EFF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12" d="100"/>
          <a:sy n="12" d="100"/>
        </p:scale>
        <p:origin x="876" y="12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373688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237899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249158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394806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128711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113082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3876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3451782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287931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3793721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C8F2B027-CDB8-4684-A62D-BD27F8BC2621}"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7F5441-C397-422D-948A-1C5B695C47F6}" type="slidenum">
              <a:rPr lang="en-US" smtClean="0"/>
              <a:t>‹#›</a:t>
            </a:fld>
            <a:endParaRPr lang="en-US" dirty="0"/>
          </a:p>
        </p:txBody>
      </p:sp>
    </p:spTree>
    <p:extLst>
      <p:ext uri="{BB962C8B-B14F-4D97-AF65-F5344CB8AC3E}">
        <p14:creationId xmlns:p14="http://schemas.microsoft.com/office/powerpoint/2010/main" val="26627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8F2B027-CDB8-4684-A62D-BD27F8BC2621}" type="datetimeFigureOut">
              <a:rPr lang="en-US" smtClean="0"/>
              <a:t>8/1/2018</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47F5441-C397-422D-948A-1C5B695C47F6}" type="slidenum">
              <a:rPr lang="en-US" smtClean="0"/>
              <a:t>‹#›</a:t>
            </a:fld>
            <a:endParaRPr lang="en-US" dirty="0"/>
          </a:p>
        </p:txBody>
      </p:sp>
    </p:spTree>
    <p:extLst>
      <p:ext uri="{BB962C8B-B14F-4D97-AF65-F5344CB8AC3E}">
        <p14:creationId xmlns:p14="http://schemas.microsoft.com/office/powerpoint/2010/main" val="1602354129"/>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8C628852-4395-4832-96AA-7A690844F332}"/>
              </a:ext>
            </a:extLst>
          </p:cNvPr>
          <p:cNvSpPr/>
          <p:nvPr/>
        </p:nvSpPr>
        <p:spPr>
          <a:xfrm>
            <a:off x="0" y="78105"/>
            <a:ext cx="43891200" cy="6284161"/>
          </a:xfrm>
          <a:prstGeom prst="roundRect">
            <a:avLst>
              <a:gd name="adj" fmla="val 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67" b="1"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233F3DC-8AB9-449B-9CE4-6DA31D02C4A2}"/>
              </a:ext>
            </a:extLst>
          </p:cNvPr>
          <p:cNvSpPr/>
          <p:nvPr/>
        </p:nvSpPr>
        <p:spPr>
          <a:xfrm>
            <a:off x="609601" y="32897"/>
            <a:ext cx="42671999" cy="6820713"/>
          </a:xfrm>
          <a:prstGeom prst="rect">
            <a:avLst/>
          </a:prstGeom>
        </p:spPr>
        <p:txBody>
          <a:bodyPr wrap="square">
            <a:spAutoFit/>
          </a:bodyPr>
          <a:lstStyle/>
          <a:p>
            <a:pPr algn="ctr"/>
            <a:endParaRPr lang="en-US" sz="4400" b="1" dirty="0">
              <a:latin typeface="Arial" panose="020B0604020202020204" pitchFamily="34" charset="0"/>
              <a:cs typeface="Arial" panose="020B0604020202020204" pitchFamily="34" charset="0"/>
            </a:endParaRPr>
          </a:p>
          <a:p>
            <a:pPr algn="ctr"/>
            <a:r>
              <a:rPr lang="en-US" sz="8800" b="1" dirty="0">
                <a:latin typeface="Arial" panose="020B0604020202020204" pitchFamily="34" charset="0"/>
                <a:cs typeface="Arial" panose="020B0604020202020204" pitchFamily="34" charset="0"/>
              </a:rPr>
              <a:t>Applied Machine Learning Image Classification </a:t>
            </a:r>
          </a:p>
          <a:p>
            <a:pPr algn="ctr"/>
            <a:r>
              <a:rPr lang="en-US" sz="8800" b="1" dirty="0">
                <a:latin typeface="Arial" panose="020B0604020202020204" pitchFamily="34" charset="0"/>
                <a:cs typeface="Arial" panose="020B0604020202020204" pitchFamily="34" charset="0"/>
              </a:rPr>
              <a:t>for </a:t>
            </a:r>
            <a:r>
              <a:rPr lang="en-US" sz="8800" b="1" dirty="0" err="1">
                <a:latin typeface="Arial" panose="020B0604020202020204" pitchFamily="34" charset="0"/>
                <a:cs typeface="Arial" panose="020B0604020202020204" pitchFamily="34" charset="0"/>
              </a:rPr>
              <a:t>Dewetting</a:t>
            </a:r>
            <a:r>
              <a:rPr lang="en-US" sz="8800" b="1" dirty="0">
                <a:latin typeface="Arial" panose="020B0604020202020204" pitchFamily="34" charset="0"/>
                <a:cs typeface="Arial" panose="020B0604020202020204" pitchFamily="34" charset="0"/>
              </a:rPr>
              <a:t> Microscopy</a:t>
            </a:r>
            <a:endParaRPr lang="en-US" sz="8800" dirty="0"/>
          </a:p>
          <a:p>
            <a:pPr algn="ctr"/>
            <a:endParaRPr lang="en-US" sz="3733" baseline="30000" dirty="0"/>
          </a:p>
          <a:p>
            <a:pPr algn="ctr"/>
            <a:r>
              <a:rPr lang="en-US" sz="5500" baseline="30000" dirty="0"/>
              <a:t>1 </a:t>
            </a:r>
            <a:r>
              <a:rPr lang="en-US" sz="5500" dirty="0"/>
              <a:t>Kim C, </a:t>
            </a:r>
            <a:r>
              <a:rPr lang="en-US" sz="5500" baseline="30000" dirty="0"/>
              <a:t>2 </a:t>
            </a:r>
            <a:r>
              <a:rPr lang="en-US" sz="5500" dirty="0"/>
              <a:t>Sutrisno R, </a:t>
            </a:r>
            <a:r>
              <a:rPr lang="en-US" sz="5500" baseline="30000" dirty="0"/>
              <a:t>3 </a:t>
            </a:r>
            <a:r>
              <a:rPr lang="en-US" sz="5500" dirty="0"/>
              <a:t>Chua K, </a:t>
            </a:r>
            <a:r>
              <a:rPr lang="en-US" sz="5500" baseline="30000" dirty="0"/>
              <a:t>4 </a:t>
            </a:r>
            <a:r>
              <a:rPr lang="en-US" sz="5500" dirty="0"/>
              <a:t>Karim A, </a:t>
            </a:r>
            <a:r>
              <a:rPr lang="en-US" sz="5500" baseline="30000" dirty="0"/>
              <a:t>5 </a:t>
            </a:r>
            <a:r>
              <a:rPr lang="en-US" sz="5500" dirty="0"/>
              <a:t>Toti G</a:t>
            </a:r>
          </a:p>
          <a:p>
            <a:pPr algn="ctr"/>
            <a:r>
              <a:rPr lang="en-US" sz="4000" baseline="30000" dirty="0"/>
              <a:t>1 </a:t>
            </a:r>
            <a:r>
              <a:rPr lang="en-US" sz="4000" dirty="0"/>
              <a:t>Brown University, Providence, RI; </a:t>
            </a:r>
            <a:r>
              <a:rPr lang="en-US" sz="4000" baseline="30000" dirty="0"/>
              <a:t>2 </a:t>
            </a:r>
            <a:r>
              <a:rPr lang="en-US" sz="4000" dirty="0"/>
              <a:t>University of Houston, Houston, TX; </a:t>
            </a:r>
            <a:r>
              <a:rPr lang="en-US" sz="4000" baseline="30000" dirty="0"/>
              <a:t>3</a:t>
            </a:r>
            <a:r>
              <a:rPr lang="en-US" sz="4000" dirty="0"/>
              <a:t>Cornell University, Ithaca, NY; </a:t>
            </a:r>
            <a:r>
              <a:rPr lang="en-US" sz="4000" baseline="30000" dirty="0"/>
              <a:t>4</a:t>
            </a:r>
            <a:r>
              <a:rPr lang="en-US" sz="4000" dirty="0"/>
              <a:t> Department of </a:t>
            </a:r>
          </a:p>
          <a:p>
            <a:pPr algn="ctr"/>
            <a:r>
              <a:rPr lang="en-US" sz="4000" dirty="0"/>
              <a:t>Chemical and Biomolecular Engineering, University of Houston;</a:t>
            </a:r>
            <a:r>
              <a:rPr lang="en-US" sz="4000" baseline="30000" dirty="0"/>
              <a:t> 5</a:t>
            </a:r>
            <a:r>
              <a:rPr lang="en-US" sz="4000" dirty="0"/>
              <a:t> Department of Computer Science, University of Houston  </a:t>
            </a:r>
          </a:p>
          <a:p>
            <a:pPr algn="ctr"/>
            <a:br>
              <a:rPr lang="en-US" sz="2667" dirty="0">
                <a:latin typeface="Arial" panose="020B0604020202020204" pitchFamily="34" charset="0"/>
                <a:cs typeface="Arial" panose="020B0604020202020204" pitchFamily="34" charset="0"/>
              </a:rPr>
            </a:br>
            <a:endParaRPr lang="en-US" sz="2667"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A1894389-0AAD-40E3-999F-FDC0161B6BE9}"/>
              </a:ext>
            </a:extLst>
          </p:cNvPr>
          <p:cNvSpPr/>
          <p:nvPr/>
        </p:nvSpPr>
        <p:spPr>
          <a:xfrm>
            <a:off x="609601" y="6934811"/>
            <a:ext cx="12562253" cy="1280160"/>
          </a:xfrm>
          <a:prstGeom prst="roundRect">
            <a:avLst>
              <a:gd name="adj" fmla="val 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867" b="1" dirty="0">
                <a:solidFill>
                  <a:schemeClr val="tx1"/>
                </a:solidFill>
                <a:latin typeface="Arial" panose="020B0604020202020204" pitchFamily="34" charset="0"/>
                <a:cs typeface="Arial" panose="020B0604020202020204" pitchFamily="34" charset="0"/>
              </a:rPr>
              <a:t>BACKGROUND</a:t>
            </a:r>
          </a:p>
        </p:txBody>
      </p:sp>
      <p:sp>
        <p:nvSpPr>
          <p:cNvPr id="28" name="Rectangle: Rounded Corners 27">
            <a:extLst>
              <a:ext uri="{FF2B5EF4-FFF2-40B4-BE49-F238E27FC236}">
                <a16:creationId xmlns:a16="http://schemas.microsoft.com/office/drawing/2014/main" id="{CA914665-F3EF-4A8C-BAD6-4FBD6C39AB9F}"/>
              </a:ext>
            </a:extLst>
          </p:cNvPr>
          <p:cNvSpPr/>
          <p:nvPr/>
        </p:nvSpPr>
        <p:spPr>
          <a:xfrm>
            <a:off x="751840" y="16511041"/>
            <a:ext cx="12562253" cy="1371600"/>
          </a:xfrm>
          <a:prstGeom prst="roundRect">
            <a:avLst>
              <a:gd name="adj" fmla="val 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867" b="1" dirty="0">
                <a:solidFill>
                  <a:schemeClr val="tx1"/>
                </a:solidFill>
                <a:latin typeface="Arial" panose="020B0604020202020204" pitchFamily="34" charset="0"/>
                <a:cs typeface="Arial" panose="020B0604020202020204" pitchFamily="34" charset="0"/>
              </a:rPr>
              <a:t>OBJECTIVES</a:t>
            </a:r>
          </a:p>
        </p:txBody>
      </p:sp>
      <p:pic>
        <p:nvPicPr>
          <p:cNvPr id="37" name="Picture 36">
            <a:extLst>
              <a:ext uri="{FF2B5EF4-FFF2-40B4-BE49-F238E27FC236}">
                <a16:creationId xmlns:a16="http://schemas.microsoft.com/office/drawing/2014/main" id="{3CC03FF0-E1F3-44D4-A17E-207C435D8054}"/>
              </a:ext>
            </a:extLst>
          </p:cNvPr>
          <p:cNvPicPr/>
          <p:nvPr/>
        </p:nvPicPr>
        <p:blipFill>
          <a:blip r:embed="rId2"/>
          <a:stretch>
            <a:fillRect/>
          </a:stretch>
        </p:blipFill>
        <p:spPr>
          <a:xfrm>
            <a:off x="36740657" y="22599916"/>
            <a:ext cx="142240" cy="451049"/>
          </a:xfrm>
          <a:prstGeom prst="rect">
            <a:avLst/>
          </a:prstGeom>
        </p:spPr>
      </p:pic>
      <p:sp>
        <p:nvSpPr>
          <p:cNvPr id="38" name="Rectangle 37">
            <a:extLst>
              <a:ext uri="{FF2B5EF4-FFF2-40B4-BE49-F238E27FC236}">
                <a16:creationId xmlns:a16="http://schemas.microsoft.com/office/drawing/2014/main" id="{B47BFFB6-92B5-4151-BDB0-A25BA1528716}"/>
              </a:ext>
            </a:extLst>
          </p:cNvPr>
          <p:cNvSpPr/>
          <p:nvPr/>
        </p:nvSpPr>
        <p:spPr>
          <a:xfrm>
            <a:off x="36740658" y="22609262"/>
            <a:ext cx="119397" cy="311501"/>
          </a:xfrm>
          <a:prstGeom prst="rect">
            <a:avLst/>
          </a:prstGeom>
          <a:ln>
            <a:noFill/>
          </a:ln>
        </p:spPr>
        <p:txBody>
          <a:bodyPr vert="horz" lIns="0" tIns="0" rIns="0" bIns="0" rtlCol="0">
            <a:noAutofit/>
          </a:bodyPr>
          <a:lstStyle/>
          <a:p>
            <a:pPr>
              <a:lnSpc>
                <a:spcPct val="107000"/>
              </a:lnSpc>
              <a:spcAft>
                <a:spcPts val="1067"/>
              </a:spcAft>
            </a:pPr>
            <a:r>
              <a:rPr lang="en-US" sz="1467" dirty="0">
                <a:solidFill>
                  <a:srgbClr val="000000"/>
                </a:solidFill>
                <a:latin typeface="Georgia" panose="02040502050405020303" pitchFamily="18" charset="0"/>
                <a:ea typeface="Georgia" panose="02040502050405020303" pitchFamily="18" charset="0"/>
                <a:cs typeface="Georgia" panose="02040502050405020303" pitchFamily="18" charset="0"/>
              </a:rPr>
              <a:t>  </a:t>
            </a:r>
            <a:endParaRPr lang="en-US" sz="1600" dirty="0">
              <a:solidFill>
                <a:srgbClr val="000000"/>
              </a:solidFill>
              <a:latin typeface="Times New Roman" panose="02020603050405020304" pitchFamily="18" charset="0"/>
              <a:ea typeface="Times New Roman" panose="02020603050405020304" pitchFamily="18" charset="0"/>
            </a:endParaRPr>
          </a:p>
        </p:txBody>
      </p:sp>
      <p:sp>
        <p:nvSpPr>
          <p:cNvPr id="39" name="Rectangle 38">
            <a:extLst>
              <a:ext uri="{FF2B5EF4-FFF2-40B4-BE49-F238E27FC236}">
                <a16:creationId xmlns:a16="http://schemas.microsoft.com/office/drawing/2014/main" id="{124A3611-39EA-41D5-BCBF-FF050B931DC6}"/>
              </a:ext>
            </a:extLst>
          </p:cNvPr>
          <p:cNvSpPr/>
          <p:nvPr/>
        </p:nvSpPr>
        <p:spPr>
          <a:xfrm>
            <a:off x="36830066" y="22593820"/>
            <a:ext cx="65189" cy="338589"/>
          </a:xfrm>
          <a:prstGeom prst="rect">
            <a:avLst/>
          </a:prstGeom>
          <a:ln>
            <a:noFill/>
          </a:ln>
        </p:spPr>
        <p:txBody>
          <a:bodyPr vert="horz" lIns="0" tIns="0" rIns="0" bIns="0" rtlCol="0">
            <a:noAutofit/>
          </a:bodyPr>
          <a:lstStyle/>
          <a:p>
            <a:pPr>
              <a:lnSpc>
                <a:spcPct val="107000"/>
              </a:lnSpc>
              <a:spcAft>
                <a:spcPts val="1067"/>
              </a:spcAft>
            </a:pPr>
            <a:r>
              <a:rPr lang="en-US" sz="1600" dirty="0">
                <a:solidFill>
                  <a:srgbClr val="000000"/>
                </a:solidFill>
                <a:latin typeface="Georgia" panose="02040502050405020303" pitchFamily="18" charset="0"/>
                <a:ea typeface="Georgia" panose="02040502050405020303" pitchFamily="18" charset="0"/>
                <a:cs typeface="Georgia" panose="02040502050405020303" pitchFamily="18" charset="0"/>
              </a:rPr>
              <a:t> </a:t>
            </a:r>
            <a:endParaRPr lang="en-US" sz="1600" dirty="0">
              <a:solidFill>
                <a:srgbClr val="000000"/>
              </a:solidFill>
              <a:latin typeface="Times New Roman" panose="02020603050405020304" pitchFamily="18" charset="0"/>
              <a:ea typeface="Times New Roman" panose="02020603050405020304" pitchFamily="18" charset="0"/>
            </a:endParaRPr>
          </a:p>
        </p:txBody>
      </p:sp>
      <p:sp>
        <p:nvSpPr>
          <p:cNvPr id="42" name="Rectangle: Rounded Corners 41">
            <a:extLst>
              <a:ext uri="{FF2B5EF4-FFF2-40B4-BE49-F238E27FC236}">
                <a16:creationId xmlns:a16="http://schemas.microsoft.com/office/drawing/2014/main" id="{EA749B29-A7C5-4572-A5B5-6C9AFCCE7652}"/>
              </a:ext>
            </a:extLst>
          </p:cNvPr>
          <p:cNvSpPr/>
          <p:nvPr/>
        </p:nvSpPr>
        <p:spPr>
          <a:xfrm>
            <a:off x="30719347" y="6934811"/>
            <a:ext cx="12745073" cy="1371600"/>
          </a:xfrm>
          <a:prstGeom prst="roundRect">
            <a:avLst>
              <a:gd name="adj" fmla="val 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867" b="1" dirty="0">
                <a:solidFill>
                  <a:schemeClr val="tx1"/>
                </a:solidFill>
                <a:latin typeface="Arial" panose="020B0604020202020204" pitchFamily="34" charset="0"/>
                <a:cs typeface="Arial" panose="020B0604020202020204" pitchFamily="34" charset="0"/>
              </a:rPr>
              <a:t>DISCUSSION</a:t>
            </a:r>
          </a:p>
        </p:txBody>
      </p:sp>
      <p:sp>
        <p:nvSpPr>
          <p:cNvPr id="45" name="Rectangle: Rounded Corners 44">
            <a:extLst>
              <a:ext uri="{FF2B5EF4-FFF2-40B4-BE49-F238E27FC236}">
                <a16:creationId xmlns:a16="http://schemas.microsoft.com/office/drawing/2014/main" id="{FDC440D1-12D2-4274-847B-704987EDC37D}"/>
              </a:ext>
            </a:extLst>
          </p:cNvPr>
          <p:cNvSpPr/>
          <p:nvPr/>
        </p:nvSpPr>
        <p:spPr>
          <a:xfrm>
            <a:off x="13548007" y="28283740"/>
            <a:ext cx="16627191" cy="1280160"/>
          </a:xfrm>
          <a:prstGeom prst="roundRect">
            <a:avLst>
              <a:gd name="adj" fmla="val 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867" b="1" dirty="0">
                <a:solidFill>
                  <a:schemeClr val="tx1"/>
                </a:solidFill>
                <a:latin typeface="Arial" panose="020B0604020202020204" pitchFamily="34" charset="0"/>
                <a:cs typeface="Arial" panose="020B0604020202020204" pitchFamily="34" charset="0"/>
              </a:rPr>
              <a:t>FUTURE WORK</a:t>
            </a:r>
          </a:p>
        </p:txBody>
      </p:sp>
      <p:sp>
        <p:nvSpPr>
          <p:cNvPr id="32" name="Rectangle: Rounded Corners 31">
            <a:extLst>
              <a:ext uri="{FF2B5EF4-FFF2-40B4-BE49-F238E27FC236}">
                <a16:creationId xmlns:a16="http://schemas.microsoft.com/office/drawing/2014/main" id="{5B4D2552-A190-4403-8478-AA11973694E0}"/>
              </a:ext>
            </a:extLst>
          </p:cNvPr>
          <p:cNvSpPr/>
          <p:nvPr/>
        </p:nvSpPr>
        <p:spPr>
          <a:xfrm>
            <a:off x="30719347" y="14968492"/>
            <a:ext cx="12562252" cy="1371600"/>
          </a:xfrm>
          <a:prstGeom prst="roundRect">
            <a:avLst>
              <a:gd name="adj" fmla="val 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867" b="1" dirty="0">
                <a:solidFill>
                  <a:schemeClr val="tx1"/>
                </a:solidFill>
                <a:latin typeface="Arial" panose="020B0604020202020204" pitchFamily="34" charset="0"/>
                <a:cs typeface="Arial" panose="020B0604020202020204" pitchFamily="34" charset="0"/>
              </a:rPr>
              <a:t>CONCLUSION</a:t>
            </a:r>
          </a:p>
        </p:txBody>
      </p:sp>
      <p:pic>
        <p:nvPicPr>
          <p:cNvPr id="61" name="Graphic 60">
            <a:extLst>
              <a:ext uri="{FF2B5EF4-FFF2-40B4-BE49-F238E27FC236}">
                <a16:creationId xmlns:a16="http://schemas.microsoft.com/office/drawing/2014/main" id="{DD5F5245-346B-4047-8EF9-17AD9E0C84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14385" y="1697080"/>
            <a:ext cx="3457681" cy="3457681"/>
          </a:xfrm>
          <a:prstGeom prst="rect">
            <a:avLst/>
          </a:prstGeom>
        </p:spPr>
      </p:pic>
      <p:pic>
        <p:nvPicPr>
          <p:cNvPr id="4" name="Picture 2" descr="Image result for nsf logo">
            <a:extLst>
              <a:ext uri="{FF2B5EF4-FFF2-40B4-BE49-F238E27FC236}">
                <a16:creationId xmlns:a16="http://schemas.microsoft.com/office/drawing/2014/main" id="{AD981942-D85E-44F7-85AB-24E1E2AC3C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38445" y="1691005"/>
            <a:ext cx="3038370" cy="30583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15D0036-6080-438B-84A4-A97AE902A8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4369" y="27176277"/>
            <a:ext cx="5775008" cy="4297680"/>
          </a:xfrm>
          <a:prstGeom prst="rect">
            <a:avLst/>
          </a:prstGeom>
        </p:spPr>
      </p:pic>
      <p:pic>
        <p:nvPicPr>
          <p:cNvPr id="12" name="Picture 11">
            <a:extLst>
              <a:ext uri="{FF2B5EF4-FFF2-40B4-BE49-F238E27FC236}">
                <a16:creationId xmlns:a16="http://schemas.microsoft.com/office/drawing/2014/main" id="{EDE266E8-DAAF-4189-9A77-C69D0E4049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903" y="27176277"/>
            <a:ext cx="5775008" cy="4297680"/>
          </a:xfrm>
          <a:prstGeom prst="rect">
            <a:avLst/>
          </a:prstGeom>
        </p:spPr>
      </p:pic>
      <p:pic>
        <p:nvPicPr>
          <p:cNvPr id="15" name="Picture 14">
            <a:extLst>
              <a:ext uri="{FF2B5EF4-FFF2-40B4-BE49-F238E27FC236}">
                <a16:creationId xmlns:a16="http://schemas.microsoft.com/office/drawing/2014/main" id="{125116B7-70F6-4891-9071-596E1B75EB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2591" y="22557974"/>
            <a:ext cx="5775008" cy="4297680"/>
          </a:xfrm>
          <a:prstGeom prst="rect">
            <a:avLst/>
          </a:prstGeom>
        </p:spPr>
      </p:pic>
      <p:pic>
        <p:nvPicPr>
          <p:cNvPr id="17" name="Picture 16">
            <a:extLst>
              <a:ext uri="{FF2B5EF4-FFF2-40B4-BE49-F238E27FC236}">
                <a16:creationId xmlns:a16="http://schemas.microsoft.com/office/drawing/2014/main" id="{8B43B3D0-2BF6-449B-BC19-DC46F3DD86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74369" y="22557974"/>
            <a:ext cx="5775008" cy="4297680"/>
          </a:xfrm>
          <a:prstGeom prst="rect">
            <a:avLst/>
          </a:prstGeom>
        </p:spPr>
      </p:pic>
      <p:sp>
        <p:nvSpPr>
          <p:cNvPr id="19" name="Rectangle 18">
            <a:extLst>
              <a:ext uri="{FF2B5EF4-FFF2-40B4-BE49-F238E27FC236}">
                <a16:creationId xmlns:a16="http://schemas.microsoft.com/office/drawing/2014/main" id="{8241A758-E773-4275-BA48-478CDDCC2B11}"/>
              </a:ext>
            </a:extLst>
          </p:cNvPr>
          <p:cNvSpPr/>
          <p:nvPr/>
        </p:nvSpPr>
        <p:spPr>
          <a:xfrm>
            <a:off x="609601" y="8559010"/>
            <a:ext cx="12562253" cy="7478970"/>
          </a:xfrm>
          <a:prstGeom prst="rect">
            <a:avLst/>
          </a:prstGeom>
        </p:spPr>
        <p:txBody>
          <a:bodyPr wrap="square">
            <a:spAutoFit/>
          </a:bodyPr>
          <a:lstStyle/>
          <a:p>
            <a:pPr algn="just"/>
            <a:r>
              <a:rPr lang="en-US" sz="4000" dirty="0">
                <a:latin typeface="Arial" panose="020B0604020202020204" pitchFamily="34" charset="0"/>
                <a:cs typeface="Arial" panose="020B0604020202020204" pitchFamily="34" charset="0"/>
              </a:rPr>
              <a:t>With the increasing usage of thin polymer film coatings in industrial applications, there exists a need for a theoretical framework which models the stability of these coatings with respect to certain thermodynamic hyperparameters. Contemporary approaches to model these relations institute a combinatorial approach to exploring the hyperparameter space and quantifying the degree of </a:t>
            </a:r>
            <a:r>
              <a:rPr lang="en-US" sz="4000" dirty="0" err="1">
                <a:latin typeface="Arial" panose="020B0604020202020204" pitchFamily="34" charset="0"/>
                <a:cs typeface="Arial" panose="020B0604020202020204" pitchFamily="34" charset="0"/>
              </a:rPr>
              <a:t>dewetting</a:t>
            </a:r>
            <a:r>
              <a:rPr lang="en-US" sz="4000" dirty="0">
                <a:latin typeface="Arial" panose="020B0604020202020204" pitchFamily="34" charset="0"/>
                <a:cs typeface="Arial" panose="020B0604020202020204" pitchFamily="34" charset="0"/>
              </a:rPr>
              <a:t> manually. To expedite this process, we look at techniques in image processing for feature extraction to use in a machine learning model for classification of </a:t>
            </a:r>
            <a:r>
              <a:rPr lang="en-US" sz="4000" dirty="0" err="1">
                <a:latin typeface="Arial" panose="020B0604020202020204" pitchFamily="34" charset="0"/>
                <a:cs typeface="Arial" panose="020B0604020202020204" pitchFamily="34" charset="0"/>
              </a:rPr>
              <a:t>dewetting</a:t>
            </a:r>
            <a:r>
              <a:rPr lang="en-US" sz="4000" dirty="0">
                <a:latin typeface="Arial" panose="020B0604020202020204" pitchFamily="34" charset="0"/>
                <a:cs typeface="Arial" panose="020B0604020202020204" pitchFamily="34" charset="0"/>
              </a:rPr>
              <a:t> stages based off of optical and spectral microcopy.</a:t>
            </a:r>
          </a:p>
        </p:txBody>
      </p:sp>
      <p:sp>
        <p:nvSpPr>
          <p:cNvPr id="22" name="Rectangle 21">
            <a:extLst>
              <a:ext uri="{FF2B5EF4-FFF2-40B4-BE49-F238E27FC236}">
                <a16:creationId xmlns:a16="http://schemas.microsoft.com/office/drawing/2014/main" id="{6179962C-8C31-4EDB-9C19-C4829FC22D50}"/>
              </a:ext>
            </a:extLst>
          </p:cNvPr>
          <p:cNvSpPr/>
          <p:nvPr/>
        </p:nvSpPr>
        <p:spPr>
          <a:xfrm>
            <a:off x="599740" y="18200214"/>
            <a:ext cx="12172940" cy="3939540"/>
          </a:xfrm>
          <a:prstGeom prst="rect">
            <a:avLst/>
          </a:prstGeom>
        </p:spPr>
        <p:txBody>
          <a:bodyPr wrap="square">
            <a:spAutoFit/>
          </a:bodyPr>
          <a:lstStyle/>
          <a:p>
            <a:pPr marL="742950" indent="-742950" algn="just">
              <a:spcAft>
                <a:spcPts val="600"/>
              </a:spcAft>
              <a:buFont typeface="+mj-lt"/>
              <a:buAutoNum type="arabicPeriod"/>
            </a:pPr>
            <a:r>
              <a:rPr lang="en-US" sz="4000" dirty="0">
                <a:latin typeface="Arial" panose="020B0604020202020204" pitchFamily="34" charset="0"/>
                <a:cs typeface="Arial" panose="020B0604020202020204" pitchFamily="34" charset="0"/>
              </a:rPr>
              <a:t>Extract independent features from microscopy images using image processing techniques</a:t>
            </a:r>
          </a:p>
          <a:p>
            <a:pPr marL="742950" indent="-742950" algn="just">
              <a:spcAft>
                <a:spcPts val="600"/>
              </a:spcAft>
              <a:buFont typeface="+mj-lt"/>
              <a:buAutoNum type="arabicPeriod"/>
            </a:pPr>
            <a:r>
              <a:rPr lang="en-US" sz="4000" dirty="0">
                <a:latin typeface="Arial" panose="020B0604020202020204" pitchFamily="34" charset="0"/>
                <a:cs typeface="Arial" panose="020B0604020202020204" pitchFamily="34" charset="0"/>
              </a:rPr>
              <a:t>Train a machine learning model for </a:t>
            </a:r>
            <a:r>
              <a:rPr lang="en-US" sz="4000" dirty="0" err="1">
                <a:latin typeface="Arial" panose="020B0604020202020204" pitchFamily="34" charset="0"/>
                <a:cs typeface="Arial" panose="020B0604020202020204" pitchFamily="34" charset="0"/>
              </a:rPr>
              <a:t>dewetting</a:t>
            </a:r>
            <a:r>
              <a:rPr lang="en-US" sz="4000" dirty="0">
                <a:latin typeface="Arial" panose="020B0604020202020204" pitchFamily="34" charset="0"/>
                <a:cs typeface="Arial" panose="020B0604020202020204" pitchFamily="34" charset="0"/>
              </a:rPr>
              <a:t> classification (See Figs. 1-4)</a:t>
            </a:r>
          </a:p>
          <a:p>
            <a:pPr marL="742950" indent="-742950" algn="just">
              <a:spcAft>
                <a:spcPts val="600"/>
              </a:spcAft>
              <a:buFont typeface="+mj-lt"/>
              <a:buAutoNum type="arabicPeriod"/>
            </a:pPr>
            <a:r>
              <a:rPr lang="en-US" sz="4000" dirty="0">
                <a:latin typeface="Arial" panose="020B0604020202020204" pitchFamily="34" charset="0"/>
                <a:cs typeface="Arial" panose="020B0604020202020204" pitchFamily="34" charset="0"/>
              </a:rPr>
              <a:t>Optimize model hyperparameters to achieve a 90% testing accuracy</a:t>
            </a:r>
          </a:p>
        </p:txBody>
      </p:sp>
      <p:sp>
        <p:nvSpPr>
          <p:cNvPr id="23" name="Rectangle: Rounded Corners 22">
            <a:extLst>
              <a:ext uri="{FF2B5EF4-FFF2-40B4-BE49-F238E27FC236}">
                <a16:creationId xmlns:a16="http://schemas.microsoft.com/office/drawing/2014/main" id="{A26E70E3-8C55-4770-AF87-A4D03320FF06}"/>
              </a:ext>
            </a:extLst>
          </p:cNvPr>
          <p:cNvSpPr/>
          <p:nvPr/>
        </p:nvSpPr>
        <p:spPr>
          <a:xfrm>
            <a:off x="13548008" y="19381663"/>
            <a:ext cx="16627191" cy="1371600"/>
          </a:xfrm>
          <a:prstGeom prst="roundRect">
            <a:avLst>
              <a:gd name="adj" fmla="val 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867" b="1" dirty="0">
                <a:solidFill>
                  <a:schemeClr val="tx1"/>
                </a:solidFill>
                <a:latin typeface="Arial" panose="020B0604020202020204" pitchFamily="34" charset="0"/>
                <a:cs typeface="Arial" panose="020B0604020202020204" pitchFamily="34" charset="0"/>
              </a:rPr>
              <a:t>MODEL SELECTION</a:t>
            </a:r>
          </a:p>
        </p:txBody>
      </p:sp>
      <p:pic>
        <p:nvPicPr>
          <p:cNvPr id="5" name="Picture 4">
            <a:extLst>
              <a:ext uri="{FF2B5EF4-FFF2-40B4-BE49-F238E27FC236}">
                <a16:creationId xmlns:a16="http://schemas.microsoft.com/office/drawing/2014/main" id="{17C3EB77-0319-4F9F-9087-0F462BE7C24A}"/>
              </a:ext>
            </a:extLst>
          </p:cNvPr>
          <p:cNvPicPr>
            <a:picLocks noChangeAspect="1"/>
          </p:cNvPicPr>
          <p:nvPr/>
        </p:nvPicPr>
        <p:blipFill rotWithShape="1">
          <a:blip r:embed="rId10">
            <a:extLst>
              <a:ext uri="{28A0092B-C50C-407E-A947-70E740481C1C}">
                <a14:useLocalDpi xmlns:a14="http://schemas.microsoft.com/office/drawing/2010/main" val="0"/>
              </a:ext>
            </a:extLst>
          </a:blip>
          <a:srcRect l="2829" t="8638" r="6409"/>
          <a:stretch/>
        </p:blipFill>
        <p:spPr>
          <a:xfrm>
            <a:off x="22619194" y="21100725"/>
            <a:ext cx="7721341" cy="5486400"/>
          </a:xfrm>
          <a:prstGeom prst="rect">
            <a:avLst/>
          </a:prstGeom>
        </p:spPr>
      </p:pic>
      <p:sp>
        <p:nvSpPr>
          <p:cNvPr id="27" name="Rectangle: Rounded Corners 26">
            <a:extLst>
              <a:ext uri="{FF2B5EF4-FFF2-40B4-BE49-F238E27FC236}">
                <a16:creationId xmlns:a16="http://schemas.microsoft.com/office/drawing/2014/main" id="{B579FA9F-284A-4640-806A-849A9EDD0EDD}"/>
              </a:ext>
            </a:extLst>
          </p:cNvPr>
          <p:cNvSpPr/>
          <p:nvPr/>
        </p:nvSpPr>
        <p:spPr>
          <a:xfrm>
            <a:off x="30452450" y="28354837"/>
            <a:ext cx="12964289" cy="1280160"/>
          </a:xfrm>
          <a:prstGeom prst="roundRect">
            <a:avLst>
              <a:gd name="adj" fmla="val 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867" b="1" dirty="0">
                <a:solidFill>
                  <a:schemeClr val="tx1"/>
                </a:solidFill>
                <a:latin typeface="Arial" panose="020B0604020202020204" pitchFamily="34" charset="0"/>
                <a:cs typeface="Arial" panose="020B0604020202020204" pitchFamily="34" charset="0"/>
              </a:rPr>
              <a:t>REFERENCES</a:t>
            </a:r>
          </a:p>
        </p:txBody>
      </p:sp>
      <p:sp>
        <p:nvSpPr>
          <p:cNvPr id="31" name="Rectangle: Rounded Corners 30">
            <a:extLst>
              <a:ext uri="{FF2B5EF4-FFF2-40B4-BE49-F238E27FC236}">
                <a16:creationId xmlns:a16="http://schemas.microsoft.com/office/drawing/2014/main" id="{4BF43714-BB5A-4679-816F-D93B9C827D40}"/>
              </a:ext>
            </a:extLst>
          </p:cNvPr>
          <p:cNvSpPr/>
          <p:nvPr/>
        </p:nvSpPr>
        <p:spPr>
          <a:xfrm>
            <a:off x="13550666" y="6934811"/>
            <a:ext cx="16789869" cy="1280160"/>
          </a:xfrm>
          <a:prstGeom prst="roundRect">
            <a:avLst>
              <a:gd name="adj" fmla="val 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867" b="1" dirty="0">
                <a:solidFill>
                  <a:schemeClr val="tx1"/>
                </a:solidFill>
                <a:latin typeface="Arial" panose="020B0604020202020204" pitchFamily="34" charset="0"/>
                <a:cs typeface="Arial" panose="020B0604020202020204" pitchFamily="34" charset="0"/>
              </a:rPr>
              <a:t>FEATURE EXTRACTION</a:t>
            </a:r>
          </a:p>
        </p:txBody>
      </p:sp>
      <p:sp>
        <p:nvSpPr>
          <p:cNvPr id="41" name="Rectangle 40">
            <a:extLst>
              <a:ext uri="{FF2B5EF4-FFF2-40B4-BE49-F238E27FC236}">
                <a16:creationId xmlns:a16="http://schemas.microsoft.com/office/drawing/2014/main" id="{FA852161-0B53-453B-A992-6AC0431DAEBC}"/>
              </a:ext>
            </a:extLst>
          </p:cNvPr>
          <p:cNvSpPr/>
          <p:nvPr/>
        </p:nvSpPr>
        <p:spPr>
          <a:xfrm>
            <a:off x="599740" y="31743781"/>
            <a:ext cx="12562253" cy="646331"/>
          </a:xfrm>
          <a:prstGeom prst="rect">
            <a:avLst/>
          </a:prstGeom>
        </p:spPr>
        <p:txBody>
          <a:bodyPr wrap="square">
            <a:spAutoFit/>
          </a:bodyPr>
          <a:lstStyle/>
          <a:p>
            <a:pPr algn="ctr">
              <a:spcAft>
                <a:spcPts val="600"/>
              </a:spcAft>
            </a:pPr>
            <a:r>
              <a:rPr lang="en-US" sz="3600" dirty="0">
                <a:latin typeface="Arial" panose="020B0604020202020204" pitchFamily="34" charset="0"/>
                <a:cs typeface="Arial" panose="020B0604020202020204" pitchFamily="34" charset="0"/>
              </a:rPr>
              <a:t>Figs. 1-4: </a:t>
            </a:r>
            <a:r>
              <a:rPr lang="en-US" sz="3600" dirty="0" err="1">
                <a:latin typeface="Arial" panose="020B0604020202020204" pitchFamily="34" charset="0"/>
                <a:cs typeface="Arial" panose="020B0604020202020204" pitchFamily="34" charset="0"/>
              </a:rPr>
              <a:t>Dewetting</a:t>
            </a:r>
            <a:r>
              <a:rPr lang="en-US" sz="3600" dirty="0">
                <a:latin typeface="Arial" panose="020B0604020202020204" pitchFamily="34" charset="0"/>
                <a:cs typeface="Arial" panose="020B0604020202020204" pitchFamily="34" charset="0"/>
              </a:rPr>
              <a:t> Stages (None, Early, Intermediate, Late)  </a:t>
            </a:r>
          </a:p>
        </p:txBody>
      </p:sp>
      <p:sp>
        <p:nvSpPr>
          <p:cNvPr id="48" name="Rectangle 47">
            <a:extLst>
              <a:ext uri="{FF2B5EF4-FFF2-40B4-BE49-F238E27FC236}">
                <a16:creationId xmlns:a16="http://schemas.microsoft.com/office/drawing/2014/main" id="{A8827F78-B517-4855-B518-CDF72E4F3AEB}"/>
              </a:ext>
            </a:extLst>
          </p:cNvPr>
          <p:cNvSpPr/>
          <p:nvPr/>
        </p:nvSpPr>
        <p:spPr>
          <a:xfrm>
            <a:off x="2546146" y="23275653"/>
            <a:ext cx="2247899" cy="2862322"/>
          </a:xfrm>
          <a:prstGeom prst="rect">
            <a:avLst/>
          </a:prstGeom>
        </p:spPr>
        <p:txBody>
          <a:bodyPr wrap="square">
            <a:spAutoFit/>
          </a:bodyPr>
          <a:lstStyle/>
          <a:p>
            <a:pPr algn="ctr">
              <a:spcAft>
                <a:spcPts val="600"/>
              </a:spcAft>
            </a:pPr>
            <a:r>
              <a:rPr lang="en-US" sz="18000" dirty="0">
                <a:solidFill>
                  <a:schemeClr val="accent4">
                    <a:lumMod val="40000"/>
                    <a:lumOff val="60000"/>
                  </a:schemeClr>
                </a:solidFill>
                <a:latin typeface="Arial" panose="020B0604020202020204" pitchFamily="34" charset="0"/>
                <a:cs typeface="Arial" panose="020B0604020202020204" pitchFamily="34" charset="0"/>
              </a:rPr>
              <a:t>1</a:t>
            </a:r>
          </a:p>
        </p:txBody>
      </p:sp>
      <p:sp>
        <p:nvSpPr>
          <p:cNvPr id="49" name="Rectangle 48">
            <a:extLst>
              <a:ext uri="{FF2B5EF4-FFF2-40B4-BE49-F238E27FC236}">
                <a16:creationId xmlns:a16="http://schemas.microsoft.com/office/drawing/2014/main" id="{67D208F9-9235-4963-8675-CF1FE66AB899}"/>
              </a:ext>
            </a:extLst>
          </p:cNvPr>
          <p:cNvSpPr/>
          <p:nvPr/>
        </p:nvSpPr>
        <p:spPr>
          <a:xfrm>
            <a:off x="8737924" y="23275653"/>
            <a:ext cx="2247899" cy="2862322"/>
          </a:xfrm>
          <a:prstGeom prst="rect">
            <a:avLst/>
          </a:prstGeom>
        </p:spPr>
        <p:txBody>
          <a:bodyPr wrap="square">
            <a:spAutoFit/>
          </a:bodyPr>
          <a:lstStyle/>
          <a:p>
            <a:pPr algn="ctr">
              <a:spcAft>
                <a:spcPts val="600"/>
              </a:spcAft>
            </a:pPr>
            <a:r>
              <a:rPr lang="en-US" sz="18000" dirty="0">
                <a:solidFill>
                  <a:schemeClr val="accent4">
                    <a:lumMod val="40000"/>
                    <a:lumOff val="60000"/>
                  </a:schemeClr>
                </a:solidFill>
                <a:latin typeface="Arial" panose="020B0604020202020204" pitchFamily="34" charset="0"/>
                <a:cs typeface="Arial" panose="020B0604020202020204" pitchFamily="34" charset="0"/>
              </a:rPr>
              <a:t>2</a:t>
            </a:r>
          </a:p>
        </p:txBody>
      </p:sp>
      <p:sp>
        <p:nvSpPr>
          <p:cNvPr id="51" name="Rectangle 50">
            <a:extLst>
              <a:ext uri="{FF2B5EF4-FFF2-40B4-BE49-F238E27FC236}">
                <a16:creationId xmlns:a16="http://schemas.microsoft.com/office/drawing/2014/main" id="{16659B9F-CCAD-4F8E-8571-EE4EE43ADADD}"/>
              </a:ext>
            </a:extLst>
          </p:cNvPr>
          <p:cNvSpPr/>
          <p:nvPr/>
        </p:nvSpPr>
        <p:spPr>
          <a:xfrm>
            <a:off x="2556458" y="27893956"/>
            <a:ext cx="2247899" cy="2862322"/>
          </a:xfrm>
          <a:prstGeom prst="rect">
            <a:avLst/>
          </a:prstGeom>
        </p:spPr>
        <p:txBody>
          <a:bodyPr wrap="square">
            <a:spAutoFit/>
          </a:bodyPr>
          <a:lstStyle/>
          <a:p>
            <a:pPr algn="ctr">
              <a:spcAft>
                <a:spcPts val="600"/>
              </a:spcAft>
            </a:pPr>
            <a:r>
              <a:rPr lang="en-US" sz="18000" dirty="0">
                <a:solidFill>
                  <a:schemeClr val="accent4">
                    <a:lumMod val="40000"/>
                    <a:lumOff val="60000"/>
                  </a:schemeClr>
                </a:solidFill>
                <a:latin typeface="Arial" panose="020B0604020202020204" pitchFamily="34" charset="0"/>
                <a:cs typeface="Arial" panose="020B0604020202020204" pitchFamily="34" charset="0"/>
              </a:rPr>
              <a:t>3</a:t>
            </a:r>
          </a:p>
        </p:txBody>
      </p:sp>
      <p:sp>
        <p:nvSpPr>
          <p:cNvPr id="52" name="Rectangle 51">
            <a:extLst>
              <a:ext uri="{FF2B5EF4-FFF2-40B4-BE49-F238E27FC236}">
                <a16:creationId xmlns:a16="http://schemas.microsoft.com/office/drawing/2014/main" id="{4DAFD01A-8219-4149-9197-8A95770D6082}"/>
              </a:ext>
            </a:extLst>
          </p:cNvPr>
          <p:cNvSpPr/>
          <p:nvPr/>
        </p:nvSpPr>
        <p:spPr>
          <a:xfrm>
            <a:off x="8737924" y="27893956"/>
            <a:ext cx="2247899" cy="2862322"/>
          </a:xfrm>
          <a:prstGeom prst="rect">
            <a:avLst/>
          </a:prstGeom>
        </p:spPr>
        <p:txBody>
          <a:bodyPr wrap="square">
            <a:spAutoFit/>
          </a:bodyPr>
          <a:lstStyle/>
          <a:p>
            <a:pPr algn="ctr">
              <a:spcAft>
                <a:spcPts val="600"/>
              </a:spcAft>
            </a:pPr>
            <a:r>
              <a:rPr lang="en-US" sz="18000" dirty="0">
                <a:solidFill>
                  <a:schemeClr val="accent4">
                    <a:lumMod val="40000"/>
                    <a:lumOff val="60000"/>
                  </a:schemeClr>
                </a:solidFill>
                <a:latin typeface="Arial" panose="020B0604020202020204" pitchFamily="34" charset="0"/>
                <a:cs typeface="Arial" panose="020B0604020202020204" pitchFamily="34" charset="0"/>
              </a:rPr>
              <a:t>4</a:t>
            </a:r>
          </a:p>
        </p:txBody>
      </p:sp>
      <p:sp>
        <p:nvSpPr>
          <p:cNvPr id="55" name="Rectangle 54">
            <a:extLst>
              <a:ext uri="{FF2B5EF4-FFF2-40B4-BE49-F238E27FC236}">
                <a16:creationId xmlns:a16="http://schemas.microsoft.com/office/drawing/2014/main" id="{C241BAE5-D451-4DBE-9786-E65141798809}"/>
              </a:ext>
            </a:extLst>
          </p:cNvPr>
          <p:cNvSpPr/>
          <p:nvPr/>
        </p:nvSpPr>
        <p:spPr>
          <a:xfrm>
            <a:off x="13873394" y="8561273"/>
            <a:ext cx="16301805" cy="3785652"/>
          </a:xfrm>
          <a:prstGeom prst="rect">
            <a:avLst/>
          </a:prstGeom>
        </p:spPr>
        <p:txBody>
          <a:bodyPr wrap="square">
            <a:spAutoFit/>
          </a:bodyPr>
          <a:lstStyle/>
          <a:p>
            <a:pPr algn="just"/>
            <a:r>
              <a:rPr lang="en-US" sz="4000" b="1" dirty="0">
                <a:latin typeface="Arial" panose="020B0604020202020204" pitchFamily="34" charset="0"/>
                <a:cs typeface="Arial" panose="020B0604020202020204" pitchFamily="34" charset="0"/>
              </a:rPr>
              <a:t>Grayscale</a:t>
            </a:r>
            <a:r>
              <a:rPr lang="en-US" sz="4000" dirty="0">
                <a:latin typeface="Arial" panose="020B0604020202020204" pitchFamily="34" charset="0"/>
                <a:cs typeface="Arial" panose="020B0604020202020204" pitchFamily="34" charset="0"/>
              </a:rPr>
              <a:t> and </a:t>
            </a:r>
            <a:r>
              <a:rPr lang="en-US" sz="4000" b="1" dirty="0">
                <a:latin typeface="Arial" panose="020B0604020202020204" pitchFamily="34" charset="0"/>
                <a:cs typeface="Arial" panose="020B0604020202020204" pitchFamily="34" charset="0"/>
              </a:rPr>
              <a:t>saturation</a:t>
            </a:r>
            <a:r>
              <a:rPr lang="en-US" sz="4000" dirty="0">
                <a:latin typeface="Arial" panose="020B0604020202020204" pitchFamily="34" charset="0"/>
                <a:cs typeface="Arial" panose="020B0604020202020204" pitchFamily="34" charset="0"/>
              </a:rPr>
              <a:t> images were generated for each image. The effects of unwanted microscopy artifacts were mitigated by normalizing each image dataset by their respective mean filters. </a:t>
            </a:r>
            <a:r>
              <a:rPr lang="en-US" sz="4000" b="1" dirty="0">
                <a:latin typeface="Arial" panose="020B0604020202020204" pitchFamily="34" charset="0"/>
                <a:cs typeface="Arial" panose="020B0604020202020204" pitchFamily="34" charset="0"/>
              </a:rPr>
              <a:t>Entropy</a:t>
            </a:r>
            <a:r>
              <a:rPr lang="en-US" sz="4000" dirty="0">
                <a:latin typeface="Arial" panose="020B0604020202020204" pitchFamily="34" charset="0"/>
                <a:cs typeface="Arial" panose="020B0604020202020204" pitchFamily="34" charset="0"/>
              </a:rPr>
              <a:t>, </a:t>
            </a:r>
            <a:r>
              <a:rPr lang="en-US" sz="4000" b="1" dirty="0">
                <a:latin typeface="Arial" panose="020B0604020202020204" pitchFamily="34" charset="0"/>
                <a:cs typeface="Arial" panose="020B0604020202020204" pitchFamily="34" charset="0"/>
              </a:rPr>
              <a:t>skewness</a:t>
            </a:r>
            <a:r>
              <a:rPr lang="en-US" sz="4000" dirty="0">
                <a:latin typeface="Arial" panose="020B0604020202020204" pitchFamily="34" charset="0"/>
                <a:cs typeface="Arial" panose="020B0604020202020204" pitchFamily="34" charset="0"/>
              </a:rPr>
              <a:t>, and </a:t>
            </a:r>
            <a:r>
              <a:rPr lang="en-US" sz="4000" b="1" dirty="0">
                <a:latin typeface="Arial" panose="020B0604020202020204" pitchFamily="34" charset="0"/>
                <a:cs typeface="Arial" panose="020B0604020202020204" pitchFamily="34" charset="0"/>
              </a:rPr>
              <a:t>intensity variance</a:t>
            </a:r>
            <a:r>
              <a:rPr lang="en-US" sz="4000" dirty="0">
                <a:latin typeface="Arial" panose="020B0604020202020204" pitchFamily="34" charset="0"/>
                <a:cs typeface="Arial" panose="020B0604020202020204" pitchFamily="34" charset="0"/>
              </a:rPr>
              <a:t> values were collected from </a:t>
            </a:r>
            <a:r>
              <a:rPr lang="en-US" sz="4000" b="1" dirty="0">
                <a:latin typeface="Arial" panose="020B0604020202020204" pitchFamily="34" charset="0"/>
                <a:cs typeface="Arial" panose="020B0604020202020204" pitchFamily="34" charset="0"/>
              </a:rPr>
              <a:t>global</a:t>
            </a:r>
            <a:r>
              <a:rPr lang="en-US" sz="4000" dirty="0">
                <a:latin typeface="Arial" panose="020B0604020202020204" pitchFamily="34" charset="0"/>
                <a:cs typeface="Arial" panose="020B0604020202020204" pitchFamily="34" charset="0"/>
              </a:rPr>
              <a:t> (entire image) and </a:t>
            </a:r>
            <a:r>
              <a:rPr lang="en-US" sz="4000" b="1" dirty="0">
                <a:latin typeface="Arial" panose="020B0604020202020204" pitchFamily="34" charset="0"/>
                <a:cs typeface="Arial" panose="020B0604020202020204" pitchFamily="34" charset="0"/>
              </a:rPr>
              <a:t>local</a:t>
            </a:r>
            <a:r>
              <a:rPr lang="en-US" sz="4000" dirty="0">
                <a:latin typeface="Arial" panose="020B0604020202020204" pitchFamily="34" charset="0"/>
                <a:cs typeface="Arial" panose="020B0604020202020204" pitchFamily="34" charset="0"/>
              </a:rPr>
              <a:t> (3x3 striding grid) perspectives, generating a total of twelve features. </a:t>
            </a:r>
          </a:p>
        </p:txBody>
      </p:sp>
      <p:sp>
        <p:nvSpPr>
          <p:cNvPr id="56" name="Rectangle 55">
            <a:extLst>
              <a:ext uri="{FF2B5EF4-FFF2-40B4-BE49-F238E27FC236}">
                <a16:creationId xmlns:a16="http://schemas.microsoft.com/office/drawing/2014/main" id="{110459BD-D48C-4E88-8E77-196DE03E19F6}"/>
              </a:ext>
            </a:extLst>
          </p:cNvPr>
          <p:cNvSpPr/>
          <p:nvPr/>
        </p:nvSpPr>
        <p:spPr>
          <a:xfrm>
            <a:off x="14442507" y="17624490"/>
            <a:ext cx="6859160" cy="1277273"/>
          </a:xfrm>
          <a:prstGeom prst="rect">
            <a:avLst/>
          </a:prstGeom>
        </p:spPr>
        <p:txBody>
          <a:bodyPr wrap="square">
            <a:spAutoFit/>
          </a:bodyPr>
          <a:lstStyle/>
          <a:p>
            <a:pPr algn="ctr">
              <a:spcAft>
                <a:spcPts val="600"/>
              </a:spcAft>
            </a:pPr>
            <a:r>
              <a:rPr lang="en-US" sz="3600" dirty="0">
                <a:latin typeface="Arial" panose="020B0604020202020204" pitchFamily="34" charset="0"/>
                <a:cs typeface="Arial" panose="020B0604020202020204" pitchFamily="34" charset="0"/>
              </a:rPr>
              <a:t>Fig. 5: Grayscale Image After</a:t>
            </a:r>
          </a:p>
          <a:p>
            <a:pPr algn="ctr">
              <a:spcAft>
                <a:spcPts val="600"/>
              </a:spcAft>
            </a:pPr>
            <a:r>
              <a:rPr lang="en-US" sz="3600" dirty="0">
                <a:latin typeface="Arial" panose="020B0604020202020204" pitchFamily="34" charset="0"/>
                <a:cs typeface="Arial" panose="020B0604020202020204" pitchFamily="34" charset="0"/>
              </a:rPr>
              <a:t>Mean Filter Normalization (MFN) </a:t>
            </a:r>
          </a:p>
        </p:txBody>
      </p:sp>
      <p:grpSp>
        <p:nvGrpSpPr>
          <p:cNvPr id="7" name="Group 6">
            <a:extLst>
              <a:ext uri="{FF2B5EF4-FFF2-40B4-BE49-F238E27FC236}">
                <a16:creationId xmlns:a16="http://schemas.microsoft.com/office/drawing/2014/main" id="{28BCF6D2-78C7-4CFC-82E3-D7C37A7CA4FD}"/>
              </a:ext>
            </a:extLst>
          </p:cNvPr>
          <p:cNvGrpSpPr/>
          <p:nvPr/>
        </p:nvGrpSpPr>
        <p:grpSpPr>
          <a:xfrm>
            <a:off x="14361444" y="12862896"/>
            <a:ext cx="15168312" cy="4572000"/>
            <a:chOff x="14439832" y="12862896"/>
            <a:chExt cx="15168312" cy="4572000"/>
          </a:xfrm>
        </p:grpSpPr>
        <p:pic>
          <p:nvPicPr>
            <p:cNvPr id="26" name="Picture 25">
              <a:extLst>
                <a:ext uri="{FF2B5EF4-FFF2-40B4-BE49-F238E27FC236}">
                  <a16:creationId xmlns:a16="http://schemas.microsoft.com/office/drawing/2014/main" id="{7B307927-EC10-4015-BC5C-D72D2C34A4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39832" y="12862896"/>
              <a:ext cx="7021286" cy="4572000"/>
            </a:xfrm>
            <a:prstGeom prst="rect">
              <a:avLst/>
            </a:prstGeom>
          </p:spPr>
        </p:pic>
        <p:pic>
          <p:nvPicPr>
            <p:cNvPr id="58" name="Picture 57">
              <a:extLst>
                <a:ext uri="{FF2B5EF4-FFF2-40B4-BE49-F238E27FC236}">
                  <a16:creationId xmlns:a16="http://schemas.microsoft.com/office/drawing/2014/main" id="{C96AAB21-CCA9-48BE-A612-6188A0D666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586858" y="12862896"/>
              <a:ext cx="7021286" cy="4572000"/>
            </a:xfrm>
            <a:prstGeom prst="rect">
              <a:avLst/>
            </a:prstGeom>
          </p:spPr>
        </p:pic>
      </p:grpSp>
      <p:sp>
        <p:nvSpPr>
          <p:cNvPr id="10" name="Rectangle 9">
            <a:extLst>
              <a:ext uri="{FF2B5EF4-FFF2-40B4-BE49-F238E27FC236}">
                <a16:creationId xmlns:a16="http://schemas.microsoft.com/office/drawing/2014/main" id="{C42FA75D-94CC-465D-ABD3-8C3D144D599E}"/>
              </a:ext>
            </a:extLst>
          </p:cNvPr>
          <p:cNvSpPr/>
          <p:nvPr/>
        </p:nvSpPr>
        <p:spPr>
          <a:xfrm>
            <a:off x="22508470" y="12862896"/>
            <a:ext cx="3561658" cy="2286000"/>
          </a:xfrm>
          <a:prstGeom prst="rect">
            <a:avLst/>
          </a:prstGeom>
          <a:solidFill>
            <a:srgbClr val="FF0000">
              <a:alpha val="10000"/>
            </a:srgbClr>
          </a:solidFill>
          <a:ln w="762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E78EEEA-6975-4694-BD6D-523D603AF2EA}"/>
              </a:ext>
            </a:extLst>
          </p:cNvPr>
          <p:cNvSpPr/>
          <p:nvPr/>
        </p:nvSpPr>
        <p:spPr>
          <a:xfrm>
            <a:off x="24238284" y="12862896"/>
            <a:ext cx="3561658" cy="2286000"/>
          </a:xfrm>
          <a:prstGeom prst="rect">
            <a:avLst/>
          </a:prstGeom>
          <a:solidFill>
            <a:srgbClr val="FFC000">
              <a:alpha val="10000"/>
            </a:srgbClr>
          </a:solidFill>
          <a:ln w="76200">
            <a:solidFill>
              <a:srgbClr val="FFC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02B438E-657D-49F8-B1B6-5584D8EACB6D}"/>
              </a:ext>
            </a:extLst>
          </p:cNvPr>
          <p:cNvSpPr/>
          <p:nvPr/>
        </p:nvSpPr>
        <p:spPr>
          <a:xfrm>
            <a:off x="22491701" y="14054092"/>
            <a:ext cx="3561658" cy="2286000"/>
          </a:xfrm>
          <a:prstGeom prst="rect">
            <a:avLst/>
          </a:prstGeom>
          <a:solidFill>
            <a:srgbClr val="33CCFF">
              <a:alpha val="10000"/>
            </a:srgbClr>
          </a:solidFill>
          <a:ln w="76200">
            <a:solidFill>
              <a:srgbClr val="1CACE3"/>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D14127F-6EAF-40B3-93B1-C36C3055993B}"/>
              </a:ext>
            </a:extLst>
          </p:cNvPr>
          <p:cNvSpPr/>
          <p:nvPr/>
        </p:nvSpPr>
        <p:spPr>
          <a:xfrm>
            <a:off x="22007230" y="17662962"/>
            <a:ext cx="8023765" cy="1200329"/>
          </a:xfrm>
          <a:prstGeom prst="rect">
            <a:avLst/>
          </a:prstGeom>
        </p:spPr>
        <p:txBody>
          <a:bodyPr wrap="square">
            <a:spAutoFit/>
          </a:bodyPr>
          <a:lstStyle/>
          <a:p>
            <a:pPr algn="ctr">
              <a:spcAft>
                <a:spcPts val="600"/>
              </a:spcAft>
            </a:pPr>
            <a:r>
              <a:rPr lang="en-US" sz="3600" dirty="0">
                <a:latin typeface="Arial" panose="020B0604020202020204" pitchFamily="34" charset="0"/>
                <a:cs typeface="Arial" panose="020B0604020202020204" pitchFamily="34" charset="0"/>
              </a:rPr>
              <a:t>Fig. 6: Saturation Image after MFN with Striding Grid Representation</a:t>
            </a:r>
          </a:p>
        </p:txBody>
      </p:sp>
      <p:sp>
        <p:nvSpPr>
          <p:cNvPr id="68" name="Rectangle 67">
            <a:extLst>
              <a:ext uri="{FF2B5EF4-FFF2-40B4-BE49-F238E27FC236}">
                <a16:creationId xmlns:a16="http://schemas.microsoft.com/office/drawing/2014/main" id="{E86945A8-0374-458F-9EF5-96BD29B5212F}"/>
              </a:ext>
            </a:extLst>
          </p:cNvPr>
          <p:cNvSpPr/>
          <p:nvPr/>
        </p:nvSpPr>
        <p:spPr>
          <a:xfrm>
            <a:off x="13570708" y="22167208"/>
            <a:ext cx="4428225" cy="1400383"/>
          </a:xfrm>
          <a:prstGeom prst="rect">
            <a:avLst/>
          </a:prstGeom>
        </p:spPr>
        <p:txBody>
          <a:bodyPr wrap="square" numCol="1">
            <a:spAutoFit/>
          </a:bodyPr>
          <a:lstStyle/>
          <a:p>
            <a:pPr marL="571500" indent="-571500" algn="just">
              <a:spcAft>
                <a:spcPts val="600"/>
              </a:spcAft>
              <a:buFont typeface="Arial" panose="020B0604020202020204" pitchFamily="34" charset="0"/>
              <a:buChar char="•"/>
            </a:pPr>
            <a:r>
              <a:rPr lang="en-US" sz="4000" dirty="0">
                <a:latin typeface="Arial" panose="020B0604020202020204" pitchFamily="34" charset="0"/>
                <a:cs typeface="Arial" panose="020B0604020202020204" pitchFamily="34" charset="0"/>
              </a:rPr>
              <a:t>SVM</a:t>
            </a:r>
          </a:p>
          <a:p>
            <a:pPr marL="571500" indent="-571500" algn="just">
              <a:spcAft>
                <a:spcPts val="600"/>
              </a:spcAft>
              <a:buFont typeface="Arial" panose="020B0604020202020204" pitchFamily="34" charset="0"/>
              <a:buChar char="•"/>
            </a:pPr>
            <a:r>
              <a:rPr lang="en-US" sz="4000" dirty="0">
                <a:latin typeface="Arial" panose="020B0604020202020204" pitchFamily="34" charset="0"/>
                <a:cs typeface="Arial" panose="020B0604020202020204" pitchFamily="34" charset="0"/>
              </a:rPr>
              <a:t>Neural Network</a:t>
            </a:r>
          </a:p>
        </p:txBody>
      </p:sp>
      <p:sp>
        <p:nvSpPr>
          <p:cNvPr id="70" name="Rectangle 69">
            <a:extLst>
              <a:ext uri="{FF2B5EF4-FFF2-40B4-BE49-F238E27FC236}">
                <a16:creationId xmlns:a16="http://schemas.microsoft.com/office/drawing/2014/main" id="{A8F8814A-8734-4D1A-BE42-C8BAB8185474}"/>
              </a:ext>
            </a:extLst>
          </p:cNvPr>
          <p:cNvSpPr/>
          <p:nvPr/>
        </p:nvSpPr>
        <p:spPr>
          <a:xfrm>
            <a:off x="22975139" y="26790631"/>
            <a:ext cx="7200060" cy="1277273"/>
          </a:xfrm>
          <a:prstGeom prst="rect">
            <a:avLst/>
          </a:prstGeom>
        </p:spPr>
        <p:txBody>
          <a:bodyPr wrap="square">
            <a:spAutoFit/>
          </a:bodyPr>
          <a:lstStyle/>
          <a:p>
            <a:pPr algn="ctr">
              <a:spcAft>
                <a:spcPts val="600"/>
              </a:spcAft>
            </a:pPr>
            <a:r>
              <a:rPr lang="en-US" sz="3600" dirty="0">
                <a:latin typeface="Arial" panose="020B0604020202020204" pitchFamily="34" charset="0"/>
                <a:cs typeface="Arial" panose="020B0604020202020204" pitchFamily="34" charset="0"/>
              </a:rPr>
              <a:t>Fig. 7: Optimal Random Forest</a:t>
            </a:r>
          </a:p>
          <a:p>
            <a:pPr algn="ctr">
              <a:spcAft>
                <a:spcPts val="600"/>
              </a:spcAft>
            </a:pPr>
            <a:r>
              <a:rPr lang="en-US" sz="3600" dirty="0">
                <a:latin typeface="Arial" panose="020B0604020202020204" pitchFamily="34" charset="0"/>
                <a:cs typeface="Arial" panose="020B0604020202020204" pitchFamily="34" charset="0"/>
              </a:rPr>
              <a:t>Learning Curve </a:t>
            </a:r>
          </a:p>
        </p:txBody>
      </p:sp>
      <p:sp>
        <p:nvSpPr>
          <p:cNvPr id="71" name="Rectangle 70">
            <a:extLst>
              <a:ext uri="{FF2B5EF4-FFF2-40B4-BE49-F238E27FC236}">
                <a16:creationId xmlns:a16="http://schemas.microsoft.com/office/drawing/2014/main" id="{23990DBB-37F6-48F5-B0A8-33E5F1941942}"/>
              </a:ext>
            </a:extLst>
          </p:cNvPr>
          <p:cNvSpPr/>
          <p:nvPr/>
        </p:nvSpPr>
        <p:spPr>
          <a:xfrm>
            <a:off x="13548008" y="24557437"/>
            <a:ext cx="8937760" cy="3031599"/>
          </a:xfrm>
          <a:prstGeom prst="rect">
            <a:avLst/>
          </a:prstGeom>
        </p:spPr>
        <p:txBody>
          <a:bodyPr wrap="square">
            <a:spAutoFit/>
          </a:bodyPr>
          <a:lstStyle/>
          <a:p>
            <a:pPr algn="just">
              <a:spcAft>
                <a:spcPts val="600"/>
              </a:spcAft>
            </a:pPr>
            <a:r>
              <a:rPr lang="en-US" sz="4000" u="sng" dirty="0">
                <a:latin typeface="Arial" panose="020B0604020202020204" pitchFamily="34" charset="0"/>
                <a:cs typeface="Arial" panose="020B0604020202020204" pitchFamily="34" charset="0"/>
              </a:rPr>
              <a:t>Hyperparameters Gridsearch:</a:t>
            </a:r>
          </a:p>
          <a:p>
            <a:pPr marL="571500" indent="-571500" algn="just">
              <a:spcAft>
                <a:spcPts val="60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571500" indent="-571500" algn="just">
              <a:spcAft>
                <a:spcPts val="600"/>
              </a:spcAft>
              <a:buFont typeface="Arial" panose="020B0604020202020204" pitchFamily="34" charset="0"/>
              <a:buChar char="•"/>
            </a:pPr>
            <a:r>
              <a:rPr lang="en-US" sz="4000" dirty="0">
                <a:latin typeface="Arial" panose="020B0604020202020204" pitchFamily="34" charset="0"/>
                <a:cs typeface="Arial" panose="020B0604020202020204" pitchFamily="34" charset="0"/>
              </a:rPr>
              <a:t>No. of trees</a:t>
            </a:r>
          </a:p>
          <a:p>
            <a:pPr marL="571500" indent="-571500" algn="just">
              <a:spcAft>
                <a:spcPts val="600"/>
              </a:spcAft>
              <a:buFont typeface="Arial" panose="020B0604020202020204" pitchFamily="34" charset="0"/>
              <a:buChar char="•"/>
            </a:pPr>
            <a:r>
              <a:rPr lang="en-US" sz="4000" dirty="0">
                <a:latin typeface="Arial" panose="020B0604020202020204" pitchFamily="34" charset="0"/>
                <a:cs typeface="Arial" panose="020B0604020202020204" pitchFamily="34" charset="0"/>
              </a:rPr>
              <a:t>Function measuring split quality</a:t>
            </a:r>
          </a:p>
          <a:p>
            <a:pPr marL="571500" indent="-571500" algn="just">
              <a:spcAft>
                <a:spcPts val="600"/>
              </a:spcAft>
              <a:buFont typeface="Arial" panose="020B0604020202020204" pitchFamily="34" charset="0"/>
              <a:buChar char="•"/>
            </a:pPr>
            <a:r>
              <a:rPr lang="en-US" sz="4000" dirty="0">
                <a:latin typeface="Arial" panose="020B0604020202020204" pitchFamily="34" charset="0"/>
                <a:cs typeface="Arial" panose="020B0604020202020204" pitchFamily="34" charset="0"/>
              </a:rPr>
              <a:t>No. of features to consider for split</a:t>
            </a:r>
          </a:p>
        </p:txBody>
      </p:sp>
      <p:sp>
        <p:nvSpPr>
          <p:cNvPr id="72" name="Rectangle 71">
            <a:extLst>
              <a:ext uri="{FF2B5EF4-FFF2-40B4-BE49-F238E27FC236}">
                <a16:creationId xmlns:a16="http://schemas.microsoft.com/office/drawing/2014/main" id="{31B0242E-74F3-411F-8ED4-97B34E6C69D7}"/>
              </a:ext>
            </a:extLst>
          </p:cNvPr>
          <p:cNvSpPr/>
          <p:nvPr/>
        </p:nvSpPr>
        <p:spPr>
          <a:xfrm>
            <a:off x="13530053" y="21294671"/>
            <a:ext cx="8937760" cy="707886"/>
          </a:xfrm>
          <a:prstGeom prst="rect">
            <a:avLst/>
          </a:prstGeom>
        </p:spPr>
        <p:txBody>
          <a:bodyPr wrap="square" numCol="1">
            <a:spAutoFit/>
          </a:bodyPr>
          <a:lstStyle/>
          <a:p>
            <a:pPr algn="just">
              <a:spcAft>
                <a:spcPts val="600"/>
              </a:spcAft>
            </a:pPr>
            <a:r>
              <a:rPr lang="en-US" sz="4000" u="sng" dirty="0">
                <a:latin typeface="Arial" panose="020B0604020202020204" pitchFamily="34" charset="0"/>
                <a:cs typeface="Arial" panose="020B0604020202020204" pitchFamily="34" charset="0"/>
              </a:rPr>
              <a:t>Models Trained with 10-fold CV:</a:t>
            </a:r>
          </a:p>
        </p:txBody>
      </p:sp>
      <p:sp>
        <p:nvSpPr>
          <p:cNvPr id="73" name="Rectangle 72">
            <a:extLst>
              <a:ext uri="{FF2B5EF4-FFF2-40B4-BE49-F238E27FC236}">
                <a16:creationId xmlns:a16="http://schemas.microsoft.com/office/drawing/2014/main" id="{7E2951DC-1314-4536-BE44-3A5B2B23C480}"/>
              </a:ext>
            </a:extLst>
          </p:cNvPr>
          <p:cNvSpPr/>
          <p:nvPr/>
        </p:nvSpPr>
        <p:spPr>
          <a:xfrm>
            <a:off x="17913984" y="22160807"/>
            <a:ext cx="4915200" cy="1400383"/>
          </a:xfrm>
          <a:prstGeom prst="rect">
            <a:avLst/>
          </a:prstGeom>
        </p:spPr>
        <p:txBody>
          <a:bodyPr wrap="square" numCol="1">
            <a:spAutoFit/>
          </a:bodyPr>
          <a:lstStyle/>
          <a:p>
            <a:pPr marL="571500" indent="-571500" algn="just">
              <a:spcAft>
                <a:spcPts val="600"/>
              </a:spcAft>
              <a:buFont typeface="Arial" panose="020B0604020202020204" pitchFamily="34" charset="0"/>
              <a:buChar char="•"/>
            </a:pPr>
            <a:r>
              <a:rPr lang="en-US" sz="4000" dirty="0">
                <a:latin typeface="Arial" panose="020B0604020202020204" pitchFamily="34" charset="0"/>
                <a:cs typeface="Arial" panose="020B0604020202020204" pitchFamily="34" charset="0"/>
              </a:rPr>
              <a:t>Decision Tree</a:t>
            </a:r>
          </a:p>
          <a:p>
            <a:pPr marL="571500" indent="-571500" algn="just">
              <a:spcAft>
                <a:spcPts val="600"/>
              </a:spcAft>
              <a:buFont typeface="Arial" panose="020B0604020202020204" pitchFamily="34" charset="0"/>
              <a:buChar char="•"/>
            </a:pPr>
            <a:r>
              <a:rPr lang="en-US" sz="4000" b="1" dirty="0">
                <a:latin typeface="Arial" panose="020B0604020202020204" pitchFamily="34" charset="0"/>
                <a:cs typeface="Arial" panose="020B0604020202020204" pitchFamily="34" charset="0"/>
              </a:rPr>
              <a:t>Random Forest</a:t>
            </a:r>
          </a:p>
        </p:txBody>
      </p:sp>
      <p:sp>
        <p:nvSpPr>
          <p:cNvPr id="74" name="Rectangle 73">
            <a:extLst>
              <a:ext uri="{FF2B5EF4-FFF2-40B4-BE49-F238E27FC236}">
                <a16:creationId xmlns:a16="http://schemas.microsoft.com/office/drawing/2014/main" id="{83F898C6-B35D-4251-A7B1-80FD869995EF}"/>
              </a:ext>
            </a:extLst>
          </p:cNvPr>
          <p:cNvSpPr/>
          <p:nvPr/>
        </p:nvSpPr>
        <p:spPr>
          <a:xfrm>
            <a:off x="13530053" y="29711050"/>
            <a:ext cx="16500942" cy="2554545"/>
          </a:xfrm>
          <a:prstGeom prst="rect">
            <a:avLst/>
          </a:prstGeom>
        </p:spPr>
        <p:txBody>
          <a:bodyPr wrap="square">
            <a:spAutoFit/>
          </a:bodyPr>
          <a:lstStyle/>
          <a:p>
            <a:pPr algn="just">
              <a:spcAft>
                <a:spcPts val="600"/>
              </a:spcAft>
            </a:pPr>
            <a:r>
              <a:rPr lang="en-US" sz="4000" dirty="0">
                <a:latin typeface="Arial" panose="020B0604020202020204" pitchFamily="34" charset="0"/>
                <a:cs typeface="Arial" panose="020B0604020202020204" pitchFamily="34" charset="0"/>
              </a:rPr>
              <a:t>The robustness of the current model can be further improved with transfer learning so that the microscopy image inputs are not limited by microscope specifications, polymer and solvent types, and other environmental factors.</a:t>
            </a:r>
          </a:p>
        </p:txBody>
      </p:sp>
    </p:spTree>
    <p:extLst>
      <p:ext uri="{BB962C8B-B14F-4D97-AF65-F5344CB8AC3E}">
        <p14:creationId xmlns:p14="http://schemas.microsoft.com/office/powerpoint/2010/main" val="3604875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4088</TotalTime>
  <Words>394</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Georgia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Kim</dc:creator>
  <cp:lastModifiedBy>Chris Kim</cp:lastModifiedBy>
  <cp:revision>80</cp:revision>
  <dcterms:created xsi:type="dcterms:W3CDTF">2018-04-29T02:11:39Z</dcterms:created>
  <dcterms:modified xsi:type="dcterms:W3CDTF">2018-08-01T11:13:35Z</dcterms:modified>
</cp:coreProperties>
</file>