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4"/>
  </p:sldMasterIdLst>
  <p:notesMasterIdLst>
    <p:notesMasterId r:id="rId33"/>
  </p:notesMasterIdLst>
  <p:handoutMasterIdLst>
    <p:handoutMasterId r:id="rId34"/>
  </p:handoutMasterIdLst>
  <p:sldIdLst>
    <p:sldId id="256" r:id="rId5"/>
    <p:sldId id="257" r:id="rId6"/>
    <p:sldId id="258" r:id="rId7"/>
    <p:sldId id="259" r:id="rId8"/>
    <p:sldId id="260" r:id="rId9"/>
    <p:sldId id="269" r:id="rId10"/>
    <p:sldId id="263" r:id="rId11"/>
    <p:sldId id="262" r:id="rId12"/>
    <p:sldId id="268" r:id="rId13"/>
    <p:sldId id="264" r:id="rId14"/>
    <p:sldId id="270" r:id="rId15"/>
    <p:sldId id="271" r:id="rId16"/>
    <p:sldId id="272" r:id="rId17"/>
    <p:sldId id="275" r:id="rId18"/>
    <p:sldId id="273" r:id="rId19"/>
    <p:sldId id="274" r:id="rId20"/>
    <p:sldId id="276" r:id="rId21"/>
    <p:sldId id="277" r:id="rId22"/>
    <p:sldId id="265" r:id="rId23"/>
    <p:sldId id="266" r:id="rId24"/>
    <p:sldId id="267" r:id="rId25"/>
    <p:sldId id="278" r:id="rId26"/>
    <p:sldId id="279" r:id="rId27"/>
    <p:sldId id="280" r:id="rId28"/>
    <p:sldId id="281" r:id="rId29"/>
    <p:sldId id="282" r:id="rId30"/>
    <p:sldId id="283" r:id="rId31"/>
    <p:sldId id="284" r:id="rId32"/>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0"/>
    <p:restoredTop sz="88083"/>
  </p:normalViewPr>
  <p:slideViewPr>
    <p:cSldViewPr>
      <p:cViewPr>
        <p:scale>
          <a:sx n="100" d="100"/>
          <a:sy n="100" d="100"/>
        </p:scale>
        <p:origin x="1064" y="480"/>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a:lstStyle/>
          <a:p>
            <a:fld id="{A7959C71-B73A-49FF-9308-B24F710812B5}" type="datetimeFigureOut">
              <a:rPr lang="en-US" smtClean="0"/>
              <a:pPr/>
              <a:t>3/29/17</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p>
            <a:fld id="{D6790D8E-0C56-4F61-9B17-7A387442778A}"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a:lstStyle/>
          <a:p>
            <a:fld id="{5468FC2B-D455-4AC4-9C5E-9317124768F4}" type="datetimeFigureOut">
              <a:rPr lang="en-US" smtClean="0"/>
              <a:pPr/>
              <a:t>3/29/17</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1" smtClean="0"/>
              <a:t>Click to edit Master text styles</a:t>
            </a:r>
            <a:endParaRPr lang="en-US"/>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p>
            <a:fld id="{1399807D-D128-4837-BF84-5EA633F317A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dirty="0"/>
          </a:p>
        </p:txBody>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dt" idx="10"/>
          </p:nvPr>
        </p:nvSpPr>
        <p:spPr/>
        <p:txBody>
          <a:bodyPr/>
          <a:lstStyle/>
          <a:p>
            <a:fld id="{5468FC2B-D455-4AC4-9C5E-9317124768F4}" type="datetimeFigureOut">
              <a:rPr lang="en-US" smtClean="0"/>
              <a:pPr/>
              <a:t>3/29/17</a:t>
            </a:fld>
            <a:endParaRPr lang="en-US" dirty="0"/>
          </a:p>
        </p:txBody>
      </p:sp>
      <p:sp>
        <p:nvSpPr>
          <p:cNvPr id="5" name="Rectangle 5"/>
          <p:cNvSpPr>
            <a:spLocks noGrp="1"/>
          </p:cNvSpPr>
          <p:nvPr>
            <p:ph type="ftr" sz="quarter" idx="11"/>
          </p:nvPr>
        </p:nvSpPr>
        <p:spPr/>
        <p:txBody>
          <a:bodyPr/>
          <a:lstStyle/>
          <a:p>
            <a:endParaRPr lang="en-US" dirty="0"/>
          </a:p>
        </p:txBody>
      </p:sp>
      <p:sp>
        <p:nvSpPr>
          <p:cNvPr id="6" name="Rectangle 6"/>
          <p:cNvSpPr>
            <a:spLocks noGrp="1"/>
          </p:cNvSpPr>
          <p:nvPr>
            <p:ph type="sldNum" sz="quarter" idx="12"/>
          </p:nvPr>
        </p:nvSpPr>
        <p:spPr/>
        <p:txBody>
          <a:bodyPr/>
          <a:lstStyle/>
          <a:p>
            <a:fld id="{1399807D-D128-4837-BF84-5EA633F317AE}" type="slidenum">
              <a:rPr lang="en-US" smtClean="0"/>
              <a:pPr/>
              <a:t>1</a:t>
            </a:fld>
            <a:endParaRPr lang="en-US" dirty="0"/>
          </a:p>
        </p:txBody>
      </p:sp>
      <p:sp>
        <p:nvSpPr>
          <p:cNvPr id="7" name="Rectangle 7"/>
          <p:cNvSpPr>
            <a:spLocks noGrp="1"/>
          </p:cNvSpPr>
          <p:nvPr>
            <p:ph type="hdr" sz="quarter" idx="13"/>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a variable with a squared relationship to an object: Physics, if you fire a cannonball, then it will travel in a parabola, so the height will relate to x^2</a:t>
            </a:r>
          </a:p>
          <a:p>
            <a:r>
              <a:rPr lang="en-US" baseline="0" dirty="0" smtClean="0"/>
              <a:t>Example of an interaction term that you might want to include in your model: </a:t>
            </a:r>
            <a:endParaRPr lang="en-US" dirty="0"/>
          </a:p>
        </p:txBody>
      </p:sp>
      <p:sp>
        <p:nvSpPr>
          <p:cNvPr id="4" name="Slide Number Placeholder 3"/>
          <p:cNvSpPr>
            <a:spLocks noGrp="1"/>
          </p:cNvSpPr>
          <p:nvPr>
            <p:ph type="sldNum" sz="quarter" idx="10"/>
          </p:nvPr>
        </p:nvSpPr>
        <p:spPr/>
        <p:txBody>
          <a:bodyPr/>
          <a:lstStyle/>
          <a:p>
            <a:fld id="{1399807D-D128-4837-BF84-5EA633F317AE}" type="slidenum">
              <a:rPr lang="en-US" smtClean="0"/>
              <a:pPr/>
              <a:t>4</a:t>
            </a:fld>
            <a:endParaRPr lang="en-US" dirty="0"/>
          </a:p>
        </p:txBody>
      </p:sp>
    </p:spTree>
    <p:extLst>
      <p:ext uri="{BB962C8B-B14F-4D97-AF65-F5344CB8AC3E}">
        <p14:creationId xmlns:p14="http://schemas.microsoft.com/office/powerpoint/2010/main" val="117643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515100" cy="68580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047E157E-8DCB-4F70-A0AF-5EB586A91DD4}" type="datetime1">
              <a:rPr lang="en-US" smtClean="0">
                <a:solidFill>
                  <a:srgbClr val="FFFFFF"/>
                </a:solidFill>
              </a:rPr>
              <a:pPr algn="ctr"/>
              <a:t>3/29/17</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F82E0A0-C266-4798-8C8F-B9F91E9DA37E}" type="slidenum">
              <a:rPr lang="en-US" smtClean="0">
                <a:solidFill>
                  <a:schemeClr val="tx2"/>
                </a:solidFill>
              </a:rPr>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4" name="Rectangle 2"/>
          <p:cNvSpPr>
            <a:spLocks noGrp="1"/>
          </p:cNvSpPr>
          <p:nvPr>
            <p:ph type="title" hasCustomPrompt="1"/>
          </p:nvPr>
        </p:nvSpPr>
        <p:spPr/>
        <p:txBody>
          <a:bodyPr/>
          <a:lstStyle/>
          <a:p>
            <a:r>
              <a:rPr lang="en-US" noProof="1" smtClean="0"/>
              <a:t>Click to edit Master title style</a:t>
            </a:r>
            <a:endParaRPr lang="en-US" dirty="0"/>
          </a:p>
        </p:txBody>
      </p:sp>
      <p:sp>
        <p:nvSpPr>
          <p:cNvPr id="12" name="Rectangle 3"/>
          <p:cNvSpPr>
            <a:spLocks noGrp="1"/>
          </p:cNvSpPr>
          <p:nvPr>
            <p:ph type="body" idx="1"/>
          </p:nvPr>
        </p:nvSpPr>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5" name="Rectangle 4"/>
          <p:cNvSpPr>
            <a:spLocks noGrp="1"/>
          </p:cNvSpPr>
          <p:nvPr>
            <p:ph type="dt" sz="half" idx="10"/>
          </p:nvPr>
        </p:nvSpPr>
        <p:spPr/>
        <p:txBody>
          <a:bodyPr/>
          <a:lstStyle/>
          <a:p>
            <a:fld id="{7E41B819-6633-4615-BB07-C55D005E14AD}" type="datetimeFigureOut">
              <a:rPr lang="en-US" smtClean="0"/>
              <a:pPr/>
              <a:t>3/29/17</a:t>
            </a:fld>
            <a:endParaRPr lang="en-US" dirty="0"/>
          </a:p>
        </p:txBody>
      </p:sp>
      <p:sp>
        <p:nvSpPr>
          <p:cNvPr id="28" name="Rectangle 5"/>
          <p:cNvSpPr>
            <a:spLocks noGrp="1"/>
          </p:cNvSpPr>
          <p:nvPr>
            <p:ph type="ftr" sz="quarter" idx="11"/>
          </p:nvPr>
        </p:nvSpPr>
        <p:spPr/>
        <p:txBody>
          <a:bodyPr/>
          <a:lstStyle/>
          <a:p>
            <a:endParaRPr lang="en-US" dirty="0"/>
          </a:p>
        </p:txBody>
      </p:sp>
      <p:sp>
        <p:nvSpPr>
          <p:cNvPr id="19" name="Rectangle 6"/>
          <p:cNvSpPr>
            <a:spLocks noGrp="1"/>
          </p:cNvSpPr>
          <p:nvPr>
            <p:ph type="sldNum" sz="quarter" idx="12"/>
          </p:nvPr>
        </p:nvSpPr>
        <p:spPr/>
        <p:txBody>
          <a:bodyPr/>
          <a:lstStyle/>
          <a:p>
            <a:fld id="{50935222-B196-4F9B-9AEC-1292459A75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9A98645-E80F-450A-B756-91DCB9A8A25E}" type="datetime1">
              <a:rPr lang="en-US" smtClean="0"/>
              <a:pPr/>
              <a:t>3/29/17</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3F7CB7D-F184-43C7-B6FD-03D728E1BBFF}" type="slidenum">
              <a:rPr lang="en-US" smtClean="0">
                <a:solidFill>
                  <a:srgbClr val="FFFFFF"/>
                </a:solidFill>
              </a:rPr>
              <a:pPr/>
              <a:t>‹#›</a:t>
            </a:fld>
            <a:endParaRPr lang="en-US" dirty="0">
              <a:solidFill>
                <a:srgbClr val="FFFFFF"/>
              </a:solidFill>
            </a:endParaRPr>
          </a:p>
        </p:txBody>
      </p:sp>
      <p:sp>
        <p:nvSpPr>
          <p:cNvPr id="8" name="Content Placeholder 7"/>
          <p:cNvSpPr>
            <a:spLocks noGrp="1"/>
          </p:cNvSpPr>
          <p:nvPr>
            <p:ph sz="quarter" idx="13"/>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FADB5D-B7A0-47E3-AD2D-B1A6F8614213}" type="datetime1">
              <a:rPr lang="en-US" smtClean="0"/>
              <a:pPr/>
              <a:t>3/29/17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3/29/17</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itle and 2 Content">
    <p:spTree>
      <p:nvGrpSpPr>
        <p:cNvPr id="1" name=""/>
        <p:cNvGrpSpPr/>
        <p:nvPr/>
      </p:nvGrpSpPr>
      <p:grpSpPr>
        <a:xfrm>
          <a:off x="0" y="0"/>
          <a:ext cx="0" cy="0"/>
          <a:chOff x="0" y="0"/>
          <a:chExt cx="0" cy="0"/>
        </a:xfrm>
      </p:grpSpPr>
      <p:sp>
        <p:nvSpPr>
          <p:cNvPr id="2" name="Rectangle 2"/>
          <p:cNvSpPr>
            <a:spLocks noGrp="1"/>
          </p:cNvSpPr>
          <p:nvPr>
            <p:ph type="title" hasCustomPrompt="1"/>
          </p:nvPr>
        </p:nvSpPr>
        <p:spPr/>
        <p:txBody>
          <a:bodyPr/>
          <a:lstStyle/>
          <a:p>
            <a:r>
              <a:rPr lang="en-US" noProof="1" smtClean="0"/>
              <a:t>Click to edit Master title style</a:t>
            </a:r>
            <a:endParaRPr lang="en-US" dirty="0"/>
          </a:p>
        </p:txBody>
      </p:sp>
      <p:sp>
        <p:nvSpPr>
          <p:cNvPr id="3" name="Rectangle 3"/>
          <p:cNvSpPr>
            <a:spLocks noGrp="1"/>
          </p:cNvSpPr>
          <p:nvPr>
            <p:ph sz="half" idx="1"/>
          </p:nvPr>
        </p:nvSpPr>
        <p:spPr>
          <a:xfrm>
            <a:off x="457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4" name="Rectangle 4"/>
          <p:cNvSpPr>
            <a:spLocks noGrp="1"/>
          </p:cNvSpPr>
          <p:nvPr>
            <p:ph sz="half" idx="2"/>
          </p:nvPr>
        </p:nvSpPr>
        <p:spPr>
          <a:xfrm>
            <a:off x="4648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5" name="Rectangle 5"/>
          <p:cNvSpPr>
            <a:spLocks noGrp="1"/>
          </p:cNvSpPr>
          <p:nvPr>
            <p:ph type="dt" sz="half" idx="10"/>
          </p:nvPr>
        </p:nvSpPr>
        <p:spPr/>
        <p:txBody>
          <a:bodyPr/>
          <a:lstStyle/>
          <a:p>
            <a:fld id="{9FC50183-A4F0-4B5F-923C-1EA91824690E}" type="datetimeFigureOut">
              <a:rPr lang="en-US" smtClean="0"/>
              <a:pPr/>
              <a:t>3/29/17</a:t>
            </a:fld>
            <a:endParaRPr lang="en-US" dirty="0"/>
          </a:p>
        </p:txBody>
      </p:sp>
      <p:sp>
        <p:nvSpPr>
          <p:cNvPr id="6" name="Rectangle 6"/>
          <p:cNvSpPr>
            <a:spLocks noGrp="1"/>
          </p:cNvSpPr>
          <p:nvPr>
            <p:ph type="ftr" sz="quarter" idx="11"/>
          </p:nvPr>
        </p:nvSpPr>
        <p:spPr/>
        <p:txBody>
          <a:bodyPr/>
          <a:lstStyle/>
          <a:p>
            <a:endParaRPr lang="en-US" dirty="0"/>
          </a:p>
        </p:txBody>
      </p:sp>
      <p:sp>
        <p:nvSpPr>
          <p:cNvPr id="7" name="Rectangle 7"/>
          <p:cNvSpPr>
            <a:spLocks noGrp="1"/>
          </p:cNvSpPr>
          <p:nvPr>
            <p:ph type="sldNum" sz="quarter" idx="12"/>
          </p:nvPr>
        </p:nvSpPr>
        <p:spPr/>
        <p:txBody>
          <a:bodyPr/>
          <a:lstStyle/>
          <a:p>
            <a:fld id="{20FD475A-FCA3-4B41-B368-0F71602C96B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2" name="Rectangle 2"/>
          <p:cNvSpPr>
            <a:spLocks noGrp="1"/>
          </p:cNvSpPr>
          <p:nvPr>
            <p:ph type="title" hasCustomPrompt="1"/>
          </p:nvPr>
        </p:nvSpPr>
        <p:spPr/>
        <p:txBody>
          <a:bodyPr/>
          <a:lstStyle/>
          <a:p>
            <a:r>
              <a:rPr lang="en-US" noProof="1" smtClean="0"/>
              <a:t>Click to edit Master title style</a:t>
            </a:r>
            <a:endParaRPr lang="en-US" dirty="0"/>
          </a:p>
        </p:txBody>
      </p:sp>
      <p:sp>
        <p:nvSpPr>
          <p:cNvPr id="3" name="Rectangle 3"/>
          <p:cNvSpPr>
            <a:spLocks noGrp="1"/>
          </p:cNvSpPr>
          <p:nvPr>
            <p:ph type="body" sz="half" idx="1"/>
          </p:nvPr>
        </p:nvSpPr>
        <p:spPr>
          <a:xfrm>
            <a:off x="457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4" name="Rectangle 4"/>
          <p:cNvSpPr>
            <a:spLocks noGrp="1"/>
          </p:cNvSpPr>
          <p:nvPr>
            <p:ph type="body" sz="half" idx="2"/>
          </p:nvPr>
        </p:nvSpPr>
        <p:spPr>
          <a:xfrm>
            <a:off x="4648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5" name="Rectangle 5"/>
          <p:cNvSpPr>
            <a:spLocks noGrp="1"/>
          </p:cNvSpPr>
          <p:nvPr>
            <p:ph type="dt" sz="half" idx="10"/>
          </p:nvPr>
        </p:nvSpPr>
        <p:spPr/>
        <p:txBody>
          <a:bodyPr/>
          <a:lstStyle/>
          <a:p>
            <a:fld id="{9FC50183-A4F0-4B5F-923C-1EA91824690E}" type="datetimeFigureOut">
              <a:rPr lang="en-US" smtClean="0"/>
              <a:pPr/>
              <a:t>3/29/17</a:t>
            </a:fld>
            <a:endParaRPr lang="en-US" dirty="0"/>
          </a:p>
        </p:txBody>
      </p:sp>
      <p:sp>
        <p:nvSpPr>
          <p:cNvPr id="6" name="Rectangle 6"/>
          <p:cNvSpPr>
            <a:spLocks noGrp="1"/>
          </p:cNvSpPr>
          <p:nvPr>
            <p:ph type="ftr" sz="quarter" idx="11"/>
          </p:nvPr>
        </p:nvSpPr>
        <p:spPr/>
        <p:txBody>
          <a:bodyPr/>
          <a:lstStyle/>
          <a:p>
            <a:endParaRPr lang="en-US" dirty="0"/>
          </a:p>
        </p:txBody>
      </p:sp>
      <p:sp>
        <p:nvSpPr>
          <p:cNvPr id="7" name="Rectangle 7"/>
          <p:cNvSpPr>
            <a:spLocks noGrp="1"/>
          </p:cNvSpPr>
          <p:nvPr>
            <p:ph type="sldNum" sz="quarter" idx="12"/>
          </p:nvPr>
        </p:nvSpPr>
        <p:spPr/>
        <p:txBody>
          <a:bodyPr/>
          <a:lstStyle/>
          <a:p>
            <a:fld id="{20FD475A-FCA3-4B41-B368-0F71602C96B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E4606EA6-EFEA-4C30-9264-4F9291A5780D}" type="datetime1">
              <a:rPr lang="en-US" smtClean="0"/>
              <a:pPr/>
              <a:t>3/29/17</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rtl="0" eaLnBrk="1" latinLnBrk="0" hangingPunct="1">
        <a:spcBef>
          <a:spcPct val="0"/>
        </a:spcBef>
        <a:buNone/>
        <a:defRPr sz="4400" kern="1200">
          <a:solidFill>
            <a:schemeClr val="tx2"/>
          </a:solidFill>
          <a:effectLst>
            <a:outerShdw blurRad="50800" dist="38100" dir="2700000" algn="tl" rotWithShape="0">
              <a:prstClr val="black">
                <a:alpha val="40000"/>
              </a:prstClr>
            </a:outerShdw>
          </a:effectLst>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eb.stanford.edu/~hastie/glmnet/glmnet_alpha.html" TargetMode="Externa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lstStyle/>
          <a:p>
            <a:r>
              <a:rPr lang="en-US" dirty="0" smtClean="0"/>
              <a:t>Machine Learning</a:t>
            </a:r>
            <a:endParaRPr lang="en-US" dirty="0">
              <a:effectLst>
                <a:glow rad="63500">
                  <a:schemeClr val="accent2">
                    <a:satMod val="175000"/>
                    <a:alpha val="40000"/>
                  </a:schemeClr>
                </a:glow>
                <a:outerShdw blurRad="50800" dist="38100" dir="2700000" algn="tl" rotWithShape="0">
                  <a:prstClr val="black">
                    <a:alpha val="43000"/>
                  </a:prstClr>
                </a:outerShdw>
              </a:effectLst>
            </a:endParaRPr>
          </a:p>
        </p:txBody>
      </p:sp>
      <p:sp>
        <p:nvSpPr>
          <p:cNvPr id="3" name="Rectangle 3"/>
          <p:cNvSpPr>
            <a:spLocks noGrp="1"/>
          </p:cNvSpPr>
          <p:nvPr>
            <p:ph type="subTitle" idx="1"/>
          </p:nvPr>
        </p:nvSpPr>
        <p:spPr/>
        <p:txBody>
          <a:bodyPr/>
          <a:lstStyle/>
          <a:p>
            <a:r>
              <a:rPr lang="en-US" dirty="0" smtClean="0"/>
              <a:t>Liz </a:t>
            </a:r>
            <a:r>
              <a:rPr lang="en-US" dirty="0" err="1" smtClean="0"/>
              <a:t>Lorenzi</a:t>
            </a:r>
            <a:r>
              <a:rPr lang="en-US" dirty="0" smtClean="0"/>
              <a:t> and Isaac Lavine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a:t>–</a:t>
            </a:r>
            <a:r>
              <a:rPr lang="en-US" dirty="0"/>
              <a:t> Linear Models</a:t>
            </a:r>
          </a:p>
        </p:txBody>
      </p:sp>
      <p:sp>
        <p:nvSpPr>
          <p:cNvPr id="3" name="Text Placeholder 2"/>
          <p:cNvSpPr>
            <a:spLocks noGrp="1"/>
          </p:cNvSpPr>
          <p:nvPr>
            <p:ph type="body" idx="1"/>
          </p:nvPr>
        </p:nvSpPr>
        <p:spPr/>
        <p:txBody>
          <a:bodyPr/>
          <a:lstStyle/>
          <a:p>
            <a:r>
              <a:rPr lang="en-US" dirty="0" smtClean="0"/>
              <a:t>library(MASS) contains the ‘Boston’ dataset</a:t>
            </a:r>
          </a:p>
          <a:p>
            <a:pPr lvl="1"/>
            <a:r>
              <a:rPr lang="en-US" dirty="0" smtClean="0"/>
              <a:t>We will predict median home value</a:t>
            </a:r>
          </a:p>
          <a:p>
            <a:r>
              <a:rPr lang="en-US" dirty="0" smtClean="0"/>
              <a:t>library(</a:t>
            </a:r>
            <a:r>
              <a:rPr lang="en-US" dirty="0" err="1" smtClean="0"/>
              <a:t>glmnet</a:t>
            </a:r>
            <a:r>
              <a:rPr lang="en-US" dirty="0" smtClean="0"/>
              <a:t>) contains lasso and ridge regression</a:t>
            </a:r>
          </a:p>
          <a:p>
            <a:endParaRPr lang="en-US" dirty="0"/>
          </a:p>
          <a:p>
            <a:r>
              <a:rPr lang="en-US" dirty="0" smtClean="0"/>
              <a:t>If these are not installed, use the following commands:</a:t>
            </a:r>
          </a:p>
          <a:p>
            <a:pPr lvl="1"/>
            <a:r>
              <a:rPr lang="en-US" dirty="0" err="1" smtClean="0"/>
              <a:t>install.packages</a:t>
            </a:r>
            <a:r>
              <a:rPr lang="en-US" dirty="0" smtClean="0"/>
              <a:t>(“MASS”)</a:t>
            </a:r>
          </a:p>
          <a:p>
            <a:pPr lvl="1"/>
            <a:r>
              <a:rPr lang="en-US" dirty="0" err="1" smtClean="0"/>
              <a:t>install.packages</a:t>
            </a:r>
            <a:r>
              <a:rPr lang="en-US" dirty="0" smtClean="0"/>
              <a:t>(“</a:t>
            </a:r>
            <a:r>
              <a:rPr lang="en-US" dirty="0" err="1" smtClean="0"/>
              <a:t>glmnet</a:t>
            </a:r>
            <a:r>
              <a:rPr lang="en-US" dirty="0" smtClean="0"/>
              <a:t>”)</a:t>
            </a:r>
            <a:endParaRPr lang="en-US" dirty="0"/>
          </a:p>
        </p:txBody>
      </p:sp>
    </p:spTree>
    <p:extLst>
      <p:ext uri="{BB962C8B-B14F-4D97-AF65-F5344CB8AC3E}">
        <p14:creationId xmlns:p14="http://schemas.microsoft.com/office/powerpoint/2010/main" val="748368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Linear Models</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12648" y="1600200"/>
                <a:ext cx="8153400" cy="4800600"/>
              </a:xfrm>
            </p:spPr>
            <p:txBody>
              <a:bodyPr>
                <a:normAutofit fontScale="62500" lnSpcReduction="20000"/>
              </a:bodyPr>
              <a:lstStyle/>
              <a:p>
                <a:r>
                  <a:rPr lang="en-US" dirty="0" smtClean="0"/>
                  <a:t>Fit a basic linear model for median home value</a:t>
                </a:r>
              </a:p>
              <a:p>
                <a:pPr marL="0" indent="0">
                  <a:buNone/>
                </a:pPr>
                <a:r>
                  <a:rPr lang="en-US" dirty="0" smtClean="0"/>
                  <a:t>lm1 = lm(</a:t>
                </a:r>
                <a:r>
                  <a:rPr lang="en-US" dirty="0" err="1" smtClean="0"/>
                  <a:t>medv</a:t>
                </a:r>
                <a:r>
                  <a:rPr lang="en-US" dirty="0" smtClean="0"/>
                  <a:t> </a:t>
                </a:r>
                <a:r>
                  <a:rPr lang="en-US" dirty="0"/>
                  <a:t>~ </a:t>
                </a:r>
                <a:r>
                  <a:rPr lang="en-US" dirty="0" err="1"/>
                  <a:t>crim</a:t>
                </a:r>
                <a:r>
                  <a:rPr lang="en-US" dirty="0"/>
                  <a:t> + </a:t>
                </a:r>
                <a:r>
                  <a:rPr lang="en-US" dirty="0" err="1"/>
                  <a:t>rm</a:t>
                </a:r>
                <a:r>
                  <a:rPr lang="en-US" dirty="0"/>
                  <a:t> + </a:t>
                </a:r>
                <a:r>
                  <a:rPr lang="en-US" dirty="0" err="1"/>
                  <a:t>indus</a:t>
                </a:r>
                <a:r>
                  <a:rPr lang="en-US" dirty="0"/>
                  <a:t>, data=Boston</a:t>
                </a:r>
                <a:r>
                  <a:rPr lang="en-US" dirty="0" smtClean="0"/>
                  <a:t>)</a:t>
                </a:r>
              </a:p>
              <a:p>
                <a:pPr marL="0" indent="0">
                  <a:buNone/>
                </a:pPr>
                <a:endParaRPr lang="en-US" dirty="0"/>
              </a:p>
              <a:p>
                <a:r>
                  <a:rPr lang="en-US" dirty="0" smtClean="0"/>
                  <a:t>See coefficient values</a:t>
                </a:r>
              </a:p>
              <a:p>
                <a:pPr marL="0" indent="0">
                  <a:buNone/>
                </a:pPr>
                <a:r>
                  <a:rPr lang="en-US" dirty="0" smtClean="0"/>
                  <a:t>summary(lm1)</a:t>
                </a:r>
              </a:p>
              <a:p>
                <a:pPr marL="0" indent="0">
                  <a:buNone/>
                </a:pPr>
                <a:endParaRPr lang="en-US" dirty="0"/>
              </a:p>
              <a:p>
                <a:r>
                  <a:rPr lang="en-US" dirty="0" smtClean="0"/>
                  <a:t>General trick: To see what values are automatically available with a given model, use the names command</a:t>
                </a:r>
              </a:p>
              <a:p>
                <a:pPr lvl="1"/>
                <a:r>
                  <a:rPr lang="en-US" dirty="0" smtClean="0"/>
                  <a:t>names(lm1) </a:t>
                </a:r>
              </a:p>
              <a:p>
                <a:pPr marL="0" indent="0">
                  <a:buNone/>
                </a:pPr>
                <a:endParaRPr lang="en-US" dirty="0"/>
              </a:p>
              <a:p>
                <a:r>
                  <a:rPr lang="en-US" dirty="0" smtClean="0"/>
                  <a:t>Questions:</a:t>
                </a:r>
              </a:p>
              <a:p>
                <a:pPr lvl="1"/>
                <a:r>
                  <a:rPr lang="en-US" dirty="0" smtClean="0"/>
                  <a:t>What is the coefficient associated with ‘</a:t>
                </a:r>
                <a:r>
                  <a:rPr lang="en-US" dirty="0" err="1" smtClean="0"/>
                  <a:t>indus</a:t>
                </a:r>
                <a:r>
                  <a:rPr lang="en-US" dirty="0" smtClean="0"/>
                  <a:t>’, or the level of industrialization?</a:t>
                </a:r>
              </a:p>
              <a:p>
                <a:pPr lvl="2"/>
                <a:r>
                  <a:rPr lang="en-US" dirty="0" smtClean="0"/>
                  <a:t> </a:t>
                </a:r>
                <a:r>
                  <a:rPr lang="en-US" dirty="0" smtClean="0">
                    <a:solidFill>
                      <a:srgbClr val="FF0000"/>
                    </a:solidFill>
                  </a:rPr>
                  <a:t>-0.239</a:t>
                </a:r>
              </a:p>
              <a:p>
                <a:pPr lvl="1"/>
                <a:r>
                  <a:rPr lang="en-US" dirty="0" smtClean="0"/>
                  <a:t>How many of the variables are statistically significant?</a:t>
                </a:r>
              </a:p>
              <a:p>
                <a:pPr lvl="2"/>
                <a:r>
                  <a:rPr lang="en-US" dirty="0" smtClean="0"/>
                  <a:t> </a:t>
                </a:r>
                <a:r>
                  <a:rPr lang="en-US" dirty="0" smtClean="0">
                    <a:solidFill>
                      <a:srgbClr val="FF0000"/>
                    </a:solidFill>
                  </a:rPr>
                  <a:t>All of them</a:t>
                </a:r>
              </a:p>
              <a:p>
                <a:pPr lvl="1"/>
                <a:r>
                  <a:rPr lang="en-US" dirty="0" smtClean="0"/>
                  <a:t>What fraction of the variation in ‘</a:t>
                </a:r>
                <a:r>
                  <a:rPr lang="en-US" dirty="0" err="1" smtClean="0"/>
                  <a:t>medv</a:t>
                </a:r>
                <a:r>
                  <a:rPr lang="en-US" dirty="0" smtClean="0"/>
                  <a:t>’ is explained by this model?</a:t>
                </a:r>
              </a:p>
              <a:p>
                <a:pPr lvl="2"/>
                <a:r>
                  <a:rPr lang="en-US" dirty="0" smtClean="0"/>
                  <a:t> </a:t>
                </a:r>
                <a:r>
                  <a:rPr lang="en-US" dirty="0" smtClean="0">
                    <a:solidFill>
                      <a:srgbClr val="FF0000"/>
                    </a:solidFill>
                  </a:rPr>
                  <a:t>0.56 </a:t>
                </a:r>
                <a:r>
                  <a:rPr lang="mr-IN" dirty="0" smtClean="0">
                    <a:solidFill>
                      <a:srgbClr val="FF0000"/>
                    </a:solidFill>
                  </a:rPr>
                  <a:t>–</a:t>
                </a:r>
                <a:r>
                  <a:rPr lang="en-US" dirty="0" smtClean="0">
                    <a:solidFill>
                      <a:srgbClr val="FF0000"/>
                    </a:solidFill>
                  </a:rPr>
                  <a:t> The </a:t>
                </a:r>
                <a14:m>
                  <m:oMath xmlns:m="http://schemas.openxmlformats.org/officeDocument/2006/math">
                    <m:sSup>
                      <m:sSupPr>
                        <m:ctrlPr>
                          <a:rPr lang="en-US" b="0" i="1" smtClean="0">
                            <a:solidFill>
                              <a:srgbClr val="FF0000"/>
                            </a:solidFill>
                            <a:latin typeface="Cambria Math" charset="0"/>
                          </a:rPr>
                        </m:ctrlPr>
                      </m:sSupPr>
                      <m:e>
                        <m:r>
                          <a:rPr lang="en-US" b="0" i="1" smtClean="0">
                            <a:solidFill>
                              <a:srgbClr val="FF0000"/>
                            </a:solidFill>
                            <a:latin typeface="Cambria Math" charset="0"/>
                          </a:rPr>
                          <m:t>𝑅</m:t>
                        </m:r>
                      </m:e>
                      <m:sup>
                        <m:r>
                          <a:rPr lang="en-US" b="0" i="1" smtClean="0">
                            <a:solidFill>
                              <a:srgbClr val="FF0000"/>
                            </a:solidFill>
                            <a:latin typeface="Cambria Math" charset="0"/>
                          </a:rPr>
                          <m:t>2</m:t>
                        </m:r>
                      </m:sup>
                    </m:sSup>
                  </m:oMath>
                </a14:m>
                <a:r>
                  <a:rPr lang="en-US" dirty="0" smtClean="0">
                    <a:solidFill>
                      <a:srgbClr val="FF0000"/>
                    </a:solidFill>
                  </a:rPr>
                  <a:t> value at the bottom of the summary</a:t>
                </a:r>
              </a:p>
              <a:p>
                <a:pPr marL="0" indent="0">
                  <a:buNone/>
                </a:pPr>
                <a:endParaRPr lang="en-US" dirty="0"/>
              </a:p>
              <a:p>
                <a:pPr marL="0" indent="0">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12648" y="1600200"/>
                <a:ext cx="8153400" cy="4800600"/>
              </a:xfrm>
              <a:blipFill rotWithShape="0">
                <a:blip r:embed="rId2"/>
                <a:stretch>
                  <a:fillRect l="-673" t="-1779" b="-1144"/>
                </a:stretch>
              </a:blipFill>
            </p:spPr>
            <p:txBody>
              <a:bodyPr/>
              <a:lstStyle/>
              <a:p>
                <a:r>
                  <a:rPr lang="en-US">
                    <a:noFill/>
                  </a:rPr>
                  <a:t> </a:t>
                </a:r>
              </a:p>
            </p:txBody>
          </p:sp>
        </mc:Fallback>
      </mc:AlternateContent>
    </p:spTree>
    <p:extLst>
      <p:ext uri="{BB962C8B-B14F-4D97-AF65-F5344CB8AC3E}">
        <p14:creationId xmlns:p14="http://schemas.microsoft.com/office/powerpoint/2010/main" val="192422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a:t>–</a:t>
            </a:r>
            <a:r>
              <a:rPr lang="en-US" dirty="0"/>
              <a:t> Linear Models</a:t>
            </a:r>
          </a:p>
        </p:txBody>
      </p:sp>
      <p:sp>
        <p:nvSpPr>
          <p:cNvPr id="3" name="Text Placeholder 2"/>
          <p:cNvSpPr>
            <a:spLocks noGrp="1"/>
          </p:cNvSpPr>
          <p:nvPr>
            <p:ph type="body" idx="1"/>
          </p:nvPr>
        </p:nvSpPr>
        <p:spPr/>
        <p:txBody>
          <a:bodyPr>
            <a:normAutofit fontScale="92500" lnSpcReduction="10000"/>
          </a:bodyPr>
          <a:lstStyle/>
          <a:p>
            <a:r>
              <a:rPr lang="en-US" dirty="0" smtClean="0"/>
              <a:t>Fit a linear model with the same variables, but include interactions</a:t>
            </a:r>
          </a:p>
          <a:p>
            <a:pPr lvl="1"/>
            <a:r>
              <a:rPr lang="en-US" dirty="0">
                <a:solidFill>
                  <a:srgbClr val="FF0000"/>
                </a:solidFill>
              </a:rPr>
              <a:t>lm2 = lm(</a:t>
            </a:r>
            <a:r>
              <a:rPr lang="en-US" dirty="0" err="1">
                <a:solidFill>
                  <a:srgbClr val="FF0000"/>
                </a:solidFill>
              </a:rPr>
              <a:t>medv</a:t>
            </a:r>
            <a:r>
              <a:rPr lang="en-US" dirty="0">
                <a:solidFill>
                  <a:srgbClr val="FF0000"/>
                </a:solidFill>
              </a:rPr>
              <a:t> ~ </a:t>
            </a:r>
            <a:r>
              <a:rPr lang="en-US" dirty="0" err="1">
                <a:solidFill>
                  <a:srgbClr val="FF0000"/>
                </a:solidFill>
              </a:rPr>
              <a:t>crim</a:t>
            </a:r>
            <a:r>
              <a:rPr lang="en-US" dirty="0">
                <a:solidFill>
                  <a:srgbClr val="FF0000"/>
                </a:solidFill>
              </a:rPr>
              <a:t>*</a:t>
            </a:r>
            <a:r>
              <a:rPr lang="en-US" dirty="0" err="1">
                <a:solidFill>
                  <a:srgbClr val="FF0000"/>
                </a:solidFill>
              </a:rPr>
              <a:t>rm</a:t>
            </a:r>
            <a:r>
              <a:rPr lang="en-US" dirty="0">
                <a:solidFill>
                  <a:srgbClr val="FF0000"/>
                </a:solidFill>
              </a:rPr>
              <a:t>*</a:t>
            </a:r>
            <a:r>
              <a:rPr lang="en-US" dirty="0" err="1">
                <a:solidFill>
                  <a:srgbClr val="FF0000"/>
                </a:solidFill>
              </a:rPr>
              <a:t>indus</a:t>
            </a:r>
            <a:r>
              <a:rPr lang="en-US" dirty="0">
                <a:solidFill>
                  <a:srgbClr val="FF0000"/>
                </a:solidFill>
              </a:rPr>
              <a:t>, data=Boston)</a:t>
            </a:r>
          </a:p>
          <a:p>
            <a:r>
              <a:rPr lang="en-US" dirty="0" smtClean="0"/>
              <a:t>Questions:</a:t>
            </a:r>
          </a:p>
          <a:p>
            <a:pPr lvl="1"/>
            <a:r>
              <a:rPr lang="en-US" dirty="0" smtClean="0"/>
              <a:t>What is the coefficient value associated with ‘</a:t>
            </a:r>
            <a:r>
              <a:rPr lang="en-US" dirty="0" err="1" smtClean="0"/>
              <a:t>indus</a:t>
            </a:r>
            <a:r>
              <a:rPr lang="en-US" dirty="0" smtClean="0"/>
              <a:t>’?</a:t>
            </a:r>
          </a:p>
          <a:p>
            <a:pPr lvl="2"/>
            <a:r>
              <a:rPr lang="en-US" dirty="0" smtClean="0">
                <a:solidFill>
                  <a:srgbClr val="FF0000"/>
                </a:solidFill>
              </a:rPr>
              <a:t>2.37</a:t>
            </a:r>
          </a:p>
          <a:p>
            <a:pPr lvl="1"/>
            <a:r>
              <a:rPr lang="en-US" dirty="0" smtClean="0"/>
              <a:t>How has it changed from the previous model?</a:t>
            </a:r>
          </a:p>
          <a:p>
            <a:pPr lvl="2"/>
            <a:r>
              <a:rPr lang="en-US" dirty="0" smtClean="0">
                <a:solidFill>
                  <a:srgbClr val="FF0000"/>
                </a:solidFill>
              </a:rPr>
              <a:t>It has flipped sign </a:t>
            </a:r>
            <a:r>
              <a:rPr lang="mr-IN" dirty="0" smtClean="0">
                <a:solidFill>
                  <a:srgbClr val="FF0000"/>
                </a:solidFill>
              </a:rPr>
              <a:t>–</a:t>
            </a:r>
            <a:r>
              <a:rPr lang="en-US" dirty="0" smtClean="0">
                <a:solidFill>
                  <a:srgbClr val="FF0000"/>
                </a:solidFill>
              </a:rPr>
              <a:t> it’s not positive. This is because we are accounting for more variables now. Notice that the interaction between </a:t>
            </a:r>
            <a:r>
              <a:rPr lang="en-US" dirty="0" err="1" smtClean="0">
                <a:solidFill>
                  <a:srgbClr val="FF0000"/>
                </a:solidFill>
              </a:rPr>
              <a:t>indus</a:t>
            </a:r>
            <a:r>
              <a:rPr lang="en-US" dirty="0" smtClean="0">
                <a:solidFill>
                  <a:srgbClr val="FF0000"/>
                </a:solidFill>
              </a:rPr>
              <a:t> and </a:t>
            </a:r>
            <a:r>
              <a:rPr lang="en-US" dirty="0" err="1" smtClean="0">
                <a:solidFill>
                  <a:srgbClr val="FF0000"/>
                </a:solidFill>
              </a:rPr>
              <a:t>rm</a:t>
            </a:r>
            <a:r>
              <a:rPr lang="en-US" dirty="0" smtClean="0">
                <a:solidFill>
                  <a:srgbClr val="FF0000"/>
                </a:solidFill>
              </a:rPr>
              <a:t>, and </a:t>
            </a:r>
            <a:r>
              <a:rPr lang="en-US" dirty="0" err="1" smtClean="0">
                <a:solidFill>
                  <a:srgbClr val="FF0000"/>
                </a:solidFill>
              </a:rPr>
              <a:t>indus</a:t>
            </a:r>
            <a:r>
              <a:rPr lang="en-US" dirty="0" smtClean="0">
                <a:solidFill>
                  <a:srgbClr val="FF0000"/>
                </a:solidFill>
              </a:rPr>
              <a:t> and crime are both negative, reflecting the negative effect we saw in the first linear model. The flipped effect is called Simpson’s Paradox.</a:t>
            </a:r>
            <a:endParaRPr lang="en-US" dirty="0">
              <a:solidFill>
                <a:srgbClr val="FF0000"/>
              </a:solidFill>
            </a:endParaRPr>
          </a:p>
        </p:txBody>
      </p:sp>
    </p:spTree>
    <p:extLst>
      <p:ext uri="{BB962C8B-B14F-4D97-AF65-F5344CB8AC3E}">
        <p14:creationId xmlns:p14="http://schemas.microsoft.com/office/powerpoint/2010/main" val="3916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a:t>–</a:t>
            </a:r>
            <a:r>
              <a:rPr lang="en-US" dirty="0"/>
              <a:t> Linear Models</a:t>
            </a:r>
          </a:p>
        </p:txBody>
      </p:sp>
      <p:sp>
        <p:nvSpPr>
          <p:cNvPr id="3" name="Text Placeholder 2"/>
          <p:cNvSpPr>
            <a:spLocks noGrp="1"/>
          </p:cNvSpPr>
          <p:nvPr>
            <p:ph type="body" idx="1"/>
          </p:nvPr>
        </p:nvSpPr>
        <p:spPr/>
        <p:txBody>
          <a:bodyPr>
            <a:normAutofit fontScale="85000" lnSpcReduction="20000"/>
          </a:bodyPr>
          <a:lstStyle/>
          <a:p>
            <a:r>
              <a:rPr lang="en-US" dirty="0" smtClean="0"/>
              <a:t>Fit a linear model with </a:t>
            </a:r>
            <a:r>
              <a:rPr lang="en-US" u="sng" dirty="0" smtClean="0"/>
              <a:t>all</a:t>
            </a:r>
            <a:r>
              <a:rPr lang="en-US" dirty="0" smtClean="0"/>
              <a:t> variables in the Boston dataset (hint: you don’t need to type them all in)</a:t>
            </a:r>
          </a:p>
          <a:p>
            <a:pPr lvl="1"/>
            <a:r>
              <a:rPr lang="en-US" dirty="0">
                <a:solidFill>
                  <a:srgbClr val="FF0000"/>
                </a:solidFill>
              </a:rPr>
              <a:t>lm3 = lm(</a:t>
            </a:r>
            <a:r>
              <a:rPr lang="en-US" dirty="0" err="1">
                <a:solidFill>
                  <a:srgbClr val="FF0000"/>
                </a:solidFill>
              </a:rPr>
              <a:t>medv</a:t>
            </a:r>
            <a:r>
              <a:rPr lang="en-US" dirty="0">
                <a:solidFill>
                  <a:srgbClr val="FF0000"/>
                </a:solidFill>
              </a:rPr>
              <a:t> ~ ., data=Boston</a:t>
            </a:r>
            <a:r>
              <a:rPr lang="en-US" dirty="0" smtClean="0">
                <a:solidFill>
                  <a:srgbClr val="FF0000"/>
                </a:solidFill>
              </a:rPr>
              <a:t>)</a:t>
            </a:r>
          </a:p>
          <a:p>
            <a:endParaRPr lang="en-US" dirty="0">
              <a:solidFill>
                <a:srgbClr val="FF0000"/>
              </a:solidFill>
            </a:endParaRPr>
          </a:p>
          <a:p>
            <a:r>
              <a:rPr lang="en-US" dirty="0" smtClean="0"/>
              <a:t>Questions:</a:t>
            </a:r>
          </a:p>
          <a:p>
            <a:pPr lvl="1"/>
            <a:r>
              <a:rPr lang="en-US" dirty="0"/>
              <a:t>What fraction of the variation in ‘</a:t>
            </a:r>
            <a:r>
              <a:rPr lang="en-US" dirty="0" err="1"/>
              <a:t>medv</a:t>
            </a:r>
            <a:r>
              <a:rPr lang="en-US" dirty="0"/>
              <a:t>’ is explained by this model</a:t>
            </a:r>
            <a:r>
              <a:rPr lang="en-US" dirty="0" smtClean="0"/>
              <a:t>? Why is this higher than in model 1?</a:t>
            </a:r>
          </a:p>
          <a:p>
            <a:pPr lvl="2"/>
            <a:r>
              <a:rPr lang="en-US" dirty="0" smtClean="0">
                <a:solidFill>
                  <a:srgbClr val="FF0000"/>
                </a:solidFill>
              </a:rPr>
              <a:t>0.74. Because there are more explanatory variables in the model, we will always explain more of the variation in the median home value. Statistically significant variables explain more of the variation in home value than we would expect based on random chance.</a:t>
            </a:r>
          </a:p>
          <a:p>
            <a:pPr lvl="1"/>
            <a:r>
              <a:rPr lang="en-US" dirty="0" smtClean="0"/>
              <a:t>How many of the variables are considered statistically significant?</a:t>
            </a:r>
          </a:p>
          <a:p>
            <a:pPr lvl="2"/>
            <a:r>
              <a:rPr lang="en-US" dirty="0" smtClean="0">
                <a:solidFill>
                  <a:srgbClr val="FF0000"/>
                </a:solidFill>
              </a:rPr>
              <a:t>12 are significant (including the intercept), 2 are insignificant</a:t>
            </a:r>
            <a:endParaRPr lang="en-US" dirty="0">
              <a:solidFill>
                <a:srgbClr val="FF0000"/>
              </a:solidFill>
            </a:endParaRPr>
          </a:p>
        </p:txBody>
      </p:sp>
    </p:spTree>
    <p:extLst>
      <p:ext uri="{BB962C8B-B14F-4D97-AF65-F5344CB8AC3E}">
        <p14:creationId xmlns:p14="http://schemas.microsoft.com/office/powerpoint/2010/main" val="131531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Shrinkage Methods</a:t>
            </a:r>
            <a:endParaRPr lang="en-US" dirty="0"/>
          </a:p>
        </p:txBody>
      </p:sp>
      <p:sp>
        <p:nvSpPr>
          <p:cNvPr id="3" name="Text Placeholder 2"/>
          <p:cNvSpPr>
            <a:spLocks noGrp="1"/>
          </p:cNvSpPr>
          <p:nvPr>
            <p:ph type="body" idx="1"/>
          </p:nvPr>
        </p:nvSpPr>
        <p:spPr/>
        <p:txBody>
          <a:bodyPr/>
          <a:lstStyle/>
          <a:p>
            <a:r>
              <a:rPr lang="en-US" dirty="0" smtClean="0"/>
              <a:t>We will be working with the </a:t>
            </a:r>
            <a:r>
              <a:rPr lang="en-US" dirty="0" err="1" smtClean="0"/>
              <a:t>glmnet</a:t>
            </a:r>
            <a:r>
              <a:rPr lang="en-US" dirty="0" smtClean="0"/>
              <a:t> package</a:t>
            </a:r>
          </a:p>
          <a:p>
            <a:endParaRPr lang="en-US" dirty="0" smtClean="0"/>
          </a:p>
          <a:p>
            <a:r>
              <a:rPr lang="en-US" dirty="0" smtClean="0"/>
              <a:t>Strongly encouraged to explore and go beyond the basic workshop:</a:t>
            </a:r>
          </a:p>
          <a:p>
            <a:pPr lvl="1"/>
            <a:r>
              <a:rPr lang="en-US" dirty="0" smtClean="0"/>
              <a:t>?</a:t>
            </a:r>
            <a:r>
              <a:rPr lang="en-US" dirty="0" err="1" smtClean="0"/>
              <a:t>glmnet</a:t>
            </a:r>
            <a:endParaRPr lang="en-US" dirty="0" smtClean="0"/>
          </a:p>
          <a:p>
            <a:pPr lvl="1"/>
            <a:r>
              <a:rPr lang="en-US" dirty="0" smtClean="0"/>
              <a:t>?</a:t>
            </a:r>
            <a:r>
              <a:rPr lang="en-US" dirty="0" err="1" smtClean="0"/>
              <a:t>cv.glmnet</a:t>
            </a:r>
            <a:endParaRPr lang="en-US" dirty="0" smtClean="0"/>
          </a:p>
          <a:p>
            <a:pPr lvl="1"/>
            <a:r>
              <a:rPr lang="en-US" dirty="0" smtClean="0"/>
              <a:t>Online tutorial to </a:t>
            </a:r>
            <a:r>
              <a:rPr lang="en-US" dirty="0" err="1" smtClean="0"/>
              <a:t>glmnet</a:t>
            </a:r>
            <a:r>
              <a:rPr lang="en-US" dirty="0" smtClean="0"/>
              <a:t>: google ‘</a:t>
            </a:r>
            <a:r>
              <a:rPr lang="en-US" dirty="0" err="1" smtClean="0"/>
              <a:t>glmnet</a:t>
            </a:r>
            <a:r>
              <a:rPr lang="en-US" dirty="0" smtClean="0"/>
              <a:t>’ and select the 2</a:t>
            </a:r>
            <a:r>
              <a:rPr lang="en-US" baseline="30000" dirty="0" smtClean="0"/>
              <a:t>nd</a:t>
            </a:r>
            <a:r>
              <a:rPr lang="en-US" dirty="0" smtClean="0"/>
              <a:t> link, from </a:t>
            </a:r>
            <a:r>
              <a:rPr lang="en-US" dirty="0" err="1" smtClean="0"/>
              <a:t>web.stanford.edu</a:t>
            </a:r>
            <a:endParaRPr lang="en-US" dirty="0"/>
          </a:p>
        </p:txBody>
      </p:sp>
    </p:spTree>
    <p:extLst>
      <p:ext uri="{BB962C8B-B14F-4D97-AF65-F5344CB8AC3E}">
        <p14:creationId xmlns:p14="http://schemas.microsoft.com/office/powerpoint/2010/main" val="1552202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Lasso Regression</a:t>
            </a:r>
            <a:endParaRPr lang="en-US" dirty="0"/>
          </a:p>
        </p:txBody>
      </p:sp>
      <p:sp>
        <p:nvSpPr>
          <p:cNvPr id="3" name="Text Placeholder 2"/>
          <p:cNvSpPr>
            <a:spLocks noGrp="1"/>
          </p:cNvSpPr>
          <p:nvPr>
            <p:ph type="body" idx="1"/>
          </p:nvPr>
        </p:nvSpPr>
        <p:spPr>
          <a:xfrm>
            <a:off x="609600" y="1600200"/>
            <a:ext cx="8153400" cy="4526280"/>
          </a:xfrm>
        </p:spPr>
        <p:txBody>
          <a:bodyPr>
            <a:normAutofit lnSpcReduction="10000"/>
          </a:bodyPr>
          <a:lstStyle/>
          <a:p>
            <a:r>
              <a:rPr lang="en-US" dirty="0" err="1" smtClean="0"/>
              <a:t>glmnet</a:t>
            </a:r>
            <a:r>
              <a:rPr lang="en-US" dirty="0" smtClean="0"/>
              <a:t> only takes in matrices, does not work with formulas. Built in R function to go from a formula to a design matrix:</a:t>
            </a:r>
          </a:p>
          <a:p>
            <a:pPr lvl="1"/>
            <a:r>
              <a:rPr lang="en-US" dirty="0"/>
              <a:t>X = </a:t>
            </a:r>
            <a:r>
              <a:rPr lang="en-US" dirty="0" err="1"/>
              <a:t>model.matrix</a:t>
            </a:r>
            <a:r>
              <a:rPr lang="en-US" dirty="0"/>
              <a:t>(</a:t>
            </a:r>
            <a:r>
              <a:rPr lang="en-US" dirty="0" err="1"/>
              <a:t>medv</a:t>
            </a:r>
            <a:r>
              <a:rPr lang="en-US" dirty="0"/>
              <a:t> ~  . - 1, data=Boston) </a:t>
            </a:r>
            <a:endParaRPr lang="en-US" dirty="0" smtClean="0"/>
          </a:p>
          <a:p>
            <a:pPr lvl="1"/>
            <a:r>
              <a:rPr lang="en-US" dirty="0" smtClean="0"/>
              <a:t>Y = </a:t>
            </a:r>
            <a:r>
              <a:rPr lang="en-US" dirty="0" err="1" smtClean="0"/>
              <a:t>Boston$medv</a:t>
            </a:r>
            <a:endParaRPr lang="en-US" dirty="0" smtClean="0"/>
          </a:p>
          <a:p>
            <a:r>
              <a:rPr lang="en-US" dirty="0" smtClean="0"/>
              <a:t>Now fit the lasso model with cross validation</a:t>
            </a:r>
          </a:p>
          <a:p>
            <a:pPr lvl="1"/>
            <a:r>
              <a:rPr lang="en-US" dirty="0"/>
              <a:t>lasso = </a:t>
            </a:r>
            <a:r>
              <a:rPr lang="en-US" dirty="0" err="1"/>
              <a:t>cv.glmnet</a:t>
            </a:r>
            <a:r>
              <a:rPr lang="en-US" dirty="0"/>
              <a:t>(X, Y) </a:t>
            </a:r>
            <a:endParaRPr lang="en-US" dirty="0" smtClean="0"/>
          </a:p>
          <a:p>
            <a:pPr lvl="1"/>
            <a:r>
              <a:rPr lang="en-US" dirty="0" smtClean="0"/>
              <a:t>Runs cross-validation to determine the optimal shrinkage on parameters. Criterion is minimizing the error on cross-validation data.</a:t>
            </a:r>
          </a:p>
        </p:txBody>
      </p:sp>
    </p:spTree>
    <p:extLst>
      <p:ext uri="{BB962C8B-B14F-4D97-AF65-F5344CB8AC3E}">
        <p14:creationId xmlns:p14="http://schemas.microsoft.com/office/powerpoint/2010/main" val="198878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Lasso Regression</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Plot the Mean Squared Error versus Shrinkage level</a:t>
            </a:r>
          </a:p>
          <a:p>
            <a:pPr lvl="1"/>
            <a:r>
              <a:rPr lang="en-US" dirty="0" smtClean="0"/>
              <a:t>plot(lasso)</a:t>
            </a:r>
          </a:p>
          <a:p>
            <a:r>
              <a:rPr lang="en-US" dirty="0" smtClean="0"/>
              <a:t>Find the coefficients</a:t>
            </a:r>
          </a:p>
          <a:p>
            <a:pPr lvl="1"/>
            <a:r>
              <a:rPr lang="en-US" dirty="0" err="1" smtClean="0"/>
              <a:t>coef</a:t>
            </a:r>
            <a:r>
              <a:rPr lang="en-US" dirty="0" smtClean="0"/>
              <a:t>(lasso)</a:t>
            </a:r>
          </a:p>
          <a:p>
            <a:r>
              <a:rPr lang="en-US" dirty="0" smtClean="0"/>
              <a:t>Questions:</a:t>
            </a:r>
          </a:p>
          <a:p>
            <a:pPr lvl="1"/>
            <a:r>
              <a:rPr lang="en-US" dirty="0" smtClean="0"/>
              <a:t>Which variables have been removed from the model?</a:t>
            </a:r>
          </a:p>
          <a:p>
            <a:pPr lvl="2"/>
            <a:r>
              <a:rPr lang="en-US" dirty="0" smtClean="0">
                <a:solidFill>
                  <a:srgbClr val="FF0000"/>
                </a:solidFill>
              </a:rPr>
              <a:t>‘</a:t>
            </a:r>
            <a:r>
              <a:rPr lang="en-US" dirty="0" err="1" smtClean="0">
                <a:solidFill>
                  <a:srgbClr val="FF0000"/>
                </a:solidFill>
              </a:rPr>
              <a:t>indus</a:t>
            </a:r>
            <a:r>
              <a:rPr lang="en-US" dirty="0" smtClean="0">
                <a:solidFill>
                  <a:srgbClr val="FF0000"/>
                </a:solidFill>
              </a:rPr>
              <a:t>’ and 'age’</a:t>
            </a:r>
          </a:p>
          <a:p>
            <a:pPr lvl="1"/>
            <a:r>
              <a:rPr lang="en-US" dirty="0" smtClean="0"/>
              <a:t>Do these correspond to the statistically insignificant variables from the regular linear model?</a:t>
            </a:r>
            <a:endParaRPr lang="en-US" dirty="0"/>
          </a:p>
          <a:p>
            <a:pPr lvl="2"/>
            <a:r>
              <a:rPr lang="en-US" dirty="0" smtClean="0">
                <a:solidFill>
                  <a:srgbClr val="FF0000"/>
                </a:solidFill>
              </a:rPr>
              <a:t>Yes </a:t>
            </a:r>
            <a:r>
              <a:rPr lang="mr-IN" dirty="0" smtClean="0">
                <a:solidFill>
                  <a:srgbClr val="FF0000"/>
                </a:solidFill>
              </a:rPr>
              <a:t>–</a:t>
            </a:r>
            <a:r>
              <a:rPr lang="en-US" dirty="0" smtClean="0">
                <a:solidFill>
                  <a:srgbClr val="FF0000"/>
                </a:solidFill>
              </a:rPr>
              <a:t> can check by going back to: summary(lm3)</a:t>
            </a:r>
          </a:p>
          <a:p>
            <a:pPr lvl="1"/>
            <a:r>
              <a:rPr lang="en-US" dirty="0"/>
              <a:t>What is the optimal value of the shrinkage parameter?</a:t>
            </a:r>
          </a:p>
          <a:p>
            <a:pPr lvl="2"/>
            <a:r>
              <a:rPr lang="en-US" dirty="0">
                <a:solidFill>
                  <a:srgbClr val="FF0000"/>
                </a:solidFill>
              </a:rPr>
              <a:t>0.028 </a:t>
            </a:r>
            <a:r>
              <a:rPr lang="mr-IN" dirty="0">
                <a:solidFill>
                  <a:srgbClr val="FF0000"/>
                </a:solidFill>
              </a:rPr>
              <a:t>–</a:t>
            </a:r>
            <a:r>
              <a:rPr lang="en-US" dirty="0">
                <a:solidFill>
                  <a:srgbClr val="FF0000"/>
                </a:solidFill>
              </a:rPr>
              <a:t> command is: </a:t>
            </a:r>
            <a:r>
              <a:rPr lang="en-US" dirty="0" err="1">
                <a:solidFill>
                  <a:srgbClr val="FF0000"/>
                </a:solidFill>
              </a:rPr>
              <a:t>lasso$lambda.min</a:t>
            </a:r>
            <a:endParaRPr lang="en-US" dirty="0">
              <a:solidFill>
                <a:srgbClr val="FF0000"/>
              </a:solidFill>
            </a:endParaRPr>
          </a:p>
          <a:p>
            <a:pPr lvl="2"/>
            <a:endParaRPr lang="en-US" dirty="0">
              <a:solidFill>
                <a:srgbClr val="FF0000"/>
              </a:solidFill>
            </a:endParaRPr>
          </a:p>
        </p:txBody>
      </p:sp>
    </p:spTree>
    <p:extLst>
      <p:ext uri="{BB962C8B-B14F-4D97-AF65-F5344CB8AC3E}">
        <p14:creationId xmlns:p14="http://schemas.microsoft.com/office/powerpoint/2010/main" val="134883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Ridge Regression</a:t>
            </a:r>
            <a:endParaRPr lang="en-US" dirty="0"/>
          </a:p>
        </p:txBody>
      </p:sp>
      <p:sp>
        <p:nvSpPr>
          <p:cNvPr id="3" name="Text Placeholder 2"/>
          <p:cNvSpPr>
            <a:spLocks noGrp="1"/>
          </p:cNvSpPr>
          <p:nvPr>
            <p:ph type="body" idx="1"/>
          </p:nvPr>
        </p:nvSpPr>
        <p:spPr/>
        <p:txBody>
          <a:bodyPr>
            <a:normAutofit fontScale="85000" lnSpcReduction="10000"/>
          </a:bodyPr>
          <a:lstStyle/>
          <a:p>
            <a:r>
              <a:rPr lang="en-US" dirty="0" smtClean="0"/>
              <a:t>Fit a ridge model (use the introduction and help files):</a:t>
            </a:r>
          </a:p>
          <a:p>
            <a:pPr lvl="1"/>
            <a:r>
              <a:rPr lang="en-US" dirty="0"/>
              <a:t>ridge = </a:t>
            </a:r>
            <a:r>
              <a:rPr lang="en-US" dirty="0" err="1"/>
              <a:t>cv.glmnet</a:t>
            </a:r>
            <a:r>
              <a:rPr lang="en-US" dirty="0"/>
              <a:t>(X, Y, alpha = 0</a:t>
            </a:r>
            <a:r>
              <a:rPr lang="en-US" dirty="0" smtClean="0"/>
              <a:t>)</a:t>
            </a:r>
          </a:p>
          <a:p>
            <a:r>
              <a:rPr lang="en-US" dirty="0" smtClean="0"/>
              <a:t>Questions:</a:t>
            </a:r>
          </a:p>
          <a:p>
            <a:pPr lvl="1"/>
            <a:r>
              <a:rPr lang="en-US" dirty="0" smtClean="0"/>
              <a:t>Look at the coefficients. Have any covariates been eliminated from the model?</a:t>
            </a:r>
          </a:p>
          <a:p>
            <a:pPr lvl="2"/>
            <a:r>
              <a:rPr lang="en-US" dirty="0" smtClean="0">
                <a:solidFill>
                  <a:srgbClr val="FF0000"/>
                </a:solidFill>
              </a:rPr>
              <a:t>No, ridge regression shrinks correlated coefficients towards each other, but does not ‘choose’ some to discard and others to keep</a:t>
            </a:r>
          </a:p>
          <a:p>
            <a:pPr lvl="1"/>
            <a:r>
              <a:rPr lang="en-US" dirty="0" smtClean="0"/>
              <a:t>Save the fitted values of the model to the Boston data. What are the first 2 fitted values?</a:t>
            </a:r>
          </a:p>
          <a:p>
            <a:pPr lvl="2"/>
            <a:r>
              <a:rPr lang="en-US" dirty="0" err="1"/>
              <a:t>ridge.fitted</a:t>
            </a:r>
            <a:r>
              <a:rPr lang="en-US" dirty="0"/>
              <a:t> = predict(ridge, </a:t>
            </a:r>
            <a:r>
              <a:rPr lang="en-US" dirty="0" err="1"/>
              <a:t>newx</a:t>
            </a:r>
            <a:r>
              <a:rPr lang="en-US" dirty="0"/>
              <a:t> = X, s = "</a:t>
            </a:r>
            <a:r>
              <a:rPr lang="en-US" dirty="0" err="1"/>
              <a:t>lambda.min</a:t>
            </a:r>
            <a:r>
              <a:rPr lang="en-US" dirty="0" smtClean="0"/>
              <a:t>")</a:t>
            </a:r>
          </a:p>
          <a:p>
            <a:pPr lvl="2"/>
            <a:r>
              <a:rPr lang="en-US" dirty="0" smtClean="0">
                <a:solidFill>
                  <a:srgbClr val="FF0000"/>
                </a:solidFill>
              </a:rPr>
              <a:t>30.3 and 25.2</a:t>
            </a:r>
          </a:p>
          <a:p>
            <a:pPr lvl="2"/>
            <a:r>
              <a:rPr lang="en-US" dirty="0" smtClean="0"/>
              <a:t>Note that we used the ‘predict’ function, and set </a:t>
            </a:r>
            <a:r>
              <a:rPr lang="en-US" dirty="0" err="1" smtClean="0"/>
              <a:t>newx</a:t>
            </a:r>
            <a:r>
              <a:rPr lang="en-US" dirty="0" smtClean="0"/>
              <a:t>=X. If there was test data that we wanted to predict, would simply set </a:t>
            </a:r>
            <a:r>
              <a:rPr lang="en-US" dirty="0" err="1" smtClean="0"/>
              <a:t>newx</a:t>
            </a:r>
            <a:r>
              <a:rPr lang="en-US" dirty="0" smtClean="0"/>
              <a:t> = </a:t>
            </a:r>
            <a:r>
              <a:rPr lang="en-US" dirty="0" err="1" smtClean="0"/>
              <a:t>X.test</a:t>
            </a:r>
            <a:endParaRPr lang="en-US" dirty="0" smtClean="0"/>
          </a:p>
          <a:p>
            <a:pPr lvl="1"/>
            <a:endParaRPr lang="en-US" dirty="0" smtClean="0"/>
          </a:p>
          <a:p>
            <a:pPr lvl="2"/>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190856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Ridge and Lasso</a:t>
            </a:r>
            <a:endParaRPr lang="en-US" dirty="0"/>
          </a:p>
        </p:txBody>
      </p:sp>
      <p:sp>
        <p:nvSpPr>
          <p:cNvPr id="3" name="Text Placeholder 2"/>
          <p:cNvSpPr>
            <a:spLocks noGrp="1"/>
          </p:cNvSpPr>
          <p:nvPr>
            <p:ph type="body" idx="1"/>
          </p:nvPr>
        </p:nvSpPr>
        <p:spPr/>
        <p:txBody>
          <a:bodyPr>
            <a:normAutofit fontScale="85000" lnSpcReduction="20000"/>
          </a:bodyPr>
          <a:lstStyle/>
          <a:p>
            <a:r>
              <a:rPr lang="en-US" dirty="0" smtClean="0"/>
              <a:t>First save the fitted values from the lasso regression:</a:t>
            </a:r>
          </a:p>
          <a:p>
            <a:pPr lvl="1"/>
            <a:r>
              <a:rPr lang="en-US" dirty="0" err="1" smtClean="0">
                <a:solidFill>
                  <a:srgbClr val="FF0000"/>
                </a:solidFill>
              </a:rPr>
              <a:t>lasso.fitted</a:t>
            </a:r>
            <a:r>
              <a:rPr lang="en-US" dirty="0" smtClean="0">
                <a:solidFill>
                  <a:srgbClr val="FF0000"/>
                </a:solidFill>
              </a:rPr>
              <a:t> </a:t>
            </a:r>
            <a:r>
              <a:rPr lang="en-US" dirty="0">
                <a:solidFill>
                  <a:srgbClr val="FF0000"/>
                </a:solidFill>
              </a:rPr>
              <a:t>= predict(lasso, </a:t>
            </a:r>
            <a:r>
              <a:rPr lang="en-US" dirty="0" err="1">
                <a:solidFill>
                  <a:srgbClr val="FF0000"/>
                </a:solidFill>
              </a:rPr>
              <a:t>newx</a:t>
            </a:r>
            <a:r>
              <a:rPr lang="en-US" dirty="0">
                <a:solidFill>
                  <a:srgbClr val="FF0000"/>
                </a:solidFill>
              </a:rPr>
              <a:t>=X, s="</a:t>
            </a:r>
            <a:r>
              <a:rPr lang="en-US" dirty="0" err="1">
                <a:solidFill>
                  <a:srgbClr val="FF0000"/>
                </a:solidFill>
              </a:rPr>
              <a:t>lambda.min</a:t>
            </a:r>
            <a:r>
              <a:rPr lang="en-US" dirty="0" smtClean="0">
                <a:solidFill>
                  <a:srgbClr val="FF0000"/>
                </a:solidFill>
              </a:rPr>
              <a:t>")</a:t>
            </a:r>
          </a:p>
          <a:p>
            <a:r>
              <a:rPr lang="en-US" dirty="0" smtClean="0"/>
              <a:t>Compare the first couple values to the real data. How do the predictions looks?</a:t>
            </a:r>
          </a:p>
          <a:p>
            <a:pPr lvl="1"/>
            <a:r>
              <a:rPr lang="en-US" dirty="0" smtClean="0">
                <a:solidFill>
                  <a:srgbClr val="FF0000"/>
                </a:solidFill>
              </a:rPr>
              <a:t>head(</a:t>
            </a:r>
            <a:r>
              <a:rPr lang="en-US" dirty="0" err="1" smtClean="0">
                <a:solidFill>
                  <a:srgbClr val="FF0000"/>
                </a:solidFill>
              </a:rPr>
              <a:t>ridge.fitted</a:t>
            </a:r>
            <a:r>
              <a:rPr lang="en-US" dirty="0" smtClean="0">
                <a:solidFill>
                  <a:srgbClr val="FF0000"/>
                </a:solidFill>
              </a:rPr>
              <a:t>)</a:t>
            </a:r>
          </a:p>
          <a:p>
            <a:pPr lvl="1"/>
            <a:r>
              <a:rPr lang="en-US" dirty="0" smtClean="0">
                <a:solidFill>
                  <a:srgbClr val="FF0000"/>
                </a:solidFill>
              </a:rPr>
              <a:t>head(</a:t>
            </a:r>
            <a:r>
              <a:rPr lang="en-US" dirty="0" err="1" smtClean="0">
                <a:solidFill>
                  <a:srgbClr val="FF0000"/>
                </a:solidFill>
              </a:rPr>
              <a:t>lasso.fitted</a:t>
            </a:r>
            <a:r>
              <a:rPr lang="en-US" dirty="0" smtClean="0">
                <a:solidFill>
                  <a:srgbClr val="FF0000"/>
                </a:solidFill>
              </a:rPr>
              <a:t>)</a:t>
            </a:r>
          </a:p>
          <a:p>
            <a:pPr lvl="1"/>
            <a:r>
              <a:rPr lang="en-US" dirty="0" smtClean="0">
                <a:solidFill>
                  <a:srgbClr val="FF0000"/>
                </a:solidFill>
              </a:rPr>
              <a:t>head(</a:t>
            </a:r>
            <a:r>
              <a:rPr lang="en-US" dirty="0" err="1" smtClean="0">
                <a:solidFill>
                  <a:srgbClr val="FF0000"/>
                </a:solidFill>
              </a:rPr>
              <a:t>Boston$medv</a:t>
            </a:r>
            <a:r>
              <a:rPr lang="en-US" dirty="0" smtClean="0">
                <a:solidFill>
                  <a:srgbClr val="FF0000"/>
                </a:solidFill>
              </a:rPr>
              <a:t>)</a:t>
            </a:r>
          </a:p>
          <a:p>
            <a:r>
              <a:rPr lang="en-US" dirty="0" smtClean="0"/>
              <a:t>Plot the fitted versus real values for both ridge and lasso. Can you add in the x=y line, which is a perfect fit?</a:t>
            </a:r>
          </a:p>
          <a:p>
            <a:pPr lvl="1"/>
            <a:r>
              <a:rPr lang="en-US" dirty="0" smtClean="0">
                <a:solidFill>
                  <a:srgbClr val="FF0000"/>
                </a:solidFill>
              </a:rPr>
              <a:t>plot(</a:t>
            </a:r>
            <a:r>
              <a:rPr lang="en-US" dirty="0" err="1" smtClean="0">
                <a:solidFill>
                  <a:srgbClr val="FF0000"/>
                </a:solidFill>
              </a:rPr>
              <a:t>ridge.fitted</a:t>
            </a:r>
            <a:r>
              <a:rPr lang="en-US" dirty="0" smtClean="0">
                <a:solidFill>
                  <a:srgbClr val="FF0000"/>
                </a:solidFill>
              </a:rPr>
              <a:t>, </a:t>
            </a:r>
            <a:r>
              <a:rPr lang="en-US" dirty="0" err="1" smtClean="0">
                <a:solidFill>
                  <a:srgbClr val="FF0000"/>
                </a:solidFill>
              </a:rPr>
              <a:t>Boston$medv</a:t>
            </a:r>
            <a:r>
              <a:rPr lang="en-US" dirty="0" smtClean="0">
                <a:solidFill>
                  <a:srgbClr val="FF0000"/>
                </a:solidFill>
              </a:rPr>
              <a:t>)</a:t>
            </a:r>
          </a:p>
          <a:p>
            <a:pPr lvl="1"/>
            <a:r>
              <a:rPr lang="en-US" dirty="0" smtClean="0">
                <a:solidFill>
                  <a:srgbClr val="FF0000"/>
                </a:solidFill>
              </a:rPr>
              <a:t>plot(</a:t>
            </a:r>
            <a:r>
              <a:rPr lang="en-US" dirty="0" err="1" smtClean="0">
                <a:solidFill>
                  <a:srgbClr val="FF0000"/>
                </a:solidFill>
              </a:rPr>
              <a:t>lasso.fitted</a:t>
            </a:r>
            <a:r>
              <a:rPr lang="en-US" dirty="0">
                <a:solidFill>
                  <a:srgbClr val="FF0000"/>
                </a:solidFill>
              </a:rPr>
              <a:t>, </a:t>
            </a:r>
            <a:r>
              <a:rPr lang="en-US" dirty="0" err="1">
                <a:solidFill>
                  <a:srgbClr val="FF0000"/>
                </a:solidFill>
              </a:rPr>
              <a:t>Boston$medv</a:t>
            </a:r>
            <a:r>
              <a:rPr lang="en-US" dirty="0" smtClean="0">
                <a:solidFill>
                  <a:srgbClr val="FF0000"/>
                </a:solidFill>
              </a:rPr>
              <a:t>)</a:t>
            </a:r>
          </a:p>
          <a:p>
            <a:pPr lvl="1"/>
            <a:r>
              <a:rPr lang="mr-IN" dirty="0" err="1">
                <a:solidFill>
                  <a:srgbClr val="FF0000"/>
                </a:solidFill>
              </a:rPr>
              <a:t>abline</a:t>
            </a:r>
            <a:r>
              <a:rPr lang="mr-IN" dirty="0">
                <a:solidFill>
                  <a:srgbClr val="FF0000"/>
                </a:solidFill>
              </a:rPr>
              <a:t>(</a:t>
            </a:r>
            <a:r>
              <a:rPr lang="mr-IN" dirty="0" err="1">
                <a:solidFill>
                  <a:srgbClr val="FF0000"/>
                </a:solidFill>
              </a:rPr>
              <a:t>a</a:t>
            </a:r>
            <a:r>
              <a:rPr lang="mr-IN" dirty="0">
                <a:solidFill>
                  <a:srgbClr val="FF0000"/>
                </a:solidFill>
              </a:rPr>
              <a:t>=0, </a:t>
            </a:r>
            <a:r>
              <a:rPr lang="mr-IN" dirty="0" err="1">
                <a:solidFill>
                  <a:srgbClr val="FF0000"/>
                </a:solidFill>
              </a:rPr>
              <a:t>b</a:t>
            </a:r>
            <a:r>
              <a:rPr lang="mr-IN" dirty="0">
                <a:solidFill>
                  <a:srgbClr val="FF0000"/>
                </a:solidFill>
              </a:rPr>
              <a:t>=1</a:t>
            </a:r>
            <a:r>
              <a:rPr lang="mr-IN" dirty="0" smtClean="0">
                <a:solidFill>
                  <a:srgbClr val="FF0000"/>
                </a:solidFill>
              </a:rPr>
              <a:t>)</a:t>
            </a:r>
            <a:r>
              <a:rPr lang="en-US" dirty="0" smtClean="0">
                <a:solidFill>
                  <a:srgbClr val="FF0000"/>
                </a:solidFill>
              </a:rPr>
              <a:t> </a:t>
            </a:r>
            <a:r>
              <a:rPr lang="mr-IN" dirty="0" smtClean="0">
                <a:solidFill>
                  <a:srgbClr val="FF0000"/>
                </a:solidFill>
              </a:rPr>
              <a:t>–</a:t>
            </a:r>
            <a:r>
              <a:rPr lang="en-US" dirty="0" smtClean="0">
                <a:solidFill>
                  <a:srgbClr val="FF0000"/>
                </a:solidFill>
              </a:rPr>
              <a:t> use this after each plot above</a:t>
            </a:r>
          </a:p>
        </p:txBody>
      </p:sp>
    </p:spTree>
    <p:extLst>
      <p:ext uri="{BB962C8B-B14F-4D97-AF65-F5344CB8AC3E}">
        <p14:creationId xmlns:p14="http://schemas.microsoft.com/office/powerpoint/2010/main" val="13686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Tree-based Methods</a:t>
            </a:r>
            <a:endParaRPr lang="en-US" dirty="0"/>
          </a:p>
        </p:txBody>
      </p:sp>
      <p:sp>
        <p:nvSpPr>
          <p:cNvPr id="5" name="Content Placeholder 4"/>
          <p:cNvSpPr>
            <a:spLocks noGrp="1"/>
          </p:cNvSpPr>
          <p:nvPr>
            <p:ph sz="half" idx="1"/>
          </p:nvPr>
        </p:nvSpPr>
        <p:spPr/>
        <p:txBody>
          <a:bodyPr/>
          <a:lstStyle/>
          <a:p>
            <a:r>
              <a:rPr lang="en-US" dirty="0" smtClean="0"/>
              <a:t>Model outcome Y by a series of ‘splits’ or decisions on covariates</a:t>
            </a:r>
          </a:p>
          <a:p>
            <a:r>
              <a:rPr lang="en-US" dirty="0" smtClean="0"/>
              <a:t>More flexible, non-parametric models</a:t>
            </a:r>
          </a:p>
          <a:p>
            <a:r>
              <a:rPr lang="en-US" dirty="0" smtClean="0"/>
              <a:t>No interpretable covariate effect</a:t>
            </a:r>
          </a:p>
          <a:p>
            <a:r>
              <a:rPr lang="en-US" dirty="0" smtClean="0"/>
              <a:t>Performs well with large datasets</a:t>
            </a:r>
          </a:p>
          <a:p>
            <a:endParaRPr lang="en-US" dirty="0"/>
          </a:p>
          <a:p>
            <a:endParaRPr lang="en-US" dirty="0"/>
          </a:p>
        </p:txBody>
      </p:sp>
      <p:pic>
        <p:nvPicPr>
          <p:cNvPr id="7" name="Content Placeholder 6"/>
          <p:cNvPicPr>
            <a:picLocks noGrp="1"/>
          </p:cNvPicPr>
          <p:nvPr>
            <p:ph sz="half" idx="2"/>
          </p:nvPr>
        </p:nvPicPr>
        <p:blipFill rotWithShape="1">
          <a:blip r:embed="rId2">
            <a:extLst>
              <a:ext uri="{28A0092B-C50C-407E-A947-70E740481C1C}">
                <a14:useLocalDpi xmlns:a14="http://schemas.microsoft.com/office/drawing/2010/main" val="0"/>
              </a:ext>
            </a:extLst>
          </a:blip>
          <a:srcRect l="8547" t="4914" r="4701" b="10898"/>
          <a:stretch/>
        </p:blipFill>
        <p:spPr bwMode="auto">
          <a:xfrm>
            <a:off x="4648200" y="1903563"/>
            <a:ext cx="4038600" cy="39192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1415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Modeling</a:t>
            </a:r>
            <a:endParaRPr lang="en-US" dirty="0"/>
          </a:p>
        </p:txBody>
      </p:sp>
      <p:sp>
        <p:nvSpPr>
          <p:cNvPr id="3" name="Text Placeholder 2"/>
          <p:cNvSpPr>
            <a:spLocks noGrp="1"/>
          </p:cNvSpPr>
          <p:nvPr>
            <p:ph type="body" idx="1"/>
          </p:nvPr>
        </p:nvSpPr>
        <p:spPr/>
        <p:txBody>
          <a:bodyPr/>
          <a:lstStyle/>
          <a:p>
            <a:r>
              <a:rPr lang="en-US" dirty="0" smtClean="0"/>
              <a:t>Model a continuous response variable Y with covariates X</a:t>
            </a:r>
          </a:p>
          <a:p>
            <a:endParaRPr lang="en-US" dirty="0"/>
          </a:p>
          <a:p>
            <a:r>
              <a:rPr lang="en-US" dirty="0" smtClean="0"/>
              <a:t>We will cover:</a:t>
            </a:r>
          </a:p>
          <a:p>
            <a:pPr lvl="1"/>
            <a:r>
              <a:rPr lang="en-US" dirty="0" smtClean="0"/>
              <a:t>Linear Models</a:t>
            </a:r>
          </a:p>
          <a:p>
            <a:pPr lvl="1"/>
            <a:r>
              <a:rPr lang="en-US" dirty="0" smtClean="0"/>
              <a:t>Regularized Models (Lasso, Ridge regression)</a:t>
            </a:r>
          </a:p>
          <a:p>
            <a:pPr lvl="1"/>
            <a:r>
              <a:rPr lang="en-US" dirty="0" smtClean="0"/>
              <a:t>Tree-based methods</a:t>
            </a:r>
            <a:endParaRPr lang="en-US" dirty="0"/>
          </a:p>
        </p:txBody>
      </p:sp>
    </p:spTree>
    <p:extLst>
      <p:ext uri="{BB962C8B-B14F-4D97-AF65-F5344CB8AC3E}">
        <p14:creationId xmlns:p14="http://schemas.microsoft.com/office/powerpoint/2010/main" val="2108322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Random Forests</a:t>
            </a:r>
            <a:endParaRPr lang="en-US" dirty="0"/>
          </a:p>
        </p:txBody>
      </p:sp>
      <p:sp>
        <p:nvSpPr>
          <p:cNvPr id="6" name="Content Placeholder 5"/>
          <p:cNvSpPr>
            <a:spLocks noGrp="1"/>
          </p:cNvSpPr>
          <p:nvPr>
            <p:ph sz="quarter" idx="13"/>
          </p:nvPr>
        </p:nvSpPr>
        <p:spPr/>
        <p:txBody>
          <a:bodyPr/>
          <a:lstStyle/>
          <a:p>
            <a:r>
              <a:rPr lang="en-US" dirty="0" smtClean="0"/>
              <a:t>A random forest is created from a succession of decision trees</a:t>
            </a:r>
          </a:p>
          <a:p>
            <a:pPr lvl="1"/>
            <a:r>
              <a:rPr lang="en-US" dirty="0" smtClean="0"/>
              <a:t>Each tree is fit to a random sample of the training data</a:t>
            </a:r>
          </a:p>
          <a:p>
            <a:pPr lvl="1"/>
            <a:r>
              <a:rPr lang="en-US" dirty="0" smtClean="0"/>
              <a:t>Predictions are made by averaging across different trees</a:t>
            </a:r>
          </a:p>
          <a:p>
            <a:r>
              <a:rPr lang="en-US" dirty="0" smtClean="0"/>
              <a:t>Can provide a measure of variable ‘importance’, but still no interpretable effect</a:t>
            </a:r>
          </a:p>
          <a:p>
            <a:r>
              <a:rPr lang="en-US" dirty="0" smtClean="0"/>
              <a:t>Library ‘</a:t>
            </a:r>
            <a:r>
              <a:rPr lang="en-US" dirty="0" err="1" smtClean="0"/>
              <a:t>randomForest</a:t>
            </a:r>
            <a:r>
              <a:rPr lang="en-US" dirty="0" smtClean="0"/>
              <a:t>’ in R</a:t>
            </a:r>
            <a:endParaRPr lang="en-US" dirty="0"/>
          </a:p>
        </p:txBody>
      </p:sp>
    </p:spTree>
    <p:extLst>
      <p:ext uri="{BB962C8B-B14F-4D97-AF65-F5344CB8AC3E}">
        <p14:creationId xmlns:p14="http://schemas.microsoft.com/office/powerpoint/2010/main" val="1352542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Random Forests</a:t>
            </a:r>
            <a:endParaRPr lang="en-US" dirty="0"/>
          </a:p>
        </p:txBody>
      </p:sp>
      <p:sp>
        <p:nvSpPr>
          <p:cNvPr id="3" name="Content Placeholder 2"/>
          <p:cNvSpPr>
            <a:spLocks noGrp="1"/>
          </p:cNvSpPr>
          <p:nvPr>
            <p:ph sz="quarter" idx="13"/>
          </p:nvPr>
        </p:nvSpPr>
        <p:spPr/>
        <p:txBody>
          <a:bodyPr/>
          <a:lstStyle/>
          <a:p>
            <a:r>
              <a:rPr lang="en-US" dirty="0" smtClean="0"/>
              <a:t>Load the random forest package:</a:t>
            </a:r>
          </a:p>
          <a:p>
            <a:pPr lvl="1"/>
            <a:r>
              <a:rPr lang="en-US" dirty="0" smtClean="0"/>
              <a:t>Library(‘</a:t>
            </a:r>
            <a:r>
              <a:rPr lang="en-US" dirty="0" err="1" smtClean="0"/>
              <a:t>randomForest</a:t>
            </a:r>
            <a:r>
              <a:rPr lang="en-US" dirty="0" smtClean="0"/>
              <a:t>’)</a:t>
            </a:r>
          </a:p>
          <a:p>
            <a:r>
              <a:rPr lang="en-US" dirty="0" smtClean="0"/>
              <a:t>Fit a random forest to the Boston dataset</a:t>
            </a:r>
          </a:p>
          <a:p>
            <a:pPr lvl="1"/>
            <a:r>
              <a:rPr lang="en-US" dirty="0" err="1"/>
              <a:t>rf</a:t>
            </a:r>
            <a:r>
              <a:rPr lang="en-US" dirty="0"/>
              <a:t> = </a:t>
            </a:r>
            <a:r>
              <a:rPr lang="en-US" dirty="0" err="1"/>
              <a:t>randomForest</a:t>
            </a:r>
            <a:r>
              <a:rPr lang="en-US" dirty="0"/>
              <a:t>(</a:t>
            </a:r>
            <a:r>
              <a:rPr lang="en-US" dirty="0" err="1"/>
              <a:t>medv</a:t>
            </a:r>
            <a:r>
              <a:rPr lang="en-US" dirty="0"/>
              <a:t> ~ ., data=Boston, importance=TRUE</a:t>
            </a:r>
            <a:r>
              <a:rPr lang="en-US" dirty="0" smtClean="0"/>
              <a:t>)</a:t>
            </a:r>
          </a:p>
          <a:p>
            <a:r>
              <a:rPr lang="en-US" dirty="0" smtClean="0"/>
              <a:t>Plot the mean squared error</a:t>
            </a:r>
          </a:p>
          <a:p>
            <a:pPr lvl="1"/>
            <a:r>
              <a:rPr lang="en-US" dirty="0"/>
              <a:t>plot(</a:t>
            </a:r>
            <a:r>
              <a:rPr lang="en-US" dirty="0" err="1"/>
              <a:t>rf</a:t>
            </a:r>
            <a:r>
              <a:rPr lang="en-US" dirty="0" smtClean="0"/>
              <a:t>)</a:t>
            </a:r>
          </a:p>
          <a:p>
            <a:pPr lvl="1"/>
            <a:r>
              <a:rPr lang="en-US" dirty="0" smtClean="0"/>
              <a:t>Note that the mean squared error decreases as the random forest grows more and more decision trees</a:t>
            </a:r>
            <a:endParaRPr lang="en-US" dirty="0"/>
          </a:p>
        </p:txBody>
      </p:sp>
    </p:spTree>
    <p:extLst>
      <p:ext uri="{BB962C8B-B14F-4D97-AF65-F5344CB8AC3E}">
        <p14:creationId xmlns:p14="http://schemas.microsoft.com/office/powerpoint/2010/main" val="1235214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Random Forests</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smtClean="0"/>
              <a:t>Questions:</a:t>
            </a:r>
          </a:p>
          <a:p>
            <a:pPr lvl="1"/>
            <a:r>
              <a:rPr lang="en-US" dirty="0" smtClean="0"/>
              <a:t>What are the most important variables?</a:t>
            </a:r>
          </a:p>
          <a:p>
            <a:pPr lvl="2"/>
            <a:r>
              <a:rPr lang="en-US" dirty="0" smtClean="0">
                <a:solidFill>
                  <a:srgbClr val="FF0000"/>
                </a:solidFill>
              </a:rPr>
              <a:t>importance(</a:t>
            </a:r>
            <a:r>
              <a:rPr lang="en-US" dirty="0" err="1" smtClean="0">
                <a:solidFill>
                  <a:srgbClr val="FF0000"/>
                </a:solidFill>
              </a:rPr>
              <a:t>rf</a:t>
            </a:r>
            <a:r>
              <a:rPr lang="en-US" dirty="0" smtClean="0">
                <a:solidFill>
                  <a:srgbClr val="FF0000"/>
                </a:solidFill>
              </a:rPr>
              <a:t>)</a:t>
            </a:r>
          </a:p>
          <a:p>
            <a:pPr lvl="2"/>
            <a:r>
              <a:rPr lang="en-US" dirty="0" smtClean="0">
                <a:solidFill>
                  <a:srgbClr val="FF0000"/>
                </a:solidFill>
              </a:rPr>
              <a:t>‘</a:t>
            </a:r>
            <a:r>
              <a:rPr lang="en-US" dirty="0" err="1" smtClean="0">
                <a:solidFill>
                  <a:srgbClr val="FF0000"/>
                </a:solidFill>
              </a:rPr>
              <a:t>rm</a:t>
            </a:r>
            <a:r>
              <a:rPr lang="en-US" dirty="0" smtClean="0">
                <a:solidFill>
                  <a:srgbClr val="FF0000"/>
                </a:solidFill>
              </a:rPr>
              <a:t>’ and ‘</a:t>
            </a:r>
            <a:r>
              <a:rPr lang="en-US" dirty="0" err="1" smtClean="0">
                <a:solidFill>
                  <a:srgbClr val="FF0000"/>
                </a:solidFill>
              </a:rPr>
              <a:t>lstat</a:t>
            </a:r>
            <a:r>
              <a:rPr lang="en-US" dirty="0" smtClean="0">
                <a:solidFill>
                  <a:srgbClr val="FF0000"/>
                </a:solidFill>
              </a:rPr>
              <a:t>’ </a:t>
            </a:r>
            <a:r>
              <a:rPr lang="mr-IN" dirty="0" smtClean="0">
                <a:solidFill>
                  <a:srgbClr val="FF0000"/>
                </a:solidFill>
              </a:rPr>
              <a:t>–</a:t>
            </a:r>
            <a:r>
              <a:rPr lang="en-US" dirty="0" smtClean="0">
                <a:solidFill>
                  <a:srgbClr val="FF0000"/>
                </a:solidFill>
              </a:rPr>
              <a:t> the average number of rooms per house, and the percent of the population in poverty</a:t>
            </a:r>
          </a:p>
          <a:p>
            <a:pPr lvl="1"/>
            <a:r>
              <a:rPr lang="en-US" dirty="0" smtClean="0"/>
              <a:t>Save the fitted values and plot them versus the </a:t>
            </a:r>
            <a:r>
              <a:rPr lang="en-US" dirty="0" err="1" smtClean="0"/>
              <a:t>medv</a:t>
            </a:r>
            <a:endParaRPr lang="en-US" dirty="0" smtClean="0"/>
          </a:p>
          <a:p>
            <a:pPr lvl="2"/>
            <a:r>
              <a:rPr lang="en-US" dirty="0" err="1" smtClean="0"/>
              <a:t>rf.fitted</a:t>
            </a:r>
            <a:r>
              <a:rPr lang="en-US" dirty="0" smtClean="0"/>
              <a:t> = predict(</a:t>
            </a:r>
            <a:r>
              <a:rPr lang="en-US" dirty="0" err="1" smtClean="0"/>
              <a:t>rf</a:t>
            </a:r>
            <a:r>
              <a:rPr lang="en-US" dirty="0" smtClean="0"/>
              <a:t>)</a:t>
            </a:r>
          </a:p>
          <a:p>
            <a:pPr lvl="2"/>
            <a:r>
              <a:rPr lang="en-US" dirty="0" smtClean="0">
                <a:solidFill>
                  <a:srgbClr val="FF0000"/>
                </a:solidFill>
              </a:rPr>
              <a:t>plot(</a:t>
            </a:r>
            <a:r>
              <a:rPr lang="en-US" dirty="0" err="1" smtClean="0">
                <a:solidFill>
                  <a:srgbClr val="FF0000"/>
                </a:solidFill>
              </a:rPr>
              <a:t>rf.fitted</a:t>
            </a:r>
            <a:r>
              <a:rPr lang="en-US" dirty="0" smtClean="0">
                <a:solidFill>
                  <a:srgbClr val="FF0000"/>
                </a:solidFill>
              </a:rPr>
              <a:t>, </a:t>
            </a:r>
            <a:r>
              <a:rPr lang="en-US" dirty="0" err="1" smtClean="0">
                <a:solidFill>
                  <a:srgbClr val="FF0000"/>
                </a:solidFill>
              </a:rPr>
              <a:t>Boston$medv</a:t>
            </a:r>
            <a:r>
              <a:rPr lang="en-US" dirty="0" smtClean="0">
                <a:solidFill>
                  <a:srgbClr val="FF0000"/>
                </a:solidFill>
              </a:rPr>
              <a:t>)</a:t>
            </a:r>
          </a:p>
          <a:p>
            <a:pPr lvl="1"/>
            <a:r>
              <a:rPr lang="en-US" dirty="0" smtClean="0"/>
              <a:t>What is the mean squared error for the random forest with all 500 trees?</a:t>
            </a:r>
          </a:p>
          <a:p>
            <a:pPr lvl="2"/>
            <a:r>
              <a:rPr lang="en-US" dirty="0" smtClean="0">
                <a:solidFill>
                  <a:srgbClr val="FF0000"/>
                </a:solidFill>
              </a:rPr>
              <a:t>9.44 </a:t>
            </a:r>
          </a:p>
          <a:p>
            <a:pPr lvl="2"/>
            <a:r>
              <a:rPr lang="en-US" dirty="0" err="1" smtClean="0">
                <a:solidFill>
                  <a:srgbClr val="FF0000"/>
                </a:solidFill>
              </a:rPr>
              <a:t>rf$mse</a:t>
            </a:r>
            <a:r>
              <a:rPr lang="en-US" dirty="0" smtClean="0">
                <a:solidFill>
                  <a:srgbClr val="FF0000"/>
                </a:solidFill>
              </a:rPr>
              <a:t> </a:t>
            </a:r>
            <a:r>
              <a:rPr lang="mr-IN" dirty="0" smtClean="0">
                <a:solidFill>
                  <a:srgbClr val="FF0000"/>
                </a:solidFill>
              </a:rPr>
              <a:t>–</a:t>
            </a:r>
            <a:r>
              <a:rPr lang="en-US" dirty="0" smtClean="0">
                <a:solidFill>
                  <a:srgbClr val="FF0000"/>
                </a:solidFill>
              </a:rPr>
              <a:t> only look at the last value</a:t>
            </a:r>
          </a:p>
        </p:txBody>
      </p:sp>
    </p:spTree>
    <p:extLst>
      <p:ext uri="{BB962C8B-B14F-4D97-AF65-F5344CB8AC3E}">
        <p14:creationId xmlns:p14="http://schemas.microsoft.com/office/powerpoint/2010/main" val="133068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Model Comparison</a:t>
            </a:r>
            <a:endParaRPr lang="en-US" dirty="0"/>
          </a:p>
        </p:txBody>
      </p:sp>
      <p:sp>
        <p:nvSpPr>
          <p:cNvPr id="3" name="Content Placeholder 2"/>
          <p:cNvSpPr>
            <a:spLocks noGrp="1"/>
          </p:cNvSpPr>
          <p:nvPr>
            <p:ph sz="quarter" idx="13"/>
          </p:nvPr>
        </p:nvSpPr>
        <p:spPr/>
        <p:txBody>
          <a:bodyPr/>
          <a:lstStyle/>
          <a:p>
            <a:r>
              <a:rPr lang="en-US" dirty="0" smtClean="0"/>
              <a:t>Code:</a:t>
            </a:r>
          </a:p>
          <a:p>
            <a:pPr lvl="1"/>
            <a:r>
              <a:rPr lang="en-US" dirty="0" err="1"/>
              <a:t>plot_data</a:t>
            </a:r>
            <a:r>
              <a:rPr lang="en-US" dirty="0"/>
              <a:t> = </a:t>
            </a:r>
            <a:r>
              <a:rPr lang="en-US" dirty="0" err="1"/>
              <a:t>data.frame</a:t>
            </a:r>
            <a:r>
              <a:rPr lang="en-US" dirty="0"/>
              <a:t>(</a:t>
            </a:r>
            <a:r>
              <a:rPr lang="en-US" dirty="0" err="1"/>
              <a:t>Boston$medv</a:t>
            </a:r>
            <a:r>
              <a:rPr lang="en-US" dirty="0"/>
              <a:t>, </a:t>
            </a:r>
            <a:r>
              <a:rPr lang="en-US" dirty="0" err="1"/>
              <a:t>lasso.fitted</a:t>
            </a:r>
            <a:r>
              <a:rPr lang="en-US" dirty="0"/>
              <a:t>, </a:t>
            </a:r>
            <a:r>
              <a:rPr lang="en-US" dirty="0" err="1"/>
              <a:t>ridge.fitted</a:t>
            </a:r>
            <a:r>
              <a:rPr lang="en-US" dirty="0"/>
              <a:t>, </a:t>
            </a:r>
            <a:r>
              <a:rPr lang="en-US" dirty="0" err="1"/>
              <a:t>rf.fitted</a:t>
            </a:r>
            <a:r>
              <a:rPr lang="en-US" dirty="0" smtClean="0"/>
              <a:t>)</a:t>
            </a:r>
          </a:p>
          <a:p>
            <a:pPr lvl="1"/>
            <a:r>
              <a:rPr lang="en-US" dirty="0" smtClean="0"/>
              <a:t>names(</a:t>
            </a:r>
            <a:r>
              <a:rPr lang="en-US" dirty="0" err="1" smtClean="0"/>
              <a:t>plot_data</a:t>
            </a:r>
            <a:r>
              <a:rPr lang="en-US" dirty="0"/>
              <a:t>) = c("</a:t>
            </a:r>
            <a:r>
              <a:rPr lang="en-US" dirty="0" err="1"/>
              <a:t>MedValue</a:t>
            </a:r>
            <a:r>
              <a:rPr lang="en-US" dirty="0"/>
              <a:t>", "Lasso", "Ridge", "</a:t>
            </a:r>
            <a:r>
              <a:rPr lang="en-US" dirty="0" err="1"/>
              <a:t>Random.Forest</a:t>
            </a:r>
            <a:r>
              <a:rPr lang="en-US" dirty="0" smtClean="0"/>
              <a:t>")</a:t>
            </a:r>
          </a:p>
          <a:p>
            <a:pPr lvl="1"/>
            <a:r>
              <a:rPr lang="en-US" dirty="0" smtClean="0"/>
              <a:t>p </a:t>
            </a:r>
            <a:r>
              <a:rPr lang="en-US" dirty="0"/>
              <a:t>= </a:t>
            </a:r>
            <a:r>
              <a:rPr lang="en-US" dirty="0" err="1"/>
              <a:t>ggplot</a:t>
            </a:r>
            <a:r>
              <a:rPr lang="en-US" dirty="0"/>
              <a:t>(</a:t>
            </a:r>
            <a:r>
              <a:rPr lang="en-US" dirty="0" err="1"/>
              <a:t>plot_data</a:t>
            </a:r>
            <a:r>
              <a:rPr lang="en-US" dirty="0"/>
              <a:t>, </a:t>
            </a:r>
            <a:r>
              <a:rPr lang="en-US" dirty="0" err="1"/>
              <a:t>aes</a:t>
            </a:r>
            <a:r>
              <a:rPr lang="en-US" dirty="0"/>
              <a:t>(y = </a:t>
            </a:r>
            <a:r>
              <a:rPr lang="en-US" dirty="0" err="1"/>
              <a:t>MedValue</a:t>
            </a:r>
            <a:r>
              <a:rPr lang="en-US" dirty="0" smtClean="0"/>
              <a:t>))</a:t>
            </a:r>
          </a:p>
          <a:p>
            <a:pPr lvl="1"/>
            <a:r>
              <a:rPr lang="en-US" dirty="0" smtClean="0"/>
              <a:t>p </a:t>
            </a:r>
            <a:r>
              <a:rPr lang="en-US" dirty="0"/>
              <a:t>+ </a:t>
            </a:r>
            <a:r>
              <a:rPr lang="en-US" dirty="0" err="1"/>
              <a:t>geom_point</a:t>
            </a:r>
            <a:r>
              <a:rPr lang="en-US" dirty="0"/>
              <a:t>(</a:t>
            </a:r>
            <a:r>
              <a:rPr lang="en-US" dirty="0" err="1"/>
              <a:t>aes</a:t>
            </a:r>
            <a:r>
              <a:rPr lang="en-US" dirty="0"/>
              <a:t>(x = Lasso), color="Blue") +  </a:t>
            </a:r>
            <a:r>
              <a:rPr lang="en-US" dirty="0" err="1"/>
              <a:t>geom_point</a:t>
            </a:r>
            <a:r>
              <a:rPr lang="en-US" dirty="0"/>
              <a:t>(</a:t>
            </a:r>
            <a:r>
              <a:rPr lang="en-US" dirty="0" err="1"/>
              <a:t>aes</a:t>
            </a:r>
            <a:r>
              <a:rPr lang="en-US" dirty="0"/>
              <a:t>(x = Ridge), color="red") +  </a:t>
            </a:r>
            <a:r>
              <a:rPr lang="en-US" dirty="0" err="1"/>
              <a:t>geom_point</a:t>
            </a:r>
            <a:r>
              <a:rPr lang="en-US" dirty="0"/>
              <a:t>(</a:t>
            </a:r>
            <a:r>
              <a:rPr lang="en-US" dirty="0" err="1"/>
              <a:t>aes</a:t>
            </a:r>
            <a:r>
              <a:rPr lang="en-US" dirty="0"/>
              <a:t>(x = </a:t>
            </a:r>
            <a:r>
              <a:rPr lang="en-US" dirty="0" err="1"/>
              <a:t>Random.Forest</a:t>
            </a:r>
            <a:r>
              <a:rPr lang="en-US" dirty="0"/>
              <a:t>), color="green") +  </a:t>
            </a:r>
            <a:r>
              <a:rPr lang="en-US" dirty="0" err="1"/>
              <a:t>geom_abline</a:t>
            </a:r>
            <a:r>
              <a:rPr lang="en-US" dirty="0"/>
              <a:t>(slope=1)</a:t>
            </a:r>
          </a:p>
        </p:txBody>
      </p:sp>
    </p:spTree>
    <p:extLst>
      <p:ext uri="{BB962C8B-B14F-4D97-AF65-F5344CB8AC3E}">
        <p14:creationId xmlns:p14="http://schemas.microsoft.com/office/powerpoint/2010/main" val="308438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Model Comparison</a:t>
            </a:r>
            <a:endParaRPr lang="en-US" dirty="0"/>
          </a:p>
        </p:txBody>
      </p:sp>
      <p:sp>
        <p:nvSpPr>
          <p:cNvPr id="3" name="Content Placeholder 2"/>
          <p:cNvSpPr>
            <a:spLocks noGrp="1"/>
          </p:cNvSpPr>
          <p:nvPr>
            <p:ph sz="quarter" idx="13"/>
          </p:nvPr>
        </p:nvSpPr>
        <p:spPr/>
        <p:txBody>
          <a:bodyPr/>
          <a:lstStyle/>
          <a:p>
            <a:r>
              <a:rPr lang="en-US" dirty="0" smtClean="0"/>
              <a:t>Clearly the random forest has fit the data better than the other models. Why?</a:t>
            </a:r>
          </a:p>
          <a:p>
            <a:pPr lvl="1"/>
            <a:r>
              <a:rPr lang="en-US" dirty="0" smtClean="0"/>
              <a:t>In what situations would the random forest not have an advantage over lasso and ridge regression?</a:t>
            </a:r>
          </a:p>
          <a:p>
            <a:r>
              <a:rPr lang="en-US" dirty="0" smtClean="0"/>
              <a:t>Would the results be similar on test data not used to fit the model?</a:t>
            </a:r>
          </a:p>
        </p:txBody>
      </p:sp>
    </p:spTree>
    <p:extLst>
      <p:ext uri="{BB962C8B-B14F-4D97-AF65-F5344CB8AC3E}">
        <p14:creationId xmlns:p14="http://schemas.microsoft.com/office/powerpoint/2010/main" val="1786153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a:t>
            </a:r>
            <a:r>
              <a:rPr lang="mr-IN" dirty="0" smtClean="0"/>
              <a:t>–</a:t>
            </a:r>
            <a:r>
              <a:rPr lang="en-US" dirty="0" smtClean="0"/>
              <a:t> Generalized Linear Models</a:t>
            </a:r>
            <a:endParaRPr lang="en-US" dirty="0"/>
          </a:p>
        </p:txBody>
      </p:sp>
      <p:sp>
        <p:nvSpPr>
          <p:cNvPr id="3" name="Content Placeholder 2"/>
          <p:cNvSpPr>
            <a:spLocks noGrp="1"/>
          </p:cNvSpPr>
          <p:nvPr>
            <p:ph sz="quarter" idx="13"/>
          </p:nvPr>
        </p:nvSpPr>
        <p:spPr/>
        <p:txBody>
          <a:bodyPr>
            <a:normAutofit fontScale="92500" lnSpcReduction="10000"/>
          </a:bodyPr>
          <a:lstStyle/>
          <a:p>
            <a:pPr marL="320040" lvl="1" indent="-320040">
              <a:spcBef>
                <a:spcPts val="700"/>
              </a:spcBef>
              <a:buClr>
                <a:schemeClr val="accent2"/>
              </a:buClr>
              <a:buSzPct val="60000"/>
              <a:buFont typeface="Wingdings"/>
              <a:buChar char=""/>
            </a:pPr>
            <a:r>
              <a:rPr lang="en-US" sz="2900" dirty="0"/>
              <a:t>Different than previous regression techniques, where the goal was to predict a continuous outcome (like income or home value)</a:t>
            </a:r>
          </a:p>
          <a:p>
            <a:r>
              <a:rPr lang="en-US" dirty="0" smtClean="0"/>
              <a:t>Logistic Regression: Goal is to predict a success/fail outcome, or 0-1 outcome</a:t>
            </a:r>
          </a:p>
          <a:p>
            <a:pPr lvl="1"/>
            <a:r>
              <a:rPr lang="en-US" dirty="0" smtClean="0"/>
              <a:t>E.g. Life/Death after surgery, Win/Lose in sports, buy/don’t buy in advertising, </a:t>
            </a:r>
            <a:r>
              <a:rPr lang="en-US" dirty="0" err="1" smtClean="0"/>
              <a:t>etc</a:t>
            </a:r>
            <a:r>
              <a:rPr lang="mr-IN" dirty="0" smtClean="0"/>
              <a:t>…</a:t>
            </a:r>
            <a:endParaRPr lang="en-US" dirty="0" smtClean="0"/>
          </a:p>
          <a:p>
            <a:r>
              <a:rPr lang="en-US" dirty="0" smtClean="0"/>
              <a:t>Poisson Regression: Goal is to</a:t>
            </a:r>
            <a:r>
              <a:rPr lang="en-US" dirty="0"/>
              <a:t> </a:t>
            </a:r>
            <a:r>
              <a:rPr lang="en-US" dirty="0" smtClean="0"/>
              <a:t>predict an integer value</a:t>
            </a:r>
          </a:p>
          <a:p>
            <a:pPr lvl="1"/>
            <a:r>
              <a:rPr lang="en-US" dirty="0" smtClean="0"/>
              <a:t>E.g. number of arrests in a district</a:t>
            </a:r>
          </a:p>
          <a:p>
            <a:pPr lvl="1"/>
            <a:r>
              <a:rPr lang="en-US" dirty="0" smtClean="0"/>
              <a:t>Often can be approximated using standard regression techniques for continuous variables</a:t>
            </a:r>
            <a:endParaRPr lang="en-US" dirty="0"/>
          </a:p>
          <a:p>
            <a:endParaRPr lang="en-US" dirty="0" smtClean="0"/>
          </a:p>
        </p:txBody>
      </p:sp>
    </p:spTree>
    <p:extLst>
      <p:ext uri="{BB962C8B-B14F-4D97-AF65-F5344CB8AC3E}">
        <p14:creationId xmlns:p14="http://schemas.microsoft.com/office/powerpoint/2010/main" val="1679724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Logistic Regression</a:t>
            </a:r>
            <a:endParaRPr lang="en-US" dirty="0"/>
          </a:p>
        </p:txBody>
      </p:sp>
      <p:sp>
        <p:nvSpPr>
          <p:cNvPr id="3" name="Content Placeholder 2"/>
          <p:cNvSpPr>
            <a:spLocks noGrp="1"/>
          </p:cNvSpPr>
          <p:nvPr>
            <p:ph sz="quarter" idx="13"/>
          </p:nvPr>
        </p:nvSpPr>
        <p:spPr/>
        <p:txBody>
          <a:bodyPr/>
          <a:lstStyle/>
          <a:p>
            <a:r>
              <a:rPr lang="en-US" dirty="0" smtClean="0"/>
              <a:t>library(ISLR) to get the </a:t>
            </a:r>
            <a:r>
              <a:rPr lang="en-US" dirty="0" err="1" smtClean="0"/>
              <a:t>Smarket</a:t>
            </a:r>
            <a:r>
              <a:rPr lang="en-US" dirty="0" smtClean="0"/>
              <a:t> dataset</a:t>
            </a:r>
          </a:p>
          <a:p>
            <a:r>
              <a:rPr lang="en-US" dirty="0" smtClean="0"/>
              <a:t>?</a:t>
            </a:r>
            <a:r>
              <a:rPr lang="en-US" dirty="0" err="1" smtClean="0"/>
              <a:t>Smarket</a:t>
            </a:r>
            <a:endParaRPr lang="en-US" dirty="0" smtClean="0"/>
          </a:p>
          <a:p>
            <a:endParaRPr lang="en-US" dirty="0" smtClean="0"/>
          </a:p>
          <a:p>
            <a:r>
              <a:rPr lang="en-US" dirty="0" smtClean="0"/>
              <a:t>Goal is to predict the direction of the stock market (up/down) using returns from the previous 5 days</a:t>
            </a:r>
          </a:p>
          <a:p>
            <a:pPr lvl="1"/>
            <a:r>
              <a:rPr lang="en-US" dirty="0" smtClean="0"/>
              <a:t>If you could actually model this problem better than other people, you’d be very rich</a:t>
            </a:r>
          </a:p>
          <a:p>
            <a:endParaRPr lang="en-US" dirty="0" smtClean="0"/>
          </a:p>
          <a:p>
            <a:endParaRPr lang="en-US" dirty="0"/>
          </a:p>
        </p:txBody>
      </p:sp>
    </p:spTree>
    <p:extLst>
      <p:ext uri="{BB962C8B-B14F-4D97-AF65-F5344CB8AC3E}">
        <p14:creationId xmlns:p14="http://schemas.microsoft.com/office/powerpoint/2010/main" val="1370334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Logistic Regression</a:t>
            </a:r>
            <a:endParaRPr lang="en-US" dirty="0"/>
          </a:p>
        </p:txBody>
      </p:sp>
      <p:sp>
        <p:nvSpPr>
          <p:cNvPr id="3" name="Content Placeholder 2"/>
          <p:cNvSpPr>
            <a:spLocks noGrp="1"/>
          </p:cNvSpPr>
          <p:nvPr>
            <p:ph sz="quarter" idx="13"/>
          </p:nvPr>
        </p:nvSpPr>
        <p:spPr>
          <a:xfrm>
            <a:off x="612648" y="1600200"/>
            <a:ext cx="8153400" cy="4572000"/>
          </a:xfrm>
        </p:spPr>
        <p:txBody>
          <a:bodyPr>
            <a:normAutofit fontScale="85000" lnSpcReduction="20000"/>
          </a:bodyPr>
          <a:lstStyle/>
          <a:p>
            <a:r>
              <a:rPr lang="en-US" dirty="0" smtClean="0"/>
              <a:t>Fit the logistic regression</a:t>
            </a:r>
          </a:p>
          <a:p>
            <a:pPr lvl="1"/>
            <a:r>
              <a:rPr lang="en-US" dirty="0"/>
              <a:t>glm1 = </a:t>
            </a:r>
            <a:r>
              <a:rPr lang="en-US" dirty="0" err="1"/>
              <a:t>glm</a:t>
            </a:r>
            <a:r>
              <a:rPr lang="en-US" dirty="0"/>
              <a:t>(Direction ~ Lag1 + Lag2 + Lag3 + Lag4 + Lag5 + Volume, data=</a:t>
            </a:r>
            <a:r>
              <a:rPr lang="en-US" dirty="0" err="1"/>
              <a:t>Smarket</a:t>
            </a:r>
            <a:r>
              <a:rPr lang="en-US" dirty="0"/>
              <a:t>, family=binomial</a:t>
            </a:r>
            <a:r>
              <a:rPr lang="en-US" dirty="0" smtClean="0"/>
              <a:t>)</a:t>
            </a:r>
          </a:p>
          <a:p>
            <a:r>
              <a:rPr lang="en-US" dirty="0" smtClean="0"/>
              <a:t>None of the lags are statistically significant</a:t>
            </a:r>
          </a:p>
          <a:p>
            <a:pPr lvl="1"/>
            <a:r>
              <a:rPr lang="en-US" dirty="0" smtClean="0"/>
              <a:t>Lag1 has the smallest p-value (closest to significance)</a:t>
            </a:r>
          </a:p>
          <a:p>
            <a:r>
              <a:rPr lang="en-US" dirty="0" smtClean="0"/>
              <a:t>Questions:</a:t>
            </a:r>
          </a:p>
          <a:p>
            <a:pPr lvl="1"/>
            <a:r>
              <a:rPr lang="en-US" dirty="0" smtClean="0"/>
              <a:t>What are the first 3 fitted values, and what are the first 3 true directions?</a:t>
            </a:r>
          </a:p>
          <a:p>
            <a:pPr lvl="2"/>
            <a:r>
              <a:rPr lang="en-US" dirty="0" smtClean="0">
                <a:solidFill>
                  <a:srgbClr val="FF0000"/>
                </a:solidFill>
              </a:rPr>
              <a:t>Up, Up, Down is the truth, fitted is 0.51, 0.48, 0.48</a:t>
            </a:r>
          </a:p>
          <a:p>
            <a:pPr lvl="1"/>
            <a:r>
              <a:rPr lang="en-US" dirty="0" smtClean="0"/>
              <a:t>Create a table of the predicted decision versus the truth, evaluate the accuracy rate of the predictions that the market will increase</a:t>
            </a:r>
          </a:p>
          <a:p>
            <a:pPr lvl="2"/>
            <a:r>
              <a:rPr lang="en-US" dirty="0" smtClean="0">
                <a:solidFill>
                  <a:srgbClr val="FF0000"/>
                </a:solidFill>
              </a:rPr>
              <a:t>table(glm1.fitted </a:t>
            </a:r>
            <a:r>
              <a:rPr lang="en-US" dirty="0">
                <a:solidFill>
                  <a:srgbClr val="FF0000"/>
                </a:solidFill>
              </a:rPr>
              <a:t>&gt; 0.5, </a:t>
            </a:r>
            <a:r>
              <a:rPr lang="en-US" dirty="0" err="1">
                <a:solidFill>
                  <a:srgbClr val="FF0000"/>
                </a:solidFill>
              </a:rPr>
              <a:t>Smarket$Direction</a:t>
            </a:r>
            <a:r>
              <a:rPr lang="en-US" dirty="0" smtClean="0">
                <a:solidFill>
                  <a:srgbClr val="FF0000"/>
                </a:solidFill>
              </a:rPr>
              <a:t>)</a:t>
            </a:r>
          </a:p>
          <a:p>
            <a:pPr lvl="2"/>
            <a:r>
              <a:rPr lang="en-US" dirty="0">
                <a:solidFill>
                  <a:srgbClr val="FF0000"/>
                </a:solidFill>
              </a:rPr>
              <a:t>accuracy = (507) / (457 + 507)</a:t>
            </a:r>
            <a:endParaRPr lang="en-US" dirty="0" smtClean="0">
              <a:solidFill>
                <a:srgbClr val="FF0000"/>
              </a:solidFill>
            </a:endParaRPr>
          </a:p>
          <a:p>
            <a:pPr lvl="2"/>
            <a:endParaRPr lang="en-US" dirty="0">
              <a:solidFill>
                <a:srgbClr val="FF0000"/>
              </a:solidFill>
            </a:endParaRPr>
          </a:p>
        </p:txBody>
      </p:sp>
    </p:spTree>
    <p:extLst>
      <p:ext uri="{BB962C8B-B14F-4D97-AF65-F5344CB8AC3E}">
        <p14:creationId xmlns:p14="http://schemas.microsoft.com/office/powerpoint/2010/main" val="134291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mr-IN" dirty="0" smtClean="0"/>
              <a:t>–</a:t>
            </a:r>
            <a:r>
              <a:rPr lang="en-US" dirty="0" smtClean="0"/>
              <a:t> Logistic Regression</a:t>
            </a:r>
            <a:endParaRPr lang="en-US" dirty="0"/>
          </a:p>
        </p:txBody>
      </p:sp>
      <p:sp>
        <p:nvSpPr>
          <p:cNvPr id="3" name="Content Placeholder 2"/>
          <p:cNvSpPr>
            <a:spLocks noGrp="1"/>
          </p:cNvSpPr>
          <p:nvPr>
            <p:ph sz="quarter" idx="13"/>
          </p:nvPr>
        </p:nvSpPr>
        <p:spPr/>
        <p:txBody>
          <a:bodyPr>
            <a:normAutofit fontScale="70000" lnSpcReduction="20000"/>
          </a:bodyPr>
          <a:lstStyle/>
          <a:p>
            <a:r>
              <a:rPr lang="en-US" dirty="0" smtClean="0"/>
              <a:t>To gain a more accurate representation of the test error rate, we will fit a model on data from 2001-2004, and then test on 2005 data</a:t>
            </a:r>
          </a:p>
          <a:p>
            <a:r>
              <a:rPr lang="en-US" dirty="0" smtClean="0"/>
              <a:t>Tasks:</a:t>
            </a:r>
          </a:p>
          <a:p>
            <a:pPr lvl="1"/>
            <a:r>
              <a:rPr lang="en-US" dirty="0" smtClean="0"/>
              <a:t>Separate the data into ‘training’ and ‘test’</a:t>
            </a:r>
          </a:p>
          <a:p>
            <a:pPr lvl="2"/>
            <a:r>
              <a:rPr lang="en-US" dirty="0"/>
              <a:t>train = subset(</a:t>
            </a:r>
            <a:r>
              <a:rPr lang="en-US" dirty="0" err="1"/>
              <a:t>Smarket</a:t>
            </a:r>
            <a:r>
              <a:rPr lang="en-US" dirty="0"/>
              <a:t>, Year &lt; 2005</a:t>
            </a:r>
            <a:r>
              <a:rPr lang="en-US" dirty="0" smtClean="0"/>
              <a:t>)</a:t>
            </a:r>
          </a:p>
          <a:p>
            <a:pPr lvl="2"/>
            <a:r>
              <a:rPr lang="en-US" dirty="0" smtClean="0"/>
              <a:t>test </a:t>
            </a:r>
            <a:r>
              <a:rPr lang="en-US" dirty="0"/>
              <a:t>= subset(</a:t>
            </a:r>
            <a:r>
              <a:rPr lang="en-US" dirty="0" err="1"/>
              <a:t>Smarket</a:t>
            </a:r>
            <a:r>
              <a:rPr lang="en-US" dirty="0"/>
              <a:t>, Year == </a:t>
            </a:r>
            <a:r>
              <a:rPr lang="en-US" dirty="0" smtClean="0"/>
              <a:t>2005)</a:t>
            </a:r>
          </a:p>
          <a:p>
            <a:pPr lvl="1"/>
            <a:r>
              <a:rPr lang="en-US" dirty="0" smtClean="0"/>
              <a:t>Fit the logistic model on the training data</a:t>
            </a:r>
          </a:p>
          <a:p>
            <a:pPr lvl="2"/>
            <a:r>
              <a:rPr lang="en-US" dirty="0">
                <a:solidFill>
                  <a:srgbClr val="FF0000"/>
                </a:solidFill>
              </a:rPr>
              <a:t>glm2 = </a:t>
            </a:r>
            <a:r>
              <a:rPr lang="en-US" dirty="0" err="1">
                <a:solidFill>
                  <a:srgbClr val="FF0000"/>
                </a:solidFill>
              </a:rPr>
              <a:t>glm</a:t>
            </a:r>
            <a:r>
              <a:rPr lang="en-US" dirty="0">
                <a:solidFill>
                  <a:srgbClr val="FF0000"/>
                </a:solidFill>
              </a:rPr>
              <a:t>(Direction ~ Lag1 + Lag2 + Lag3 + Lag4 + Lag5 + Volume, data=train, family=binomial)</a:t>
            </a:r>
            <a:endParaRPr lang="en-US" dirty="0" smtClean="0">
              <a:solidFill>
                <a:srgbClr val="FF0000"/>
              </a:solidFill>
            </a:endParaRPr>
          </a:p>
          <a:p>
            <a:pPr lvl="1"/>
            <a:r>
              <a:rPr lang="en-US" dirty="0" smtClean="0"/>
              <a:t>Obtain predictions for the test data</a:t>
            </a:r>
          </a:p>
          <a:p>
            <a:pPr lvl="2"/>
            <a:r>
              <a:rPr lang="en-US" dirty="0">
                <a:solidFill>
                  <a:srgbClr val="FF0000"/>
                </a:solidFill>
              </a:rPr>
              <a:t>glm2.fitted = predict(glm2, </a:t>
            </a:r>
            <a:r>
              <a:rPr lang="en-US" dirty="0" err="1">
                <a:solidFill>
                  <a:srgbClr val="FF0000"/>
                </a:solidFill>
              </a:rPr>
              <a:t>newx</a:t>
            </a:r>
            <a:r>
              <a:rPr lang="en-US" dirty="0">
                <a:solidFill>
                  <a:srgbClr val="FF0000"/>
                </a:solidFill>
              </a:rPr>
              <a:t> = test, type="response")</a:t>
            </a:r>
            <a:endParaRPr lang="en-US" dirty="0" smtClean="0">
              <a:solidFill>
                <a:srgbClr val="FF0000"/>
              </a:solidFill>
            </a:endParaRPr>
          </a:p>
          <a:p>
            <a:pPr lvl="1"/>
            <a:r>
              <a:rPr lang="en-US" dirty="0" smtClean="0"/>
              <a:t>Evaluate accuracy with a boxplot or table</a:t>
            </a:r>
          </a:p>
          <a:p>
            <a:pPr lvl="2"/>
            <a:r>
              <a:rPr lang="en-US" dirty="0">
                <a:solidFill>
                  <a:srgbClr val="FF0000"/>
                </a:solidFill>
              </a:rPr>
              <a:t>table(glm2.predict &gt; 0.5, </a:t>
            </a:r>
            <a:r>
              <a:rPr lang="en-US" dirty="0" err="1">
                <a:solidFill>
                  <a:srgbClr val="FF0000"/>
                </a:solidFill>
              </a:rPr>
              <a:t>test$Direction</a:t>
            </a:r>
            <a:r>
              <a:rPr lang="en-US" dirty="0" smtClean="0">
                <a:solidFill>
                  <a:srgbClr val="FF0000"/>
                </a:solidFill>
              </a:rPr>
              <a:t>)</a:t>
            </a:r>
          </a:p>
          <a:p>
            <a:pPr lvl="2"/>
            <a:r>
              <a:rPr lang="en-US" dirty="0" smtClean="0">
                <a:solidFill>
                  <a:srgbClr val="FF0000"/>
                </a:solidFill>
              </a:rPr>
              <a:t>44 </a:t>
            </a:r>
            <a:r>
              <a:rPr lang="en-US" dirty="0">
                <a:solidFill>
                  <a:srgbClr val="FF0000"/>
                </a:solidFill>
              </a:rPr>
              <a:t>/ (34 + 44)</a:t>
            </a:r>
            <a:endParaRPr lang="en-US" dirty="0" smtClean="0">
              <a:solidFill>
                <a:srgbClr val="FF0000"/>
              </a:solidFill>
            </a:endParaRPr>
          </a:p>
          <a:p>
            <a:pPr lvl="1"/>
            <a:r>
              <a:rPr lang="en-US" dirty="0" smtClean="0"/>
              <a:t>Compare accuracy to the ‘null’ model </a:t>
            </a:r>
            <a:r>
              <a:rPr lang="mr-IN" dirty="0" smtClean="0"/>
              <a:t>–</a:t>
            </a:r>
            <a:r>
              <a:rPr lang="en-US" dirty="0" smtClean="0"/>
              <a:t> i.e. always guessing an increase</a:t>
            </a:r>
          </a:p>
          <a:p>
            <a:pPr lvl="2"/>
            <a:r>
              <a:rPr lang="en-US" dirty="0">
                <a:solidFill>
                  <a:srgbClr val="FF0000"/>
                </a:solidFill>
              </a:rPr>
              <a:t>sum(</a:t>
            </a:r>
            <a:r>
              <a:rPr lang="en-US" dirty="0" err="1">
                <a:solidFill>
                  <a:srgbClr val="FF0000"/>
                </a:solidFill>
              </a:rPr>
              <a:t>test$Direction</a:t>
            </a:r>
            <a:r>
              <a:rPr lang="en-US" dirty="0">
                <a:solidFill>
                  <a:srgbClr val="FF0000"/>
                </a:solidFill>
              </a:rPr>
              <a:t> == "Up") / length(</a:t>
            </a:r>
            <a:r>
              <a:rPr lang="en-US" dirty="0" err="1">
                <a:solidFill>
                  <a:srgbClr val="FF0000"/>
                </a:solidFill>
              </a:rPr>
              <a:t>test$Direction</a:t>
            </a:r>
            <a:r>
              <a:rPr lang="en-US" dirty="0">
                <a:solidFill>
                  <a:srgbClr val="FF0000"/>
                </a:solidFill>
              </a:rPr>
              <a:t>)</a:t>
            </a:r>
            <a:endParaRPr lang="en-US" dirty="0" smtClean="0">
              <a:solidFill>
                <a:srgbClr val="FF0000"/>
              </a:solidFill>
            </a:endParaRPr>
          </a:p>
        </p:txBody>
      </p:sp>
    </p:spTree>
    <p:extLst>
      <p:ext uri="{BB962C8B-B14F-4D97-AF65-F5344CB8AC3E}">
        <p14:creationId xmlns:p14="http://schemas.microsoft.com/office/powerpoint/2010/main" val="152801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US" dirty="0" smtClean="0"/>
                  <a:t>A linear model is of the form</a:t>
                </a: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𝑌</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0</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1</m:t>
                          </m:r>
                        </m:sub>
                      </m:sSub>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1</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𝑝</m:t>
                          </m:r>
                        </m:sub>
                      </m:sSub>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𝑝</m:t>
                          </m:r>
                        </m:sub>
                      </m:sSub>
                    </m:oMath>
                  </m:oMathPara>
                </a14:m>
                <a:endParaRPr lang="en-US" dirty="0" smtClean="0"/>
              </a:p>
              <a:p>
                <a:r>
                  <a:rPr lang="en-US" dirty="0" smtClean="0"/>
                  <a:t>Linear models assume a linear relationship between each covariate   </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449" t="-1348" r="-1571"/>
                </a:stretch>
              </a:blipFill>
            </p:spPr>
            <p:txBody>
              <a:bodyPr/>
              <a:lstStyle/>
              <a:p>
                <a:r>
                  <a:rPr lang="en-US">
                    <a:noFill/>
                  </a:rPr>
                  <a:t> </a:t>
                </a:r>
              </a:p>
            </p:txBody>
          </p:sp>
        </mc:Fallback>
      </mc:AlternateContent>
    </p:spTree>
    <p:extLst>
      <p:ext uri="{BB962C8B-B14F-4D97-AF65-F5344CB8AC3E}">
        <p14:creationId xmlns:p14="http://schemas.microsoft.com/office/powerpoint/2010/main" val="1443330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US" dirty="0" smtClean="0"/>
                  <a:t>Linear model framework can be used to create highly flexible models:</a:t>
                </a:r>
              </a:p>
              <a:p>
                <a:pPr lvl="1"/>
                <a:r>
                  <a:rPr lang="en-US" dirty="0" smtClean="0"/>
                  <a:t>Transform covariates: </a:t>
                </a:r>
                <a14:m>
                  <m:oMath xmlns:m="http://schemas.openxmlformats.org/officeDocument/2006/math">
                    <m:sSup>
                      <m:sSupPr>
                        <m:ctrlPr>
                          <a:rPr lang="en-US" b="0" i="1" smtClean="0">
                            <a:latin typeface="Cambria Math" charset="0"/>
                          </a:rPr>
                        </m:ctrlPr>
                      </m:sSupPr>
                      <m:e>
                        <m:r>
                          <a:rPr lang="en-US" b="0" i="1" smtClean="0">
                            <a:latin typeface="Cambria Math" charset="0"/>
                          </a:rPr>
                          <m:t>𝑋</m:t>
                        </m:r>
                      </m:e>
                      <m:sup>
                        <m:r>
                          <a:rPr lang="en-US" b="0" i="1" smtClean="0">
                            <a:latin typeface="Cambria Math" charset="0"/>
                          </a:rPr>
                          <m:t>2</m:t>
                        </m:r>
                      </m:sup>
                    </m:sSup>
                    <m:r>
                      <a:rPr lang="en-US" b="0" i="1" smtClean="0">
                        <a:latin typeface="Cambria Math" charset="0"/>
                      </a:rPr>
                      <m:t>,</m:t>
                    </m:r>
                    <m:func>
                      <m:funcPr>
                        <m:ctrlPr>
                          <a:rPr lang="en-US" b="0" i="1" smtClean="0">
                            <a:latin typeface="Cambria Math" charset="0"/>
                          </a:rPr>
                        </m:ctrlPr>
                      </m:funcPr>
                      <m:fName>
                        <m:r>
                          <m:rPr>
                            <m:sty m:val="p"/>
                          </m:rPr>
                          <a:rPr lang="en-US" b="0" i="0" smtClean="0">
                            <a:latin typeface="Cambria Math" charset="0"/>
                          </a:rPr>
                          <m:t>log</m:t>
                        </m:r>
                      </m:fName>
                      <m:e>
                        <m:d>
                          <m:dPr>
                            <m:ctrlPr>
                              <a:rPr lang="en-US" b="0" i="1" smtClean="0">
                                <a:latin typeface="Cambria Math" charset="0"/>
                              </a:rPr>
                            </m:ctrlPr>
                          </m:dPr>
                          <m:e>
                            <m:r>
                              <a:rPr lang="en-US" b="0" i="1" smtClean="0">
                                <a:latin typeface="Cambria Math" charset="0"/>
                              </a:rPr>
                              <m:t>𝑋</m:t>
                            </m:r>
                          </m:e>
                        </m:d>
                      </m:e>
                    </m:func>
                  </m:oMath>
                </a14:m>
                <a:endParaRPr lang="en-US" dirty="0" smtClean="0"/>
              </a:p>
              <a:p>
                <a:pPr lvl="1"/>
                <a:r>
                  <a:rPr lang="en-US" dirty="0" smtClean="0"/>
                  <a:t>Interactions between covariates: </a:t>
                </a:r>
                <a14:m>
                  <m:oMath xmlns:m="http://schemas.openxmlformats.org/officeDocument/2006/math">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1</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2</m:t>
                        </m:r>
                      </m:sub>
                    </m:sSub>
                  </m:oMath>
                </a14:m>
                <a:endParaRPr lang="en-US" dirty="0" smtClean="0"/>
              </a:p>
              <a:p>
                <a:r>
                  <a:rPr lang="en-US" dirty="0" smtClean="0"/>
                  <a:t>Generalized Linear Models</a:t>
                </a:r>
              </a:p>
              <a:p>
                <a:pPr lvl="1"/>
                <a:r>
                  <a:rPr lang="en-US" dirty="0" smtClean="0"/>
                  <a:t>Logistic Regression (0-1 or success-fail response data)</a:t>
                </a:r>
              </a:p>
              <a:p>
                <a:pPr lvl="1"/>
                <a:r>
                  <a:rPr lang="en-US" dirty="0" smtClean="0"/>
                  <a:t>Poisson Regression (count data)</a:t>
                </a:r>
              </a:p>
              <a:p>
                <a:endParaRPr lang="en-US" dirty="0" smtClean="0"/>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3"/>
                <a:stretch>
                  <a:fillRect l="-449" t="-1348"/>
                </a:stretch>
              </a:blipFill>
            </p:spPr>
            <p:txBody>
              <a:bodyPr/>
              <a:lstStyle/>
              <a:p>
                <a:r>
                  <a:rPr lang="en-US">
                    <a:noFill/>
                  </a:rPr>
                  <a:t> </a:t>
                </a:r>
              </a:p>
            </p:txBody>
          </p:sp>
        </mc:Fallback>
      </mc:AlternateContent>
    </p:spTree>
    <p:extLst>
      <p:ext uri="{BB962C8B-B14F-4D97-AF65-F5344CB8AC3E}">
        <p14:creationId xmlns:p14="http://schemas.microsoft.com/office/powerpoint/2010/main" val="1898003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in R</a:t>
            </a:r>
            <a:endParaRPr lang="en-US" dirty="0"/>
          </a:p>
        </p:txBody>
      </p:sp>
      <p:sp>
        <p:nvSpPr>
          <p:cNvPr id="3" name="Text Placeholder 2"/>
          <p:cNvSpPr>
            <a:spLocks noGrp="1"/>
          </p:cNvSpPr>
          <p:nvPr>
            <p:ph type="body" idx="1"/>
          </p:nvPr>
        </p:nvSpPr>
        <p:spPr/>
        <p:txBody>
          <a:bodyPr/>
          <a:lstStyle/>
          <a:p>
            <a:r>
              <a:rPr lang="en-US" dirty="0" smtClean="0"/>
              <a:t>lm(formula, data) function</a:t>
            </a:r>
          </a:p>
          <a:p>
            <a:r>
              <a:rPr lang="en-US" dirty="0" smtClean="0"/>
              <a:t>Formulas:</a:t>
            </a:r>
          </a:p>
          <a:p>
            <a:pPr lvl="1"/>
            <a:r>
              <a:rPr lang="en-US" dirty="0" err="1" smtClean="0"/>
              <a:t>Home_Value</a:t>
            </a:r>
            <a:r>
              <a:rPr lang="en-US" dirty="0" smtClean="0"/>
              <a:t> ~ </a:t>
            </a:r>
            <a:r>
              <a:rPr lang="en-US" dirty="0" err="1" smtClean="0"/>
              <a:t>Num_Beds</a:t>
            </a:r>
            <a:r>
              <a:rPr lang="en-US" dirty="0" smtClean="0"/>
              <a:t> + Neighborhood</a:t>
            </a:r>
          </a:p>
          <a:p>
            <a:pPr lvl="1"/>
            <a:r>
              <a:rPr lang="en-US" dirty="0" err="1"/>
              <a:t>Home_Value</a:t>
            </a:r>
            <a:r>
              <a:rPr lang="en-US" dirty="0"/>
              <a:t> ~ Neighborhood*Schools + </a:t>
            </a:r>
            <a:r>
              <a:rPr lang="en-US" dirty="0" err="1" smtClean="0"/>
              <a:t>Num_Beds</a:t>
            </a:r>
            <a:endParaRPr lang="en-US" dirty="0" smtClean="0"/>
          </a:p>
          <a:p>
            <a:pPr lvl="1"/>
            <a:r>
              <a:rPr lang="en-US" dirty="0" err="1" smtClean="0"/>
              <a:t>Home_Value</a:t>
            </a:r>
            <a:r>
              <a:rPr lang="en-US" dirty="0" smtClean="0"/>
              <a:t> ~ .</a:t>
            </a:r>
          </a:p>
        </p:txBody>
      </p:sp>
    </p:spTree>
    <p:extLst>
      <p:ext uri="{BB962C8B-B14F-4D97-AF65-F5344CB8AC3E}">
        <p14:creationId xmlns:p14="http://schemas.microsoft.com/office/powerpoint/2010/main" val="53347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Linear Models in R</a:t>
            </a:r>
            <a:endParaRPr lang="en-US" dirty="0"/>
          </a:p>
        </p:txBody>
      </p:sp>
      <p:sp>
        <p:nvSpPr>
          <p:cNvPr id="3" name="Text Placeholder 2"/>
          <p:cNvSpPr>
            <a:spLocks noGrp="1"/>
          </p:cNvSpPr>
          <p:nvPr>
            <p:ph type="body" idx="1"/>
          </p:nvPr>
        </p:nvSpPr>
        <p:spPr/>
        <p:txBody>
          <a:bodyPr>
            <a:normAutofit lnSpcReduction="10000"/>
          </a:bodyPr>
          <a:lstStyle/>
          <a:p>
            <a:r>
              <a:rPr lang="en-US" dirty="0" err="1" smtClean="0"/>
              <a:t>glm</a:t>
            </a:r>
            <a:r>
              <a:rPr lang="en-US" dirty="0" smtClean="0"/>
              <a:t>(formula, data, family)</a:t>
            </a:r>
          </a:p>
          <a:p>
            <a:r>
              <a:rPr lang="en-US" dirty="0" smtClean="0"/>
              <a:t>Formula and data exactly the same as in lm()</a:t>
            </a:r>
          </a:p>
          <a:p>
            <a:r>
              <a:rPr lang="en-US" dirty="0" smtClean="0"/>
              <a:t>Family = ’binomial’ for 0-1 response variable</a:t>
            </a:r>
          </a:p>
          <a:p>
            <a:r>
              <a:rPr lang="en-US" dirty="0" smtClean="0"/>
              <a:t>Family = ‘</a:t>
            </a:r>
            <a:r>
              <a:rPr lang="en-US" dirty="0" err="1" smtClean="0"/>
              <a:t>poisson</a:t>
            </a:r>
            <a:r>
              <a:rPr lang="en-US" dirty="0" smtClean="0"/>
              <a:t>’ for count data</a:t>
            </a:r>
          </a:p>
          <a:p>
            <a:r>
              <a:rPr lang="en-US" dirty="0" smtClean="0"/>
              <a:t>For help on </a:t>
            </a:r>
            <a:r>
              <a:rPr lang="en-US" dirty="0" err="1" smtClean="0"/>
              <a:t>glm</a:t>
            </a:r>
            <a:r>
              <a:rPr lang="en-US" dirty="0" smtClean="0"/>
              <a:t> or families, type:</a:t>
            </a:r>
          </a:p>
          <a:p>
            <a:pPr lvl="1"/>
            <a:r>
              <a:rPr lang="en-US" dirty="0" smtClean="0"/>
              <a:t>?</a:t>
            </a:r>
            <a:r>
              <a:rPr lang="en-US" dirty="0" err="1" smtClean="0"/>
              <a:t>glm</a:t>
            </a:r>
            <a:endParaRPr lang="en-US" dirty="0" smtClean="0"/>
          </a:p>
          <a:p>
            <a:pPr lvl="1"/>
            <a:r>
              <a:rPr lang="en-US" dirty="0" smtClean="0"/>
              <a:t>?family</a:t>
            </a:r>
          </a:p>
          <a:p>
            <a:pPr lvl="1"/>
            <a:endParaRPr lang="en-US" dirty="0"/>
          </a:p>
          <a:p>
            <a:r>
              <a:rPr lang="en-US" dirty="0" smtClean="0"/>
              <a:t>We’ll come back to this later on in the workshop</a:t>
            </a:r>
            <a:endParaRPr lang="en-US" dirty="0"/>
          </a:p>
        </p:txBody>
      </p:sp>
    </p:spTree>
    <p:extLst>
      <p:ext uri="{BB962C8B-B14F-4D97-AF65-F5344CB8AC3E}">
        <p14:creationId xmlns:p14="http://schemas.microsoft.com/office/powerpoint/2010/main" val="1305125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Regularized Linear Models</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US" dirty="0" smtClean="0"/>
                  <a:t>In massive datasets, there are often 10’s or 100’s of potential predictive variables</a:t>
                </a:r>
              </a:p>
              <a:p>
                <a:r>
                  <a:rPr lang="en-US" dirty="0" smtClean="0"/>
                  <a:t>When there are too many predictors (p) and insufficient data (n), standard linear models will perform poorly in prediction</a:t>
                </a:r>
              </a:p>
              <a:p>
                <a:r>
                  <a:rPr lang="en-US" dirty="0" smtClean="0"/>
                  <a:t>Often wish to eliminate irrelevant variables</a:t>
                </a:r>
              </a:p>
              <a:p>
                <a:r>
                  <a:rPr lang="en-US" dirty="0"/>
                  <a:t>Regularization/shrinkage shrinks </a:t>
                </a:r>
                <a14:m>
                  <m:oMath xmlns:m="http://schemas.openxmlformats.org/officeDocument/2006/math">
                    <m:r>
                      <a:rPr lang="en-US" i="1">
                        <a:latin typeface="Cambria Math" charset="0"/>
                      </a:rPr>
                      <m:t>𝛽</m:t>
                    </m:r>
                  </m:oMath>
                </a14:m>
                <a:r>
                  <a:rPr lang="en-US" dirty="0"/>
                  <a:t> values</a:t>
                </a:r>
              </a:p>
              <a:p>
                <a:pPr lvl="1"/>
                <a:r>
                  <a:rPr lang="en-US" dirty="0"/>
                  <a:t>If </a:t>
                </a:r>
                <a14:m>
                  <m:oMath xmlns:m="http://schemas.openxmlformats.org/officeDocument/2006/math">
                    <m:sSub>
                      <m:sSubPr>
                        <m:ctrlPr>
                          <a:rPr lang="en-US" i="1">
                            <a:latin typeface="Cambria Math" charset="0"/>
                          </a:rPr>
                        </m:ctrlPr>
                      </m:sSubPr>
                      <m:e>
                        <m:r>
                          <a:rPr lang="en-US" i="1">
                            <a:latin typeface="Cambria Math" charset="0"/>
                          </a:rPr>
                          <m:t>𝛽</m:t>
                        </m:r>
                      </m:e>
                      <m:sub>
                        <m:r>
                          <a:rPr lang="en-US" i="1">
                            <a:latin typeface="Cambria Math" charset="0"/>
                          </a:rPr>
                          <m:t>𝑖</m:t>
                        </m:r>
                      </m:sub>
                    </m:sSub>
                    <m:r>
                      <a:rPr lang="en-US" i="1">
                        <a:latin typeface="Cambria Math" charset="0"/>
                      </a:rPr>
                      <m:t>=0</m:t>
                    </m:r>
                  </m:oMath>
                </a14:m>
                <a:r>
                  <a:rPr lang="en-US" dirty="0"/>
                  <a:t> then covariate </a:t>
                </a:r>
                <a14:m>
                  <m:oMath xmlns:m="http://schemas.openxmlformats.org/officeDocument/2006/math">
                    <m:sSub>
                      <m:sSubPr>
                        <m:ctrlPr>
                          <a:rPr lang="en-US" i="1">
                            <a:latin typeface="Cambria Math" charset="0"/>
                          </a:rPr>
                        </m:ctrlPr>
                      </m:sSubPr>
                      <m:e>
                        <m:r>
                          <a:rPr lang="en-US" i="1">
                            <a:latin typeface="Cambria Math" charset="0"/>
                          </a:rPr>
                          <m:t>𝑋</m:t>
                        </m:r>
                      </m:e>
                      <m:sub>
                        <m:r>
                          <a:rPr lang="en-US" i="1">
                            <a:latin typeface="Cambria Math" charset="0"/>
                          </a:rPr>
                          <m:t>𝑖</m:t>
                        </m:r>
                      </m:sub>
                    </m:sSub>
                  </m:oMath>
                </a14:m>
                <a:r>
                  <a:rPr lang="en-US" dirty="0"/>
                  <a:t> has been removed from the model</a:t>
                </a:r>
              </a:p>
              <a:p>
                <a:endParaRPr lang="en-US"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449" t="-1348" r="-2618"/>
                </a:stretch>
              </a:blipFill>
            </p:spPr>
            <p:txBody>
              <a:bodyPr/>
              <a:lstStyle/>
              <a:p>
                <a:r>
                  <a:rPr lang="en-US">
                    <a:noFill/>
                  </a:rPr>
                  <a:t> </a:t>
                </a:r>
              </a:p>
            </p:txBody>
          </p:sp>
        </mc:Fallback>
      </mc:AlternateContent>
    </p:spTree>
    <p:extLst>
      <p:ext uri="{BB962C8B-B14F-4D97-AF65-F5344CB8AC3E}">
        <p14:creationId xmlns:p14="http://schemas.microsoft.com/office/powerpoint/2010/main" val="665806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Regularized Linear Models</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US" dirty="0" smtClean="0"/>
                  <a:t>Common regularization models are Lasso and Ridge</a:t>
                </a:r>
              </a:p>
              <a:p>
                <a:pPr lvl="1"/>
                <a:r>
                  <a:rPr lang="en-US" dirty="0" smtClean="0"/>
                  <a:t>Ridge Regression shrinks coefficients </a:t>
                </a:r>
                <a14:m>
                  <m:oMath xmlns:m="http://schemas.openxmlformats.org/officeDocument/2006/math">
                    <m:r>
                      <a:rPr lang="en-US" b="0" i="1" smtClean="0">
                        <a:latin typeface="Cambria Math" charset="0"/>
                      </a:rPr>
                      <m:t>𝛽</m:t>
                    </m:r>
                  </m:oMath>
                </a14:m>
                <a:endParaRPr lang="en-US" dirty="0" smtClean="0"/>
              </a:p>
              <a:p>
                <a:pPr lvl="1"/>
                <a:r>
                  <a:rPr lang="en-US" dirty="0" smtClean="0"/>
                  <a:t>Lasso Regression shrinks coefficients </a:t>
                </a:r>
                <a14:m>
                  <m:oMath xmlns:m="http://schemas.openxmlformats.org/officeDocument/2006/math">
                    <m:r>
                      <a:rPr lang="en-US" b="0" i="1" smtClean="0">
                        <a:latin typeface="Cambria Math" charset="0"/>
                      </a:rPr>
                      <m:t>𝛽</m:t>
                    </m:r>
                  </m:oMath>
                </a14:m>
                <a:r>
                  <a:rPr lang="en-US" dirty="0" smtClean="0"/>
                  <a:t> and sets many equal to 0, removing them from the model</a:t>
                </a:r>
              </a:p>
              <a:p>
                <a:r>
                  <a:rPr lang="en-US" dirty="0" smtClean="0"/>
                  <a:t>Package ’</a:t>
                </a:r>
                <a:r>
                  <a:rPr lang="en-US" dirty="0" err="1" smtClean="0"/>
                  <a:t>glmnet</a:t>
                </a:r>
                <a:r>
                  <a:rPr lang="en-US" dirty="0" smtClean="0"/>
                  <a:t>’ in R performs both</a:t>
                </a:r>
              </a:p>
              <a:p>
                <a:r>
                  <a:rPr lang="en-US" dirty="0">
                    <a:hlinkClick r:id="rId2"/>
                  </a:rPr>
                  <a:t>https://</a:t>
                </a:r>
                <a:r>
                  <a:rPr lang="en-US" dirty="0" err="1">
                    <a:hlinkClick r:id="rId2"/>
                  </a:rPr>
                  <a:t>web.stanford.edu</a:t>
                </a:r>
                <a:r>
                  <a:rPr lang="en-US" dirty="0">
                    <a:hlinkClick r:id="rId2"/>
                  </a:rPr>
                  <a:t>/~</a:t>
                </a:r>
                <a:r>
                  <a:rPr lang="en-US" dirty="0" err="1">
                    <a:hlinkClick r:id="rId2"/>
                  </a:rPr>
                  <a:t>hastie</a:t>
                </a:r>
                <a:r>
                  <a:rPr lang="en-US" dirty="0">
                    <a:hlinkClick r:id="rId2"/>
                  </a:rPr>
                  <a:t>/</a:t>
                </a:r>
                <a:r>
                  <a:rPr lang="en-US" dirty="0" err="1">
                    <a:hlinkClick r:id="rId2"/>
                  </a:rPr>
                  <a:t>glmnet</a:t>
                </a:r>
                <a:r>
                  <a:rPr lang="en-US" dirty="0">
                    <a:hlinkClick r:id="rId2"/>
                  </a:rPr>
                  <a:t>/</a:t>
                </a:r>
                <a:r>
                  <a:rPr lang="en-US" dirty="0" err="1">
                    <a:hlinkClick r:id="rId2"/>
                  </a:rPr>
                  <a:t>glmnet_alpha.html</a:t>
                </a:r>
                <a:endParaRPr lang="en-US"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3"/>
                <a:stretch>
                  <a:fillRect l="-449" t="-1348" r="-1272"/>
                </a:stretch>
              </a:blipFill>
            </p:spPr>
            <p:txBody>
              <a:bodyPr/>
              <a:lstStyle/>
              <a:p>
                <a:r>
                  <a:rPr lang="en-US">
                    <a:noFill/>
                  </a:rPr>
                  <a:t> </a:t>
                </a:r>
              </a:p>
            </p:txBody>
          </p:sp>
        </mc:Fallback>
      </mc:AlternateContent>
    </p:spTree>
    <p:extLst>
      <p:ext uri="{BB962C8B-B14F-4D97-AF65-F5344CB8AC3E}">
        <p14:creationId xmlns:p14="http://schemas.microsoft.com/office/powerpoint/2010/main" val="519513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Resampling Methods</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Cross Validation</a:t>
            </a:r>
          </a:p>
          <a:p>
            <a:pPr lvl="1"/>
            <a:r>
              <a:rPr lang="en-US" dirty="0" smtClean="0"/>
              <a:t>Technique to avoid overfitting to a dataset</a:t>
            </a:r>
          </a:p>
          <a:p>
            <a:pPr lvl="1"/>
            <a:r>
              <a:rPr lang="en-US" dirty="0" smtClean="0"/>
              <a:t>Hold out some data, test model accuracy against held out ‘validation’ data</a:t>
            </a:r>
          </a:p>
          <a:p>
            <a:pPr lvl="1"/>
            <a:r>
              <a:rPr lang="en-US" dirty="0" smtClean="0"/>
              <a:t>E.g. Hold out 1/10 of data 10 times, get complete error rate</a:t>
            </a:r>
          </a:p>
          <a:p>
            <a:r>
              <a:rPr lang="en-US" dirty="0" smtClean="0"/>
              <a:t>Bootstrapping</a:t>
            </a:r>
          </a:p>
          <a:p>
            <a:pPr lvl="1"/>
            <a:r>
              <a:rPr lang="en-US" dirty="0" smtClean="0"/>
              <a:t>Resample complete dataset </a:t>
            </a:r>
            <a:r>
              <a:rPr lang="en-US" i="1" dirty="0" smtClean="0"/>
              <a:t>with replacement</a:t>
            </a:r>
            <a:endParaRPr lang="en-US" dirty="0" smtClean="0"/>
          </a:p>
          <a:p>
            <a:pPr lvl="1"/>
            <a:r>
              <a:rPr lang="en-US" dirty="0" smtClean="0"/>
              <a:t>Repeatedly re-fit model to estimate uncertainty in parameter values</a:t>
            </a:r>
            <a:endParaRPr lang="en-US" dirty="0"/>
          </a:p>
        </p:txBody>
      </p:sp>
    </p:spTree>
    <p:extLst>
      <p:ext uri="{BB962C8B-B14F-4D97-AF65-F5344CB8AC3E}">
        <p14:creationId xmlns:p14="http://schemas.microsoft.com/office/powerpoint/2010/main" val="19780312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F7915"/>
      </a:hlink>
      <a:folHlink>
        <a:srgbClr val="9966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rketSpecific xmlns="4873beb7-5857-4685-be1f-d57550cc96cc" xsi:nil="true"/>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Marketing plan</TPFriendlyName>
    <BusinessGroup xmlns="4873beb7-5857-4685-be1f-d57550cc96cc" xsi:nil="true"/>
    <APEditor xmlns="4873beb7-5857-4685-be1f-d57550cc96cc">
      <UserInfo>
        <DisplayName>REDMOND\v-luannv</DisplayName>
        <AccountId>92</AccountId>
        <AccountType/>
      </UserInfo>
    </APEditor>
    <SourceTitle xmlns="4873beb7-5857-4685-be1f-d57550cc96cc">Marketing plan</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264228</Value>
      <Value>1282490</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EditorialStatus xmlns="4873beb7-5857-4685-be1f-d57550cc96cc" xsi:nil="true"/>
    <TimesCloned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2009-05-30T20:40:01+00:00</AssetStart>
    <LastHandOff xmlns="4873beb7-5857-4685-be1f-d57550cc96cc" xsi:nil="true"/>
    <ArtSampleDocs xmlns="4873beb7-5857-4685-be1f-d57550cc96cc" xsi:nil="true"/>
    <TPClientViewer xmlns="4873beb7-5857-4685-be1f-d57550cc96cc">Microsoft Office PowerPoint</TPClientViewer>
    <UACurrentWords xmlns="4873beb7-5857-4685-be1f-d57550cc96cc">0</UACurrentWords>
    <UALocRecommendation xmlns="4873beb7-5857-4685-be1f-d57550cc96cc">Localize</UALocRecommendation>
    <IsDeleted xmlns="4873beb7-5857-4685-be1f-d57550cc96cc">false</IsDeleted>
    <ShowIn xmlns="4873beb7-5857-4685-be1f-d57550cc96cc">Show everywhere</ShowIn>
    <UANotes xmlns="4873beb7-5857-4685-be1f-d57550cc96cc">online only</UANotes>
    <TemplateStatus xmlns="4873beb7-5857-4685-be1f-d57550cc96cc">Complete</TemplateStatus>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TPExecutable xmlns="4873beb7-5857-4685-be1f-d57550cc96cc" xsi:nil="true"/>
    <SubmitterId xmlns="4873beb7-5857-4685-be1f-d57550cc96cc" xsi:nil="true"/>
    <AssetType xmlns="4873beb7-5857-4685-be1f-d57550cc96cc">TP</AssetType>
    <BugNumber xmlns="4873beb7-5857-4685-be1f-d57550cc96cc">537272</BugNumber>
    <CSXSubmissionDate xmlns="4873beb7-5857-4685-be1f-d57550cc96cc" xsi:nil="true"/>
    <CSXUpdate xmlns="4873beb7-5857-4685-be1f-d57550cc96cc">false</CSXUpdate>
    <ApprovalLog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TP010107969</AssetId>
    <TPApplication xmlns="4873beb7-5857-4685-be1f-d57550cc96cc">PowerPoint</TPApplication>
    <TPLaunchHelpLink xmlns="4873beb7-5857-4685-be1f-d57550cc96cc" xsi:nil="true"/>
    <IntlLocPriority xmlns="4873beb7-5857-4685-be1f-d57550cc96cc" xsi:nil="true"/>
    <HandoffToMSDN xmlns="4873beb7-5857-4685-be1f-d57550cc96cc" xsi:nil="true"/>
    <PlannedPubDate xmlns="4873beb7-5857-4685-be1f-d57550cc96cc" xsi:nil="true"/>
    <CrawlForDependencies xmlns="4873beb7-5857-4685-be1f-d57550cc96cc">false</CrawlForDependencies>
    <IntlLangReviewer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116694</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A480B8-3456-4B25-BAE1-06933799A7FE}">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409B7AB-6D4F-45DE-BE54-BEF364C3A073}">
  <ds:schemaRefs>
    <ds:schemaRef ds:uri="http://schemas.microsoft.com/sharepoint/v3/contenttype/forms"/>
  </ds:schemaRefs>
</ds:datastoreItem>
</file>

<file path=customXml/itemProps3.xml><?xml version="1.0" encoding="utf-8"?>
<ds:datastoreItem xmlns:ds="http://schemas.openxmlformats.org/officeDocument/2006/customXml" ds:itemID="{9FEBBBC4-0BD7-4CE4-9B96-B2F134258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Marketing plan presentation</Template>
  <TotalTime>0</TotalTime>
  <Words>1999</Words>
  <Application>Microsoft Macintosh PowerPoint</Application>
  <PresentationFormat>On-screen Show (4:3)</PresentationFormat>
  <Paragraphs>231</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Cambria Math</vt:lpstr>
      <vt:lpstr>Mangal</vt:lpstr>
      <vt:lpstr>Tw Cen MT</vt:lpstr>
      <vt:lpstr>Wingdings</vt:lpstr>
      <vt:lpstr>Wingdings 2</vt:lpstr>
      <vt:lpstr>Median</vt:lpstr>
      <vt:lpstr>Machine Learning</vt:lpstr>
      <vt:lpstr>Regression Modeling</vt:lpstr>
      <vt:lpstr>Linear Models</vt:lpstr>
      <vt:lpstr>Linear Models</vt:lpstr>
      <vt:lpstr>Linear Models in R</vt:lpstr>
      <vt:lpstr>Generalized Linear Models in R</vt:lpstr>
      <vt:lpstr>Regularized Linear Models</vt:lpstr>
      <vt:lpstr>Regularized Linear Models</vt:lpstr>
      <vt:lpstr>Resampling Methods</vt:lpstr>
      <vt:lpstr>Workshop – Linear Models</vt:lpstr>
      <vt:lpstr>Workshop – Linear Models</vt:lpstr>
      <vt:lpstr>Workshop – Linear Models</vt:lpstr>
      <vt:lpstr>Workshop – Linear Models</vt:lpstr>
      <vt:lpstr>Workshop – Shrinkage Methods</vt:lpstr>
      <vt:lpstr>Workshop – Lasso Regression</vt:lpstr>
      <vt:lpstr>Workshop – Lasso Regression</vt:lpstr>
      <vt:lpstr>Workshop – Ridge Regression</vt:lpstr>
      <vt:lpstr>Workshop – Ridge and Lasso</vt:lpstr>
      <vt:lpstr>Tree-based Methods</vt:lpstr>
      <vt:lpstr>Random Forests</vt:lpstr>
      <vt:lpstr>Workshop – Random Forests</vt:lpstr>
      <vt:lpstr>Workshop – Random Forests</vt:lpstr>
      <vt:lpstr>Workshop – Model Comparison</vt:lpstr>
      <vt:lpstr>Workshop – Model Comparison</vt:lpstr>
      <vt:lpstr>Classification – Generalized Linear Models</vt:lpstr>
      <vt:lpstr>Workshop – Logistic Regression</vt:lpstr>
      <vt:lpstr>Workshop – Logistic Regression</vt:lpstr>
      <vt:lpstr>Workshop – Logistic Regression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Isaac Lavine</dc:creator>
  <cp:lastModifiedBy/>
  <cp:revision>1</cp:revision>
  <dcterms:created xsi:type="dcterms:W3CDTF">2017-03-26T00:47:13Z</dcterms:created>
  <dcterms:modified xsi:type="dcterms:W3CDTF">2017-03-29T21:28:22Z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419;#zpp140;#79;#tpl120;#65;#zpp120</vt:lpwstr>
  </property>
  <property fmtid="{D5CDD505-2E9C-101B-9397-08002B2CF9AE}" pid="8" name="PolicheckCounter">
    <vt:lpwstr>0</vt:lpwstr>
  </property>
  <property fmtid="{D5CDD505-2E9C-101B-9397-08002B2CF9AE}" pid="9" name="APTrustLevel">
    <vt:r8>1</vt:r8>
  </property>
</Properties>
</file>