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5" r:id="rId5"/>
    <p:sldId id="274" r:id="rId6"/>
    <p:sldId id="275" r:id="rId7"/>
    <p:sldId id="263" r:id="rId8"/>
    <p:sldId id="273" r:id="rId9"/>
    <p:sldId id="266" r:id="rId10"/>
    <p:sldId id="270" r:id="rId11"/>
    <p:sldId id="271" r:id="rId12"/>
    <p:sldId id="272" r:id="rId13"/>
    <p:sldId id="278" r:id="rId14"/>
    <p:sldId id="279" r:id="rId15"/>
    <p:sldId id="280" r:id="rId16"/>
    <p:sldId id="28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816953-1018-430F-8F9A-2EC8F716EE54}" v="59" dt="2019-10-18T20:10:17.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69E26-20A4-4D22-B26E-EF1366EDDAA3}" type="datetimeFigureOut">
              <a:rPr lang="en-US" smtClean="0"/>
              <a:t>3/26/20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E29A5-2837-4B2E-AF39-B9201F2EF6E5}" type="slidenum">
              <a:rPr lang="en-US" smtClean="0"/>
              <a:t>‹#›</a:t>
            </a:fld>
            <a:endParaRPr lang="en-US"/>
          </a:p>
        </p:txBody>
      </p:sp>
    </p:spTree>
    <p:extLst>
      <p:ext uri="{BB962C8B-B14F-4D97-AF65-F5344CB8AC3E}">
        <p14:creationId xmlns:p14="http://schemas.microsoft.com/office/powerpoint/2010/main" val="2761840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Loaded data into shared drive &gt; Mounting Data &gt; </a:t>
            </a:r>
          </a:p>
        </p:txBody>
      </p:sp>
      <p:sp>
        <p:nvSpPr>
          <p:cNvPr id="4" name="Slide Number Placeholder 3"/>
          <p:cNvSpPr>
            <a:spLocks noGrp="1"/>
          </p:cNvSpPr>
          <p:nvPr>
            <p:ph type="sldNum" sz="quarter" idx="5"/>
          </p:nvPr>
        </p:nvSpPr>
        <p:spPr/>
        <p:txBody>
          <a:bodyPr/>
          <a:lstStyle/>
          <a:p>
            <a:fld id="{71AE29A5-2837-4B2E-AF39-B9201F2EF6E5}" type="slidenum">
              <a:rPr lang="en-US" smtClean="0"/>
              <a:t>4</a:t>
            </a:fld>
            <a:endParaRPr lang="en-US"/>
          </a:p>
        </p:txBody>
      </p:sp>
    </p:spTree>
    <p:extLst>
      <p:ext uri="{BB962C8B-B14F-4D97-AF65-F5344CB8AC3E}">
        <p14:creationId xmlns:p14="http://schemas.microsoft.com/office/powerpoint/2010/main" val="1339875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Loaded data into shared drive &gt; Mounting Data &gt; </a:t>
            </a:r>
          </a:p>
        </p:txBody>
      </p:sp>
      <p:sp>
        <p:nvSpPr>
          <p:cNvPr id="4" name="Slide Number Placeholder 3"/>
          <p:cNvSpPr>
            <a:spLocks noGrp="1"/>
          </p:cNvSpPr>
          <p:nvPr>
            <p:ph type="sldNum" sz="quarter" idx="5"/>
          </p:nvPr>
        </p:nvSpPr>
        <p:spPr/>
        <p:txBody>
          <a:bodyPr/>
          <a:lstStyle/>
          <a:p>
            <a:fld id="{71AE29A5-2837-4B2E-AF39-B9201F2EF6E5}" type="slidenum">
              <a:rPr lang="en-US" smtClean="0"/>
              <a:t>7</a:t>
            </a:fld>
            <a:endParaRPr lang="en-US"/>
          </a:p>
        </p:txBody>
      </p:sp>
    </p:spTree>
    <p:extLst>
      <p:ext uri="{BB962C8B-B14F-4D97-AF65-F5344CB8AC3E}">
        <p14:creationId xmlns:p14="http://schemas.microsoft.com/office/powerpoint/2010/main" val="54808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BBFB-4D10-45BF-91EE-C9C41FFDC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FA1580-634B-4694-9125-77E57F33F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9556E7-87F1-47DD-9641-EA7D4CE4EA8A}"/>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5" name="Footer Placeholder 4">
            <a:extLst>
              <a:ext uri="{FF2B5EF4-FFF2-40B4-BE49-F238E27FC236}">
                <a16:creationId xmlns:a16="http://schemas.microsoft.com/office/drawing/2014/main" id="{A24B3108-E87F-499C-B0E1-734B46B22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90EF4-DFA7-47B2-8A98-26A2388C9527}"/>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424315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4ECE-3E2C-44E8-80ED-C1876EAAA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13FC8-C7A5-489A-988E-CBDDCDD603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85B48-3473-449F-BEB5-2DDF92762A22}"/>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5" name="Footer Placeholder 4">
            <a:extLst>
              <a:ext uri="{FF2B5EF4-FFF2-40B4-BE49-F238E27FC236}">
                <a16:creationId xmlns:a16="http://schemas.microsoft.com/office/drawing/2014/main" id="{E9FC82C8-05A8-4444-AD7D-CDA6570FE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49D01-F6FA-4834-8377-13D20685383B}"/>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348944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2AC829-EC60-4946-B167-09EA73D412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113CF2-8A98-434F-81C8-478B934B50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39095-7DD4-4E16-9889-5921E473E82C}"/>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5" name="Footer Placeholder 4">
            <a:extLst>
              <a:ext uri="{FF2B5EF4-FFF2-40B4-BE49-F238E27FC236}">
                <a16:creationId xmlns:a16="http://schemas.microsoft.com/office/drawing/2014/main" id="{BF2F80EF-1180-4846-82CA-9AC38B1C5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6373E-BCD1-4865-94D4-CC1D5B00E4F2}"/>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110833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AC18-A23D-47E0-83E3-86F0EF381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587C5-DB8D-4025-A440-FAC2AD7B0B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7CCB5-B3E7-4B46-BBCC-2E8C97734BCC}"/>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5" name="Footer Placeholder 4">
            <a:extLst>
              <a:ext uri="{FF2B5EF4-FFF2-40B4-BE49-F238E27FC236}">
                <a16:creationId xmlns:a16="http://schemas.microsoft.com/office/drawing/2014/main" id="{89938A01-B72E-4761-9417-590C85878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047EC-3D55-46FB-B6CA-42E1C23F3A6B}"/>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96233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33D-0801-412A-B41A-2585F972B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695A36-7FEC-497E-B19C-9ADEC970E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8AB118-0C36-42AF-AC92-E2F296C91E4A}"/>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5" name="Footer Placeholder 4">
            <a:extLst>
              <a:ext uri="{FF2B5EF4-FFF2-40B4-BE49-F238E27FC236}">
                <a16:creationId xmlns:a16="http://schemas.microsoft.com/office/drawing/2014/main" id="{FFB66112-A927-4057-9008-26A005AC6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7AF6A-2773-4F4F-9501-A3A9842A0409}"/>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406312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4A9C-2919-488C-8C67-4C13059AD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FB94F-5DB2-43FC-A639-F1927A057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364905-E050-4B55-AEBA-DCAF9756AC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8B4C9E-D0FD-4EBA-AAA2-F7DCAB34E382}"/>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6" name="Footer Placeholder 5">
            <a:extLst>
              <a:ext uri="{FF2B5EF4-FFF2-40B4-BE49-F238E27FC236}">
                <a16:creationId xmlns:a16="http://schemas.microsoft.com/office/drawing/2014/main" id="{860B66FF-8F9E-45F3-8A7F-C5C0CC2BB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A0E7B-19BE-4C88-91E3-98E0E0F34FA7}"/>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5082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932F-66A0-47C4-8E11-1140B04DD8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2222A3-82AD-42F4-B1BF-D1DEE318C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78692-4BFF-4BBB-A80C-AC9690628C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DE0417-9601-42D3-BCC2-48326A426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CF0DC-0DB4-4445-8FB0-380450E51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4D598E-B36C-4A90-8048-231D77EF5A33}"/>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8" name="Footer Placeholder 7">
            <a:extLst>
              <a:ext uri="{FF2B5EF4-FFF2-40B4-BE49-F238E27FC236}">
                <a16:creationId xmlns:a16="http://schemas.microsoft.com/office/drawing/2014/main" id="{3640262E-42ED-454E-970A-12D9B22A2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82518E-E946-40FE-B44B-03D13EC616E5}"/>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377187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AF13-F94B-4BA8-8D1C-D26995638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3CF7D3-8E0F-405C-8ADB-B9051C1FA65E}"/>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4" name="Footer Placeholder 3">
            <a:extLst>
              <a:ext uri="{FF2B5EF4-FFF2-40B4-BE49-F238E27FC236}">
                <a16:creationId xmlns:a16="http://schemas.microsoft.com/office/drawing/2014/main" id="{A1BE728E-2885-42C0-97A4-62A9988599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FDF8A3-282E-4842-B22F-C8CC78BA2C8F}"/>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243523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4D79A-B0EF-4DAF-AF63-E1C500329B1C}"/>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3" name="Footer Placeholder 2">
            <a:extLst>
              <a:ext uri="{FF2B5EF4-FFF2-40B4-BE49-F238E27FC236}">
                <a16:creationId xmlns:a16="http://schemas.microsoft.com/office/drawing/2014/main" id="{8C0F54DA-F10F-4C64-B3C4-14C62D529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878D1-BD7C-42D0-8CF3-3179F42F5AB5}"/>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213690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8DAA-8D8E-4F1D-8B03-5F42A199C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5BB8BA-8D71-42CB-AAF8-04A3529E9A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2847E-00FD-4820-BE72-B87D72531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CE6D0-CBB8-4A15-A015-25D6BE821344}"/>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6" name="Footer Placeholder 5">
            <a:extLst>
              <a:ext uri="{FF2B5EF4-FFF2-40B4-BE49-F238E27FC236}">
                <a16:creationId xmlns:a16="http://schemas.microsoft.com/office/drawing/2014/main" id="{8B77DD44-1DDD-42EA-873A-AF95A6AA7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96CCE-7AE9-424D-8D79-7E616231B953}"/>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8441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92DD-EB30-469C-9150-A68D3978B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078AFA-4618-4EF6-9859-DA1A0CF111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58604F-6131-40F9-A1B8-0521FC370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AA860-40EB-4EA7-9FF0-2BFFC62FAB20}"/>
              </a:ext>
            </a:extLst>
          </p:cNvPr>
          <p:cNvSpPr>
            <a:spLocks noGrp="1"/>
          </p:cNvSpPr>
          <p:nvPr>
            <p:ph type="dt" sz="half" idx="10"/>
          </p:nvPr>
        </p:nvSpPr>
        <p:spPr/>
        <p:txBody>
          <a:bodyPr/>
          <a:lstStyle/>
          <a:p>
            <a:fld id="{34AD724E-2C7B-4DC2-AD58-B94BE28616B0}" type="datetimeFigureOut">
              <a:rPr lang="en-US" smtClean="0"/>
              <a:t>3/26/20</a:t>
            </a:fld>
            <a:endParaRPr lang="en-US"/>
          </a:p>
        </p:txBody>
      </p:sp>
      <p:sp>
        <p:nvSpPr>
          <p:cNvPr id="6" name="Footer Placeholder 5">
            <a:extLst>
              <a:ext uri="{FF2B5EF4-FFF2-40B4-BE49-F238E27FC236}">
                <a16:creationId xmlns:a16="http://schemas.microsoft.com/office/drawing/2014/main" id="{12BD78B4-C9DE-4AF9-83CE-03A104ED5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09E2C-E1F5-4DBF-9984-2BCD90A396E1}"/>
              </a:ext>
            </a:extLst>
          </p:cNvPr>
          <p:cNvSpPr>
            <a:spLocks noGrp="1"/>
          </p:cNvSpPr>
          <p:nvPr>
            <p:ph type="sldNum" sz="quarter" idx="12"/>
          </p:nvPr>
        </p:nvSpPr>
        <p:spPr/>
        <p:txBody>
          <a:bodyPr/>
          <a:lstStyle/>
          <a:p>
            <a:fld id="{F7698A96-E761-42B3-AFF2-4F920B05311A}" type="slidenum">
              <a:rPr lang="en-US" smtClean="0"/>
              <a:t>‹#›</a:t>
            </a:fld>
            <a:endParaRPr lang="en-US"/>
          </a:p>
        </p:txBody>
      </p:sp>
    </p:spTree>
    <p:extLst>
      <p:ext uri="{BB962C8B-B14F-4D97-AF65-F5344CB8AC3E}">
        <p14:creationId xmlns:p14="http://schemas.microsoft.com/office/powerpoint/2010/main" val="65922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ADDF5-7950-44B9-ABA2-E02D85D40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8057A6-D02A-4001-A58D-75FFDF8BD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CCF7F-712B-43B1-AC40-6F80994AB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D724E-2C7B-4DC2-AD58-B94BE28616B0}" type="datetimeFigureOut">
              <a:rPr lang="en-US" smtClean="0"/>
              <a:t>3/26/20</a:t>
            </a:fld>
            <a:endParaRPr lang="en-US"/>
          </a:p>
        </p:txBody>
      </p:sp>
      <p:sp>
        <p:nvSpPr>
          <p:cNvPr id="5" name="Footer Placeholder 4">
            <a:extLst>
              <a:ext uri="{FF2B5EF4-FFF2-40B4-BE49-F238E27FC236}">
                <a16:creationId xmlns:a16="http://schemas.microsoft.com/office/drawing/2014/main" id="{26DEDEFE-4576-4552-8728-6AF89730F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21E335-EAB2-4081-91E2-C56AFE1B5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98A96-E761-42B3-AFF2-4F920B05311A}" type="slidenum">
              <a:rPr lang="en-US" smtClean="0"/>
              <a:t>‹#›</a:t>
            </a:fld>
            <a:endParaRPr lang="en-US"/>
          </a:p>
        </p:txBody>
      </p:sp>
    </p:spTree>
    <p:extLst>
      <p:ext uri="{BB962C8B-B14F-4D97-AF65-F5344CB8AC3E}">
        <p14:creationId xmlns:p14="http://schemas.microsoft.com/office/powerpoint/2010/main" val="111574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A751-DBFC-40F5-B9F7-B0F6297FA1C3}"/>
              </a:ext>
            </a:extLst>
          </p:cNvPr>
          <p:cNvSpPr>
            <a:spLocks noGrp="1"/>
          </p:cNvSpPr>
          <p:nvPr>
            <p:ph type="ctrTitle"/>
          </p:nvPr>
        </p:nvSpPr>
        <p:spPr>
          <a:xfrm>
            <a:off x="1947082" y="464022"/>
            <a:ext cx="9144000" cy="2387599"/>
          </a:xfrm>
        </p:spPr>
        <p:txBody>
          <a:bodyPr>
            <a:normAutofit/>
          </a:bodyPr>
          <a:lstStyle/>
          <a:p>
            <a:pPr algn="r"/>
            <a:r>
              <a:rPr lang="fr-FR" dirty="0"/>
              <a:t>Intel Image Classification (CNN - </a:t>
            </a:r>
            <a:r>
              <a:rPr lang="fr-FR" dirty="0" err="1"/>
              <a:t>Keras</a:t>
            </a:r>
            <a:r>
              <a:rPr lang="fr-FR" dirty="0"/>
              <a:t>)</a:t>
            </a:r>
            <a:br>
              <a:rPr lang="fr-FR" dirty="0"/>
            </a:br>
            <a:r>
              <a:rPr lang="fr-FR" sz="4000" dirty="0"/>
              <a:t>IDS 594- Machine Learning </a:t>
            </a:r>
            <a:r>
              <a:rPr lang="fr-FR" sz="4000" dirty="0" err="1"/>
              <a:t>with</a:t>
            </a:r>
            <a:r>
              <a:rPr lang="fr-FR" sz="4000" dirty="0"/>
              <a:t> Python </a:t>
            </a:r>
            <a:endParaRPr lang="en-US" dirty="0"/>
          </a:p>
        </p:txBody>
      </p:sp>
      <p:sp>
        <p:nvSpPr>
          <p:cNvPr id="3" name="Subtitle 2">
            <a:extLst>
              <a:ext uri="{FF2B5EF4-FFF2-40B4-BE49-F238E27FC236}">
                <a16:creationId xmlns:a16="http://schemas.microsoft.com/office/drawing/2014/main" id="{655D9C40-369B-4B0B-8FEE-F75E8D7ACD8E}"/>
              </a:ext>
            </a:extLst>
          </p:cNvPr>
          <p:cNvSpPr>
            <a:spLocks noGrp="1"/>
          </p:cNvSpPr>
          <p:nvPr>
            <p:ph type="subTitle" idx="1"/>
          </p:nvPr>
        </p:nvSpPr>
        <p:spPr>
          <a:xfrm>
            <a:off x="1524000" y="3602037"/>
            <a:ext cx="9567082" cy="2387599"/>
          </a:xfrm>
        </p:spPr>
        <p:txBody>
          <a:bodyPr>
            <a:normAutofit/>
          </a:bodyPr>
          <a:lstStyle/>
          <a:p>
            <a:pPr algn="r"/>
            <a:r>
              <a:rPr lang="en-US" u="sng" dirty="0"/>
              <a:t>Gnana Teja Peddi</a:t>
            </a:r>
          </a:p>
        </p:txBody>
      </p:sp>
      <p:pic>
        <p:nvPicPr>
          <p:cNvPr id="4" name="Picture 3">
            <a:extLst>
              <a:ext uri="{FF2B5EF4-FFF2-40B4-BE49-F238E27FC236}">
                <a16:creationId xmlns:a16="http://schemas.microsoft.com/office/drawing/2014/main" id="{35EF6CDF-D4B8-456B-B108-2115D6351BA9}"/>
              </a:ext>
            </a:extLst>
          </p:cNvPr>
          <p:cNvPicPr>
            <a:picLocks noChangeAspect="1"/>
          </p:cNvPicPr>
          <p:nvPr/>
        </p:nvPicPr>
        <p:blipFill>
          <a:blip r:embed="rId2"/>
          <a:stretch>
            <a:fillRect/>
          </a:stretch>
        </p:blipFill>
        <p:spPr>
          <a:xfrm>
            <a:off x="0" y="0"/>
            <a:ext cx="2390775" cy="1819275"/>
          </a:xfrm>
          <a:prstGeom prst="rect">
            <a:avLst/>
          </a:prstGeom>
        </p:spPr>
      </p:pic>
      <p:sp>
        <p:nvSpPr>
          <p:cNvPr id="5" name="Rectangle 4">
            <a:extLst>
              <a:ext uri="{FF2B5EF4-FFF2-40B4-BE49-F238E27FC236}">
                <a16:creationId xmlns:a16="http://schemas.microsoft.com/office/drawing/2014/main" id="{0CA4BADD-3411-4DA8-9FFA-2E084C934253}"/>
              </a:ext>
            </a:extLst>
          </p:cNvPr>
          <p:cNvSpPr/>
          <p:nvPr/>
        </p:nvSpPr>
        <p:spPr>
          <a:xfrm>
            <a:off x="0" y="2962406"/>
            <a:ext cx="12192000" cy="477520"/>
          </a:xfrm>
          <a:prstGeom prst="rect">
            <a:avLst/>
          </a:prstGeom>
          <a:solidFill>
            <a:schemeClr val="accent2">
              <a:lumMod val="40000"/>
              <a:lumOff val="60000"/>
            </a:schemeClr>
          </a:solidFill>
          <a:ln>
            <a:solidFill>
              <a:srgbClr val="549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a:solidFill>
                <a:schemeClr val="tx1"/>
              </a:solidFill>
            </a:endParaRPr>
          </a:p>
        </p:txBody>
      </p:sp>
    </p:spTree>
    <p:extLst>
      <p:ext uri="{BB962C8B-B14F-4D97-AF65-F5344CB8AC3E}">
        <p14:creationId xmlns:p14="http://schemas.microsoft.com/office/powerpoint/2010/main" val="421461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61725" y="2249362"/>
            <a:ext cx="7132320" cy="3208903"/>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7C73744A-6B6E-4C44-8965-B0736DBE9D94}"/>
              </a:ext>
            </a:extLst>
          </p:cNvPr>
          <p:cNvSpPr/>
          <p:nvPr/>
        </p:nvSpPr>
        <p:spPr>
          <a:xfrm>
            <a:off x="574110" y="1979165"/>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Model 2</a:t>
            </a: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Hyperparameter Tuning</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20936"/>
            <a:ext cx="2390775" cy="1819275"/>
          </a:xfrm>
          <a:prstGeom prst="rect">
            <a:avLst/>
          </a:prstGeom>
        </p:spPr>
      </p:pic>
      <p:pic>
        <p:nvPicPr>
          <p:cNvPr id="3074" name="Picture 2" descr="https://lh3.googleusercontent.com/3WllmyhXhyNixKGmObltNxgridcMlc7AIGoPvv-6_FWXXCsgMNPdkMl2P5jekb14bTGQ8fCrZB0Syrag6yuNSp5wTgJsikHuLhD9uDyOlrIuY4S4NdZ_6PGpffwXrDdUvpNbgX1P">
            <a:extLst>
              <a:ext uri="{FF2B5EF4-FFF2-40B4-BE49-F238E27FC236}">
                <a16:creationId xmlns:a16="http://schemas.microsoft.com/office/drawing/2014/main" id="{6D175264-0373-434C-85DB-80577823F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787" y="2763407"/>
            <a:ext cx="6243122" cy="23850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EislU3yWJFrDDpZEEKb1vWpvYTV_nTd-KLnRUiIDAgl0lvgeQkJsqr9OG1a-h33HntTCYlhSxoU467JU7hGosbdNdFrNcsBVwE3KPmu2lDAjk2L57i-HHeOiS9pq_c3iAr8nwNOQ">
            <a:extLst>
              <a:ext uri="{FF2B5EF4-FFF2-40B4-BE49-F238E27FC236}">
                <a16:creationId xmlns:a16="http://schemas.microsoft.com/office/drawing/2014/main" id="{F59D5F77-47D9-4FDF-8E54-3CA0AF52B4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107" y="2887318"/>
            <a:ext cx="4025056" cy="229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5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16005" y="2170928"/>
            <a:ext cx="7178040" cy="3287338"/>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7C73744A-6B6E-4C44-8965-B0736DBE9D94}"/>
              </a:ext>
            </a:extLst>
          </p:cNvPr>
          <p:cNvSpPr/>
          <p:nvPr/>
        </p:nvSpPr>
        <p:spPr>
          <a:xfrm>
            <a:off x="574110" y="1979165"/>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Model 3</a:t>
            </a: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Hyperparameter Tuning (contd.)</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20936"/>
            <a:ext cx="2390775" cy="1819275"/>
          </a:xfrm>
          <a:prstGeom prst="rect">
            <a:avLst/>
          </a:prstGeom>
        </p:spPr>
      </p:pic>
      <p:pic>
        <p:nvPicPr>
          <p:cNvPr id="4100" name="Picture 4" descr="https://lh6.googleusercontent.com/ZBi-R9rOuK_7OtlsfS9eBLCQ8jIwOTjsI2pdMnU02n7dIqA3EN84b3waxLP-V26Zg06zh86GwzewiS7KJTlajIZSC7oBFyxiK8HqNRn_1PYeZDengfXDwSvySSe2DwS54iQQZXb4">
            <a:extLst>
              <a:ext uri="{FF2B5EF4-FFF2-40B4-BE49-F238E27FC236}">
                <a16:creationId xmlns:a16="http://schemas.microsoft.com/office/drawing/2014/main" id="{C9142A9B-EB83-4D8E-939C-078E0D1CF9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82" y="2820283"/>
            <a:ext cx="6088879" cy="23081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6-03P_InRqo2c5EWv6BY8JAZW9jeB6TGKijw04OebF9m7vc1mHy2ajhyfbz_pXwQdEzTf9-4hIYUzfTL8uJ9IZdFFut_Z5EkqBMAkxB1yEM4AR9cfYx84G1CrCemXAEtvija8-Ql">
            <a:extLst>
              <a:ext uri="{FF2B5EF4-FFF2-40B4-BE49-F238E27FC236}">
                <a16:creationId xmlns:a16="http://schemas.microsoft.com/office/drawing/2014/main" id="{99E9B812-ECC0-4355-BC4A-CF04349125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3391" y="2693505"/>
            <a:ext cx="4612847" cy="209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74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61725" y="2990555"/>
            <a:ext cx="7775644" cy="3097825"/>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lumOff val="25000"/>
                  </a:schemeClr>
                </a:solidFill>
              </a:rPr>
              <a:t>We will be using pretrained Resnet50 model and tune it using few techniques:</a:t>
            </a:r>
          </a:p>
          <a:p>
            <a:r>
              <a:rPr lang="en-US" dirty="0">
                <a:solidFill>
                  <a:schemeClr val="tx1">
                    <a:lumMod val="75000"/>
                    <a:lumOff val="25000"/>
                  </a:schemeClr>
                </a:solidFill>
              </a:rPr>
              <a:t>1) Cyclical learning rate</a:t>
            </a:r>
          </a:p>
          <a:p>
            <a:r>
              <a:rPr lang="en-US" dirty="0">
                <a:solidFill>
                  <a:schemeClr val="tx1">
                    <a:lumMod val="75000"/>
                    <a:lumOff val="25000"/>
                  </a:schemeClr>
                </a:solidFill>
              </a:rPr>
              <a:t>2) </a:t>
            </a:r>
            <a:r>
              <a:rPr lang="en-US" dirty="0" err="1">
                <a:solidFill>
                  <a:schemeClr val="tx1">
                    <a:lumMod val="75000"/>
                    <a:lumOff val="25000"/>
                  </a:schemeClr>
                </a:solidFill>
              </a:rPr>
              <a:t>Mixup</a:t>
            </a:r>
            <a:r>
              <a:rPr lang="en-US" dirty="0">
                <a:solidFill>
                  <a:schemeClr val="tx1">
                    <a:lumMod val="75000"/>
                    <a:lumOff val="25000"/>
                  </a:schemeClr>
                </a:solidFill>
              </a:rPr>
              <a:t> augmentation</a:t>
            </a:r>
          </a:p>
          <a:p>
            <a:r>
              <a:rPr lang="en-US" dirty="0">
                <a:solidFill>
                  <a:schemeClr val="tx1">
                    <a:lumMod val="75000"/>
                    <a:lumOff val="25000"/>
                  </a:schemeClr>
                </a:solidFill>
              </a:rPr>
              <a:t>3) Sane weight initialization</a:t>
            </a:r>
          </a:p>
          <a:p>
            <a:r>
              <a:rPr lang="en-US" dirty="0">
                <a:solidFill>
                  <a:schemeClr val="tx1">
                    <a:lumMod val="75000"/>
                    <a:lumOff val="25000"/>
                  </a:schemeClr>
                </a:solidFill>
              </a:rPr>
              <a:t>4) </a:t>
            </a:r>
            <a:r>
              <a:rPr lang="en-US" dirty="0" err="1">
                <a:solidFill>
                  <a:schemeClr val="tx1">
                    <a:lumMod val="75000"/>
                    <a:lumOff val="25000"/>
                  </a:schemeClr>
                </a:solidFill>
              </a:rPr>
              <a:t>ImageCleaner</a:t>
            </a:r>
            <a:r>
              <a:rPr lang="en-US" dirty="0">
                <a:solidFill>
                  <a:schemeClr val="tx1">
                    <a:lumMod val="75000"/>
                    <a:lumOff val="25000"/>
                  </a:schemeClr>
                </a:solidFill>
              </a:rPr>
              <a:t> </a:t>
            </a: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Transfer Learning</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0"/>
            <a:ext cx="2390775" cy="1819275"/>
          </a:xfrm>
          <a:prstGeom prst="rect">
            <a:avLst/>
          </a:prstGeom>
        </p:spPr>
      </p:pic>
      <p:sp>
        <p:nvSpPr>
          <p:cNvPr id="7" name="Rectangle 6">
            <a:extLst>
              <a:ext uri="{FF2B5EF4-FFF2-40B4-BE49-F238E27FC236}">
                <a16:creationId xmlns:a16="http://schemas.microsoft.com/office/drawing/2014/main" id="{5B3DAABC-2352-48BA-A64A-01A6182AAE92}"/>
              </a:ext>
            </a:extLst>
          </p:cNvPr>
          <p:cNvSpPr/>
          <p:nvPr/>
        </p:nvSpPr>
        <p:spPr>
          <a:xfrm>
            <a:off x="1036279" y="2373038"/>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Base model</a:t>
            </a:r>
          </a:p>
        </p:txBody>
      </p:sp>
      <p:sp>
        <p:nvSpPr>
          <p:cNvPr id="3" name="TextBox 2">
            <a:extLst>
              <a:ext uri="{FF2B5EF4-FFF2-40B4-BE49-F238E27FC236}">
                <a16:creationId xmlns:a16="http://schemas.microsoft.com/office/drawing/2014/main" id="{94C0F3EF-F47A-4ADB-80C7-942CE615AE13}"/>
              </a:ext>
            </a:extLst>
          </p:cNvPr>
          <p:cNvSpPr txBox="1"/>
          <p:nvPr/>
        </p:nvSpPr>
        <p:spPr>
          <a:xfrm>
            <a:off x="2586998" y="1153851"/>
            <a:ext cx="9177654" cy="923330"/>
          </a:xfrm>
          <a:prstGeom prst="rect">
            <a:avLst/>
          </a:prstGeom>
          <a:noFill/>
        </p:spPr>
        <p:txBody>
          <a:bodyPr wrap="square" rtlCol="0">
            <a:spAutoFit/>
          </a:bodyPr>
          <a:lstStyle/>
          <a:p>
            <a:r>
              <a:rPr lang="en-US" dirty="0"/>
              <a:t>Transfer learning is a technique where you use a model trained on a very large dataset and then adapt it to your own dataset. We will be using </a:t>
            </a:r>
            <a:r>
              <a:rPr lang="en-US" dirty="0" err="1"/>
              <a:t>FastAi</a:t>
            </a:r>
            <a:r>
              <a:rPr lang="en-US" dirty="0"/>
              <a:t> library which is a high-level library build on </a:t>
            </a:r>
            <a:r>
              <a:rPr lang="en-US" dirty="0" err="1"/>
              <a:t>PyTorch</a:t>
            </a:r>
            <a:r>
              <a:rPr lang="en-US" dirty="0"/>
              <a:t>, which allows us to build models.</a:t>
            </a:r>
          </a:p>
        </p:txBody>
      </p:sp>
      <p:pic>
        <p:nvPicPr>
          <p:cNvPr id="5" name="Picture 4">
            <a:extLst>
              <a:ext uri="{FF2B5EF4-FFF2-40B4-BE49-F238E27FC236}">
                <a16:creationId xmlns:a16="http://schemas.microsoft.com/office/drawing/2014/main" id="{D8A43397-8DFF-49E5-9ED4-5E0F2487B596}"/>
              </a:ext>
            </a:extLst>
          </p:cNvPr>
          <p:cNvPicPr>
            <a:picLocks noChangeAspect="1"/>
          </p:cNvPicPr>
          <p:nvPr/>
        </p:nvPicPr>
        <p:blipFill>
          <a:blip r:embed="rId4"/>
          <a:stretch>
            <a:fillRect/>
          </a:stretch>
        </p:blipFill>
        <p:spPr>
          <a:xfrm>
            <a:off x="930009" y="3198799"/>
            <a:ext cx="6239075" cy="514350"/>
          </a:xfrm>
          <a:prstGeom prst="rect">
            <a:avLst/>
          </a:prstGeom>
        </p:spPr>
      </p:pic>
    </p:spTree>
    <p:extLst>
      <p:ext uri="{BB962C8B-B14F-4D97-AF65-F5344CB8AC3E}">
        <p14:creationId xmlns:p14="http://schemas.microsoft.com/office/powerpoint/2010/main" val="315576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61725" y="2990555"/>
            <a:ext cx="6239075" cy="3097825"/>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Transfer Learning: </a:t>
            </a:r>
            <a:r>
              <a:rPr lang="en-US" sz="2800" dirty="0">
                <a:solidFill>
                  <a:prstClr val="black">
                    <a:lumMod val="75000"/>
                    <a:lumOff val="25000"/>
                  </a:prstClr>
                </a:solidFill>
              </a:rPr>
              <a:t>Cyclical learning rate</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0"/>
            <a:ext cx="2390775" cy="1819275"/>
          </a:xfrm>
          <a:prstGeom prst="rect">
            <a:avLst/>
          </a:prstGeom>
        </p:spPr>
      </p:pic>
      <p:sp>
        <p:nvSpPr>
          <p:cNvPr id="7" name="Rectangle 6">
            <a:extLst>
              <a:ext uri="{FF2B5EF4-FFF2-40B4-BE49-F238E27FC236}">
                <a16:creationId xmlns:a16="http://schemas.microsoft.com/office/drawing/2014/main" id="{5B3DAABC-2352-48BA-A64A-01A6182AAE92}"/>
              </a:ext>
            </a:extLst>
          </p:cNvPr>
          <p:cNvSpPr/>
          <p:nvPr/>
        </p:nvSpPr>
        <p:spPr>
          <a:xfrm>
            <a:off x="1036279" y="2373038"/>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model4</a:t>
            </a:r>
          </a:p>
        </p:txBody>
      </p:sp>
      <p:sp>
        <p:nvSpPr>
          <p:cNvPr id="3" name="TextBox 2">
            <a:extLst>
              <a:ext uri="{FF2B5EF4-FFF2-40B4-BE49-F238E27FC236}">
                <a16:creationId xmlns:a16="http://schemas.microsoft.com/office/drawing/2014/main" id="{94C0F3EF-F47A-4ADB-80C7-942CE615AE13}"/>
              </a:ext>
            </a:extLst>
          </p:cNvPr>
          <p:cNvSpPr txBox="1"/>
          <p:nvPr/>
        </p:nvSpPr>
        <p:spPr>
          <a:xfrm>
            <a:off x="2586998" y="1153851"/>
            <a:ext cx="9177654" cy="1477328"/>
          </a:xfrm>
          <a:prstGeom prst="rect">
            <a:avLst/>
          </a:prstGeom>
          <a:noFill/>
        </p:spPr>
        <p:txBody>
          <a:bodyPr wrap="square" rtlCol="0">
            <a:spAutoFit/>
          </a:bodyPr>
          <a:lstStyle/>
          <a:p>
            <a:r>
              <a:rPr lang="en-US" dirty="0"/>
              <a:t>we run a trial with a lower learning rate &amp; increase it exponentially, recording the loss along the way. We then plot the loss against learning rate &amp; choose the learning rate where the loss is the steepest.</a:t>
            </a:r>
          </a:p>
          <a:p>
            <a:br>
              <a:rPr lang="en-US" dirty="0"/>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1A92F12-0A36-4452-BBE6-7FBB6EB39766}"/>
              </a:ext>
            </a:extLst>
          </p:cNvPr>
          <p:cNvPicPr>
            <a:picLocks noChangeAspect="1"/>
          </p:cNvPicPr>
          <p:nvPr/>
        </p:nvPicPr>
        <p:blipFill>
          <a:blip r:embed="rId4"/>
          <a:stretch>
            <a:fillRect/>
          </a:stretch>
        </p:blipFill>
        <p:spPr>
          <a:xfrm>
            <a:off x="608884" y="3091884"/>
            <a:ext cx="5139281" cy="2895166"/>
          </a:xfrm>
          <a:prstGeom prst="rect">
            <a:avLst/>
          </a:prstGeom>
        </p:spPr>
      </p:pic>
      <p:pic>
        <p:nvPicPr>
          <p:cNvPr id="9" name="Picture 8">
            <a:extLst>
              <a:ext uri="{FF2B5EF4-FFF2-40B4-BE49-F238E27FC236}">
                <a16:creationId xmlns:a16="http://schemas.microsoft.com/office/drawing/2014/main" id="{68E87D94-A20F-4505-8481-6AB3FFDA7059}"/>
              </a:ext>
            </a:extLst>
          </p:cNvPr>
          <p:cNvPicPr>
            <a:picLocks noChangeAspect="1"/>
          </p:cNvPicPr>
          <p:nvPr/>
        </p:nvPicPr>
        <p:blipFill>
          <a:blip r:embed="rId5"/>
          <a:stretch>
            <a:fillRect/>
          </a:stretch>
        </p:blipFill>
        <p:spPr>
          <a:xfrm>
            <a:off x="7175825" y="2373038"/>
            <a:ext cx="3771900" cy="2066925"/>
          </a:xfrm>
          <a:prstGeom prst="rect">
            <a:avLst/>
          </a:prstGeom>
        </p:spPr>
      </p:pic>
      <p:sp>
        <p:nvSpPr>
          <p:cNvPr id="11" name="TextBox 10">
            <a:extLst>
              <a:ext uri="{FF2B5EF4-FFF2-40B4-BE49-F238E27FC236}">
                <a16:creationId xmlns:a16="http://schemas.microsoft.com/office/drawing/2014/main" id="{89157159-69D1-4E52-8F97-C8B8F3F9C72E}"/>
              </a:ext>
            </a:extLst>
          </p:cNvPr>
          <p:cNvSpPr txBox="1"/>
          <p:nvPr/>
        </p:nvSpPr>
        <p:spPr>
          <a:xfrm>
            <a:off x="6562525" y="4641680"/>
            <a:ext cx="5056864" cy="1200329"/>
          </a:xfrm>
          <a:prstGeom prst="rect">
            <a:avLst/>
          </a:prstGeom>
          <a:noFill/>
        </p:spPr>
        <p:txBody>
          <a:bodyPr wrap="square" rtlCol="0">
            <a:spAutoFit/>
          </a:bodyPr>
          <a:lstStyle/>
          <a:p>
            <a:r>
              <a:rPr lang="en-US" dirty="0"/>
              <a:t>In the base model we see that we have reached accuracy of 88% in just 5 epochs.</a:t>
            </a:r>
          </a:p>
          <a:p>
            <a:br>
              <a:rPr lang="en-US" dirty="0"/>
            </a:br>
            <a:endParaRPr lang="en-US" dirty="0"/>
          </a:p>
        </p:txBody>
      </p:sp>
    </p:spTree>
    <p:extLst>
      <p:ext uri="{BB962C8B-B14F-4D97-AF65-F5344CB8AC3E}">
        <p14:creationId xmlns:p14="http://schemas.microsoft.com/office/powerpoint/2010/main" val="42198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06092" y="3054467"/>
            <a:ext cx="7114840" cy="3097825"/>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Transfer Learning: </a:t>
            </a:r>
            <a:r>
              <a:rPr lang="en-US" sz="2800" dirty="0">
                <a:solidFill>
                  <a:prstClr val="black">
                    <a:lumMod val="75000"/>
                    <a:lumOff val="25000"/>
                  </a:prstClr>
                </a:solidFill>
              </a:rPr>
              <a:t>Cyclical learning rate</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0"/>
            <a:ext cx="2390775" cy="1819275"/>
          </a:xfrm>
          <a:prstGeom prst="rect">
            <a:avLst/>
          </a:prstGeom>
        </p:spPr>
      </p:pic>
      <p:sp>
        <p:nvSpPr>
          <p:cNvPr id="7" name="Rectangle 6">
            <a:extLst>
              <a:ext uri="{FF2B5EF4-FFF2-40B4-BE49-F238E27FC236}">
                <a16:creationId xmlns:a16="http://schemas.microsoft.com/office/drawing/2014/main" id="{5B3DAABC-2352-48BA-A64A-01A6182AAE92}"/>
              </a:ext>
            </a:extLst>
          </p:cNvPr>
          <p:cNvSpPr/>
          <p:nvPr/>
        </p:nvSpPr>
        <p:spPr>
          <a:xfrm>
            <a:off x="1036279" y="2373038"/>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model4</a:t>
            </a:r>
          </a:p>
        </p:txBody>
      </p:sp>
      <p:sp>
        <p:nvSpPr>
          <p:cNvPr id="3" name="TextBox 2">
            <a:extLst>
              <a:ext uri="{FF2B5EF4-FFF2-40B4-BE49-F238E27FC236}">
                <a16:creationId xmlns:a16="http://schemas.microsoft.com/office/drawing/2014/main" id="{94C0F3EF-F47A-4ADB-80C7-942CE615AE13}"/>
              </a:ext>
            </a:extLst>
          </p:cNvPr>
          <p:cNvSpPr txBox="1"/>
          <p:nvPr/>
        </p:nvSpPr>
        <p:spPr>
          <a:xfrm>
            <a:off x="2586998" y="1153851"/>
            <a:ext cx="9177654" cy="923330"/>
          </a:xfrm>
          <a:prstGeom prst="rect">
            <a:avLst/>
          </a:prstGeom>
          <a:noFill/>
        </p:spPr>
        <p:txBody>
          <a:bodyPr wrap="square" rtlCol="0">
            <a:spAutoFit/>
          </a:bodyPr>
          <a:lstStyle/>
          <a:p>
            <a:r>
              <a:rPr lang="en-US" dirty="0"/>
              <a:t>To increase our accuracy we are performing a type of augmentation where in we form a new image through weighted linear interpolation of two existing images.</a:t>
            </a:r>
            <a:br>
              <a:rPr lang="en-US" dirty="0"/>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0C9D8DC-E943-4752-B610-49D002467882}"/>
              </a:ext>
            </a:extLst>
          </p:cNvPr>
          <p:cNvPicPr>
            <a:picLocks noChangeAspect="1"/>
          </p:cNvPicPr>
          <p:nvPr/>
        </p:nvPicPr>
        <p:blipFill>
          <a:blip r:embed="rId4"/>
          <a:stretch>
            <a:fillRect/>
          </a:stretch>
        </p:blipFill>
        <p:spPr>
          <a:xfrm>
            <a:off x="1195387" y="3405187"/>
            <a:ext cx="4166647" cy="548640"/>
          </a:xfrm>
          <a:prstGeom prst="rect">
            <a:avLst/>
          </a:prstGeom>
        </p:spPr>
      </p:pic>
      <p:pic>
        <p:nvPicPr>
          <p:cNvPr id="1026" name="Picture 2">
            <a:extLst>
              <a:ext uri="{FF2B5EF4-FFF2-40B4-BE49-F238E27FC236}">
                <a16:creationId xmlns:a16="http://schemas.microsoft.com/office/drawing/2014/main" id="{243681F1-B621-4B94-8314-1F09AFAB40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898" y="4470283"/>
            <a:ext cx="6871228"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FEC42B-BD5F-4E77-83AD-2D93C93442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0227" y="1819275"/>
            <a:ext cx="2943225" cy="47910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4DC19F8-10B9-4315-A1EA-4D0FAFED29B9}"/>
              </a:ext>
            </a:extLst>
          </p:cNvPr>
          <p:cNvSpPr txBox="1"/>
          <p:nvPr/>
        </p:nvSpPr>
        <p:spPr>
          <a:xfrm>
            <a:off x="1039136" y="5207236"/>
            <a:ext cx="5056864" cy="1200329"/>
          </a:xfrm>
          <a:prstGeom prst="rect">
            <a:avLst/>
          </a:prstGeom>
          <a:noFill/>
        </p:spPr>
        <p:txBody>
          <a:bodyPr wrap="square" rtlCol="0">
            <a:spAutoFit/>
          </a:bodyPr>
          <a:lstStyle/>
          <a:p>
            <a:r>
              <a:rPr lang="en-US" dirty="0"/>
              <a:t>In the updated model we see that we have reached accuracy of 91.6% in 10 epochs.</a:t>
            </a:r>
          </a:p>
          <a:p>
            <a:br>
              <a:rPr lang="en-US" dirty="0"/>
            </a:br>
            <a:endParaRPr lang="en-US" dirty="0"/>
          </a:p>
        </p:txBody>
      </p:sp>
    </p:spTree>
    <p:extLst>
      <p:ext uri="{BB962C8B-B14F-4D97-AF65-F5344CB8AC3E}">
        <p14:creationId xmlns:p14="http://schemas.microsoft.com/office/powerpoint/2010/main" val="267828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06092" y="3054467"/>
            <a:ext cx="7114840" cy="3097825"/>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973E9A0-EC5E-41D3-82ED-EA2233AFC4E9}"/>
              </a:ext>
            </a:extLst>
          </p:cNvPr>
          <p:cNvSpPr/>
          <p:nvPr/>
        </p:nvSpPr>
        <p:spPr>
          <a:xfrm>
            <a:off x="0" y="432117"/>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Transfer Learning: </a:t>
            </a:r>
            <a:r>
              <a:rPr lang="en-US" sz="2800" dirty="0">
                <a:solidFill>
                  <a:schemeClr val="tx1">
                    <a:lumMod val="75000"/>
                    <a:lumOff val="25000"/>
                  </a:schemeClr>
                </a:solidFill>
              </a:rPr>
              <a:t>Sane weight initialization</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0"/>
            <a:ext cx="2390775" cy="1819275"/>
          </a:xfrm>
          <a:prstGeom prst="rect">
            <a:avLst/>
          </a:prstGeom>
        </p:spPr>
      </p:pic>
      <p:sp>
        <p:nvSpPr>
          <p:cNvPr id="7" name="Rectangle 6">
            <a:extLst>
              <a:ext uri="{FF2B5EF4-FFF2-40B4-BE49-F238E27FC236}">
                <a16:creationId xmlns:a16="http://schemas.microsoft.com/office/drawing/2014/main" id="{5B3DAABC-2352-48BA-A64A-01A6182AAE92}"/>
              </a:ext>
            </a:extLst>
          </p:cNvPr>
          <p:cNvSpPr/>
          <p:nvPr/>
        </p:nvSpPr>
        <p:spPr>
          <a:xfrm>
            <a:off x="1036279" y="2373038"/>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model4</a:t>
            </a:r>
          </a:p>
        </p:txBody>
      </p:sp>
      <p:sp>
        <p:nvSpPr>
          <p:cNvPr id="3" name="TextBox 2">
            <a:extLst>
              <a:ext uri="{FF2B5EF4-FFF2-40B4-BE49-F238E27FC236}">
                <a16:creationId xmlns:a16="http://schemas.microsoft.com/office/drawing/2014/main" id="{94C0F3EF-F47A-4ADB-80C7-942CE615AE13}"/>
              </a:ext>
            </a:extLst>
          </p:cNvPr>
          <p:cNvSpPr txBox="1"/>
          <p:nvPr/>
        </p:nvSpPr>
        <p:spPr>
          <a:xfrm>
            <a:off x="2586998" y="1153851"/>
            <a:ext cx="9177654" cy="1200329"/>
          </a:xfrm>
          <a:prstGeom prst="rect">
            <a:avLst/>
          </a:prstGeom>
          <a:noFill/>
        </p:spPr>
        <p:txBody>
          <a:bodyPr wrap="square" rtlCol="0">
            <a:spAutoFit/>
          </a:bodyPr>
          <a:lstStyle/>
          <a:p>
            <a:r>
              <a:rPr lang="en-US" dirty="0"/>
              <a:t>Dataset provided in the challenge was very similar to this dataset, so the model trained on this dataset will already have learned features that are relevant to our own classification problem. As, the categories in our problem, was a subset of Places365 dataset, we used a ResNet50 model initialized with places365 weights.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A4DC19F8-10B9-4315-A1EA-4D0FAFED29B9}"/>
              </a:ext>
            </a:extLst>
          </p:cNvPr>
          <p:cNvSpPr txBox="1"/>
          <p:nvPr/>
        </p:nvSpPr>
        <p:spPr>
          <a:xfrm>
            <a:off x="1039136" y="5207236"/>
            <a:ext cx="5056864" cy="1200329"/>
          </a:xfrm>
          <a:prstGeom prst="rect">
            <a:avLst/>
          </a:prstGeom>
          <a:noFill/>
        </p:spPr>
        <p:txBody>
          <a:bodyPr wrap="square" rtlCol="0">
            <a:spAutoFit/>
          </a:bodyPr>
          <a:lstStyle/>
          <a:p>
            <a:r>
              <a:rPr lang="en-US" dirty="0"/>
              <a:t>In the updated model we see that our model is underfitting for train data. But accuracy is same.</a:t>
            </a:r>
          </a:p>
          <a:p>
            <a:br>
              <a:rPr lang="en-US" dirty="0"/>
            </a:br>
            <a:endParaRPr lang="en-US" dirty="0"/>
          </a:p>
        </p:txBody>
      </p:sp>
      <p:pic>
        <p:nvPicPr>
          <p:cNvPr id="2050" name="Picture 2">
            <a:extLst>
              <a:ext uri="{FF2B5EF4-FFF2-40B4-BE49-F238E27FC236}">
                <a16:creationId xmlns:a16="http://schemas.microsoft.com/office/drawing/2014/main" id="{5F9BCF88-F2D9-4E4A-96DD-9E393FC275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284" y="3192621"/>
            <a:ext cx="6679867" cy="11924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45121A5-0FF5-4182-B04D-042304657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170" y="2092663"/>
            <a:ext cx="3177891" cy="47552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66E8DB2-543A-4D3D-9166-9A469F13A0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284" y="4575178"/>
            <a:ext cx="6679867" cy="22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59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73246" y="2642332"/>
            <a:ext cx="7119405" cy="3061817"/>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973E9A0-EC5E-41D3-82ED-EA2233AFC4E9}"/>
              </a:ext>
            </a:extLst>
          </p:cNvPr>
          <p:cNvSpPr/>
          <p:nvPr/>
        </p:nvSpPr>
        <p:spPr>
          <a:xfrm>
            <a:off x="0" y="432117"/>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Transfer Learning: </a:t>
            </a:r>
            <a:r>
              <a:rPr lang="en-US" sz="2800" dirty="0" err="1">
                <a:solidFill>
                  <a:schemeClr val="tx1">
                    <a:lumMod val="75000"/>
                    <a:lumOff val="25000"/>
                  </a:schemeClr>
                </a:solidFill>
              </a:rPr>
              <a:t>ImageCleaner</a:t>
            </a:r>
            <a:endParaRPr lang="en-US" sz="28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0"/>
            <a:ext cx="2390775" cy="1819275"/>
          </a:xfrm>
          <a:prstGeom prst="rect">
            <a:avLst/>
          </a:prstGeom>
        </p:spPr>
      </p:pic>
      <p:sp>
        <p:nvSpPr>
          <p:cNvPr id="7" name="Rectangle 6">
            <a:extLst>
              <a:ext uri="{FF2B5EF4-FFF2-40B4-BE49-F238E27FC236}">
                <a16:creationId xmlns:a16="http://schemas.microsoft.com/office/drawing/2014/main" id="{5B3DAABC-2352-48BA-A64A-01A6182AAE92}"/>
              </a:ext>
            </a:extLst>
          </p:cNvPr>
          <p:cNvSpPr/>
          <p:nvPr/>
        </p:nvSpPr>
        <p:spPr>
          <a:xfrm>
            <a:off x="1039136" y="1977072"/>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model4</a:t>
            </a:r>
          </a:p>
        </p:txBody>
      </p:sp>
      <p:sp>
        <p:nvSpPr>
          <p:cNvPr id="3" name="TextBox 2">
            <a:extLst>
              <a:ext uri="{FF2B5EF4-FFF2-40B4-BE49-F238E27FC236}">
                <a16:creationId xmlns:a16="http://schemas.microsoft.com/office/drawing/2014/main" id="{94C0F3EF-F47A-4ADB-80C7-942CE615AE13}"/>
              </a:ext>
            </a:extLst>
          </p:cNvPr>
          <p:cNvSpPr txBox="1"/>
          <p:nvPr/>
        </p:nvSpPr>
        <p:spPr>
          <a:xfrm>
            <a:off x="2586998" y="1153851"/>
            <a:ext cx="9177654" cy="646331"/>
          </a:xfrm>
          <a:prstGeom prst="rect">
            <a:avLst/>
          </a:prstGeom>
          <a:noFill/>
        </p:spPr>
        <p:txBody>
          <a:bodyPr wrap="square" rtlCol="0">
            <a:spAutoFit/>
          </a:bodyPr>
          <a:lstStyle/>
          <a:p>
            <a:r>
              <a:rPr lang="en-US" dirty="0" err="1"/>
              <a:t>FastAI</a:t>
            </a:r>
            <a:r>
              <a:rPr lang="en-US" dirty="0"/>
              <a:t> also provides functionality for cleaning your data using </a:t>
            </a:r>
            <a:r>
              <a:rPr lang="en-US" dirty="0" err="1"/>
              <a:t>Jupyter</a:t>
            </a:r>
            <a:r>
              <a:rPr lang="en-US" dirty="0"/>
              <a:t> widgets. The </a:t>
            </a:r>
            <a:r>
              <a:rPr lang="en-US" dirty="0" err="1"/>
              <a:t>ImageCleaner</a:t>
            </a:r>
            <a:r>
              <a:rPr lang="en-US" dirty="0"/>
              <a:t> class displays images for relabeling or deletion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A4DC19F8-10B9-4315-A1EA-4D0FAFED29B9}"/>
              </a:ext>
            </a:extLst>
          </p:cNvPr>
          <p:cNvSpPr txBox="1"/>
          <p:nvPr/>
        </p:nvSpPr>
        <p:spPr>
          <a:xfrm>
            <a:off x="1039135" y="4644043"/>
            <a:ext cx="5687515" cy="923330"/>
          </a:xfrm>
          <a:prstGeom prst="rect">
            <a:avLst/>
          </a:prstGeom>
          <a:noFill/>
        </p:spPr>
        <p:txBody>
          <a:bodyPr wrap="square" rtlCol="0">
            <a:spAutoFit/>
          </a:bodyPr>
          <a:lstStyle/>
          <a:p>
            <a:r>
              <a:rPr lang="en-US" dirty="0"/>
              <a:t>It gives us the option to relabel/delete from our top miss predictions and the new labels are stored in a csv, which is then used to refine training data.</a:t>
            </a:r>
          </a:p>
        </p:txBody>
      </p:sp>
      <p:pic>
        <p:nvPicPr>
          <p:cNvPr id="5" name="Picture 4">
            <a:extLst>
              <a:ext uri="{FF2B5EF4-FFF2-40B4-BE49-F238E27FC236}">
                <a16:creationId xmlns:a16="http://schemas.microsoft.com/office/drawing/2014/main" id="{B7D59005-7277-4BCB-8811-716644090724}"/>
              </a:ext>
            </a:extLst>
          </p:cNvPr>
          <p:cNvPicPr>
            <a:picLocks noChangeAspect="1"/>
          </p:cNvPicPr>
          <p:nvPr/>
        </p:nvPicPr>
        <p:blipFill>
          <a:blip r:embed="rId4"/>
          <a:stretch>
            <a:fillRect/>
          </a:stretch>
        </p:blipFill>
        <p:spPr>
          <a:xfrm>
            <a:off x="1135315" y="2731569"/>
            <a:ext cx="5687515" cy="1734308"/>
          </a:xfrm>
          <a:prstGeom prst="rect">
            <a:avLst/>
          </a:prstGeom>
        </p:spPr>
      </p:pic>
      <p:pic>
        <p:nvPicPr>
          <p:cNvPr id="3076" name="Picture 4">
            <a:extLst>
              <a:ext uri="{FF2B5EF4-FFF2-40B4-BE49-F238E27FC236}">
                <a16:creationId xmlns:a16="http://schemas.microsoft.com/office/drawing/2014/main" id="{73305D37-7948-4C20-9D55-E50353712D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825" y="1555903"/>
            <a:ext cx="4670035" cy="9677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BE8DB98-331D-484E-A437-7B3DA2FD871B}"/>
              </a:ext>
            </a:extLst>
          </p:cNvPr>
          <p:cNvPicPr>
            <a:picLocks noChangeAspect="1"/>
          </p:cNvPicPr>
          <p:nvPr/>
        </p:nvPicPr>
        <p:blipFill>
          <a:blip r:embed="rId6"/>
          <a:stretch>
            <a:fillRect/>
          </a:stretch>
        </p:blipFill>
        <p:spPr>
          <a:xfrm>
            <a:off x="7649529" y="2446449"/>
            <a:ext cx="3231522" cy="914898"/>
          </a:xfrm>
          <a:prstGeom prst="rect">
            <a:avLst/>
          </a:prstGeom>
        </p:spPr>
      </p:pic>
      <p:pic>
        <p:nvPicPr>
          <p:cNvPr id="9" name="Picture 8">
            <a:extLst>
              <a:ext uri="{FF2B5EF4-FFF2-40B4-BE49-F238E27FC236}">
                <a16:creationId xmlns:a16="http://schemas.microsoft.com/office/drawing/2014/main" id="{F70857B7-1B19-4E88-9650-9EBC09DE3D6B}"/>
              </a:ext>
            </a:extLst>
          </p:cNvPr>
          <p:cNvPicPr>
            <a:picLocks noChangeAspect="1"/>
          </p:cNvPicPr>
          <p:nvPr/>
        </p:nvPicPr>
        <p:blipFill>
          <a:blip r:embed="rId7"/>
          <a:stretch>
            <a:fillRect/>
          </a:stretch>
        </p:blipFill>
        <p:spPr>
          <a:xfrm>
            <a:off x="7334803" y="3062828"/>
            <a:ext cx="3617828" cy="3795172"/>
          </a:xfrm>
          <a:prstGeom prst="rect">
            <a:avLst/>
          </a:prstGeom>
        </p:spPr>
      </p:pic>
    </p:spTree>
    <p:extLst>
      <p:ext uri="{BB962C8B-B14F-4D97-AF65-F5344CB8AC3E}">
        <p14:creationId xmlns:p14="http://schemas.microsoft.com/office/powerpoint/2010/main" val="3440582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61725" y="2754335"/>
            <a:ext cx="7132320" cy="2257024"/>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lumMod val="75000"/>
                    <a:lumOff val="25000"/>
                  </a:schemeClr>
                </a:solidFill>
              </a:rPr>
              <a:t>Mislabeled Images</a:t>
            </a:r>
          </a:p>
          <a:p>
            <a:pPr marL="457200" indent="-457200">
              <a:buFont typeface="Arial" panose="020B0604020202020204" pitchFamily="34" charset="0"/>
              <a:buChar char="•"/>
            </a:pPr>
            <a:endParaRPr lang="en-US" sz="2800" dirty="0">
              <a:solidFill>
                <a:schemeClr val="tx1">
                  <a:lumMod val="75000"/>
                  <a:lumOff val="25000"/>
                </a:schemeClr>
              </a:solidFill>
            </a:endParaRPr>
          </a:p>
          <a:p>
            <a:pPr marL="457200" indent="-457200">
              <a:buFont typeface="Arial" panose="020B0604020202020204" pitchFamily="34" charset="0"/>
              <a:buChar char="•"/>
            </a:pPr>
            <a:r>
              <a:rPr lang="en-US" sz="2800" dirty="0">
                <a:solidFill>
                  <a:schemeClr val="tx1">
                    <a:lumMod val="75000"/>
                    <a:lumOff val="25000"/>
                  </a:schemeClr>
                </a:solidFill>
              </a:rPr>
              <a:t>Trust the solution: Don’t try to over-fit to get every image correct</a:t>
            </a:r>
          </a:p>
        </p:txBody>
      </p:sp>
      <p:sp>
        <p:nvSpPr>
          <p:cNvPr id="5" name="Rectangle 4">
            <a:extLst>
              <a:ext uri="{FF2B5EF4-FFF2-40B4-BE49-F238E27FC236}">
                <a16:creationId xmlns:a16="http://schemas.microsoft.com/office/drawing/2014/main" id="{7C73744A-6B6E-4C44-8965-B0736DBE9D94}"/>
              </a:ext>
            </a:extLst>
          </p:cNvPr>
          <p:cNvSpPr/>
          <p:nvPr/>
        </p:nvSpPr>
        <p:spPr>
          <a:xfrm>
            <a:off x="574109" y="2347656"/>
            <a:ext cx="574480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Limitations</a:t>
            </a: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Limitations</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0"/>
            <a:ext cx="2390775" cy="1819275"/>
          </a:xfrm>
          <a:prstGeom prst="rect">
            <a:avLst/>
          </a:prstGeom>
        </p:spPr>
      </p:pic>
      <p:pic>
        <p:nvPicPr>
          <p:cNvPr id="6" name="Picture 5">
            <a:extLst>
              <a:ext uri="{FF2B5EF4-FFF2-40B4-BE49-F238E27FC236}">
                <a16:creationId xmlns:a16="http://schemas.microsoft.com/office/drawing/2014/main" id="{B88758D4-0DEA-45E7-BF96-9444F3B99B36}"/>
              </a:ext>
            </a:extLst>
          </p:cNvPr>
          <p:cNvPicPr>
            <a:picLocks noChangeAspect="1"/>
          </p:cNvPicPr>
          <p:nvPr/>
        </p:nvPicPr>
        <p:blipFill>
          <a:blip r:embed="rId4"/>
          <a:stretch>
            <a:fillRect/>
          </a:stretch>
        </p:blipFill>
        <p:spPr>
          <a:xfrm>
            <a:off x="9367846" y="1057970"/>
            <a:ext cx="2718328" cy="2057400"/>
          </a:xfrm>
          <a:prstGeom prst="rect">
            <a:avLst/>
          </a:prstGeom>
        </p:spPr>
      </p:pic>
      <p:pic>
        <p:nvPicPr>
          <p:cNvPr id="7" name="Picture 6">
            <a:extLst>
              <a:ext uri="{FF2B5EF4-FFF2-40B4-BE49-F238E27FC236}">
                <a16:creationId xmlns:a16="http://schemas.microsoft.com/office/drawing/2014/main" id="{D3952467-B2D2-4E2D-BCA3-222C9C2F5ABA}"/>
              </a:ext>
            </a:extLst>
          </p:cNvPr>
          <p:cNvPicPr>
            <a:picLocks noChangeAspect="1"/>
          </p:cNvPicPr>
          <p:nvPr/>
        </p:nvPicPr>
        <p:blipFill>
          <a:blip r:embed="rId5"/>
          <a:stretch>
            <a:fillRect/>
          </a:stretch>
        </p:blipFill>
        <p:spPr>
          <a:xfrm>
            <a:off x="7724783" y="3216118"/>
            <a:ext cx="3286125" cy="3352800"/>
          </a:xfrm>
          <a:prstGeom prst="rect">
            <a:avLst/>
          </a:prstGeom>
        </p:spPr>
      </p:pic>
    </p:spTree>
    <p:extLst>
      <p:ext uri="{BB962C8B-B14F-4D97-AF65-F5344CB8AC3E}">
        <p14:creationId xmlns:p14="http://schemas.microsoft.com/office/powerpoint/2010/main" val="174335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E88CD-382C-4ED3-AB6D-FA7C2F1849B6}"/>
              </a:ext>
            </a:extLst>
          </p:cNvPr>
          <p:cNvSpPr txBox="1"/>
          <p:nvPr/>
        </p:nvSpPr>
        <p:spPr>
          <a:xfrm>
            <a:off x="5506720" y="1085692"/>
            <a:ext cx="6573520" cy="738664"/>
          </a:xfrm>
          <a:prstGeom prst="rect">
            <a:avLst/>
          </a:prstGeom>
          <a:noFill/>
        </p:spPr>
        <p:txBody>
          <a:bodyPr wrap="square" rtlCol="0">
            <a:spAutoFit/>
          </a:bodyPr>
          <a:lstStyle/>
          <a:p>
            <a:pPr marL="285750" indent="-285750">
              <a:buFont typeface="Arial" panose="020B0604020202020204" pitchFamily="34" charset="0"/>
              <a:buChar char="•"/>
            </a:pPr>
            <a:endParaRPr lang="en-IN"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D4B07155-1DFD-4EF9-8672-10B998E7F8BB}"/>
              </a:ext>
            </a:extLst>
          </p:cNvPr>
          <p:cNvSpPr/>
          <p:nvPr/>
        </p:nvSpPr>
        <p:spPr>
          <a:xfrm>
            <a:off x="4170680" y="1235819"/>
            <a:ext cx="5506720" cy="5020519"/>
          </a:xfrm>
          <a:prstGeom prst="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Dataset Description</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Data Distribution</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Project Overview</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Why CNN?</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Tools and Techniques</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Data Upload in COLAB</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Data </a:t>
            </a:r>
            <a:r>
              <a:rPr lang="en-IN" sz="2400" dirty="0" err="1">
                <a:solidFill>
                  <a:schemeClr val="tx1">
                    <a:lumMod val="75000"/>
                    <a:lumOff val="25000"/>
                  </a:schemeClr>
                </a:solidFill>
                <a:latin typeface="Arial"/>
                <a:cs typeface="Arial"/>
              </a:rPr>
              <a:t>Modeling</a:t>
            </a:r>
            <a:endParaRPr lang="en-IN" sz="2400" dirty="0">
              <a:solidFill>
                <a:schemeClr val="tx1">
                  <a:lumMod val="75000"/>
                  <a:lumOff val="25000"/>
                </a:schemeClr>
              </a:solidFill>
              <a:latin typeface="Arial"/>
              <a:cs typeface="Arial"/>
            </a:endParaRP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Hyperparameter Tuning</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Model Accuracy</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Limitations</a:t>
            </a:r>
          </a:p>
          <a:p>
            <a:pPr marL="342900" indent="-342900">
              <a:buFont typeface="Wingdings" panose="05000000000000000000" pitchFamily="2" charset="2"/>
              <a:buChar char="q"/>
            </a:pPr>
            <a:r>
              <a:rPr lang="en-IN" sz="2400" dirty="0">
                <a:solidFill>
                  <a:schemeClr val="tx1">
                    <a:lumMod val="75000"/>
                    <a:lumOff val="25000"/>
                  </a:schemeClr>
                </a:solidFill>
                <a:latin typeface="Arial"/>
                <a:cs typeface="Arial"/>
              </a:rPr>
              <a:t>Questions?</a:t>
            </a:r>
            <a:endParaRPr lang="en-IN" dirty="0">
              <a:solidFill>
                <a:schemeClr val="tx1">
                  <a:lumMod val="75000"/>
                  <a:lumOff val="25000"/>
                </a:schemeClr>
              </a:solidFill>
            </a:endParaRPr>
          </a:p>
        </p:txBody>
      </p:sp>
      <p:pic>
        <p:nvPicPr>
          <p:cNvPr id="8" name="Picture 7">
            <a:extLst>
              <a:ext uri="{FF2B5EF4-FFF2-40B4-BE49-F238E27FC236}">
                <a16:creationId xmlns:a16="http://schemas.microsoft.com/office/drawing/2014/main" id="{8E8117B3-5A51-4162-A984-60637F1A3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 y="6093460"/>
            <a:ext cx="3037840" cy="726440"/>
          </a:xfrm>
          <a:prstGeom prst="rect">
            <a:avLst/>
          </a:prstGeom>
        </p:spPr>
      </p:pic>
      <p:sp>
        <p:nvSpPr>
          <p:cNvPr id="10" name="Rectangle 9">
            <a:extLst>
              <a:ext uri="{FF2B5EF4-FFF2-40B4-BE49-F238E27FC236}">
                <a16:creationId xmlns:a16="http://schemas.microsoft.com/office/drawing/2014/main" id="{F3E53821-41C4-410A-9D7E-C039D0939087}"/>
              </a:ext>
            </a:extLst>
          </p:cNvPr>
          <p:cNvSpPr/>
          <p:nvPr/>
        </p:nvSpPr>
        <p:spPr>
          <a:xfrm>
            <a:off x="0" y="533109"/>
            <a:ext cx="12192000" cy="477520"/>
          </a:xfrm>
          <a:prstGeom prst="rect">
            <a:avLst/>
          </a:prstGeom>
          <a:solidFill>
            <a:schemeClr val="accent2">
              <a:lumMod val="40000"/>
              <a:lumOff val="60000"/>
            </a:schemeClr>
          </a:solidFill>
          <a:ln>
            <a:solidFill>
              <a:srgbClr val="549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Intel Image Classification: Agenda</a:t>
            </a:r>
          </a:p>
        </p:txBody>
      </p:sp>
      <p:pic>
        <p:nvPicPr>
          <p:cNvPr id="2" name="Picture 1">
            <a:extLst>
              <a:ext uri="{FF2B5EF4-FFF2-40B4-BE49-F238E27FC236}">
                <a16:creationId xmlns:a16="http://schemas.microsoft.com/office/drawing/2014/main" id="{61BBE5D4-CF2B-41FC-93F3-B3113C3719D9}"/>
              </a:ext>
            </a:extLst>
          </p:cNvPr>
          <p:cNvPicPr>
            <a:picLocks noChangeAspect="1"/>
          </p:cNvPicPr>
          <p:nvPr/>
        </p:nvPicPr>
        <p:blipFill>
          <a:blip r:embed="rId3"/>
          <a:stretch>
            <a:fillRect/>
          </a:stretch>
        </p:blipFill>
        <p:spPr>
          <a:xfrm>
            <a:off x="0" y="0"/>
            <a:ext cx="2390775" cy="1819275"/>
          </a:xfrm>
          <a:prstGeom prst="rect">
            <a:avLst/>
          </a:prstGeom>
        </p:spPr>
      </p:pic>
    </p:spTree>
    <p:extLst>
      <p:ext uri="{BB962C8B-B14F-4D97-AF65-F5344CB8AC3E}">
        <p14:creationId xmlns:p14="http://schemas.microsoft.com/office/powerpoint/2010/main" val="40602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4B5F74-B5E5-4A19-AC97-CCD5E6C3F0BE}"/>
              </a:ext>
            </a:extLst>
          </p:cNvPr>
          <p:cNvSpPr txBox="1"/>
          <p:nvPr/>
        </p:nvSpPr>
        <p:spPr>
          <a:xfrm>
            <a:off x="4995175" y="1484709"/>
            <a:ext cx="6881201" cy="584775"/>
          </a:xfrm>
          <a:prstGeom prst="rect">
            <a:avLst/>
          </a:prstGeom>
          <a:noFill/>
        </p:spPr>
        <p:txBody>
          <a:bodyPr wrap="square" rtlCol="0">
            <a:spAutoFit/>
          </a:bodyPr>
          <a:lstStyle/>
          <a:p>
            <a:r>
              <a:rPr lang="en-US" sz="3200" dirty="0"/>
              <a:t>Around 25,000 Images of size 150 * 150</a:t>
            </a:r>
          </a:p>
        </p:txBody>
      </p:sp>
      <p:sp>
        <p:nvSpPr>
          <p:cNvPr id="7" name="TextBox 6">
            <a:extLst>
              <a:ext uri="{FF2B5EF4-FFF2-40B4-BE49-F238E27FC236}">
                <a16:creationId xmlns:a16="http://schemas.microsoft.com/office/drawing/2014/main" id="{FBC6964B-4238-45BF-B175-5F4DB705B635}"/>
              </a:ext>
            </a:extLst>
          </p:cNvPr>
          <p:cNvSpPr txBox="1"/>
          <p:nvPr/>
        </p:nvSpPr>
        <p:spPr>
          <a:xfrm>
            <a:off x="336391" y="3175018"/>
            <a:ext cx="6715760" cy="1077218"/>
          </a:xfrm>
          <a:prstGeom prst="rect">
            <a:avLst/>
          </a:prstGeom>
          <a:noFill/>
          <a:ln>
            <a:solidFill>
              <a:schemeClr val="bg1"/>
            </a:solidFill>
          </a:ln>
        </p:spPr>
        <p:txBody>
          <a:bodyPr wrap="square" rtlCol="0" anchor="t">
            <a:spAutoFit/>
          </a:bodyPr>
          <a:lstStyle/>
          <a:p>
            <a:r>
              <a:rPr lang="en-US" sz="3200" dirty="0"/>
              <a:t>Train 		Test		Prediction</a:t>
            </a:r>
          </a:p>
          <a:p>
            <a:r>
              <a:rPr lang="en-US" sz="3200" dirty="0"/>
              <a:t>14033	3000		7300</a:t>
            </a:r>
            <a:endParaRPr lang="en-IN" sz="3200" dirty="0"/>
          </a:p>
        </p:txBody>
      </p:sp>
      <p:sp>
        <p:nvSpPr>
          <p:cNvPr id="8" name="TextBox 7">
            <a:extLst>
              <a:ext uri="{FF2B5EF4-FFF2-40B4-BE49-F238E27FC236}">
                <a16:creationId xmlns:a16="http://schemas.microsoft.com/office/drawing/2014/main" id="{CC74EF73-749B-442D-A4BA-6BF4675021A7}"/>
              </a:ext>
            </a:extLst>
          </p:cNvPr>
          <p:cNvSpPr txBox="1"/>
          <p:nvPr/>
        </p:nvSpPr>
        <p:spPr>
          <a:xfrm>
            <a:off x="5093651" y="4916334"/>
            <a:ext cx="6782723" cy="1754326"/>
          </a:xfrm>
          <a:prstGeom prst="rect">
            <a:avLst/>
          </a:prstGeom>
          <a:noFill/>
        </p:spPr>
        <p:txBody>
          <a:bodyPr wrap="square" rtlCol="0">
            <a:spAutoFit/>
          </a:bodyPr>
          <a:lstStyle/>
          <a:p>
            <a:r>
              <a:rPr lang="en-US" sz="2800" b="0" dirty="0">
                <a:effectLst/>
              </a:rPr>
              <a:t>	</a:t>
            </a:r>
            <a:r>
              <a:rPr lang="en-US" sz="2800" b="0" u="sng" dirty="0">
                <a:effectLst/>
              </a:rPr>
              <a:t>Types Of Images</a:t>
            </a:r>
          </a:p>
          <a:p>
            <a:r>
              <a:rPr lang="en-US" sz="2800" b="0" dirty="0">
                <a:effectLst/>
              </a:rPr>
              <a:t>Mountain 	Glacier 	Street 	</a:t>
            </a:r>
          </a:p>
          <a:p>
            <a:r>
              <a:rPr lang="en-US" sz="2800" b="0" dirty="0">
                <a:effectLst/>
              </a:rPr>
              <a:t>Buildings 	Forest 	Sea </a:t>
            </a:r>
            <a:r>
              <a:rPr lang="en-US" sz="2400" b="0" dirty="0">
                <a:effectLst/>
              </a:rPr>
              <a:t>	</a:t>
            </a:r>
            <a:br>
              <a:rPr lang="en-US" sz="2400" b="0" dirty="0">
                <a:effectLst/>
              </a:rPr>
            </a:br>
            <a:endParaRPr lang="en-IN" sz="2400" dirty="0"/>
          </a:p>
        </p:txBody>
      </p:sp>
      <p:sp>
        <p:nvSpPr>
          <p:cNvPr id="10" name="Rectangle 9">
            <a:extLst>
              <a:ext uri="{FF2B5EF4-FFF2-40B4-BE49-F238E27FC236}">
                <a16:creationId xmlns:a16="http://schemas.microsoft.com/office/drawing/2014/main" id="{9F1AD38D-CE8F-45CA-9B99-617ABDD89808}"/>
              </a:ext>
            </a:extLst>
          </p:cNvPr>
          <p:cNvSpPr/>
          <p:nvPr/>
        </p:nvSpPr>
        <p:spPr>
          <a:xfrm>
            <a:off x="4938870" y="1294447"/>
            <a:ext cx="6937505" cy="1351280"/>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047899-5CCA-4F92-A83B-7632067F6C6E}"/>
              </a:ext>
            </a:extLst>
          </p:cNvPr>
          <p:cNvSpPr/>
          <p:nvPr/>
        </p:nvSpPr>
        <p:spPr>
          <a:xfrm>
            <a:off x="256857" y="3040222"/>
            <a:ext cx="6715760" cy="1351280"/>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4AFD5D3-0760-4379-892D-97D27DC19D6D}"/>
              </a:ext>
            </a:extLst>
          </p:cNvPr>
          <p:cNvSpPr/>
          <p:nvPr/>
        </p:nvSpPr>
        <p:spPr>
          <a:xfrm>
            <a:off x="4938871" y="4887709"/>
            <a:ext cx="6715760" cy="1495425"/>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52140046-BFF8-477E-8F70-981DE75A7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6067584"/>
            <a:ext cx="3037840" cy="726440"/>
          </a:xfrm>
          <a:prstGeom prst="rect">
            <a:avLst/>
          </a:prstGeom>
        </p:spPr>
      </p:pic>
      <p:sp>
        <p:nvSpPr>
          <p:cNvPr id="2" name="Rectangle 1">
            <a:extLst>
              <a:ext uri="{FF2B5EF4-FFF2-40B4-BE49-F238E27FC236}">
                <a16:creationId xmlns:a16="http://schemas.microsoft.com/office/drawing/2014/main" id="{5DD3142F-3883-4713-868A-FB88CCA914FD}"/>
              </a:ext>
            </a:extLst>
          </p:cNvPr>
          <p:cNvSpPr/>
          <p:nvPr/>
        </p:nvSpPr>
        <p:spPr>
          <a:xfrm>
            <a:off x="0" y="538480"/>
            <a:ext cx="12192000" cy="477520"/>
          </a:xfrm>
          <a:prstGeom prst="rect">
            <a:avLst/>
          </a:prstGeom>
          <a:solidFill>
            <a:schemeClr val="accent2">
              <a:lumMod val="40000"/>
              <a:lumOff val="60000"/>
            </a:schemeClr>
          </a:solidFill>
          <a:ln>
            <a:solidFill>
              <a:srgbClr val="549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Dataset Description</a:t>
            </a:r>
          </a:p>
        </p:txBody>
      </p:sp>
      <p:pic>
        <p:nvPicPr>
          <p:cNvPr id="14" name="Picture 13">
            <a:extLst>
              <a:ext uri="{FF2B5EF4-FFF2-40B4-BE49-F238E27FC236}">
                <a16:creationId xmlns:a16="http://schemas.microsoft.com/office/drawing/2014/main" id="{CFBCDCA1-0F89-4B6F-938B-D6DAA47505C8}"/>
              </a:ext>
            </a:extLst>
          </p:cNvPr>
          <p:cNvPicPr>
            <a:picLocks noChangeAspect="1"/>
          </p:cNvPicPr>
          <p:nvPr/>
        </p:nvPicPr>
        <p:blipFill>
          <a:blip r:embed="rId3"/>
          <a:stretch>
            <a:fillRect/>
          </a:stretch>
        </p:blipFill>
        <p:spPr>
          <a:xfrm>
            <a:off x="0" y="0"/>
            <a:ext cx="2390775" cy="1819275"/>
          </a:xfrm>
          <a:prstGeom prst="rect">
            <a:avLst/>
          </a:prstGeom>
        </p:spPr>
      </p:pic>
      <p:pic>
        <p:nvPicPr>
          <p:cNvPr id="9" name="Picture 8">
            <a:extLst>
              <a:ext uri="{FF2B5EF4-FFF2-40B4-BE49-F238E27FC236}">
                <a16:creationId xmlns:a16="http://schemas.microsoft.com/office/drawing/2014/main" id="{D9A8DCCF-21B1-4AB9-B491-B6C766743DF7}"/>
              </a:ext>
            </a:extLst>
          </p:cNvPr>
          <p:cNvPicPr>
            <a:picLocks noChangeAspect="1"/>
          </p:cNvPicPr>
          <p:nvPr/>
        </p:nvPicPr>
        <p:blipFill>
          <a:blip r:embed="rId4"/>
          <a:stretch>
            <a:fillRect/>
          </a:stretch>
        </p:blipFill>
        <p:spPr>
          <a:xfrm>
            <a:off x="123031" y="4586446"/>
            <a:ext cx="1485900" cy="1495425"/>
          </a:xfrm>
          <a:prstGeom prst="rect">
            <a:avLst/>
          </a:prstGeom>
        </p:spPr>
      </p:pic>
      <p:pic>
        <p:nvPicPr>
          <p:cNvPr id="15" name="Picture 14">
            <a:extLst>
              <a:ext uri="{FF2B5EF4-FFF2-40B4-BE49-F238E27FC236}">
                <a16:creationId xmlns:a16="http://schemas.microsoft.com/office/drawing/2014/main" id="{F3F67DED-189F-4B1F-A6B0-E9EEC643EC4D}"/>
              </a:ext>
            </a:extLst>
          </p:cNvPr>
          <p:cNvPicPr>
            <a:picLocks noChangeAspect="1"/>
          </p:cNvPicPr>
          <p:nvPr/>
        </p:nvPicPr>
        <p:blipFill>
          <a:blip r:embed="rId5"/>
          <a:stretch>
            <a:fillRect/>
          </a:stretch>
        </p:blipFill>
        <p:spPr>
          <a:xfrm>
            <a:off x="8790445" y="2933252"/>
            <a:ext cx="1466850" cy="1495425"/>
          </a:xfrm>
          <a:prstGeom prst="rect">
            <a:avLst/>
          </a:prstGeom>
        </p:spPr>
      </p:pic>
      <p:pic>
        <p:nvPicPr>
          <p:cNvPr id="16" name="Picture 15">
            <a:extLst>
              <a:ext uri="{FF2B5EF4-FFF2-40B4-BE49-F238E27FC236}">
                <a16:creationId xmlns:a16="http://schemas.microsoft.com/office/drawing/2014/main" id="{F627B4FF-59A2-4D42-ACC2-0A18CA1ABA1B}"/>
              </a:ext>
            </a:extLst>
          </p:cNvPr>
          <p:cNvPicPr>
            <a:picLocks noChangeAspect="1"/>
          </p:cNvPicPr>
          <p:nvPr/>
        </p:nvPicPr>
        <p:blipFill>
          <a:blip r:embed="rId6"/>
          <a:stretch>
            <a:fillRect/>
          </a:stretch>
        </p:blipFill>
        <p:spPr>
          <a:xfrm>
            <a:off x="1767724" y="4619784"/>
            <a:ext cx="1466850" cy="1447800"/>
          </a:xfrm>
          <a:prstGeom prst="rect">
            <a:avLst/>
          </a:prstGeom>
        </p:spPr>
      </p:pic>
      <p:pic>
        <p:nvPicPr>
          <p:cNvPr id="17" name="Picture 16">
            <a:extLst>
              <a:ext uri="{FF2B5EF4-FFF2-40B4-BE49-F238E27FC236}">
                <a16:creationId xmlns:a16="http://schemas.microsoft.com/office/drawing/2014/main" id="{B0EA0EFF-26D5-4C8C-BABF-B0A991405E86}"/>
              </a:ext>
            </a:extLst>
          </p:cNvPr>
          <p:cNvPicPr>
            <a:picLocks noChangeAspect="1"/>
          </p:cNvPicPr>
          <p:nvPr/>
        </p:nvPicPr>
        <p:blipFill>
          <a:blip r:embed="rId7"/>
          <a:stretch>
            <a:fillRect/>
          </a:stretch>
        </p:blipFill>
        <p:spPr>
          <a:xfrm>
            <a:off x="7166310" y="2956650"/>
            <a:ext cx="1476375" cy="1476375"/>
          </a:xfrm>
          <a:prstGeom prst="rect">
            <a:avLst/>
          </a:prstGeom>
        </p:spPr>
      </p:pic>
      <p:pic>
        <p:nvPicPr>
          <p:cNvPr id="18" name="Picture 17">
            <a:extLst>
              <a:ext uri="{FF2B5EF4-FFF2-40B4-BE49-F238E27FC236}">
                <a16:creationId xmlns:a16="http://schemas.microsoft.com/office/drawing/2014/main" id="{8EFBBF04-8A03-45B2-A705-3287F6E60BC2}"/>
              </a:ext>
            </a:extLst>
          </p:cNvPr>
          <p:cNvPicPr>
            <a:picLocks noChangeAspect="1"/>
          </p:cNvPicPr>
          <p:nvPr/>
        </p:nvPicPr>
        <p:blipFill>
          <a:blip r:embed="rId8"/>
          <a:stretch>
            <a:fillRect/>
          </a:stretch>
        </p:blipFill>
        <p:spPr>
          <a:xfrm>
            <a:off x="3370109" y="4631124"/>
            <a:ext cx="1466850" cy="1476375"/>
          </a:xfrm>
          <a:prstGeom prst="rect">
            <a:avLst/>
          </a:prstGeom>
        </p:spPr>
      </p:pic>
      <p:pic>
        <p:nvPicPr>
          <p:cNvPr id="19" name="Picture 18">
            <a:extLst>
              <a:ext uri="{FF2B5EF4-FFF2-40B4-BE49-F238E27FC236}">
                <a16:creationId xmlns:a16="http://schemas.microsoft.com/office/drawing/2014/main" id="{E123D09C-34AE-438C-98A7-C72772D16CB9}"/>
              </a:ext>
            </a:extLst>
          </p:cNvPr>
          <p:cNvPicPr>
            <a:picLocks noChangeAspect="1"/>
          </p:cNvPicPr>
          <p:nvPr/>
        </p:nvPicPr>
        <p:blipFill>
          <a:blip r:embed="rId9"/>
          <a:stretch>
            <a:fillRect/>
          </a:stretch>
        </p:blipFill>
        <p:spPr>
          <a:xfrm>
            <a:off x="10428577" y="2957374"/>
            <a:ext cx="1447800" cy="1457325"/>
          </a:xfrm>
          <a:prstGeom prst="rect">
            <a:avLst/>
          </a:prstGeom>
        </p:spPr>
      </p:pic>
    </p:spTree>
    <p:extLst>
      <p:ext uri="{BB962C8B-B14F-4D97-AF65-F5344CB8AC3E}">
        <p14:creationId xmlns:p14="http://schemas.microsoft.com/office/powerpoint/2010/main" val="313133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BCD4C0-4DB6-4587-B6B7-9B93E6F63986}"/>
              </a:ext>
            </a:extLst>
          </p:cNvPr>
          <p:cNvSpPr/>
          <p:nvPr/>
        </p:nvSpPr>
        <p:spPr>
          <a:xfrm>
            <a:off x="0" y="329809"/>
            <a:ext cx="12192000" cy="609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Data Distribution</a:t>
            </a:r>
          </a:p>
        </p:txBody>
      </p:sp>
      <p:pic>
        <p:nvPicPr>
          <p:cNvPr id="6" name="Picture 5">
            <a:extLst>
              <a:ext uri="{FF2B5EF4-FFF2-40B4-BE49-F238E27FC236}">
                <a16:creationId xmlns:a16="http://schemas.microsoft.com/office/drawing/2014/main" id="{39FE2128-0E12-4CC8-B9C6-8C26489E7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3" name="Rectangle 2">
            <a:extLst>
              <a:ext uri="{FF2B5EF4-FFF2-40B4-BE49-F238E27FC236}">
                <a16:creationId xmlns:a16="http://schemas.microsoft.com/office/drawing/2014/main" id="{4FD57DD8-8278-46F9-A9BF-8F3719B3945A}"/>
              </a:ext>
            </a:extLst>
          </p:cNvPr>
          <p:cNvSpPr/>
          <p:nvPr/>
        </p:nvSpPr>
        <p:spPr>
          <a:xfrm>
            <a:off x="183893" y="3043451"/>
            <a:ext cx="7229782" cy="3101441"/>
          </a:xfrm>
          <a:prstGeom prst="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lumMod val="85000"/>
                  <a:lumOff val="15000"/>
                </a:schemeClr>
              </a:solidFill>
              <a:cs typeface="Calibri"/>
            </a:endParaRPr>
          </a:p>
        </p:txBody>
      </p:sp>
      <p:pic>
        <p:nvPicPr>
          <p:cNvPr id="8" name="Picture 7">
            <a:extLst>
              <a:ext uri="{FF2B5EF4-FFF2-40B4-BE49-F238E27FC236}">
                <a16:creationId xmlns:a16="http://schemas.microsoft.com/office/drawing/2014/main" id="{CF02B902-D660-4443-B9CD-04BB00AB52FE}"/>
              </a:ext>
            </a:extLst>
          </p:cNvPr>
          <p:cNvPicPr>
            <a:picLocks noChangeAspect="1"/>
          </p:cNvPicPr>
          <p:nvPr/>
        </p:nvPicPr>
        <p:blipFill>
          <a:blip r:embed="rId4"/>
          <a:stretch>
            <a:fillRect/>
          </a:stretch>
        </p:blipFill>
        <p:spPr>
          <a:xfrm>
            <a:off x="0" y="0"/>
            <a:ext cx="2390775" cy="1819275"/>
          </a:xfrm>
          <a:prstGeom prst="rect">
            <a:avLst/>
          </a:prstGeom>
        </p:spPr>
      </p:pic>
      <p:graphicFrame>
        <p:nvGraphicFramePr>
          <p:cNvPr id="5" name="Table 8">
            <a:extLst>
              <a:ext uri="{FF2B5EF4-FFF2-40B4-BE49-F238E27FC236}">
                <a16:creationId xmlns:a16="http://schemas.microsoft.com/office/drawing/2014/main" id="{2AC8D668-2636-4E7B-8A42-E23C0540D698}"/>
              </a:ext>
            </a:extLst>
          </p:cNvPr>
          <p:cNvGraphicFramePr>
            <a:graphicFrameLocks noGrp="1"/>
          </p:cNvGraphicFramePr>
          <p:nvPr>
            <p:extLst>
              <p:ext uri="{D42A27DB-BD31-4B8C-83A1-F6EECF244321}">
                <p14:modId xmlns:p14="http://schemas.microsoft.com/office/powerpoint/2010/main" val="1491976308"/>
              </p:ext>
            </p:extLst>
          </p:nvPr>
        </p:nvGraphicFramePr>
        <p:xfrm>
          <a:off x="462495" y="3289110"/>
          <a:ext cx="6585420" cy="2792745"/>
        </p:xfrm>
        <a:graphic>
          <a:graphicData uri="http://schemas.openxmlformats.org/drawingml/2006/table">
            <a:tbl>
              <a:tblPr firstRow="1" bandRow="1">
                <a:tableStyleId>{5DA37D80-6434-44D0-A028-1B22A696006F}</a:tableStyleId>
              </a:tblPr>
              <a:tblGrid>
                <a:gridCol w="1646355">
                  <a:extLst>
                    <a:ext uri="{9D8B030D-6E8A-4147-A177-3AD203B41FA5}">
                      <a16:colId xmlns:a16="http://schemas.microsoft.com/office/drawing/2014/main" val="2476287050"/>
                    </a:ext>
                  </a:extLst>
                </a:gridCol>
                <a:gridCol w="1646355">
                  <a:extLst>
                    <a:ext uri="{9D8B030D-6E8A-4147-A177-3AD203B41FA5}">
                      <a16:colId xmlns:a16="http://schemas.microsoft.com/office/drawing/2014/main" val="2551807955"/>
                    </a:ext>
                  </a:extLst>
                </a:gridCol>
                <a:gridCol w="1646355">
                  <a:extLst>
                    <a:ext uri="{9D8B030D-6E8A-4147-A177-3AD203B41FA5}">
                      <a16:colId xmlns:a16="http://schemas.microsoft.com/office/drawing/2014/main" val="3799894718"/>
                    </a:ext>
                  </a:extLst>
                </a:gridCol>
                <a:gridCol w="1646355">
                  <a:extLst>
                    <a:ext uri="{9D8B030D-6E8A-4147-A177-3AD203B41FA5}">
                      <a16:colId xmlns:a16="http://schemas.microsoft.com/office/drawing/2014/main" val="443567217"/>
                    </a:ext>
                  </a:extLst>
                </a:gridCol>
              </a:tblGrid>
              <a:tr h="679509">
                <a:tc>
                  <a:txBody>
                    <a:bodyPr/>
                    <a:lstStyle/>
                    <a:p>
                      <a:pPr marL="0" marR="0" algn="ctr">
                        <a:lnSpc>
                          <a:spcPct val="115000"/>
                        </a:lnSpc>
                        <a:spcBef>
                          <a:spcPts val="0"/>
                        </a:spcBef>
                        <a:spcAft>
                          <a:spcPts val="0"/>
                        </a:spcAft>
                      </a:pPr>
                      <a:r>
                        <a:rPr lang="en-US" sz="1800" dirty="0">
                          <a:effectLst/>
                        </a:rPr>
                        <a:t>Full Data</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Train Images</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Validation Images</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Test Images</a:t>
                      </a:r>
                      <a:endParaRPr lang="en-US" sz="24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345618475"/>
                  </a:ext>
                </a:extLst>
              </a:tr>
              <a:tr h="352206">
                <a:tc>
                  <a:txBody>
                    <a:bodyPr/>
                    <a:lstStyle/>
                    <a:p>
                      <a:pPr marL="0" marR="0" algn="ctr">
                        <a:lnSpc>
                          <a:spcPct val="115000"/>
                        </a:lnSpc>
                        <a:spcBef>
                          <a:spcPts val="0"/>
                        </a:spcBef>
                        <a:spcAft>
                          <a:spcPts val="0"/>
                        </a:spcAft>
                      </a:pPr>
                      <a:r>
                        <a:rPr lang="en-US" sz="1800" dirty="0">
                          <a:effectLst/>
                        </a:rPr>
                        <a:t>Buildings</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1560</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638</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437</a:t>
                      </a:r>
                      <a:endParaRPr lang="en-US" sz="24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2048863768"/>
                  </a:ext>
                </a:extLst>
              </a:tr>
              <a:tr h="352206">
                <a:tc>
                  <a:txBody>
                    <a:bodyPr/>
                    <a:lstStyle/>
                    <a:p>
                      <a:pPr marL="0" marR="0" algn="ctr">
                        <a:lnSpc>
                          <a:spcPct val="115000"/>
                        </a:lnSpc>
                        <a:spcBef>
                          <a:spcPts val="0"/>
                        </a:spcBef>
                        <a:spcAft>
                          <a:spcPts val="0"/>
                        </a:spcAft>
                      </a:pPr>
                      <a:r>
                        <a:rPr lang="en-US" sz="1800" dirty="0">
                          <a:effectLst/>
                        </a:rPr>
                        <a:t>Forest</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a:effectLst/>
                        </a:rPr>
                        <a:t>1629</a:t>
                      </a:r>
                      <a:endParaRPr lang="en-US" sz="240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642</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474</a:t>
                      </a:r>
                      <a:endParaRPr lang="en-US" sz="24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257149817"/>
                  </a:ext>
                </a:extLst>
              </a:tr>
              <a:tr h="352206">
                <a:tc>
                  <a:txBody>
                    <a:bodyPr/>
                    <a:lstStyle/>
                    <a:p>
                      <a:pPr marL="0" marR="0" algn="ctr">
                        <a:lnSpc>
                          <a:spcPct val="115000"/>
                        </a:lnSpc>
                        <a:spcBef>
                          <a:spcPts val="0"/>
                        </a:spcBef>
                        <a:spcAft>
                          <a:spcPts val="0"/>
                        </a:spcAft>
                      </a:pPr>
                      <a:r>
                        <a:rPr lang="en-US" sz="1800" dirty="0">
                          <a:effectLst/>
                        </a:rPr>
                        <a:t>Glacier</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a:effectLst/>
                        </a:rPr>
                        <a:t>1666</a:t>
                      </a:r>
                      <a:endParaRPr lang="en-US" sz="240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738</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553</a:t>
                      </a:r>
                      <a:endParaRPr lang="en-US" sz="24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1882919719"/>
                  </a:ext>
                </a:extLst>
              </a:tr>
              <a:tr h="352206">
                <a:tc>
                  <a:txBody>
                    <a:bodyPr/>
                    <a:lstStyle/>
                    <a:p>
                      <a:pPr marL="0" marR="0" algn="ctr">
                        <a:lnSpc>
                          <a:spcPct val="115000"/>
                        </a:lnSpc>
                        <a:spcBef>
                          <a:spcPts val="0"/>
                        </a:spcBef>
                        <a:spcAft>
                          <a:spcPts val="0"/>
                        </a:spcAft>
                      </a:pPr>
                      <a:r>
                        <a:rPr lang="en-US" sz="1800" dirty="0">
                          <a:effectLst/>
                        </a:rPr>
                        <a:t>Mountain</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a:effectLst/>
                        </a:rPr>
                        <a:t>1732</a:t>
                      </a:r>
                      <a:endParaRPr lang="en-US" sz="240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780</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525</a:t>
                      </a:r>
                      <a:endParaRPr lang="en-US" sz="24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1972057618"/>
                  </a:ext>
                </a:extLst>
              </a:tr>
              <a:tr h="352206">
                <a:tc>
                  <a:txBody>
                    <a:bodyPr/>
                    <a:lstStyle/>
                    <a:p>
                      <a:pPr marL="0" marR="0" algn="ctr">
                        <a:lnSpc>
                          <a:spcPct val="115000"/>
                        </a:lnSpc>
                        <a:spcBef>
                          <a:spcPts val="0"/>
                        </a:spcBef>
                        <a:spcAft>
                          <a:spcPts val="0"/>
                        </a:spcAft>
                      </a:pPr>
                      <a:r>
                        <a:rPr lang="en-US" sz="1800" dirty="0">
                          <a:effectLst/>
                        </a:rPr>
                        <a:t>Sea</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a:effectLst/>
                        </a:rPr>
                        <a:t>1586</a:t>
                      </a:r>
                      <a:endParaRPr lang="en-US" sz="240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a:effectLst/>
                        </a:rPr>
                        <a:t>688</a:t>
                      </a:r>
                      <a:endParaRPr lang="en-US" sz="240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510</a:t>
                      </a:r>
                      <a:endParaRPr lang="en-US" sz="24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3338552859"/>
                  </a:ext>
                </a:extLst>
              </a:tr>
              <a:tr h="352206">
                <a:tc>
                  <a:txBody>
                    <a:bodyPr/>
                    <a:lstStyle/>
                    <a:p>
                      <a:pPr marL="0" marR="0" algn="ctr">
                        <a:lnSpc>
                          <a:spcPct val="115000"/>
                        </a:lnSpc>
                        <a:spcBef>
                          <a:spcPts val="0"/>
                        </a:spcBef>
                        <a:spcAft>
                          <a:spcPts val="0"/>
                        </a:spcAft>
                      </a:pPr>
                      <a:r>
                        <a:rPr lang="en-US" sz="1800" dirty="0">
                          <a:effectLst/>
                        </a:rPr>
                        <a:t>Street</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a:effectLst/>
                        </a:rPr>
                        <a:t>1657</a:t>
                      </a:r>
                      <a:endParaRPr lang="en-US" sz="240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725</a:t>
                      </a:r>
                      <a:endParaRPr lang="en-US" sz="2400" dirty="0">
                        <a:effectLst/>
                        <a:latin typeface="Arial" panose="020B0604020202020204" pitchFamily="34" charset="0"/>
                        <a:ea typeface="Arial" panose="020B0604020202020204" pitchFamily="34" charset="0"/>
                      </a:endParaRPr>
                    </a:p>
                  </a:txBody>
                  <a:tcPr marL="25400" marR="25400" marT="25400" marB="25400" anchor="b"/>
                </a:tc>
                <a:tc>
                  <a:txBody>
                    <a:bodyPr/>
                    <a:lstStyle/>
                    <a:p>
                      <a:pPr marL="0" marR="0" algn="ctr">
                        <a:lnSpc>
                          <a:spcPct val="115000"/>
                        </a:lnSpc>
                        <a:spcBef>
                          <a:spcPts val="0"/>
                        </a:spcBef>
                        <a:spcAft>
                          <a:spcPts val="0"/>
                        </a:spcAft>
                      </a:pPr>
                      <a:r>
                        <a:rPr lang="en-US" sz="1800" dirty="0">
                          <a:effectLst/>
                        </a:rPr>
                        <a:t>501</a:t>
                      </a:r>
                      <a:endParaRPr lang="en-US" sz="24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3443530506"/>
                  </a:ext>
                </a:extLst>
              </a:tr>
            </a:tbl>
          </a:graphicData>
        </a:graphic>
      </p:graphicFrame>
      <p:pic>
        <p:nvPicPr>
          <p:cNvPr id="11" name="Picture 10">
            <a:extLst>
              <a:ext uri="{FF2B5EF4-FFF2-40B4-BE49-F238E27FC236}">
                <a16:creationId xmlns:a16="http://schemas.microsoft.com/office/drawing/2014/main" id="{D7B11871-FD82-4C87-8C50-20CF022EF36D}"/>
              </a:ext>
            </a:extLst>
          </p:cNvPr>
          <p:cNvPicPr>
            <a:picLocks noChangeAspect="1"/>
          </p:cNvPicPr>
          <p:nvPr/>
        </p:nvPicPr>
        <p:blipFill>
          <a:blip r:embed="rId5"/>
          <a:stretch>
            <a:fillRect/>
          </a:stretch>
        </p:blipFill>
        <p:spPr>
          <a:xfrm>
            <a:off x="8998992" y="1084915"/>
            <a:ext cx="3057786" cy="2057400"/>
          </a:xfrm>
          <a:prstGeom prst="rect">
            <a:avLst/>
          </a:prstGeom>
        </p:spPr>
      </p:pic>
      <p:pic>
        <p:nvPicPr>
          <p:cNvPr id="1028" name="Picture 4" descr="https://lh3.googleusercontent.com/7385qhsP8leNXc7VNrm70d6-pasqAd_mRSvNSmQYnxbq0cARaPSXWSjUhs9t-CWsSBHjekdBGHyL0GNip-JPJlhdhvFRTVoqnN5kreP9wBGGCH1oR9ef4bVFFm-mqXIt-85_DBVL">
            <a:extLst>
              <a:ext uri="{FF2B5EF4-FFF2-40B4-BE49-F238E27FC236}">
                <a16:creationId xmlns:a16="http://schemas.microsoft.com/office/drawing/2014/main" id="{A75D8DB0-546C-4BBF-BC49-7ADAE6C2A0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3780" y="3502508"/>
            <a:ext cx="389572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5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61725" y="2249363"/>
            <a:ext cx="5079015" cy="3570366"/>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lumMod val="75000"/>
                    <a:lumOff val="25000"/>
                  </a:schemeClr>
                </a:solidFill>
              </a:rPr>
              <a:t>Object Recognition</a:t>
            </a:r>
          </a:p>
          <a:p>
            <a:r>
              <a:rPr lang="en-US" sz="2800" dirty="0">
                <a:solidFill>
                  <a:schemeClr val="tx1">
                    <a:lumMod val="75000"/>
                    <a:lumOff val="25000"/>
                  </a:schemeClr>
                </a:solidFill>
              </a:rPr>
              <a:t>	Human vs. Machine</a:t>
            </a:r>
          </a:p>
          <a:p>
            <a:pPr marL="457200" indent="-457200">
              <a:buFont typeface="Arial" panose="020B0604020202020204" pitchFamily="34" charset="0"/>
              <a:buChar char="•"/>
            </a:pPr>
            <a:endParaRPr lang="en-US" sz="2800" dirty="0">
              <a:solidFill>
                <a:schemeClr val="tx1">
                  <a:lumMod val="75000"/>
                  <a:lumOff val="25000"/>
                </a:schemeClr>
              </a:solidFill>
            </a:endParaRPr>
          </a:p>
          <a:p>
            <a:pPr marL="457200" indent="-457200">
              <a:buFont typeface="Arial" panose="020B0604020202020204" pitchFamily="34" charset="0"/>
              <a:buChar char="•"/>
            </a:pPr>
            <a:r>
              <a:rPr lang="en-US" sz="2800" dirty="0">
                <a:solidFill>
                  <a:schemeClr val="tx1">
                    <a:lumMod val="75000"/>
                    <a:lumOff val="25000"/>
                  </a:schemeClr>
                </a:solidFill>
              </a:rPr>
              <a:t>Categorization</a:t>
            </a:r>
          </a:p>
        </p:txBody>
      </p:sp>
      <p:sp>
        <p:nvSpPr>
          <p:cNvPr id="5" name="Rectangle 4">
            <a:extLst>
              <a:ext uri="{FF2B5EF4-FFF2-40B4-BE49-F238E27FC236}">
                <a16:creationId xmlns:a16="http://schemas.microsoft.com/office/drawing/2014/main" id="{7C73744A-6B6E-4C44-8965-B0736DBE9D94}"/>
              </a:ext>
            </a:extLst>
          </p:cNvPr>
          <p:cNvSpPr/>
          <p:nvPr/>
        </p:nvSpPr>
        <p:spPr>
          <a:xfrm>
            <a:off x="574110" y="1979165"/>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Image Classification</a:t>
            </a: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Project Overview</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20936"/>
            <a:ext cx="2390775" cy="1819275"/>
          </a:xfrm>
          <a:prstGeom prst="rect">
            <a:avLst/>
          </a:prstGeom>
        </p:spPr>
      </p:pic>
      <p:sp>
        <p:nvSpPr>
          <p:cNvPr id="11" name="Rectangle: Rounded Corners 10">
            <a:extLst>
              <a:ext uri="{FF2B5EF4-FFF2-40B4-BE49-F238E27FC236}">
                <a16:creationId xmlns:a16="http://schemas.microsoft.com/office/drawing/2014/main" id="{9ACFE935-51FF-4673-96FE-3F831CBB12A9}"/>
              </a:ext>
            </a:extLst>
          </p:cNvPr>
          <p:cNvSpPr/>
          <p:nvPr/>
        </p:nvSpPr>
        <p:spPr>
          <a:xfrm>
            <a:off x="6124085" y="2247015"/>
            <a:ext cx="5079015" cy="3570366"/>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lumMod val="75000"/>
                    <a:lumOff val="25000"/>
                  </a:schemeClr>
                </a:solidFill>
              </a:rPr>
              <a:t>Deep Learning Library </a:t>
            </a:r>
            <a:r>
              <a:rPr lang="en-US" sz="2800" dirty="0" err="1">
                <a:solidFill>
                  <a:schemeClr val="tx1">
                    <a:lumMod val="75000"/>
                    <a:lumOff val="25000"/>
                  </a:schemeClr>
                </a:solidFill>
              </a:rPr>
              <a:t>Keras</a:t>
            </a:r>
            <a:endParaRPr lang="en-US" sz="2800" dirty="0">
              <a:solidFill>
                <a:schemeClr val="tx1">
                  <a:lumMod val="75000"/>
                  <a:lumOff val="25000"/>
                </a:schemeClr>
              </a:solidFill>
            </a:endParaRPr>
          </a:p>
          <a:p>
            <a:pPr marL="457200" indent="-457200">
              <a:buFont typeface="Arial" panose="020B0604020202020204" pitchFamily="34" charset="0"/>
              <a:buChar char="•"/>
            </a:pPr>
            <a:endParaRPr lang="en-US" sz="2800" dirty="0">
              <a:solidFill>
                <a:schemeClr val="tx1">
                  <a:lumMod val="75000"/>
                  <a:lumOff val="25000"/>
                </a:schemeClr>
              </a:solidFill>
            </a:endParaRPr>
          </a:p>
          <a:p>
            <a:pPr marL="457200" indent="-457200">
              <a:buFont typeface="Arial" panose="020B0604020202020204" pitchFamily="34" charset="0"/>
              <a:buChar char="•"/>
            </a:pPr>
            <a:r>
              <a:rPr lang="en-US" sz="2800" dirty="0">
                <a:solidFill>
                  <a:schemeClr val="tx1">
                    <a:lumMod val="75000"/>
                    <a:lumOff val="25000"/>
                  </a:schemeClr>
                </a:solidFill>
              </a:rPr>
              <a:t>TensorFlow backend</a:t>
            </a:r>
          </a:p>
          <a:p>
            <a:pPr marL="457200" indent="-457200">
              <a:buFont typeface="Arial" panose="020B0604020202020204" pitchFamily="34" charset="0"/>
              <a:buChar char="•"/>
            </a:pPr>
            <a:endParaRPr lang="en-US" sz="2800" dirty="0">
              <a:solidFill>
                <a:schemeClr val="tx1">
                  <a:lumMod val="75000"/>
                  <a:lumOff val="25000"/>
                </a:schemeClr>
              </a:solidFill>
            </a:endParaRPr>
          </a:p>
          <a:p>
            <a:pPr marL="457200" indent="-457200">
              <a:buFont typeface="Arial" panose="020B0604020202020204" pitchFamily="34" charset="0"/>
              <a:buChar char="•"/>
            </a:pPr>
            <a:r>
              <a:rPr lang="en-US" sz="2800" dirty="0">
                <a:solidFill>
                  <a:schemeClr val="tx1">
                    <a:lumMod val="75000"/>
                    <a:lumOff val="25000"/>
                  </a:schemeClr>
                </a:solidFill>
              </a:rPr>
              <a:t>Custom build CNN</a:t>
            </a:r>
          </a:p>
          <a:p>
            <a:pPr marL="457200" indent="-457200">
              <a:buFont typeface="Arial" panose="020B0604020202020204" pitchFamily="34" charset="0"/>
              <a:buChar char="•"/>
            </a:pPr>
            <a:endParaRPr lang="en-US" sz="2800" dirty="0">
              <a:solidFill>
                <a:schemeClr val="tx1">
                  <a:lumMod val="75000"/>
                  <a:lumOff val="25000"/>
                </a:schemeClr>
              </a:solidFill>
            </a:endParaRPr>
          </a:p>
        </p:txBody>
      </p:sp>
      <p:sp>
        <p:nvSpPr>
          <p:cNvPr id="12" name="Rectangle 11">
            <a:extLst>
              <a:ext uri="{FF2B5EF4-FFF2-40B4-BE49-F238E27FC236}">
                <a16:creationId xmlns:a16="http://schemas.microsoft.com/office/drawing/2014/main" id="{788E0209-8BC2-4FCF-95C4-E9966FB22BEB}"/>
              </a:ext>
            </a:extLst>
          </p:cNvPr>
          <p:cNvSpPr/>
          <p:nvPr/>
        </p:nvSpPr>
        <p:spPr>
          <a:xfrm>
            <a:off x="6536470" y="1976817"/>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Project Scope</a:t>
            </a:r>
          </a:p>
        </p:txBody>
      </p:sp>
    </p:spTree>
    <p:extLst>
      <p:ext uri="{BB962C8B-B14F-4D97-AF65-F5344CB8AC3E}">
        <p14:creationId xmlns:p14="http://schemas.microsoft.com/office/powerpoint/2010/main" val="296770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Why CNN?</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20936"/>
            <a:ext cx="2390775" cy="1819275"/>
          </a:xfrm>
          <a:prstGeom prst="rect">
            <a:avLst/>
          </a:prstGeom>
        </p:spPr>
      </p:pic>
      <p:pic>
        <p:nvPicPr>
          <p:cNvPr id="3" name="Picture 2">
            <a:extLst>
              <a:ext uri="{FF2B5EF4-FFF2-40B4-BE49-F238E27FC236}">
                <a16:creationId xmlns:a16="http://schemas.microsoft.com/office/drawing/2014/main" id="{4F1D8F8A-7694-41D3-95C2-4AE54FE54F6B}"/>
              </a:ext>
            </a:extLst>
          </p:cNvPr>
          <p:cNvPicPr>
            <a:picLocks noChangeAspect="1"/>
          </p:cNvPicPr>
          <p:nvPr/>
        </p:nvPicPr>
        <p:blipFill>
          <a:blip r:embed="rId4"/>
          <a:stretch>
            <a:fillRect/>
          </a:stretch>
        </p:blipFill>
        <p:spPr>
          <a:xfrm>
            <a:off x="4125961" y="1932634"/>
            <a:ext cx="2209800" cy="1419225"/>
          </a:xfrm>
          <a:prstGeom prst="rect">
            <a:avLst/>
          </a:prstGeom>
        </p:spPr>
      </p:pic>
      <p:sp>
        <p:nvSpPr>
          <p:cNvPr id="6" name="TextBox 5">
            <a:extLst>
              <a:ext uri="{FF2B5EF4-FFF2-40B4-BE49-F238E27FC236}">
                <a16:creationId xmlns:a16="http://schemas.microsoft.com/office/drawing/2014/main" id="{5D0C33FF-4114-4DC5-84BD-2E66D3B148D6}"/>
              </a:ext>
            </a:extLst>
          </p:cNvPr>
          <p:cNvSpPr txBox="1"/>
          <p:nvPr/>
        </p:nvSpPr>
        <p:spPr>
          <a:xfrm>
            <a:off x="2397192" y="2194549"/>
            <a:ext cx="1728770" cy="369332"/>
          </a:xfrm>
          <a:prstGeom prst="rect">
            <a:avLst/>
          </a:prstGeom>
          <a:noFill/>
        </p:spPr>
        <p:txBody>
          <a:bodyPr wrap="square" rtlCol="0">
            <a:spAutoFit/>
          </a:bodyPr>
          <a:lstStyle/>
          <a:p>
            <a:r>
              <a:rPr lang="en-US" dirty="0"/>
              <a:t>25 * 25 * 3 </a:t>
            </a:r>
          </a:p>
        </p:txBody>
      </p:sp>
      <p:sp>
        <p:nvSpPr>
          <p:cNvPr id="9" name="TextBox 8">
            <a:extLst>
              <a:ext uri="{FF2B5EF4-FFF2-40B4-BE49-F238E27FC236}">
                <a16:creationId xmlns:a16="http://schemas.microsoft.com/office/drawing/2014/main" id="{4D73EDDC-EB98-4C47-895D-A65E36A7915C}"/>
              </a:ext>
            </a:extLst>
          </p:cNvPr>
          <p:cNvSpPr txBox="1"/>
          <p:nvPr/>
        </p:nvSpPr>
        <p:spPr>
          <a:xfrm>
            <a:off x="6496925" y="2248478"/>
            <a:ext cx="3927232" cy="369332"/>
          </a:xfrm>
          <a:prstGeom prst="rect">
            <a:avLst/>
          </a:prstGeom>
          <a:noFill/>
        </p:spPr>
        <p:txBody>
          <a:bodyPr wrap="square" rtlCol="0">
            <a:spAutoFit/>
          </a:bodyPr>
          <a:lstStyle/>
          <a:p>
            <a:r>
              <a:rPr lang="en-US" dirty="0"/>
              <a:t>       1,875 Weights in first Hidden Layer</a:t>
            </a:r>
          </a:p>
        </p:txBody>
      </p:sp>
      <p:sp>
        <p:nvSpPr>
          <p:cNvPr id="7" name="Arrow: Right 6">
            <a:extLst>
              <a:ext uri="{FF2B5EF4-FFF2-40B4-BE49-F238E27FC236}">
                <a16:creationId xmlns:a16="http://schemas.microsoft.com/office/drawing/2014/main" id="{C2C92A73-B0AE-4520-8363-893B67B9D9C0}"/>
              </a:ext>
            </a:extLst>
          </p:cNvPr>
          <p:cNvSpPr/>
          <p:nvPr/>
        </p:nvSpPr>
        <p:spPr>
          <a:xfrm>
            <a:off x="3756070" y="2248478"/>
            <a:ext cx="267287" cy="293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2EEC5655-ED85-4AAA-BF9E-3DA99AC08945}"/>
              </a:ext>
            </a:extLst>
          </p:cNvPr>
          <p:cNvSpPr/>
          <p:nvPr/>
        </p:nvSpPr>
        <p:spPr>
          <a:xfrm>
            <a:off x="6600757" y="2250821"/>
            <a:ext cx="222070" cy="291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8A15672-97BB-4B5E-8C23-1659356A2850}"/>
              </a:ext>
            </a:extLst>
          </p:cNvPr>
          <p:cNvSpPr txBox="1"/>
          <p:nvPr/>
        </p:nvSpPr>
        <p:spPr>
          <a:xfrm>
            <a:off x="2236027" y="2797114"/>
            <a:ext cx="1817251" cy="369332"/>
          </a:xfrm>
          <a:prstGeom prst="rect">
            <a:avLst/>
          </a:prstGeom>
          <a:noFill/>
        </p:spPr>
        <p:txBody>
          <a:bodyPr wrap="square" rtlCol="0">
            <a:spAutoFit/>
          </a:bodyPr>
          <a:lstStyle/>
          <a:p>
            <a:r>
              <a:rPr lang="en-US" dirty="0"/>
              <a:t>200 * 200 * 3 </a:t>
            </a:r>
          </a:p>
        </p:txBody>
      </p:sp>
      <p:sp>
        <p:nvSpPr>
          <p:cNvPr id="13" name="Arrow: Right 12">
            <a:extLst>
              <a:ext uri="{FF2B5EF4-FFF2-40B4-BE49-F238E27FC236}">
                <a16:creationId xmlns:a16="http://schemas.microsoft.com/office/drawing/2014/main" id="{4944100A-13DE-4F63-9680-0371E59A2706}"/>
              </a:ext>
            </a:extLst>
          </p:cNvPr>
          <p:cNvSpPr/>
          <p:nvPr/>
        </p:nvSpPr>
        <p:spPr>
          <a:xfrm>
            <a:off x="3753726" y="2822911"/>
            <a:ext cx="267287" cy="293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72CCA7A8-E25C-408E-9DFC-7BC6A191CD75}"/>
              </a:ext>
            </a:extLst>
          </p:cNvPr>
          <p:cNvSpPr/>
          <p:nvPr/>
        </p:nvSpPr>
        <p:spPr>
          <a:xfrm>
            <a:off x="6598415" y="2783049"/>
            <a:ext cx="222070" cy="291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679094C-C91F-43C4-AC3E-EE91C6FB0A1D}"/>
              </a:ext>
            </a:extLst>
          </p:cNvPr>
          <p:cNvSpPr txBox="1"/>
          <p:nvPr/>
        </p:nvSpPr>
        <p:spPr>
          <a:xfrm>
            <a:off x="6508644" y="2780703"/>
            <a:ext cx="4405981" cy="369332"/>
          </a:xfrm>
          <a:prstGeom prst="rect">
            <a:avLst/>
          </a:prstGeom>
          <a:noFill/>
        </p:spPr>
        <p:txBody>
          <a:bodyPr wrap="square" rtlCol="0">
            <a:spAutoFit/>
          </a:bodyPr>
          <a:lstStyle/>
          <a:p>
            <a:r>
              <a:rPr lang="en-US" dirty="0"/>
              <a:t>       120,000 Weights in first Hidden Layer</a:t>
            </a:r>
          </a:p>
        </p:txBody>
      </p:sp>
      <p:sp>
        <p:nvSpPr>
          <p:cNvPr id="17" name="Rectangle: Rounded Corners 16">
            <a:extLst>
              <a:ext uri="{FF2B5EF4-FFF2-40B4-BE49-F238E27FC236}">
                <a16:creationId xmlns:a16="http://schemas.microsoft.com/office/drawing/2014/main" id="{C012AA0B-666E-4D8E-983F-0659540D2C80}"/>
              </a:ext>
            </a:extLst>
          </p:cNvPr>
          <p:cNvSpPr/>
          <p:nvPr/>
        </p:nvSpPr>
        <p:spPr>
          <a:xfrm>
            <a:off x="2482891" y="1166156"/>
            <a:ext cx="4046300" cy="726440"/>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75000"/>
                    <a:lumOff val="25000"/>
                  </a:schemeClr>
                </a:solidFill>
              </a:rPr>
              <a:t>Fully Connected Networks </a:t>
            </a:r>
          </a:p>
        </p:txBody>
      </p:sp>
      <p:pic>
        <p:nvPicPr>
          <p:cNvPr id="18" name="Picture 17">
            <a:extLst>
              <a:ext uri="{FF2B5EF4-FFF2-40B4-BE49-F238E27FC236}">
                <a16:creationId xmlns:a16="http://schemas.microsoft.com/office/drawing/2014/main" id="{E8E31F8B-B77B-438E-8ACA-CA01E8DE2AD1}"/>
              </a:ext>
            </a:extLst>
          </p:cNvPr>
          <p:cNvPicPr>
            <a:picLocks noChangeAspect="1"/>
          </p:cNvPicPr>
          <p:nvPr/>
        </p:nvPicPr>
        <p:blipFill>
          <a:blip r:embed="rId5"/>
          <a:stretch>
            <a:fillRect/>
          </a:stretch>
        </p:blipFill>
        <p:spPr>
          <a:xfrm>
            <a:off x="6820484" y="1060887"/>
            <a:ext cx="942975" cy="1009650"/>
          </a:xfrm>
          <a:prstGeom prst="rect">
            <a:avLst/>
          </a:prstGeom>
        </p:spPr>
      </p:pic>
      <p:pic>
        <p:nvPicPr>
          <p:cNvPr id="19" name="Picture 18">
            <a:extLst>
              <a:ext uri="{FF2B5EF4-FFF2-40B4-BE49-F238E27FC236}">
                <a16:creationId xmlns:a16="http://schemas.microsoft.com/office/drawing/2014/main" id="{BA75EC35-B36F-418F-99C1-C13BFE1CE7C2}"/>
              </a:ext>
            </a:extLst>
          </p:cNvPr>
          <p:cNvPicPr>
            <a:picLocks noChangeAspect="1"/>
          </p:cNvPicPr>
          <p:nvPr/>
        </p:nvPicPr>
        <p:blipFill>
          <a:blip r:embed="rId6"/>
          <a:stretch>
            <a:fillRect/>
          </a:stretch>
        </p:blipFill>
        <p:spPr>
          <a:xfrm>
            <a:off x="9971651" y="3707966"/>
            <a:ext cx="942975" cy="895350"/>
          </a:xfrm>
          <a:prstGeom prst="rect">
            <a:avLst/>
          </a:prstGeom>
        </p:spPr>
      </p:pic>
      <p:sp>
        <p:nvSpPr>
          <p:cNvPr id="20" name="Rectangle: Rounded Corners 19">
            <a:extLst>
              <a:ext uri="{FF2B5EF4-FFF2-40B4-BE49-F238E27FC236}">
                <a16:creationId xmlns:a16="http://schemas.microsoft.com/office/drawing/2014/main" id="{10F2C183-52FE-410A-A4D7-04AF5B0ACA07}"/>
              </a:ext>
            </a:extLst>
          </p:cNvPr>
          <p:cNvSpPr/>
          <p:nvPr/>
        </p:nvSpPr>
        <p:spPr>
          <a:xfrm>
            <a:off x="5231395" y="3756819"/>
            <a:ext cx="4416696" cy="726440"/>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75000"/>
                    <a:lumOff val="25000"/>
                  </a:schemeClr>
                </a:solidFill>
              </a:rPr>
              <a:t>Convolutional Neural Networks </a:t>
            </a:r>
          </a:p>
        </p:txBody>
      </p:sp>
      <p:pic>
        <p:nvPicPr>
          <p:cNvPr id="21" name="Picture 20">
            <a:extLst>
              <a:ext uri="{FF2B5EF4-FFF2-40B4-BE49-F238E27FC236}">
                <a16:creationId xmlns:a16="http://schemas.microsoft.com/office/drawing/2014/main" id="{40079F13-3F62-47A4-A42B-2D61DFC9B47E}"/>
              </a:ext>
            </a:extLst>
          </p:cNvPr>
          <p:cNvPicPr>
            <a:picLocks noChangeAspect="1"/>
          </p:cNvPicPr>
          <p:nvPr/>
        </p:nvPicPr>
        <p:blipFill>
          <a:blip r:embed="rId7"/>
          <a:stretch>
            <a:fillRect/>
          </a:stretch>
        </p:blipFill>
        <p:spPr>
          <a:xfrm>
            <a:off x="5949850" y="4603316"/>
            <a:ext cx="6219825" cy="2181225"/>
          </a:xfrm>
          <a:prstGeom prst="rect">
            <a:avLst/>
          </a:prstGeom>
        </p:spPr>
      </p:pic>
    </p:spTree>
    <p:extLst>
      <p:ext uri="{BB962C8B-B14F-4D97-AF65-F5344CB8AC3E}">
        <p14:creationId xmlns:p14="http://schemas.microsoft.com/office/powerpoint/2010/main" val="352987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BCD4C0-4DB6-4587-B6B7-9B93E6F63986}"/>
              </a:ext>
            </a:extLst>
          </p:cNvPr>
          <p:cNvSpPr/>
          <p:nvPr/>
        </p:nvSpPr>
        <p:spPr>
          <a:xfrm>
            <a:off x="0" y="329809"/>
            <a:ext cx="12192000" cy="609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Data Preparation - Tools and Techniques used</a:t>
            </a:r>
          </a:p>
        </p:txBody>
      </p:sp>
      <p:pic>
        <p:nvPicPr>
          <p:cNvPr id="6" name="Picture 5">
            <a:extLst>
              <a:ext uri="{FF2B5EF4-FFF2-40B4-BE49-F238E27FC236}">
                <a16:creationId xmlns:a16="http://schemas.microsoft.com/office/drawing/2014/main" id="{39FE2128-0E12-4CC8-B9C6-8C26489E7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3" name="Rectangle 2">
            <a:extLst>
              <a:ext uri="{FF2B5EF4-FFF2-40B4-BE49-F238E27FC236}">
                <a16:creationId xmlns:a16="http://schemas.microsoft.com/office/drawing/2014/main" id="{4FD57DD8-8278-46F9-A9BF-8F3719B3945A}"/>
              </a:ext>
            </a:extLst>
          </p:cNvPr>
          <p:cNvSpPr/>
          <p:nvPr/>
        </p:nvSpPr>
        <p:spPr>
          <a:xfrm>
            <a:off x="183892" y="1595217"/>
            <a:ext cx="7617083" cy="4549675"/>
          </a:xfrm>
          <a:prstGeom prst="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lumMod val="85000"/>
                  <a:lumOff val="15000"/>
                </a:schemeClr>
              </a:solidFill>
              <a:cs typeface="Calibri"/>
            </a:endParaRPr>
          </a:p>
        </p:txBody>
      </p:sp>
      <p:sp>
        <p:nvSpPr>
          <p:cNvPr id="4" name="TextBox 3">
            <a:extLst>
              <a:ext uri="{FF2B5EF4-FFF2-40B4-BE49-F238E27FC236}">
                <a16:creationId xmlns:a16="http://schemas.microsoft.com/office/drawing/2014/main" id="{9FF9ACE5-51F8-4668-BD0C-404FF90FF30D}"/>
              </a:ext>
            </a:extLst>
          </p:cNvPr>
          <p:cNvSpPr txBox="1"/>
          <p:nvPr/>
        </p:nvSpPr>
        <p:spPr>
          <a:xfrm>
            <a:off x="250520" y="1599091"/>
            <a:ext cx="7135018"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p>
          <a:p>
            <a:pPr marL="342900" indent="-342900">
              <a:buFont typeface="Arial" panose="020B0604020202020204" pitchFamily="34" charset="0"/>
              <a:buChar char="•"/>
            </a:pPr>
            <a:r>
              <a:rPr lang="en-US" sz="2200" dirty="0">
                <a:cs typeface="Calibri" panose="020F0502020204030204"/>
              </a:rPr>
              <a:t>Initial Exploration – </a:t>
            </a:r>
            <a:r>
              <a:rPr lang="en-US" sz="2200" dirty="0" err="1">
                <a:cs typeface="Calibri" panose="020F0502020204030204"/>
              </a:rPr>
              <a:t>Jupyter</a:t>
            </a:r>
            <a:endParaRPr lang="en-US" sz="2200" dirty="0">
              <a:cs typeface="Calibri" panose="020F0502020204030204"/>
            </a:endParaRPr>
          </a:p>
          <a:p>
            <a:pPr marL="342900" indent="-342900">
              <a:buFont typeface="Arial" panose="020B0604020202020204" pitchFamily="34" charset="0"/>
              <a:buChar char="•"/>
            </a:pPr>
            <a:endParaRPr lang="en-US" sz="2200" dirty="0">
              <a:cs typeface="Calibri" panose="020F0502020204030204"/>
            </a:endParaRPr>
          </a:p>
          <a:p>
            <a:pPr marL="342900" indent="-342900">
              <a:buFont typeface="Arial" panose="020B0604020202020204" pitchFamily="34" charset="0"/>
              <a:buChar char="•"/>
            </a:pPr>
            <a:r>
              <a:rPr lang="en-US" sz="2200" dirty="0">
                <a:cs typeface="Calibri" panose="020F0502020204030204"/>
              </a:rPr>
              <a:t>Google COLAB</a:t>
            </a:r>
          </a:p>
          <a:p>
            <a:pPr marL="800100" lvl="1" indent="-342900">
              <a:buFont typeface="Arial" panose="020B0604020202020204" pitchFamily="34" charset="0"/>
              <a:buChar char="•"/>
            </a:pPr>
            <a:r>
              <a:rPr lang="en-US" sz="2200" dirty="0">
                <a:cs typeface="Calibri" panose="020F0502020204030204"/>
              </a:rPr>
              <a:t>GPU capability</a:t>
            </a:r>
          </a:p>
          <a:p>
            <a:pPr marL="800100" lvl="1" indent="-342900">
              <a:buFont typeface="Arial" panose="020B0604020202020204" pitchFamily="34" charset="0"/>
              <a:buChar char="•"/>
            </a:pPr>
            <a:r>
              <a:rPr lang="en-US" sz="2200" dirty="0">
                <a:cs typeface="Calibri" panose="020F0502020204030204"/>
              </a:rPr>
              <a:t>Robust sharing features</a:t>
            </a:r>
          </a:p>
          <a:p>
            <a:pPr marL="285750" indent="-285750">
              <a:buFont typeface="Arial"/>
              <a:buChar char="•"/>
            </a:pPr>
            <a:endParaRPr lang="en-US" sz="2200" dirty="0">
              <a:cs typeface="Calibri" panose="020F0502020204030204"/>
            </a:endParaRPr>
          </a:p>
          <a:p>
            <a:pPr marL="285750" indent="-285750">
              <a:buFont typeface="Arial"/>
              <a:buChar char="•"/>
            </a:pPr>
            <a:r>
              <a:rPr lang="en-US" sz="2200" dirty="0">
                <a:cs typeface="Calibri" panose="020F0502020204030204"/>
              </a:rPr>
              <a:t>Prepare the image data for ingestion into the planned Convolutional Neural Network</a:t>
            </a:r>
          </a:p>
          <a:p>
            <a:pPr marL="285750" indent="-285750">
              <a:buFont typeface="Arial"/>
              <a:buChar char="•"/>
            </a:pPr>
            <a:endParaRPr lang="en-US" sz="2200" dirty="0">
              <a:cs typeface="Calibri" panose="020F0502020204030204"/>
            </a:endParaRPr>
          </a:p>
          <a:p>
            <a:pPr marL="285750" indent="-285750">
              <a:buFont typeface="Arial"/>
              <a:buChar char="•"/>
            </a:pPr>
            <a:r>
              <a:rPr lang="en-US" sz="2200" dirty="0">
                <a:cs typeface="Calibri" panose="020F0502020204030204"/>
              </a:rPr>
              <a:t>Separate directories for all six classes </a:t>
            </a:r>
          </a:p>
          <a:p>
            <a:pPr marL="285750" indent="-285750">
              <a:buFont typeface="Arial"/>
              <a:buChar char="•"/>
            </a:pPr>
            <a:endParaRPr lang="en-US" sz="2200" dirty="0">
              <a:cs typeface="Calibri" panose="020F0502020204030204"/>
            </a:endParaRPr>
          </a:p>
          <a:p>
            <a:pPr marL="285750" indent="-285750">
              <a:buFont typeface="Arial"/>
              <a:buChar char="•"/>
            </a:pPr>
            <a:r>
              <a:rPr lang="en-US" sz="2200" dirty="0">
                <a:cs typeface="Calibri" panose="020F0502020204030204"/>
              </a:rPr>
              <a:t>CNN: Computation Intensive Models</a:t>
            </a:r>
            <a:endParaRPr lang="en-US" dirty="0">
              <a:cs typeface="Calibri"/>
            </a:endParaRPr>
          </a:p>
        </p:txBody>
      </p:sp>
      <p:pic>
        <p:nvPicPr>
          <p:cNvPr id="8" name="Picture 7">
            <a:extLst>
              <a:ext uri="{FF2B5EF4-FFF2-40B4-BE49-F238E27FC236}">
                <a16:creationId xmlns:a16="http://schemas.microsoft.com/office/drawing/2014/main" id="{CF02B902-D660-4443-B9CD-04BB00AB52FE}"/>
              </a:ext>
            </a:extLst>
          </p:cNvPr>
          <p:cNvPicPr>
            <a:picLocks noChangeAspect="1"/>
          </p:cNvPicPr>
          <p:nvPr/>
        </p:nvPicPr>
        <p:blipFill>
          <a:blip r:embed="rId4"/>
          <a:stretch>
            <a:fillRect/>
          </a:stretch>
        </p:blipFill>
        <p:spPr>
          <a:xfrm>
            <a:off x="0" y="0"/>
            <a:ext cx="2390775" cy="1819275"/>
          </a:xfrm>
          <a:prstGeom prst="rect">
            <a:avLst/>
          </a:prstGeom>
        </p:spPr>
      </p:pic>
      <p:pic>
        <p:nvPicPr>
          <p:cNvPr id="5" name="Picture 4">
            <a:extLst>
              <a:ext uri="{FF2B5EF4-FFF2-40B4-BE49-F238E27FC236}">
                <a16:creationId xmlns:a16="http://schemas.microsoft.com/office/drawing/2014/main" id="{B3904864-E1B9-4E1C-A5A7-9D33BD847CBD}"/>
              </a:ext>
            </a:extLst>
          </p:cNvPr>
          <p:cNvPicPr>
            <a:picLocks noChangeAspect="1"/>
          </p:cNvPicPr>
          <p:nvPr/>
        </p:nvPicPr>
        <p:blipFill>
          <a:blip r:embed="rId5"/>
          <a:stretch>
            <a:fillRect/>
          </a:stretch>
        </p:blipFill>
        <p:spPr>
          <a:xfrm>
            <a:off x="7940887" y="1038428"/>
            <a:ext cx="4163495" cy="2057400"/>
          </a:xfrm>
          <a:prstGeom prst="rect">
            <a:avLst/>
          </a:prstGeom>
        </p:spPr>
      </p:pic>
    </p:spTree>
    <p:extLst>
      <p:ext uri="{BB962C8B-B14F-4D97-AF65-F5344CB8AC3E}">
        <p14:creationId xmlns:p14="http://schemas.microsoft.com/office/powerpoint/2010/main" val="74831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61725" y="2249363"/>
            <a:ext cx="5079015" cy="3570366"/>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lumMod val="75000"/>
                  <a:lumOff val="25000"/>
                </a:schemeClr>
              </a:solidFill>
            </a:endParaRPr>
          </a:p>
        </p:txBody>
      </p:sp>
      <p:sp>
        <p:nvSpPr>
          <p:cNvPr id="5" name="Rectangle 4">
            <a:extLst>
              <a:ext uri="{FF2B5EF4-FFF2-40B4-BE49-F238E27FC236}">
                <a16:creationId xmlns:a16="http://schemas.microsoft.com/office/drawing/2014/main" id="{7C73744A-6B6E-4C44-8965-B0736DBE9D94}"/>
              </a:ext>
            </a:extLst>
          </p:cNvPr>
          <p:cNvSpPr/>
          <p:nvPr/>
        </p:nvSpPr>
        <p:spPr>
          <a:xfrm>
            <a:off x="574110" y="1979165"/>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Mounting the Drive</a:t>
            </a: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Data Upload in COLAB</a:t>
            </a: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20936"/>
            <a:ext cx="2390775" cy="1819275"/>
          </a:xfrm>
          <a:prstGeom prst="rect">
            <a:avLst/>
          </a:prstGeom>
        </p:spPr>
      </p:pic>
      <p:pic>
        <p:nvPicPr>
          <p:cNvPr id="3" name="Picture 2">
            <a:extLst>
              <a:ext uri="{FF2B5EF4-FFF2-40B4-BE49-F238E27FC236}">
                <a16:creationId xmlns:a16="http://schemas.microsoft.com/office/drawing/2014/main" id="{55521088-3D9A-4AB9-9A6B-3DF7834F149F}"/>
              </a:ext>
            </a:extLst>
          </p:cNvPr>
          <p:cNvPicPr>
            <a:picLocks noChangeAspect="1"/>
          </p:cNvPicPr>
          <p:nvPr/>
        </p:nvPicPr>
        <p:blipFill>
          <a:blip r:embed="rId4"/>
          <a:stretch>
            <a:fillRect/>
          </a:stretch>
        </p:blipFill>
        <p:spPr>
          <a:xfrm>
            <a:off x="439192" y="2820282"/>
            <a:ext cx="4191000" cy="2619375"/>
          </a:xfrm>
          <a:prstGeom prst="rect">
            <a:avLst/>
          </a:prstGeom>
        </p:spPr>
      </p:pic>
      <p:pic>
        <p:nvPicPr>
          <p:cNvPr id="6" name="Picture 5">
            <a:extLst>
              <a:ext uri="{FF2B5EF4-FFF2-40B4-BE49-F238E27FC236}">
                <a16:creationId xmlns:a16="http://schemas.microsoft.com/office/drawing/2014/main" id="{5A37A605-9178-43C9-AAE5-06A8BC44A911}"/>
              </a:ext>
            </a:extLst>
          </p:cNvPr>
          <p:cNvPicPr>
            <a:picLocks noChangeAspect="1"/>
          </p:cNvPicPr>
          <p:nvPr/>
        </p:nvPicPr>
        <p:blipFill>
          <a:blip r:embed="rId5"/>
          <a:stretch>
            <a:fillRect/>
          </a:stretch>
        </p:blipFill>
        <p:spPr>
          <a:xfrm>
            <a:off x="5451523" y="2249363"/>
            <a:ext cx="2938945" cy="3570366"/>
          </a:xfrm>
          <a:prstGeom prst="rect">
            <a:avLst/>
          </a:prstGeom>
        </p:spPr>
      </p:pic>
      <p:pic>
        <p:nvPicPr>
          <p:cNvPr id="7" name="Picture 6">
            <a:extLst>
              <a:ext uri="{FF2B5EF4-FFF2-40B4-BE49-F238E27FC236}">
                <a16:creationId xmlns:a16="http://schemas.microsoft.com/office/drawing/2014/main" id="{B409EAB7-E88B-406C-802D-94AFA879C971}"/>
              </a:ext>
            </a:extLst>
          </p:cNvPr>
          <p:cNvPicPr>
            <a:picLocks noChangeAspect="1"/>
          </p:cNvPicPr>
          <p:nvPr/>
        </p:nvPicPr>
        <p:blipFill>
          <a:blip r:embed="rId6"/>
          <a:stretch>
            <a:fillRect/>
          </a:stretch>
        </p:blipFill>
        <p:spPr>
          <a:xfrm>
            <a:off x="8615539" y="1057238"/>
            <a:ext cx="3483000" cy="2057400"/>
          </a:xfrm>
          <a:prstGeom prst="rect">
            <a:avLst/>
          </a:prstGeom>
        </p:spPr>
      </p:pic>
    </p:spTree>
    <p:extLst>
      <p:ext uri="{BB962C8B-B14F-4D97-AF65-F5344CB8AC3E}">
        <p14:creationId xmlns:p14="http://schemas.microsoft.com/office/powerpoint/2010/main" val="169499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494F66-614E-4F30-BFBC-54F5A22A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8380"/>
            <a:ext cx="3037840" cy="726440"/>
          </a:xfrm>
          <a:prstGeom prst="rect">
            <a:avLst/>
          </a:prstGeom>
        </p:spPr>
      </p:pic>
      <p:sp>
        <p:nvSpPr>
          <p:cNvPr id="4" name="Rectangle: Rounded Corners 3">
            <a:extLst>
              <a:ext uri="{FF2B5EF4-FFF2-40B4-BE49-F238E27FC236}">
                <a16:creationId xmlns:a16="http://schemas.microsoft.com/office/drawing/2014/main" id="{25177F97-8636-4B5C-A4EE-D6DF2B60ED2A}"/>
              </a:ext>
            </a:extLst>
          </p:cNvPr>
          <p:cNvSpPr/>
          <p:nvPr/>
        </p:nvSpPr>
        <p:spPr>
          <a:xfrm>
            <a:off x="144117" y="2249363"/>
            <a:ext cx="7149928" cy="2561176"/>
          </a:xfrm>
          <a:prstGeom prst="round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lumMod val="75000"/>
                  <a:lumOff val="25000"/>
                </a:schemeClr>
              </a:solidFill>
            </a:endParaRPr>
          </a:p>
        </p:txBody>
      </p:sp>
      <p:sp>
        <p:nvSpPr>
          <p:cNvPr id="5" name="Rectangle 4">
            <a:extLst>
              <a:ext uri="{FF2B5EF4-FFF2-40B4-BE49-F238E27FC236}">
                <a16:creationId xmlns:a16="http://schemas.microsoft.com/office/drawing/2014/main" id="{7C73744A-6B6E-4C44-8965-B0736DBE9D94}"/>
              </a:ext>
            </a:extLst>
          </p:cNvPr>
          <p:cNvSpPr/>
          <p:nvPr/>
        </p:nvSpPr>
        <p:spPr>
          <a:xfrm>
            <a:off x="574110" y="1979165"/>
            <a:ext cx="4284493" cy="54864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Initial- Simple Model</a:t>
            </a:r>
          </a:p>
        </p:txBody>
      </p:sp>
      <p:sp>
        <p:nvSpPr>
          <p:cNvPr id="8" name="Rectangle 7">
            <a:extLst>
              <a:ext uri="{FF2B5EF4-FFF2-40B4-BE49-F238E27FC236}">
                <a16:creationId xmlns:a16="http://schemas.microsoft.com/office/drawing/2014/main" id="{C973E9A0-EC5E-41D3-82ED-EA2233AFC4E9}"/>
              </a:ext>
            </a:extLst>
          </p:cNvPr>
          <p:cNvSpPr/>
          <p:nvPr/>
        </p:nvSpPr>
        <p:spPr>
          <a:xfrm>
            <a:off x="0" y="479702"/>
            <a:ext cx="12192000" cy="4775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Data </a:t>
            </a:r>
            <a:r>
              <a:rPr lang="en-IN" sz="2800" b="1" dirty="0" err="1">
                <a:solidFill>
                  <a:schemeClr val="tx1"/>
                </a:solidFill>
              </a:rPr>
              <a:t>Modeling</a:t>
            </a:r>
            <a:endParaRPr lang="en-IN" sz="2800" b="1" dirty="0">
              <a:solidFill>
                <a:schemeClr val="tx1"/>
              </a:solidFill>
            </a:endParaRPr>
          </a:p>
        </p:txBody>
      </p:sp>
      <p:pic>
        <p:nvPicPr>
          <p:cNvPr id="10" name="Picture 9">
            <a:extLst>
              <a:ext uri="{FF2B5EF4-FFF2-40B4-BE49-F238E27FC236}">
                <a16:creationId xmlns:a16="http://schemas.microsoft.com/office/drawing/2014/main" id="{17863F82-9DD8-4738-B847-1D0FD150257C}"/>
              </a:ext>
            </a:extLst>
          </p:cNvPr>
          <p:cNvPicPr>
            <a:picLocks noChangeAspect="1"/>
          </p:cNvPicPr>
          <p:nvPr/>
        </p:nvPicPr>
        <p:blipFill>
          <a:blip r:embed="rId3"/>
          <a:stretch>
            <a:fillRect/>
          </a:stretch>
        </p:blipFill>
        <p:spPr>
          <a:xfrm>
            <a:off x="0" y="-20936"/>
            <a:ext cx="2390775" cy="1819275"/>
          </a:xfrm>
          <a:prstGeom prst="rect">
            <a:avLst/>
          </a:prstGeom>
        </p:spPr>
      </p:pic>
      <p:pic>
        <p:nvPicPr>
          <p:cNvPr id="9" name="Picture 8">
            <a:extLst>
              <a:ext uri="{FF2B5EF4-FFF2-40B4-BE49-F238E27FC236}">
                <a16:creationId xmlns:a16="http://schemas.microsoft.com/office/drawing/2014/main" id="{F0B6E1C1-78BD-4D88-B152-ECA669A89838}"/>
              </a:ext>
            </a:extLst>
          </p:cNvPr>
          <p:cNvPicPr>
            <a:picLocks noChangeAspect="1"/>
          </p:cNvPicPr>
          <p:nvPr/>
        </p:nvPicPr>
        <p:blipFill>
          <a:blip r:embed="rId4"/>
          <a:stretch>
            <a:fillRect/>
          </a:stretch>
        </p:blipFill>
        <p:spPr>
          <a:xfrm>
            <a:off x="8468751" y="1025975"/>
            <a:ext cx="3657600" cy="2055106"/>
          </a:xfrm>
          <a:prstGeom prst="rect">
            <a:avLst/>
          </a:prstGeom>
        </p:spPr>
      </p:pic>
      <p:pic>
        <p:nvPicPr>
          <p:cNvPr id="2052" name="Picture 4" descr="https://lh3.googleusercontent.com/bRIzzlv6AzqJvrwv1dNiNfPkduhYT7DWxhbaMdqQiw3QlRT1qW6t2j28L1zEmagzvw7vkBEvKLzj-swKgG3O-hu_q8TkAmMQHoQdtS-Z0qXWfP4siTyAJihYNVJQbRsSIBxwxFLG">
            <a:extLst>
              <a:ext uri="{FF2B5EF4-FFF2-40B4-BE49-F238E27FC236}">
                <a16:creationId xmlns:a16="http://schemas.microsoft.com/office/drawing/2014/main" id="{319901F5-8994-45A2-BD30-B3F0C543F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110" y="2676945"/>
            <a:ext cx="5943600" cy="17509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lh4.googleusercontent.com/Sni0ufKPEKzvvlTJFSozdk0LEdWKHG5NDi5ob-tEQSmAEOYd0eFFRxgxhyuFZCnD2KVY46F-Xs6ypkCbzSSMv59NhZ68swKDv7VAvBV2EKhMHPd4WV2wcgEnwpms4pnp6jnkKZmC">
            <a:extLst>
              <a:ext uri="{FF2B5EF4-FFF2-40B4-BE49-F238E27FC236}">
                <a16:creationId xmlns:a16="http://schemas.microsoft.com/office/drawing/2014/main" id="{A069D79D-6A0B-41DC-BE4D-F7D33C9166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1210" y="4209223"/>
            <a:ext cx="4538694" cy="187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186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629</Words>
  <Application>Microsoft Macintosh PowerPoint</Application>
  <PresentationFormat>Widescreen</PresentationFormat>
  <Paragraphs>127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Intel Image Classification (CNN - Keras) IDS 594- Machine Learning with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Image Classification (CNN - Keras) IDS 594- Machine Learning with Python </dc:title>
  <dc:creator>Om Sai Ram</dc:creator>
  <cp:lastModifiedBy>Peddi, Gnana Teja</cp:lastModifiedBy>
  <cp:revision>41</cp:revision>
  <dcterms:created xsi:type="dcterms:W3CDTF">2019-10-16T23:17:43Z</dcterms:created>
  <dcterms:modified xsi:type="dcterms:W3CDTF">2020-03-27T01:30:00Z</dcterms:modified>
</cp:coreProperties>
</file>