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75" r:id="rId6"/>
    <p:sldId id="276" r:id="rId7"/>
    <p:sldId id="277" r:id="rId8"/>
    <p:sldId id="262" r:id="rId9"/>
    <p:sldId id="26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275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4A72-4324-49CB-AA27-A85F83FC0BB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D930-A194-41D7-95E1-9925D4B46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1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5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클래스를 </a:t>
            </a:r>
            <a:r>
              <a:rPr lang="ko-KR" altLang="en-US" dirty="0" err="1"/>
              <a:t>측정할때</a:t>
            </a:r>
            <a:r>
              <a:rPr lang="ko-KR" altLang="en-US" dirty="0"/>
              <a:t> 각 </a:t>
            </a:r>
            <a:r>
              <a:rPr lang="ko-KR" altLang="en-US" dirty="0" err="1"/>
              <a:t>각</a:t>
            </a:r>
            <a:r>
              <a:rPr lang="ko-KR" altLang="en-US" dirty="0"/>
              <a:t> 어느 픽셀이 사용되었는지 보여줌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4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5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2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3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1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4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5687-F800-47E2-B8A5-58A8167A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FFD7C-71F8-4133-BAEB-9BC19FEA3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40C2-2E1C-4501-A526-6F7B6F3A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2715E-36E8-4BF5-A758-81A3AFB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89A70-6D00-445C-8C46-95BF75C0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A3745-F882-427C-9539-B43B1C6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FE72C-FA54-4CCC-9C6A-E95FEED0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34F6-F246-4994-B60C-E285434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7738D-681A-4805-A114-30E4473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BF2B-2C7C-4FC2-B50D-4FD2219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8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4ACE1-E524-4B7D-81AF-2C904369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34A39-38A5-4EB3-9B0B-1FE2D959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537F3-430D-4A5D-8710-ECCADFB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01D5-C044-4291-BB51-4B95A09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90AB8-7BF7-4EFF-952A-B674DBE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8ACC-0A41-49F7-BF84-9511BFE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38E7E-D70C-4BEB-A3C8-96733A5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79916-3193-4737-B7E8-8A0CD5A5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DA6A0-B480-46A3-8ADC-61541250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087B5-8694-45AB-AC13-AF729324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9695-75D8-4BFA-8C97-16C9F0EF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0536C-5822-46A8-84E9-38E48C00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8444-0E73-4AAD-906B-DA2206B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53ED7-284D-40AF-A5CE-692FEDA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2A5B-CEF0-4C9C-9B5E-C88CF8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35D21-58CF-4A3D-B752-63A0F03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88CE6-F36B-41D2-A080-BCE8E9A3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76A2B-76BD-4F6B-B06B-4D50A3CF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41C34-7FC8-4172-98CA-A67D0732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BDAA8-1B6C-44E7-929B-405ADFDC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4E251-A497-4627-994C-A70591BB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67AB-594F-47CE-AE22-FC4F4F90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5E41A-8103-420F-A205-3F116C2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3BB9-F337-4B63-9170-14F9ECDD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7137F-B6C4-4DA1-8F7C-AD412453C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E9957-644F-4A44-A4D3-634AC3FD0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8D924-BA94-4206-8B6E-F1201A2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9AA00-2281-4DBA-9474-C64DA448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65BE3-D4A0-40C7-B838-013C5C2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2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F864E-40FB-4B8D-B5DD-BB1695D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C8A4DD-DA48-40F1-AC87-6111162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D15FF-C3B0-4D4C-9DBE-CBCDE67E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72FA1-32D4-48CA-8D1A-0E904D5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479E1-C2D8-4FE1-A487-EF64E6F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052B1D-92E0-4C4E-915A-B8EB67E4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DAEE9-BFEE-4338-ABD5-4D538CC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2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5226-CA6F-4BE0-8C36-AA3E600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2874A-4CD4-42B2-9468-B5CAC276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34F1-F92C-46A0-AE9C-25AA2A1C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F261-675F-42C8-BE7D-B1C951B8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304CD-5A1E-419E-9E1B-BE38F0FA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C6634-E46A-4DB0-B3B7-208FDC98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205-D304-406B-BD81-0A34EDD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DA19D-1553-4F3C-A691-0F75BD20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3516D-82A9-4CDE-87F4-CCBFECCC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2C1F7-0EF4-4504-9287-D5EA088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08A6F-65E8-4EA2-8F1D-556A04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601DF-85CD-4BE3-8656-303EDB91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35708-86F6-4002-BCEA-A32DE4E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DE92-0298-455B-94B3-53B5F5B8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22442-72DC-4268-BB89-A372E2D34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EF6F-33BF-47CA-9324-F2518171012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4316-9D52-4814-9CF7-1B21EF56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2AC04-3185-4B4B-ACA0-A98D14370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zalabs.github.io/blst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22893" TargetMode="External"/><Relationship Id="rId4" Type="http://schemas.openxmlformats.org/officeDocument/2006/relationships/hyperlink" Target="https://www.kaggle.com/go1dfish/basic-e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B7011-B54C-498C-BB8C-D79FD2AB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LSTM with</a:t>
            </a:r>
            <a:br>
              <a:rPr lang="en-US" altLang="ko-KR" dirty="0"/>
            </a:br>
            <a:r>
              <a:rPr lang="en-US" altLang="ko-KR" dirty="0"/>
              <a:t>Attention Mechanism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BE38F-32F1-4FDB-BC68-31CE95ABB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347"/>
            <a:ext cx="9144000" cy="1655762"/>
          </a:xfrm>
        </p:spPr>
        <p:txBody>
          <a:bodyPr/>
          <a:lstStyle/>
          <a:p>
            <a:r>
              <a:rPr lang="ko-KR" altLang="en-US" dirty="0"/>
              <a:t>모두의 연구소</a:t>
            </a:r>
            <a:endParaRPr lang="en-US" altLang="ko-KR" dirty="0"/>
          </a:p>
          <a:p>
            <a:r>
              <a:rPr lang="ko-KR" altLang="en-US" dirty="0"/>
              <a:t>강태형</a:t>
            </a:r>
            <a:endParaRPr lang="en-US" altLang="ko-KR" dirty="0"/>
          </a:p>
          <a:p>
            <a:r>
              <a:rPr lang="en-US" altLang="ko-KR" dirty="0"/>
              <a:t>gtpgg1013@gmail.com</a:t>
            </a:r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4D078211-978B-46A3-ADAA-F662822D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4048125"/>
            <a:ext cx="2809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156"/>
            <a:ext cx="10515600" cy="1431719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/>
              <a:t>하지만 </a:t>
            </a:r>
            <a:r>
              <a:rPr lang="en-US" altLang="ko-KR" sz="3200" dirty="0"/>
              <a:t>RNN</a:t>
            </a:r>
            <a:r>
              <a:rPr lang="ko-KR" altLang="en-US" sz="3200" dirty="0"/>
              <a:t>은 </a:t>
            </a:r>
            <a:r>
              <a:rPr lang="en-US" altLang="ko-KR" sz="3200" dirty="0"/>
              <a:t>time step</a:t>
            </a:r>
            <a:r>
              <a:rPr lang="ko-KR" altLang="en-US" sz="3200" dirty="0"/>
              <a:t>이 길어지게 되면 학습이 잘 안됨 </a:t>
            </a:r>
            <a:r>
              <a:rPr lang="en-US" altLang="ko-KR" sz="3200" dirty="0"/>
              <a:t>=&gt; </a:t>
            </a:r>
            <a:r>
              <a:rPr lang="ko-KR" altLang="en-US" sz="3200" dirty="0" err="1"/>
              <a:t>아키텍쳐</a:t>
            </a:r>
            <a:r>
              <a:rPr lang="ko-KR" altLang="en-US" sz="3200" dirty="0"/>
              <a:t> 재구성 </a:t>
            </a:r>
            <a:r>
              <a:rPr lang="en-US" altLang="ko-KR" sz="3200" dirty="0"/>
              <a:t>: LSTM!</a:t>
            </a:r>
          </a:p>
          <a:p>
            <a:r>
              <a:rPr lang="ko-KR" altLang="en-US" sz="3200" dirty="0"/>
              <a:t>장기상태 </a:t>
            </a:r>
            <a:r>
              <a:rPr lang="en-US" altLang="ko-KR" sz="3200" dirty="0"/>
              <a:t>/ </a:t>
            </a:r>
            <a:r>
              <a:rPr lang="ko-KR" altLang="en-US" sz="3200" dirty="0"/>
              <a:t>단기상태 두 </a:t>
            </a:r>
            <a:r>
              <a:rPr lang="en-US" altLang="ko-KR" sz="3200" dirty="0"/>
              <a:t>hidden state</a:t>
            </a:r>
            <a:r>
              <a:rPr lang="ko-KR" altLang="en-US" sz="3200" dirty="0"/>
              <a:t>를 </a:t>
            </a:r>
            <a:r>
              <a:rPr lang="en-US" altLang="ko-KR" sz="3200" dirty="0"/>
              <a:t>return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438F9-EC62-4AE0-9934-D35F811B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28" y="1796844"/>
            <a:ext cx="4039743" cy="32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Bidirectional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4464"/>
            <a:ext cx="10515600" cy="212077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LSTM, RNN =&gt; </a:t>
            </a:r>
            <a:r>
              <a:rPr lang="ko-KR" altLang="en-US" sz="3200" dirty="0"/>
              <a:t>순서에 따라 영향 받음 </a:t>
            </a:r>
            <a:r>
              <a:rPr lang="en-US" altLang="ko-KR" sz="3200" dirty="0"/>
              <a:t>(0=&gt;1=&gt;2)</a:t>
            </a:r>
          </a:p>
          <a:p>
            <a:r>
              <a:rPr lang="ko-KR" altLang="en-US" sz="3200" dirty="0"/>
              <a:t>두 </a:t>
            </a:r>
            <a:r>
              <a:rPr lang="en-US" altLang="ko-KR" sz="3200" dirty="0"/>
              <a:t>LSTM</a:t>
            </a:r>
            <a:r>
              <a:rPr lang="ko-KR" altLang="en-US" sz="3200" dirty="0"/>
              <a:t>을 </a:t>
            </a:r>
            <a:r>
              <a:rPr lang="en-US" altLang="ko-KR" sz="3200" dirty="0" err="1"/>
              <a:t>concat</a:t>
            </a:r>
            <a:r>
              <a:rPr lang="ko-KR" altLang="en-US" sz="3200" dirty="0"/>
              <a:t>해서 사용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거꾸로 된 순서도 고려하여 </a:t>
            </a:r>
            <a:r>
              <a:rPr lang="en-US" altLang="ko-KR" sz="3200" dirty="0"/>
              <a:t>hidden state</a:t>
            </a:r>
            <a:r>
              <a:rPr lang="ko-KR" altLang="en-US" sz="3200" dirty="0"/>
              <a:t>를 </a:t>
            </a:r>
            <a:r>
              <a:rPr lang="ko-KR" altLang="en-US" sz="3200" dirty="0" err="1"/>
              <a:t>만들어냄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39FC5B-C9BE-492F-A276-837C5529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836468"/>
            <a:ext cx="7048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252"/>
            <a:ext cx="10515600" cy="3318955"/>
          </a:xfrm>
        </p:spPr>
        <p:txBody>
          <a:bodyPr>
            <a:normAutofit/>
          </a:bodyPr>
          <a:lstStyle/>
          <a:p>
            <a:r>
              <a:rPr lang="ko-KR" altLang="en-US" dirty="0"/>
              <a:t>딥러닝 모델이 특정 벡터에 주목</a:t>
            </a:r>
            <a:r>
              <a:rPr lang="en-US" altLang="ko-KR" dirty="0"/>
              <a:t>(Attention)</a:t>
            </a:r>
            <a:r>
              <a:rPr lang="ko-KR" altLang="en-US" dirty="0"/>
              <a:t>하게 만들어 모델의 성능을 높임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‘</a:t>
            </a:r>
            <a:r>
              <a:rPr lang="ko-KR" altLang="en-US" dirty="0">
                <a:sym typeface="Wingdings" panose="05000000000000000000" pitchFamily="2" charset="2"/>
              </a:rPr>
              <a:t>가중치를 주어서 보겠다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7510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9808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기계번역의 성능을 크게 향상시켰던 </a:t>
            </a:r>
            <a:r>
              <a:rPr lang="en-US" altLang="ko-KR" dirty="0"/>
              <a:t>Seq2Seq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ko-KR" altLang="en-US" dirty="0"/>
              <a:t>인코더 </a:t>
            </a:r>
            <a:r>
              <a:rPr lang="en-US" altLang="ko-KR" dirty="0"/>
              <a:t>– </a:t>
            </a:r>
            <a:r>
              <a:rPr lang="ko-KR" altLang="en-US" dirty="0" err="1"/>
              <a:t>디코더</a:t>
            </a:r>
            <a:r>
              <a:rPr lang="ko-KR" altLang="en-US" dirty="0"/>
              <a:t> 구조 </a:t>
            </a:r>
            <a:r>
              <a:rPr lang="en-US" altLang="ko-KR" dirty="0"/>
              <a:t>: context</a:t>
            </a:r>
            <a:r>
              <a:rPr lang="ko-KR" altLang="en-US" dirty="0"/>
              <a:t> </a:t>
            </a:r>
            <a:r>
              <a:rPr lang="en-US" altLang="ko-KR" dirty="0"/>
              <a:t>vector (summary in vector space)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3AC43-FD2F-48CB-92A7-8BF56FFA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90688"/>
            <a:ext cx="9829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9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9808"/>
            <a:ext cx="10515600" cy="19330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압축된 </a:t>
            </a:r>
            <a:r>
              <a:rPr lang="en-US" altLang="ko-KR" sz="2400" dirty="0"/>
              <a:t>context vector</a:t>
            </a:r>
            <a:r>
              <a:rPr lang="ko-KR" altLang="en-US" sz="2400" dirty="0"/>
              <a:t>만 보고 단어들을 뽑아내니 성능이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어순이 다름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inferencing</a:t>
            </a:r>
            <a:r>
              <a:rPr lang="ko-KR" altLang="en-US" sz="2400" dirty="0"/>
              <a:t>의 </a:t>
            </a:r>
            <a:r>
              <a:rPr lang="en-US" altLang="ko-KR" sz="2400" dirty="0"/>
              <a:t>time step</a:t>
            </a:r>
            <a:r>
              <a:rPr lang="ko-KR" altLang="en-US" sz="2400" dirty="0"/>
              <a:t>마다 </a:t>
            </a:r>
            <a:r>
              <a:rPr lang="en-US" altLang="ko-KR" sz="2400" dirty="0"/>
              <a:t>context vector</a:t>
            </a:r>
            <a:r>
              <a:rPr lang="ko-KR" altLang="en-US" sz="2400" dirty="0"/>
              <a:t>를 갱신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프랑스</a:t>
            </a:r>
            <a:r>
              <a:rPr lang="en-US" altLang="ko-KR" sz="2400" dirty="0"/>
              <a:t> je</a:t>
            </a:r>
            <a:r>
              <a:rPr lang="ko-KR" altLang="en-US" sz="2400" dirty="0"/>
              <a:t>가 들어오면 영어</a:t>
            </a:r>
            <a:r>
              <a:rPr lang="en-US" altLang="ko-KR" sz="2400" dirty="0"/>
              <a:t> ‘am’</a:t>
            </a:r>
            <a:r>
              <a:rPr lang="ko-KR" altLang="en-US" sz="2400" dirty="0"/>
              <a:t>에 가중을 주어 예측하면 더 잘할 것</a:t>
            </a:r>
            <a:r>
              <a:rPr lang="en-US" altLang="ko-KR" sz="2400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A3AC43-FD2F-48CB-92A7-8BF56FFA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90688"/>
            <a:ext cx="9829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2704"/>
            <a:ext cx="10515600" cy="86017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프랑스</a:t>
            </a:r>
            <a:r>
              <a:rPr lang="en-US" altLang="ko-KR" sz="2400" dirty="0"/>
              <a:t> je</a:t>
            </a:r>
            <a:r>
              <a:rPr lang="ko-KR" altLang="en-US" sz="2400" dirty="0"/>
              <a:t>가 들어오면 영어</a:t>
            </a:r>
            <a:r>
              <a:rPr lang="en-US" altLang="ko-KR" sz="2400" dirty="0"/>
              <a:t> ‘am’</a:t>
            </a:r>
            <a:r>
              <a:rPr lang="ko-KR" altLang="en-US" sz="2400" dirty="0"/>
              <a:t>에 가중을 주어 예측하면 더 잘할 것</a:t>
            </a:r>
            <a:r>
              <a:rPr lang="en-US" altLang="ko-KR" sz="24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09258-6256-4C5F-A725-76CCF04C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74" y="1463611"/>
            <a:ext cx="6507852" cy="41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9824"/>
            <a:ext cx="10515600" cy="11764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Context vector</a:t>
            </a:r>
            <a:r>
              <a:rPr lang="ko-KR" altLang="en-US" sz="2400" dirty="0"/>
              <a:t>와 인코더의 각 </a:t>
            </a:r>
            <a:r>
              <a:rPr lang="en-US" altLang="ko-KR" sz="2400" dirty="0"/>
              <a:t>time step</a:t>
            </a:r>
            <a:r>
              <a:rPr lang="ko-KR" altLang="en-US" sz="2400" dirty="0"/>
              <a:t>의 </a:t>
            </a:r>
            <a:r>
              <a:rPr lang="en-US" altLang="ko-KR" sz="2400" dirty="0"/>
              <a:t>hidden state</a:t>
            </a:r>
            <a:r>
              <a:rPr lang="ko-KR" altLang="en-US" sz="2400" dirty="0"/>
              <a:t>를 내적</a:t>
            </a:r>
            <a:endParaRPr lang="en-US" altLang="ko-KR" sz="2400" dirty="0"/>
          </a:p>
          <a:p>
            <a:r>
              <a:rPr lang="ko-KR" altLang="en-US" sz="2400" dirty="0"/>
              <a:t>이전 </a:t>
            </a:r>
            <a:r>
              <a:rPr lang="en-US" altLang="ko-KR" sz="2400" dirty="0"/>
              <a:t>hidden state</a:t>
            </a:r>
            <a:r>
              <a:rPr lang="ko-KR" altLang="en-US" sz="2400" dirty="0"/>
              <a:t>와 각 단어 벡터의 유사도를 구함</a:t>
            </a:r>
            <a:r>
              <a:rPr lang="en-US" altLang="ko-KR" sz="2400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6BA7C-31E1-4692-BA80-CB6391DA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557337"/>
            <a:ext cx="9067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2704"/>
            <a:ext cx="10515600" cy="86017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 단어</a:t>
            </a:r>
            <a:r>
              <a:rPr lang="en-US" altLang="ko-KR" sz="2400" dirty="0"/>
              <a:t> </a:t>
            </a:r>
            <a:r>
              <a:rPr lang="ko-KR" altLang="en-US" sz="2400" dirty="0"/>
              <a:t>벡터 </a:t>
            </a:r>
            <a:r>
              <a:rPr lang="en-US" altLang="ko-KR" sz="2400" dirty="0"/>
              <a:t>* hidden state</a:t>
            </a:r>
            <a:r>
              <a:rPr lang="ko-KR" altLang="en-US" sz="2400" dirty="0"/>
              <a:t>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확률화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4F6AE-1E40-412E-B8CE-40FDD651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347787"/>
            <a:ext cx="8572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868"/>
            <a:ext cx="10515600" cy="11771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Hidden state </a:t>
            </a:r>
            <a:r>
              <a:rPr lang="ko-KR" altLang="en-US" sz="2400" dirty="0"/>
              <a:t>벡터들을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통과시켜 </a:t>
            </a:r>
            <a:r>
              <a:rPr lang="ko-KR" altLang="en-US" sz="2400" dirty="0" err="1"/>
              <a:t>확률화함</a:t>
            </a:r>
            <a:endParaRPr lang="en-US" altLang="ko-KR" sz="2400" dirty="0"/>
          </a:p>
          <a:p>
            <a:r>
              <a:rPr lang="ko-KR" altLang="en-US" sz="2400" dirty="0"/>
              <a:t>가중치 벡터 </a:t>
            </a:r>
            <a:r>
              <a:rPr lang="en-US" altLang="ko-KR" sz="2400" dirty="0"/>
              <a:t>: attention value : </a:t>
            </a:r>
            <a:r>
              <a:rPr lang="ko-KR" altLang="en-US" sz="2400" dirty="0"/>
              <a:t>다음 </a:t>
            </a:r>
            <a:r>
              <a:rPr lang="en-US" altLang="ko-KR" sz="2400" dirty="0"/>
              <a:t>step</a:t>
            </a:r>
            <a:r>
              <a:rPr lang="ko-KR" altLang="en-US" sz="2400" dirty="0"/>
              <a:t>을 예측할 때 어떤 단어에 </a:t>
            </a:r>
            <a:r>
              <a:rPr lang="en-US" altLang="ko-KR" sz="2400" dirty="0"/>
              <a:t>attention</a:t>
            </a:r>
            <a:r>
              <a:rPr lang="ko-KR" altLang="en-US" sz="2400" dirty="0"/>
              <a:t>을 크게 줄까 결정</a:t>
            </a:r>
            <a:r>
              <a:rPr lang="en-US" altLang="ko-KR" sz="24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4F6AE-1E40-412E-B8CE-40FDD651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262443"/>
            <a:ext cx="8572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0"/>
            <a:ext cx="10515600" cy="9327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가중합을 하여 </a:t>
            </a:r>
            <a:r>
              <a:rPr lang="en-US" altLang="ko-KR" sz="2400" dirty="0"/>
              <a:t>attention vector</a:t>
            </a:r>
            <a:r>
              <a:rPr lang="ko-KR" altLang="en-US" sz="2400" dirty="0"/>
              <a:t> 생성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7A73E-BC8C-4E62-A02A-C0808AC6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" y="1365177"/>
            <a:ext cx="6834569" cy="4127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4A08C2-BD72-4700-87A8-20B2D403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46" y="2723833"/>
            <a:ext cx="2864166" cy="15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E69FFC-7669-4AA0-BEA3-687F8E88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866013"/>
            <a:ext cx="10629900" cy="302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25A401-47BC-4129-93CA-922DFF79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168711"/>
            <a:ext cx="10582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</a:t>
            </a:r>
            <a:r>
              <a:rPr lang="ko-KR" altLang="en-US" dirty="0"/>
              <a:t>의 등장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0"/>
            <a:ext cx="10515600" cy="9327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 vector</a:t>
            </a:r>
            <a:r>
              <a:rPr lang="ko-KR" altLang="en-US" sz="2400" dirty="0"/>
              <a:t>와 이전 </a:t>
            </a:r>
            <a:r>
              <a:rPr lang="en-US" altLang="ko-KR" sz="2400" dirty="0"/>
              <a:t>time</a:t>
            </a:r>
            <a:r>
              <a:rPr lang="ko-KR" altLang="en-US" sz="2400" dirty="0"/>
              <a:t> </a:t>
            </a:r>
            <a:r>
              <a:rPr lang="en-US" altLang="ko-KR" sz="2400" dirty="0"/>
              <a:t>step</a:t>
            </a:r>
            <a:r>
              <a:rPr lang="ko-KR" altLang="en-US" sz="2400" dirty="0"/>
              <a:t>의 </a:t>
            </a:r>
            <a:r>
              <a:rPr lang="en-US" altLang="ko-KR" sz="2400" dirty="0"/>
              <a:t>hidden vector</a:t>
            </a:r>
            <a:r>
              <a:rPr lang="ko-KR" altLang="en-US" sz="2400" dirty="0"/>
              <a:t>를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하여 새로운 </a:t>
            </a:r>
            <a:r>
              <a:rPr lang="en-US" altLang="ko-KR" sz="2400" dirty="0"/>
              <a:t>context</a:t>
            </a:r>
            <a:r>
              <a:rPr lang="ko-KR" altLang="en-US" sz="2400" dirty="0"/>
              <a:t> </a:t>
            </a:r>
            <a:r>
              <a:rPr lang="en-US" altLang="ko-KR" sz="2400" dirty="0"/>
              <a:t>vector</a:t>
            </a:r>
            <a:r>
              <a:rPr lang="ko-KR" altLang="en-US" sz="2400" dirty="0"/>
              <a:t>를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반복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4269B-7675-4D94-AC8B-436297CE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81125"/>
            <a:ext cx="8991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 Layer</a:t>
            </a:r>
            <a:r>
              <a:rPr lang="ko-KR" altLang="en-US" dirty="0"/>
              <a:t> </a:t>
            </a:r>
            <a:r>
              <a:rPr lang="en-US" altLang="ko-KR" dirty="0"/>
              <a:t>in VSB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623"/>
            <a:ext cx="10515600" cy="9327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 layer</a:t>
            </a:r>
            <a:r>
              <a:rPr lang="ko-KR" altLang="en-US" sz="2400" dirty="0"/>
              <a:t>의</a:t>
            </a:r>
            <a:r>
              <a:rPr lang="en-US" altLang="ko-KR" sz="2400" dirty="0"/>
              <a:t> Input</a:t>
            </a:r>
            <a:r>
              <a:rPr lang="ko-KR" altLang="en-US" sz="2400" dirty="0"/>
              <a:t> </a:t>
            </a:r>
            <a:r>
              <a:rPr lang="en-US" altLang="ko-KR" sz="2400" dirty="0"/>
              <a:t>shape</a:t>
            </a:r>
            <a:r>
              <a:rPr lang="ko-KR" altLang="en-US" sz="2400" dirty="0"/>
              <a:t> </a:t>
            </a:r>
            <a:r>
              <a:rPr lang="en-US" altLang="ko-KR" sz="2400" dirty="0"/>
              <a:t>: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features_dim</a:t>
            </a:r>
            <a:r>
              <a:rPr lang="en-US" altLang="ko-KR" sz="2400" dirty="0"/>
              <a:t>]</a:t>
            </a: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AE3E6-DD4C-4E4F-B0F1-B6B2DF9C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13" y="1406461"/>
            <a:ext cx="5312774" cy="42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 Layer</a:t>
            </a:r>
            <a:r>
              <a:rPr lang="ko-KR" altLang="en-US" dirty="0"/>
              <a:t> </a:t>
            </a:r>
            <a:r>
              <a:rPr lang="en-US" altLang="ko-KR" dirty="0"/>
              <a:t>in VSB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9663"/>
            <a:ext cx="10515600" cy="202641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Shape</a:t>
            </a:r>
            <a:r>
              <a:rPr lang="ko-KR" altLang="en-US" sz="2400" dirty="0"/>
              <a:t>를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batch_size</a:t>
            </a:r>
            <a:r>
              <a:rPr lang="ko-KR" altLang="en-US" sz="2400" dirty="0"/>
              <a:t> </a:t>
            </a:r>
            <a:r>
              <a:rPr lang="en-US" altLang="ko-KR" sz="2400" dirty="0"/>
              <a:t>*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features_dim</a:t>
            </a:r>
            <a:r>
              <a:rPr lang="en-US" altLang="ko-KR" sz="2400" dirty="0"/>
              <a:t>]</a:t>
            </a:r>
            <a:r>
              <a:rPr lang="ko-KR" altLang="en-US" sz="2400" dirty="0"/>
              <a:t>으로 바꿈</a:t>
            </a:r>
            <a:endParaRPr lang="en-US" altLang="ko-KR" sz="2400" dirty="0"/>
          </a:p>
          <a:p>
            <a:r>
              <a:rPr lang="en-US" altLang="ko-KR" sz="2400" dirty="0"/>
              <a:t>Attention parameter W</a:t>
            </a:r>
            <a:r>
              <a:rPr lang="ko-KR" altLang="en-US" sz="2400" dirty="0"/>
              <a:t>를 연산 </a:t>
            </a:r>
            <a:r>
              <a:rPr lang="en-US" altLang="ko-KR" sz="2400" dirty="0"/>
              <a:t>=&gt;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Bias</a:t>
            </a:r>
            <a:r>
              <a:rPr lang="ko-KR" altLang="en-US" sz="2400" dirty="0"/>
              <a:t>를 연산하고 싶으면 </a:t>
            </a:r>
            <a:r>
              <a:rPr lang="ko-KR" altLang="en-US" sz="2400" dirty="0" err="1"/>
              <a:t>더해줌</a:t>
            </a:r>
            <a:r>
              <a:rPr lang="ko-KR" altLang="en-US" sz="2400" dirty="0"/>
              <a:t> </a:t>
            </a:r>
            <a:r>
              <a:rPr lang="en-US" altLang="ko-KR" sz="2400" dirty="0"/>
              <a:t>=&gt;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020D0-AB9D-424C-9F89-EE24F01B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293115"/>
            <a:ext cx="7296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 Layer</a:t>
            </a:r>
            <a:r>
              <a:rPr lang="ko-KR" altLang="en-US" dirty="0"/>
              <a:t> </a:t>
            </a:r>
            <a:r>
              <a:rPr lang="en-US" altLang="ko-KR" dirty="0"/>
              <a:t>in VSB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959"/>
            <a:ext cx="10515600" cy="202641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Softmax</a:t>
            </a:r>
            <a:r>
              <a:rPr lang="en-US" altLang="ko-KR" sz="2400" dirty="0"/>
              <a:t> </a:t>
            </a:r>
            <a:r>
              <a:rPr lang="ko-KR" altLang="en-US" sz="2400" dirty="0"/>
              <a:t>연산 </a:t>
            </a:r>
            <a:r>
              <a:rPr lang="en-US" altLang="ko-KR" sz="2400" dirty="0"/>
              <a:t>=&gt;</a:t>
            </a:r>
            <a:r>
              <a:rPr lang="ko-KR" altLang="en-US" sz="2400" dirty="0"/>
              <a:t> 확률화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F9461-78E9-4BE2-8B78-8258E19B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568132"/>
            <a:ext cx="7200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2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6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Attention Layer</a:t>
            </a:r>
            <a:r>
              <a:rPr lang="ko-KR" altLang="en-US" dirty="0"/>
              <a:t> </a:t>
            </a:r>
            <a:r>
              <a:rPr lang="en-US" altLang="ko-KR" dirty="0"/>
              <a:t>in VSB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2128"/>
            <a:ext cx="10515600" cy="254330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Expand_dims</a:t>
            </a:r>
            <a:r>
              <a:rPr lang="en-US" altLang="ko-KR" sz="2400" dirty="0"/>
              <a:t> =&gt;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, 1]</a:t>
            </a:r>
          </a:p>
          <a:p>
            <a:r>
              <a:rPr lang="en-US" altLang="ko-KR" sz="2400" dirty="0" err="1"/>
              <a:t>Weighted_input</a:t>
            </a:r>
            <a:r>
              <a:rPr lang="ko-KR" altLang="en-US" sz="2400" dirty="0"/>
              <a:t>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r>
              <a:rPr lang="en-US" altLang="ko-KR" sz="2400" dirty="0"/>
              <a:t>broadcasting :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step_dim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features_dim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Attention</a:t>
            </a:r>
            <a:r>
              <a:rPr lang="ko-KR" altLang="en-US" sz="2400" dirty="0"/>
              <a:t>이 적용된 </a:t>
            </a:r>
            <a:r>
              <a:rPr lang="en-US" altLang="ko-KR" sz="2400" dirty="0"/>
              <a:t>vector</a:t>
            </a:r>
            <a:r>
              <a:rPr lang="ko-KR" altLang="en-US" sz="2400" dirty="0"/>
              <a:t>가 됨</a:t>
            </a:r>
            <a:endParaRPr lang="en-US" altLang="ko-KR" sz="2400" dirty="0"/>
          </a:p>
          <a:p>
            <a:r>
              <a:rPr lang="en-US" altLang="ko-KR" sz="2400" dirty="0" err="1"/>
              <a:t>Step_dim</a:t>
            </a:r>
            <a:r>
              <a:rPr lang="ko-KR" altLang="en-US" sz="2400" dirty="0"/>
              <a:t> 차원으로 </a:t>
            </a:r>
            <a:r>
              <a:rPr lang="en-US" altLang="ko-KR" sz="2400" dirty="0"/>
              <a:t>sum =&gt; [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features_dim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“</a:t>
            </a:r>
            <a:r>
              <a:rPr lang="ko-KR" altLang="en-US" sz="2400" dirty="0"/>
              <a:t>어떤 </a:t>
            </a:r>
            <a:r>
              <a:rPr lang="en-US" altLang="ko-KR" sz="2400" dirty="0"/>
              <a:t>step</a:t>
            </a:r>
            <a:r>
              <a:rPr lang="ko-KR" altLang="en-US" sz="2400" dirty="0"/>
              <a:t>에 가중을 주어 정보를 압축하면 잘 될까</a:t>
            </a:r>
            <a:r>
              <a:rPr lang="en-US" altLang="ko-KR" sz="2400" dirty="0"/>
              <a:t>?” &lt;= </a:t>
            </a:r>
            <a:r>
              <a:rPr lang="ko-KR" altLang="en-US" sz="2400" dirty="0"/>
              <a:t>가 적용됨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3DA93-7DBB-48D8-922E-6E1EF043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07" y="1711705"/>
            <a:ext cx="6658786" cy="18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549"/>
          </a:xfrm>
        </p:spPr>
        <p:txBody>
          <a:bodyPr/>
          <a:lstStyle/>
          <a:p>
            <a:r>
              <a:rPr lang="en-US" altLang="ko-KR" dirty="0"/>
              <a:t>Reference: </a:t>
            </a:r>
            <a:r>
              <a:rPr lang="en-US" altLang="ko-KR" sz="4000" dirty="0">
                <a:hlinkClick r:id="rId3"/>
              </a:rPr>
              <a:t>https://pozalabs.github.io/blstm/</a:t>
            </a:r>
            <a:br>
              <a:rPr lang="en-US" altLang="ko-KR" sz="4000" dirty="0"/>
            </a:br>
            <a:r>
              <a:rPr lang="en-US" altLang="ko-KR" sz="4000" dirty="0">
                <a:hlinkClick r:id="rId4"/>
              </a:rPr>
              <a:t>https://www.kaggle.com/go1dfish/basic-eda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https://wikidocs.net/22893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8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E2FCA-45FE-4CC2-B141-2A22568A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1731F-0993-4CCB-BDCE-BD55848C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Basic data explanation</a:t>
            </a:r>
          </a:p>
          <a:p>
            <a:r>
              <a:rPr lang="en-US" altLang="ko-KR" sz="3200" dirty="0"/>
              <a:t>RNN</a:t>
            </a:r>
          </a:p>
          <a:p>
            <a:r>
              <a:rPr lang="en-US" altLang="ko-KR" sz="3200" dirty="0"/>
              <a:t>LSTM</a:t>
            </a:r>
          </a:p>
          <a:p>
            <a:r>
              <a:rPr lang="en-US" altLang="ko-KR" sz="3200" dirty="0"/>
              <a:t>Bidirectional LSTM</a:t>
            </a:r>
          </a:p>
          <a:p>
            <a:r>
              <a:rPr lang="en-US" altLang="ko-KR" sz="3200" dirty="0"/>
              <a:t>Attention in NLP</a:t>
            </a:r>
          </a:p>
          <a:p>
            <a:r>
              <a:rPr lang="en-US" altLang="ko-KR" sz="3200" dirty="0"/>
              <a:t>Attention in VSB</a:t>
            </a:r>
          </a:p>
        </p:txBody>
      </p:sp>
    </p:spTree>
    <p:extLst>
      <p:ext uri="{BB962C8B-B14F-4D97-AF65-F5344CB8AC3E}">
        <p14:creationId xmlns:p14="http://schemas.microsoft.com/office/powerpoint/2010/main" val="28381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Basic Data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3104"/>
            <a:ext cx="10515600" cy="115385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Train data id : 2094</a:t>
            </a:r>
            <a:r>
              <a:rPr lang="ko-KR" altLang="en-US" sz="3200" dirty="0"/>
              <a:t>개</a:t>
            </a:r>
            <a:endParaRPr lang="en-US" altLang="ko-KR" sz="3200" dirty="0"/>
          </a:p>
          <a:p>
            <a:r>
              <a:rPr lang="en-US" altLang="ko-KR" sz="3200" dirty="0"/>
              <a:t>Test data id : 6779</a:t>
            </a:r>
            <a:r>
              <a:rPr lang="ko-KR" altLang="en-US" sz="3200" dirty="0"/>
              <a:t>개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7B81C-0B40-4247-A5C1-DAA4A0F9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9" y="1193007"/>
            <a:ext cx="7324725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362FDA-3F34-4C14-BE42-CC2A89FB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3250407"/>
            <a:ext cx="7800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Basic Data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6837"/>
            <a:ext cx="10515600" cy="1036321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개가 하나로 짝</a:t>
            </a:r>
            <a:r>
              <a:rPr lang="en-US" altLang="ko-KR" sz="3200" dirty="0"/>
              <a:t>! (0,1,2 phase)</a:t>
            </a:r>
          </a:p>
          <a:p>
            <a:r>
              <a:rPr lang="en-US" altLang="ko-KR" sz="3200" dirty="0"/>
              <a:t>Target</a:t>
            </a:r>
            <a:r>
              <a:rPr lang="ko-KR" altLang="en-US" sz="3200" dirty="0"/>
              <a:t>이 이상 없으면 </a:t>
            </a:r>
            <a:r>
              <a:rPr lang="en-US" altLang="ko-KR" sz="3200" dirty="0"/>
              <a:t>0, </a:t>
            </a:r>
            <a:r>
              <a:rPr lang="ko-KR" altLang="en-US" sz="3200" dirty="0"/>
              <a:t>이상이면 </a:t>
            </a:r>
            <a:r>
              <a:rPr lang="en-US" altLang="ko-KR" sz="3200" dirty="0"/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18DB4-6F50-4EA8-ACF1-CDE98E68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681162"/>
            <a:ext cx="3981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Basic Data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6837"/>
            <a:ext cx="10515600" cy="103632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0(</a:t>
            </a:r>
            <a:r>
              <a:rPr lang="ko-KR" altLang="en-US" sz="3200" dirty="0" err="1"/>
              <a:t>비이상</a:t>
            </a:r>
            <a:r>
              <a:rPr lang="en-US" altLang="ko-KR" sz="3200" dirty="0"/>
              <a:t>)</a:t>
            </a:r>
            <a:r>
              <a:rPr lang="ko-KR" altLang="en-US" sz="3200" dirty="0"/>
              <a:t>이 압도적으로 많음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3AD66-8D0D-4333-9F07-2FB8329A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047875"/>
            <a:ext cx="7886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Basic Data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6671"/>
            <a:ext cx="10515600" cy="80029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하나의 데이터 길이가 </a:t>
            </a:r>
            <a:r>
              <a:rPr lang="en-US" altLang="ko-KR" sz="3200" dirty="0"/>
              <a:t>800000 =&gt; </a:t>
            </a:r>
            <a:r>
              <a:rPr lang="ko-KR" altLang="en-US" sz="3200" dirty="0"/>
              <a:t>너무 길다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5B228-8223-4B13-A616-E8C4729E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66875"/>
            <a:ext cx="8067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Basic Data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21067"/>
            <a:ext cx="10515600" cy="8002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200" dirty="0"/>
              <a:t>Input</a:t>
            </a:r>
            <a:r>
              <a:rPr lang="ko-KR" altLang="en-US" sz="3200" dirty="0"/>
              <a:t> </a:t>
            </a:r>
            <a:r>
              <a:rPr lang="en-US" altLang="ko-KR" sz="3200" dirty="0"/>
              <a:t>data</a:t>
            </a:r>
            <a:r>
              <a:rPr lang="ko-KR" altLang="en-US" sz="3200" dirty="0"/>
              <a:t>를 미리 압축</a:t>
            </a:r>
            <a:r>
              <a:rPr lang="en-US" altLang="ko-KR" sz="3200" dirty="0"/>
              <a:t>! (mean, std, </a:t>
            </a:r>
            <a:r>
              <a:rPr lang="ko-KR" altLang="en-US" sz="3200" dirty="0"/>
              <a:t>등으로 </a:t>
            </a:r>
            <a:r>
              <a:rPr lang="en-US" altLang="ko-KR" sz="3200" dirty="0" err="1"/>
              <a:t>concat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5000</a:t>
            </a:r>
            <a:r>
              <a:rPr lang="ko-KR" altLang="en-US" sz="3200" dirty="0"/>
              <a:t>개를 하나의 덩어리로 </a:t>
            </a:r>
            <a:r>
              <a:rPr lang="en-US" altLang="ko-KR" sz="3200" dirty="0"/>
              <a:t>=&gt; </a:t>
            </a:r>
            <a:r>
              <a:rPr lang="ko-KR" altLang="en-US" sz="3200" dirty="0"/>
              <a:t>통계적 </a:t>
            </a:r>
            <a:r>
              <a:rPr lang="en-US" altLang="ko-KR" sz="3200" dirty="0"/>
              <a:t>feature </a:t>
            </a:r>
            <a:r>
              <a:rPr lang="en-US" altLang="ko-KR" sz="3200" dirty="0" err="1"/>
              <a:t>concat</a:t>
            </a:r>
            <a:r>
              <a:rPr lang="en-US" altLang="ko-KR" sz="3200" dirty="0"/>
              <a:t> =&gt; 57</a:t>
            </a:r>
            <a:r>
              <a:rPr lang="ko-KR" altLang="en-US" sz="3200" dirty="0"/>
              <a:t>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CC58F-16B9-44D1-858F-797B63D7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71" y="1359131"/>
            <a:ext cx="6307455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8175"/>
            <a:ext cx="10515600" cy="9587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Sequential data</a:t>
            </a:r>
            <a:r>
              <a:rPr lang="ko-KR" altLang="en-US" sz="3200" dirty="0"/>
              <a:t>를 다루기에 적절한 딥 러닝 레이어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B8222-9C33-4047-A6C0-462654B4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2124075"/>
            <a:ext cx="5600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584</Words>
  <Application>Microsoft Office PowerPoint</Application>
  <PresentationFormat>와이드스크린</PresentationFormat>
  <Paragraphs>86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LSTM with Attention Mechanism</vt:lpstr>
      <vt:lpstr>PowerPoint 프레젠테이션</vt:lpstr>
      <vt:lpstr>Abstract</vt:lpstr>
      <vt:lpstr>Basic Data Explanation</vt:lpstr>
      <vt:lpstr>Basic Data Explanation</vt:lpstr>
      <vt:lpstr>Basic Data Explanation</vt:lpstr>
      <vt:lpstr>Basic Data Explanation</vt:lpstr>
      <vt:lpstr>Basic Data Explanation</vt:lpstr>
      <vt:lpstr>RNN</vt:lpstr>
      <vt:lpstr>LSTM</vt:lpstr>
      <vt:lpstr>Bidirectional LSTM</vt:lpstr>
      <vt:lpstr>Attention</vt:lpstr>
      <vt:lpstr>Attention의 등장 in NLP</vt:lpstr>
      <vt:lpstr>Attention의 등장 in NLP</vt:lpstr>
      <vt:lpstr>Attention의 등장 in NLP</vt:lpstr>
      <vt:lpstr>Attention의 등장 in NLP</vt:lpstr>
      <vt:lpstr>Attention의 등장 in NLP</vt:lpstr>
      <vt:lpstr>Attention의 등장 in NLP</vt:lpstr>
      <vt:lpstr>Attention의 등장 in NLP</vt:lpstr>
      <vt:lpstr>Attention의 등장 in NLP</vt:lpstr>
      <vt:lpstr>Attention Layer in VSB</vt:lpstr>
      <vt:lpstr>Attention Layer in VSB</vt:lpstr>
      <vt:lpstr>Attention Layer in VSB</vt:lpstr>
      <vt:lpstr>Attention Layer in VSB</vt:lpstr>
      <vt:lpstr>Reference: https://pozalabs.github.io/blstm/ https://www.kaggle.com/go1dfish/basic-eda https://wikidocs.net/22893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KTH</dc:creator>
  <cp:lastModifiedBy>KTH</cp:lastModifiedBy>
  <cp:revision>64</cp:revision>
  <dcterms:created xsi:type="dcterms:W3CDTF">2019-11-04T07:48:24Z</dcterms:created>
  <dcterms:modified xsi:type="dcterms:W3CDTF">2019-11-20T09:03:48Z</dcterms:modified>
</cp:coreProperties>
</file>