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1" r:id="rId4"/>
    <p:sldId id="259" r:id="rId5"/>
    <p:sldId id="272" r:id="rId6"/>
    <p:sldId id="260" r:id="rId7"/>
    <p:sldId id="261" r:id="rId8"/>
    <p:sldId id="268" r:id="rId9"/>
    <p:sldId id="274" r:id="rId10"/>
    <p:sldId id="271" r:id="rId11"/>
    <p:sldId id="270" r:id="rId12"/>
    <p:sldId id="264" r:id="rId13"/>
    <p:sldId id="275" r:id="rId14"/>
    <p:sldId id="280" r:id="rId15"/>
    <p:sldId id="276" r:id="rId16"/>
    <p:sldId id="277" r:id="rId17"/>
    <p:sldId id="279" r:id="rId18"/>
    <p:sldId id="278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gsAjFaYQcpgX4f+78i/hoZqjG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5" autoAdjust="0"/>
  </p:normalViewPr>
  <p:slideViewPr>
    <p:cSldViewPr snapToGrid="0">
      <p:cViewPr varScale="1">
        <p:scale>
          <a:sx n="61" d="100"/>
          <a:sy n="61" d="100"/>
        </p:scale>
        <p:origin x="14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screened by face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얼굴로 </a:t>
            </a: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presentation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화면을 가리지는 않았는지 확인</a:t>
            </a: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too much moving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 중 건들거리거나 너무 많은 움직임이 있는지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talk to ground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땅바닥과 얘기하는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moving too fast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너무 빠르게 움직이는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hands in the pocket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주머니에 손을 넣은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pointing somewhere by finger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손가락질 하는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staring at the specific point too much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같은 곳만 계속 응시하는지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13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543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e4606ac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1" name="Google Shape;211;g63e4606ac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772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088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5494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574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7683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007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3e4606ac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63e4606ac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08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224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102ff8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8" name="Google Shape;138;g65102ff8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724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2650" marR="0" lvl="1" indent="-28575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eye detecting : snapshot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에서 눈이 몇 번 등장하는지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hand moving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어깨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팔꿈치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손의 움직임을 분석하여 변동이 </a:t>
            </a:r>
            <a:r>
              <a:rPr lang="ko-KR" alt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적은지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face recognition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감정 표현의 빈도를 분석하여 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한 표정이 </a:t>
            </a:r>
            <a:r>
              <a:rPr lang="ko-KR" alt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많은지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한 표정이 </a:t>
            </a:r>
            <a:r>
              <a:rPr lang="ko-KR" alt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많은지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standing straightly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허리를 바로 세워 발표하는지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자세가 너무 굽지는 않았는지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left-right balance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좌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우 어깨가 한쪽으로 기울지는 않았는지 올바르게 서 있는지 확인</a:t>
            </a: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cross arms :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팔짱을 낀 것은 아닌지 확인</a:t>
            </a: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putting hands on the head :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머리 위에 손을 얹는 것은 아닌지 확인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745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FAE6-81C3-4B7C-9D08-2F4D34FB1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D6A58A-30D4-4587-8FB7-8CC26817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72388-C148-4759-BCE4-47F627DC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2D2CD-EC3F-41D9-B2E4-C5FEB0CB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AD171-8B4F-49F5-BF20-6C05516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B0CC-A4E2-44F3-996C-DF2EE4B9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29B8DE-62C6-4659-9B61-AD4514FD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75067-1CD0-4F7B-80A8-0934467D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2E0DA-E15A-4734-8456-C0575D6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269AB-38A5-4301-9109-B0E2A063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E0F5E-2290-40FC-9568-C15E3C975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59E65-6741-4F4F-9211-9617BB1B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736B2-AC46-4486-9B52-C0985F25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E8728-3D98-4A67-9B15-CE456B55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7246E-2703-4C06-BC05-761D5F62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626FE-D9C5-4B54-BACD-A5C50708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B84A0-2584-4C73-8FDD-27C90676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CC01-DB9E-43ED-B2B6-E17AFED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B1CFF-42ED-4316-A64A-EE5FC4EE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B2AB-029C-4222-B9DB-9FDDDF3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16C57-E2B4-4FD4-981D-005597E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6FBEB-66E6-40C2-9B87-4C6B1D2F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B9F05-E1A1-4F81-8230-B5B5310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E69B5-5615-480C-A5D9-C90E8076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6DB36-43DF-4C9A-9F8E-55EB5DB1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03365-730F-4D9F-BB3C-AF774CF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A9B94-879F-4D39-9EC3-046BBBACA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E332B-9970-4074-A1B6-016CCBD47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6AADE-8C21-4E24-B8E5-7F3CE0B7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206A2-31E3-4A7B-90DB-E049CA3B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0C7C6-368E-4205-83C1-99E977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77B0B-1ABD-4E06-B0C6-C800B920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A6753-E68C-4501-8537-6DEBC867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6580A-B50D-4194-A8A4-04E22103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98B5B-14C9-4766-A0B7-A7277171D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C1671-E613-418E-A5ED-B08AEF1BA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F7467-4261-4A93-92E4-77745356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4D4E7D-EB27-481E-95D7-02FF1E22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5C1A2-A966-44B7-B05C-EF247C99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A11F9-C003-43B1-ABAC-E77532CA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932B3-043C-4411-9453-41EDA7A0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DE3CF-C98A-4952-A61C-798528E8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F1630-F485-40C1-BD6B-4AB9C095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AF61D-EF79-4A9F-8885-14346109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98B6DC-55D3-47A3-8EEB-7DA4CF64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C0180A-B2B9-42FD-9904-FDC76236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D368-A45F-49D7-A19F-2EEB2BCC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693F3-DDCA-411E-936F-F9EF3DDF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22633-973B-4B1F-90A3-A6374BE8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1EBBB-8685-4A78-977A-202A1C50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DF834-4CE9-49FE-8811-1AE0E67A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868BC-4480-4A55-83DD-9E250731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C2EA-653F-4906-9476-2084E49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57C837-0945-4A99-8983-ADF94CA5D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D7B7E-C060-46B2-ADC3-0192F3A6D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A8EEC-3A75-4142-B88D-B5B3CA2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AE2AC-9A08-4E39-A53E-D1AF1EA5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FA428-C957-4CB4-9608-ADEF7F5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79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53FA4-167F-4091-9AE4-B09221D3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865A6-6126-4CF5-8592-4BF2F99E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E907E-E0BF-4D14-8E0A-DD744925B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DE91F-477B-4014-B9F9-B760C9507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85293-BD09-4C81-970F-83FDB9ED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30325" y="1212281"/>
            <a:ext cx="8551200" cy="246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4800" b="0" i="0" u="none" strike="noStrike" cap="none" dirty="0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55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4800" b="0" i="0" u="none" strike="noStrike" cap="none" dirty="0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5500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800" b="0" i="0" u="none" strike="noStrike" cap="none" dirty="0">
                <a:latin typeface="Arial"/>
                <a:ea typeface="Arial"/>
                <a:cs typeface="Arial"/>
                <a:sym typeface="Arial"/>
              </a:rPr>
              <a:t>rainer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ko-KR" altLang="en-US" sz="4800" b="1" spc="-300" dirty="0">
                <a:latin typeface="+mn-ea"/>
                <a:cs typeface="Arial"/>
                <a:sym typeface="Arial"/>
              </a:rPr>
              <a:t>발표자들</a:t>
            </a:r>
            <a:endParaRPr sz="4800" b="1" i="0" u="none" strike="noStrike" cap="none" spc="-300" dirty="0">
              <a:latin typeface="+mn-ea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974107" y="4668209"/>
            <a:ext cx="794666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r>
              <a:rPr lang="en-US" sz="2400" b="1" i="0" u="none" strike="noStrike" cap="none" spc="-300" dirty="0" err="1">
                <a:latin typeface="+mn-ea"/>
                <a:cs typeface="Arial"/>
                <a:sym typeface="Arial"/>
              </a:rPr>
              <a:t>빅데이터</a:t>
            </a:r>
            <a:r>
              <a:rPr lang="en-US" sz="2400" b="1" spc="-300" dirty="0">
                <a:latin typeface="+mn-ea"/>
                <a:cs typeface="Arial"/>
                <a:sym typeface="Arial"/>
              </a:rPr>
              <a:t>(</a:t>
            </a:r>
            <a:r>
              <a:rPr lang="ko-KR" altLang="en-US" sz="2400" b="1" spc="-300" dirty="0">
                <a:latin typeface="+mn-ea"/>
                <a:cs typeface="Arial"/>
                <a:sym typeface="Arial"/>
              </a:rPr>
              <a:t>딥러닝</a:t>
            </a:r>
            <a:r>
              <a:rPr lang="en-US" altLang="ko-KR" sz="2400" b="1" spc="-300" dirty="0">
                <a:latin typeface="+mn-ea"/>
                <a:cs typeface="Arial"/>
                <a:sym typeface="Arial"/>
              </a:rPr>
              <a:t>)</a:t>
            </a:r>
            <a:r>
              <a:rPr lang="en-US" sz="2400" b="1" i="0" u="none" strike="noStrike" cap="none" spc="-300" dirty="0">
                <a:latin typeface="+mn-ea"/>
                <a:cs typeface="Arial"/>
                <a:sym typeface="Arial"/>
              </a:rPr>
              <a:t> </a:t>
            </a:r>
            <a:r>
              <a:rPr lang="en-US" sz="2400" b="1" i="0" u="none" strike="noStrike" cap="none" spc="-300" dirty="0" err="1">
                <a:latin typeface="+mn-ea"/>
                <a:cs typeface="Arial"/>
                <a:sym typeface="Arial"/>
              </a:rPr>
              <a:t>활용</a:t>
            </a:r>
            <a:r>
              <a:rPr lang="en-US" sz="2400" b="1" i="0" u="none" strike="noStrike" cap="none" spc="-300" dirty="0">
                <a:latin typeface="+mn-ea"/>
                <a:cs typeface="Arial"/>
                <a:sym typeface="Arial"/>
              </a:rPr>
              <a:t> AI </a:t>
            </a:r>
            <a:r>
              <a:rPr lang="en-US" sz="2400" b="1" i="0" u="none" strike="noStrike" cap="none" spc="-300" dirty="0" err="1">
                <a:latin typeface="+mn-ea"/>
                <a:cs typeface="Arial"/>
                <a:sym typeface="Arial"/>
              </a:rPr>
              <a:t>설계</a:t>
            </a:r>
            <a:r>
              <a:rPr lang="en-US" sz="2400" b="1" i="0" u="none" strike="noStrike" cap="none" spc="-300" dirty="0">
                <a:latin typeface="+mn-ea"/>
                <a:cs typeface="Arial"/>
                <a:sym typeface="Arial"/>
              </a:rPr>
              <a:t> B</a:t>
            </a:r>
            <a:r>
              <a:rPr lang="ko-KR" altLang="en-US" sz="2400" b="1" i="0" u="none" strike="noStrike" cap="none" spc="-300" dirty="0">
                <a:latin typeface="+mn-ea"/>
                <a:cs typeface="Arial"/>
                <a:sym typeface="Arial"/>
              </a:rPr>
              <a:t>반</a:t>
            </a:r>
            <a:endParaRPr sz="2400" b="1" i="0" u="none" strike="noStrike" cap="none" spc="-300" dirty="0">
              <a:latin typeface="+mn-ea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조윤기</a:t>
            </a:r>
            <a:r>
              <a:rPr lang="en-US" sz="2000" b="1" i="0" u="none" strike="noStrike" cap="none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김태형</a:t>
            </a:r>
            <a:r>
              <a:rPr lang="en-US" sz="2000" b="1" i="0" u="none" strike="noStrike" cap="none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박여진</a:t>
            </a:r>
            <a:r>
              <a:rPr lang="en-US" sz="2000" b="1" i="0" u="none" strike="noStrike" cap="none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차호진</a:t>
            </a:r>
            <a:endParaRPr sz="2400" b="1" i="0" u="none" strike="noStrike" cap="none" spc="-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298009" y="5771183"/>
            <a:ext cx="1596000" cy="30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414267" y="575309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멀티캠퍼스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7AF8E4-5B73-4BCC-9F2A-43F9B7B7EAA2}"/>
              </a:ext>
            </a:extLst>
          </p:cNvPr>
          <p:cNvSpPr/>
          <p:nvPr/>
        </p:nvSpPr>
        <p:spPr>
          <a:xfrm>
            <a:off x="5850475" y="2462327"/>
            <a:ext cx="594000" cy="115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8;p6">
            <a:extLst>
              <a:ext uri="{FF2B5EF4-FFF2-40B4-BE49-F238E27FC236}">
                <a16:creationId xmlns:a16="http://schemas.microsoft.com/office/drawing/2014/main" id="{4D7FD388-E25A-4FB6-A7EF-E40CE8851127}"/>
              </a:ext>
            </a:extLst>
          </p:cNvPr>
          <p:cNvSpPr txBox="1"/>
          <p:nvPr/>
        </p:nvSpPr>
        <p:spPr>
          <a:xfrm>
            <a:off x="2220825" y="1767607"/>
            <a:ext cx="23974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200" b="1" dirty="0">
                <a:latin typeface="Arial"/>
                <a:ea typeface="Arial"/>
                <a:cs typeface="Arial"/>
                <a:sym typeface="Arial"/>
              </a:rPr>
              <a:t>분석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8;p6">
            <a:extLst>
              <a:ext uri="{FF2B5EF4-FFF2-40B4-BE49-F238E27FC236}">
                <a16:creationId xmlns:a16="http://schemas.microsoft.com/office/drawing/2014/main" id="{809B2110-3264-48B3-B09F-E4EF928A7CD3}"/>
              </a:ext>
            </a:extLst>
          </p:cNvPr>
          <p:cNvSpPr txBox="1"/>
          <p:nvPr/>
        </p:nvSpPr>
        <p:spPr>
          <a:xfrm>
            <a:off x="2330101" y="2405779"/>
            <a:ext cx="239747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구현 예정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1291E6-29FA-4CB9-B05B-1478E43BA8D7}"/>
              </a:ext>
            </a:extLst>
          </p:cNvPr>
          <p:cNvGrpSpPr/>
          <p:nvPr/>
        </p:nvGrpSpPr>
        <p:grpSpPr>
          <a:xfrm>
            <a:off x="2106721" y="3491152"/>
            <a:ext cx="2397474" cy="1934220"/>
            <a:chOff x="2419871" y="3127898"/>
            <a:chExt cx="2397474" cy="19342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8C61A9-B7CF-4986-81E2-9AA16039A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8660" y="3127898"/>
              <a:ext cx="1420355" cy="1420355"/>
            </a:xfrm>
            <a:prstGeom prst="rect">
              <a:avLst/>
            </a:prstGeom>
          </p:spPr>
        </p:pic>
        <p:sp>
          <p:nvSpPr>
            <p:cNvPr id="13" name="Google Shape;168;p6">
              <a:extLst>
                <a:ext uri="{FF2B5EF4-FFF2-40B4-BE49-F238E27FC236}">
                  <a16:creationId xmlns:a16="http://schemas.microsoft.com/office/drawing/2014/main" id="{6C3B08BF-1FD9-468B-AC45-439DD6DCD51E}"/>
                </a:ext>
              </a:extLst>
            </p:cNvPr>
            <p:cNvSpPr txBox="1"/>
            <p:nvPr/>
          </p:nvSpPr>
          <p:spPr>
            <a:xfrm>
              <a:off x="2419871" y="4662049"/>
              <a:ext cx="239747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creened</a:t>
              </a:r>
              <a:r>
                <a:rPr lang="ko-KR" alt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by</a:t>
              </a:r>
              <a:r>
                <a:rPr lang="ko-KR" alt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face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0249C1-C6C5-48C8-86C8-C5E51EC21825}"/>
              </a:ext>
            </a:extLst>
          </p:cNvPr>
          <p:cNvGrpSpPr/>
          <p:nvPr/>
        </p:nvGrpSpPr>
        <p:grpSpPr>
          <a:xfrm>
            <a:off x="4490684" y="3453572"/>
            <a:ext cx="2035378" cy="1952348"/>
            <a:chOff x="5242244" y="3127896"/>
            <a:chExt cx="2035378" cy="19523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768C53-17D5-483C-A25F-523EC64B4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5822" y="3127896"/>
              <a:ext cx="1420356" cy="1420356"/>
            </a:xfrm>
            <a:prstGeom prst="rect">
              <a:avLst/>
            </a:prstGeom>
          </p:spPr>
        </p:pic>
        <p:sp>
          <p:nvSpPr>
            <p:cNvPr id="15" name="Google Shape;168;p6">
              <a:extLst>
                <a:ext uri="{FF2B5EF4-FFF2-40B4-BE49-F238E27FC236}">
                  <a16:creationId xmlns:a16="http://schemas.microsoft.com/office/drawing/2014/main" id="{5B3AB112-0081-455A-A2C4-74853EE229B0}"/>
                </a:ext>
              </a:extLst>
            </p:cNvPr>
            <p:cNvSpPr txBox="1"/>
            <p:nvPr/>
          </p:nvSpPr>
          <p:spPr>
            <a:xfrm>
              <a:off x="5242244" y="4680175"/>
              <a:ext cx="203537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pointing finger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5460679-0B6A-4E95-9213-8AF02C4843CD}"/>
              </a:ext>
            </a:extLst>
          </p:cNvPr>
          <p:cNvGrpSpPr/>
          <p:nvPr/>
        </p:nvGrpSpPr>
        <p:grpSpPr>
          <a:xfrm>
            <a:off x="6442730" y="3453572"/>
            <a:ext cx="2035378" cy="2230777"/>
            <a:chOff x="7407232" y="3127896"/>
            <a:chExt cx="2035378" cy="22307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1DEE27-577C-4BBE-8A3C-C3E52055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710" y="3127896"/>
              <a:ext cx="1326423" cy="1326423"/>
            </a:xfrm>
            <a:prstGeom prst="rect">
              <a:avLst/>
            </a:prstGeom>
          </p:spPr>
        </p:pic>
        <p:sp>
          <p:nvSpPr>
            <p:cNvPr id="20" name="Google Shape;168;p6">
              <a:extLst>
                <a:ext uri="{FF2B5EF4-FFF2-40B4-BE49-F238E27FC236}">
                  <a16:creationId xmlns:a16="http://schemas.microsoft.com/office/drawing/2014/main" id="{394CDF1B-9362-41DF-9B9E-C35919825220}"/>
                </a:ext>
              </a:extLst>
            </p:cNvPr>
            <p:cNvSpPr txBox="1"/>
            <p:nvPr/>
          </p:nvSpPr>
          <p:spPr>
            <a:xfrm>
              <a:off x="7407232" y="4650827"/>
              <a:ext cx="2035378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moving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too much/ fast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A38A4-E851-4F5F-B764-F07DA31B8B23}"/>
              </a:ext>
            </a:extLst>
          </p:cNvPr>
          <p:cNvGrpSpPr/>
          <p:nvPr/>
        </p:nvGrpSpPr>
        <p:grpSpPr>
          <a:xfrm>
            <a:off x="8391397" y="3178002"/>
            <a:ext cx="2547400" cy="2843083"/>
            <a:chOff x="8654443" y="3127898"/>
            <a:chExt cx="2547400" cy="2843083"/>
          </a:xfrm>
        </p:grpSpPr>
        <p:sp>
          <p:nvSpPr>
            <p:cNvPr id="22" name="Google Shape;168;p6">
              <a:extLst>
                <a:ext uri="{FF2B5EF4-FFF2-40B4-BE49-F238E27FC236}">
                  <a16:creationId xmlns:a16="http://schemas.microsoft.com/office/drawing/2014/main" id="{D7271C26-A145-4AF9-85F1-553DF2E0DFD0}"/>
                </a:ext>
              </a:extLst>
            </p:cNvPr>
            <p:cNvSpPr txBox="1"/>
            <p:nvPr/>
          </p:nvSpPr>
          <p:spPr>
            <a:xfrm>
              <a:off x="8910454" y="3127898"/>
              <a:ext cx="2035378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altLang="ko-KR" sz="80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80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68;p6">
              <a:extLst>
                <a:ext uri="{FF2B5EF4-FFF2-40B4-BE49-F238E27FC236}">
                  <a16:creationId xmlns:a16="http://schemas.microsoft.com/office/drawing/2014/main" id="{59ABBB08-CB83-42BD-8CD9-719C2321C1D0}"/>
                </a:ext>
              </a:extLst>
            </p:cNvPr>
            <p:cNvSpPr txBox="1"/>
            <p:nvPr/>
          </p:nvSpPr>
          <p:spPr>
            <a:xfrm>
              <a:off x="8654443" y="4955359"/>
              <a:ext cx="25474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staring one spot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alk to 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ground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hands in pocket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43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611E298-3079-44B7-BF0C-27AF1981F6C8}"/>
              </a:ext>
            </a:extLst>
          </p:cNvPr>
          <p:cNvGrpSpPr/>
          <p:nvPr/>
        </p:nvGrpSpPr>
        <p:grpSpPr>
          <a:xfrm>
            <a:off x="7653867" y="2678965"/>
            <a:ext cx="2314212" cy="2545382"/>
            <a:chOff x="7653867" y="2678965"/>
            <a:chExt cx="2314212" cy="254538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5D1B12D-3599-4345-A63D-65B5AB2992BD}"/>
                </a:ext>
              </a:extLst>
            </p:cNvPr>
            <p:cNvSpPr/>
            <p:nvPr/>
          </p:nvSpPr>
          <p:spPr>
            <a:xfrm>
              <a:off x="8545689" y="2678965"/>
              <a:ext cx="1422390" cy="3814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D3B48C-99E4-4AC0-9336-553FB3ADDF9D}"/>
                </a:ext>
              </a:extLst>
            </p:cNvPr>
            <p:cNvSpPr/>
            <p:nvPr/>
          </p:nvSpPr>
          <p:spPr>
            <a:xfrm>
              <a:off x="8558046" y="3589241"/>
              <a:ext cx="1167271" cy="3814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8E575F-5570-433F-B696-DEFB9453018A}"/>
                </a:ext>
              </a:extLst>
            </p:cNvPr>
            <p:cNvSpPr/>
            <p:nvPr/>
          </p:nvSpPr>
          <p:spPr>
            <a:xfrm>
              <a:off x="7653867" y="4867495"/>
              <a:ext cx="1783644" cy="356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6299250" y="2683448"/>
            <a:ext cx="4836413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각 스냅샷에 대한 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피드백 제공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얼굴 표정에 대한 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감정 분석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내부 알고리즘에 의한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  전반적인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total score 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및 발표 역량 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  향상을 위한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피드백 전달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03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08FC2-1DA4-4330-B698-F52A3622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69" y="2370929"/>
            <a:ext cx="3485431" cy="37182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5" y="1767607"/>
            <a:ext cx="23974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200" b="1" dirty="0">
                <a:latin typeface="Arial"/>
                <a:ea typeface="Arial"/>
                <a:cs typeface="Arial"/>
                <a:sym typeface="Arial"/>
              </a:rPr>
              <a:t>제공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2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3e4606ac9_0_5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63e4606ac9_0_56"/>
          <p:cNvSpPr txBox="1"/>
          <p:nvPr/>
        </p:nvSpPr>
        <p:spPr>
          <a:xfrm rot="5400000">
            <a:off x="-649825" y="4672225"/>
            <a:ext cx="319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활용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63e4606ac9_0_5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g63e4606ac9_0_5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63e4606ac9_0_56"/>
          <p:cNvSpPr txBox="1"/>
          <p:nvPr/>
        </p:nvSpPr>
        <p:spPr>
          <a:xfrm>
            <a:off x="2158700" y="1811650"/>
            <a:ext cx="88617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Library</a:t>
            </a:r>
            <a:endParaRPr sz="2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63e4606ac9_0_5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0DC436-88CB-4F11-A8CF-2B12FD1C4035}"/>
              </a:ext>
            </a:extLst>
          </p:cNvPr>
          <p:cNvGrpSpPr/>
          <p:nvPr/>
        </p:nvGrpSpPr>
        <p:grpSpPr>
          <a:xfrm>
            <a:off x="2648495" y="3127898"/>
            <a:ext cx="7384805" cy="2090978"/>
            <a:chOff x="2259767" y="2770893"/>
            <a:chExt cx="8384547" cy="2497323"/>
          </a:xfrm>
        </p:grpSpPr>
        <p:pic>
          <p:nvPicPr>
            <p:cNvPr id="219" name="Google Shape;219;g63e4606ac9_0_56"/>
            <p:cNvPicPr preferRelativeResize="0"/>
            <p:nvPr/>
          </p:nvPicPr>
          <p:blipFill rotWithShape="1">
            <a:blip r:embed="rId3">
              <a:alphaModFix/>
            </a:blip>
            <a:srcRect b="21022"/>
            <a:stretch/>
          </p:blipFill>
          <p:spPr>
            <a:xfrm>
              <a:off x="2259767" y="2770893"/>
              <a:ext cx="1994346" cy="19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g63e4606ac9_0_56"/>
            <p:cNvSpPr txBox="1"/>
            <p:nvPr/>
          </p:nvSpPr>
          <p:spPr>
            <a:xfrm>
              <a:off x="2611490" y="4823015"/>
              <a:ext cx="1599707" cy="315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OpenCV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g63e4606ac9_0_56"/>
            <p:cNvPicPr preferRelativeResize="0"/>
            <p:nvPr/>
          </p:nvPicPr>
          <p:blipFill rotWithShape="1">
            <a:blip r:embed="rId4">
              <a:alphaModFix/>
            </a:blip>
            <a:srcRect l="17523" r="18050" b="23780"/>
            <a:stretch/>
          </p:blipFill>
          <p:spPr>
            <a:xfrm>
              <a:off x="4728737" y="3035386"/>
              <a:ext cx="2734525" cy="155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g63e4606ac9_0_56"/>
            <p:cNvSpPr txBox="1"/>
            <p:nvPr/>
          </p:nvSpPr>
          <p:spPr>
            <a:xfrm>
              <a:off x="5325599" y="4823015"/>
              <a:ext cx="1778791" cy="44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OpenPose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63e4606ac9_0_56"/>
            <p:cNvSpPr txBox="1"/>
            <p:nvPr/>
          </p:nvSpPr>
          <p:spPr>
            <a:xfrm>
              <a:off x="8703990" y="4823015"/>
              <a:ext cx="1337337" cy="411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Django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F6D9EF4-903C-4E83-B0D9-FE9207C0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4107" y="3035386"/>
              <a:ext cx="2860207" cy="1787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471858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Pose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Estimation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altLang="ko-KR" sz="2200" b="1" dirty="0" err="1">
                <a:latin typeface="Arial"/>
                <a:ea typeface="Arial"/>
                <a:cs typeface="Arial"/>
                <a:sym typeface="Arial"/>
              </a:rPr>
              <a:t>penPose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4976606" y="2499186"/>
            <a:ext cx="599466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신체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각 부위를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CNN(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VGGnet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기반 딥러닝 알고리즘으로 추정해주는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Opensource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라이브러리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신체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부위 표시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감정 분석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학습된 모델을 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를 사용하여 </a:t>
            </a:r>
            <a:r>
              <a:rPr lang="ko-KR" altLang="en-US" sz="2000" dirty="0" err="1">
                <a:latin typeface="Arial"/>
                <a:ea typeface="Arial"/>
                <a:cs typeface="Arial"/>
                <a:sym typeface="Arial"/>
              </a:rPr>
              <a:t>사용가능함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학습된 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caffe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모델 사용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측정된 신체 부위 좌표를 활용하여 알고리즘 구성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D358E-6D9E-4517-A88C-CBB087E6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44" y="2499186"/>
            <a:ext cx="195072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471858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200" b="1" dirty="0">
                <a:latin typeface="Arial"/>
                <a:ea typeface="Arial"/>
                <a:cs typeface="Arial"/>
                <a:sym typeface="Arial"/>
              </a:rPr>
              <a:t>Face Recognition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openCV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4976606" y="3076570"/>
            <a:ext cx="599466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Resnet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기반 학습된 모델로 얼굴 인식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얼굴 부위를 인식하여 각 좌표를 </a:t>
            </a:r>
            <a:r>
              <a:rPr lang="ko-KR" altLang="en-US" sz="2000" dirty="0" err="1">
                <a:latin typeface="Arial"/>
                <a:ea typeface="Arial"/>
                <a:cs typeface="Arial"/>
                <a:sym typeface="Arial"/>
              </a:rPr>
              <a:t>저장</a:t>
            </a:r>
            <a:r>
              <a:rPr lang="ko-KR" altLang="en-US" sz="200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정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분석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저장한 좌표를 사용하여 후에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Emotion Estimation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을 할 때 사용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D358E-6D9E-4517-A88C-CBB087E6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44" y="2499186"/>
            <a:ext cx="195072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Emotion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Estimation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1531892" y="3228965"/>
            <a:ext cx="531984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&gt;Kaggle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얼굴 표정 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competiton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data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로 학습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2DD188-C8AB-462D-835B-161F3595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151" y="1983030"/>
            <a:ext cx="432816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Emotion Estimation :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ResNet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1916490" y="2902438"/>
            <a:ext cx="901872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에서 층을 깊게 쌓고 싶은데 하기 힘들다</a:t>
            </a: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Vanishing </a:t>
            </a: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등의 문제</a:t>
            </a:r>
            <a:endParaRPr lang="en-US" altLang="ko-KR"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93;p17">
            <a:extLst>
              <a:ext uri="{FF2B5EF4-FFF2-40B4-BE49-F238E27FC236}">
                <a16:creationId xmlns:a16="http://schemas.microsoft.com/office/drawing/2014/main" id="{E3BDD7FD-94C3-4994-948B-D8879865A185}"/>
              </a:ext>
            </a:extLst>
          </p:cNvPr>
          <p:cNvSpPr txBox="1"/>
          <p:nvPr/>
        </p:nvSpPr>
        <p:spPr>
          <a:xfrm>
            <a:off x="1916490" y="4581568"/>
            <a:ext cx="90187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더 깊게 해보자</a:t>
            </a: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3407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Emotion Estimation :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ResNet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183576-B406-481C-92D3-6E9EB8C7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2683448"/>
            <a:ext cx="4251960" cy="2987040"/>
          </a:xfrm>
          <a:prstGeom prst="rect">
            <a:avLst/>
          </a:prstGeom>
        </p:spPr>
      </p:pic>
      <p:sp>
        <p:nvSpPr>
          <p:cNvPr id="12" name="Google Shape;193;p17">
            <a:extLst>
              <a:ext uri="{FF2B5EF4-FFF2-40B4-BE49-F238E27FC236}">
                <a16:creationId xmlns:a16="http://schemas.microsoft.com/office/drawing/2014/main" id="{D5334AE7-09AE-4C3D-92E9-1827D1D8D4A2}"/>
              </a:ext>
            </a:extLst>
          </p:cNvPr>
          <p:cNvSpPr txBox="1"/>
          <p:nvPr/>
        </p:nvSpPr>
        <p:spPr>
          <a:xfrm>
            <a:off x="6566783" y="3145936"/>
            <a:ext cx="4421683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Conv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를 거친 후</a:t>
            </a:r>
            <a:endParaRPr lang="en-US" altLang="ko-KR" sz="2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Elementwise 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합</a:t>
            </a:r>
            <a:endParaRPr lang="en-US" altLang="ko-KR" sz="2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altLang="ko-KR" sz="2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ko-KR" altLang="en-US" sz="2800" dirty="0" err="1"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 학습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: residual</a:t>
            </a:r>
          </a:p>
        </p:txBody>
      </p:sp>
    </p:spTree>
    <p:extLst>
      <p:ext uri="{BB962C8B-B14F-4D97-AF65-F5344CB8AC3E}">
        <p14:creationId xmlns:p14="http://schemas.microsoft.com/office/powerpoint/2010/main" val="296715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Emotion Estimation :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ResNet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93;p17">
            <a:extLst>
              <a:ext uri="{FF2B5EF4-FFF2-40B4-BE49-F238E27FC236}">
                <a16:creationId xmlns:a16="http://schemas.microsoft.com/office/drawing/2014/main" id="{D5334AE7-09AE-4C3D-92E9-1827D1D8D4A2}"/>
              </a:ext>
            </a:extLst>
          </p:cNvPr>
          <p:cNvSpPr txBox="1"/>
          <p:nvPr/>
        </p:nvSpPr>
        <p:spPr>
          <a:xfrm>
            <a:off x="6566783" y="2644190"/>
            <a:ext cx="442168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실제로는 위와 같은 </a:t>
            </a:r>
            <a:r>
              <a:rPr lang="en-US" altLang="ko-KR" sz="2800" dirty="0" err="1"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 block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52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층 쌓아 학습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7A0C5-8D8D-4826-930F-7F7D29C6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95" y="2648858"/>
            <a:ext cx="3496405" cy="3032866"/>
          </a:xfrm>
          <a:prstGeom prst="rect">
            <a:avLst/>
          </a:prstGeom>
        </p:spPr>
      </p:pic>
      <p:sp>
        <p:nvSpPr>
          <p:cNvPr id="16" name="Google Shape;193;p17">
            <a:extLst>
              <a:ext uri="{FF2B5EF4-FFF2-40B4-BE49-F238E27FC236}">
                <a16:creationId xmlns:a16="http://schemas.microsoft.com/office/drawing/2014/main" id="{B07BE224-001C-4581-B5D7-5B5C5BACBD73}"/>
              </a:ext>
            </a:extLst>
          </p:cNvPr>
          <p:cNvSpPr txBox="1"/>
          <p:nvPr/>
        </p:nvSpPr>
        <p:spPr>
          <a:xfrm>
            <a:off x="6566782" y="4439855"/>
            <a:ext cx="442168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Basic CNN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보다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validation 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정확도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15% 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상승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442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96AA2A-DB9E-4599-AF63-5E9AD3ED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463" y="98776"/>
            <a:ext cx="4921074" cy="4921074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EFEE3-4E03-4BC0-884E-EA6D526D57B0}"/>
              </a:ext>
            </a:extLst>
          </p:cNvPr>
          <p:cNvSpPr txBox="1"/>
          <p:nvPr/>
        </p:nvSpPr>
        <p:spPr>
          <a:xfrm>
            <a:off x="4252386" y="4797777"/>
            <a:ext cx="368722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300" b="1" dirty="0">
                <a:solidFill>
                  <a:srgbClr val="FFC000"/>
                </a:solidFill>
              </a:rPr>
              <a:t>프로젝트 시연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EAC9BC1-30F4-41EC-ADC7-16431A02670F}"/>
              </a:ext>
            </a:extLst>
          </p:cNvPr>
          <p:cNvGrpSpPr/>
          <p:nvPr/>
        </p:nvGrpSpPr>
        <p:grpSpPr>
          <a:xfrm>
            <a:off x="2846082" y="2343918"/>
            <a:ext cx="3873720" cy="947100"/>
            <a:chOff x="2846082" y="2343918"/>
            <a:chExt cx="3873720" cy="947100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2846082" y="2432727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4093302" y="2628339"/>
              <a:ext cx="2626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개요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2"/>
            <p:cNvCxnSpPr/>
            <p:nvPr/>
          </p:nvCxnSpPr>
          <p:spPr>
            <a:xfrm>
              <a:off x="3839889" y="2343918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9" name="Google Shape;99;p2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목차</a:t>
            </a:r>
            <a:endParaRPr sz="36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CFA814-223D-4AA8-B3E4-649C71936FC3}"/>
              </a:ext>
            </a:extLst>
          </p:cNvPr>
          <p:cNvGrpSpPr/>
          <p:nvPr/>
        </p:nvGrpSpPr>
        <p:grpSpPr>
          <a:xfrm>
            <a:off x="2840345" y="4527731"/>
            <a:ext cx="4718857" cy="947100"/>
            <a:chOff x="2840345" y="4527731"/>
            <a:chExt cx="4718857" cy="947100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4093302" y="4770469"/>
              <a:ext cx="3465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400" b="1" dirty="0">
                  <a:latin typeface="Arial"/>
                  <a:ea typeface="Arial"/>
                  <a:cs typeface="Arial"/>
                  <a:sym typeface="Arial"/>
                </a:rPr>
                <a:t>핵심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알고리즘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840345" y="4616539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3834151" y="4527731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BAF6D1-C053-42F7-96CB-2279DC1BEE7F}"/>
              </a:ext>
            </a:extLst>
          </p:cNvPr>
          <p:cNvGrpSpPr/>
          <p:nvPr/>
        </p:nvGrpSpPr>
        <p:grpSpPr>
          <a:xfrm>
            <a:off x="6641367" y="2343918"/>
            <a:ext cx="4473413" cy="947100"/>
            <a:chOff x="7240240" y="1814592"/>
            <a:chExt cx="4473413" cy="947100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8374953" y="2099013"/>
              <a:ext cx="33387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수행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방법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7240240" y="1903400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8234046" y="1814592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40AE8-04F8-4E69-BD95-05835EB69D4B}"/>
              </a:ext>
            </a:extLst>
          </p:cNvPr>
          <p:cNvGrpSpPr/>
          <p:nvPr/>
        </p:nvGrpSpPr>
        <p:grpSpPr>
          <a:xfrm>
            <a:off x="6641365" y="4527731"/>
            <a:ext cx="3296815" cy="947100"/>
            <a:chOff x="6641365" y="4527731"/>
            <a:chExt cx="3296815" cy="947100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7776080" y="4770469"/>
              <a:ext cx="21621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시연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6641365" y="4616539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2"/>
            <p:cNvCxnSpPr/>
            <p:nvPr/>
          </p:nvCxnSpPr>
          <p:spPr>
            <a:xfrm>
              <a:off x="7635172" y="4527731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7000"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질의응답</a:t>
            </a:r>
            <a:endParaRPr sz="2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Question &amp; Answer</a:t>
            </a:r>
            <a:endParaRPr sz="14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THANK YOU.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6064375" y="-9725"/>
            <a:ext cx="83100" cy="1507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5298009" y="5771183"/>
            <a:ext cx="1596000" cy="30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5414267" y="575309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멀티캠퍼스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0" y="1883025"/>
            <a:ext cx="8811939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2800" b="1" i="0" u="none" strike="noStrike" cap="none" dirty="0">
                <a:latin typeface="Arial"/>
                <a:ea typeface="Arial"/>
                <a:cs typeface="Arial"/>
                <a:sym typeface="Arial"/>
              </a:rPr>
              <a:t>발표에 앞서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i="0" u="none" strike="noStrike" cap="none" dirty="0">
                <a:latin typeface="Arial"/>
                <a:ea typeface="Arial"/>
                <a:cs typeface="Arial"/>
                <a:sym typeface="Arial"/>
              </a:rPr>
              <a:t>실제 사용할 수 있는 프로그램을 짧은 시간내에 만들고 싶었습니다</a:t>
            </a:r>
            <a:r>
              <a:rPr lang="en-US" altLang="ko-KR" sz="220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2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dirty="0">
                <a:latin typeface="Arial"/>
                <a:ea typeface="Arial"/>
                <a:cs typeface="Arial"/>
                <a:sym typeface="Arial"/>
              </a:rPr>
              <a:t>그럼에도 불구하고 배운 딥러닝 알고리즘을 잘 적용해보려 했습니다</a:t>
            </a:r>
            <a:r>
              <a:rPr lang="en-US" altLang="ko-KR" sz="22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2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i="0" u="none" strike="noStrike" cap="none" dirty="0">
                <a:latin typeface="Arial"/>
                <a:ea typeface="Arial"/>
                <a:cs typeface="Arial"/>
                <a:sym typeface="Arial"/>
              </a:rPr>
              <a:t>접근이 용이하게 하고 싶었습니다</a:t>
            </a:r>
            <a:r>
              <a:rPr lang="en-US" altLang="ko-KR" sz="22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0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6600" i="1" u="sng" dirty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altLang="ko-KR" sz="6600" i="1" u="sng" dirty="0"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ko-KR" altLang="en-US" sz="6600" i="1" u="sng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6600" i="1" u="sng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3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1" y="1883025"/>
            <a:ext cx="82488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2800" b="1" i="0" u="none" strike="noStrike" cap="none" dirty="0">
                <a:latin typeface="Arial"/>
                <a:ea typeface="Arial"/>
                <a:cs typeface="Arial"/>
                <a:sym typeface="Arial"/>
              </a:rPr>
              <a:t>좋은 발표 전달 방식</a:t>
            </a:r>
            <a:endParaRPr lang="en-US" altLang="ko-KR" sz="28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첫</a:t>
            </a:r>
            <a:r>
              <a:rPr lang="ko-KR" altLang="en-US" sz="2400" b="1" dirty="0">
                <a:latin typeface="Arial"/>
                <a:ea typeface="Arial"/>
                <a:cs typeface="Arial"/>
                <a:sym typeface="Arial"/>
              </a:rPr>
              <a:t>째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청중의 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2400" b="1" dirty="0">
                <a:latin typeface="Arial"/>
                <a:ea typeface="Arial"/>
                <a:cs typeface="Arial"/>
                <a:sym typeface="Arial"/>
              </a:rPr>
              <a:t>감정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을 움직여라</a:t>
            </a:r>
            <a:endParaRPr lang="en-US" altLang="ko-KR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청중의 감정을 움직이고 수용적인 태도를 이끌어내기 위해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신체부위를 적절히 잘 사용하여 청중의 시선을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발표자의 소리와 움직임에 묶어 두어야 한다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둘째</a:t>
            </a:r>
            <a:r>
              <a:rPr lang="en-US" altLang="ko-KR" sz="240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상황에 맞는 </a:t>
            </a:r>
            <a:r>
              <a:rPr lang="ko-KR" alt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적절한 움직임</a:t>
            </a:r>
            <a:r>
              <a:rPr lang="ko-KR" alt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을 사용하라 </a:t>
            </a:r>
            <a:endParaRPr lang="en-US" altLang="ko-KR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청중이 심적으로 편하게 받아들일 수 있고</a:t>
            </a: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발표에 집중할 수 있는 적절한 </a:t>
            </a:r>
            <a:r>
              <a:rPr lang="ko-KR" altLang="en-US" sz="2000" i="0" u="none" strike="noStrike" cap="none" dirty="0" err="1">
                <a:latin typeface="Arial"/>
                <a:ea typeface="Arial"/>
                <a:cs typeface="Arial"/>
                <a:sym typeface="Arial"/>
              </a:rPr>
              <a:t>바디랭귀지의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 선택이 필요하다</a:t>
            </a: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23;p3">
            <a:extLst>
              <a:ext uri="{FF2B5EF4-FFF2-40B4-BE49-F238E27FC236}">
                <a16:creationId xmlns:a16="http://schemas.microsoft.com/office/drawing/2014/main" id="{B88FEF42-8274-474C-AA95-8A876F7748C1}"/>
              </a:ext>
            </a:extLst>
          </p:cNvPr>
          <p:cNvSpPr txBox="1"/>
          <p:nvPr/>
        </p:nvSpPr>
        <p:spPr>
          <a:xfrm>
            <a:off x="2128801" y="1821542"/>
            <a:ext cx="6096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200" b="1" i="0" u="none" strike="noStrike" cap="none" dirty="0">
                <a:latin typeface="Arial"/>
                <a:ea typeface="Arial"/>
                <a:cs typeface="Arial"/>
                <a:sym typeface="Arial"/>
              </a:rPr>
              <a:t>목표</a:t>
            </a:r>
            <a:endParaRPr sz="3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052525" y="834175"/>
            <a:ext cx="67251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140237" y="2328201"/>
            <a:ext cx="609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PPT</a:t>
            </a:r>
            <a:endParaRPr sz="2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0;g63e4606ac9_0_6">
            <a:extLst>
              <a:ext uri="{FF2B5EF4-FFF2-40B4-BE49-F238E27FC236}">
                <a16:creationId xmlns:a16="http://schemas.microsoft.com/office/drawing/2014/main" id="{E7F400DF-3573-4395-977E-DDD40A570B2C}"/>
              </a:ext>
            </a:extLst>
          </p:cNvPr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131;g63e4606ac9_0_6">
            <a:extLst>
              <a:ext uri="{FF2B5EF4-FFF2-40B4-BE49-F238E27FC236}">
                <a16:creationId xmlns:a16="http://schemas.microsoft.com/office/drawing/2014/main" id="{FC69E402-700A-4496-90E7-314F05A56DB7}"/>
              </a:ext>
            </a:extLst>
          </p:cNvPr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3806AE7-77A0-4D79-9069-99808783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01" y="2330038"/>
            <a:ext cx="2560277" cy="25602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EEC345-72EC-4EDD-BCEC-45DEC6D789BB}"/>
              </a:ext>
            </a:extLst>
          </p:cNvPr>
          <p:cNvSpPr/>
          <p:nvPr/>
        </p:nvSpPr>
        <p:spPr>
          <a:xfrm>
            <a:off x="5097211" y="281226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  <a:buSzPts val="22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&gt; MS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사의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Power Point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문서</a:t>
            </a:r>
          </a:p>
          <a:p>
            <a:pPr lvl="0">
              <a:buClr>
                <a:srgbClr val="000000"/>
              </a:buClr>
              <a:buSzPts val="2200"/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22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발표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강연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시연 등 다양한 분야에 사용되어</a:t>
            </a:r>
          </a:p>
          <a:p>
            <a:pPr lvl="0">
              <a:buClr>
                <a:srgbClr val="000000"/>
              </a:buClr>
              <a:buSzPts val="2200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  개인의 프레젠테이션 역량이 중요해짐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C785B1-43EA-4CF5-B862-B81463FA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02146" y="4151126"/>
            <a:ext cx="380253" cy="380253"/>
          </a:xfrm>
          <a:prstGeom prst="rect">
            <a:avLst/>
          </a:prstGeom>
          <a:solidFill>
            <a:srgbClr val="C00000"/>
          </a:solidFill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DA1DD3-E9E4-4729-A40D-7EDF7A78512A}"/>
              </a:ext>
            </a:extLst>
          </p:cNvPr>
          <p:cNvGrpSpPr/>
          <p:nvPr/>
        </p:nvGrpSpPr>
        <p:grpSpPr>
          <a:xfrm>
            <a:off x="3759261" y="3842672"/>
            <a:ext cx="6920961" cy="2872800"/>
            <a:chOff x="3025346" y="3783764"/>
            <a:chExt cx="6920961" cy="2872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62EE74-C739-4924-AD96-8198750EC765}"/>
                </a:ext>
              </a:extLst>
            </p:cNvPr>
            <p:cNvSpPr/>
            <p:nvPr/>
          </p:nvSpPr>
          <p:spPr>
            <a:xfrm>
              <a:off x="3413762" y="4889561"/>
              <a:ext cx="6096000" cy="127906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ctr">
                <a:lnSpc>
                  <a:spcPct val="110000"/>
                </a:lnSpc>
                <a:buClr>
                  <a:srgbClr val="000000"/>
                </a:buClr>
                <a:buSzPts val="2200"/>
              </a:pPr>
              <a:r>
                <a:rPr lang="ko-KR" altLang="en-US" sz="2400" dirty="0">
                  <a:latin typeface="Arial"/>
                  <a:ea typeface="Arial"/>
                  <a:cs typeface="Arial"/>
                  <a:sym typeface="Arial"/>
                </a:rPr>
                <a:t>개인의 발표 영상을 분석하여</a:t>
              </a:r>
            </a:p>
            <a:p>
              <a:pPr lvl="0" algn="ctr">
                <a:lnSpc>
                  <a:spcPct val="110000"/>
                </a:lnSpc>
                <a:buClr>
                  <a:srgbClr val="000000"/>
                </a:buClr>
                <a:buSzPts val="2200"/>
              </a:pPr>
              <a:r>
                <a:rPr lang="en-US" altLang="ko-KR" sz="2400" b="1" dirty="0">
                  <a:latin typeface="Arial"/>
                  <a:ea typeface="Arial"/>
                  <a:cs typeface="Arial"/>
                  <a:sym typeface="Arial"/>
                </a:rPr>
                <a:t>Personal Presentation Trainer</a:t>
              </a:r>
              <a:r>
                <a:rPr lang="ko-KR" altLang="en-US" sz="2400" b="1" dirty="0">
                  <a:latin typeface="Arial"/>
                  <a:ea typeface="Arial"/>
                  <a:cs typeface="Arial"/>
                  <a:sym typeface="Arial"/>
                </a:rPr>
                <a:t>로서 </a:t>
              </a:r>
            </a:p>
            <a:p>
              <a:pPr lvl="0" algn="ctr">
                <a:lnSpc>
                  <a:spcPct val="110000"/>
                </a:lnSpc>
                <a:buClr>
                  <a:srgbClr val="000000"/>
                </a:buClr>
                <a:buSzPts val="2200"/>
              </a:pPr>
              <a:r>
                <a:rPr lang="ko-KR" altLang="en-US" sz="2400" b="1" dirty="0">
                  <a:latin typeface="Arial"/>
                  <a:ea typeface="Arial"/>
                  <a:cs typeface="Arial"/>
                  <a:sym typeface="Arial"/>
                </a:rPr>
                <a:t>개인 맞춤형 발표 피드백을 제공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E5500E4-3AE0-494D-8A97-D5CEB1AA2663}"/>
                </a:ext>
              </a:extLst>
            </p:cNvPr>
            <p:cNvGrpSpPr/>
            <p:nvPr/>
          </p:nvGrpSpPr>
          <p:grpSpPr>
            <a:xfrm>
              <a:off x="3025346" y="3783764"/>
              <a:ext cx="6920961" cy="2872800"/>
              <a:chOff x="1452272" y="999645"/>
              <a:chExt cx="6920961" cy="2872800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129FEA7-5A45-44F9-B4B7-E1297E6C6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2272" y="999645"/>
                <a:ext cx="2098290" cy="28728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32C6A9C-6976-4FBF-86BC-B31DC39A8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5756" y="999645"/>
                <a:ext cx="2097477" cy="28716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1187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102ff8b8_0_0"/>
          <p:cNvSpPr txBox="1"/>
          <p:nvPr/>
        </p:nvSpPr>
        <p:spPr>
          <a:xfrm>
            <a:off x="2052525" y="1753520"/>
            <a:ext cx="9762900" cy="460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OS</a:t>
            </a:r>
            <a:endParaRPr sz="3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FrameWork</a:t>
            </a:r>
            <a:endParaRPr sz="3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226E50-CE99-4611-B650-F0B834AA773E}"/>
              </a:ext>
            </a:extLst>
          </p:cNvPr>
          <p:cNvGrpSpPr/>
          <p:nvPr/>
        </p:nvGrpSpPr>
        <p:grpSpPr>
          <a:xfrm>
            <a:off x="2472387" y="4514003"/>
            <a:ext cx="2502789" cy="1663456"/>
            <a:chOff x="2169779" y="4623285"/>
            <a:chExt cx="3126965" cy="1715344"/>
          </a:xfrm>
        </p:grpSpPr>
        <p:pic>
          <p:nvPicPr>
            <p:cNvPr id="148" name="Google Shape;148;g65102ff8b8_0_0"/>
            <p:cNvPicPr preferRelativeResize="0"/>
            <p:nvPr/>
          </p:nvPicPr>
          <p:blipFill rotWithShape="1">
            <a:blip r:embed="rId3">
              <a:alphaModFix/>
            </a:blip>
            <a:srcRect b="26538"/>
            <a:stretch/>
          </p:blipFill>
          <p:spPr>
            <a:xfrm>
              <a:off x="2169779" y="4623285"/>
              <a:ext cx="2991274" cy="1158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4;g65102ff8b8_0_0">
              <a:extLst>
                <a:ext uri="{FF2B5EF4-FFF2-40B4-BE49-F238E27FC236}">
                  <a16:creationId xmlns:a16="http://schemas.microsoft.com/office/drawing/2014/main" id="{78333B2B-BD51-4F8F-A9FF-884FEA574EB2}"/>
                </a:ext>
              </a:extLst>
            </p:cNvPr>
            <p:cNvSpPr txBox="1"/>
            <p:nvPr/>
          </p:nvSpPr>
          <p:spPr>
            <a:xfrm>
              <a:off x="2301429" y="5886229"/>
              <a:ext cx="2995315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Google Cloud Platform</a:t>
              </a:r>
              <a:endParaRPr sz="16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g65102ff8b8_0_0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65102ff8b8_0_0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g65102ff8b8_0_0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g65102ff8b8_0_0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0D934C-5B29-47CC-88F7-AB9829DBADD4}"/>
              </a:ext>
            </a:extLst>
          </p:cNvPr>
          <p:cNvGrpSpPr/>
          <p:nvPr/>
        </p:nvGrpSpPr>
        <p:grpSpPr>
          <a:xfrm>
            <a:off x="2631286" y="2341213"/>
            <a:ext cx="2235284" cy="1453050"/>
            <a:chOff x="2637505" y="2451026"/>
            <a:chExt cx="2294886" cy="1516624"/>
          </a:xfrm>
        </p:grpSpPr>
        <p:pic>
          <p:nvPicPr>
            <p:cNvPr id="147" name="Google Shape;147;g65102ff8b8_0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37505" y="2451026"/>
              <a:ext cx="2294886" cy="9786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g65102ff8b8_0_0"/>
            <p:cNvSpPr txBox="1"/>
            <p:nvPr/>
          </p:nvSpPr>
          <p:spPr>
            <a:xfrm>
              <a:off x="2747914" y="3515250"/>
              <a:ext cx="2004560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Linux 18.04 LTS</a:t>
              </a:r>
              <a:endParaRPr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65102ff8b8_0_0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0B8F5A-F07A-4EDF-B3F6-0885FD28AE5E}"/>
              </a:ext>
            </a:extLst>
          </p:cNvPr>
          <p:cNvGrpSpPr/>
          <p:nvPr/>
        </p:nvGrpSpPr>
        <p:grpSpPr>
          <a:xfrm>
            <a:off x="5415075" y="4514003"/>
            <a:ext cx="2160183" cy="1621700"/>
            <a:chOff x="5611099" y="4494068"/>
            <a:chExt cx="2461884" cy="1848194"/>
          </a:xfrm>
        </p:grpSpPr>
        <p:pic>
          <p:nvPicPr>
            <p:cNvPr id="149" name="Google Shape;149;g65102ff8b8_0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11099" y="4494068"/>
              <a:ext cx="2399557" cy="1541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44;g65102ff8b8_0_0">
              <a:extLst>
                <a:ext uri="{FF2B5EF4-FFF2-40B4-BE49-F238E27FC236}">
                  <a16:creationId xmlns:a16="http://schemas.microsoft.com/office/drawing/2014/main" id="{5D67CD23-FF6E-429F-85BF-A00BDBE610CA}"/>
                </a:ext>
              </a:extLst>
            </p:cNvPr>
            <p:cNvSpPr txBox="1"/>
            <p:nvPr/>
          </p:nvSpPr>
          <p:spPr>
            <a:xfrm>
              <a:off x="5673427" y="5889862"/>
              <a:ext cx="2399556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000" b="1" i="0" u="none" strike="noStrike" cap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cuDNN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7CEA99-DC59-4F83-AE07-C495DF693E8C}"/>
              </a:ext>
            </a:extLst>
          </p:cNvPr>
          <p:cNvGrpSpPr/>
          <p:nvPr/>
        </p:nvGrpSpPr>
        <p:grpSpPr>
          <a:xfrm>
            <a:off x="8069074" y="4372259"/>
            <a:ext cx="2607585" cy="1848193"/>
            <a:chOff x="8597387" y="4268162"/>
            <a:chExt cx="2926313" cy="2074100"/>
          </a:xfrm>
        </p:grpSpPr>
        <p:pic>
          <p:nvPicPr>
            <p:cNvPr id="150" name="Google Shape;150;g65102ff8b8_0_0"/>
            <p:cNvPicPr preferRelativeResize="0"/>
            <p:nvPr/>
          </p:nvPicPr>
          <p:blipFill rotWithShape="1">
            <a:blip r:embed="rId6">
              <a:alphaModFix/>
            </a:blip>
            <a:srcRect b="29062"/>
            <a:stretch/>
          </p:blipFill>
          <p:spPr>
            <a:xfrm>
              <a:off x="8597387" y="4268162"/>
              <a:ext cx="2926313" cy="162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44;g65102ff8b8_0_0">
              <a:extLst>
                <a:ext uri="{FF2B5EF4-FFF2-40B4-BE49-F238E27FC236}">
                  <a16:creationId xmlns:a16="http://schemas.microsoft.com/office/drawing/2014/main" id="{10DFEAD4-A2B7-4D53-B9A3-60459B78433B}"/>
                </a:ext>
              </a:extLst>
            </p:cNvPr>
            <p:cNvSpPr txBox="1"/>
            <p:nvPr/>
          </p:nvSpPr>
          <p:spPr>
            <a:xfrm>
              <a:off x="8939696" y="5889862"/>
              <a:ext cx="2399556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CUDA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7095722" y="2488431"/>
            <a:ext cx="4605156" cy="2919397"/>
            <a:chOff x="3302529" y="2470615"/>
            <a:chExt cx="4032536" cy="2444237"/>
          </a:xfrm>
        </p:grpSpPr>
        <p:sp>
          <p:nvSpPr>
            <p:cNvPr id="157" name="Google Shape;157;p6"/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1819375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10218"/>
                <a:gd name="adj2" fmla="val 16200000"/>
              </a:avLst>
            </a:prstGeom>
            <a:solidFill>
              <a:srgbClr val="4C5D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>
                <a:gd name="adj" fmla="val 16667"/>
              </a:avLst>
            </a:prstGeom>
            <a:solidFill>
              <a:srgbClr val="4C5D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1" name="Google Shape;161;p6"/>
            <p:cNvGrpSpPr/>
            <p:nvPr/>
          </p:nvGrpSpPr>
          <p:grpSpPr>
            <a:xfrm>
              <a:off x="3860032" y="2858009"/>
              <a:ext cx="3087638" cy="1669447"/>
              <a:chOff x="3311091" y="3124442"/>
              <a:chExt cx="3805747" cy="2057720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19046564"/>
                  <a:gd name="adj2" fmla="val 16200000"/>
                </a:avLst>
              </a:prstGeom>
              <a:solidFill>
                <a:srgbClr val="6969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3311091" y="4560777"/>
                <a:ext cx="2435191" cy="447574"/>
              </a:xfrm>
              <a:prstGeom prst="roundRect">
                <a:avLst>
                  <a:gd name="adj" fmla="val 16667"/>
                </a:avLst>
              </a:prstGeom>
              <a:solidFill>
                <a:srgbClr val="6969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4" name="Google Shape;164;p6"/>
            <p:cNvSpPr txBox="1"/>
            <p:nvPr/>
          </p:nvSpPr>
          <p:spPr>
            <a:xfrm>
              <a:off x="3305582" y="3051425"/>
              <a:ext cx="1641167" cy="283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피드백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제공</a:t>
              </a:r>
              <a:endParaRPr sz="1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3602332" y="3566483"/>
              <a:ext cx="1344418" cy="283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발표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영상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분석</a:t>
              </a:r>
              <a:endParaRPr sz="1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3860032" y="4073154"/>
              <a:ext cx="1641167" cy="283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영상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업로드</a:t>
              </a:r>
              <a:endParaRPr sz="1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4D4E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8" name="Google Shape;168;p6"/>
          <p:cNvSpPr txBox="1"/>
          <p:nvPr/>
        </p:nvSpPr>
        <p:spPr>
          <a:xfrm>
            <a:off x="2220825" y="2068550"/>
            <a:ext cx="302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업로드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220825" y="2388884"/>
            <a:ext cx="5043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받고자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하는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업로드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2220825" y="3168396"/>
            <a:ext cx="302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알고리즘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적용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220825" y="3488729"/>
            <a:ext cx="5043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좋은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발표에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기준을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바탕으로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2220825" y="4496841"/>
            <a:ext cx="302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제공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20825" y="4817175"/>
            <a:ext cx="5043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피드백이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부분을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캡쳐하여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발표를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개선하기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조언과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함께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제시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이해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E13BF-F567-417F-84F0-C21AC1BA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34" y="2503557"/>
            <a:ext cx="4946064" cy="320351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7" name="Google Shape;168;p6">
            <a:extLst>
              <a:ext uri="{FF2B5EF4-FFF2-40B4-BE49-F238E27FC236}">
                <a16:creationId xmlns:a16="http://schemas.microsoft.com/office/drawing/2014/main" id="{BF333FCB-562A-4E57-95E6-65B963E7464A}"/>
              </a:ext>
            </a:extLst>
          </p:cNvPr>
          <p:cNvSpPr txBox="1"/>
          <p:nvPr/>
        </p:nvSpPr>
        <p:spPr>
          <a:xfrm>
            <a:off x="2220825" y="1767607"/>
            <a:ext cx="30219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업로드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93;p17">
            <a:extLst>
              <a:ext uri="{FF2B5EF4-FFF2-40B4-BE49-F238E27FC236}">
                <a16:creationId xmlns:a16="http://schemas.microsoft.com/office/drawing/2014/main" id="{69058891-B150-4F7C-AEB0-EB5C9907F50F}"/>
              </a:ext>
            </a:extLst>
          </p:cNvPr>
          <p:cNvSpPr txBox="1"/>
          <p:nvPr/>
        </p:nvSpPr>
        <p:spPr>
          <a:xfrm>
            <a:off x="7364120" y="2596157"/>
            <a:ext cx="425891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피드백 받으려는 영상 업로드 </a:t>
            </a:r>
            <a:endParaRPr lang="en-US" altLang="ko-KR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업로드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en-US" altLang="ko-KR" sz="2000" b="1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0초마다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  Frame </a:t>
            </a:r>
            <a:r>
              <a:rPr lang="ko-KR" altLang="en-US" sz="2000" b="1" dirty="0">
                <a:latin typeface="Arial"/>
                <a:ea typeface="Arial"/>
                <a:cs typeface="Arial"/>
                <a:sym typeface="Arial"/>
              </a:rPr>
              <a:t>이미지 스냅샷</a:t>
            </a:r>
            <a:endParaRPr lang="en-US" altLang="ko-KR" sz="20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형태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새로운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파일에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저장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68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E496B5-F70A-4319-80A1-CF8D670C0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7" b="97508" l="10000" r="90000"/>
                    </a14:imgEffect>
                  </a14:imgLayer>
                </a14:imgProps>
              </a:ext>
            </a:extLst>
          </a:blip>
          <a:srcRect l="38976" t="11217" r="33253" b="7033"/>
          <a:stretch/>
        </p:blipFill>
        <p:spPr>
          <a:xfrm>
            <a:off x="4698186" y="2095479"/>
            <a:ext cx="2687289" cy="4762521"/>
          </a:xfrm>
          <a:prstGeom prst="rect">
            <a:avLst/>
          </a:prstGeom>
        </p:spPr>
      </p:pic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8;p6">
            <a:extLst>
              <a:ext uri="{FF2B5EF4-FFF2-40B4-BE49-F238E27FC236}">
                <a16:creationId xmlns:a16="http://schemas.microsoft.com/office/drawing/2014/main" id="{4D7FD388-E25A-4FB6-A7EF-E40CE8851127}"/>
              </a:ext>
            </a:extLst>
          </p:cNvPr>
          <p:cNvSpPr txBox="1"/>
          <p:nvPr/>
        </p:nvSpPr>
        <p:spPr>
          <a:xfrm>
            <a:off x="2220825" y="1767607"/>
            <a:ext cx="23974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200" b="1" dirty="0">
                <a:latin typeface="Arial"/>
                <a:ea typeface="Arial"/>
                <a:cs typeface="Arial"/>
                <a:sym typeface="Arial"/>
              </a:rPr>
              <a:t>분석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E33E15-127F-4247-B70F-7D4897225579}"/>
              </a:ext>
            </a:extLst>
          </p:cNvPr>
          <p:cNvGrpSpPr/>
          <p:nvPr/>
        </p:nvGrpSpPr>
        <p:grpSpPr>
          <a:xfrm>
            <a:off x="5478094" y="2444423"/>
            <a:ext cx="1997693" cy="888900"/>
            <a:chOff x="5478094" y="2444423"/>
            <a:chExt cx="1997693" cy="8889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9F77F78-160B-4007-A692-7F2CAE883D63}"/>
                </a:ext>
              </a:extLst>
            </p:cNvPr>
            <p:cNvSpPr/>
            <p:nvPr/>
          </p:nvSpPr>
          <p:spPr>
            <a:xfrm>
              <a:off x="5478094" y="2444423"/>
              <a:ext cx="776614" cy="888900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C20EB65-BA1D-462A-A508-FCD5FD12F909}"/>
                </a:ext>
              </a:extLst>
            </p:cNvPr>
            <p:cNvCxnSpPr>
              <a:cxnSpLocks/>
            </p:cNvCxnSpPr>
            <p:nvPr/>
          </p:nvCxnSpPr>
          <p:spPr>
            <a:xfrm>
              <a:off x="6261513" y="2790051"/>
              <a:ext cx="121427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53F0F6E-C189-4BFE-BA35-3CC0B5DEB8E0}"/>
              </a:ext>
            </a:extLst>
          </p:cNvPr>
          <p:cNvSpPr/>
          <p:nvPr/>
        </p:nvSpPr>
        <p:spPr>
          <a:xfrm>
            <a:off x="4867474" y="4971864"/>
            <a:ext cx="1056640" cy="721360"/>
          </a:xfrm>
          <a:prstGeom prst="ellipse">
            <a:avLst/>
          </a:prstGeom>
          <a:solidFill>
            <a:srgbClr val="FFC000">
              <a:alpha val="27000"/>
            </a:srgbClr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F027D6-8D61-44AF-BF8D-ACE8A39D2C1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5924114" y="5332544"/>
            <a:ext cx="212937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888E38-3195-4F0D-B62E-40C1E8F7FFDF}"/>
              </a:ext>
            </a:extLst>
          </p:cNvPr>
          <p:cNvGrpSpPr/>
          <p:nvPr/>
        </p:nvGrpSpPr>
        <p:grpSpPr>
          <a:xfrm>
            <a:off x="7515494" y="2398075"/>
            <a:ext cx="1339416" cy="1030925"/>
            <a:chOff x="7275404" y="2110660"/>
            <a:chExt cx="1659429" cy="119903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66E452-FB00-481B-9B51-7AE14306BC97}"/>
                </a:ext>
              </a:extLst>
            </p:cNvPr>
            <p:cNvSpPr/>
            <p:nvPr/>
          </p:nvSpPr>
          <p:spPr>
            <a:xfrm>
              <a:off x="7275404" y="2940363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ea typeface="Arial"/>
                  <a:cs typeface="Arial"/>
                  <a:sym typeface="Arial"/>
                </a:rPr>
                <a:t>eye detecting</a:t>
              </a:r>
              <a:endParaRPr lang="ko-KR" altLang="en-US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130980-13A7-48E1-9485-2BEE1476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4241" y="2110660"/>
              <a:ext cx="751641" cy="751641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1A92B64-6984-4677-8FAD-6A1F11FC0069}"/>
              </a:ext>
            </a:extLst>
          </p:cNvPr>
          <p:cNvGrpSpPr/>
          <p:nvPr/>
        </p:nvGrpSpPr>
        <p:grpSpPr>
          <a:xfrm>
            <a:off x="7777566" y="4988367"/>
            <a:ext cx="1826141" cy="1253117"/>
            <a:chOff x="8811877" y="4719662"/>
            <a:chExt cx="1826141" cy="125311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465BC8-EBD9-4445-A53E-3405602029A1}"/>
                </a:ext>
              </a:extLst>
            </p:cNvPr>
            <p:cNvSpPr/>
            <p:nvPr/>
          </p:nvSpPr>
          <p:spPr>
            <a:xfrm>
              <a:off x="8811877" y="5603447"/>
              <a:ext cx="18261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ea typeface="Arial"/>
                  <a:cs typeface="Arial"/>
                  <a:sym typeface="Arial"/>
                </a:rPr>
                <a:t>hand detecting</a:t>
              </a:r>
              <a:endParaRPr lang="ko-KR" altLang="en-US" b="1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FC696AC-EBEA-47AB-AA10-DB35B1B7F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9754" y="4719662"/>
              <a:ext cx="790997" cy="790997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1535B4B-0A63-4CD9-A69B-B839131ED879}"/>
              </a:ext>
            </a:extLst>
          </p:cNvPr>
          <p:cNvGrpSpPr/>
          <p:nvPr/>
        </p:nvGrpSpPr>
        <p:grpSpPr>
          <a:xfrm>
            <a:off x="3778854" y="5993318"/>
            <a:ext cx="3398479" cy="430847"/>
            <a:chOff x="3793257" y="3549987"/>
            <a:chExt cx="3398479" cy="43084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821A8B6-0421-4270-A5C9-17F4B78E18A5}"/>
                </a:ext>
              </a:extLst>
            </p:cNvPr>
            <p:cNvSpPr/>
            <p:nvPr/>
          </p:nvSpPr>
          <p:spPr>
            <a:xfrm rot="10800000">
              <a:off x="5022715" y="3549987"/>
              <a:ext cx="2169021" cy="430847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A1868F4-074A-4326-9CA7-5D9855696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257" y="3759342"/>
              <a:ext cx="125031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58FF72-41D1-474F-A471-508438ACF3F1}"/>
              </a:ext>
            </a:extLst>
          </p:cNvPr>
          <p:cNvGrpSpPr/>
          <p:nvPr/>
        </p:nvGrpSpPr>
        <p:grpSpPr>
          <a:xfrm>
            <a:off x="9399263" y="2438468"/>
            <a:ext cx="1082349" cy="1039644"/>
            <a:chOff x="9252027" y="2124573"/>
            <a:chExt cx="1337529" cy="120127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C5508FF-651D-4260-9D15-662685FBF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219" y="2124573"/>
              <a:ext cx="612306" cy="612306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655ECC-F698-42F9-B2D8-1309E02D4D01}"/>
                </a:ext>
              </a:extLst>
            </p:cNvPr>
            <p:cNvSpPr/>
            <p:nvPr/>
          </p:nvSpPr>
          <p:spPr>
            <a:xfrm>
              <a:off x="9252027" y="2899098"/>
              <a:ext cx="1337529" cy="426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Arial"/>
                  <a:ea typeface="Arial"/>
                  <a:cs typeface="Arial"/>
                  <a:sym typeface="Arial"/>
                </a:rPr>
                <a:t>emotion</a:t>
              </a:r>
              <a:endParaRPr lang="ko-KR" altLang="en-US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4D4A0E8-B9D5-4086-B602-C0FB9CDC0757}"/>
              </a:ext>
            </a:extLst>
          </p:cNvPr>
          <p:cNvGrpSpPr/>
          <p:nvPr/>
        </p:nvGrpSpPr>
        <p:grpSpPr>
          <a:xfrm>
            <a:off x="1617716" y="4746635"/>
            <a:ext cx="2249334" cy="1746340"/>
            <a:chOff x="1430593" y="2536103"/>
            <a:chExt cx="2249334" cy="17463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DE130C-9883-4626-AFF1-9C236A685E76}"/>
                </a:ext>
              </a:extLst>
            </p:cNvPr>
            <p:cNvSpPr/>
            <p:nvPr/>
          </p:nvSpPr>
          <p:spPr>
            <a:xfrm>
              <a:off x="1430593" y="3549986"/>
              <a:ext cx="2249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cs typeface="Arial"/>
                  <a:sym typeface="Arial"/>
                </a:rPr>
                <a:t>standing straightly</a:t>
              </a:r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81BD355-066A-4C37-8AD3-ABD984B4BEED}"/>
                </a:ext>
              </a:extLst>
            </p:cNvPr>
            <p:cNvSpPr/>
            <p:nvPr/>
          </p:nvSpPr>
          <p:spPr>
            <a:xfrm>
              <a:off x="1573710" y="3913111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cs typeface="Arial"/>
                  <a:sym typeface="Arial"/>
                </a:rPr>
                <a:t>left-right balance</a:t>
              </a:r>
              <a:endParaRPr lang="ko-KR" altLang="en-US" b="1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644C30F-F589-4650-B73B-C7A3BAB3C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9833" y="2536103"/>
              <a:ext cx="882070" cy="88207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1BEFB1B-4F29-4C9F-BF73-59EAC3314D8B}"/>
              </a:ext>
            </a:extLst>
          </p:cNvPr>
          <p:cNvGrpSpPr/>
          <p:nvPr/>
        </p:nvGrpSpPr>
        <p:grpSpPr>
          <a:xfrm>
            <a:off x="9662344" y="4802445"/>
            <a:ext cx="1749197" cy="1457860"/>
            <a:chOff x="10217314" y="3949670"/>
            <a:chExt cx="1749197" cy="145786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FD75D18-E5A8-4EA7-BBB2-3F969D344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2993" y="3949670"/>
              <a:ext cx="1325968" cy="1325968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3842245-9B83-4871-847B-ED2787107F35}"/>
                </a:ext>
              </a:extLst>
            </p:cNvPr>
            <p:cNvSpPr/>
            <p:nvPr/>
          </p:nvSpPr>
          <p:spPr>
            <a:xfrm>
              <a:off x="10217314" y="5038198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cs typeface="Arial"/>
                  <a:sym typeface="Arial"/>
                </a:rPr>
                <a:t>arms crossed </a:t>
              </a:r>
              <a:endParaRPr lang="ko-KR" altLang="en-US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CD26B5-EA3B-4209-AA0C-D2E6EF086C89}"/>
              </a:ext>
            </a:extLst>
          </p:cNvPr>
          <p:cNvGrpSpPr/>
          <p:nvPr/>
        </p:nvGrpSpPr>
        <p:grpSpPr>
          <a:xfrm>
            <a:off x="2067449" y="2879638"/>
            <a:ext cx="1749197" cy="1397380"/>
            <a:chOff x="2506263" y="2683184"/>
            <a:chExt cx="1749197" cy="139738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24D59E-9B66-4821-B704-25455E39D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85497" y="2683184"/>
              <a:ext cx="1526157" cy="935901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419837C-177D-442C-8F88-67320FB5F097}"/>
                </a:ext>
              </a:extLst>
            </p:cNvPr>
            <p:cNvSpPr/>
            <p:nvPr/>
          </p:nvSpPr>
          <p:spPr>
            <a:xfrm>
              <a:off x="2506263" y="3711232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Arial"/>
                  <a:cs typeface="Arial"/>
                  <a:sym typeface="Arial"/>
                </a:rPr>
                <a:t>over the head</a:t>
              </a:r>
              <a:endParaRPr lang="ko-KR" altLang="en-US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C5C35F-CFF3-412D-A086-481A6BE8B651}"/>
              </a:ext>
            </a:extLst>
          </p:cNvPr>
          <p:cNvGrpSpPr/>
          <p:nvPr/>
        </p:nvGrpSpPr>
        <p:grpSpPr>
          <a:xfrm>
            <a:off x="3811770" y="3673898"/>
            <a:ext cx="3398479" cy="430847"/>
            <a:chOff x="3793257" y="3549987"/>
            <a:chExt cx="3398479" cy="43084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97ABD03-DCCE-4D77-9AD2-1557B2116207}"/>
                </a:ext>
              </a:extLst>
            </p:cNvPr>
            <p:cNvSpPr/>
            <p:nvPr/>
          </p:nvSpPr>
          <p:spPr>
            <a:xfrm rot="10800000">
              <a:off x="5022715" y="3549987"/>
              <a:ext cx="2169021" cy="430847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EF702AC-48AC-4905-84A1-AE830C213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257" y="3759342"/>
              <a:ext cx="125031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3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735</Words>
  <Application>Microsoft Office PowerPoint</Application>
  <PresentationFormat>와이드스크린</PresentationFormat>
  <Paragraphs>207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KTH</cp:lastModifiedBy>
  <cp:revision>73</cp:revision>
  <dcterms:created xsi:type="dcterms:W3CDTF">2017-12-29T01:13:06Z</dcterms:created>
  <dcterms:modified xsi:type="dcterms:W3CDTF">2019-10-18T05:08:44Z</dcterms:modified>
</cp:coreProperties>
</file>