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82" r:id="rId4"/>
    <p:sldId id="266" r:id="rId5"/>
    <p:sldId id="267" r:id="rId6"/>
    <p:sldId id="271" r:id="rId7"/>
    <p:sldId id="279" r:id="rId8"/>
    <p:sldId id="280" r:id="rId9"/>
    <p:sldId id="281" r:id="rId10"/>
    <p:sldId id="269" r:id="rId11"/>
    <p:sldId id="277" r:id="rId12"/>
    <p:sldId id="278" r:id="rId13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16"/>
      <p:bold r:id="rId17"/>
    </p:embeddedFont>
    <p:embeddedFont>
      <p:font typeface="나눔고딕" panose="020D0604000000000000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>
        <p:scale>
          <a:sx n="100" d="100"/>
          <a:sy n="100" d="100"/>
        </p:scale>
        <p:origin x="-1296" y="-34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.bin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4.bin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5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spPr>
            <a:ln w="38100"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circle"/>
            <c:size val="7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내용2</c:v>
                </c:pt>
              </c:strCache>
            </c:strRef>
          </c:tx>
          <c:spPr>
            <a:ln w="38100">
              <a:solidFill>
                <a:schemeClr val="tx2">
                  <a:lumMod val="90000"/>
                  <a:lumOff val="10000"/>
                </a:schemeClr>
              </a:solidFill>
            </a:ln>
          </c:spPr>
          <c:marker>
            <c:symbol val="circle"/>
            <c:size val="7"/>
            <c:spPr>
              <a:solidFill>
                <a:schemeClr val="tx2">
                  <a:lumMod val="90000"/>
                  <a:lumOff val="10000"/>
                </a:schemeClr>
              </a:solidFill>
              <a:ln w="19050">
                <a:solidFill>
                  <a:schemeClr val="tx2">
                    <a:lumMod val="90000"/>
                    <a:lumOff val="10000"/>
                  </a:schemeClr>
                </a:solidFill>
                <a:prstDash val="solid"/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내용3</c:v>
                </c:pt>
              </c:strCache>
            </c:strRef>
          </c:tx>
          <c:spPr>
            <a:ln w="38100">
              <a:solidFill>
                <a:srgbClr val="0070C0"/>
              </a:solidFill>
            </a:ln>
          </c:spPr>
          <c:marker>
            <c:symbol val="circle"/>
            <c:size val="7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840128"/>
        <c:axId val="137842048"/>
      </c:lineChart>
      <c:catAx>
        <c:axId val="1378401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5875">
            <a:solidFill>
              <a:schemeClr val="tx1">
                <a:lumMod val="75000"/>
                <a:lumOff val="25000"/>
              </a:schemeClr>
            </a:solidFill>
          </a:ln>
        </c:spPr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137842048"/>
        <c:crosses val="autoZero"/>
        <c:auto val="1"/>
        <c:lblAlgn val="ctr"/>
        <c:lblOffset val="100"/>
        <c:noMultiLvlLbl val="0"/>
      </c:catAx>
      <c:valAx>
        <c:axId val="1378420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137840128"/>
        <c:crosses val="autoZero"/>
        <c:crossBetween val="between"/>
      </c:valAx>
      <c:spPr>
        <a:ln>
          <a:noFill/>
        </a:ln>
      </c:spPr>
    </c:plotArea>
    <c:legend>
      <c:legendPos val="t"/>
      <c:legendEntry>
        <c:idx val="0"/>
        <c:txPr>
          <a:bodyPr/>
          <a:lstStyle/>
          <a:p>
            <a:pPr>
              <a:defRPr sz="800" b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</c:legendEntry>
      <c:legendEntry>
        <c:idx val="1"/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</c:legendEntry>
      <c:legendEntry>
        <c:idx val="2"/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59443901886364858"/>
          <c:y val="2.1596158119183351E-2"/>
          <c:w val="0.4051608225866643"/>
          <c:h val="5.4379161952527615E-2"/>
        </c:manualLayout>
      </c:layout>
      <c:overlay val="0"/>
      <c:txPr>
        <a:bodyPr/>
        <a:lstStyle/>
        <a:p>
          <a:pPr>
            <a:defRPr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590837733005513E-2"/>
          <c:y val="4.4023044503926356E-2"/>
          <c:w val="0.94382387464194795"/>
          <c:h val="0.830257917687936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flip="none" rotWithShape="1">
              <a:gsLst>
                <a:gs pos="0">
                  <a:srgbClr val="0070C0"/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  <a:tileRect/>
            </a:gradFill>
          </c:spPr>
          <c:invertIfNegative val="0"/>
          <c:cat>
            <c:strRef>
              <c:f>Sheet1!$A$2:$A$8</c:f>
              <c:strCache>
                <c:ptCount val="7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  <c:pt idx="5">
                  <c:v>내용</c:v>
                </c:pt>
                <c:pt idx="6">
                  <c:v>내용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axId val="197042560"/>
        <c:axId val="197044096"/>
      </c:barChart>
      <c:catAx>
        <c:axId val="19704256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197044096"/>
        <c:crosses val="autoZero"/>
        <c:auto val="1"/>
        <c:lblAlgn val="ctr"/>
        <c:lblOffset val="100"/>
        <c:noMultiLvlLbl val="0"/>
      </c:catAx>
      <c:valAx>
        <c:axId val="197044096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197042560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2"/>
    </mc:Choice>
    <mc:Fallback>
      <c:style val="2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2114665354330707E-2"/>
          <c:y val="0.27050000000000002"/>
          <c:w val="0.86454164667283295"/>
          <c:h val="0.5400624999999995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내용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1.5</c:v>
                </c:pt>
                <c:pt idx="2">
                  <c:v>4.5</c:v>
                </c:pt>
                <c:pt idx="3">
                  <c:v>3.8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내용1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내용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4.5</c:v>
                </c:pt>
                <c:pt idx="2">
                  <c:v>3.2</c:v>
                </c:pt>
                <c:pt idx="3">
                  <c:v>3.8</c:v>
                </c:pt>
                <c:pt idx="4">
                  <c:v>3</c:v>
                </c:pt>
                <c:pt idx="5">
                  <c:v>2.5</c:v>
                </c:pt>
                <c:pt idx="6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내용2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내용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</c:v>
                </c:pt>
                <c:pt idx="1">
                  <c:v>1</c:v>
                </c:pt>
                <c:pt idx="2">
                  <c:v>2</c:v>
                </c:pt>
                <c:pt idx="3">
                  <c:v>4.2</c:v>
                </c:pt>
                <c:pt idx="4">
                  <c:v>4.5</c:v>
                </c:pt>
                <c:pt idx="5">
                  <c:v>3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225088"/>
        <c:axId val="197226880"/>
      </c:areaChart>
      <c:catAx>
        <c:axId val="197225088"/>
        <c:scaling>
          <c:orientation val="minMax"/>
        </c:scaling>
        <c:delete val="0"/>
        <c:axPos val="b"/>
        <c:numFmt formatCode="yyyy/mm/dd" sourceLinked="1"/>
        <c:majorTickMark val="none"/>
        <c:minorTickMark val="none"/>
        <c:tickLblPos val="nextTo"/>
        <c:txPr>
          <a:bodyPr/>
          <a:lstStyle/>
          <a:p>
            <a:pPr>
              <a:defRPr sz="800"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197226880"/>
        <c:crosses val="autoZero"/>
        <c:auto val="1"/>
        <c:lblAlgn val="ctr"/>
        <c:lblOffset val="100"/>
        <c:noMultiLvlLbl val="0"/>
      </c:catAx>
      <c:valAx>
        <c:axId val="19722688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197225088"/>
        <c:crosses val="autoZero"/>
        <c:crossBetween val="midCat"/>
        <c:majorUnit val="1"/>
      </c:valAx>
    </c:plotArea>
    <c:legend>
      <c:legendPos val="t"/>
      <c:layout>
        <c:manualLayout>
          <c:xMode val="edge"/>
          <c:yMode val="edge"/>
          <c:x val="0.77024536555422063"/>
          <c:y val="0.1986841021845919"/>
          <c:w val="0.17935625356048146"/>
          <c:h val="4.0993522087289444E-2"/>
        </c:manualLayout>
      </c:layout>
      <c:overlay val="0"/>
      <c:txPr>
        <a:bodyPr/>
        <a:lstStyle/>
        <a:p>
          <a:pPr>
            <a:defRPr sz="900">
              <a:latin typeface="나눔고딕" pitchFamily="50" charset="-127"/>
              <a:ea typeface="나눔고딕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2"/>
    </mc:Choice>
    <mc:Fallback>
      <c:style val="2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Lbls>
            <c:txPr>
              <a:bodyPr/>
              <a:lstStyle/>
              <a:p>
                <a:pPr>
                  <a:defRPr sz="900" b="1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 </c:separator>
            <c:showLeaderLines val="0"/>
          </c:dLbls>
          <c:cat>
            <c:strRef>
              <c:f>Sheet1!$A$2:$A$6</c:f>
              <c:strCache>
                <c:ptCount val="5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25</c:v>
                </c:pt>
                <c:pt idx="2">
                  <c:v>36</c:v>
                </c:pt>
                <c:pt idx="3">
                  <c:v>14</c:v>
                </c:pt>
                <c:pt idx="4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b"/>
      <c:layout>
        <c:manualLayout>
          <c:xMode val="edge"/>
          <c:yMode val="edge"/>
          <c:x val="0.31397481508281916"/>
          <c:y val="0.90353556703720306"/>
          <c:w val="0.37205036983438411"/>
          <c:h val="5.0068107092531913E-2"/>
        </c:manualLayout>
      </c:layout>
      <c:overlay val="0"/>
      <c:txPr>
        <a:bodyPr/>
        <a:lstStyle/>
        <a:p>
          <a:pPr>
            <a:defRPr sz="90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2"/>
    </mc:Choice>
    <mc:Fallback>
      <c:style val="2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Lbls>
            <c:txPr>
              <a:bodyPr/>
              <a:lstStyle/>
              <a:p>
                <a:pPr>
                  <a:defRPr sz="900" b="1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 </c:separator>
            <c:showLeaderLines val="0"/>
          </c:dLbls>
          <c:cat>
            <c:strRef>
              <c:f>Sheet1!$A$2:$A$6</c:f>
              <c:strCache>
                <c:ptCount val="5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25</c:v>
                </c:pt>
                <c:pt idx="2">
                  <c:v>36</c:v>
                </c:pt>
                <c:pt idx="3">
                  <c:v>14</c:v>
                </c:pt>
                <c:pt idx="4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</c:plotArea>
    <c:legend>
      <c:legendPos val="b"/>
      <c:layout>
        <c:manualLayout>
          <c:xMode val="edge"/>
          <c:yMode val="edge"/>
          <c:x val="0.31397481508281933"/>
          <c:y val="0.90353556703720295"/>
          <c:w val="0.37205036983438422"/>
          <c:h val="5.0068107092531913E-2"/>
        </c:manualLayout>
      </c:layout>
      <c:overlay val="0"/>
      <c:txPr>
        <a:bodyPr/>
        <a:lstStyle/>
        <a:p>
          <a:pPr>
            <a:defRPr sz="90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Your Computer’s</a:t>
            </a:r>
            <a:b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  <a:t>Feeling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2019.06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T4IR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강태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368959" y="2428875"/>
            <a:ext cx="8406740" cy="3609976"/>
            <a:chOff x="3157248" y="2428875"/>
            <a:chExt cx="5618452" cy="3562022"/>
          </a:xfrm>
          <a:solidFill>
            <a:schemeClr val="bg1">
              <a:lumMod val="95000"/>
            </a:schemeClr>
          </a:solidFill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166037" y="2428911"/>
              <a:ext cx="5609663" cy="35619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157248" y="2428911"/>
              <a:ext cx="452432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61943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08772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55600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02429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49257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96086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7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429146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8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897431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9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365716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10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834001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11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8302285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12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165372" y="2787128"/>
              <a:ext cx="5605928" cy="0"/>
            </a:xfrm>
            <a:prstGeom prst="line">
              <a:avLst/>
            </a:prstGeom>
            <a:grpFill/>
            <a:ln w="6350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61455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08284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55112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501941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548769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5955983" y="2433883"/>
              <a:ext cx="1896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642426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689255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736083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782912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8297407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75879" y="3342486"/>
              <a:ext cx="1345595" cy="242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내용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902603" y="3774445"/>
              <a:ext cx="1871543" cy="242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내용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75879" y="4272287"/>
              <a:ext cx="1303117" cy="242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내용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490701" y="4959328"/>
              <a:ext cx="1224411" cy="242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내용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299003" y="4955119"/>
              <a:ext cx="1199797" cy="242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내용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20315" y="5618286"/>
              <a:ext cx="1326939" cy="242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내용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3197867" y="3307900"/>
              <a:ext cx="1359377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3197867" y="4231463"/>
              <a:ext cx="1359377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5962350" y="3733296"/>
              <a:ext cx="2790934" cy="1707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4556659" y="4916175"/>
              <a:ext cx="457136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366370" y="4916175"/>
              <a:ext cx="457136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094088" y="5576779"/>
              <a:ext cx="457136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5488152" y="5576779"/>
              <a:ext cx="457136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6898084" y="5576779"/>
              <a:ext cx="457136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295920" y="5576779"/>
              <a:ext cx="457136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9" name="그림 48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50" name="내용 개체 틀 2"/>
          <p:cNvSpPr txBox="1">
            <a:spLocks/>
          </p:cNvSpPr>
          <p:nvPr/>
        </p:nvSpPr>
        <p:spPr>
          <a:xfrm>
            <a:off x="259796" y="1631109"/>
            <a:ext cx="1769030" cy="692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일정표 예시</a:t>
            </a:r>
          </a:p>
        </p:txBody>
      </p:sp>
      <p:sp>
        <p:nvSpPr>
          <p:cNvPr id="51" name="내용 개체 틀 2"/>
          <p:cNvSpPr txBox="1">
            <a:spLocks/>
          </p:cNvSpPr>
          <p:nvPr/>
        </p:nvSpPr>
        <p:spPr>
          <a:xfrm>
            <a:off x="2303749" y="1631109"/>
            <a:ext cx="6649751" cy="692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일시와 막대 길이 등을 자유롭게 편집하실 수 있습니다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dirty="0">
              <a:solidFill>
                <a:srgbClr val="3D3C3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53"/>
          <p:cNvSpPr>
            <a:spLocks noGrp="1"/>
          </p:cNvSpPr>
          <p:nvPr>
            <p:ph type="title"/>
          </p:nvPr>
        </p:nvSpPr>
        <p:spPr>
          <a:xfrm>
            <a:off x="257174" y="609599"/>
            <a:ext cx="8486775" cy="7604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smtClean="0">
                <a:solidFill>
                  <a:srgbClr val="1D314E"/>
                </a:solidFill>
              </a:rPr>
              <a:t>일정</a:t>
            </a:r>
            <a:endParaRPr lang="ko-KR" altLang="en-US" sz="4000" b="1" spc="-150">
              <a:solidFill>
                <a:srgbClr val="1D31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149752"/>
              </p:ext>
            </p:extLst>
          </p:nvPr>
        </p:nvGraphicFramePr>
        <p:xfrm>
          <a:off x="341524" y="2499887"/>
          <a:ext cx="8434176" cy="247957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25246"/>
                <a:gridCol w="2776775"/>
                <a:gridCol w="1741024"/>
                <a:gridCol w="2791131"/>
              </a:tblGrid>
              <a:tr h="4052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 smtClean="0">
                          <a:latin typeface="나눔고딕" pitchFamily="50" charset="-127"/>
                          <a:ea typeface="나눔고딕" pitchFamily="50" charset="-127"/>
                        </a:rPr>
                        <a:t>구분 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50" b="1" spc="-3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50" b="1" spc="-3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 smtClean="0">
                          <a:latin typeface="나눔고딕" pitchFamily="50" charset="-127"/>
                          <a:ea typeface="나눔고딕" pitchFamily="50" charset="-127"/>
                        </a:rPr>
                        <a:t>항목  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5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 smtClean="0">
                          <a:latin typeface="나눔고딕" pitchFamily="50" charset="-127"/>
                          <a:ea typeface="나눔고딕" pitchFamily="50" charset="-127"/>
                        </a:rPr>
                        <a:t>내용 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 smtClean="0"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 smtClean="0"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 smtClean="0"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0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 smtClean="0"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9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rgbClr val="0070C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총 계</a:t>
                      </a:r>
                      <a:endParaRPr lang="ko-KR" altLang="en-US" sz="1050" b="1" spc="-30" dirty="0">
                        <a:solidFill>
                          <a:srgbClr val="0070C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spc="-30" dirty="0" smtClean="0">
                          <a:solidFill>
                            <a:srgbClr val="0070C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spc="-30" dirty="0" smtClean="0">
                        <a:solidFill>
                          <a:srgbClr val="0070C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spc="-30" dirty="0" smtClean="0">
                        <a:solidFill>
                          <a:srgbClr val="0070C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 txBox="1">
            <a:spLocks/>
          </p:cNvSpPr>
          <p:nvPr/>
        </p:nvSpPr>
        <p:spPr>
          <a:xfrm>
            <a:off x="259795" y="1631109"/>
            <a:ext cx="1835705" cy="86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표 예시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303749" y="1631110"/>
            <a:ext cx="6687852" cy="778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표를 선택한 상태에서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표 도구 </a:t>
            </a:r>
            <a:r>
              <a:rPr lang="en-US" altLang="ko-KR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디자인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혹은 </a:t>
            </a: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레이아웃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에서 색상 및 선을 편집할 수 있으며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항목별 집행 </a:t>
            </a:r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예산표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등을 작성하기에 좋습니다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dirty="0">
              <a:solidFill>
                <a:srgbClr val="3D3C3E"/>
              </a:solidFill>
            </a:endParaRPr>
          </a:p>
        </p:txBody>
      </p:sp>
      <p:pic>
        <p:nvPicPr>
          <p:cNvPr id="13" name="그림 12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66700" y="657224"/>
            <a:ext cx="8477250" cy="66516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smtClean="0">
                <a:solidFill>
                  <a:srgbClr val="1D314E"/>
                </a:solidFill>
              </a:rPr>
              <a:t>표</a:t>
            </a:r>
            <a:endParaRPr lang="ko-KR" altLang="en-US" sz="4000" b="1" spc="-150">
              <a:solidFill>
                <a:srgbClr val="1D31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7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</a:t>
            </a: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메뉴 구성도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파일 구성도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추가 사항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smtClean="0">
                <a:solidFill>
                  <a:srgbClr val="1D314E"/>
                </a:solidFill>
              </a:rPr>
              <a:t>목차</a:t>
            </a:r>
            <a:endParaRPr lang="ko-KR" altLang="en-US" sz="2800" b="1">
              <a:solidFill>
                <a:srgbClr val="1D31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</a:t>
            </a:r>
            <a:r>
              <a:rPr lang="ko-KR" altLang="en-US"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54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제작 배경</a:t>
            </a:r>
            <a:endParaRPr lang="ko-KR" altLang="en-US" sz="54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CPU, RAM, HARD </a:t>
            </a:r>
            <a:r>
              <a:rPr lang="ko-KR" altLang="en-US" sz="20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사용량 등 쉽게 지나칠 수 있는 하드웨어 요소들을 사용자가 쉽게 접근할 수 있는 프로그램을 제작하고자 함</a:t>
            </a:r>
            <a:endParaRPr lang="en-US" altLang="ko-KR" sz="20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259795" y="2838847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상세 내용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상세 내용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상세 내용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상세 내용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 txBox="1">
            <a:spLocks/>
          </p:cNvSpPr>
          <p:nvPr/>
        </p:nvSpPr>
        <p:spPr>
          <a:xfrm>
            <a:off x="259796" y="1631110"/>
            <a:ext cx="1883330" cy="123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도형 예시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612717" y="4015800"/>
            <a:ext cx="481957" cy="419223"/>
            <a:chOff x="4692746" y="3958042"/>
            <a:chExt cx="1033266" cy="898771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3026742" y="4056164"/>
            <a:ext cx="338494" cy="338494"/>
            <a:chOff x="5411619" y="1495430"/>
            <a:chExt cx="1187432" cy="1187432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5400000"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3471850" y="3208285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기존고객</a:t>
            </a:r>
            <a:endParaRPr lang="en-US" altLang="ko-KR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로열티강화</a:t>
            </a:r>
          </a:p>
        </p:txBody>
      </p:sp>
      <p:sp>
        <p:nvSpPr>
          <p:cNvPr id="31" name="타원 30"/>
          <p:cNvSpPr/>
          <p:nvPr/>
        </p:nvSpPr>
        <p:spPr>
          <a:xfrm>
            <a:off x="885875" y="3208285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50" dirty="0" smtClean="0">
                <a:latin typeface="나눔고딕" pitchFamily="50" charset="-127"/>
                <a:ea typeface="나눔고딕" pitchFamily="50" charset="-127"/>
              </a:rPr>
              <a:t>신규고객 </a:t>
            </a:r>
            <a:endParaRPr lang="en-US" altLang="ko-KR" b="1" spc="-5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b="1" spc="-50" dirty="0" smtClean="0">
                <a:latin typeface="나눔고딕" pitchFamily="50" charset="-127"/>
                <a:ea typeface="나눔고딕" pitchFamily="50" charset="-127"/>
              </a:rPr>
              <a:t>유치</a:t>
            </a:r>
          </a:p>
        </p:txBody>
      </p:sp>
      <p:sp>
        <p:nvSpPr>
          <p:cNvPr id="32" name="타원 31"/>
          <p:cNvSpPr/>
          <p:nvPr/>
        </p:nvSpPr>
        <p:spPr>
          <a:xfrm>
            <a:off x="6220339" y="3208285"/>
            <a:ext cx="2034253" cy="2034253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시장점유율</a:t>
            </a:r>
            <a:endParaRPr lang="en-US" altLang="ko-KR" b="1" spc="-1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b="1" spc="-1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40% </a:t>
            </a:r>
            <a:r>
              <a:rPr lang="ko-KR" altLang="en-US" b="1" spc="-1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달성</a:t>
            </a:r>
          </a:p>
        </p:txBody>
      </p:sp>
      <p:pic>
        <p:nvPicPr>
          <p:cNvPr id="19" name="그림 18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27" name="내용 개체 틀 2"/>
          <p:cNvSpPr txBox="1">
            <a:spLocks/>
          </p:cNvSpPr>
          <p:nvPr/>
        </p:nvSpPr>
        <p:spPr>
          <a:xfrm>
            <a:off x="2303749" y="1631109"/>
            <a:ext cx="6687852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도형 안에 내용을 넣을 경우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</a:p>
          <a:p>
            <a:pPr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상하좌우 </a:t>
            </a: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중앙정렬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권장합니다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smtClean="0">
                <a:solidFill>
                  <a:srgbClr val="1D314E"/>
                </a:solidFill>
              </a:rPr>
              <a:t>도형</a:t>
            </a:r>
            <a:endParaRPr lang="ko-KR" altLang="en-US" sz="4000" b="1" spc="-150">
              <a:solidFill>
                <a:srgbClr val="1D31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>
          <a:xfrm>
            <a:off x="259796" y="1631109"/>
            <a:ext cx="2035729" cy="86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도형 예시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0050" y="30194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 smtClean="0">
                <a:latin typeface="나눔고딕" pitchFamily="50" charset="-127"/>
                <a:ea typeface="나눔고딕" pitchFamily="50" charset="-127"/>
              </a:rPr>
              <a:t>신규고객 유치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924050" y="3019426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매장디스플레이 강화</a:t>
            </a: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할인쿠폰 발급 </a:t>
            </a: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매장 디스플레이 강화 등  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00050" y="445837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기존고객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ctr"/>
            <a:r>
              <a:rPr lang="ko-KR" altLang="en-US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로열티강화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24050" y="4458376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쿠폰 북 발송 </a:t>
            </a: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분기별 초청행사 진행</a:t>
            </a: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쿠폰 북 매장 내 배치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87045" y="30194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 smtClean="0">
                <a:latin typeface="나눔고딕" pitchFamily="50" charset="-127"/>
                <a:ea typeface="나눔고딕" pitchFamily="50" charset="-127"/>
              </a:rPr>
              <a:t>신규고객 유치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111045" y="3019426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매장디스플레이 강화</a:t>
            </a: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할인쿠폰 발급 </a:t>
            </a: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매장 디스플레이 강화 등  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587045" y="445837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기존고객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ctr"/>
            <a:r>
              <a:rPr lang="ko-KR" altLang="en-US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로열티강화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11045" y="4458376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쿠폰 북 발송 </a:t>
            </a: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분기별 초청행사 진행</a:t>
            </a:r>
          </a:p>
        </p:txBody>
      </p:sp>
      <p:pic>
        <p:nvPicPr>
          <p:cNvPr id="15" name="그림 14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2303749" y="1631109"/>
            <a:ext cx="6687852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삽입 </a:t>
            </a:r>
            <a:r>
              <a:rPr lang="en-US" altLang="ko-KR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도형 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또는 </a:t>
            </a:r>
            <a:r>
              <a:rPr lang="en-US" altLang="ko-KR" sz="120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SmartArt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이용하여</a:t>
            </a:r>
          </a:p>
          <a:p>
            <a:pPr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다양한 도형 및 다이어그램을 구현할 수 있습니다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smtClean="0">
                <a:solidFill>
                  <a:srgbClr val="1D314E"/>
                </a:solidFill>
              </a:rPr>
              <a:t>도형</a:t>
            </a:r>
            <a:endParaRPr lang="ko-KR" altLang="en-US" sz="4000" b="1" spc="-150">
              <a:solidFill>
                <a:srgbClr val="1D31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07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차트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차트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7" name="차트 6"/>
          <p:cNvGraphicFramePr/>
          <p:nvPr/>
        </p:nvGraphicFramePr>
        <p:xfrm>
          <a:off x="2257425" y="2647950"/>
          <a:ext cx="6627679" cy="3457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259796" y="1631109"/>
            <a:ext cx="1959530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차트 예시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2303749" y="1631109"/>
            <a:ext cx="6687852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삽입 </a:t>
            </a:r>
            <a:r>
              <a:rPr lang="en-US" altLang="ko-KR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차트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이용하여 다양한 차트형태를 구현할 수 있습니다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표를 선택한 상태에서 </a:t>
            </a:r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오른클릭을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한 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데이터 편집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클릭하여</a:t>
            </a:r>
          </a:p>
          <a:p>
            <a:pPr marL="0" indent="0"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실제 내용과 수치를 편집해 사용할 수 있습니다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dirty="0">
              <a:solidFill>
                <a:srgbClr val="3D3C3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3.2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차트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차트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6" y="1631109"/>
            <a:ext cx="1978580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차트 예시</a:t>
            </a:r>
          </a:p>
        </p:txBody>
      </p:sp>
      <p:graphicFrame>
        <p:nvGraphicFramePr>
          <p:cNvPr id="10" name="차트 9"/>
          <p:cNvGraphicFramePr/>
          <p:nvPr/>
        </p:nvGraphicFramePr>
        <p:xfrm>
          <a:off x="2194595" y="2913137"/>
          <a:ext cx="6624736" cy="3173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그림 11" descr="cosmetic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2303749" y="1631109"/>
            <a:ext cx="6687852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삽입 </a:t>
            </a:r>
            <a:r>
              <a:rPr lang="en-US" altLang="ko-KR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차트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이용하여 다양한 차트형태를 구현할 수 있습니다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표를 선택한 상태에서 </a:t>
            </a:r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오른클릭을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한 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데이터 편집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클릭하여</a:t>
            </a:r>
          </a:p>
          <a:p>
            <a:pPr marL="0" indent="0"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실제 내용과 수치를 편집해 사용할 수 있습니다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dirty="0">
              <a:solidFill>
                <a:srgbClr val="3D3C3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3.3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차트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차트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1988105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차트 예시</a:t>
            </a:r>
          </a:p>
        </p:txBody>
      </p:sp>
      <p:graphicFrame>
        <p:nvGraphicFramePr>
          <p:cNvPr id="11" name="차트 10"/>
          <p:cNvGraphicFramePr/>
          <p:nvPr/>
        </p:nvGraphicFramePr>
        <p:xfrm>
          <a:off x="1885949" y="1543050"/>
          <a:ext cx="7258051" cy="5133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그림 11" descr="cosmetic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2303749" y="1631109"/>
            <a:ext cx="6687852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삽입 </a:t>
            </a:r>
            <a:r>
              <a:rPr lang="en-US" altLang="ko-KR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차트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이용하여 다양한 차트형태를 구현할 수 있습니다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표를 선택한 상태에서 </a:t>
            </a:r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오른클릭을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한 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데이터 편집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클릭하여</a:t>
            </a:r>
          </a:p>
          <a:p>
            <a:pPr marL="0" indent="0"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실제 내용과 수치를 편집해 사용할 수 있습니다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dirty="0">
              <a:solidFill>
                <a:srgbClr val="3D3C3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3.4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차트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차트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2035729" cy="921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차트 예시</a:t>
            </a:r>
          </a:p>
        </p:txBody>
      </p:sp>
      <p:graphicFrame>
        <p:nvGraphicFramePr>
          <p:cNvPr id="10" name="차트 9"/>
          <p:cNvGraphicFramePr/>
          <p:nvPr/>
        </p:nvGraphicFramePr>
        <p:xfrm>
          <a:off x="171450" y="2350954"/>
          <a:ext cx="4587980" cy="3681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/>
          <p:cNvGraphicFramePr/>
          <p:nvPr/>
        </p:nvGraphicFramePr>
        <p:xfrm>
          <a:off x="4380683" y="2351776"/>
          <a:ext cx="4585933" cy="3679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그림 12" descr="cosmetic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2303749" y="1631109"/>
            <a:ext cx="6687852" cy="1016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삽입 </a:t>
            </a:r>
            <a:r>
              <a:rPr lang="en-US" altLang="ko-KR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차트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이용하여 다양한 차트형태를 구현할 수 있습니다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표를 선택한 상태에서 </a:t>
            </a:r>
            <a:r>
              <a:rPr lang="ko-KR" altLang="en-US" sz="12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오른클릭을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한 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데이터 편집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클릭하여</a:t>
            </a:r>
          </a:p>
          <a:p>
            <a:pPr marL="0" indent="0"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실제 내용과 수치를 편집해 사용할 수 있습니다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dirty="0">
              <a:solidFill>
                <a:srgbClr val="3D3C3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3408</TotalTime>
  <Words>402</Words>
  <Application>Microsoft Office PowerPoint</Application>
  <PresentationFormat>화면 슬라이드 쇼(4:3)</PresentationFormat>
  <Paragraphs>144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Arial</vt:lpstr>
      <vt:lpstr>맑은 고딕</vt:lpstr>
      <vt:lpstr>Wingdings</vt:lpstr>
      <vt:lpstr>나눔고딕</vt:lpstr>
      <vt:lpstr>Office 테마</vt:lpstr>
      <vt:lpstr>Your Computer’s Feeling</vt:lpstr>
      <vt:lpstr>목차</vt:lpstr>
      <vt:lpstr>제작 배경</vt:lpstr>
      <vt:lpstr>도형</vt:lpstr>
      <vt:lpstr>도형</vt:lpstr>
      <vt:lpstr>차트</vt:lpstr>
      <vt:lpstr>차트</vt:lpstr>
      <vt:lpstr>차트</vt:lpstr>
      <vt:lpstr>차트</vt:lpstr>
      <vt:lpstr>일정</vt:lpstr>
      <vt:lpstr>표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user</cp:lastModifiedBy>
  <cp:revision>17</cp:revision>
  <cp:lastPrinted>2011-08-28T13:13:29Z</cp:lastPrinted>
  <dcterms:created xsi:type="dcterms:W3CDTF">2011-08-24T01:05:33Z</dcterms:created>
  <dcterms:modified xsi:type="dcterms:W3CDTF">2019-06-24T10:02:00Z</dcterms:modified>
</cp:coreProperties>
</file>