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1" r:id="rId4"/>
    <p:sldId id="282" r:id="rId5"/>
    <p:sldId id="283" r:id="rId6"/>
    <p:sldId id="286" r:id="rId7"/>
    <p:sldId id="259" r:id="rId8"/>
    <p:sldId id="284" r:id="rId9"/>
    <p:sldId id="285" r:id="rId10"/>
    <p:sldId id="287" r:id="rId11"/>
    <p:sldId id="288" r:id="rId12"/>
    <p:sldId id="28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sAjFaYQcpgX4f+78i/hoZqjG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85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239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1773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855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08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805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404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3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0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e4606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g63e4606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1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FAE6-81C3-4B7C-9D08-2F4D34F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6A58A-30D4-4587-8FB7-8CC26817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2388-C148-4759-BCE4-47F627D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2D2CD-EC3F-41D9-B2E4-C5FEB0CB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AD171-8B4F-49F5-BF20-6C05516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B0CC-A4E2-44F3-996C-DF2EE4B9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29B8DE-62C6-4659-9B61-AD4514FD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75067-1CD0-4F7B-80A8-0934467D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2E0DA-E15A-4734-8456-C0575D65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69AB-38A5-4301-9109-B0E2A06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5E0F5E-2290-40FC-9568-C15E3C975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59E65-6741-4F4F-9211-9617BB1B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736B2-AC46-4486-9B52-C0985F2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E8728-3D98-4A67-9B15-CE456B5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7246E-2703-4C06-BC05-761D5F6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626FE-D9C5-4B54-BACD-A5C5070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B84A0-2584-4C73-8FDD-27C9067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CC01-DB9E-43ED-B2B6-E17AFED1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1CFF-42ED-4316-A64A-EE5FC4EE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B2AB-029C-4222-B9DB-9FDDDF3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6C57-E2B4-4FD4-981D-005597E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6FBEB-66E6-40C2-9B87-4C6B1D2F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B9F05-E1A1-4F81-8230-B5B5310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E69B5-5615-480C-A5D9-C90E807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6DB36-43DF-4C9A-9F8E-55EB5DB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3365-730F-4D9F-BB3C-AF774CF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A9B94-879F-4D39-9EC3-046BBBAC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E332B-9970-4074-A1B6-016CCBD4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6AADE-8C21-4E24-B8E5-7F3CE0B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06A2-31E3-4A7B-90DB-E049CA3B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0C7C6-368E-4205-83C1-99E977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77B0B-1ABD-4E06-B0C6-C800B920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A6753-E68C-4501-8537-6DEBC867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6580A-B50D-4194-A8A4-04E2210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98B5B-14C9-4766-A0B7-A7277171D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C1671-E613-418E-A5ED-B08AEF1BA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7467-4261-4A93-92E4-77745356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4D4E7D-EB27-481E-95D7-02FF1E2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5C1A2-A966-44B7-B05C-EF247C9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A11F9-C003-43B1-ABAC-E77532C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932B3-043C-4411-9453-41EDA7A0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DE3CF-C98A-4952-A61C-798528E8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FF1630-F485-40C1-BD6B-4AB9C095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AF61D-EF79-4A9F-8885-14346109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8B6DC-55D3-47A3-8EEB-7DA4CF6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C0180A-B2B9-42FD-9904-FDC76236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D368-A45F-49D7-A19F-2EEB2BCC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693F3-DDCA-411E-936F-F9EF3DDF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22633-973B-4B1F-90A3-A6374BE8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1EBBB-8685-4A78-977A-202A1C50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DF834-4CE9-49FE-8811-1AE0E67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868BC-4480-4A55-83DD-9E250731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C2EA-653F-4906-9476-2084E49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7C837-0945-4A99-8983-ADF94CA5D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5D7B7E-C060-46B2-ADC3-0192F3A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A8EEC-3A75-4142-B88D-B5B3CA2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AE2AC-9A08-4E39-A53E-D1AF1EA5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FA428-C957-4CB4-9608-ADEF7F5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79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53FA4-167F-4091-9AE4-B09221D3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865A6-6126-4CF5-8592-4BF2F99E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E907E-E0BF-4D14-8E0A-DD744925B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DE91F-477B-4014-B9F9-B760C950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85293-BD09-4C81-970F-83FDB9ED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30325" y="1212281"/>
            <a:ext cx="85512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sz="5500" b="1" i="0" u="none" strike="noStrike" cap="none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Project </a:t>
            </a:r>
            <a:r>
              <a:rPr lang="ko-KR" altLang="en-US" sz="5500" b="1" i="0" u="none" strike="noStrike" cap="none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말따라미</a:t>
            </a:r>
            <a:endParaRPr lang="en-US" altLang="ko-KR" sz="5500" b="1" i="0" u="none" strike="noStrike" cap="none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 altLang="ko-KR" sz="54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Vol.</a:t>
            </a:r>
            <a:r>
              <a:rPr lang="ko-KR" altLang="en-US" sz="54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 </a:t>
            </a:r>
            <a:r>
              <a:rPr lang="en-US" altLang="ko-KR" sz="54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1</a:t>
            </a:r>
            <a:endParaRPr lang="en-US" altLang="ko-KR" sz="5400" b="1" i="0" u="none" strike="noStrike" cap="none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974107" y="4668209"/>
            <a:ext cx="794666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                             </a:t>
            </a:r>
            <a:r>
              <a:rPr lang="en-US" sz="2400" b="1" i="0" u="none" strike="noStrike" cap="none" spc="-3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빅데이터</a:t>
            </a:r>
            <a:r>
              <a:rPr lang="en-US" sz="2400" b="1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(</a:t>
            </a:r>
            <a:r>
              <a:rPr lang="ko-KR" altLang="en-US" sz="2400" b="1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딥러닝</a:t>
            </a:r>
            <a:r>
              <a:rPr lang="en-US" altLang="ko-KR" sz="2400" b="1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)</a:t>
            </a:r>
            <a:r>
              <a:rPr lang="en-US" sz="2400" b="1" i="0" u="none" strike="noStrike" cap="none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 </a:t>
            </a:r>
            <a:r>
              <a:rPr lang="en-US" sz="2400" b="1" i="0" u="none" strike="noStrike" cap="none" spc="-3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활용</a:t>
            </a:r>
            <a:r>
              <a:rPr lang="en-US" sz="2400" b="1" i="0" u="none" strike="noStrike" cap="none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 AI </a:t>
            </a:r>
            <a:r>
              <a:rPr lang="en-US" sz="2400" b="1" i="0" u="none" strike="noStrike" cap="none" spc="-3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설계</a:t>
            </a:r>
            <a:r>
              <a:rPr lang="en-US" sz="2400" b="1" i="0" u="none" strike="noStrike" cap="none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 B</a:t>
            </a:r>
            <a:r>
              <a:rPr lang="ko-KR" altLang="en-US" sz="2400" b="1" i="0" u="none" strike="noStrike" cap="none" spc="-3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반</a:t>
            </a:r>
            <a:endParaRPr sz="2400" b="1" i="0" u="none" strike="noStrike" cap="none" spc="-300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000" b="1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rial"/>
                <a:sym typeface="Arial"/>
              </a:rPr>
              <a:t>강태형</a:t>
            </a:r>
            <a:endParaRPr sz="2400" b="1" i="0" u="none" strike="noStrike" cap="none" spc="-300" dirty="0">
              <a:solidFill>
                <a:schemeClr val="tx1">
                  <a:lumMod val="50000"/>
                  <a:lumOff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멀티캠퍼스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7AF8E4-5B73-4BCC-9F2A-43F9B7B7EAA2}"/>
              </a:ext>
            </a:extLst>
          </p:cNvPr>
          <p:cNvSpPr/>
          <p:nvPr/>
        </p:nvSpPr>
        <p:spPr>
          <a:xfrm>
            <a:off x="5850475" y="2462327"/>
            <a:ext cx="594000" cy="11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4"/>
            <a:ext cx="8248800" cy="437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이미 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2019. 09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에 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seq2seq model 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기반 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prototype 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완성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위 주제로 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Final Project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를 할 생각을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진작에 가지고 있었으나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…</a:t>
            </a: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00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 err="1">
                <a:latin typeface="+mn-ea"/>
                <a:cs typeface="Arial"/>
                <a:sym typeface="Arial"/>
              </a:rPr>
              <a:t>번외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3000" b="1" i="0" u="none" strike="noStrike" cap="none" dirty="0">
                <a:latin typeface="+mn-ea"/>
                <a:cs typeface="Arial"/>
                <a:sym typeface="Arial"/>
              </a:rPr>
              <a:t>: 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사람 생각이 다 거기서 거기다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97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00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 err="1">
                <a:latin typeface="+mn-ea"/>
                <a:cs typeface="Arial"/>
                <a:sym typeface="Arial"/>
              </a:rPr>
              <a:t>번외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3000" b="1" i="0" u="none" strike="noStrike" cap="none" dirty="0">
                <a:latin typeface="+mn-ea"/>
                <a:cs typeface="Arial"/>
                <a:sym typeface="Arial"/>
              </a:rPr>
              <a:t>: 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사람 생각이 다 거기서 거기다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1626E5-6356-4D06-8B58-4096308E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1" y="1775350"/>
            <a:ext cx="4210701" cy="4501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279981-24A8-4827-9781-E48D66DC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65" y="2683448"/>
            <a:ext cx="3533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4"/>
            <a:ext cx="8248800" cy="437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3600" b="1" dirty="0">
                <a:latin typeface="+mn-ea"/>
                <a:cs typeface="Arial"/>
                <a:sym typeface="Arial"/>
              </a:rPr>
              <a:t>딥 러닝 네트워크 공부 차원</a:t>
            </a:r>
            <a:endParaRPr lang="en-US" altLang="ko-KR" sz="36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36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3600" b="1" dirty="0">
                <a:latin typeface="+mn-ea"/>
                <a:cs typeface="Arial"/>
                <a:sym typeface="Arial"/>
              </a:rPr>
              <a:t>다양한 버전 제공</a:t>
            </a:r>
            <a:endParaRPr lang="en-US" altLang="ko-KR" sz="36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36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3600" b="1" dirty="0">
                <a:latin typeface="+mn-ea"/>
                <a:cs typeface="Arial"/>
                <a:sym typeface="Arial"/>
              </a:rPr>
              <a:t>성능 향상</a:t>
            </a:r>
            <a:endParaRPr lang="en-US" altLang="ko-KR" sz="36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을 염두에 두고 개발할 예정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00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 err="1">
                <a:latin typeface="+mn-ea"/>
                <a:cs typeface="Arial"/>
                <a:sym typeface="Arial"/>
              </a:rPr>
              <a:t>번외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3000" b="1" i="0" u="none" strike="noStrike" cap="none" dirty="0">
                <a:latin typeface="+mn-ea"/>
                <a:cs typeface="Arial"/>
                <a:sym typeface="Arial"/>
              </a:rPr>
              <a:t>: </a:t>
            </a: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사람 생각이 다 거기서 거기다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25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3001635" y="2850635"/>
            <a:ext cx="629167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400" b="0" i="0" u="none" strike="noStrike" cap="none" dirty="0" err="1">
                <a:latin typeface="+mn-ea"/>
                <a:cs typeface="Arial"/>
                <a:sym typeface="Arial"/>
              </a:rPr>
              <a:t>감사합니다</a:t>
            </a:r>
            <a:r>
              <a:rPr lang="en-US" sz="5400" b="0" i="0" u="none" strike="noStrike" cap="none" dirty="0">
                <a:latin typeface="+mn-ea"/>
                <a:cs typeface="Arial"/>
                <a:sym typeface="Arial"/>
              </a:rPr>
              <a:t>.</a:t>
            </a:r>
            <a:endParaRPr sz="5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49039" y="3792135"/>
            <a:ext cx="57197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3200" b="0" i="0" u="none" strike="noStrike" cap="none">
                <a:latin typeface="+mn-ea"/>
                <a:cs typeface="Arial"/>
                <a:sym typeface="Arial"/>
              </a:rPr>
              <a:t>THANK YOU.</a:t>
            </a:r>
            <a:endParaRPr sz="3200" b="0" i="0" u="none" strike="noStrike" cap="none">
              <a:latin typeface="+mn-ea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6064375" y="-9725"/>
            <a:ext cx="83100" cy="150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5298009" y="5771183"/>
            <a:ext cx="1596000" cy="30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414267" y="5753094"/>
            <a:ext cx="136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+mn-ea"/>
                <a:cs typeface="Arial"/>
                <a:sym typeface="Arial"/>
              </a:rPr>
              <a:t>멀티캠퍼스</a:t>
            </a:r>
            <a:endParaRPr sz="2000" b="0" i="0" u="none" strike="noStrike" cap="none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EAC9BC1-30F4-41EC-ADC7-16431A02670F}"/>
              </a:ext>
            </a:extLst>
          </p:cNvPr>
          <p:cNvGrpSpPr/>
          <p:nvPr/>
        </p:nvGrpSpPr>
        <p:grpSpPr>
          <a:xfrm>
            <a:off x="2846082" y="2343918"/>
            <a:ext cx="3873720" cy="947100"/>
            <a:chOff x="2846082" y="2343918"/>
            <a:chExt cx="3873720" cy="9471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2846082" y="2432727"/>
              <a:ext cx="8529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800" b="0" i="0" u="none" strike="noStrike" cap="none" dirty="0">
                  <a:latin typeface="+mn-ea"/>
                  <a:cs typeface="Arial"/>
                  <a:sym typeface="Arial"/>
                </a:rPr>
                <a:t>01</a:t>
              </a:r>
              <a:endParaRPr sz="4800" b="0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4093302" y="2628339"/>
              <a:ext cx="26265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800" b="1" i="0" u="none" strike="noStrike" cap="none" dirty="0" err="1">
                  <a:latin typeface="+mn-ea"/>
                  <a:cs typeface="Arial"/>
                  <a:sym typeface="Arial"/>
                </a:rPr>
                <a:t>말따라미</a:t>
              </a:r>
              <a:r>
                <a:rPr lang="en-US" altLang="ko-KR" sz="2800" b="1" i="0" u="none" strike="noStrike" cap="none" dirty="0">
                  <a:latin typeface="+mn-ea"/>
                  <a:cs typeface="Arial"/>
                  <a:sym typeface="Arial"/>
                </a:rPr>
                <a:t>?</a:t>
              </a:r>
              <a:endParaRPr sz="2800" b="1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95" name="Google Shape;95;p2"/>
            <p:cNvCxnSpPr/>
            <p:nvPr/>
          </p:nvCxnSpPr>
          <p:spPr>
            <a:xfrm>
              <a:off x="3839889" y="2343918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" name="Google Shape;99;p2"/>
          <p:cNvSpPr txBox="1"/>
          <p:nvPr/>
        </p:nvSpPr>
        <p:spPr>
          <a:xfrm>
            <a:off x="1060055" y="1015863"/>
            <a:ext cx="163516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400" b="1" i="0" u="none" strike="noStrike" cap="none" dirty="0" err="1">
                <a:latin typeface="+mn-ea"/>
                <a:cs typeface="Arial"/>
                <a:sym typeface="Arial"/>
              </a:rPr>
              <a:t>목차</a:t>
            </a:r>
            <a:endParaRPr sz="4400" b="1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60054" y="1703317"/>
            <a:ext cx="18482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CONTENTS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CFA814-223D-4AA8-B3E4-649C71936FC3}"/>
              </a:ext>
            </a:extLst>
          </p:cNvPr>
          <p:cNvGrpSpPr/>
          <p:nvPr/>
        </p:nvGrpSpPr>
        <p:grpSpPr>
          <a:xfrm>
            <a:off x="2840345" y="4527731"/>
            <a:ext cx="4718857" cy="947100"/>
            <a:chOff x="2840345" y="4527731"/>
            <a:chExt cx="4718857" cy="947100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4093302" y="4770469"/>
              <a:ext cx="34659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800" b="1" i="0" u="none" strike="noStrike" cap="none" dirty="0">
                  <a:latin typeface="+mn-ea"/>
                  <a:cs typeface="Arial"/>
                  <a:sym typeface="Arial"/>
                </a:rPr>
                <a:t>구현 계획</a:t>
              </a:r>
              <a:endParaRPr sz="2800" b="1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84034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800" b="0" i="0" u="none" strike="noStrike" cap="none" dirty="0">
                  <a:latin typeface="+mn-ea"/>
                  <a:cs typeface="Arial"/>
                  <a:sym typeface="Arial"/>
                </a:rPr>
                <a:t>03</a:t>
              </a:r>
              <a:endParaRPr sz="4800" b="0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109" name="Google Shape;109;p2"/>
            <p:cNvCxnSpPr/>
            <p:nvPr/>
          </p:nvCxnSpPr>
          <p:spPr>
            <a:xfrm>
              <a:off x="3834151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BAF6D1-C053-42F7-96CB-2279DC1BEE7F}"/>
              </a:ext>
            </a:extLst>
          </p:cNvPr>
          <p:cNvGrpSpPr/>
          <p:nvPr/>
        </p:nvGrpSpPr>
        <p:grpSpPr>
          <a:xfrm>
            <a:off x="6641367" y="2343918"/>
            <a:ext cx="4473413" cy="947100"/>
            <a:chOff x="7240240" y="1814592"/>
            <a:chExt cx="4473413" cy="947100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8374953" y="2099013"/>
              <a:ext cx="3338700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ko-KR" altLang="en-US" sz="2800" b="1" i="0" u="none" strike="noStrike" cap="none" dirty="0">
                  <a:latin typeface="+mn-ea"/>
                  <a:cs typeface="Arial"/>
                  <a:sym typeface="Arial"/>
                </a:rPr>
                <a:t>주제 선정 이유</a:t>
              </a:r>
              <a:endParaRPr sz="2800" b="1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240240" y="1903400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800" b="0" i="0" u="none" strike="noStrike" cap="none" dirty="0">
                  <a:latin typeface="+mn-ea"/>
                  <a:cs typeface="Arial"/>
                  <a:sym typeface="Arial"/>
                </a:rPr>
                <a:t>02</a:t>
              </a:r>
              <a:endParaRPr sz="4800" b="0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8234046" y="1814592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40AE8-04F8-4E69-BD95-05835EB69D4B}"/>
              </a:ext>
            </a:extLst>
          </p:cNvPr>
          <p:cNvGrpSpPr/>
          <p:nvPr/>
        </p:nvGrpSpPr>
        <p:grpSpPr>
          <a:xfrm>
            <a:off x="6641365" y="4527731"/>
            <a:ext cx="3817861" cy="947100"/>
            <a:chOff x="6641365" y="4527731"/>
            <a:chExt cx="3817861" cy="9471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7776079" y="4770469"/>
              <a:ext cx="2683147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altLang="ko-KR" sz="2800" b="1" i="0" u="none" strike="noStrike" cap="none" dirty="0">
                  <a:latin typeface="+mn-ea"/>
                  <a:cs typeface="Arial"/>
                  <a:sym typeface="Arial"/>
                </a:rPr>
                <a:t>Vol 2, 3…</a:t>
              </a:r>
              <a:r>
                <a:rPr lang="ko-KR" altLang="en-US" sz="2800" b="1" i="0" u="none" strike="noStrike" cap="none" dirty="0">
                  <a:latin typeface="+mn-ea"/>
                  <a:cs typeface="Arial"/>
                  <a:sym typeface="Arial"/>
                </a:rPr>
                <a:t> </a:t>
              </a:r>
              <a:endParaRPr sz="2800" b="1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641365" y="4616539"/>
              <a:ext cx="8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800" b="0" i="0" u="none" strike="noStrike" cap="none" dirty="0">
                  <a:latin typeface="+mn-ea"/>
                  <a:cs typeface="Arial"/>
                  <a:sym typeface="Arial"/>
                </a:rPr>
                <a:t>04</a:t>
              </a:r>
              <a:endParaRPr sz="4800" b="0" i="0" u="none" strike="noStrike" cap="none" dirty="0"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113" name="Google Shape;113;p2"/>
            <p:cNvCxnSpPr/>
            <p:nvPr/>
          </p:nvCxnSpPr>
          <p:spPr>
            <a:xfrm>
              <a:off x="7635172" y="4527731"/>
              <a:ext cx="0" cy="947100"/>
            </a:xfrm>
            <a:prstGeom prst="straightConnector1">
              <a:avLst/>
            </a:prstGeom>
            <a:noFill/>
            <a:ln w="28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28801" y="1897325"/>
            <a:ext cx="8811939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6600" strike="noStrike" cap="none" dirty="0" err="1">
                <a:latin typeface="+mn-ea"/>
                <a:cs typeface="Arial"/>
                <a:sym typeface="Arial"/>
              </a:rPr>
              <a:t>말따라미</a:t>
            </a:r>
            <a:r>
              <a:rPr lang="en-US" altLang="ko-KR" sz="6600" strike="noStrike" cap="none" dirty="0">
                <a:latin typeface="+mn-ea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4800" dirty="0">
                <a:latin typeface="+mn-ea"/>
                <a:cs typeface="Arial"/>
                <a:sym typeface="Arial"/>
              </a:rPr>
              <a:t>말 </a:t>
            </a:r>
            <a:r>
              <a:rPr lang="en-US" altLang="ko-KR" sz="4800" dirty="0">
                <a:latin typeface="+mn-ea"/>
                <a:cs typeface="Arial"/>
                <a:sym typeface="Arial"/>
              </a:rPr>
              <a:t>+ </a:t>
            </a:r>
            <a:r>
              <a:rPr lang="ko-KR" altLang="en-US" sz="4800" dirty="0">
                <a:latin typeface="+mn-ea"/>
                <a:cs typeface="Arial"/>
                <a:sym typeface="Arial"/>
              </a:rPr>
              <a:t>따라하다 </a:t>
            </a:r>
            <a:r>
              <a:rPr lang="en-US" altLang="ko-KR" sz="4800" dirty="0">
                <a:latin typeface="+mn-ea"/>
                <a:cs typeface="Arial"/>
                <a:sym typeface="Arial"/>
              </a:rPr>
              <a:t>+ </a:t>
            </a:r>
            <a:r>
              <a:rPr lang="ko-KR" altLang="en-US" sz="4800" dirty="0">
                <a:latin typeface="+mn-ea"/>
                <a:cs typeface="Arial"/>
                <a:sym typeface="Arial"/>
              </a:rPr>
              <a:t>미</a:t>
            </a:r>
            <a:endParaRPr lang="en-US" altLang="ko-KR" sz="4400" dirty="0">
              <a:latin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altLang="ko-KR" sz="4400" dirty="0">
              <a:latin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4800" dirty="0">
                <a:latin typeface="+mn-ea"/>
                <a:cs typeface="Arial"/>
                <a:sym typeface="Arial"/>
              </a:rPr>
              <a:t>→</a:t>
            </a:r>
            <a:r>
              <a:rPr lang="en-US" altLang="ko-KR" sz="4800" dirty="0">
                <a:latin typeface="+mn-ea"/>
                <a:cs typeface="Arial"/>
                <a:sym typeface="Arial"/>
              </a:rPr>
              <a:t> </a:t>
            </a:r>
            <a:r>
              <a:rPr lang="ko-KR" altLang="en-US" sz="3600" dirty="0">
                <a:latin typeface="+mn-ea"/>
                <a:cs typeface="Arial"/>
                <a:sym typeface="Arial"/>
              </a:rPr>
              <a:t>말을 따라하는</a:t>
            </a:r>
            <a:r>
              <a:rPr lang="en-US" altLang="ko-KR" sz="3600" dirty="0">
                <a:latin typeface="+mn-ea"/>
                <a:cs typeface="Arial"/>
                <a:sym typeface="Arial"/>
              </a:rPr>
              <a:t>, </a:t>
            </a:r>
            <a:r>
              <a:rPr lang="ko-KR" altLang="en-US" sz="3600" dirty="0">
                <a:latin typeface="+mn-ea"/>
                <a:cs typeface="Arial"/>
                <a:sym typeface="Arial"/>
              </a:rPr>
              <a:t>그러나 조금은 </a:t>
            </a:r>
            <a:r>
              <a:rPr lang="en-US" altLang="ko-KR" sz="3600" dirty="0">
                <a:latin typeface="+mn-ea"/>
                <a:cs typeface="Arial"/>
                <a:sym typeface="Arial"/>
              </a:rPr>
              <a:t>‘</a:t>
            </a:r>
            <a:r>
              <a:rPr lang="ko-KR" altLang="en-US" sz="3600" dirty="0">
                <a:latin typeface="+mn-ea"/>
                <a:cs typeface="Arial"/>
                <a:sym typeface="Arial"/>
              </a:rPr>
              <a:t>다르게</a:t>
            </a:r>
            <a:r>
              <a:rPr lang="en-US" altLang="ko-KR" sz="3600" dirty="0">
                <a:latin typeface="+mn-ea"/>
                <a:cs typeface="Arial"/>
                <a:sym typeface="Arial"/>
              </a:rPr>
              <a:t>’ </a:t>
            </a:r>
            <a:r>
              <a:rPr lang="ko-KR" altLang="en-US" sz="3600" dirty="0">
                <a:latin typeface="+mn-ea"/>
                <a:cs typeface="Arial"/>
                <a:sym typeface="Arial"/>
              </a:rPr>
              <a:t>따라하는 모델</a:t>
            </a:r>
            <a:r>
              <a:rPr lang="en-US" altLang="ko-KR" sz="3600" dirty="0">
                <a:latin typeface="+mn-ea"/>
                <a:cs typeface="Arial"/>
                <a:sym typeface="Arial"/>
              </a:rPr>
              <a:t>!</a:t>
            </a:r>
            <a:endParaRPr lang="en-US" altLang="ko-KR" sz="4800" dirty="0">
              <a:latin typeface="+mn-ea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+mn-ea"/>
                <a:cs typeface="Arial"/>
                <a:sym typeface="Arial"/>
              </a:rPr>
              <a:t>01</a:t>
            </a:r>
            <a:endParaRPr sz="4400" b="0" i="0" u="none" strike="noStrike" cap="none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600" b="1" i="0" u="none" strike="noStrike" cap="none" dirty="0" err="1">
                <a:latin typeface="+mn-ea"/>
                <a:cs typeface="Arial"/>
                <a:sym typeface="Arial"/>
              </a:rPr>
              <a:t>말따라미</a:t>
            </a:r>
            <a:r>
              <a:rPr lang="en-US" altLang="ko-KR" sz="3600" b="1" i="0" u="none" strike="noStrike" cap="none" dirty="0">
                <a:latin typeface="+mn-ea"/>
                <a:cs typeface="Arial"/>
                <a:sym typeface="Arial"/>
              </a:rPr>
              <a:t>?</a:t>
            </a:r>
            <a:endParaRPr sz="36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7472756" y="3667223"/>
            <a:ext cx="3507910" cy="168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새 계명을 너희에게 주노니</a:t>
            </a:r>
            <a:endParaRPr lang="en-US" altLang="ko-KR" sz="2400" dirty="0">
              <a:latin typeface="+mn-ea"/>
            </a:endParaRPr>
          </a:p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 서로 사랑하라 </a:t>
            </a:r>
            <a:endParaRPr lang="en-US" altLang="ko-KR" sz="2400" dirty="0">
              <a:latin typeface="+mn-ea"/>
            </a:endParaRPr>
          </a:p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내가 너희를 사랑한 것 같이 너희도 서로 사랑하라</a:t>
            </a:r>
            <a:endParaRPr lang="en-US" altLang="ko-KR" sz="4400" dirty="0">
              <a:latin typeface="+mn-ea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+mn-ea"/>
                <a:cs typeface="Arial"/>
                <a:sym typeface="Arial"/>
              </a:rPr>
              <a:t>01</a:t>
            </a:r>
            <a:endParaRPr sz="4400" b="0" i="0" u="none" strike="noStrike" cap="none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600" b="1" i="0" u="none" strike="noStrike" cap="none" dirty="0" err="1">
                <a:latin typeface="+mn-ea"/>
                <a:cs typeface="Arial"/>
                <a:sym typeface="Arial"/>
              </a:rPr>
              <a:t>말따라미</a:t>
            </a:r>
            <a:r>
              <a:rPr lang="en-US" altLang="ko-KR" sz="3600" b="1" i="0" u="none" strike="noStrike" cap="none" dirty="0">
                <a:latin typeface="+mn-ea"/>
                <a:cs typeface="Arial"/>
                <a:sym typeface="Arial"/>
              </a:rPr>
              <a:t>?</a:t>
            </a:r>
            <a:endParaRPr sz="36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33;g63e4606ac9_0_6">
            <a:extLst>
              <a:ext uri="{FF2B5EF4-FFF2-40B4-BE49-F238E27FC236}">
                <a16:creationId xmlns:a16="http://schemas.microsoft.com/office/drawing/2014/main" id="{41FBF09E-BF83-4E62-83DF-DB65F3B82A35}"/>
              </a:ext>
            </a:extLst>
          </p:cNvPr>
          <p:cNvSpPr txBox="1"/>
          <p:nvPr/>
        </p:nvSpPr>
        <p:spPr>
          <a:xfrm>
            <a:off x="2014088" y="3444246"/>
            <a:ext cx="3294063" cy="190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이제 내가 새로운 계명을 너희에게 준다</a:t>
            </a:r>
            <a:r>
              <a:rPr lang="en-US" altLang="ko-KR" sz="2400" dirty="0">
                <a:latin typeface="+mn-ea"/>
              </a:rPr>
              <a:t>. </a:t>
            </a:r>
          </a:p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서로 사랑하여라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</a:rPr>
              <a:t>내가 너희를 사랑한 것처럼 너희도 서로 사랑하여라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sz="4400" dirty="0">
              <a:latin typeface="+mn-ea"/>
              <a:cs typeface="Arial"/>
              <a:sym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4979856-03B3-4BEE-B582-A90268253453}"/>
              </a:ext>
            </a:extLst>
          </p:cNvPr>
          <p:cNvSpPr/>
          <p:nvPr/>
        </p:nvSpPr>
        <p:spPr>
          <a:xfrm>
            <a:off x="5678730" y="3875573"/>
            <a:ext cx="1633612" cy="63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88E6D-977D-49A3-9937-5B5FC8678E46}"/>
              </a:ext>
            </a:extLst>
          </p:cNvPr>
          <p:cNvSpPr/>
          <p:nvPr/>
        </p:nvSpPr>
        <p:spPr>
          <a:xfrm>
            <a:off x="1796657" y="2625761"/>
            <a:ext cx="3728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02020"/>
                </a:solidFill>
                <a:latin typeface="+mn-ea"/>
              </a:rPr>
              <a:t>INPUT DATA : </a:t>
            </a:r>
            <a:r>
              <a:rPr lang="ko-KR" altLang="en-US" sz="2400" b="1" dirty="0">
                <a:solidFill>
                  <a:srgbClr val="202020"/>
                </a:solidFill>
                <a:latin typeface="+mn-ea"/>
              </a:rPr>
              <a:t>현대어 말뭉치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92B5A1-20F2-475A-8C61-41D77775F3D4}"/>
              </a:ext>
            </a:extLst>
          </p:cNvPr>
          <p:cNvSpPr/>
          <p:nvPr/>
        </p:nvSpPr>
        <p:spPr>
          <a:xfrm>
            <a:off x="7317758" y="2625761"/>
            <a:ext cx="3817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02020"/>
                </a:solidFill>
                <a:latin typeface="+mn-ea"/>
              </a:rPr>
              <a:t>TARGET DATA : </a:t>
            </a:r>
            <a:r>
              <a:rPr lang="ko-KR" altLang="en-US" sz="2400" b="1" dirty="0">
                <a:solidFill>
                  <a:srgbClr val="202020"/>
                </a:solidFill>
                <a:latin typeface="+mn-ea"/>
              </a:rPr>
              <a:t>고어 말뭉치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EE030D-F49B-4E87-AA3F-6462BDB7E300}"/>
              </a:ext>
            </a:extLst>
          </p:cNvPr>
          <p:cNvSpPr/>
          <p:nvPr/>
        </p:nvSpPr>
        <p:spPr>
          <a:xfrm>
            <a:off x="5073662" y="5322978"/>
            <a:ext cx="2843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202020"/>
                </a:solidFill>
                <a:highlight>
                  <a:srgbClr val="FFFF00"/>
                </a:highlight>
                <a:latin typeface="+mn-ea"/>
              </a:rPr>
              <a:t>학습</a:t>
            </a:r>
            <a:r>
              <a:rPr lang="en-US" altLang="ko-KR" sz="4800" dirty="0">
                <a:solidFill>
                  <a:srgbClr val="202020"/>
                </a:solidFill>
                <a:highlight>
                  <a:srgbClr val="FFFF00"/>
                </a:highlight>
                <a:latin typeface="+mn-ea"/>
              </a:rPr>
              <a:t>!</a:t>
            </a:r>
            <a:endParaRPr lang="ko-KR" altLang="en-US" sz="48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2771C1-6370-4AA1-AC73-A01B18C7FBDD}"/>
              </a:ext>
            </a:extLst>
          </p:cNvPr>
          <p:cNvSpPr/>
          <p:nvPr/>
        </p:nvSpPr>
        <p:spPr>
          <a:xfrm>
            <a:off x="4560939" y="1766008"/>
            <a:ext cx="3728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Vol.1 : </a:t>
            </a:r>
            <a:r>
              <a:rPr lang="ko-KR" altLang="en-US" sz="2800" b="1" dirty="0">
                <a:latin typeface="+mn-ea"/>
              </a:rPr>
              <a:t>성경 데이터 이용</a:t>
            </a:r>
          </a:p>
        </p:txBody>
      </p:sp>
    </p:spTree>
    <p:extLst>
      <p:ext uri="{BB962C8B-B14F-4D97-AF65-F5344CB8AC3E}">
        <p14:creationId xmlns:p14="http://schemas.microsoft.com/office/powerpoint/2010/main" val="293044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7311793" y="3881688"/>
            <a:ext cx="4105974" cy="63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000000"/>
              </a:buClr>
              <a:buSzPts val="3000"/>
            </a:pPr>
            <a:r>
              <a:rPr lang="en-US" altLang="ko-KR" sz="2800" dirty="0">
                <a:latin typeface="+mn-ea"/>
                <a:cs typeface="Arial"/>
                <a:sym typeface="Arial"/>
              </a:rPr>
              <a:t>&lt;</a:t>
            </a:r>
            <a:r>
              <a:rPr lang="ko-KR" altLang="en-US" sz="2800" dirty="0">
                <a:latin typeface="+mn-ea"/>
                <a:cs typeface="Arial"/>
                <a:sym typeface="Arial"/>
              </a:rPr>
              <a:t>성경</a:t>
            </a:r>
            <a:r>
              <a:rPr lang="en-US" altLang="ko-KR" sz="2800" dirty="0">
                <a:latin typeface="+mn-ea"/>
                <a:cs typeface="Arial"/>
                <a:sym typeface="Arial"/>
              </a:rPr>
              <a:t>‘</a:t>
            </a:r>
            <a:r>
              <a:rPr lang="ko-KR" altLang="en-US" sz="2800" dirty="0">
                <a:latin typeface="+mn-ea"/>
                <a:cs typeface="Arial"/>
                <a:sym typeface="Arial"/>
              </a:rPr>
              <a:t>처럼</a:t>
            </a:r>
            <a:r>
              <a:rPr lang="en-US" altLang="ko-KR" sz="2800" dirty="0">
                <a:latin typeface="+mn-ea"/>
                <a:cs typeface="Arial"/>
                <a:sym typeface="Arial"/>
              </a:rPr>
              <a:t>’ </a:t>
            </a:r>
            <a:r>
              <a:rPr lang="ko-KR" altLang="en-US" sz="2800" dirty="0">
                <a:latin typeface="+mn-ea"/>
                <a:cs typeface="Arial"/>
                <a:sym typeface="Arial"/>
              </a:rPr>
              <a:t>말하는</a:t>
            </a:r>
            <a:r>
              <a:rPr lang="en-US" altLang="ko-KR" sz="2800" dirty="0">
                <a:latin typeface="+mn-ea"/>
                <a:cs typeface="Arial"/>
                <a:sym typeface="Arial"/>
              </a:rPr>
              <a:t> </a:t>
            </a:r>
            <a:r>
              <a:rPr lang="ko-KR" altLang="en-US" sz="2800" dirty="0">
                <a:latin typeface="+mn-ea"/>
                <a:cs typeface="Arial"/>
                <a:sym typeface="Arial"/>
              </a:rPr>
              <a:t>문장</a:t>
            </a:r>
            <a:r>
              <a:rPr lang="en-US" altLang="ko-KR" sz="2800" dirty="0">
                <a:latin typeface="+mn-ea"/>
                <a:cs typeface="Arial"/>
                <a:sym typeface="Arial"/>
              </a:rPr>
              <a:t>&gt;</a:t>
            </a: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latin typeface="+mn-ea"/>
                <a:cs typeface="Arial"/>
                <a:sym typeface="Arial"/>
              </a:rPr>
              <a:t>01</a:t>
            </a:r>
            <a:endParaRPr sz="4400" b="0" i="0" u="none" strike="noStrike" cap="none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600" b="1" i="0" u="none" strike="noStrike" cap="none" dirty="0" err="1">
                <a:latin typeface="+mn-ea"/>
                <a:cs typeface="Arial"/>
                <a:sym typeface="Arial"/>
              </a:rPr>
              <a:t>말따라미</a:t>
            </a:r>
            <a:r>
              <a:rPr lang="en-US" altLang="ko-KR" sz="3600" b="1" i="0" u="none" strike="noStrike" cap="none" dirty="0">
                <a:latin typeface="+mn-ea"/>
                <a:cs typeface="Arial"/>
                <a:sym typeface="Arial"/>
              </a:rPr>
              <a:t>?</a:t>
            </a:r>
            <a:endParaRPr sz="36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9" name="Google Shape;133;g63e4606ac9_0_6">
            <a:extLst>
              <a:ext uri="{FF2B5EF4-FFF2-40B4-BE49-F238E27FC236}">
                <a16:creationId xmlns:a16="http://schemas.microsoft.com/office/drawing/2014/main" id="{41FBF09E-BF83-4E62-83DF-DB65F3B82A35}"/>
              </a:ext>
            </a:extLst>
          </p:cNvPr>
          <p:cNvSpPr txBox="1"/>
          <p:nvPr/>
        </p:nvSpPr>
        <p:spPr>
          <a:xfrm>
            <a:off x="2014087" y="3759348"/>
            <a:ext cx="3294063" cy="89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rgbClr val="000000"/>
              </a:buClr>
              <a:buSzPts val="3000"/>
            </a:pPr>
            <a:r>
              <a:rPr lang="ko-KR" altLang="en-US" sz="2400" dirty="0">
                <a:latin typeface="+mn-ea"/>
                <a:cs typeface="Arial"/>
                <a:sym typeface="Arial"/>
              </a:rPr>
              <a:t>오늘 점심 메뉴는 </a:t>
            </a:r>
            <a:r>
              <a:rPr lang="ko-KR" altLang="en-US" sz="2400" dirty="0" err="1">
                <a:latin typeface="+mn-ea"/>
                <a:cs typeface="Arial"/>
                <a:sym typeface="Arial"/>
              </a:rPr>
              <a:t>어떤게</a:t>
            </a:r>
            <a:r>
              <a:rPr lang="ko-KR" altLang="en-US" sz="2400" dirty="0">
                <a:latin typeface="+mn-ea"/>
                <a:cs typeface="Arial"/>
                <a:sym typeface="Arial"/>
              </a:rPr>
              <a:t> 좋을까</a:t>
            </a:r>
            <a:r>
              <a:rPr lang="en-US" altLang="ko-KR" sz="2400" dirty="0">
                <a:latin typeface="+mn-ea"/>
                <a:cs typeface="Arial"/>
                <a:sym typeface="Arial"/>
              </a:rPr>
              <a:t>?</a:t>
            </a:r>
            <a:endParaRPr lang="en-US" altLang="ko-KR" sz="4400" dirty="0">
              <a:latin typeface="+mn-ea"/>
              <a:cs typeface="Arial"/>
              <a:sym typeface="Arial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4979856-03B3-4BEE-B582-A90268253453}"/>
              </a:ext>
            </a:extLst>
          </p:cNvPr>
          <p:cNvSpPr/>
          <p:nvPr/>
        </p:nvSpPr>
        <p:spPr>
          <a:xfrm>
            <a:off x="5525581" y="3875571"/>
            <a:ext cx="1633612" cy="632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88E6D-977D-49A3-9937-5B5FC8678E46}"/>
              </a:ext>
            </a:extLst>
          </p:cNvPr>
          <p:cNvSpPr/>
          <p:nvPr/>
        </p:nvSpPr>
        <p:spPr>
          <a:xfrm>
            <a:off x="1796657" y="2625761"/>
            <a:ext cx="3728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02020"/>
                </a:solidFill>
                <a:latin typeface="+mn-ea"/>
              </a:rPr>
              <a:t>NEW INPUT DATA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92B5A1-20F2-475A-8C61-41D77775F3D4}"/>
              </a:ext>
            </a:extLst>
          </p:cNvPr>
          <p:cNvSpPr/>
          <p:nvPr/>
        </p:nvSpPr>
        <p:spPr>
          <a:xfrm>
            <a:off x="7173724" y="2588361"/>
            <a:ext cx="4105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02020"/>
                </a:solidFill>
                <a:latin typeface="+mn-ea"/>
              </a:rPr>
              <a:t>NEW TARGET DATA(OUTPUT)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EE030D-F49B-4E87-AA3F-6462BDB7E300}"/>
              </a:ext>
            </a:extLst>
          </p:cNvPr>
          <p:cNvSpPr/>
          <p:nvPr/>
        </p:nvSpPr>
        <p:spPr>
          <a:xfrm>
            <a:off x="5073662" y="5322978"/>
            <a:ext cx="28437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>
                <a:solidFill>
                  <a:srgbClr val="202020"/>
                </a:solidFill>
                <a:highlight>
                  <a:srgbClr val="FFFF00"/>
                </a:highlight>
                <a:latin typeface="+mn-ea"/>
              </a:rPr>
              <a:t>Inference!</a:t>
            </a:r>
            <a:endParaRPr lang="ko-KR" altLang="en-US" sz="48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2771C1-6370-4AA1-AC73-A01B18C7FBDD}"/>
              </a:ext>
            </a:extLst>
          </p:cNvPr>
          <p:cNvSpPr/>
          <p:nvPr/>
        </p:nvSpPr>
        <p:spPr>
          <a:xfrm>
            <a:off x="4560939" y="1766008"/>
            <a:ext cx="3728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Vol.1 : </a:t>
            </a:r>
            <a:r>
              <a:rPr lang="ko-KR" altLang="en-US" sz="2800" b="1" dirty="0">
                <a:latin typeface="+mn-ea"/>
              </a:rPr>
              <a:t>성경 데이터 이용</a:t>
            </a:r>
          </a:p>
        </p:txBody>
      </p:sp>
    </p:spTree>
    <p:extLst>
      <p:ext uri="{BB962C8B-B14F-4D97-AF65-F5344CB8AC3E}">
        <p14:creationId xmlns:p14="http://schemas.microsoft.com/office/powerpoint/2010/main" val="39538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5"/>
            <a:ext cx="82488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자연어 처리 모델을 구현하고 싶은데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번역은 이미 다 되어있고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2800" b="1" i="0" u="none" strike="noStrike" cap="none" dirty="0" err="1">
                <a:latin typeface="+mn-ea"/>
                <a:cs typeface="Arial"/>
                <a:sym typeface="Arial"/>
              </a:rPr>
              <a:t>챗봇은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너무 </a:t>
            </a:r>
            <a:r>
              <a:rPr lang="ko-KR" altLang="en-US" sz="2800" b="1" i="0" u="none" strike="noStrike" cap="none" dirty="0" err="1">
                <a:latin typeface="+mn-ea"/>
                <a:cs typeface="Arial"/>
                <a:sym typeface="Arial"/>
              </a:rPr>
              <a:t>빡셀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거 같다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ko-KR" altLang="en-US" sz="4000" b="1" i="0" u="none" strike="noStrike" cap="none" dirty="0">
                <a:highlight>
                  <a:srgbClr val="FFFF00"/>
                </a:highlight>
                <a:latin typeface="+mn-ea"/>
                <a:cs typeface="Arial"/>
                <a:sym typeface="Arial"/>
              </a:rPr>
              <a:t>좀 재미있는 거 없나</a:t>
            </a:r>
            <a:r>
              <a:rPr lang="en-US" altLang="ko-KR" sz="4000" b="1" i="0" u="none" strike="noStrike" cap="none" dirty="0">
                <a:highlight>
                  <a:srgbClr val="FFFF00"/>
                </a:highlight>
                <a:latin typeface="+mn-ea"/>
                <a:cs typeface="Arial"/>
                <a:sym typeface="Arial"/>
              </a:rPr>
              <a:t>?</a:t>
            </a: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02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주제 선정 이유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04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5"/>
            <a:ext cx="8248800" cy="4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재미있다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학습 데이터가 존재한다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실제 서비스가 가능하다</a:t>
            </a: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자연어 처리 프로젝트를 해보고 싶었다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(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한글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Transformer Network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를 사용한다</a:t>
            </a:r>
            <a:endParaRPr lang="en-US" altLang="ko-KR" sz="2000" i="0" u="none" strike="noStrike" cap="none" dirty="0">
              <a:latin typeface="+mn-e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altLang="en-US" sz="2000" i="0" u="none" strike="noStrike" cap="none" dirty="0">
                <a:latin typeface="+mn-ea"/>
                <a:cs typeface="Arial"/>
                <a:sym typeface="Arial"/>
              </a:rPr>
              <a:t> </a:t>
            </a:r>
            <a:endParaRPr sz="200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02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주제 선정 이유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4"/>
            <a:ext cx="8248800" cy="437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- Data Preprocessing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 err="1">
                <a:latin typeface="+mn-ea"/>
                <a:cs typeface="Arial"/>
                <a:sym typeface="Arial"/>
              </a:rPr>
              <a:t>Khaiii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ko-KR" altLang="en-US" sz="2800" b="1" dirty="0">
                <a:latin typeface="+mn-ea"/>
                <a:cs typeface="Arial"/>
                <a:sym typeface="Arial"/>
              </a:rPr>
              <a:t>형태소 분석기 기반 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Tokenizing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dirty="0">
                <a:latin typeface="+mn-ea"/>
                <a:cs typeface="Arial"/>
                <a:sym typeface="Arial"/>
              </a:rPr>
              <a:t>- Modeling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KERAS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/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TENSORFLOW 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기반 자연어 처리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END-TO-END Network 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구축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dirty="0">
                <a:latin typeface="+mn-ea"/>
                <a:cs typeface="Arial"/>
                <a:sym typeface="Arial"/>
              </a:rPr>
              <a:t>- Deploy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dirty="0">
                <a:latin typeface="+mn-ea"/>
                <a:cs typeface="Arial"/>
                <a:sym typeface="Arial"/>
              </a:rPr>
              <a:t>Django Web Framework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Flask server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를 이용한 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Telegram chatbot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 service</a:t>
            </a:r>
            <a:endParaRPr lang="en-US" altLang="ko-KR" sz="20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sz="200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03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1" i="0" u="none" strike="noStrike" cap="none" dirty="0">
                <a:latin typeface="+mn-ea"/>
                <a:cs typeface="Arial"/>
                <a:sym typeface="Arial"/>
              </a:rPr>
              <a:t>구현 계획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6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e4606ac9_0_6"/>
          <p:cNvSpPr txBox="1"/>
          <p:nvPr/>
        </p:nvSpPr>
        <p:spPr>
          <a:xfrm>
            <a:off x="2185911" y="1883024"/>
            <a:ext cx="8248800" cy="437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Vol 2 : 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북한말 </a:t>
            </a:r>
            <a:r>
              <a:rPr lang="ko-KR" altLang="en-US" sz="2800" b="1" i="0" u="none" strike="noStrike" cap="none" dirty="0" err="1">
                <a:latin typeface="+mn-ea"/>
                <a:cs typeface="Arial"/>
                <a:sym typeface="Arial"/>
              </a:rPr>
              <a:t>말따라미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Vol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3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</a:t>
            </a:r>
            <a:r>
              <a:rPr lang="en-US" altLang="ko-KR" sz="2800" b="1" i="0" u="none" strike="noStrike" cap="none" dirty="0">
                <a:latin typeface="+mn-ea"/>
                <a:cs typeface="Arial"/>
                <a:sym typeface="Arial"/>
              </a:rPr>
              <a:t>:</a:t>
            </a:r>
            <a:r>
              <a:rPr lang="ko-KR" altLang="en-US" sz="2800" b="1" i="0" u="none" strike="noStrike" cap="none" dirty="0">
                <a:latin typeface="+mn-ea"/>
                <a:cs typeface="Arial"/>
                <a:sym typeface="Arial"/>
              </a:rPr>
              <a:t> 사투리 </a:t>
            </a:r>
            <a:r>
              <a:rPr lang="ko-KR" altLang="en-US" sz="2800" b="1" i="0" u="none" strike="noStrike" cap="none" dirty="0" err="1">
                <a:latin typeface="+mn-ea"/>
                <a:cs typeface="Arial"/>
                <a:sym typeface="Arial"/>
              </a:rPr>
              <a:t>말따라미</a:t>
            </a:r>
            <a:endParaRPr lang="en-US" altLang="ko-KR" sz="2800" b="1" i="0" u="none" strike="noStrike" cap="none" dirty="0">
              <a:latin typeface="+mn-ea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r>
              <a:rPr lang="ko-KR" altLang="en-US" sz="2400" b="1" dirty="0">
                <a:latin typeface="+mn-ea"/>
                <a:cs typeface="Arial"/>
                <a:sym typeface="Arial"/>
              </a:rPr>
              <a:t>현재는 두 언어 다 쉽게 학습 코퍼스를 구할 수 없는 상황</a:t>
            </a:r>
            <a:endParaRPr lang="en-US" altLang="ko-KR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endParaRPr lang="en-US" altLang="ko-KR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r>
              <a:rPr lang="ko-KR" altLang="en-US" sz="2400" b="1" dirty="0">
                <a:latin typeface="+mn-ea"/>
                <a:cs typeface="Arial"/>
                <a:sym typeface="Arial"/>
              </a:rPr>
              <a:t>북한말 코퍼스 </a:t>
            </a:r>
            <a:r>
              <a:rPr lang="en-US" altLang="ko-KR" sz="2400" b="1" dirty="0">
                <a:latin typeface="+mn-ea"/>
                <a:cs typeface="Arial"/>
                <a:sym typeface="Arial"/>
              </a:rPr>
              <a:t>: </a:t>
            </a:r>
            <a:r>
              <a:rPr lang="ko-KR" altLang="en-US" sz="2400" b="1" dirty="0">
                <a:latin typeface="+mn-ea"/>
                <a:cs typeface="Arial"/>
                <a:sym typeface="Arial"/>
              </a:rPr>
              <a:t>정부주도 하 구축 사업 진행중</a:t>
            </a:r>
            <a:endParaRPr lang="en-US" altLang="ko-KR" sz="2400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r>
              <a:rPr lang="ko-KR" altLang="en-US" sz="2400" b="1" dirty="0">
                <a:latin typeface="+mn-ea"/>
                <a:cs typeface="Arial"/>
                <a:sym typeface="Arial"/>
              </a:rPr>
              <a:t>사투리 코퍼스 </a:t>
            </a:r>
            <a:r>
              <a:rPr lang="en-US" altLang="ko-KR" sz="2400" b="1" dirty="0">
                <a:latin typeface="+mn-ea"/>
                <a:cs typeface="Arial"/>
                <a:sym typeface="Arial"/>
              </a:rPr>
              <a:t>: STT opensource</a:t>
            </a:r>
            <a:r>
              <a:rPr lang="ko-KR" altLang="en-US" sz="2400" b="1" dirty="0">
                <a:latin typeface="+mn-ea"/>
                <a:cs typeface="Arial"/>
                <a:sym typeface="Arial"/>
              </a:rPr>
              <a:t>를 활용하여 학습 데이터 추출</a:t>
            </a:r>
            <a:endParaRPr lang="en-US" altLang="ko-KR" sz="2400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endParaRPr lang="en-US" altLang="ko-KR" sz="2800" b="1" dirty="0">
              <a:latin typeface="+mn-ea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Tx/>
              <a:buChar char="-"/>
            </a:pPr>
            <a:r>
              <a:rPr lang="ko-KR" altLang="en-US" sz="2800" b="1" dirty="0">
                <a:latin typeface="+mn-ea"/>
                <a:cs typeface="Arial"/>
                <a:sym typeface="Arial"/>
              </a:rPr>
              <a:t>다양한 시대와 공간의 말을 따라하다 → </a:t>
            </a:r>
            <a:r>
              <a:rPr lang="ko-KR" altLang="en-US" sz="2800" b="1" dirty="0" err="1">
                <a:latin typeface="+mn-ea"/>
                <a:cs typeface="Arial"/>
                <a:sym typeface="Arial"/>
              </a:rPr>
              <a:t>말따라미</a:t>
            </a:r>
            <a:r>
              <a:rPr lang="en-US" altLang="ko-KR" sz="2800" b="1" dirty="0">
                <a:latin typeface="+mn-ea"/>
                <a:cs typeface="Arial"/>
                <a:sym typeface="Arial"/>
              </a:rPr>
              <a:t>!</a:t>
            </a:r>
          </a:p>
        </p:txBody>
      </p:sp>
      <p:sp>
        <p:nvSpPr>
          <p:cNvPr id="129" name="Google Shape;129;g63e4606ac9_0_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latin typeface="+mn-ea"/>
                <a:cs typeface="Arial"/>
                <a:sym typeface="Arial"/>
              </a:rPr>
              <a:t>04</a:t>
            </a:r>
            <a:endParaRPr sz="4400" b="0" i="0" u="none" strike="noStrike" cap="none" dirty="0">
              <a:latin typeface="+mn-ea"/>
              <a:cs typeface="Arial"/>
              <a:sym typeface="Arial"/>
            </a:endParaRPr>
          </a:p>
        </p:txBody>
      </p:sp>
      <p:sp>
        <p:nvSpPr>
          <p:cNvPr id="130" name="Google Shape;130;g63e4606ac9_0_6"/>
          <p:cNvSpPr txBox="1"/>
          <p:nvPr/>
        </p:nvSpPr>
        <p:spPr>
          <a:xfrm rot="5400000">
            <a:off x="-380725" y="4403125"/>
            <a:ext cx="265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/>
                <a:sym typeface="Arial"/>
              </a:rPr>
              <a:t>말따라미</a:t>
            </a:r>
            <a:endParaRPr sz="2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/>
              <a:sym typeface="Arial"/>
            </a:endParaRPr>
          </a:p>
        </p:txBody>
      </p:sp>
      <p:cxnSp>
        <p:nvCxnSpPr>
          <p:cNvPr id="131" name="Google Shape;131;g63e4606ac9_0_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g63e4606ac9_0_6"/>
          <p:cNvSpPr/>
          <p:nvPr/>
        </p:nvSpPr>
        <p:spPr>
          <a:xfrm rot="10800000" flipH="1">
            <a:off x="2128801" y="1436892"/>
            <a:ext cx="8593200" cy="1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+mn-ea"/>
              <a:cs typeface="Malgun Gothic"/>
              <a:sym typeface="Malgun Gothic"/>
            </a:endParaRPr>
          </a:p>
        </p:txBody>
      </p:sp>
      <p:sp>
        <p:nvSpPr>
          <p:cNvPr id="135" name="Google Shape;135;g63e4606ac9_0_6"/>
          <p:cNvSpPr txBox="1"/>
          <p:nvPr/>
        </p:nvSpPr>
        <p:spPr>
          <a:xfrm>
            <a:off x="2052525" y="834175"/>
            <a:ext cx="6725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altLang="ko-KR" sz="3000" b="1" i="0" u="none" strike="noStrike" cap="none" dirty="0">
                <a:latin typeface="+mn-ea"/>
                <a:cs typeface="Arial"/>
                <a:sym typeface="Arial"/>
              </a:rPr>
              <a:t>Vol 2, 3...</a:t>
            </a:r>
            <a:endParaRPr sz="3000" b="0" i="0" u="none" strike="noStrike" cap="none" dirty="0"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1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경기천년제목 Bold"/>
        <a:cs typeface=""/>
      </a:majorFont>
      <a:minorFont>
        <a:latin typeface="맑은 고딕"/>
        <a:ea typeface="경기천년제목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337</Words>
  <Application>Microsoft Office PowerPoint</Application>
  <PresentationFormat>와이드스크린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경기천년제목 Bold</vt:lpstr>
      <vt:lpstr>경기천년제목 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KTH</cp:lastModifiedBy>
  <cp:revision>116</cp:revision>
  <dcterms:created xsi:type="dcterms:W3CDTF">2017-12-29T01:13:06Z</dcterms:created>
  <dcterms:modified xsi:type="dcterms:W3CDTF">2019-11-07T15:48:22Z</dcterms:modified>
</cp:coreProperties>
</file>