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660" r:id="rId2"/>
  </p:sldMasterIdLst>
  <p:notesMasterIdLst>
    <p:notesMasterId r:id="rId27"/>
  </p:notesMasterIdLst>
  <p:sldIdLst>
    <p:sldId id="256" r:id="rId3"/>
    <p:sldId id="259" r:id="rId4"/>
    <p:sldId id="261" r:id="rId5"/>
    <p:sldId id="264" r:id="rId6"/>
    <p:sldId id="359" r:id="rId7"/>
    <p:sldId id="377" r:id="rId8"/>
    <p:sldId id="298" r:id="rId9"/>
    <p:sldId id="372" r:id="rId10"/>
    <p:sldId id="370" r:id="rId11"/>
    <p:sldId id="352" r:id="rId12"/>
    <p:sldId id="364" r:id="rId13"/>
    <p:sldId id="354" r:id="rId14"/>
    <p:sldId id="369" r:id="rId15"/>
    <p:sldId id="358" r:id="rId16"/>
    <p:sldId id="355" r:id="rId17"/>
    <p:sldId id="374" r:id="rId18"/>
    <p:sldId id="361" r:id="rId19"/>
    <p:sldId id="362" r:id="rId20"/>
    <p:sldId id="373" r:id="rId21"/>
    <p:sldId id="356" r:id="rId22"/>
    <p:sldId id="375" r:id="rId23"/>
    <p:sldId id="280" r:id="rId24"/>
    <p:sldId id="286" r:id="rId25"/>
    <p:sldId id="376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exend Exa" pitchFamily="2" charset="77"/>
      <p:regular r:id="rId34"/>
      <p:bold r:id="rId35"/>
    </p:embeddedFont>
    <p:embeddedFont>
      <p:font typeface="Red Hat Text" panose="02010303040201060303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E43"/>
    <a:srgbClr val="498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0516F-8B31-2632-3006-A6A91FE1C503}" v="4" dt="2023-11-05T20:16:13.626"/>
    <p1510:client id="{2B3F782A-48C5-24D9-E0F4-E6273DC92148}" v="271" dt="2023-11-07T15:12:28.841"/>
    <p1510:client id="{40AA8089-E310-2D39-101C-C8001D3B468E}" v="42" dt="2023-11-06T20:23:58.112"/>
    <p1510:client id="{59CFC645-B6EA-298C-30E1-473922C25F03}" v="8" dt="2023-10-26T19:58:41.574"/>
    <p1510:client id="{6A006E48-3878-9AEB-120A-B3E4038F4533}" v="73" dt="2023-10-29T19:30:06.150"/>
    <p1510:client id="{6E9ED959-68CA-FD87-087E-F1333E531F64}" v="1449" dt="2023-10-27T15:33:50.089"/>
    <p1510:client id="{8718A69E-0140-347A-39B2-D8C564269FF6}" v="348" dt="2023-10-31T14:04:32.085"/>
    <p1510:client id="{8E676019-86A4-3F5C-8BBE-F9C24AAADE26}" v="21" dt="2023-11-06T21:18:34.463"/>
    <p1510:client id="{A5F747EA-4DC3-6472-4CD6-1547856B1869}" v="29" dt="2023-11-05T20:12:42.419"/>
    <p1510:client id="{B3A1E343-31BE-7948-A2A8-08CD3AFCDCC7}" v="2" dt="2023-11-05T22:43:44.644"/>
    <p1510:client id="{C7B123B1-6E51-7139-DD7E-389C45FEADBD}" v="53" dt="2023-11-05T22:48:55.294"/>
    <p1510:client id="{D4E9FDEC-20BF-B84D-A26B-86215783881D}" v="154" dt="2023-10-27T19:18:30.436"/>
    <p1510:client id="{DF4C4C73-D7E5-9E38-B94A-1A26D221A0DB}" v="17" dt="2023-11-05T22:30:16.511"/>
    <p1510:client id="{EC41832D-F15E-2014-BFE2-8317726E4254}" v="5" dt="2023-10-27T19:15:41.120"/>
  </p1510:revLst>
</p1510:revInfo>
</file>

<file path=ppt/tableStyles.xml><?xml version="1.0" encoding="utf-8"?>
<a:tblStyleLst xmlns:a="http://schemas.openxmlformats.org/drawingml/2006/main" def="{9212D00D-B905-4963-A73A-099B2EEFBF30}">
  <a:tblStyle styleId="{9212D00D-B905-4963-A73A-099B2EEFB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Carrie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14d4dce06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14d4dce06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Centralized Data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Easy and consistent data access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Enhanced data analytics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Usage views, data/consumer insights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 governance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Data dictionary</a:t>
            </a:r>
          </a:p>
          <a:p>
            <a:pPr marL="171450" indent="-171450">
              <a:buFont typeface="Calibri"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Security reviews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Role hierarchy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Ongoing security reviews to stay updated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217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acb5683c02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acb5683c02_2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92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11540c824b9_3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11540c824b9_3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Arun</a:t>
            </a:r>
          </a:p>
        </p:txBody>
      </p:sp>
    </p:spTree>
    <p:extLst>
      <p:ext uri="{BB962C8B-B14F-4D97-AF65-F5344CB8AC3E}">
        <p14:creationId xmlns:p14="http://schemas.microsoft.com/office/powerpoint/2010/main" val="326228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72313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11583f128e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11583f128e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69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3573353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895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374410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4d4dce06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4d4dce06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Carrie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72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acb5683c02_2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acb5683c02_2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Grace</a:t>
            </a:r>
          </a:p>
        </p:txBody>
      </p:sp>
    </p:spTree>
    <p:extLst>
      <p:ext uri="{BB962C8B-B14F-4D97-AF65-F5344CB8AC3E}">
        <p14:creationId xmlns:p14="http://schemas.microsoft.com/office/powerpoint/2010/main" val="1965499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acb5683c0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acb5683c0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1540c824b9_3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11540c824b9_3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36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Carrie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c7ecdd8c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c7ecdd8c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From OKR sheets: Local Bru has seen large growth as a regional coffee shop in the Midwest, doubling our store count over the last three years. Our company must transition from a manual way of determining operations, to using AI intelligent forecasting and optimization in order to create more efficient processes.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Carrie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acb5683c02_2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acb5683c02_2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213995" indent="-213995">
              <a:buFont typeface="Arial,Sans-Serif"/>
              <a:buChar char="•"/>
            </a:pPr>
            <a:r>
              <a:rPr lang="en-US"/>
              <a:t>Coffee consumption is an everyday habit for 60% of Americans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Font typeface="Arial,Sans-Serif"/>
              <a:buNone/>
            </a:pPr>
            <a:r>
              <a:rPr lang="en-US"/>
              <a:t>Carrie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  <a:p>
            <a:r>
              <a:rPr lang="en-US"/>
              <a:t>Monthly expenses – including average coffee shop experiencing around $5,000 in annual material waste</a:t>
            </a:r>
          </a:p>
          <a:p>
            <a:r>
              <a:rPr lang="en-US"/>
              <a:t>Thus, our problem identified is to &lt;SBAR&gt;</a:t>
            </a:r>
          </a:p>
          <a:p>
            <a:endParaRPr lang="en-US"/>
          </a:p>
          <a:p>
            <a:pPr marL="158750" indent="0">
              <a:buNone/>
            </a:pPr>
            <a:r>
              <a:rPr lang="en-US"/>
              <a:t>Carrie</a:t>
            </a:r>
          </a:p>
        </p:txBody>
      </p:sp>
    </p:spTree>
    <p:extLst>
      <p:ext uri="{BB962C8B-B14F-4D97-AF65-F5344CB8AC3E}">
        <p14:creationId xmlns:p14="http://schemas.microsoft.com/office/powerpoint/2010/main" val="4705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Carrie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540c824b9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540c824b9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Arun</a:t>
            </a:r>
          </a:p>
        </p:txBody>
      </p:sp>
    </p:spTree>
    <p:extLst>
      <p:ext uri="{BB962C8B-B14F-4D97-AF65-F5344CB8AC3E}">
        <p14:creationId xmlns:p14="http://schemas.microsoft.com/office/powerpoint/2010/main" val="73501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cb5683c0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cb5683c02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subject is to improve revenue – through better control over our data and utilization of AI – including control over Cost of Goods, scheduling, and increased capacity (more customers in less time with improved efficiencies)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Arun</a:t>
            </a:r>
          </a:p>
        </p:txBody>
      </p:sp>
    </p:spTree>
    <p:extLst>
      <p:ext uri="{BB962C8B-B14F-4D97-AF65-F5344CB8AC3E}">
        <p14:creationId xmlns:p14="http://schemas.microsoft.com/office/powerpoint/2010/main" val="17542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07922" y="159125"/>
            <a:ext cx="4368752" cy="4825250"/>
            <a:chOff x="164875" y="162825"/>
            <a:chExt cx="8832900" cy="4825250"/>
          </a:xfrm>
        </p:grpSpPr>
        <p:sp>
          <p:nvSpPr>
            <p:cNvPr id="10" name="Google Shape;10;p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" name="Google Shape;11;p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" name="Google Shape;14;p2"/>
          <p:cNvCxnSpPr/>
          <p:nvPr/>
        </p:nvCxnSpPr>
        <p:spPr>
          <a:xfrm>
            <a:off x="5120369" y="1669750"/>
            <a:ext cx="335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5120369" y="3565200"/>
            <a:ext cx="335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033375" y="1804174"/>
            <a:ext cx="35256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09069" y="3772920"/>
            <a:ext cx="35742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4619800" y="4984375"/>
            <a:ext cx="436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04" name="Google Shape;104;p1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5" name="Google Shape;105;p1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720000" y="463800"/>
            <a:ext cx="77040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746650" y="1889150"/>
            <a:ext cx="76773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13" name="Google Shape;113;p1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4" name="Google Shape;114;p1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31823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2230550" y="1664131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2230550" y="137667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4740400" y="1231823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6291900" y="1664131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6291900" y="137667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449189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2230550" y="2883387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2230550" y="258883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400" y="2449189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6291900" y="2883387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6291900" y="258883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32" name="Google Shape;132;p1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33" name="Google Shape;133;p1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1157052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721452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721452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1157052" y="28483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721452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721452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3770700" y="11246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3335100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3335100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3770700" y="28435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3335100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3335100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6384348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5948748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5948748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6384348" y="28483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48748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48748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57" name="Google Shape;157;p1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58" name="Google Shape;158;p1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2428300" y="2840125"/>
            <a:ext cx="42873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2428300" y="3759922"/>
            <a:ext cx="42873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65" name="Google Shape;165;p1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" name="Google Shape;166;p1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3579382" y="1959537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2"/>
          </p:nvPr>
        </p:nvSpPr>
        <p:spPr>
          <a:xfrm>
            <a:off x="3579382" y="1513862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6116285" y="1959323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4"/>
          </p:nvPr>
        </p:nvSpPr>
        <p:spPr>
          <a:xfrm>
            <a:off x="6116280" y="1513649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3579382" y="3708439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6"/>
          </p:nvPr>
        </p:nvSpPr>
        <p:spPr>
          <a:xfrm>
            <a:off x="3579382" y="3245264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7"/>
          </p:nvPr>
        </p:nvSpPr>
        <p:spPr>
          <a:xfrm>
            <a:off x="6116285" y="3708439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8"/>
          </p:nvPr>
        </p:nvSpPr>
        <p:spPr>
          <a:xfrm>
            <a:off x="6116280" y="3250064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80" name="Google Shape;180;p1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1" name="Google Shape;181;p1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908300" y="3196350"/>
            <a:ext cx="3426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"/>
          </p:nvPr>
        </p:nvSpPr>
        <p:spPr>
          <a:xfrm>
            <a:off x="800100" y="1131450"/>
            <a:ext cx="45348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2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89" name="Google Shape;189;p1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720050" y="1806300"/>
            <a:ext cx="2816400" cy="1530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/>
          </p:nvPr>
        </p:nvSpPr>
        <p:spPr>
          <a:xfrm>
            <a:off x="3947975" y="1652450"/>
            <a:ext cx="4476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2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197" name="Google Shape;197;p1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8" name="Google Shape;198;p1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962150" y="1847740"/>
            <a:ext cx="5219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04" name="Google Shape;204;p2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05" name="Google Shape;205;p2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1962150" y="2583042"/>
            <a:ext cx="52197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968050" y="1950082"/>
            <a:ext cx="3456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2" name="Google Shape;22;p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" name="Google Shape;23;p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1258838" y="1834875"/>
            <a:ext cx="27801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968050" y="2685375"/>
            <a:ext cx="2135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3255250" y="1981795"/>
            <a:ext cx="4621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13" name="Google Shape;213;p2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4" name="Google Shape;214;p2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1"/>
          <p:cNvSpPr txBox="1">
            <a:spLocks noGrp="1"/>
          </p:cNvSpPr>
          <p:nvPr>
            <p:ph type="title" idx="2" hasCustomPrompt="1"/>
          </p:nvPr>
        </p:nvSpPr>
        <p:spPr>
          <a:xfrm>
            <a:off x="1267550" y="190560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3255250" y="2717100"/>
            <a:ext cx="4621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943175" y="1981800"/>
            <a:ext cx="5174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22" name="Google Shape;222;p2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3" name="Google Shape;223;p2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22"/>
          <p:cNvSpPr txBox="1">
            <a:spLocks noGrp="1"/>
          </p:cNvSpPr>
          <p:nvPr>
            <p:ph type="title" idx="2" hasCustomPrompt="1"/>
          </p:nvPr>
        </p:nvSpPr>
        <p:spPr>
          <a:xfrm>
            <a:off x="6594925" y="190560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943175" y="2717101"/>
            <a:ext cx="51741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1962150" y="2639324"/>
            <a:ext cx="5219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31" name="Google Shape;231;p2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2" name="Google Shape;232;p2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3"/>
          <p:cNvSpPr txBox="1">
            <a:spLocks noGrp="1"/>
          </p:cNvSpPr>
          <p:nvPr>
            <p:ph type="title" idx="2" hasCustomPrompt="1"/>
          </p:nvPr>
        </p:nvSpPr>
        <p:spPr>
          <a:xfrm>
            <a:off x="3769050" y="1335074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962150" y="3374626"/>
            <a:ext cx="52197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39" name="Google Shape;239;p2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0" name="Google Shape;240;p2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826366" y="1921050"/>
            <a:ext cx="4387200" cy="6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1"/>
          </p:nvPr>
        </p:nvSpPr>
        <p:spPr>
          <a:xfrm>
            <a:off x="720000" y="2664177"/>
            <a:ext cx="45999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title" idx="2" hasCustomPrompt="1"/>
          </p:nvPr>
        </p:nvSpPr>
        <p:spPr>
          <a:xfrm>
            <a:off x="6136549" y="1872974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48" name="Google Shape;248;p2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" name="Google Shape;249;p2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747950" y="34895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747950" y="30507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3459175" y="34895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3459175" y="30507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6170400" y="34895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6170400" y="30507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61" name="Google Shape;261;p2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62" name="Google Shape;262;p2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723900" y="3105007"/>
            <a:ext cx="26823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2"/>
          </p:nvPr>
        </p:nvSpPr>
        <p:spPr>
          <a:xfrm>
            <a:off x="723900" y="2651633"/>
            <a:ext cx="26823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5737900" y="3105007"/>
            <a:ext cx="26688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5737900" y="2651633"/>
            <a:ext cx="26688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_1_5"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7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72" name="Google Shape;272;p2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73" name="Google Shape;273;p2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4837600" y="347250"/>
            <a:ext cx="314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1"/>
          </p:nvPr>
        </p:nvSpPr>
        <p:spPr>
          <a:xfrm>
            <a:off x="5018775" y="2184550"/>
            <a:ext cx="2488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2"/>
          </p:nvPr>
        </p:nvSpPr>
        <p:spPr>
          <a:xfrm>
            <a:off x="5018775" y="1765625"/>
            <a:ext cx="3077700" cy="2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3"/>
          </p:nvPr>
        </p:nvSpPr>
        <p:spPr>
          <a:xfrm>
            <a:off x="5018775" y="3849900"/>
            <a:ext cx="24882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4"/>
          </p:nvPr>
        </p:nvSpPr>
        <p:spPr>
          <a:xfrm>
            <a:off x="5018775" y="3430925"/>
            <a:ext cx="3077700" cy="2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4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8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283" name="Google Shape;283;p2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84" name="Google Shape;284;p2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2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ubTitle" idx="1"/>
          </p:nvPr>
        </p:nvSpPr>
        <p:spPr>
          <a:xfrm>
            <a:off x="738925" y="3926100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2"/>
          </p:nvPr>
        </p:nvSpPr>
        <p:spPr>
          <a:xfrm>
            <a:off x="738925" y="3370975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3"/>
          </p:nvPr>
        </p:nvSpPr>
        <p:spPr>
          <a:xfrm>
            <a:off x="3450150" y="3926100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4"/>
          </p:nvPr>
        </p:nvSpPr>
        <p:spPr>
          <a:xfrm>
            <a:off x="3450150" y="3370975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5"/>
          </p:nvPr>
        </p:nvSpPr>
        <p:spPr>
          <a:xfrm>
            <a:off x="6161375" y="3926100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6"/>
          </p:nvPr>
        </p:nvSpPr>
        <p:spPr>
          <a:xfrm>
            <a:off x="6161375" y="3370975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7"/>
          </p:nvPr>
        </p:nvSpPr>
        <p:spPr>
          <a:xfrm>
            <a:off x="738925" y="21296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8"/>
          </p:nvPr>
        </p:nvSpPr>
        <p:spPr>
          <a:xfrm>
            <a:off x="738925" y="157455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9"/>
          </p:nvPr>
        </p:nvSpPr>
        <p:spPr>
          <a:xfrm>
            <a:off x="3450150" y="21296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3"/>
          </p:nvPr>
        </p:nvSpPr>
        <p:spPr>
          <a:xfrm>
            <a:off x="3450150" y="157455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14"/>
          </p:nvPr>
        </p:nvSpPr>
        <p:spPr>
          <a:xfrm>
            <a:off x="6161375" y="21296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5"/>
          </p:nvPr>
        </p:nvSpPr>
        <p:spPr>
          <a:xfrm>
            <a:off x="6161375" y="157455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2049000" y="596425"/>
            <a:ext cx="50460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03" name="Google Shape;303;p2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2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720000" y="550385"/>
            <a:ext cx="2906700" cy="194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10" name="Google Shape;310;p3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1" name="Google Shape;311;p3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0" name="Google Shape;30;p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" name="Google Shape;31;p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884975"/>
            <a:ext cx="7704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ONLY_1_1_3"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1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16" name="Google Shape;316;p3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7" name="Google Shape;317;p3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907350" y="31184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2"/>
          </p:nvPr>
        </p:nvSpPr>
        <p:spPr>
          <a:xfrm>
            <a:off x="720000" y="4209175"/>
            <a:ext cx="2618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6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3"/>
          </p:nvPr>
        </p:nvSpPr>
        <p:spPr>
          <a:xfrm>
            <a:off x="3448975" y="31184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4"/>
          </p:nvPr>
        </p:nvSpPr>
        <p:spPr>
          <a:xfrm>
            <a:off x="3261625" y="4209175"/>
            <a:ext cx="2618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6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5"/>
          </p:nvPr>
        </p:nvSpPr>
        <p:spPr>
          <a:xfrm>
            <a:off x="6009725" y="31184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6"/>
          </p:nvPr>
        </p:nvSpPr>
        <p:spPr>
          <a:xfrm>
            <a:off x="5805425" y="4209175"/>
            <a:ext cx="2618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6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7"/>
          </p:nvPr>
        </p:nvSpPr>
        <p:spPr>
          <a:xfrm>
            <a:off x="2745950" y="1867038"/>
            <a:ext cx="3652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a"/>
              <a:buNone/>
              <a:defRPr sz="2000" b="1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1_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2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30" name="Google Shape;330;p3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31" name="Google Shape;331;p3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1"/>
          </p:nvPr>
        </p:nvSpPr>
        <p:spPr>
          <a:xfrm>
            <a:off x="1229125" y="37795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2"/>
          </p:nvPr>
        </p:nvSpPr>
        <p:spPr>
          <a:xfrm>
            <a:off x="1229125" y="333237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3"/>
          </p:nvPr>
        </p:nvSpPr>
        <p:spPr>
          <a:xfrm>
            <a:off x="1229125" y="205022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4"/>
          </p:nvPr>
        </p:nvSpPr>
        <p:spPr>
          <a:xfrm>
            <a:off x="1229125" y="1610542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5"/>
          </p:nvPr>
        </p:nvSpPr>
        <p:spPr>
          <a:xfrm>
            <a:off x="4199325" y="37795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6"/>
          </p:nvPr>
        </p:nvSpPr>
        <p:spPr>
          <a:xfrm>
            <a:off x="4199325" y="333488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7"/>
          </p:nvPr>
        </p:nvSpPr>
        <p:spPr>
          <a:xfrm>
            <a:off x="4199325" y="205022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subTitle" idx="8"/>
          </p:nvPr>
        </p:nvSpPr>
        <p:spPr>
          <a:xfrm>
            <a:off x="4199325" y="1610542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3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45" name="Google Shape;345;p3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" name="Google Shape;346;p3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843444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2"/>
          </p:nvPr>
        </p:nvSpPr>
        <p:spPr>
          <a:xfrm>
            <a:off x="843444" y="340857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3"/>
          </p:nvPr>
        </p:nvSpPr>
        <p:spPr>
          <a:xfrm>
            <a:off x="843444" y="191770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ubTitle" idx="4"/>
          </p:nvPr>
        </p:nvSpPr>
        <p:spPr>
          <a:xfrm>
            <a:off x="843444" y="147802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3443028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ubTitle" idx="6"/>
          </p:nvPr>
        </p:nvSpPr>
        <p:spPr>
          <a:xfrm>
            <a:off x="3443028" y="341108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7"/>
          </p:nvPr>
        </p:nvSpPr>
        <p:spPr>
          <a:xfrm>
            <a:off x="3443028" y="191770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8"/>
          </p:nvPr>
        </p:nvSpPr>
        <p:spPr>
          <a:xfrm>
            <a:off x="3443028" y="147802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9"/>
          </p:nvPr>
        </p:nvSpPr>
        <p:spPr>
          <a:xfrm>
            <a:off x="6042613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3"/>
          </p:nvPr>
        </p:nvSpPr>
        <p:spPr>
          <a:xfrm>
            <a:off x="6042613" y="341108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4"/>
          </p:nvPr>
        </p:nvSpPr>
        <p:spPr>
          <a:xfrm>
            <a:off x="6042613" y="191770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5"/>
          </p:nvPr>
        </p:nvSpPr>
        <p:spPr>
          <a:xfrm>
            <a:off x="6042613" y="147802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8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4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64" name="Google Shape;364;p3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5" name="Google Shape;365;p3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2150354" y="3869546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2"/>
          </p:nvPr>
        </p:nvSpPr>
        <p:spPr>
          <a:xfrm>
            <a:off x="2150354" y="3408575"/>
            <a:ext cx="2243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3"/>
          </p:nvPr>
        </p:nvSpPr>
        <p:spPr>
          <a:xfrm>
            <a:off x="843447" y="198779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4"/>
          </p:nvPr>
        </p:nvSpPr>
        <p:spPr>
          <a:xfrm>
            <a:off x="843447" y="1527465"/>
            <a:ext cx="2243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5"/>
          </p:nvPr>
        </p:nvSpPr>
        <p:spPr>
          <a:xfrm>
            <a:off x="4749944" y="3869546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4749944" y="3411487"/>
            <a:ext cx="2243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3443032" y="198779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3443032" y="1527465"/>
            <a:ext cx="2243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6042618" y="198779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3"/>
          </p:nvPr>
        </p:nvSpPr>
        <p:spPr>
          <a:xfrm>
            <a:off x="6042618" y="1527465"/>
            <a:ext cx="2243700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81" name="Google Shape;381;p3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82" name="Google Shape;382;p3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1"/>
          </p:nvPr>
        </p:nvSpPr>
        <p:spPr>
          <a:xfrm>
            <a:off x="843444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2"/>
          </p:nvPr>
        </p:nvSpPr>
        <p:spPr>
          <a:xfrm>
            <a:off x="843444" y="340857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3"/>
          </p:nvPr>
        </p:nvSpPr>
        <p:spPr>
          <a:xfrm>
            <a:off x="2143236" y="205022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"/>
          </p:nvPr>
        </p:nvSpPr>
        <p:spPr>
          <a:xfrm>
            <a:off x="2150358" y="1610542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3443028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6"/>
          </p:nvPr>
        </p:nvSpPr>
        <p:spPr>
          <a:xfrm>
            <a:off x="3443028" y="341108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7"/>
          </p:nvPr>
        </p:nvSpPr>
        <p:spPr>
          <a:xfrm>
            <a:off x="4742820" y="205022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8"/>
          </p:nvPr>
        </p:nvSpPr>
        <p:spPr>
          <a:xfrm>
            <a:off x="4749942" y="1610542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9"/>
          </p:nvPr>
        </p:nvSpPr>
        <p:spPr>
          <a:xfrm>
            <a:off x="6042613" y="38557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6042613" y="341108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6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98" name="Google Shape;398;p3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9" name="Google Shape;399;p3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720011" y="1481561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720011" y="1033955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3"/>
          </p:nvPr>
        </p:nvSpPr>
        <p:spPr>
          <a:xfrm>
            <a:off x="720002" y="2655132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719996" y="2210668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5"/>
          </p:nvPr>
        </p:nvSpPr>
        <p:spPr>
          <a:xfrm>
            <a:off x="720002" y="3823373"/>
            <a:ext cx="23115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6"/>
          </p:nvPr>
        </p:nvSpPr>
        <p:spPr>
          <a:xfrm>
            <a:off x="719996" y="3378645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8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18" name="Google Shape;418;p3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9" name="Google Shape;419;p3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3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720000" y="1654350"/>
            <a:ext cx="3927300" cy="17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TITLE_ONLY_1_1_1">
    <p:bg>
      <p:bgPr>
        <a:solidFill>
          <a:schemeClr val="lt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9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25" name="Google Shape;425;p3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26" name="Google Shape;426;p3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3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2858775" y="4191925"/>
            <a:ext cx="3426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2"/>
          </p:nvPr>
        </p:nvSpPr>
        <p:spPr>
          <a:xfrm>
            <a:off x="1718875" y="1436250"/>
            <a:ext cx="5706300" cy="22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30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20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431" name="Google Shape;431;p39"/>
          <p:cNvCxnSpPr>
            <a:stCxn id="429" idx="1"/>
          </p:cNvCxnSpPr>
          <p:nvPr/>
        </p:nvCxnSpPr>
        <p:spPr>
          <a:xfrm rot="10800000">
            <a:off x="738975" y="4443925"/>
            <a:ext cx="211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9"/>
          <p:cNvCxnSpPr>
            <a:stCxn id="429" idx="3"/>
          </p:cNvCxnSpPr>
          <p:nvPr/>
        </p:nvCxnSpPr>
        <p:spPr>
          <a:xfrm>
            <a:off x="6285375" y="4443925"/>
            <a:ext cx="2140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2"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40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35" name="Google Shape;435;p4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36" name="Google Shape;436;p4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4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4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title" idx="2" hasCustomPrompt="1"/>
          </p:nvPr>
        </p:nvSpPr>
        <p:spPr>
          <a:xfrm>
            <a:off x="755600" y="1934080"/>
            <a:ext cx="2334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" name="Google Shape;441;p40"/>
          <p:cNvSpPr txBox="1">
            <a:spLocks noGrp="1"/>
          </p:cNvSpPr>
          <p:nvPr>
            <p:ph type="subTitle" idx="1"/>
          </p:nvPr>
        </p:nvSpPr>
        <p:spPr>
          <a:xfrm>
            <a:off x="755600" y="3757082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ubTitle" idx="3"/>
          </p:nvPr>
        </p:nvSpPr>
        <p:spPr>
          <a:xfrm>
            <a:off x="755600" y="3317499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title" idx="4" hasCustomPrompt="1"/>
          </p:nvPr>
        </p:nvSpPr>
        <p:spPr>
          <a:xfrm>
            <a:off x="3409350" y="1934080"/>
            <a:ext cx="2334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5"/>
          </p:nvPr>
        </p:nvSpPr>
        <p:spPr>
          <a:xfrm>
            <a:off x="3409350" y="3757082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6"/>
          </p:nvPr>
        </p:nvSpPr>
        <p:spPr>
          <a:xfrm>
            <a:off x="3409350" y="3317499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 idx="7" hasCustomPrompt="1"/>
          </p:nvPr>
        </p:nvSpPr>
        <p:spPr>
          <a:xfrm>
            <a:off x="6063125" y="1934080"/>
            <a:ext cx="2334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8"/>
          </p:nvPr>
        </p:nvSpPr>
        <p:spPr>
          <a:xfrm>
            <a:off x="6063125" y="3757082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9"/>
          </p:nvPr>
        </p:nvSpPr>
        <p:spPr>
          <a:xfrm>
            <a:off x="6063125" y="3317499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1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51" name="Google Shape;451;p4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52" name="Google Shape;452;p4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4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2" hasCustomPrompt="1"/>
          </p:nvPr>
        </p:nvSpPr>
        <p:spPr>
          <a:xfrm>
            <a:off x="903650" y="1131391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1"/>
          </p:nvPr>
        </p:nvSpPr>
        <p:spPr>
          <a:xfrm>
            <a:off x="903650" y="2088418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ubTitle" idx="3"/>
          </p:nvPr>
        </p:nvSpPr>
        <p:spPr>
          <a:xfrm>
            <a:off x="903650" y="1640113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" hasCustomPrompt="1"/>
          </p:nvPr>
        </p:nvSpPr>
        <p:spPr>
          <a:xfrm>
            <a:off x="3557400" y="1131391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41"/>
          <p:cNvSpPr txBox="1">
            <a:spLocks noGrp="1"/>
          </p:cNvSpPr>
          <p:nvPr>
            <p:ph type="subTitle" idx="5"/>
          </p:nvPr>
        </p:nvSpPr>
        <p:spPr>
          <a:xfrm>
            <a:off x="3557400" y="2088418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6"/>
          </p:nvPr>
        </p:nvSpPr>
        <p:spPr>
          <a:xfrm>
            <a:off x="3557400" y="1640113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7" hasCustomPrompt="1"/>
          </p:nvPr>
        </p:nvSpPr>
        <p:spPr>
          <a:xfrm>
            <a:off x="903650" y="3043447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8"/>
          </p:nvPr>
        </p:nvSpPr>
        <p:spPr>
          <a:xfrm>
            <a:off x="903650" y="4012188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9"/>
          </p:nvPr>
        </p:nvSpPr>
        <p:spPr>
          <a:xfrm>
            <a:off x="903650" y="3556836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13" hasCustomPrompt="1"/>
          </p:nvPr>
        </p:nvSpPr>
        <p:spPr>
          <a:xfrm>
            <a:off x="3557400" y="3043447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4"/>
          </p:nvPr>
        </p:nvSpPr>
        <p:spPr>
          <a:xfrm>
            <a:off x="3557400" y="4012188"/>
            <a:ext cx="233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5"/>
          </p:nvPr>
        </p:nvSpPr>
        <p:spPr>
          <a:xfrm>
            <a:off x="3557400" y="3556836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38" name="Google Shape;38;p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" name="Google Shape;39;p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3698300" y="347250"/>
            <a:ext cx="38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698300" y="3763675"/>
            <a:ext cx="22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698300" y="3330870"/>
            <a:ext cx="2243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6180570" y="3763675"/>
            <a:ext cx="22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6180564" y="3330870"/>
            <a:ext cx="2243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2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70" name="Google Shape;470;p4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1" name="Google Shape;471;p4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2" hasCustomPrompt="1"/>
          </p:nvPr>
        </p:nvSpPr>
        <p:spPr>
          <a:xfrm>
            <a:off x="820525" y="1601152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820525" y="2620158"/>
            <a:ext cx="233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3"/>
          </p:nvPr>
        </p:nvSpPr>
        <p:spPr>
          <a:xfrm>
            <a:off x="820525" y="2163465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 idx="4" hasCustomPrompt="1"/>
          </p:nvPr>
        </p:nvSpPr>
        <p:spPr>
          <a:xfrm>
            <a:off x="5988875" y="1601152"/>
            <a:ext cx="2334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5"/>
          </p:nvPr>
        </p:nvSpPr>
        <p:spPr>
          <a:xfrm>
            <a:off x="5988875" y="2620158"/>
            <a:ext cx="233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6"/>
          </p:nvPr>
        </p:nvSpPr>
        <p:spPr>
          <a:xfrm>
            <a:off x="5988875" y="2163465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3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83" name="Google Shape;483;p4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84" name="Google Shape;484;p4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4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4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2027175" y="355445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999625" y="3142375"/>
            <a:ext cx="22713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6020029" y="355445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6020029" y="3142375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5"/>
          </p:nvPr>
        </p:nvSpPr>
        <p:spPr>
          <a:xfrm>
            <a:off x="2013404" y="18248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6"/>
          </p:nvPr>
        </p:nvSpPr>
        <p:spPr>
          <a:xfrm>
            <a:off x="2013404" y="142215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7"/>
          </p:nvPr>
        </p:nvSpPr>
        <p:spPr>
          <a:xfrm>
            <a:off x="6020029" y="1824875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8"/>
          </p:nvPr>
        </p:nvSpPr>
        <p:spPr>
          <a:xfrm>
            <a:off x="6020029" y="142215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98" name="Google Shape;498;p4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4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4647850" y="1751875"/>
            <a:ext cx="34851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1"/>
          </p:nvPr>
        </p:nvSpPr>
        <p:spPr>
          <a:xfrm>
            <a:off x="4647850" y="2380625"/>
            <a:ext cx="34851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5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06" name="Google Shape;506;p4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7" name="Google Shape;507;p4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1086800" y="1751875"/>
            <a:ext cx="3552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1"/>
          </p:nvPr>
        </p:nvSpPr>
        <p:spPr>
          <a:xfrm>
            <a:off x="1107292" y="2380625"/>
            <a:ext cx="35016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6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14" name="Google Shape;514;p4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15" name="Google Shape;515;p4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46"/>
          <p:cNvSpPr txBox="1">
            <a:spLocks noGrp="1"/>
          </p:cNvSpPr>
          <p:nvPr>
            <p:ph type="title" hasCustomPrompt="1"/>
          </p:nvPr>
        </p:nvSpPr>
        <p:spPr>
          <a:xfrm>
            <a:off x="957350" y="1666325"/>
            <a:ext cx="7229400" cy="133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1"/>
          </p:nvPr>
        </p:nvSpPr>
        <p:spPr>
          <a:xfrm>
            <a:off x="746650" y="3244075"/>
            <a:ext cx="76773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7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22" name="Google Shape;522;p4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23" name="Google Shape;523;p4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47"/>
          <p:cNvSpPr txBox="1">
            <a:spLocks noGrp="1"/>
          </p:cNvSpPr>
          <p:nvPr>
            <p:ph type="title" hasCustomPrompt="1"/>
          </p:nvPr>
        </p:nvSpPr>
        <p:spPr>
          <a:xfrm>
            <a:off x="720000" y="1513925"/>
            <a:ext cx="4504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720000" y="3091675"/>
            <a:ext cx="45045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9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8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30" name="Google Shape;530;p4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1" name="Google Shape;531;p4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805438" y="1098637"/>
            <a:ext cx="3495600" cy="183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805438" y="3033863"/>
            <a:ext cx="34956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9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38" name="Google Shape;538;p4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9" name="Google Shape;539;p4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419150" y="2926650"/>
            <a:ext cx="6305700" cy="1011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1"/>
          </p:nvPr>
        </p:nvSpPr>
        <p:spPr>
          <a:xfrm>
            <a:off x="1419150" y="4034000"/>
            <a:ext cx="63057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50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46" name="Google Shape;546;p5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7" name="Google Shape;547;p5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5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1"/>
          </p:nvPr>
        </p:nvSpPr>
        <p:spPr>
          <a:xfrm>
            <a:off x="720000" y="883872"/>
            <a:ext cx="7704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54" name="Google Shape;554;p5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55" name="Google Shape;555;p5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subTitle" idx="1"/>
          </p:nvPr>
        </p:nvSpPr>
        <p:spPr>
          <a:xfrm>
            <a:off x="747950" y="37943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subTitle" idx="2"/>
          </p:nvPr>
        </p:nvSpPr>
        <p:spPr>
          <a:xfrm>
            <a:off x="747950" y="33555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3"/>
          </p:nvPr>
        </p:nvSpPr>
        <p:spPr>
          <a:xfrm>
            <a:off x="3459175" y="37943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4"/>
          </p:nvPr>
        </p:nvSpPr>
        <p:spPr>
          <a:xfrm>
            <a:off x="3459175" y="33555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5"/>
          </p:nvPr>
        </p:nvSpPr>
        <p:spPr>
          <a:xfrm>
            <a:off x="6170400" y="3794374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1"/>
          <p:cNvSpPr txBox="1">
            <a:spLocks noGrp="1"/>
          </p:cNvSpPr>
          <p:nvPr>
            <p:ph type="subTitle" idx="6"/>
          </p:nvPr>
        </p:nvSpPr>
        <p:spPr>
          <a:xfrm>
            <a:off x="6170400" y="3355554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9" name="Google Shape;49;p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" name="Google Shape;50;p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52"/>
          <p:cNvGrpSpPr/>
          <p:nvPr/>
        </p:nvGrpSpPr>
        <p:grpSpPr>
          <a:xfrm>
            <a:off x="162093" y="158842"/>
            <a:ext cx="4763128" cy="4713350"/>
            <a:chOff x="169011" y="162825"/>
            <a:chExt cx="8809189" cy="4713350"/>
          </a:xfrm>
        </p:grpSpPr>
        <p:sp>
          <p:nvSpPr>
            <p:cNvPr id="567" name="Google Shape;567;p5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68" name="Google Shape;568;p5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5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0" name="Google Shape;570;p52"/>
          <p:cNvCxnSpPr/>
          <p:nvPr/>
        </p:nvCxnSpPr>
        <p:spPr>
          <a:xfrm>
            <a:off x="150759" y="4984375"/>
            <a:ext cx="476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52"/>
          <p:cNvSpPr txBox="1">
            <a:spLocks noGrp="1"/>
          </p:cNvSpPr>
          <p:nvPr>
            <p:ph type="ctrTitle"/>
          </p:nvPr>
        </p:nvSpPr>
        <p:spPr>
          <a:xfrm>
            <a:off x="793400" y="777725"/>
            <a:ext cx="3525600" cy="8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2" name="Google Shape;572;p52"/>
          <p:cNvSpPr txBox="1">
            <a:spLocks noGrp="1"/>
          </p:cNvSpPr>
          <p:nvPr>
            <p:ph type="subTitle" idx="1"/>
          </p:nvPr>
        </p:nvSpPr>
        <p:spPr>
          <a:xfrm>
            <a:off x="769100" y="2478425"/>
            <a:ext cx="35742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52"/>
          <p:cNvSpPr txBox="1">
            <a:spLocks noGrp="1"/>
          </p:cNvSpPr>
          <p:nvPr>
            <p:ph type="subTitle" idx="2"/>
          </p:nvPr>
        </p:nvSpPr>
        <p:spPr>
          <a:xfrm>
            <a:off x="769100" y="1703800"/>
            <a:ext cx="35742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exend Exa"/>
              <a:buNone/>
              <a:defRPr sz="16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Exa"/>
              <a:buNone/>
              <a:defRPr sz="2800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74" name="Google Shape;574;p52"/>
          <p:cNvSpPr txBox="1"/>
          <p:nvPr/>
        </p:nvSpPr>
        <p:spPr>
          <a:xfrm>
            <a:off x="610400" y="3714200"/>
            <a:ext cx="3891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</a:t>
            </a: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sz="1000" b="1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3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77" name="Google Shape;577;p5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8" name="Google Shape;578;p5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5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5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4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83" name="Google Shape;583;p5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84" name="Google Shape;584;p5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5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54"/>
          <p:cNvSpPr/>
          <p:nvPr/>
        </p:nvSpPr>
        <p:spPr>
          <a:xfrm>
            <a:off x="2667000" y="1052550"/>
            <a:ext cx="3810000" cy="303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55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90" name="Google Shape;590;p5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1" name="Google Shape;591;p5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6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96" name="Google Shape;596;p5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7" name="Google Shape;597;p5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5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7"/>
          <p:cNvGrpSpPr/>
          <p:nvPr/>
        </p:nvGrpSpPr>
        <p:grpSpPr>
          <a:xfrm rot="10800000" flipH="1"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411" name="Google Shape;411;p3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2" name="Google Shape;412;p3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577950" y="1320750"/>
            <a:ext cx="7988100" cy="96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764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56" name="Google Shape;56;p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" name="Google Shape;57;p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738925" y="1809800"/>
            <a:ext cx="3274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64" name="Google Shape;64;p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65" name="Google Shape;65;p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477499"/>
            <a:ext cx="6367800" cy="17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 idx="2"/>
          </p:nvPr>
        </p:nvSpPr>
        <p:spPr>
          <a:xfrm>
            <a:off x="719250" y="4097275"/>
            <a:ext cx="3390300" cy="3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 idx="3"/>
          </p:nvPr>
        </p:nvSpPr>
        <p:spPr>
          <a:xfrm>
            <a:off x="5033700" y="4097275"/>
            <a:ext cx="3390300" cy="3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4320740" y="4008783"/>
            <a:ext cx="502941" cy="502932"/>
            <a:chOff x="5437325" y="2013125"/>
            <a:chExt cx="405075" cy="405100"/>
          </a:xfrm>
        </p:grpSpPr>
        <p:sp>
          <p:nvSpPr>
            <p:cNvPr id="72" name="Google Shape;72;p8"/>
            <p:cNvSpPr/>
            <p:nvPr/>
          </p:nvSpPr>
          <p:spPr>
            <a:xfrm>
              <a:off x="5728275" y="2038975"/>
              <a:ext cx="77550" cy="77550"/>
            </a:xfrm>
            <a:custGeom>
              <a:avLst/>
              <a:gdLst/>
              <a:ahLst/>
              <a:cxnLst/>
              <a:rect l="l" t="t" r="r" b="b"/>
              <a:pathLst>
                <a:path w="3102" h="3102" extrusionOk="0">
                  <a:moveTo>
                    <a:pt x="1544" y="524"/>
                  </a:moveTo>
                  <a:cubicBezTo>
                    <a:pt x="2121" y="524"/>
                    <a:pt x="2578" y="980"/>
                    <a:pt x="2578" y="1558"/>
                  </a:cubicBezTo>
                  <a:cubicBezTo>
                    <a:pt x="2578" y="2122"/>
                    <a:pt x="2121" y="2591"/>
                    <a:pt x="1544" y="2591"/>
                  </a:cubicBezTo>
                  <a:cubicBezTo>
                    <a:pt x="1061" y="2591"/>
                    <a:pt x="659" y="2256"/>
                    <a:pt x="537" y="1812"/>
                  </a:cubicBezTo>
                  <a:lnTo>
                    <a:pt x="1799" y="1812"/>
                  </a:lnTo>
                  <a:cubicBezTo>
                    <a:pt x="1947" y="1812"/>
                    <a:pt x="2067" y="1692"/>
                    <a:pt x="2067" y="1558"/>
                  </a:cubicBezTo>
                  <a:cubicBezTo>
                    <a:pt x="2067" y="1410"/>
                    <a:pt x="1947" y="1302"/>
                    <a:pt x="1799" y="1302"/>
                  </a:cubicBezTo>
                  <a:lnTo>
                    <a:pt x="537" y="1302"/>
                  </a:lnTo>
                  <a:cubicBezTo>
                    <a:pt x="659" y="846"/>
                    <a:pt x="1061" y="524"/>
                    <a:pt x="1544" y="524"/>
                  </a:cubicBezTo>
                  <a:close/>
                  <a:moveTo>
                    <a:pt x="1544" y="1"/>
                  </a:moveTo>
                  <a:cubicBezTo>
                    <a:pt x="685" y="1"/>
                    <a:pt x="0" y="699"/>
                    <a:pt x="0" y="1558"/>
                  </a:cubicBezTo>
                  <a:cubicBezTo>
                    <a:pt x="0" y="2417"/>
                    <a:pt x="685" y="3101"/>
                    <a:pt x="1544" y="3101"/>
                  </a:cubicBezTo>
                  <a:cubicBezTo>
                    <a:pt x="2404" y="3101"/>
                    <a:pt x="3102" y="2417"/>
                    <a:pt x="3102" y="1558"/>
                  </a:cubicBezTo>
                  <a:cubicBezTo>
                    <a:pt x="3102" y="699"/>
                    <a:pt x="2404" y="1"/>
                    <a:pt x="1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518525" y="2215825"/>
              <a:ext cx="145000" cy="86300"/>
            </a:xfrm>
            <a:custGeom>
              <a:avLst/>
              <a:gdLst/>
              <a:ahLst/>
              <a:cxnLst/>
              <a:rect l="l" t="t" r="r" b="b"/>
              <a:pathLst>
                <a:path w="5800" h="3452" extrusionOk="0">
                  <a:moveTo>
                    <a:pt x="1141" y="511"/>
                  </a:moveTo>
                  <a:lnTo>
                    <a:pt x="1141" y="1115"/>
                  </a:lnTo>
                  <a:cubicBezTo>
                    <a:pt x="1141" y="1262"/>
                    <a:pt x="1155" y="1411"/>
                    <a:pt x="1182" y="1545"/>
                  </a:cubicBezTo>
                  <a:cubicBezTo>
                    <a:pt x="806" y="1491"/>
                    <a:pt x="524" y="1169"/>
                    <a:pt x="524" y="779"/>
                  </a:cubicBezTo>
                  <a:cubicBezTo>
                    <a:pt x="524" y="686"/>
                    <a:pt x="538" y="591"/>
                    <a:pt x="565" y="511"/>
                  </a:cubicBezTo>
                  <a:close/>
                  <a:moveTo>
                    <a:pt x="5276" y="511"/>
                  </a:moveTo>
                  <a:lnTo>
                    <a:pt x="5276" y="1115"/>
                  </a:lnTo>
                  <a:cubicBezTo>
                    <a:pt x="5276" y="2122"/>
                    <a:pt x="4470" y="2927"/>
                    <a:pt x="3464" y="2927"/>
                  </a:cubicBezTo>
                  <a:cubicBezTo>
                    <a:pt x="2471" y="2927"/>
                    <a:pt x="1665" y="2122"/>
                    <a:pt x="1665" y="1115"/>
                  </a:cubicBezTo>
                  <a:lnTo>
                    <a:pt x="1665" y="511"/>
                  </a:lnTo>
                  <a:close/>
                  <a:moveTo>
                    <a:pt x="404" y="1"/>
                  </a:moveTo>
                  <a:cubicBezTo>
                    <a:pt x="309" y="1"/>
                    <a:pt x="216" y="41"/>
                    <a:pt x="175" y="122"/>
                  </a:cubicBezTo>
                  <a:cubicBezTo>
                    <a:pt x="55" y="323"/>
                    <a:pt x="1" y="551"/>
                    <a:pt x="1" y="779"/>
                  </a:cubicBezTo>
                  <a:cubicBezTo>
                    <a:pt x="1" y="1491"/>
                    <a:pt x="578" y="2068"/>
                    <a:pt x="1290" y="2068"/>
                  </a:cubicBezTo>
                  <a:lnTo>
                    <a:pt x="1343" y="2068"/>
                  </a:lnTo>
                  <a:cubicBezTo>
                    <a:pt x="1705" y="2873"/>
                    <a:pt x="2525" y="3451"/>
                    <a:pt x="3464" y="3451"/>
                  </a:cubicBezTo>
                  <a:cubicBezTo>
                    <a:pt x="4753" y="3451"/>
                    <a:pt x="5800" y="2404"/>
                    <a:pt x="5800" y="1115"/>
                  </a:cubicBezTo>
                  <a:lnTo>
                    <a:pt x="5800" y="256"/>
                  </a:lnTo>
                  <a:cubicBezTo>
                    <a:pt x="5800" y="108"/>
                    <a:pt x="5679" y="1"/>
                    <a:pt x="5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5519200" y="2405450"/>
              <a:ext cx="47325" cy="12775"/>
            </a:xfrm>
            <a:custGeom>
              <a:avLst/>
              <a:gdLst/>
              <a:ahLst/>
              <a:cxnLst/>
              <a:rect l="l" t="t" r="r" b="b"/>
              <a:pathLst>
                <a:path w="1893" h="511" extrusionOk="0">
                  <a:moveTo>
                    <a:pt x="255" y="1"/>
                  </a:moveTo>
                  <a:cubicBezTo>
                    <a:pt x="108" y="1"/>
                    <a:pt x="1" y="108"/>
                    <a:pt x="1" y="255"/>
                  </a:cubicBezTo>
                  <a:cubicBezTo>
                    <a:pt x="1" y="403"/>
                    <a:pt x="108" y="511"/>
                    <a:pt x="255" y="511"/>
                  </a:cubicBezTo>
                  <a:lnTo>
                    <a:pt x="1638" y="511"/>
                  </a:lnTo>
                  <a:cubicBezTo>
                    <a:pt x="1773" y="511"/>
                    <a:pt x="1893" y="403"/>
                    <a:pt x="1893" y="255"/>
                  </a:cubicBezTo>
                  <a:cubicBezTo>
                    <a:pt x="1893" y="108"/>
                    <a:pt x="1773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5781975" y="2405450"/>
              <a:ext cx="47350" cy="12775"/>
            </a:xfrm>
            <a:custGeom>
              <a:avLst/>
              <a:gdLst/>
              <a:ahLst/>
              <a:cxnLst/>
              <a:rect l="l" t="t" r="r" b="b"/>
              <a:pathLst>
                <a:path w="1894" h="511" extrusionOk="0">
                  <a:moveTo>
                    <a:pt x="256" y="1"/>
                  </a:moveTo>
                  <a:cubicBezTo>
                    <a:pt x="121" y="1"/>
                    <a:pt x="0" y="108"/>
                    <a:pt x="0" y="255"/>
                  </a:cubicBezTo>
                  <a:cubicBezTo>
                    <a:pt x="0" y="403"/>
                    <a:pt x="121" y="511"/>
                    <a:pt x="256" y="511"/>
                  </a:cubicBezTo>
                  <a:lnTo>
                    <a:pt x="1638" y="511"/>
                  </a:lnTo>
                  <a:cubicBezTo>
                    <a:pt x="1786" y="511"/>
                    <a:pt x="1893" y="403"/>
                    <a:pt x="1893" y="255"/>
                  </a:cubicBezTo>
                  <a:cubicBezTo>
                    <a:pt x="1893" y="108"/>
                    <a:pt x="1786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5437325" y="2013125"/>
              <a:ext cx="405075" cy="379250"/>
            </a:xfrm>
            <a:custGeom>
              <a:avLst/>
              <a:gdLst/>
              <a:ahLst/>
              <a:cxnLst/>
              <a:rect l="l" t="t" r="r" b="b"/>
              <a:pathLst>
                <a:path w="16203" h="15170" extrusionOk="0">
                  <a:moveTo>
                    <a:pt x="8094" y="4135"/>
                  </a:moveTo>
                  <a:lnTo>
                    <a:pt x="8094" y="5438"/>
                  </a:lnTo>
                  <a:cubicBezTo>
                    <a:pt x="8094" y="5572"/>
                    <a:pt x="7987" y="5692"/>
                    <a:pt x="7840" y="5692"/>
                  </a:cubicBezTo>
                  <a:lnTo>
                    <a:pt x="5597" y="5692"/>
                  </a:lnTo>
                  <a:cubicBezTo>
                    <a:pt x="5450" y="5692"/>
                    <a:pt x="5343" y="5572"/>
                    <a:pt x="5343" y="5438"/>
                  </a:cubicBezTo>
                  <a:lnTo>
                    <a:pt x="5343" y="4135"/>
                  </a:lnTo>
                  <a:close/>
                  <a:moveTo>
                    <a:pt x="510" y="4941"/>
                  </a:moveTo>
                  <a:lnTo>
                    <a:pt x="3786" y="5155"/>
                  </a:lnTo>
                  <a:lnTo>
                    <a:pt x="3786" y="5706"/>
                  </a:lnTo>
                  <a:lnTo>
                    <a:pt x="510" y="5934"/>
                  </a:lnTo>
                  <a:lnTo>
                    <a:pt x="510" y="4941"/>
                  </a:lnTo>
                  <a:close/>
                  <a:moveTo>
                    <a:pt x="15679" y="525"/>
                  </a:moveTo>
                  <a:lnTo>
                    <a:pt x="15679" y="14659"/>
                  </a:lnTo>
                  <a:lnTo>
                    <a:pt x="3276" y="14659"/>
                  </a:lnTo>
                  <a:lnTo>
                    <a:pt x="3276" y="13358"/>
                  </a:lnTo>
                  <a:cubicBezTo>
                    <a:pt x="3276" y="12941"/>
                    <a:pt x="3625" y="12592"/>
                    <a:pt x="4040" y="12592"/>
                  </a:cubicBezTo>
                  <a:lnTo>
                    <a:pt x="10162" y="12592"/>
                  </a:lnTo>
                  <a:lnTo>
                    <a:pt x="10162" y="13881"/>
                  </a:lnTo>
                  <a:cubicBezTo>
                    <a:pt x="10162" y="14029"/>
                    <a:pt x="10283" y="14136"/>
                    <a:pt x="10430" y="14136"/>
                  </a:cubicBezTo>
                  <a:cubicBezTo>
                    <a:pt x="10564" y="14136"/>
                    <a:pt x="10686" y="14029"/>
                    <a:pt x="10686" y="13881"/>
                  </a:cubicBezTo>
                  <a:lnTo>
                    <a:pt x="10686" y="3881"/>
                  </a:lnTo>
                  <a:cubicBezTo>
                    <a:pt x="10686" y="3746"/>
                    <a:pt x="10564" y="3625"/>
                    <a:pt x="10430" y="3625"/>
                  </a:cubicBezTo>
                  <a:lnTo>
                    <a:pt x="4040" y="3625"/>
                  </a:lnTo>
                  <a:cubicBezTo>
                    <a:pt x="3625" y="3625"/>
                    <a:pt x="3276" y="3276"/>
                    <a:pt x="3276" y="2846"/>
                  </a:cubicBezTo>
                  <a:lnTo>
                    <a:pt x="3276" y="525"/>
                  </a:lnTo>
                  <a:close/>
                  <a:moveTo>
                    <a:pt x="3007" y="1"/>
                  </a:moveTo>
                  <a:cubicBezTo>
                    <a:pt x="2873" y="1"/>
                    <a:pt x="2752" y="122"/>
                    <a:pt x="2752" y="256"/>
                  </a:cubicBezTo>
                  <a:lnTo>
                    <a:pt x="2752" y="2846"/>
                  </a:lnTo>
                  <a:cubicBezTo>
                    <a:pt x="2752" y="3558"/>
                    <a:pt x="3329" y="4135"/>
                    <a:pt x="4040" y="4135"/>
                  </a:cubicBezTo>
                  <a:lnTo>
                    <a:pt x="4819" y="4135"/>
                  </a:lnTo>
                  <a:lnTo>
                    <a:pt x="4819" y="5169"/>
                  </a:lnTo>
                  <a:lnTo>
                    <a:pt x="4309" y="5169"/>
                  </a:lnTo>
                  <a:lnTo>
                    <a:pt x="4309" y="4914"/>
                  </a:lnTo>
                  <a:cubicBezTo>
                    <a:pt x="4309" y="4779"/>
                    <a:pt x="4201" y="4672"/>
                    <a:pt x="4067" y="4659"/>
                  </a:cubicBezTo>
                  <a:lnTo>
                    <a:pt x="269" y="4404"/>
                  </a:lnTo>
                  <a:cubicBezTo>
                    <a:pt x="258" y="4401"/>
                    <a:pt x="246" y="4400"/>
                    <a:pt x="235" y="4400"/>
                  </a:cubicBezTo>
                  <a:cubicBezTo>
                    <a:pt x="179" y="4400"/>
                    <a:pt x="126" y="4427"/>
                    <a:pt x="81" y="4471"/>
                  </a:cubicBezTo>
                  <a:cubicBezTo>
                    <a:pt x="27" y="4525"/>
                    <a:pt x="0" y="4592"/>
                    <a:pt x="0" y="4659"/>
                  </a:cubicBezTo>
                  <a:lnTo>
                    <a:pt x="0" y="6216"/>
                  </a:lnTo>
                  <a:cubicBezTo>
                    <a:pt x="0" y="6283"/>
                    <a:pt x="27" y="6351"/>
                    <a:pt x="81" y="6404"/>
                  </a:cubicBezTo>
                  <a:cubicBezTo>
                    <a:pt x="121" y="6444"/>
                    <a:pt x="188" y="6471"/>
                    <a:pt x="255" y="6471"/>
                  </a:cubicBezTo>
                  <a:lnTo>
                    <a:pt x="269" y="6471"/>
                  </a:lnTo>
                  <a:lnTo>
                    <a:pt x="4067" y="6202"/>
                  </a:lnTo>
                  <a:cubicBezTo>
                    <a:pt x="4201" y="6202"/>
                    <a:pt x="4309" y="6082"/>
                    <a:pt x="4309" y="5948"/>
                  </a:cubicBezTo>
                  <a:lnTo>
                    <a:pt x="4309" y="5692"/>
                  </a:lnTo>
                  <a:lnTo>
                    <a:pt x="4873" y="5692"/>
                  </a:lnTo>
                  <a:cubicBezTo>
                    <a:pt x="4967" y="5988"/>
                    <a:pt x="5262" y="6216"/>
                    <a:pt x="5597" y="6216"/>
                  </a:cubicBezTo>
                  <a:lnTo>
                    <a:pt x="6457" y="6216"/>
                  </a:lnTo>
                  <a:lnTo>
                    <a:pt x="6457" y="6646"/>
                  </a:lnTo>
                  <a:cubicBezTo>
                    <a:pt x="6457" y="6780"/>
                    <a:pt x="6578" y="6900"/>
                    <a:pt x="6712" y="6900"/>
                  </a:cubicBezTo>
                  <a:cubicBezTo>
                    <a:pt x="6859" y="6900"/>
                    <a:pt x="6981" y="6780"/>
                    <a:pt x="6981" y="6646"/>
                  </a:cubicBezTo>
                  <a:lnTo>
                    <a:pt x="6981" y="6216"/>
                  </a:lnTo>
                  <a:lnTo>
                    <a:pt x="7840" y="6216"/>
                  </a:lnTo>
                  <a:cubicBezTo>
                    <a:pt x="8269" y="6216"/>
                    <a:pt x="8618" y="5867"/>
                    <a:pt x="8618" y="5438"/>
                  </a:cubicBezTo>
                  <a:lnTo>
                    <a:pt x="8618" y="4135"/>
                  </a:lnTo>
                  <a:lnTo>
                    <a:pt x="10162" y="4135"/>
                  </a:lnTo>
                  <a:lnTo>
                    <a:pt x="10162" y="12069"/>
                  </a:lnTo>
                  <a:lnTo>
                    <a:pt x="4040" y="12069"/>
                  </a:lnTo>
                  <a:cubicBezTo>
                    <a:pt x="3329" y="12069"/>
                    <a:pt x="2752" y="12646"/>
                    <a:pt x="2752" y="13358"/>
                  </a:cubicBezTo>
                  <a:lnTo>
                    <a:pt x="2752" y="14915"/>
                  </a:lnTo>
                  <a:cubicBezTo>
                    <a:pt x="2752" y="15062"/>
                    <a:pt x="2873" y="15169"/>
                    <a:pt x="3007" y="15169"/>
                  </a:cubicBezTo>
                  <a:lnTo>
                    <a:pt x="15948" y="15169"/>
                  </a:lnTo>
                  <a:cubicBezTo>
                    <a:pt x="16082" y="15169"/>
                    <a:pt x="16202" y="15062"/>
                    <a:pt x="16202" y="14915"/>
                  </a:cubicBezTo>
                  <a:lnTo>
                    <a:pt x="16202" y="256"/>
                  </a:lnTo>
                  <a:cubicBezTo>
                    <a:pt x="16202" y="122"/>
                    <a:pt x="16082" y="1"/>
                    <a:pt x="15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5734650" y="2314850"/>
              <a:ext cx="12775" cy="13100"/>
            </a:xfrm>
            <a:custGeom>
              <a:avLst/>
              <a:gdLst/>
              <a:ahLst/>
              <a:cxnLst/>
              <a:rect l="l" t="t" r="r" b="b"/>
              <a:pathLst>
                <a:path w="511" h="524" extrusionOk="0">
                  <a:moveTo>
                    <a:pt x="255" y="0"/>
                  </a:moveTo>
                  <a:cubicBezTo>
                    <a:pt x="108" y="0"/>
                    <a:pt x="1" y="120"/>
                    <a:pt x="1" y="255"/>
                  </a:cubicBezTo>
                  <a:cubicBezTo>
                    <a:pt x="1" y="403"/>
                    <a:pt x="108" y="523"/>
                    <a:pt x="255" y="523"/>
                  </a:cubicBezTo>
                  <a:cubicBezTo>
                    <a:pt x="404" y="523"/>
                    <a:pt x="511" y="403"/>
                    <a:pt x="511" y="255"/>
                  </a:cubicBezTo>
                  <a:cubicBezTo>
                    <a:pt x="511" y="120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734650" y="2276225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5" y="1"/>
                  </a:moveTo>
                  <a:cubicBezTo>
                    <a:pt x="108" y="1"/>
                    <a:pt x="1" y="108"/>
                    <a:pt x="1" y="256"/>
                  </a:cubicBezTo>
                  <a:cubicBezTo>
                    <a:pt x="1" y="391"/>
                    <a:pt x="108" y="511"/>
                    <a:pt x="255" y="511"/>
                  </a:cubicBezTo>
                  <a:cubicBezTo>
                    <a:pt x="404" y="511"/>
                    <a:pt x="511" y="391"/>
                    <a:pt x="511" y="256"/>
                  </a:cubicBezTo>
                  <a:cubicBezTo>
                    <a:pt x="511" y="108"/>
                    <a:pt x="40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734650" y="2237300"/>
              <a:ext cx="12775" cy="13125"/>
            </a:xfrm>
            <a:custGeom>
              <a:avLst/>
              <a:gdLst/>
              <a:ahLst/>
              <a:cxnLst/>
              <a:rect l="l" t="t" r="r" b="b"/>
              <a:pathLst>
                <a:path w="511" h="525" extrusionOk="0">
                  <a:moveTo>
                    <a:pt x="255" y="1"/>
                  </a:moveTo>
                  <a:cubicBezTo>
                    <a:pt x="108" y="1"/>
                    <a:pt x="1" y="122"/>
                    <a:pt x="1" y="256"/>
                  </a:cubicBezTo>
                  <a:cubicBezTo>
                    <a:pt x="1" y="403"/>
                    <a:pt x="108" y="525"/>
                    <a:pt x="255" y="525"/>
                  </a:cubicBezTo>
                  <a:cubicBezTo>
                    <a:pt x="404" y="525"/>
                    <a:pt x="511" y="403"/>
                    <a:pt x="511" y="256"/>
                  </a:cubicBezTo>
                  <a:cubicBezTo>
                    <a:pt x="511" y="122"/>
                    <a:pt x="40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F1425"/>
                </a:solidFill>
              </a:endParaRPr>
            </a:p>
          </p:txBody>
        </p:sp>
      </p:grpSp>
      <p:cxnSp>
        <p:nvCxnSpPr>
          <p:cNvPr id="80" name="Google Shape;80;p8"/>
          <p:cNvCxnSpPr/>
          <p:nvPr/>
        </p:nvCxnSpPr>
        <p:spPr>
          <a:xfrm>
            <a:off x="719100" y="4008875"/>
            <a:ext cx="339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8"/>
          <p:cNvCxnSpPr/>
          <p:nvPr/>
        </p:nvCxnSpPr>
        <p:spPr>
          <a:xfrm>
            <a:off x="5034584" y="4008875"/>
            <a:ext cx="339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8"/>
          <p:cNvCxnSpPr/>
          <p:nvPr/>
        </p:nvCxnSpPr>
        <p:spPr>
          <a:xfrm>
            <a:off x="719100" y="4511825"/>
            <a:ext cx="339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8"/>
          <p:cNvCxnSpPr/>
          <p:nvPr/>
        </p:nvCxnSpPr>
        <p:spPr>
          <a:xfrm>
            <a:off x="5034584" y="4511825"/>
            <a:ext cx="3390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/>
          <p:cNvCxnSpPr/>
          <p:nvPr/>
        </p:nvCxnSpPr>
        <p:spPr>
          <a:xfrm>
            <a:off x="723700" y="3920475"/>
            <a:ext cx="770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/>
          <p:cNvCxnSpPr/>
          <p:nvPr/>
        </p:nvCxnSpPr>
        <p:spPr>
          <a:xfrm>
            <a:off x="730675" y="4603500"/>
            <a:ext cx="769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6" name="Google Shape;86;p8"/>
          <p:cNvCxnSpPr/>
          <p:nvPr/>
        </p:nvCxnSpPr>
        <p:spPr>
          <a:xfrm>
            <a:off x="723700" y="659150"/>
            <a:ext cx="770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89" name="Google Shape;89;p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4572000" y="1266939"/>
            <a:ext cx="38094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4572000" y="2803600"/>
            <a:ext cx="28077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3377950" y="859050"/>
            <a:ext cx="50460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7" name="Google Shape;97;p10"/>
          <p:cNvGrpSpPr/>
          <p:nvPr/>
        </p:nvGrpSpPr>
        <p:grpSpPr>
          <a:xfrm>
            <a:off x="155550" y="159125"/>
            <a:ext cx="8832900" cy="4825250"/>
            <a:chOff x="164875" y="162825"/>
            <a:chExt cx="8832900" cy="4825250"/>
          </a:xfrm>
        </p:grpSpPr>
        <p:sp>
          <p:nvSpPr>
            <p:cNvPr id="98" name="Google Shape;98;p1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42175"/>
            <a:ext cx="77040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18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5512200" y="1773281"/>
            <a:ext cx="2691518" cy="174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" sz="4800">
                <a:solidFill>
                  <a:srgbClr val="2F1425"/>
                </a:solidFill>
              </a:rPr>
              <a:t>LOCAL</a:t>
            </a:r>
            <a:br>
              <a:rPr lang="en" sz="4800"/>
            </a:br>
            <a:r>
              <a:rPr lang="en" sz="4800">
                <a:solidFill>
                  <a:schemeClr val="dk1"/>
                </a:solidFill>
              </a:rPr>
              <a:t>BRU </a:t>
            </a:r>
            <a:br>
              <a:rPr lang="en" sz="5000"/>
            </a:br>
            <a:endParaRPr lang="en" sz="1600"/>
          </a:p>
        </p:txBody>
      </p:sp>
      <p:pic>
        <p:nvPicPr>
          <p:cNvPr id="609" name="Google Shape;609;p5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375" y="149200"/>
            <a:ext cx="4279699" cy="48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4993623" y="4282636"/>
            <a:ext cx="35742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/>
              <a:t>Carrie Cox, Grace Trane, Arun Ganapathy</a:t>
            </a:r>
          </a:p>
        </p:txBody>
      </p:sp>
      <p:grpSp>
        <p:nvGrpSpPr>
          <p:cNvPr id="611" name="Google Shape;611;p59"/>
          <p:cNvGrpSpPr/>
          <p:nvPr/>
        </p:nvGrpSpPr>
        <p:grpSpPr>
          <a:xfrm>
            <a:off x="5551288" y="1107432"/>
            <a:ext cx="405100" cy="388975"/>
            <a:chOff x="6241725" y="1380875"/>
            <a:chExt cx="405100" cy="388975"/>
          </a:xfrm>
        </p:grpSpPr>
        <p:sp>
          <p:nvSpPr>
            <p:cNvPr id="612" name="Google Shape;612;p59"/>
            <p:cNvSpPr/>
            <p:nvPr/>
          </p:nvSpPr>
          <p:spPr>
            <a:xfrm>
              <a:off x="6418250" y="1380875"/>
              <a:ext cx="21850" cy="112100"/>
            </a:xfrm>
            <a:custGeom>
              <a:avLst/>
              <a:gdLst/>
              <a:ahLst/>
              <a:cxnLst/>
              <a:rect l="l" t="t" r="r" b="b"/>
              <a:pathLst>
                <a:path w="874" h="4484" extrusionOk="0">
                  <a:moveTo>
                    <a:pt x="605" y="0"/>
                  </a:moveTo>
                  <a:cubicBezTo>
                    <a:pt x="471" y="0"/>
                    <a:pt x="350" y="122"/>
                    <a:pt x="350" y="256"/>
                  </a:cubicBezTo>
                  <a:cubicBezTo>
                    <a:pt x="350" y="524"/>
                    <a:pt x="283" y="645"/>
                    <a:pt x="202" y="793"/>
                  </a:cubicBezTo>
                  <a:cubicBezTo>
                    <a:pt x="108" y="981"/>
                    <a:pt x="1" y="1181"/>
                    <a:pt x="1" y="1584"/>
                  </a:cubicBezTo>
                  <a:cubicBezTo>
                    <a:pt x="1" y="1974"/>
                    <a:pt x="108" y="2175"/>
                    <a:pt x="202" y="2363"/>
                  </a:cubicBezTo>
                  <a:cubicBezTo>
                    <a:pt x="283" y="2511"/>
                    <a:pt x="350" y="2631"/>
                    <a:pt x="350" y="2900"/>
                  </a:cubicBezTo>
                  <a:cubicBezTo>
                    <a:pt x="350" y="3168"/>
                    <a:pt x="283" y="3290"/>
                    <a:pt x="202" y="3437"/>
                  </a:cubicBezTo>
                  <a:cubicBezTo>
                    <a:pt x="108" y="3625"/>
                    <a:pt x="1" y="3826"/>
                    <a:pt x="1" y="4229"/>
                  </a:cubicBezTo>
                  <a:cubicBezTo>
                    <a:pt x="1" y="4363"/>
                    <a:pt x="122" y="4484"/>
                    <a:pt x="269" y="4484"/>
                  </a:cubicBezTo>
                  <a:cubicBezTo>
                    <a:pt x="403" y="4484"/>
                    <a:pt x="525" y="4363"/>
                    <a:pt x="525" y="4229"/>
                  </a:cubicBezTo>
                  <a:cubicBezTo>
                    <a:pt x="525" y="3961"/>
                    <a:pt x="591" y="3839"/>
                    <a:pt x="672" y="3678"/>
                  </a:cubicBezTo>
                  <a:cubicBezTo>
                    <a:pt x="766" y="3504"/>
                    <a:pt x="874" y="3290"/>
                    <a:pt x="874" y="2900"/>
                  </a:cubicBezTo>
                  <a:cubicBezTo>
                    <a:pt x="874" y="2511"/>
                    <a:pt x="766" y="2296"/>
                    <a:pt x="672" y="2121"/>
                  </a:cubicBezTo>
                  <a:cubicBezTo>
                    <a:pt x="591" y="1974"/>
                    <a:pt x="525" y="1853"/>
                    <a:pt x="525" y="1584"/>
                  </a:cubicBezTo>
                  <a:cubicBezTo>
                    <a:pt x="525" y="1316"/>
                    <a:pt x="591" y="1195"/>
                    <a:pt x="672" y="1034"/>
                  </a:cubicBezTo>
                  <a:cubicBezTo>
                    <a:pt x="766" y="859"/>
                    <a:pt x="874" y="645"/>
                    <a:pt x="874" y="256"/>
                  </a:cubicBezTo>
                  <a:cubicBezTo>
                    <a:pt x="874" y="122"/>
                    <a:pt x="752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6470275" y="1380875"/>
              <a:ext cx="21500" cy="112100"/>
            </a:xfrm>
            <a:custGeom>
              <a:avLst/>
              <a:gdLst/>
              <a:ahLst/>
              <a:cxnLst/>
              <a:rect l="l" t="t" r="r" b="b"/>
              <a:pathLst>
                <a:path w="860" h="4484" extrusionOk="0">
                  <a:moveTo>
                    <a:pt x="591" y="0"/>
                  </a:moveTo>
                  <a:cubicBezTo>
                    <a:pt x="457" y="0"/>
                    <a:pt x="336" y="122"/>
                    <a:pt x="336" y="256"/>
                  </a:cubicBezTo>
                  <a:cubicBezTo>
                    <a:pt x="336" y="524"/>
                    <a:pt x="282" y="645"/>
                    <a:pt x="202" y="793"/>
                  </a:cubicBezTo>
                  <a:cubicBezTo>
                    <a:pt x="108" y="981"/>
                    <a:pt x="1" y="1181"/>
                    <a:pt x="1" y="1584"/>
                  </a:cubicBezTo>
                  <a:cubicBezTo>
                    <a:pt x="1" y="1974"/>
                    <a:pt x="108" y="2175"/>
                    <a:pt x="202" y="2363"/>
                  </a:cubicBezTo>
                  <a:cubicBezTo>
                    <a:pt x="282" y="2511"/>
                    <a:pt x="336" y="2631"/>
                    <a:pt x="336" y="2900"/>
                  </a:cubicBezTo>
                  <a:cubicBezTo>
                    <a:pt x="336" y="3168"/>
                    <a:pt x="282" y="3290"/>
                    <a:pt x="202" y="3437"/>
                  </a:cubicBezTo>
                  <a:cubicBezTo>
                    <a:pt x="108" y="3625"/>
                    <a:pt x="1" y="3826"/>
                    <a:pt x="1" y="4229"/>
                  </a:cubicBezTo>
                  <a:cubicBezTo>
                    <a:pt x="1" y="4363"/>
                    <a:pt x="108" y="4484"/>
                    <a:pt x="255" y="4484"/>
                  </a:cubicBezTo>
                  <a:cubicBezTo>
                    <a:pt x="390" y="4484"/>
                    <a:pt x="511" y="4363"/>
                    <a:pt x="511" y="4229"/>
                  </a:cubicBezTo>
                  <a:cubicBezTo>
                    <a:pt x="511" y="3961"/>
                    <a:pt x="577" y="3839"/>
                    <a:pt x="658" y="3678"/>
                  </a:cubicBezTo>
                  <a:cubicBezTo>
                    <a:pt x="753" y="3504"/>
                    <a:pt x="860" y="3290"/>
                    <a:pt x="860" y="2900"/>
                  </a:cubicBezTo>
                  <a:cubicBezTo>
                    <a:pt x="860" y="2511"/>
                    <a:pt x="753" y="2296"/>
                    <a:pt x="658" y="2121"/>
                  </a:cubicBezTo>
                  <a:cubicBezTo>
                    <a:pt x="577" y="1974"/>
                    <a:pt x="511" y="1853"/>
                    <a:pt x="511" y="1584"/>
                  </a:cubicBezTo>
                  <a:cubicBezTo>
                    <a:pt x="511" y="1316"/>
                    <a:pt x="577" y="1195"/>
                    <a:pt x="658" y="1034"/>
                  </a:cubicBezTo>
                  <a:cubicBezTo>
                    <a:pt x="753" y="859"/>
                    <a:pt x="860" y="645"/>
                    <a:pt x="860" y="256"/>
                  </a:cubicBezTo>
                  <a:cubicBezTo>
                    <a:pt x="860" y="122"/>
                    <a:pt x="73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6241725" y="1505700"/>
              <a:ext cx="347025" cy="208100"/>
            </a:xfrm>
            <a:custGeom>
              <a:avLst/>
              <a:gdLst/>
              <a:ahLst/>
              <a:cxnLst/>
              <a:rect l="l" t="t" r="r" b="b"/>
              <a:pathLst>
                <a:path w="13881" h="8324" extrusionOk="0">
                  <a:moveTo>
                    <a:pt x="3183" y="1558"/>
                  </a:moveTo>
                  <a:lnTo>
                    <a:pt x="3183" y="3652"/>
                  </a:lnTo>
                  <a:cubicBezTo>
                    <a:pt x="2283" y="3639"/>
                    <a:pt x="1545" y="2900"/>
                    <a:pt x="1545" y="2002"/>
                  </a:cubicBezTo>
                  <a:cubicBezTo>
                    <a:pt x="1545" y="1853"/>
                    <a:pt x="1572" y="1706"/>
                    <a:pt x="1612" y="1558"/>
                  </a:cubicBezTo>
                  <a:close/>
                  <a:moveTo>
                    <a:pt x="1424" y="1035"/>
                  </a:moveTo>
                  <a:cubicBezTo>
                    <a:pt x="1316" y="1035"/>
                    <a:pt x="1223" y="1102"/>
                    <a:pt x="1182" y="1209"/>
                  </a:cubicBezTo>
                  <a:cubicBezTo>
                    <a:pt x="1089" y="1451"/>
                    <a:pt x="1035" y="1719"/>
                    <a:pt x="1035" y="2002"/>
                  </a:cubicBezTo>
                  <a:cubicBezTo>
                    <a:pt x="1035" y="3196"/>
                    <a:pt x="2014" y="4176"/>
                    <a:pt x="3209" y="4176"/>
                  </a:cubicBezTo>
                  <a:lnTo>
                    <a:pt x="3451" y="4176"/>
                  </a:lnTo>
                  <a:cubicBezTo>
                    <a:pt x="3585" y="4176"/>
                    <a:pt x="3706" y="4055"/>
                    <a:pt x="3706" y="3921"/>
                  </a:cubicBezTo>
                  <a:lnTo>
                    <a:pt x="3706" y="1303"/>
                  </a:lnTo>
                  <a:cubicBezTo>
                    <a:pt x="3706" y="1155"/>
                    <a:pt x="3585" y="1035"/>
                    <a:pt x="3451" y="1035"/>
                  </a:cubicBezTo>
                  <a:close/>
                  <a:moveTo>
                    <a:pt x="13358" y="525"/>
                  </a:moveTo>
                  <a:lnTo>
                    <a:pt x="13358" y="7035"/>
                  </a:lnTo>
                  <a:cubicBezTo>
                    <a:pt x="13358" y="7464"/>
                    <a:pt x="13009" y="7801"/>
                    <a:pt x="12579" y="7801"/>
                  </a:cubicBezTo>
                  <a:lnTo>
                    <a:pt x="4484" y="7801"/>
                  </a:lnTo>
                  <a:cubicBezTo>
                    <a:pt x="4055" y="7801"/>
                    <a:pt x="3706" y="7464"/>
                    <a:pt x="3706" y="7035"/>
                  </a:cubicBezTo>
                  <a:lnTo>
                    <a:pt x="3706" y="4955"/>
                  </a:lnTo>
                  <a:cubicBezTo>
                    <a:pt x="3706" y="4807"/>
                    <a:pt x="3585" y="4686"/>
                    <a:pt x="3451" y="4686"/>
                  </a:cubicBezTo>
                  <a:lnTo>
                    <a:pt x="3209" y="4686"/>
                  </a:lnTo>
                  <a:cubicBezTo>
                    <a:pt x="1719" y="4686"/>
                    <a:pt x="511" y="3478"/>
                    <a:pt x="511" y="2002"/>
                  </a:cubicBezTo>
                  <a:cubicBezTo>
                    <a:pt x="511" y="1465"/>
                    <a:pt x="672" y="967"/>
                    <a:pt x="954" y="525"/>
                  </a:cubicBezTo>
                  <a:close/>
                  <a:moveTo>
                    <a:pt x="820" y="1"/>
                  </a:moveTo>
                  <a:cubicBezTo>
                    <a:pt x="739" y="1"/>
                    <a:pt x="659" y="42"/>
                    <a:pt x="618" y="108"/>
                  </a:cubicBezTo>
                  <a:cubicBezTo>
                    <a:pt x="215" y="659"/>
                    <a:pt x="1" y="1316"/>
                    <a:pt x="1" y="2002"/>
                  </a:cubicBezTo>
                  <a:cubicBezTo>
                    <a:pt x="1" y="3759"/>
                    <a:pt x="1424" y="5196"/>
                    <a:pt x="3183" y="5209"/>
                  </a:cubicBezTo>
                  <a:lnTo>
                    <a:pt x="3183" y="7035"/>
                  </a:lnTo>
                  <a:cubicBezTo>
                    <a:pt x="3183" y="7747"/>
                    <a:pt x="3773" y="8324"/>
                    <a:pt x="4484" y="8324"/>
                  </a:cubicBezTo>
                  <a:lnTo>
                    <a:pt x="12579" y="8324"/>
                  </a:lnTo>
                  <a:cubicBezTo>
                    <a:pt x="13304" y="8324"/>
                    <a:pt x="13881" y="7747"/>
                    <a:pt x="13881" y="7035"/>
                  </a:cubicBezTo>
                  <a:lnTo>
                    <a:pt x="13881" y="269"/>
                  </a:lnTo>
                  <a:cubicBezTo>
                    <a:pt x="13881" y="122"/>
                    <a:pt x="13761" y="1"/>
                    <a:pt x="13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6541075" y="1566125"/>
              <a:ext cx="13125" cy="113125"/>
            </a:xfrm>
            <a:custGeom>
              <a:avLst/>
              <a:gdLst/>
              <a:ahLst/>
              <a:cxnLst/>
              <a:rect l="l" t="t" r="r" b="b"/>
              <a:pathLst>
                <a:path w="525" h="4525" extrusionOk="0">
                  <a:moveTo>
                    <a:pt x="269" y="0"/>
                  </a:moveTo>
                  <a:cubicBezTo>
                    <a:pt x="122" y="0"/>
                    <a:pt x="1" y="121"/>
                    <a:pt x="1" y="256"/>
                  </a:cubicBezTo>
                  <a:lnTo>
                    <a:pt x="1" y="4269"/>
                  </a:lnTo>
                  <a:cubicBezTo>
                    <a:pt x="1" y="4417"/>
                    <a:pt x="122" y="4524"/>
                    <a:pt x="269" y="4524"/>
                  </a:cubicBezTo>
                  <a:cubicBezTo>
                    <a:pt x="403" y="4524"/>
                    <a:pt x="525" y="4417"/>
                    <a:pt x="525" y="4269"/>
                  </a:cubicBezTo>
                  <a:lnTo>
                    <a:pt x="525" y="256"/>
                  </a:lnTo>
                  <a:cubicBezTo>
                    <a:pt x="525" y="121"/>
                    <a:pt x="40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6541075" y="1505700"/>
              <a:ext cx="13125" cy="47675"/>
            </a:xfrm>
            <a:custGeom>
              <a:avLst/>
              <a:gdLst/>
              <a:ahLst/>
              <a:cxnLst/>
              <a:rect l="l" t="t" r="r" b="b"/>
              <a:pathLst>
                <a:path w="525" h="1907" extrusionOk="0">
                  <a:moveTo>
                    <a:pt x="269" y="1"/>
                  </a:moveTo>
                  <a:cubicBezTo>
                    <a:pt x="122" y="1"/>
                    <a:pt x="1" y="122"/>
                    <a:pt x="1" y="269"/>
                  </a:cubicBezTo>
                  <a:lnTo>
                    <a:pt x="1" y="1639"/>
                  </a:lnTo>
                  <a:cubicBezTo>
                    <a:pt x="1" y="1787"/>
                    <a:pt x="122" y="1907"/>
                    <a:pt x="269" y="1907"/>
                  </a:cubicBezTo>
                  <a:cubicBezTo>
                    <a:pt x="403" y="1907"/>
                    <a:pt x="525" y="1787"/>
                    <a:pt x="525" y="1639"/>
                  </a:cubicBezTo>
                  <a:lnTo>
                    <a:pt x="525" y="269"/>
                  </a:lnTo>
                  <a:cubicBezTo>
                    <a:pt x="525" y="122"/>
                    <a:pt x="40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6271250" y="1726600"/>
              <a:ext cx="367850" cy="43250"/>
            </a:xfrm>
            <a:custGeom>
              <a:avLst/>
              <a:gdLst/>
              <a:ahLst/>
              <a:cxnLst/>
              <a:rect l="l" t="t" r="r" b="b"/>
              <a:pathLst>
                <a:path w="14714" h="1730" extrusionOk="0">
                  <a:moveTo>
                    <a:pt x="288" y="1"/>
                  </a:moveTo>
                  <a:cubicBezTo>
                    <a:pt x="264" y="1"/>
                    <a:pt x="239" y="4"/>
                    <a:pt x="216" y="12"/>
                  </a:cubicBezTo>
                  <a:cubicBezTo>
                    <a:pt x="81" y="51"/>
                    <a:pt x="1" y="200"/>
                    <a:pt x="42" y="334"/>
                  </a:cubicBezTo>
                  <a:lnTo>
                    <a:pt x="243" y="1045"/>
                  </a:lnTo>
                  <a:cubicBezTo>
                    <a:pt x="350" y="1435"/>
                    <a:pt x="753" y="1730"/>
                    <a:pt x="1143" y="1730"/>
                  </a:cubicBezTo>
                  <a:lnTo>
                    <a:pt x="13559" y="1730"/>
                  </a:lnTo>
                  <a:cubicBezTo>
                    <a:pt x="13962" y="1730"/>
                    <a:pt x="14352" y="1435"/>
                    <a:pt x="14472" y="1045"/>
                  </a:cubicBezTo>
                  <a:lnTo>
                    <a:pt x="14674" y="334"/>
                  </a:lnTo>
                  <a:cubicBezTo>
                    <a:pt x="14713" y="200"/>
                    <a:pt x="14633" y="51"/>
                    <a:pt x="14486" y="12"/>
                  </a:cubicBezTo>
                  <a:cubicBezTo>
                    <a:pt x="14462" y="4"/>
                    <a:pt x="14438" y="1"/>
                    <a:pt x="14415" y="1"/>
                  </a:cubicBezTo>
                  <a:cubicBezTo>
                    <a:pt x="14307" y="1"/>
                    <a:pt x="14210" y="75"/>
                    <a:pt x="14176" y="186"/>
                  </a:cubicBezTo>
                  <a:lnTo>
                    <a:pt x="13976" y="898"/>
                  </a:lnTo>
                  <a:cubicBezTo>
                    <a:pt x="13922" y="1059"/>
                    <a:pt x="13720" y="1206"/>
                    <a:pt x="13559" y="1206"/>
                  </a:cubicBezTo>
                  <a:lnTo>
                    <a:pt x="1143" y="1206"/>
                  </a:lnTo>
                  <a:cubicBezTo>
                    <a:pt x="981" y="1206"/>
                    <a:pt x="780" y="1059"/>
                    <a:pt x="740" y="898"/>
                  </a:cubicBezTo>
                  <a:lnTo>
                    <a:pt x="538" y="186"/>
                  </a:lnTo>
                  <a:cubicBezTo>
                    <a:pt x="505" y="75"/>
                    <a:pt x="399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6263200" y="1726875"/>
              <a:ext cx="383625" cy="12775"/>
            </a:xfrm>
            <a:custGeom>
              <a:avLst/>
              <a:gdLst/>
              <a:ahLst/>
              <a:cxnLst/>
              <a:rect l="l" t="t" r="r" b="b"/>
              <a:pathLst>
                <a:path w="15345" h="511" extrusionOk="0">
                  <a:moveTo>
                    <a:pt x="256" y="1"/>
                  </a:moveTo>
                  <a:cubicBezTo>
                    <a:pt x="122" y="1"/>
                    <a:pt x="1" y="108"/>
                    <a:pt x="1" y="255"/>
                  </a:cubicBezTo>
                  <a:cubicBezTo>
                    <a:pt x="1" y="389"/>
                    <a:pt x="122" y="511"/>
                    <a:pt x="256" y="511"/>
                  </a:cubicBezTo>
                  <a:lnTo>
                    <a:pt x="15089" y="511"/>
                  </a:lnTo>
                  <a:cubicBezTo>
                    <a:pt x="15223" y="511"/>
                    <a:pt x="15345" y="389"/>
                    <a:pt x="15345" y="255"/>
                  </a:cubicBezTo>
                  <a:cubicBezTo>
                    <a:pt x="15345" y="108"/>
                    <a:pt x="15223" y="1"/>
                    <a:pt x="15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59"/>
          <p:cNvGrpSpPr/>
          <p:nvPr/>
        </p:nvGrpSpPr>
        <p:grpSpPr>
          <a:xfrm>
            <a:off x="7524746" y="1116157"/>
            <a:ext cx="405425" cy="371525"/>
            <a:chOff x="7735800" y="1389600"/>
            <a:chExt cx="405425" cy="371525"/>
          </a:xfrm>
        </p:grpSpPr>
        <p:sp>
          <p:nvSpPr>
            <p:cNvPr id="620" name="Google Shape;620;p59"/>
            <p:cNvSpPr/>
            <p:nvPr/>
          </p:nvSpPr>
          <p:spPr>
            <a:xfrm>
              <a:off x="7735800" y="1718150"/>
              <a:ext cx="405425" cy="42975"/>
            </a:xfrm>
            <a:custGeom>
              <a:avLst/>
              <a:gdLst/>
              <a:ahLst/>
              <a:cxnLst/>
              <a:rect l="l" t="t" r="r" b="b"/>
              <a:pathLst>
                <a:path w="16217" h="1719" extrusionOk="0">
                  <a:moveTo>
                    <a:pt x="15264" y="511"/>
                  </a:moveTo>
                  <a:lnTo>
                    <a:pt x="15156" y="899"/>
                  </a:lnTo>
                  <a:cubicBezTo>
                    <a:pt x="15116" y="1061"/>
                    <a:pt x="14915" y="1209"/>
                    <a:pt x="14740" y="1209"/>
                  </a:cubicBezTo>
                  <a:lnTo>
                    <a:pt x="1477" y="1209"/>
                  </a:lnTo>
                  <a:cubicBezTo>
                    <a:pt x="1303" y="1209"/>
                    <a:pt x="1101" y="1061"/>
                    <a:pt x="1061" y="899"/>
                  </a:cubicBezTo>
                  <a:lnTo>
                    <a:pt x="954" y="511"/>
                  </a:lnTo>
                  <a:close/>
                  <a:moveTo>
                    <a:pt x="269" y="1"/>
                  </a:moveTo>
                  <a:cubicBezTo>
                    <a:pt x="122" y="1"/>
                    <a:pt x="0" y="108"/>
                    <a:pt x="0" y="255"/>
                  </a:cubicBezTo>
                  <a:cubicBezTo>
                    <a:pt x="0" y="403"/>
                    <a:pt x="122" y="511"/>
                    <a:pt x="269" y="511"/>
                  </a:cubicBezTo>
                  <a:lnTo>
                    <a:pt x="417" y="511"/>
                  </a:lnTo>
                  <a:lnTo>
                    <a:pt x="564" y="1034"/>
                  </a:lnTo>
                  <a:cubicBezTo>
                    <a:pt x="672" y="1424"/>
                    <a:pt x="1074" y="1719"/>
                    <a:pt x="1477" y="1719"/>
                  </a:cubicBezTo>
                  <a:lnTo>
                    <a:pt x="14740" y="1719"/>
                  </a:lnTo>
                  <a:cubicBezTo>
                    <a:pt x="15143" y="1719"/>
                    <a:pt x="15545" y="1424"/>
                    <a:pt x="15653" y="1034"/>
                  </a:cubicBezTo>
                  <a:lnTo>
                    <a:pt x="15801" y="511"/>
                  </a:lnTo>
                  <a:lnTo>
                    <a:pt x="15948" y="511"/>
                  </a:lnTo>
                  <a:cubicBezTo>
                    <a:pt x="16096" y="511"/>
                    <a:pt x="16216" y="403"/>
                    <a:pt x="16216" y="255"/>
                  </a:cubicBezTo>
                  <a:cubicBezTo>
                    <a:pt x="16216" y="108"/>
                    <a:pt x="16096" y="1"/>
                    <a:pt x="15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7748900" y="1514425"/>
              <a:ext cx="312800" cy="190650"/>
            </a:xfrm>
            <a:custGeom>
              <a:avLst/>
              <a:gdLst/>
              <a:ahLst/>
              <a:cxnLst/>
              <a:rect l="l" t="t" r="r" b="b"/>
              <a:pathLst>
                <a:path w="12512" h="7626" extrusionOk="0">
                  <a:moveTo>
                    <a:pt x="11975" y="525"/>
                  </a:moveTo>
                  <a:cubicBezTo>
                    <a:pt x="11921" y="1438"/>
                    <a:pt x="11545" y="2297"/>
                    <a:pt x="11142" y="3196"/>
                  </a:cubicBezTo>
                  <a:cubicBezTo>
                    <a:pt x="10713" y="4189"/>
                    <a:pt x="10269" y="5209"/>
                    <a:pt x="10269" y="6337"/>
                  </a:cubicBezTo>
                  <a:cubicBezTo>
                    <a:pt x="10269" y="6766"/>
                    <a:pt x="9920" y="7115"/>
                    <a:pt x="9491" y="7115"/>
                  </a:cubicBezTo>
                  <a:lnTo>
                    <a:pt x="5692" y="7115"/>
                  </a:lnTo>
                  <a:cubicBezTo>
                    <a:pt x="5263" y="7115"/>
                    <a:pt x="4914" y="6766"/>
                    <a:pt x="4914" y="6337"/>
                  </a:cubicBezTo>
                  <a:cubicBezTo>
                    <a:pt x="4914" y="5424"/>
                    <a:pt x="4618" y="4579"/>
                    <a:pt x="4323" y="3867"/>
                  </a:cubicBezTo>
                  <a:cubicBezTo>
                    <a:pt x="4282" y="3773"/>
                    <a:pt x="4189" y="3706"/>
                    <a:pt x="4081" y="3706"/>
                  </a:cubicBezTo>
                  <a:lnTo>
                    <a:pt x="3450" y="3706"/>
                  </a:lnTo>
                  <a:cubicBezTo>
                    <a:pt x="1826" y="3706"/>
                    <a:pt x="511" y="2390"/>
                    <a:pt x="511" y="779"/>
                  </a:cubicBezTo>
                  <a:lnTo>
                    <a:pt x="511" y="525"/>
                  </a:lnTo>
                  <a:lnTo>
                    <a:pt x="10605" y="525"/>
                  </a:lnTo>
                  <a:cubicBezTo>
                    <a:pt x="10578" y="860"/>
                    <a:pt x="10511" y="1223"/>
                    <a:pt x="10391" y="1612"/>
                  </a:cubicBezTo>
                  <a:cubicBezTo>
                    <a:pt x="10350" y="1746"/>
                    <a:pt x="10430" y="1894"/>
                    <a:pt x="10565" y="1934"/>
                  </a:cubicBezTo>
                  <a:lnTo>
                    <a:pt x="10645" y="1934"/>
                  </a:lnTo>
                  <a:cubicBezTo>
                    <a:pt x="10752" y="1934"/>
                    <a:pt x="10860" y="1867"/>
                    <a:pt x="10887" y="1760"/>
                  </a:cubicBezTo>
                  <a:cubicBezTo>
                    <a:pt x="11021" y="1316"/>
                    <a:pt x="11101" y="914"/>
                    <a:pt x="11115" y="525"/>
                  </a:cubicBezTo>
                  <a:close/>
                  <a:moveTo>
                    <a:pt x="255" y="1"/>
                  </a:moveTo>
                  <a:cubicBezTo>
                    <a:pt x="108" y="1"/>
                    <a:pt x="1" y="122"/>
                    <a:pt x="1" y="256"/>
                  </a:cubicBezTo>
                  <a:lnTo>
                    <a:pt x="1" y="779"/>
                  </a:lnTo>
                  <a:cubicBezTo>
                    <a:pt x="1" y="2673"/>
                    <a:pt x="1544" y="4230"/>
                    <a:pt x="3450" y="4230"/>
                  </a:cubicBezTo>
                  <a:lnTo>
                    <a:pt x="3920" y="4230"/>
                  </a:lnTo>
                  <a:cubicBezTo>
                    <a:pt x="4175" y="4874"/>
                    <a:pt x="4404" y="5572"/>
                    <a:pt x="4404" y="6337"/>
                  </a:cubicBezTo>
                  <a:cubicBezTo>
                    <a:pt x="4404" y="7049"/>
                    <a:pt x="4980" y="7626"/>
                    <a:pt x="5692" y="7626"/>
                  </a:cubicBezTo>
                  <a:lnTo>
                    <a:pt x="9491" y="7626"/>
                  </a:lnTo>
                  <a:cubicBezTo>
                    <a:pt x="10203" y="7626"/>
                    <a:pt x="10779" y="7049"/>
                    <a:pt x="10779" y="6337"/>
                  </a:cubicBezTo>
                  <a:cubicBezTo>
                    <a:pt x="10779" y="5317"/>
                    <a:pt x="11196" y="4391"/>
                    <a:pt x="11626" y="3398"/>
                  </a:cubicBezTo>
                  <a:cubicBezTo>
                    <a:pt x="12055" y="2417"/>
                    <a:pt x="12512" y="1397"/>
                    <a:pt x="12512" y="256"/>
                  </a:cubicBezTo>
                  <a:cubicBezTo>
                    <a:pt x="12512" y="122"/>
                    <a:pt x="12390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7776075" y="1540300"/>
              <a:ext cx="70500" cy="54025"/>
            </a:xfrm>
            <a:custGeom>
              <a:avLst/>
              <a:gdLst/>
              <a:ahLst/>
              <a:cxnLst/>
              <a:rect l="l" t="t" r="r" b="b"/>
              <a:pathLst>
                <a:path w="2820" h="2161" extrusionOk="0">
                  <a:moveTo>
                    <a:pt x="1772" y="523"/>
                  </a:moveTo>
                  <a:cubicBezTo>
                    <a:pt x="1880" y="899"/>
                    <a:pt x="2014" y="1275"/>
                    <a:pt x="2162" y="1624"/>
                  </a:cubicBezTo>
                  <a:cubicBezTo>
                    <a:pt x="1477" y="1557"/>
                    <a:pt x="900" y="1128"/>
                    <a:pt x="632" y="523"/>
                  </a:cubicBezTo>
                  <a:close/>
                  <a:moveTo>
                    <a:pt x="269" y="0"/>
                  </a:moveTo>
                  <a:cubicBezTo>
                    <a:pt x="188" y="0"/>
                    <a:pt x="108" y="40"/>
                    <a:pt x="68" y="93"/>
                  </a:cubicBezTo>
                  <a:cubicBezTo>
                    <a:pt x="14" y="161"/>
                    <a:pt x="0" y="242"/>
                    <a:pt x="14" y="322"/>
                  </a:cubicBezTo>
                  <a:cubicBezTo>
                    <a:pt x="283" y="1396"/>
                    <a:pt x="1249" y="2161"/>
                    <a:pt x="2363" y="2161"/>
                  </a:cubicBezTo>
                  <a:lnTo>
                    <a:pt x="2551" y="2161"/>
                  </a:lnTo>
                  <a:cubicBezTo>
                    <a:pt x="2645" y="2161"/>
                    <a:pt x="2726" y="2107"/>
                    <a:pt x="2766" y="2040"/>
                  </a:cubicBezTo>
                  <a:cubicBezTo>
                    <a:pt x="2819" y="1960"/>
                    <a:pt x="2819" y="1879"/>
                    <a:pt x="2792" y="1799"/>
                  </a:cubicBezTo>
                  <a:cubicBezTo>
                    <a:pt x="2578" y="1289"/>
                    <a:pt x="2350" y="752"/>
                    <a:pt x="2229" y="201"/>
                  </a:cubicBezTo>
                  <a:cubicBezTo>
                    <a:pt x="2202" y="81"/>
                    <a:pt x="2094" y="0"/>
                    <a:pt x="1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7971075" y="1575875"/>
              <a:ext cx="41625" cy="94975"/>
            </a:xfrm>
            <a:custGeom>
              <a:avLst/>
              <a:gdLst/>
              <a:ahLst/>
              <a:cxnLst/>
              <a:rect l="l" t="t" r="r" b="b"/>
              <a:pathLst>
                <a:path w="1665" h="3799" extrusionOk="0">
                  <a:moveTo>
                    <a:pt x="1365" y="0"/>
                  </a:moveTo>
                  <a:cubicBezTo>
                    <a:pt x="1264" y="0"/>
                    <a:pt x="1167" y="63"/>
                    <a:pt x="1128" y="161"/>
                  </a:cubicBezTo>
                  <a:cubicBezTo>
                    <a:pt x="1047" y="349"/>
                    <a:pt x="967" y="550"/>
                    <a:pt x="886" y="738"/>
                  </a:cubicBezTo>
                  <a:cubicBezTo>
                    <a:pt x="496" y="1611"/>
                    <a:pt x="94" y="2524"/>
                    <a:pt x="13" y="3517"/>
                  </a:cubicBezTo>
                  <a:cubicBezTo>
                    <a:pt x="0" y="3651"/>
                    <a:pt x="107" y="3785"/>
                    <a:pt x="255" y="3785"/>
                  </a:cubicBezTo>
                  <a:cubicBezTo>
                    <a:pt x="255" y="3798"/>
                    <a:pt x="269" y="3798"/>
                    <a:pt x="269" y="3798"/>
                  </a:cubicBezTo>
                  <a:cubicBezTo>
                    <a:pt x="403" y="3798"/>
                    <a:pt x="523" y="3691"/>
                    <a:pt x="523" y="3557"/>
                  </a:cubicBezTo>
                  <a:cubicBezTo>
                    <a:pt x="604" y="2658"/>
                    <a:pt x="967" y="1826"/>
                    <a:pt x="1355" y="940"/>
                  </a:cubicBezTo>
                  <a:cubicBezTo>
                    <a:pt x="1436" y="752"/>
                    <a:pt x="1530" y="550"/>
                    <a:pt x="1611" y="362"/>
                  </a:cubicBezTo>
                  <a:cubicBezTo>
                    <a:pt x="1665" y="228"/>
                    <a:pt x="1597" y="80"/>
                    <a:pt x="1477" y="27"/>
                  </a:cubicBezTo>
                  <a:cubicBezTo>
                    <a:pt x="1441" y="9"/>
                    <a:pt x="1403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7901925" y="1389600"/>
              <a:ext cx="21500" cy="111775"/>
            </a:xfrm>
            <a:custGeom>
              <a:avLst/>
              <a:gdLst/>
              <a:ahLst/>
              <a:cxnLst/>
              <a:rect l="l" t="t" r="r" b="b"/>
              <a:pathLst>
                <a:path w="860" h="4471" extrusionOk="0">
                  <a:moveTo>
                    <a:pt x="604" y="0"/>
                  </a:moveTo>
                  <a:cubicBezTo>
                    <a:pt x="457" y="0"/>
                    <a:pt x="350" y="108"/>
                    <a:pt x="350" y="256"/>
                  </a:cubicBezTo>
                  <a:cubicBezTo>
                    <a:pt x="350" y="524"/>
                    <a:pt x="282" y="645"/>
                    <a:pt x="202" y="793"/>
                  </a:cubicBezTo>
                  <a:cubicBezTo>
                    <a:pt x="108" y="981"/>
                    <a:pt x="1" y="1181"/>
                    <a:pt x="1" y="1571"/>
                  </a:cubicBezTo>
                  <a:cubicBezTo>
                    <a:pt x="1" y="1974"/>
                    <a:pt x="108" y="2175"/>
                    <a:pt x="202" y="2350"/>
                  </a:cubicBezTo>
                  <a:cubicBezTo>
                    <a:pt x="282" y="2511"/>
                    <a:pt x="350" y="2631"/>
                    <a:pt x="350" y="2900"/>
                  </a:cubicBezTo>
                  <a:cubicBezTo>
                    <a:pt x="350" y="3168"/>
                    <a:pt x="282" y="3290"/>
                    <a:pt x="202" y="3437"/>
                  </a:cubicBezTo>
                  <a:cubicBezTo>
                    <a:pt x="108" y="3625"/>
                    <a:pt x="1" y="3827"/>
                    <a:pt x="1" y="4215"/>
                  </a:cubicBezTo>
                  <a:cubicBezTo>
                    <a:pt x="1" y="4363"/>
                    <a:pt x="108" y="4471"/>
                    <a:pt x="255" y="4471"/>
                  </a:cubicBezTo>
                  <a:cubicBezTo>
                    <a:pt x="404" y="4471"/>
                    <a:pt x="511" y="4363"/>
                    <a:pt x="511" y="4215"/>
                  </a:cubicBezTo>
                  <a:cubicBezTo>
                    <a:pt x="511" y="3947"/>
                    <a:pt x="577" y="3827"/>
                    <a:pt x="658" y="3678"/>
                  </a:cubicBezTo>
                  <a:cubicBezTo>
                    <a:pt x="753" y="3490"/>
                    <a:pt x="860" y="3290"/>
                    <a:pt x="860" y="2900"/>
                  </a:cubicBezTo>
                  <a:cubicBezTo>
                    <a:pt x="860" y="2497"/>
                    <a:pt x="753" y="2296"/>
                    <a:pt x="658" y="2121"/>
                  </a:cubicBezTo>
                  <a:cubicBezTo>
                    <a:pt x="577" y="1960"/>
                    <a:pt x="511" y="1840"/>
                    <a:pt x="511" y="1571"/>
                  </a:cubicBezTo>
                  <a:cubicBezTo>
                    <a:pt x="511" y="1303"/>
                    <a:pt x="577" y="1181"/>
                    <a:pt x="658" y="1034"/>
                  </a:cubicBezTo>
                  <a:cubicBezTo>
                    <a:pt x="753" y="846"/>
                    <a:pt x="860" y="645"/>
                    <a:pt x="860" y="256"/>
                  </a:cubicBezTo>
                  <a:cubicBezTo>
                    <a:pt x="860" y="108"/>
                    <a:pt x="739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7953625" y="1389600"/>
              <a:ext cx="21500" cy="111775"/>
            </a:xfrm>
            <a:custGeom>
              <a:avLst/>
              <a:gdLst/>
              <a:ahLst/>
              <a:cxnLst/>
              <a:rect l="l" t="t" r="r" b="b"/>
              <a:pathLst>
                <a:path w="860" h="4471" extrusionOk="0">
                  <a:moveTo>
                    <a:pt x="604" y="0"/>
                  </a:moveTo>
                  <a:cubicBezTo>
                    <a:pt x="456" y="0"/>
                    <a:pt x="349" y="108"/>
                    <a:pt x="349" y="256"/>
                  </a:cubicBezTo>
                  <a:cubicBezTo>
                    <a:pt x="349" y="524"/>
                    <a:pt x="281" y="645"/>
                    <a:pt x="201" y="793"/>
                  </a:cubicBezTo>
                  <a:cubicBezTo>
                    <a:pt x="107" y="981"/>
                    <a:pt x="0" y="1181"/>
                    <a:pt x="0" y="1571"/>
                  </a:cubicBezTo>
                  <a:cubicBezTo>
                    <a:pt x="0" y="1974"/>
                    <a:pt x="107" y="2175"/>
                    <a:pt x="201" y="2350"/>
                  </a:cubicBezTo>
                  <a:cubicBezTo>
                    <a:pt x="281" y="2511"/>
                    <a:pt x="349" y="2631"/>
                    <a:pt x="349" y="2900"/>
                  </a:cubicBezTo>
                  <a:cubicBezTo>
                    <a:pt x="349" y="3168"/>
                    <a:pt x="281" y="3290"/>
                    <a:pt x="201" y="3437"/>
                  </a:cubicBezTo>
                  <a:cubicBezTo>
                    <a:pt x="107" y="3625"/>
                    <a:pt x="0" y="3827"/>
                    <a:pt x="0" y="4215"/>
                  </a:cubicBezTo>
                  <a:cubicBezTo>
                    <a:pt x="0" y="4363"/>
                    <a:pt x="120" y="4471"/>
                    <a:pt x="255" y="4471"/>
                  </a:cubicBezTo>
                  <a:cubicBezTo>
                    <a:pt x="403" y="4471"/>
                    <a:pt x="523" y="4363"/>
                    <a:pt x="523" y="4215"/>
                  </a:cubicBezTo>
                  <a:cubicBezTo>
                    <a:pt x="523" y="3947"/>
                    <a:pt x="577" y="3827"/>
                    <a:pt x="657" y="3678"/>
                  </a:cubicBezTo>
                  <a:cubicBezTo>
                    <a:pt x="752" y="3490"/>
                    <a:pt x="859" y="3290"/>
                    <a:pt x="859" y="2900"/>
                  </a:cubicBezTo>
                  <a:cubicBezTo>
                    <a:pt x="859" y="2497"/>
                    <a:pt x="752" y="2296"/>
                    <a:pt x="657" y="2121"/>
                  </a:cubicBezTo>
                  <a:cubicBezTo>
                    <a:pt x="577" y="1960"/>
                    <a:pt x="523" y="1840"/>
                    <a:pt x="523" y="1571"/>
                  </a:cubicBezTo>
                  <a:cubicBezTo>
                    <a:pt x="523" y="1303"/>
                    <a:pt x="577" y="1181"/>
                    <a:pt x="657" y="1034"/>
                  </a:cubicBezTo>
                  <a:cubicBezTo>
                    <a:pt x="752" y="846"/>
                    <a:pt x="859" y="645"/>
                    <a:pt x="859" y="256"/>
                  </a:cubicBezTo>
                  <a:cubicBezTo>
                    <a:pt x="859" y="108"/>
                    <a:pt x="752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59"/>
          <p:cNvGrpSpPr/>
          <p:nvPr/>
        </p:nvGrpSpPr>
        <p:grpSpPr>
          <a:xfrm>
            <a:off x="6564033" y="1092020"/>
            <a:ext cx="353068" cy="435295"/>
            <a:chOff x="7041125" y="1376525"/>
            <a:chExt cx="322525" cy="397675"/>
          </a:xfrm>
        </p:grpSpPr>
        <p:sp>
          <p:nvSpPr>
            <p:cNvPr id="627" name="Google Shape;627;p59"/>
            <p:cNvSpPr/>
            <p:nvPr/>
          </p:nvSpPr>
          <p:spPr>
            <a:xfrm>
              <a:off x="7204225" y="1376525"/>
              <a:ext cx="21500" cy="78875"/>
            </a:xfrm>
            <a:custGeom>
              <a:avLst/>
              <a:gdLst/>
              <a:ahLst/>
              <a:cxnLst/>
              <a:rect l="l" t="t" r="r" b="b"/>
              <a:pathLst>
                <a:path w="860" h="3155" extrusionOk="0">
                  <a:moveTo>
                    <a:pt x="256" y="0"/>
                  </a:moveTo>
                  <a:cubicBezTo>
                    <a:pt x="108" y="0"/>
                    <a:pt x="0" y="108"/>
                    <a:pt x="0" y="255"/>
                  </a:cubicBezTo>
                  <a:cubicBezTo>
                    <a:pt x="0" y="645"/>
                    <a:pt x="108" y="859"/>
                    <a:pt x="202" y="1033"/>
                  </a:cubicBezTo>
                  <a:cubicBezTo>
                    <a:pt x="283" y="1194"/>
                    <a:pt x="336" y="1316"/>
                    <a:pt x="336" y="1584"/>
                  </a:cubicBezTo>
                  <a:cubicBezTo>
                    <a:pt x="336" y="1839"/>
                    <a:pt x="283" y="1960"/>
                    <a:pt x="202" y="2121"/>
                  </a:cubicBezTo>
                  <a:cubicBezTo>
                    <a:pt x="108" y="2295"/>
                    <a:pt x="0" y="2510"/>
                    <a:pt x="0" y="2900"/>
                  </a:cubicBezTo>
                  <a:cubicBezTo>
                    <a:pt x="0" y="3047"/>
                    <a:pt x="108" y="3154"/>
                    <a:pt x="256" y="3154"/>
                  </a:cubicBezTo>
                  <a:cubicBezTo>
                    <a:pt x="390" y="3154"/>
                    <a:pt x="510" y="3047"/>
                    <a:pt x="510" y="2900"/>
                  </a:cubicBezTo>
                  <a:cubicBezTo>
                    <a:pt x="510" y="2631"/>
                    <a:pt x="578" y="2510"/>
                    <a:pt x="658" y="2363"/>
                  </a:cubicBezTo>
                  <a:cubicBezTo>
                    <a:pt x="752" y="2175"/>
                    <a:pt x="859" y="1973"/>
                    <a:pt x="859" y="1584"/>
                  </a:cubicBezTo>
                  <a:cubicBezTo>
                    <a:pt x="859" y="1181"/>
                    <a:pt x="752" y="980"/>
                    <a:pt x="658" y="792"/>
                  </a:cubicBezTo>
                  <a:cubicBezTo>
                    <a:pt x="578" y="645"/>
                    <a:pt x="510" y="523"/>
                    <a:pt x="510" y="255"/>
                  </a:cubicBezTo>
                  <a:cubicBezTo>
                    <a:pt x="510" y="108"/>
                    <a:pt x="390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7255900" y="1376525"/>
              <a:ext cx="21500" cy="78875"/>
            </a:xfrm>
            <a:custGeom>
              <a:avLst/>
              <a:gdLst/>
              <a:ahLst/>
              <a:cxnLst/>
              <a:rect l="l" t="t" r="r" b="b"/>
              <a:pathLst>
                <a:path w="860" h="3155" extrusionOk="0">
                  <a:moveTo>
                    <a:pt x="256" y="0"/>
                  </a:moveTo>
                  <a:cubicBezTo>
                    <a:pt x="108" y="0"/>
                    <a:pt x="0" y="108"/>
                    <a:pt x="0" y="255"/>
                  </a:cubicBezTo>
                  <a:cubicBezTo>
                    <a:pt x="0" y="645"/>
                    <a:pt x="108" y="859"/>
                    <a:pt x="202" y="1033"/>
                  </a:cubicBezTo>
                  <a:cubicBezTo>
                    <a:pt x="283" y="1194"/>
                    <a:pt x="337" y="1316"/>
                    <a:pt x="337" y="1584"/>
                  </a:cubicBezTo>
                  <a:cubicBezTo>
                    <a:pt x="337" y="1839"/>
                    <a:pt x="283" y="1960"/>
                    <a:pt x="202" y="2121"/>
                  </a:cubicBezTo>
                  <a:cubicBezTo>
                    <a:pt x="108" y="2295"/>
                    <a:pt x="0" y="2510"/>
                    <a:pt x="0" y="2900"/>
                  </a:cubicBezTo>
                  <a:cubicBezTo>
                    <a:pt x="0" y="3047"/>
                    <a:pt x="108" y="3154"/>
                    <a:pt x="256" y="3154"/>
                  </a:cubicBezTo>
                  <a:cubicBezTo>
                    <a:pt x="403" y="3154"/>
                    <a:pt x="511" y="3047"/>
                    <a:pt x="511" y="2900"/>
                  </a:cubicBezTo>
                  <a:cubicBezTo>
                    <a:pt x="511" y="2631"/>
                    <a:pt x="578" y="2510"/>
                    <a:pt x="659" y="2363"/>
                  </a:cubicBezTo>
                  <a:cubicBezTo>
                    <a:pt x="752" y="2175"/>
                    <a:pt x="860" y="1973"/>
                    <a:pt x="860" y="1584"/>
                  </a:cubicBezTo>
                  <a:cubicBezTo>
                    <a:pt x="860" y="1181"/>
                    <a:pt x="752" y="980"/>
                    <a:pt x="659" y="792"/>
                  </a:cubicBezTo>
                  <a:cubicBezTo>
                    <a:pt x="578" y="645"/>
                    <a:pt x="511" y="523"/>
                    <a:pt x="511" y="255"/>
                  </a:cubicBezTo>
                  <a:cubicBezTo>
                    <a:pt x="511" y="108"/>
                    <a:pt x="403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7041125" y="1468475"/>
              <a:ext cx="322525" cy="305725"/>
            </a:xfrm>
            <a:custGeom>
              <a:avLst/>
              <a:gdLst/>
              <a:ahLst/>
              <a:cxnLst/>
              <a:rect l="l" t="t" r="r" b="b"/>
              <a:pathLst>
                <a:path w="12901" h="12229" extrusionOk="0">
                  <a:moveTo>
                    <a:pt x="12350" y="510"/>
                  </a:moveTo>
                  <a:lnTo>
                    <a:pt x="11518" y="10054"/>
                  </a:lnTo>
                  <a:cubicBezTo>
                    <a:pt x="11437" y="10967"/>
                    <a:pt x="10619" y="11706"/>
                    <a:pt x="9706" y="11706"/>
                  </a:cubicBezTo>
                  <a:lnTo>
                    <a:pt x="6256" y="11706"/>
                  </a:lnTo>
                  <a:cubicBezTo>
                    <a:pt x="5343" y="11706"/>
                    <a:pt x="4537" y="10967"/>
                    <a:pt x="4457" y="10054"/>
                  </a:cubicBezTo>
                  <a:cubicBezTo>
                    <a:pt x="4444" y="9920"/>
                    <a:pt x="4337" y="9827"/>
                    <a:pt x="4202" y="9827"/>
                  </a:cubicBezTo>
                  <a:lnTo>
                    <a:pt x="3329" y="9827"/>
                  </a:lnTo>
                  <a:cubicBezTo>
                    <a:pt x="2565" y="9827"/>
                    <a:pt x="1840" y="9397"/>
                    <a:pt x="1316" y="8631"/>
                  </a:cubicBezTo>
                  <a:cubicBezTo>
                    <a:pt x="793" y="7880"/>
                    <a:pt x="510" y="6900"/>
                    <a:pt x="510" y="5853"/>
                  </a:cubicBezTo>
                  <a:cubicBezTo>
                    <a:pt x="510" y="4819"/>
                    <a:pt x="793" y="3840"/>
                    <a:pt x="1316" y="3088"/>
                  </a:cubicBezTo>
                  <a:cubicBezTo>
                    <a:pt x="1840" y="2322"/>
                    <a:pt x="2565" y="1893"/>
                    <a:pt x="3329" y="1893"/>
                  </a:cubicBezTo>
                  <a:lnTo>
                    <a:pt x="3451" y="1893"/>
                  </a:lnTo>
                  <a:cubicBezTo>
                    <a:pt x="3517" y="1893"/>
                    <a:pt x="3598" y="1866"/>
                    <a:pt x="3639" y="1812"/>
                  </a:cubicBezTo>
                  <a:cubicBezTo>
                    <a:pt x="3692" y="1758"/>
                    <a:pt x="3719" y="1678"/>
                    <a:pt x="3705" y="1611"/>
                  </a:cubicBezTo>
                  <a:lnTo>
                    <a:pt x="3612" y="510"/>
                  </a:lnTo>
                  <a:close/>
                  <a:moveTo>
                    <a:pt x="3276" y="0"/>
                  </a:moveTo>
                  <a:cubicBezTo>
                    <a:pt x="3263" y="0"/>
                    <a:pt x="3263" y="13"/>
                    <a:pt x="3249" y="13"/>
                  </a:cubicBezTo>
                  <a:lnTo>
                    <a:pt x="3222" y="13"/>
                  </a:lnTo>
                  <a:lnTo>
                    <a:pt x="3222" y="27"/>
                  </a:lnTo>
                  <a:lnTo>
                    <a:pt x="3209" y="27"/>
                  </a:lnTo>
                  <a:cubicBezTo>
                    <a:pt x="3195" y="27"/>
                    <a:pt x="3195" y="27"/>
                    <a:pt x="3195" y="40"/>
                  </a:cubicBezTo>
                  <a:lnTo>
                    <a:pt x="3182" y="40"/>
                  </a:lnTo>
                  <a:cubicBezTo>
                    <a:pt x="3182" y="40"/>
                    <a:pt x="3182" y="54"/>
                    <a:pt x="3168" y="54"/>
                  </a:cubicBezTo>
                  <a:lnTo>
                    <a:pt x="3155" y="54"/>
                  </a:lnTo>
                  <a:lnTo>
                    <a:pt x="3155" y="67"/>
                  </a:lnTo>
                  <a:lnTo>
                    <a:pt x="3141" y="81"/>
                  </a:lnTo>
                  <a:lnTo>
                    <a:pt x="3128" y="94"/>
                  </a:lnTo>
                  <a:lnTo>
                    <a:pt x="3114" y="108"/>
                  </a:lnTo>
                  <a:lnTo>
                    <a:pt x="3114" y="121"/>
                  </a:lnTo>
                  <a:cubicBezTo>
                    <a:pt x="3114" y="121"/>
                    <a:pt x="3102" y="121"/>
                    <a:pt x="3102" y="135"/>
                  </a:cubicBezTo>
                  <a:lnTo>
                    <a:pt x="3102" y="147"/>
                  </a:lnTo>
                  <a:lnTo>
                    <a:pt x="3088" y="147"/>
                  </a:lnTo>
                  <a:lnTo>
                    <a:pt x="3088" y="161"/>
                  </a:lnTo>
                  <a:lnTo>
                    <a:pt x="3088" y="174"/>
                  </a:lnTo>
                  <a:lnTo>
                    <a:pt x="3075" y="188"/>
                  </a:lnTo>
                  <a:lnTo>
                    <a:pt x="3075" y="201"/>
                  </a:lnTo>
                  <a:lnTo>
                    <a:pt x="3075" y="215"/>
                  </a:lnTo>
                  <a:lnTo>
                    <a:pt x="3075" y="228"/>
                  </a:lnTo>
                  <a:lnTo>
                    <a:pt x="3075" y="242"/>
                  </a:lnTo>
                  <a:lnTo>
                    <a:pt x="3075" y="255"/>
                  </a:lnTo>
                  <a:lnTo>
                    <a:pt x="3075" y="269"/>
                  </a:lnTo>
                  <a:lnTo>
                    <a:pt x="3075" y="282"/>
                  </a:lnTo>
                  <a:lnTo>
                    <a:pt x="3168" y="1382"/>
                  </a:lnTo>
                  <a:cubicBezTo>
                    <a:pt x="2282" y="1436"/>
                    <a:pt x="1477" y="1933"/>
                    <a:pt x="886" y="2792"/>
                  </a:cubicBezTo>
                  <a:cubicBezTo>
                    <a:pt x="309" y="3625"/>
                    <a:pt x="0" y="4712"/>
                    <a:pt x="0" y="5853"/>
                  </a:cubicBezTo>
                  <a:cubicBezTo>
                    <a:pt x="0" y="7008"/>
                    <a:pt x="309" y="8094"/>
                    <a:pt x="886" y="8914"/>
                  </a:cubicBezTo>
                  <a:cubicBezTo>
                    <a:pt x="1518" y="9839"/>
                    <a:pt x="2390" y="10337"/>
                    <a:pt x="3329" y="10337"/>
                  </a:cubicBezTo>
                  <a:lnTo>
                    <a:pt x="3974" y="10337"/>
                  </a:lnTo>
                  <a:cubicBezTo>
                    <a:pt x="4188" y="11397"/>
                    <a:pt x="5169" y="12229"/>
                    <a:pt x="6256" y="12229"/>
                  </a:cubicBezTo>
                  <a:lnTo>
                    <a:pt x="9706" y="12229"/>
                  </a:lnTo>
                  <a:cubicBezTo>
                    <a:pt x="10887" y="12229"/>
                    <a:pt x="11921" y="11276"/>
                    <a:pt x="12028" y="10108"/>
                  </a:cubicBezTo>
                  <a:lnTo>
                    <a:pt x="12901" y="282"/>
                  </a:lnTo>
                  <a:lnTo>
                    <a:pt x="12901" y="269"/>
                  </a:lnTo>
                  <a:lnTo>
                    <a:pt x="12901" y="255"/>
                  </a:lnTo>
                  <a:lnTo>
                    <a:pt x="12901" y="242"/>
                  </a:lnTo>
                  <a:lnTo>
                    <a:pt x="12901" y="228"/>
                  </a:lnTo>
                  <a:lnTo>
                    <a:pt x="12901" y="215"/>
                  </a:lnTo>
                  <a:cubicBezTo>
                    <a:pt x="12887" y="215"/>
                    <a:pt x="12887" y="201"/>
                    <a:pt x="12887" y="201"/>
                  </a:cubicBezTo>
                  <a:lnTo>
                    <a:pt x="12887" y="188"/>
                  </a:lnTo>
                  <a:lnTo>
                    <a:pt x="12887" y="174"/>
                  </a:lnTo>
                  <a:lnTo>
                    <a:pt x="12887" y="161"/>
                  </a:lnTo>
                  <a:cubicBezTo>
                    <a:pt x="12874" y="161"/>
                    <a:pt x="12874" y="161"/>
                    <a:pt x="12874" y="147"/>
                  </a:cubicBezTo>
                  <a:cubicBezTo>
                    <a:pt x="12874" y="135"/>
                    <a:pt x="12860" y="135"/>
                    <a:pt x="12860" y="135"/>
                  </a:cubicBezTo>
                  <a:lnTo>
                    <a:pt x="12860" y="121"/>
                  </a:lnTo>
                  <a:lnTo>
                    <a:pt x="12847" y="108"/>
                  </a:lnTo>
                  <a:lnTo>
                    <a:pt x="12847" y="94"/>
                  </a:lnTo>
                  <a:cubicBezTo>
                    <a:pt x="12833" y="94"/>
                    <a:pt x="12833" y="94"/>
                    <a:pt x="12833" y="81"/>
                  </a:cubicBezTo>
                  <a:lnTo>
                    <a:pt x="12820" y="81"/>
                  </a:lnTo>
                  <a:lnTo>
                    <a:pt x="12820" y="67"/>
                  </a:lnTo>
                  <a:cubicBezTo>
                    <a:pt x="12806" y="67"/>
                    <a:pt x="12806" y="67"/>
                    <a:pt x="12806" y="54"/>
                  </a:cubicBezTo>
                  <a:lnTo>
                    <a:pt x="12794" y="54"/>
                  </a:lnTo>
                  <a:lnTo>
                    <a:pt x="12794" y="40"/>
                  </a:lnTo>
                  <a:lnTo>
                    <a:pt x="12767" y="40"/>
                  </a:lnTo>
                  <a:lnTo>
                    <a:pt x="12767" y="27"/>
                  </a:lnTo>
                  <a:lnTo>
                    <a:pt x="12753" y="27"/>
                  </a:lnTo>
                  <a:cubicBezTo>
                    <a:pt x="12740" y="27"/>
                    <a:pt x="12740" y="13"/>
                    <a:pt x="12740" y="13"/>
                  </a:cubicBezTo>
                  <a:lnTo>
                    <a:pt x="12713" y="13"/>
                  </a:lnTo>
                  <a:lnTo>
                    <a:pt x="12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7066975" y="1528875"/>
              <a:ext cx="83250" cy="172175"/>
            </a:xfrm>
            <a:custGeom>
              <a:avLst/>
              <a:gdLst/>
              <a:ahLst/>
              <a:cxnLst/>
              <a:rect l="l" t="t" r="r" b="b"/>
              <a:pathLst>
                <a:path w="3330" h="6887" extrusionOk="0">
                  <a:moveTo>
                    <a:pt x="2268" y="511"/>
                  </a:moveTo>
                  <a:lnTo>
                    <a:pt x="2792" y="6376"/>
                  </a:lnTo>
                  <a:lnTo>
                    <a:pt x="2295" y="6376"/>
                  </a:lnTo>
                  <a:cubicBezTo>
                    <a:pt x="1880" y="6376"/>
                    <a:pt x="1463" y="6108"/>
                    <a:pt x="1128" y="5625"/>
                  </a:cubicBezTo>
                  <a:cubicBezTo>
                    <a:pt x="738" y="5048"/>
                    <a:pt x="523" y="4282"/>
                    <a:pt x="523" y="3437"/>
                  </a:cubicBezTo>
                  <a:cubicBezTo>
                    <a:pt x="523" y="2605"/>
                    <a:pt x="738" y="1839"/>
                    <a:pt x="1128" y="1262"/>
                  </a:cubicBezTo>
                  <a:cubicBezTo>
                    <a:pt x="1450" y="792"/>
                    <a:pt x="1866" y="524"/>
                    <a:pt x="2268" y="511"/>
                  </a:cubicBezTo>
                  <a:close/>
                  <a:moveTo>
                    <a:pt x="2295" y="1"/>
                  </a:moveTo>
                  <a:cubicBezTo>
                    <a:pt x="1705" y="1"/>
                    <a:pt x="1141" y="336"/>
                    <a:pt x="698" y="967"/>
                  </a:cubicBezTo>
                  <a:cubicBezTo>
                    <a:pt x="255" y="1624"/>
                    <a:pt x="0" y="2510"/>
                    <a:pt x="0" y="3437"/>
                  </a:cubicBezTo>
                  <a:cubicBezTo>
                    <a:pt x="0" y="4377"/>
                    <a:pt x="255" y="5263"/>
                    <a:pt x="698" y="5920"/>
                  </a:cubicBezTo>
                  <a:cubicBezTo>
                    <a:pt x="1141" y="6551"/>
                    <a:pt x="1705" y="6886"/>
                    <a:pt x="2295" y="6886"/>
                  </a:cubicBezTo>
                  <a:lnTo>
                    <a:pt x="3074" y="6886"/>
                  </a:lnTo>
                  <a:cubicBezTo>
                    <a:pt x="3142" y="6886"/>
                    <a:pt x="3208" y="6860"/>
                    <a:pt x="3262" y="6806"/>
                  </a:cubicBezTo>
                  <a:cubicBezTo>
                    <a:pt x="3315" y="6752"/>
                    <a:pt x="3329" y="6686"/>
                    <a:pt x="3329" y="6605"/>
                  </a:cubicBezTo>
                  <a:lnTo>
                    <a:pt x="2766" y="228"/>
                  </a:lnTo>
                  <a:cubicBezTo>
                    <a:pt x="2752" y="94"/>
                    <a:pt x="2644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7151200" y="1554700"/>
              <a:ext cx="178900" cy="193675"/>
            </a:xfrm>
            <a:custGeom>
              <a:avLst/>
              <a:gdLst/>
              <a:ahLst/>
              <a:cxnLst/>
              <a:rect l="l" t="t" r="r" b="b"/>
              <a:pathLst>
                <a:path w="7156" h="7747" extrusionOk="0">
                  <a:moveTo>
                    <a:pt x="269" y="1"/>
                  </a:moveTo>
                  <a:cubicBezTo>
                    <a:pt x="202" y="1"/>
                    <a:pt x="122" y="28"/>
                    <a:pt x="81" y="81"/>
                  </a:cubicBezTo>
                  <a:cubicBezTo>
                    <a:pt x="27" y="135"/>
                    <a:pt x="0" y="203"/>
                    <a:pt x="14" y="283"/>
                  </a:cubicBezTo>
                  <a:lnTo>
                    <a:pt x="564" y="6565"/>
                  </a:lnTo>
                  <a:cubicBezTo>
                    <a:pt x="618" y="7210"/>
                    <a:pt x="1208" y="7747"/>
                    <a:pt x="1853" y="7747"/>
                  </a:cubicBezTo>
                  <a:lnTo>
                    <a:pt x="5303" y="7747"/>
                  </a:lnTo>
                  <a:cubicBezTo>
                    <a:pt x="5947" y="7747"/>
                    <a:pt x="6538" y="7210"/>
                    <a:pt x="6592" y="6565"/>
                  </a:cubicBezTo>
                  <a:lnTo>
                    <a:pt x="6833" y="3934"/>
                  </a:lnTo>
                  <a:cubicBezTo>
                    <a:pt x="6846" y="3800"/>
                    <a:pt x="6739" y="3666"/>
                    <a:pt x="6592" y="3652"/>
                  </a:cubicBezTo>
                  <a:cubicBezTo>
                    <a:pt x="6584" y="3651"/>
                    <a:pt x="6577" y="3651"/>
                    <a:pt x="6570" y="3651"/>
                  </a:cubicBezTo>
                  <a:cubicBezTo>
                    <a:pt x="6443" y="3651"/>
                    <a:pt x="6323" y="3754"/>
                    <a:pt x="6309" y="3894"/>
                  </a:cubicBezTo>
                  <a:lnTo>
                    <a:pt x="6082" y="6525"/>
                  </a:lnTo>
                  <a:cubicBezTo>
                    <a:pt x="6041" y="6888"/>
                    <a:pt x="5679" y="7223"/>
                    <a:pt x="5303" y="7223"/>
                  </a:cubicBezTo>
                  <a:lnTo>
                    <a:pt x="1853" y="7223"/>
                  </a:lnTo>
                  <a:cubicBezTo>
                    <a:pt x="1491" y="7223"/>
                    <a:pt x="1115" y="6888"/>
                    <a:pt x="1088" y="6525"/>
                  </a:cubicBezTo>
                  <a:lnTo>
                    <a:pt x="551" y="538"/>
                  </a:lnTo>
                  <a:lnTo>
                    <a:pt x="551" y="538"/>
                  </a:lnTo>
                  <a:cubicBezTo>
                    <a:pt x="739" y="552"/>
                    <a:pt x="859" y="605"/>
                    <a:pt x="994" y="672"/>
                  </a:cubicBezTo>
                  <a:cubicBezTo>
                    <a:pt x="1208" y="752"/>
                    <a:pt x="1464" y="860"/>
                    <a:pt x="1920" y="860"/>
                  </a:cubicBezTo>
                  <a:cubicBezTo>
                    <a:pt x="2390" y="860"/>
                    <a:pt x="2631" y="752"/>
                    <a:pt x="2846" y="672"/>
                  </a:cubicBezTo>
                  <a:cubicBezTo>
                    <a:pt x="3048" y="578"/>
                    <a:pt x="3222" y="511"/>
                    <a:pt x="3585" y="511"/>
                  </a:cubicBezTo>
                  <a:cubicBezTo>
                    <a:pt x="3947" y="511"/>
                    <a:pt x="4108" y="578"/>
                    <a:pt x="4310" y="672"/>
                  </a:cubicBezTo>
                  <a:cubicBezTo>
                    <a:pt x="4525" y="752"/>
                    <a:pt x="4766" y="860"/>
                    <a:pt x="5235" y="860"/>
                  </a:cubicBezTo>
                  <a:cubicBezTo>
                    <a:pt x="5706" y="860"/>
                    <a:pt x="5947" y="752"/>
                    <a:pt x="6162" y="672"/>
                  </a:cubicBezTo>
                  <a:cubicBezTo>
                    <a:pt x="6296" y="605"/>
                    <a:pt x="6431" y="552"/>
                    <a:pt x="6605" y="538"/>
                  </a:cubicBezTo>
                  <a:lnTo>
                    <a:pt x="6605" y="538"/>
                  </a:lnTo>
                  <a:lnTo>
                    <a:pt x="6404" y="2860"/>
                  </a:lnTo>
                  <a:cubicBezTo>
                    <a:pt x="6390" y="3008"/>
                    <a:pt x="6497" y="3129"/>
                    <a:pt x="6632" y="3142"/>
                  </a:cubicBezTo>
                  <a:cubicBezTo>
                    <a:pt x="6640" y="3143"/>
                    <a:pt x="6649" y="3143"/>
                    <a:pt x="6657" y="3143"/>
                  </a:cubicBezTo>
                  <a:cubicBezTo>
                    <a:pt x="6793" y="3143"/>
                    <a:pt x="6901" y="3040"/>
                    <a:pt x="6914" y="2900"/>
                  </a:cubicBezTo>
                  <a:lnTo>
                    <a:pt x="7156" y="283"/>
                  </a:lnTo>
                  <a:cubicBezTo>
                    <a:pt x="7156" y="203"/>
                    <a:pt x="7129" y="135"/>
                    <a:pt x="7088" y="81"/>
                  </a:cubicBezTo>
                  <a:cubicBezTo>
                    <a:pt x="7034" y="28"/>
                    <a:pt x="6968" y="1"/>
                    <a:pt x="6887" y="1"/>
                  </a:cubicBezTo>
                  <a:cubicBezTo>
                    <a:pt x="6431" y="1"/>
                    <a:pt x="6189" y="95"/>
                    <a:pt x="5960" y="189"/>
                  </a:cubicBezTo>
                  <a:cubicBezTo>
                    <a:pt x="5772" y="269"/>
                    <a:pt x="5598" y="337"/>
                    <a:pt x="5235" y="337"/>
                  </a:cubicBezTo>
                  <a:cubicBezTo>
                    <a:pt x="4874" y="337"/>
                    <a:pt x="4699" y="269"/>
                    <a:pt x="4511" y="189"/>
                  </a:cubicBezTo>
                  <a:cubicBezTo>
                    <a:pt x="4296" y="95"/>
                    <a:pt x="4041" y="1"/>
                    <a:pt x="3585" y="1"/>
                  </a:cubicBezTo>
                  <a:cubicBezTo>
                    <a:pt x="3115" y="1"/>
                    <a:pt x="2873" y="95"/>
                    <a:pt x="2658" y="189"/>
                  </a:cubicBezTo>
                  <a:cubicBezTo>
                    <a:pt x="2457" y="269"/>
                    <a:pt x="2282" y="337"/>
                    <a:pt x="1920" y="337"/>
                  </a:cubicBezTo>
                  <a:cubicBezTo>
                    <a:pt x="1557" y="337"/>
                    <a:pt x="1396" y="269"/>
                    <a:pt x="1195" y="189"/>
                  </a:cubicBezTo>
                  <a:cubicBezTo>
                    <a:pt x="981" y="95"/>
                    <a:pt x="73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76CDE3C3-C090-9C47-E650-16FC03D8E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665" y="2531591"/>
            <a:ext cx="744495" cy="744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E2F4B-0172-95C9-B011-FAD29411C9BF}"/>
              </a:ext>
            </a:extLst>
          </p:cNvPr>
          <p:cNvSpPr txBox="1"/>
          <p:nvPr/>
        </p:nvSpPr>
        <p:spPr>
          <a:xfrm>
            <a:off x="4992130" y="3725562"/>
            <a:ext cx="41796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F1425"/>
                </a:solidFill>
                <a:latin typeface="Lexend Exa"/>
              </a:rPr>
              <a:t>Data Migration to the Cloud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>
            <a:spLocks noGrp="1"/>
          </p:cNvSpPr>
          <p:nvPr>
            <p:ph type="title"/>
          </p:nvPr>
        </p:nvSpPr>
        <p:spPr>
          <a:xfrm>
            <a:off x="1421542" y="1979030"/>
            <a:ext cx="630091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Operational Goals</a:t>
            </a:r>
            <a:endParaRPr lang="en-US"/>
          </a:p>
        </p:txBody>
      </p:sp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8"/>
          <p:cNvSpPr txBox="1">
            <a:spLocks noGrp="1"/>
          </p:cNvSpPr>
          <p:nvPr>
            <p:ph type="subTitle" idx="2"/>
          </p:nvPr>
        </p:nvSpPr>
        <p:spPr>
          <a:xfrm>
            <a:off x="3579382" y="1598459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Centralized Data</a:t>
            </a:r>
            <a:endParaRPr lang="en-US"/>
          </a:p>
        </p:txBody>
      </p:sp>
      <p:sp>
        <p:nvSpPr>
          <p:cNvPr id="754" name="Google Shape;754;p68"/>
          <p:cNvSpPr txBox="1">
            <a:spLocks noGrp="1"/>
          </p:cNvSpPr>
          <p:nvPr>
            <p:ph type="subTitle" idx="4"/>
          </p:nvPr>
        </p:nvSpPr>
        <p:spPr>
          <a:xfrm>
            <a:off x="6116280" y="1598246"/>
            <a:ext cx="2486911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Enhanced Data Analytics</a:t>
            </a:r>
            <a:endParaRPr/>
          </a:p>
        </p:txBody>
      </p:sp>
      <p:sp>
        <p:nvSpPr>
          <p:cNvPr id="757" name="Google Shape;757;p68"/>
          <p:cNvSpPr txBox="1">
            <a:spLocks noGrp="1"/>
          </p:cNvSpPr>
          <p:nvPr>
            <p:ph type="subTitle" idx="6"/>
          </p:nvPr>
        </p:nvSpPr>
        <p:spPr>
          <a:xfrm>
            <a:off x="3579382" y="3001673"/>
            <a:ext cx="23115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Annual Data Governance Re-trainings</a:t>
            </a:r>
            <a:endParaRPr err="1"/>
          </a:p>
        </p:txBody>
      </p:sp>
      <p:sp>
        <p:nvSpPr>
          <p:cNvPr id="759" name="Google Shape;759;p68"/>
          <p:cNvSpPr txBox="1">
            <a:spLocks noGrp="1"/>
          </p:cNvSpPr>
          <p:nvPr>
            <p:ph type="subTitle" idx="8"/>
          </p:nvPr>
        </p:nvSpPr>
        <p:spPr>
          <a:xfrm>
            <a:off x="6132580" y="3282334"/>
            <a:ext cx="2920097" cy="381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Annual Security Reviews</a:t>
            </a:r>
          </a:p>
        </p:txBody>
      </p:sp>
      <p:pic>
        <p:nvPicPr>
          <p:cNvPr id="760" name="Google Shape;760;p6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00" y="1708756"/>
            <a:ext cx="2426176" cy="2721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68"/>
          <p:cNvCxnSpPr/>
          <p:nvPr/>
        </p:nvCxnSpPr>
        <p:spPr>
          <a:xfrm>
            <a:off x="3588592" y="2307058"/>
            <a:ext cx="228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68"/>
          <p:cNvCxnSpPr/>
          <p:nvPr/>
        </p:nvCxnSpPr>
        <p:spPr>
          <a:xfrm>
            <a:off x="6162076" y="2301400"/>
            <a:ext cx="231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68"/>
          <p:cNvCxnSpPr/>
          <p:nvPr/>
        </p:nvCxnSpPr>
        <p:spPr>
          <a:xfrm>
            <a:off x="3577275" y="4058251"/>
            <a:ext cx="227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68"/>
          <p:cNvCxnSpPr/>
          <p:nvPr/>
        </p:nvCxnSpPr>
        <p:spPr>
          <a:xfrm>
            <a:off x="6128125" y="4058251"/>
            <a:ext cx="231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9110896-3B43-34AB-6487-C7E5B1E2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GOALS</a:t>
            </a:r>
          </a:p>
        </p:txBody>
      </p:sp>
      <p:grpSp>
        <p:nvGrpSpPr>
          <p:cNvPr id="31" name="Google Shape;2484;p119">
            <a:extLst>
              <a:ext uri="{FF2B5EF4-FFF2-40B4-BE49-F238E27FC236}">
                <a16:creationId xmlns:a16="http://schemas.microsoft.com/office/drawing/2014/main" id="{65482E84-3A91-11DE-C403-77D1BCA4DA8B}"/>
              </a:ext>
            </a:extLst>
          </p:cNvPr>
          <p:cNvGrpSpPr/>
          <p:nvPr/>
        </p:nvGrpSpPr>
        <p:grpSpPr>
          <a:xfrm>
            <a:off x="4449272" y="2470279"/>
            <a:ext cx="345025" cy="405100"/>
            <a:chOff x="4686925" y="1372825"/>
            <a:chExt cx="345025" cy="405100"/>
          </a:xfrm>
        </p:grpSpPr>
        <p:sp>
          <p:nvSpPr>
            <p:cNvPr id="13" name="Google Shape;2485;p119">
              <a:extLst>
                <a:ext uri="{FF2B5EF4-FFF2-40B4-BE49-F238E27FC236}">
                  <a16:creationId xmlns:a16="http://schemas.microsoft.com/office/drawing/2014/main" id="{6AAD43CB-5B67-651D-1F1E-E6FD4894ADD7}"/>
                </a:ext>
              </a:extLst>
            </p:cNvPr>
            <p:cNvSpPr/>
            <p:nvPr/>
          </p:nvSpPr>
          <p:spPr>
            <a:xfrm>
              <a:off x="4734900" y="1691350"/>
              <a:ext cx="18150" cy="22800"/>
            </a:xfrm>
            <a:custGeom>
              <a:avLst/>
              <a:gdLst/>
              <a:ahLst/>
              <a:cxnLst/>
              <a:rect l="l" t="t" r="r" b="b"/>
              <a:pathLst>
                <a:path w="726" h="912" extrusionOk="0">
                  <a:moveTo>
                    <a:pt x="446" y="0"/>
                  </a:moveTo>
                  <a:cubicBezTo>
                    <a:pt x="337" y="0"/>
                    <a:pt x="232" y="64"/>
                    <a:pt x="189" y="173"/>
                  </a:cubicBezTo>
                  <a:lnTo>
                    <a:pt x="54" y="575"/>
                  </a:lnTo>
                  <a:cubicBezTo>
                    <a:pt x="1" y="710"/>
                    <a:pt x="68" y="858"/>
                    <a:pt x="203" y="898"/>
                  </a:cubicBezTo>
                  <a:cubicBezTo>
                    <a:pt x="229" y="912"/>
                    <a:pt x="269" y="912"/>
                    <a:pt x="296" y="912"/>
                  </a:cubicBezTo>
                  <a:cubicBezTo>
                    <a:pt x="403" y="912"/>
                    <a:pt x="498" y="844"/>
                    <a:pt x="538" y="750"/>
                  </a:cubicBezTo>
                  <a:lnTo>
                    <a:pt x="686" y="348"/>
                  </a:lnTo>
                  <a:cubicBezTo>
                    <a:pt x="726" y="213"/>
                    <a:pt x="659" y="65"/>
                    <a:pt x="525" y="12"/>
                  </a:cubicBezTo>
                  <a:cubicBezTo>
                    <a:pt x="499" y="4"/>
                    <a:pt x="472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86;p119">
              <a:extLst>
                <a:ext uri="{FF2B5EF4-FFF2-40B4-BE49-F238E27FC236}">
                  <a16:creationId xmlns:a16="http://schemas.microsoft.com/office/drawing/2014/main" id="{1CBD20EE-8D37-4ABC-1806-B9CD3A768427}"/>
                </a:ext>
              </a:extLst>
            </p:cNvPr>
            <p:cNvSpPr/>
            <p:nvPr/>
          </p:nvSpPr>
          <p:spPr>
            <a:xfrm>
              <a:off x="4746325" y="1655600"/>
              <a:ext cx="16800" cy="23300"/>
            </a:xfrm>
            <a:custGeom>
              <a:avLst/>
              <a:gdLst/>
              <a:ahLst/>
              <a:cxnLst/>
              <a:rect l="l" t="t" r="r" b="b"/>
              <a:pathLst>
                <a:path w="672" h="932" extrusionOk="0">
                  <a:moveTo>
                    <a:pt x="400" y="1"/>
                  </a:moveTo>
                  <a:cubicBezTo>
                    <a:pt x="276" y="1"/>
                    <a:pt x="170" y="77"/>
                    <a:pt x="134" y="194"/>
                  </a:cubicBezTo>
                  <a:lnTo>
                    <a:pt x="41" y="609"/>
                  </a:lnTo>
                  <a:cubicBezTo>
                    <a:pt x="0" y="744"/>
                    <a:pt x="81" y="892"/>
                    <a:pt x="229" y="919"/>
                  </a:cubicBezTo>
                  <a:cubicBezTo>
                    <a:pt x="242" y="931"/>
                    <a:pt x="269" y="931"/>
                    <a:pt x="283" y="931"/>
                  </a:cubicBezTo>
                  <a:cubicBezTo>
                    <a:pt x="403" y="931"/>
                    <a:pt x="510" y="851"/>
                    <a:pt x="537" y="731"/>
                  </a:cubicBezTo>
                  <a:lnTo>
                    <a:pt x="644" y="328"/>
                  </a:lnTo>
                  <a:cubicBezTo>
                    <a:pt x="671" y="180"/>
                    <a:pt x="591" y="46"/>
                    <a:pt x="457" y="6"/>
                  </a:cubicBezTo>
                  <a:cubicBezTo>
                    <a:pt x="438" y="2"/>
                    <a:pt x="419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87;p119">
              <a:extLst>
                <a:ext uri="{FF2B5EF4-FFF2-40B4-BE49-F238E27FC236}">
                  <a16:creationId xmlns:a16="http://schemas.microsoft.com/office/drawing/2014/main" id="{23A1C444-48CD-7186-3D73-A24CBBD3CD81}"/>
                </a:ext>
              </a:extLst>
            </p:cNvPr>
            <p:cNvSpPr/>
            <p:nvPr/>
          </p:nvSpPr>
          <p:spPr>
            <a:xfrm>
              <a:off x="4754375" y="1619100"/>
              <a:ext cx="15450" cy="23550"/>
            </a:xfrm>
            <a:custGeom>
              <a:avLst/>
              <a:gdLst/>
              <a:ahLst/>
              <a:cxnLst/>
              <a:rect l="l" t="t" r="r" b="b"/>
              <a:pathLst>
                <a:path w="618" h="942" extrusionOk="0">
                  <a:moveTo>
                    <a:pt x="349" y="1"/>
                  </a:moveTo>
                  <a:cubicBezTo>
                    <a:pt x="214" y="1"/>
                    <a:pt x="106" y="91"/>
                    <a:pt x="81" y="217"/>
                  </a:cubicBezTo>
                  <a:lnTo>
                    <a:pt x="14" y="646"/>
                  </a:lnTo>
                  <a:cubicBezTo>
                    <a:pt x="0" y="781"/>
                    <a:pt x="95" y="915"/>
                    <a:pt x="242" y="929"/>
                  </a:cubicBezTo>
                  <a:cubicBezTo>
                    <a:pt x="256" y="942"/>
                    <a:pt x="269" y="942"/>
                    <a:pt x="269" y="942"/>
                  </a:cubicBezTo>
                  <a:cubicBezTo>
                    <a:pt x="403" y="942"/>
                    <a:pt x="510" y="848"/>
                    <a:pt x="537" y="714"/>
                  </a:cubicBezTo>
                  <a:lnTo>
                    <a:pt x="591" y="297"/>
                  </a:lnTo>
                  <a:cubicBezTo>
                    <a:pt x="618" y="150"/>
                    <a:pt x="510" y="29"/>
                    <a:pt x="376" y="2"/>
                  </a:cubicBezTo>
                  <a:cubicBezTo>
                    <a:pt x="367" y="1"/>
                    <a:pt x="358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88;p119">
              <a:extLst>
                <a:ext uri="{FF2B5EF4-FFF2-40B4-BE49-F238E27FC236}">
                  <a16:creationId xmlns:a16="http://schemas.microsoft.com/office/drawing/2014/main" id="{E5AE674D-C36F-E8B3-8B61-43356EE863D7}"/>
                </a:ext>
              </a:extLst>
            </p:cNvPr>
            <p:cNvSpPr/>
            <p:nvPr/>
          </p:nvSpPr>
          <p:spPr>
            <a:xfrm>
              <a:off x="4758750" y="1582200"/>
              <a:ext cx="13775" cy="23550"/>
            </a:xfrm>
            <a:custGeom>
              <a:avLst/>
              <a:gdLst/>
              <a:ahLst/>
              <a:cxnLst/>
              <a:rect l="l" t="t" r="r" b="b"/>
              <a:pathLst>
                <a:path w="551" h="942" extrusionOk="0">
                  <a:moveTo>
                    <a:pt x="274" y="0"/>
                  </a:moveTo>
                  <a:cubicBezTo>
                    <a:pt x="149" y="0"/>
                    <a:pt x="39" y="104"/>
                    <a:pt x="27" y="243"/>
                  </a:cubicBezTo>
                  <a:lnTo>
                    <a:pt x="13" y="673"/>
                  </a:lnTo>
                  <a:cubicBezTo>
                    <a:pt x="0" y="807"/>
                    <a:pt x="108" y="928"/>
                    <a:pt x="255" y="941"/>
                  </a:cubicBezTo>
                  <a:lnTo>
                    <a:pt x="269" y="941"/>
                  </a:lnTo>
                  <a:cubicBezTo>
                    <a:pt x="403" y="941"/>
                    <a:pt x="523" y="834"/>
                    <a:pt x="523" y="687"/>
                  </a:cubicBezTo>
                  <a:lnTo>
                    <a:pt x="550" y="270"/>
                  </a:lnTo>
                  <a:cubicBezTo>
                    <a:pt x="550" y="123"/>
                    <a:pt x="443" y="1"/>
                    <a:pt x="296" y="1"/>
                  </a:cubicBezTo>
                  <a:cubicBezTo>
                    <a:pt x="288" y="1"/>
                    <a:pt x="281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9;p119">
              <a:extLst>
                <a:ext uri="{FF2B5EF4-FFF2-40B4-BE49-F238E27FC236}">
                  <a16:creationId xmlns:a16="http://schemas.microsoft.com/office/drawing/2014/main" id="{FF131854-3284-7D58-22DD-400212278084}"/>
                </a:ext>
              </a:extLst>
            </p:cNvPr>
            <p:cNvSpPr/>
            <p:nvPr/>
          </p:nvSpPr>
          <p:spPr>
            <a:xfrm>
              <a:off x="4758750" y="1544950"/>
              <a:ext cx="13775" cy="23550"/>
            </a:xfrm>
            <a:custGeom>
              <a:avLst/>
              <a:gdLst/>
              <a:ahLst/>
              <a:cxnLst/>
              <a:rect l="l" t="t" r="r" b="b"/>
              <a:pathLst>
                <a:path w="551" h="942" extrusionOk="0">
                  <a:moveTo>
                    <a:pt x="278" y="1"/>
                  </a:moveTo>
                  <a:cubicBezTo>
                    <a:pt x="271" y="1"/>
                    <a:pt x="263" y="1"/>
                    <a:pt x="255" y="2"/>
                  </a:cubicBezTo>
                  <a:cubicBezTo>
                    <a:pt x="108" y="15"/>
                    <a:pt x="0" y="136"/>
                    <a:pt x="13" y="283"/>
                  </a:cubicBezTo>
                  <a:cubicBezTo>
                    <a:pt x="13" y="418"/>
                    <a:pt x="27" y="552"/>
                    <a:pt x="27" y="700"/>
                  </a:cubicBezTo>
                  <a:cubicBezTo>
                    <a:pt x="27" y="834"/>
                    <a:pt x="147" y="942"/>
                    <a:pt x="282" y="942"/>
                  </a:cubicBezTo>
                  <a:lnTo>
                    <a:pt x="296" y="942"/>
                  </a:lnTo>
                  <a:cubicBezTo>
                    <a:pt x="443" y="942"/>
                    <a:pt x="550" y="820"/>
                    <a:pt x="550" y="673"/>
                  </a:cubicBezTo>
                  <a:cubicBezTo>
                    <a:pt x="537" y="525"/>
                    <a:pt x="537" y="391"/>
                    <a:pt x="523" y="244"/>
                  </a:cubicBezTo>
                  <a:cubicBezTo>
                    <a:pt x="511" y="104"/>
                    <a:pt x="403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0;p119">
              <a:extLst>
                <a:ext uri="{FF2B5EF4-FFF2-40B4-BE49-F238E27FC236}">
                  <a16:creationId xmlns:a16="http://schemas.microsoft.com/office/drawing/2014/main" id="{FBCCE7DD-1855-844A-11ED-334F6A3A1FA2}"/>
                </a:ext>
              </a:extLst>
            </p:cNvPr>
            <p:cNvSpPr/>
            <p:nvPr/>
          </p:nvSpPr>
          <p:spPr>
            <a:xfrm>
              <a:off x="4754375" y="1508025"/>
              <a:ext cx="15450" cy="23550"/>
            </a:xfrm>
            <a:custGeom>
              <a:avLst/>
              <a:gdLst/>
              <a:ahLst/>
              <a:cxnLst/>
              <a:rect l="l" t="t" r="r" b="b"/>
              <a:pathLst>
                <a:path w="618" h="942" extrusionOk="0">
                  <a:moveTo>
                    <a:pt x="268" y="1"/>
                  </a:moveTo>
                  <a:cubicBezTo>
                    <a:pt x="260" y="1"/>
                    <a:pt x="251" y="1"/>
                    <a:pt x="242" y="2"/>
                  </a:cubicBezTo>
                  <a:cubicBezTo>
                    <a:pt x="95" y="29"/>
                    <a:pt x="0" y="163"/>
                    <a:pt x="14" y="298"/>
                  </a:cubicBezTo>
                  <a:lnTo>
                    <a:pt x="81" y="713"/>
                  </a:lnTo>
                  <a:cubicBezTo>
                    <a:pt x="95" y="847"/>
                    <a:pt x="215" y="942"/>
                    <a:pt x="336" y="942"/>
                  </a:cubicBezTo>
                  <a:lnTo>
                    <a:pt x="376" y="942"/>
                  </a:lnTo>
                  <a:cubicBezTo>
                    <a:pt x="510" y="915"/>
                    <a:pt x="618" y="781"/>
                    <a:pt x="591" y="647"/>
                  </a:cubicBezTo>
                  <a:lnTo>
                    <a:pt x="537" y="230"/>
                  </a:lnTo>
                  <a:cubicBezTo>
                    <a:pt x="512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91;p119">
              <a:extLst>
                <a:ext uri="{FF2B5EF4-FFF2-40B4-BE49-F238E27FC236}">
                  <a16:creationId xmlns:a16="http://schemas.microsoft.com/office/drawing/2014/main" id="{40259C0D-DECC-2D1A-721C-24813A96707F}"/>
                </a:ext>
              </a:extLst>
            </p:cNvPr>
            <p:cNvSpPr/>
            <p:nvPr/>
          </p:nvSpPr>
          <p:spPr>
            <a:xfrm>
              <a:off x="4746325" y="1471700"/>
              <a:ext cx="16800" cy="23300"/>
            </a:xfrm>
            <a:custGeom>
              <a:avLst/>
              <a:gdLst/>
              <a:ahLst/>
              <a:cxnLst/>
              <a:rect l="l" t="t" r="r" b="b"/>
              <a:pathLst>
                <a:path w="672" h="932" extrusionOk="0">
                  <a:moveTo>
                    <a:pt x="281" y="0"/>
                  </a:moveTo>
                  <a:cubicBezTo>
                    <a:pt x="264" y="0"/>
                    <a:pt x="246" y="2"/>
                    <a:pt x="229" y="6"/>
                  </a:cubicBezTo>
                  <a:cubicBezTo>
                    <a:pt x="81" y="45"/>
                    <a:pt x="0" y="193"/>
                    <a:pt x="41" y="328"/>
                  </a:cubicBezTo>
                  <a:lnTo>
                    <a:pt x="134" y="743"/>
                  </a:lnTo>
                  <a:cubicBezTo>
                    <a:pt x="175" y="851"/>
                    <a:pt x="269" y="931"/>
                    <a:pt x="390" y="931"/>
                  </a:cubicBezTo>
                  <a:lnTo>
                    <a:pt x="457" y="931"/>
                  </a:lnTo>
                  <a:cubicBezTo>
                    <a:pt x="591" y="892"/>
                    <a:pt x="671" y="743"/>
                    <a:pt x="644" y="609"/>
                  </a:cubicBezTo>
                  <a:lnTo>
                    <a:pt x="537" y="193"/>
                  </a:lnTo>
                  <a:cubicBezTo>
                    <a:pt x="502" y="77"/>
                    <a:pt x="3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92;p119">
              <a:extLst>
                <a:ext uri="{FF2B5EF4-FFF2-40B4-BE49-F238E27FC236}">
                  <a16:creationId xmlns:a16="http://schemas.microsoft.com/office/drawing/2014/main" id="{2613E1AA-1A35-EF59-C162-31F385AC78B1}"/>
                </a:ext>
              </a:extLst>
            </p:cNvPr>
            <p:cNvSpPr/>
            <p:nvPr/>
          </p:nvSpPr>
          <p:spPr>
            <a:xfrm>
              <a:off x="4734900" y="1436450"/>
              <a:ext cx="18150" cy="22975"/>
            </a:xfrm>
            <a:custGeom>
              <a:avLst/>
              <a:gdLst/>
              <a:ahLst/>
              <a:cxnLst/>
              <a:rect l="l" t="t" r="r" b="b"/>
              <a:pathLst>
                <a:path w="726" h="919" extrusionOk="0">
                  <a:moveTo>
                    <a:pt x="298" y="1"/>
                  </a:moveTo>
                  <a:cubicBezTo>
                    <a:pt x="267" y="1"/>
                    <a:pt x="234" y="7"/>
                    <a:pt x="203" y="19"/>
                  </a:cubicBezTo>
                  <a:cubicBezTo>
                    <a:pt x="68" y="59"/>
                    <a:pt x="1" y="220"/>
                    <a:pt x="54" y="355"/>
                  </a:cubicBezTo>
                  <a:cubicBezTo>
                    <a:pt x="95" y="476"/>
                    <a:pt x="149" y="610"/>
                    <a:pt x="189" y="744"/>
                  </a:cubicBezTo>
                  <a:cubicBezTo>
                    <a:pt x="229" y="852"/>
                    <a:pt x="323" y="918"/>
                    <a:pt x="430" y="918"/>
                  </a:cubicBezTo>
                  <a:cubicBezTo>
                    <a:pt x="457" y="918"/>
                    <a:pt x="498" y="905"/>
                    <a:pt x="525" y="905"/>
                  </a:cubicBezTo>
                  <a:cubicBezTo>
                    <a:pt x="659" y="852"/>
                    <a:pt x="726" y="704"/>
                    <a:pt x="686" y="569"/>
                  </a:cubicBezTo>
                  <a:cubicBezTo>
                    <a:pt x="632" y="435"/>
                    <a:pt x="591" y="301"/>
                    <a:pt x="538" y="167"/>
                  </a:cubicBezTo>
                  <a:cubicBezTo>
                    <a:pt x="497" y="64"/>
                    <a:pt x="401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3;p119">
              <a:extLst>
                <a:ext uri="{FF2B5EF4-FFF2-40B4-BE49-F238E27FC236}">
                  <a16:creationId xmlns:a16="http://schemas.microsoft.com/office/drawing/2014/main" id="{EA40BD83-91CB-DB90-AC86-BA6E91392792}"/>
                </a:ext>
              </a:extLst>
            </p:cNvPr>
            <p:cNvSpPr/>
            <p:nvPr/>
          </p:nvSpPr>
          <p:spPr>
            <a:xfrm>
              <a:off x="4965800" y="1691350"/>
              <a:ext cx="18150" cy="22800"/>
            </a:xfrm>
            <a:custGeom>
              <a:avLst/>
              <a:gdLst/>
              <a:ahLst/>
              <a:cxnLst/>
              <a:rect l="l" t="t" r="r" b="b"/>
              <a:pathLst>
                <a:path w="726" h="912" extrusionOk="0">
                  <a:moveTo>
                    <a:pt x="281" y="0"/>
                  </a:moveTo>
                  <a:cubicBezTo>
                    <a:pt x="255" y="0"/>
                    <a:pt x="228" y="4"/>
                    <a:pt x="202" y="12"/>
                  </a:cubicBezTo>
                  <a:cubicBezTo>
                    <a:pt x="68" y="65"/>
                    <a:pt x="0" y="213"/>
                    <a:pt x="54" y="348"/>
                  </a:cubicBezTo>
                  <a:lnTo>
                    <a:pt x="188" y="750"/>
                  </a:lnTo>
                  <a:cubicBezTo>
                    <a:pt x="229" y="844"/>
                    <a:pt x="336" y="912"/>
                    <a:pt x="430" y="912"/>
                  </a:cubicBezTo>
                  <a:cubicBezTo>
                    <a:pt x="471" y="912"/>
                    <a:pt x="498" y="912"/>
                    <a:pt x="524" y="898"/>
                  </a:cubicBezTo>
                  <a:cubicBezTo>
                    <a:pt x="659" y="858"/>
                    <a:pt x="725" y="710"/>
                    <a:pt x="685" y="575"/>
                  </a:cubicBezTo>
                  <a:lnTo>
                    <a:pt x="537" y="173"/>
                  </a:lnTo>
                  <a:cubicBezTo>
                    <a:pt x="494" y="64"/>
                    <a:pt x="390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4;p119">
              <a:extLst>
                <a:ext uri="{FF2B5EF4-FFF2-40B4-BE49-F238E27FC236}">
                  <a16:creationId xmlns:a16="http://schemas.microsoft.com/office/drawing/2014/main" id="{A41BDD74-9EF6-E280-C770-5D263447F6FF}"/>
                </a:ext>
              </a:extLst>
            </p:cNvPr>
            <p:cNvSpPr/>
            <p:nvPr/>
          </p:nvSpPr>
          <p:spPr>
            <a:xfrm>
              <a:off x="4955725" y="1655600"/>
              <a:ext cx="16800" cy="23300"/>
            </a:xfrm>
            <a:custGeom>
              <a:avLst/>
              <a:gdLst/>
              <a:ahLst/>
              <a:cxnLst/>
              <a:rect l="l" t="t" r="r" b="b"/>
              <a:pathLst>
                <a:path w="672" h="932" extrusionOk="0">
                  <a:moveTo>
                    <a:pt x="272" y="1"/>
                  </a:moveTo>
                  <a:cubicBezTo>
                    <a:pt x="253" y="1"/>
                    <a:pt x="235" y="2"/>
                    <a:pt x="215" y="6"/>
                  </a:cubicBezTo>
                  <a:cubicBezTo>
                    <a:pt x="81" y="46"/>
                    <a:pt x="1" y="180"/>
                    <a:pt x="27" y="328"/>
                  </a:cubicBezTo>
                  <a:lnTo>
                    <a:pt x="135" y="731"/>
                  </a:lnTo>
                  <a:cubicBezTo>
                    <a:pt x="162" y="851"/>
                    <a:pt x="269" y="931"/>
                    <a:pt x="390" y="931"/>
                  </a:cubicBezTo>
                  <a:cubicBezTo>
                    <a:pt x="403" y="931"/>
                    <a:pt x="430" y="931"/>
                    <a:pt x="457" y="919"/>
                  </a:cubicBezTo>
                  <a:cubicBezTo>
                    <a:pt x="591" y="892"/>
                    <a:pt x="672" y="744"/>
                    <a:pt x="645" y="609"/>
                  </a:cubicBezTo>
                  <a:lnTo>
                    <a:pt x="538" y="194"/>
                  </a:lnTo>
                  <a:cubicBezTo>
                    <a:pt x="503" y="77"/>
                    <a:pt x="397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5;p119">
              <a:extLst>
                <a:ext uri="{FF2B5EF4-FFF2-40B4-BE49-F238E27FC236}">
                  <a16:creationId xmlns:a16="http://schemas.microsoft.com/office/drawing/2014/main" id="{3D78EC41-8D8F-CC82-47B5-C50E0052CEC8}"/>
                </a:ext>
              </a:extLst>
            </p:cNvPr>
            <p:cNvSpPr/>
            <p:nvPr/>
          </p:nvSpPr>
          <p:spPr>
            <a:xfrm>
              <a:off x="4949025" y="1619100"/>
              <a:ext cx="15450" cy="23550"/>
            </a:xfrm>
            <a:custGeom>
              <a:avLst/>
              <a:gdLst/>
              <a:ahLst/>
              <a:cxnLst/>
              <a:rect l="l" t="t" r="r" b="b"/>
              <a:pathLst>
                <a:path w="618" h="942" extrusionOk="0">
                  <a:moveTo>
                    <a:pt x="269" y="1"/>
                  </a:moveTo>
                  <a:cubicBezTo>
                    <a:pt x="260" y="1"/>
                    <a:pt x="251" y="1"/>
                    <a:pt x="242" y="2"/>
                  </a:cubicBezTo>
                  <a:cubicBezTo>
                    <a:pt x="108" y="29"/>
                    <a:pt x="0" y="150"/>
                    <a:pt x="27" y="297"/>
                  </a:cubicBezTo>
                  <a:lnTo>
                    <a:pt x="95" y="714"/>
                  </a:lnTo>
                  <a:cubicBezTo>
                    <a:pt x="108" y="848"/>
                    <a:pt x="215" y="942"/>
                    <a:pt x="349" y="942"/>
                  </a:cubicBezTo>
                  <a:cubicBezTo>
                    <a:pt x="363" y="942"/>
                    <a:pt x="376" y="942"/>
                    <a:pt x="390" y="929"/>
                  </a:cubicBezTo>
                  <a:cubicBezTo>
                    <a:pt x="524" y="915"/>
                    <a:pt x="618" y="781"/>
                    <a:pt x="605" y="646"/>
                  </a:cubicBezTo>
                  <a:lnTo>
                    <a:pt x="537" y="217"/>
                  </a:lnTo>
                  <a:cubicBezTo>
                    <a:pt x="525" y="91"/>
                    <a:pt x="406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6;p119">
              <a:extLst>
                <a:ext uri="{FF2B5EF4-FFF2-40B4-BE49-F238E27FC236}">
                  <a16:creationId xmlns:a16="http://schemas.microsoft.com/office/drawing/2014/main" id="{8F8CD37A-5BBD-24B8-17AF-4CC724730B3B}"/>
                </a:ext>
              </a:extLst>
            </p:cNvPr>
            <p:cNvSpPr/>
            <p:nvPr/>
          </p:nvSpPr>
          <p:spPr>
            <a:xfrm>
              <a:off x="4946325" y="1582200"/>
              <a:ext cx="13800" cy="23550"/>
            </a:xfrm>
            <a:custGeom>
              <a:avLst/>
              <a:gdLst/>
              <a:ahLst/>
              <a:cxnLst/>
              <a:rect l="l" t="t" r="r" b="b"/>
              <a:pathLst>
                <a:path w="552" h="942" extrusionOk="0">
                  <a:moveTo>
                    <a:pt x="280" y="0"/>
                  </a:moveTo>
                  <a:cubicBezTo>
                    <a:pt x="272" y="0"/>
                    <a:pt x="264" y="1"/>
                    <a:pt x="256" y="1"/>
                  </a:cubicBezTo>
                  <a:cubicBezTo>
                    <a:pt x="108" y="1"/>
                    <a:pt x="1" y="123"/>
                    <a:pt x="15" y="270"/>
                  </a:cubicBezTo>
                  <a:lnTo>
                    <a:pt x="28" y="687"/>
                  </a:lnTo>
                  <a:cubicBezTo>
                    <a:pt x="42" y="834"/>
                    <a:pt x="149" y="941"/>
                    <a:pt x="283" y="941"/>
                  </a:cubicBezTo>
                  <a:lnTo>
                    <a:pt x="296" y="941"/>
                  </a:lnTo>
                  <a:cubicBezTo>
                    <a:pt x="444" y="928"/>
                    <a:pt x="552" y="807"/>
                    <a:pt x="552" y="673"/>
                  </a:cubicBezTo>
                  <a:lnTo>
                    <a:pt x="525" y="243"/>
                  </a:lnTo>
                  <a:cubicBezTo>
                    <a:pt x="525" y="104"/>
                    <a:pt x="416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97;p119">
              <a:extLst>
                <a:ext uri="{FF2B5EF4-FFF2-40B4-BE49-F238E27FC236}">
                  <a16:creationId xmlns:a16="http://schemas.microsoft.com/office/drawing/2014/main" id="{D736F90D-ED71-E7DA-7A19-8C3DCCCBA087}"/>
                </a:ext>
              </a:extLst>
            </p:cNvPr>
            <p:cNvSpPr/>
            <p:nvPr/>
          </p:nvSpPr>
          <p:spPr>
            <a:xfrm>
              <a:off x="4946325" y="1544950"/>
              <a:ext cx="13800" cy="23550"/>
            </a:xfrm>
            <a:custGeom>
              <a:avLst/>
              <a:gdLst/>
              <a:ahLst/>
              <a:cxnLst/>
              <a:rect l="l" t="t" r="r" b="b"/>
              <a:pathLst>
                <a:path w="552" h="942" extrusionOk="0">
                  <a:moveTo>
                    <a:pt x="284" y="1"/>
                  </a:moveTo>
                  <a:cubicBezTo>
                    <a:pt x="148" y="1"/>
                    <a:pt x="41" y="104"/>
                    <a:pt x="28" y="244"/>
                  </a:cubicBezTo>
                  <a:cubicBezTo>
                    <a:pt x="15" y="391"/>
                    <a:pt x="15" y="525"/>
                    <a:pt x="15" y="673"/>
                  </a:cubicBezTo>
                  <a:cubicBezTo>
                    <a:pt x="1" y="820"/>
                    <a:pt x="108" y="942"/>
                    <a:pt x="256" y="942"/>
                  </a:cubicBezTo>
                  <a:lnTo>
                    <a:pt x="269" y="942"/>
                  </a:lnTo>
                  <a:cubicBezTo>
                    <a:pt x="403" y="942"/>
                    <a:pt x="525" y="834"/>
                    <a:pt x="525" y="700"/>
                  </a:cubicBezTo>
                  <a:cubicBezTo>
                    <a:pt x="525" y="552"/>
                    <a:pt x="538" y="418"/>
                    <a:pt x="552" y="283"/>
                  </a:cubicBezTo>
                  <a:cubicBezTo>
                    <a:pt x="552" y="136"/>
                    <a:pt x="444" y="15"/>
                    <a:pt x="310" y="2"/>
                  </a:cubicBezTo>
                  <a:cubicBezTo>
                    <a:pt x="301" y="1"/>
                    <a:pt x="293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98;p119">
              <a:extLst>
                <a:ext uri="{FF2B5EF4-FFF2-40B4-BE49-F238E27FC236}">
                  <a16:creationId xmlns:a16="http://schemas.microsoft.com/office/drawing/2014/main" id="{085A8CB2-24BE-656B-EAF5-2A069D3A53BB}"/>
                </a:ext>
              </a:extLst>
            </p:cNvPr>
            <p:cNvSpPr/>
            <p:nvPr/>
          </p:nvSpPr>
          <p:spPr>
            <a:xfrm>
              <a:off x="4949025" y="1508025"/>
              <a:ext cx="15450" cy="23550"/>
            </a:xfrm>
            <a:custGeom>
              <a:avLst/>
              <a:gdLst/>
              <a:ahLst/>
              <a:cxnLst/>
              <a:rect l="l" t="t" r="r" b="b"/>
              <a:pathLst>
                <a:path w="618" h="942" extrusionOk="0">
                  <a:moveTo>
                    <a:pt x="361" y="1"/>
                  </a:moveTo>
                  <a:cubicBezTo>
                    <a:pt x="225" y="1"/>
                    <a:pt x="107" y="92"/>
                    <a:pt x="95" y="230"/>
                  </a:cubicBezTo>
                  <a:lnTo>
                    <a:pt x="27" y="647"/>
                  </a:lnTo>
                  <a:cubicBezTo>
                    <a:pt x="0" y="781"/>
                    <a:pt x="108" y="915"/>
                    <a:pt x="242" y="942"/>
                  </a:cubicBezTo>
                  <a:lnTo>
                    <a:pt x="283" y="942"/>
                  </a:lnTo>
                  <a:cubicBezTo>
                    <a:pt x="403" y="942"/>
                    <a:pt x="524" y="847"/>
                    <a:pt x="537" y="713"/>
                  </a:cubicBezTo>
                  <a:lnTo>
                    <a:pt x="605" y="298"/>
                  </a:lnTo>
                  <a:cubicBezTo>
                    <a:pt x="618" y="163"/>
                    <a:pt x="524" y="29"/>
                    <a:pt x="390" y="2"/>
                  </a:cubicBezTo>
                  <a:cubicBezTo>
                    <a:pt x="380" y="1"/>
                    <a:pt x="371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99;p119">
              <a:extLst>
                <a:ext uri="{FF2B5EF4-FFF2-40B4-BE49-F238E27FC236}">
                  <a16:creationId xmlns:a16="http://schemas.microsoft.com/office/drawing/2014/main" id="{2ECEE16B-B55C-11BB-1F47-8E809B1DF73A}"/>
                </a:ext>
              </a:extLst>
            </p:cNvPr>
            <p:cNvSpPr/>
            <p:nvPr/>
          </p:nvSpPr>
          <p:spPr>
            <a:xfrm>
              <a:off x="4955725" y="1471700"/>
              <a:ext cx="16800" cy="23300"/>
            </a:xfrm>
            <a:custGeom>
              <a:avLst/>
              <a:gdLst/>
              <a:ahLst/>
              <a:cxnLst/>
              <a:rect l="l" t="t" r="r" b="b"/>
              <a:pathLst>
                <a:path w="672" h="932" extrusionOk="0">
                  <a:moveTo>
                    <a:pt x="401" y="0"/>
                  </a:moveTo>
                  <a:cubicBezTo>
                    <a:pt x="277" y="0"/>
                    <a:pt x="170" y="77"/>
                    <a:pt x="135" y="193"/>
                  </a:cubicBezTo>
                  <a:lnTo>
                    <a:pt x="27" y="609"/>
                  </a:lnTo>
                  <a:cubicBezTo>
                    <a:pt x="1" y="743"/>
                    <a:pt x="81" y="892"/>
                    <a:pt x="215" y="931"/>
                  </a:cubicBezTo>
                  <a:lnTo>
                    <a:pt x="283" y="931"/>
                  </a:lnTo>
                  <a:cubicBezTo>
                    <a:pt x="403" y="931"/>
                    <a:pt x="511" y="851"/>
                    <a:pt x="538" y="743"/>
                  </a:cubicBezTo>
                  <a:lnTo>
                    <a:pt x="632" y="328"/>
                  </a:lnTo>
                  <a:cubicBezTo>
                    <a:pt x="672" y="193"/>
                    <a:pt x="591" y="45"/>
                    <a:pt x="457" y="6"/>
                  </a:cubicBezTo>
                  <a:cubicBezTo>
                    <a:pt x="438" y="2"/>
                    <a:pt x="419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0;p119">
              <a:extLst>
                <a:ext uri="{FF2B5EF4-FFF2-40B4-BE49-F238E27FC236}">
                  <a16:creationId xmlns:a16="http://schemas.microsoft.com/office/drawing/2014/main" id="{93A0F823-0193-FA5F-0873-83E5036A9E74}"/>
                </a:ext>
              </a:extLst>
            </p:cNvPr>
            <p:cNvSpPr/>
            <p:nvPr/>
          </p:nvSpPr>
          <p:spPr>
            <a:xfrm>
              <a:off x="4965800" y="1436450"/>
              <a:ext cx="18150" cy="22975"/>
            </a:xfrm>
            <a:custGeom>
              <a:avLst/>
              <a:gdLst/>
              <a:ahLst/>
              <a:cxnLst/>
              <a:rect l="l" t="t" r="r" b="b"/>
              <a:pathLst>
                <a:path w="726" h="919" extrusionOk="0">
                  <a:moveTo>
                    <a:pt x="429" y="1"/>
                  </a:moveTo>
                  <a:cubicBezTo>
                    <a:pt x="326" y="1"/>
                    <a:pt x="229" y="64"/>
                    <a:pt x="188" y="167"/>
                  </a:cubicBezTo>
                  <a:cubicBezTo>
                    <a:pt x="149" y="301"/>
                    <a:pt x="95" y="435"/>
                    <a:pt x="54" y="569"/>
                  </a:cubicBezTo>
                  <a:cubicBezTo>
                    <a:pt x="0" y="704"/>
                    <a:pt x="68" y="852"/>
                    <a:pt x="215" y="905"/>
                  </a:cubicBezTo>
                  <a:cubicBezTo>
                    <a:pt x="242" y="905"/>
                    <a:pt x="269" y="918"/>
                    <a:pt x="296" y="918"/>
                  </a:cubicBezTo>
                  <a:cubicBezTo>
                    <a:pt x="403" y="918"/>
                    <a:pt x="498" y="852"/>
                    <a:pt x="537" y="744"/>
                  </a:cubicBezTo>
                  <a:cubicBezTo>
                    <a:pt x="578" y="610"/>
                    <a:pt x="632" y="476"/>
                    <a:pt x="672" y="355"/>
                  </a:cubicBezTo>
                  <a:cubicBezTo>
                    <a:pt x="725" y="220"/>
                    <a:pt x="659" y="59"/>
                    <a:pt x="524" y="19"/>
                  </a:cubicBezTo>
                  <a:cubicBezTo>
                    <a:pt x="493" y="7"/>
                    <a:pt x="46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1;p119">
              <a:extLst>
                <a:ext uri="{FF2B5EF4-FFF2-40B4-BE49-F238E27FC236}">
                  <a16:creationId xmlns:a16="http://schemas.microsoft.com/office/drawing/2014/main" id="{40828615-B0C0-37B9-A36A-414263CF849C}"/>
                </a:ext>
              </a:extLst>
            </p:cNvPr>
            <p:cNvSpPr/>
            <p:nvPr/>
          </p:nvSpPr>
          <p:spPr>
            <a:xfrm>
              <a:off x="4686925" y="1372825"/>
              <a:ext cx="345025" cy="405100"/>
            </a:xfrm>
            <a:custGeom>
              <a:avLst/>
              <a:gdLst/>
              <a:ahLst/>
              <a:cxnLst/>
              <a:rect l="l" t="t" r="r" b="b"/>
              <a:pathLst>
                <a:path w="13801" h="16204" extrusionOk="0">
                  <a:moveTo>
                    <a:pt x="11827" y="510"/>
                  </a:moveTo>
                  <a:lnTo>
                    <a:pt x="11827" y="1383"/>
                  </a:lnTo>
                  <a:lnTo>
                    <a:pt x="2752" y="1383"/>
                  </a:lnTo>
                  <a:cubicBezTo>
                    <a:pt x="2605" y="1383"/>
                    <a:pt x="2497" y="1491"/>
                    <a:pt x="2497" y="1638"/>
                  </a:cubicBezTo>
                  <a:cubicBezTo>
                    <a:pt x="2497" y="1772"/>
                    <a:pt x="2605" y="1893"/>
                    <a:pt x="2752" y="1893"/>
                  </a:cubicBezTo>
                  <a:lnTo>
                    <a:pt x="11921" y="1893"/>
                  </a:lnTo>
                  <a:cubicBezTo>
                    <a:pt x="13720" y="5786"/>
                    <a:pt x="13747" y="10216"/>
                    <a:pt x="12002" y="14122"/>
                  </a:cubicBezTo>
                  <a:cubicBezTo>
                    <a:pt x="11961" y="14122"/>
                    <a:pt x="11921" y="14122"/>
                    <a:pt x="11894" y="14149"/>
                  </a:cubicBezTo>
                  <a:cubicBezTo>
                    <a:pt x="11760" y="14202"/>
                    <a:pt x="11706" y="14363"/>
                    <a:pt x="11760" y="14485"/>
                  </a:cubicBezTo>
                  <a:lnTo>
                    <a:pt x="11827" y="14619"/>
                  </a:lnTo>
                  <a:lnTo>
                    <a:pt x="11827" y="15679"/>
                  </a:lnTo>
                  <a:lnTo>
                    <a:pt x="1973" y="15679"/>
                  </a:lnTo>
                  <a:lnTo>
                    <a:pt x="1973" y="14820"/>
                  </a:lnTo>
                  <a:lnTo>
                    <a:pt x="11048" y="14820"/>
                  </a:lnTo>
                  <a:cubicBezTo>
                    <a:pt x="11196" y="14820"/>
                    <a:pt x="11316" y="14712"/>
                    <a:pt x="11316" y="14565"/>
                  </a:cubicBezTo>
                  <a:cubicBezTo>
                    <a:pt x="11316" y="14417"/>
                    <a:pt x="11196" y="14310"/>
                    <a:pt x="11048" y="14310"/>
                  </a:cubicBezTo>
                  <a:lnTo>
                    <a:pt x="1880" y="14310"/>
                  </a:lnTo>
                  <a:cubicBezTo>
                    <a:pt x="81" y="10417"/>
                    <a:pt x="54" y="5987"/>
                    <a:pt x="1799" y="2081"/>
                  </a:cubicBezTo>
                  <a:cubicBezTo>
                    <a:pt x="1839" y="2081"/>
                    <a:pt x="1880" y="2067"/>
                    <a:pt x="1920" y="2054"/>
                  </a:cubicBezTo>
                  <a:cubicBezTo>
                    <a:pt x="2041" y="2001"/>
                    <a:pt x="2095" y="1840"/>
                    <a:pt x="2041" y="1718"/>
                  </a:cubicBezTo>
                  <a:lnTo>
                    <a:pt x="1973" y="1584"/>
                  </a:lnTo>
                  <a:lnTo>
                    <a:pt x="1973" y="510"/>
                  </a:lnTo>
                  <a:close/>
                  <a:moveTo>
                    <a:pt x="1719" y="0"/>
                  </a:moveTo>
                  <a:cubicBezTo>
                    <a:pt x="1571" y="0"/>
                    <a:pt x="1463" y="107"/>
                    <a:pt x="1463" y="256"/>
                  </a:cubicBezTo>
                  <a:lnTo>
                    <a:pt x="1463" y="1571"/>
                  </a:lnTo>
                  <a:cubicBezTo>
                    <a:pt x="511" y="3598"/>
                    <a:pt x="1" y="5853"/>
                    <a:pt x="1" y="8095"/>
                  </a:cubicBezTo>
                  <a:cubicBezTo>
                    <a:pt x="1" y="10350"/>
                    <a:pt x="511" y="12605"/>
                    <a:pt x="1463" y="14619"/>
                  </a:cubicBezTo>
                  <a:lnTo>
                    <a:pt x="1463" y="15947"/>
                  </a:lnTo>
                  <a:cubicBezTo>
                    <a:pt x="1463" y="16082"/>
                    <a:pt x="1571" y="16203"/>
                    <a:pt x="1719" y="16203"/>
                  </a:cubicBezTo>
                  <a:lnTo>
                    <a:pt x="12082" y="16203"/>
                  </a:lnTo>
                  <a:cubicBezTo>
                    <a:pt x="12229" y="16203"/>
                    <a:pt x="12351" y="16082"/>
                    <a:pt x="12351" y="15947"/>
                  </a:cubicBezTo>
                  <a:lnTo>
                    <a:pt x="12351" y="14619"/>
                  </a:lnTo>
                  <a:cubicBezTo>
                    <a:pt x="13290" y="12605"/>
                    <a:pt x="13800" y="10350"/>
                    <a:pt x="13800" y="8095"/>
                  </a:cubicBezTo>
                  <a:cubicBezTo>
                    <a:pt x="13800" y="5853"/>
                    <a:pt x="13290" y="3598"/>
                    <a:pt x="12351" y="1571"/>
                  </a:cubicBezTo>
                  <a:lnTo>
                    <a:pt x="12351" y="256"/>
                  </a:lnTo>
                  <a:cubicBezTo>
                    <a:pt x="12351" y="107"/>
                    <a:pt x="12229" y="0"/>
                    <a:pt x="12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2;p119">
              <a:extLst>
                <a:ext uri="{FF2B5EF4-FFF2-40B4-BE49-F238E27FC236}">
                  <a16:creationId xmlns:a16="http://schemas.microsoft.com/office/drawing/2014/main" id="{A0231F7B-48AF-45DE-6992-1D00D86B0E30}"/>
                </a:ext>
              </a:extLst>
            </p:cNvPr>
            <p:cNvSpPr/>
            <p:nvPr/>
          </p:nvSpPr>
          <p:spPr>
            <a:xfrm>
              <a:off x="4797675" y="1515775"/>
              <a:ext cx="123525" cy="119175"/>
            </a:xfrm>
            <a:custGeom>
              <a:avLst/>
              <a:gdLst/>
              <a:ahLst/>
              <a:cxnLst/>
              <a:rect l="l" t="t" r="r" b="b"/>
              <a:pathLst>
                <a:path w="4941" h="4767" extrusionOk="0">
                  <a:moveTo>
                    <a:pt x="1705" y="511"/>
                  </a:moveTo>
                  <a:cubicBezTo>
                    <a:pt x="2295" y="511"/>
                    <a:pt x="2967" y="833"/>
                    <a:pt x="3491" y="1357"/>
                  </a:cubicBezTo>
                  <a:cubicBezTo>
                    <a:pt x="3933" y="1786"/>
                    <a:pt x="4216" y="2309"/>
                    <a:pt x="4309" y="2820"/>
                  </a:cubicBezTo>
                  <a:cubicBezTo>
                    <a:pt x="4377" y="3183"/>
                    <a:pt x="4336" y="3491"/>
                    <a:pt x="4202" y="3746"/>
                  </a:cubicBezTo>
                  <a:lnTo>
                    <a:pt x="2510" y="2055"/>
                  </a:lnTo>
                  <a:cubicBezTo>
                    <a:pt x="2464" y="2008"/>
                    <a:pt x="2400" y="1984"/>
                    <a:pt x="2335" y="1984"/>
                  </a:cubicBezTo>
                  <a:cubicBezTo>
                    <a:pt x="2269" y="1984"/>
                    <a:pt x="2202" y="2008"/>
                    <a:pt x="2148" y="2055"/>
                  </a:cubicBezTo>
                  <a:cubicBezTo>
                    <a:pt x="2054" y="2162"/>
                    <a:pt x="2054" y="2323"/>
                    <a:pt x="2148" y="2431"/>
                  </a:cubicBezTo>
                  <a:lnTo>
                    <a:pt x="3840" y="4108"/>
                  </a:lnTo>
                  <a:cubicBezTo>
                    <a:pt x="3665" y="4203"/>
                    <a:pt x="3464" y="4256"/>
                    <a:pt x="3235" y="4256"/>
                  </a:cubicBezTo>
                  <a:cubicBezTo>
                    <a:pt x="2644" y="4256"/>
                    <a:pt x="1973" y="3934"/>
                    <a:pt x="1450" y="3410"/>
                  </a:cubicBezTo>
                  <a:cubicBezTo>
                    <a:pt x="1021" y="2981"/>
                    <a:pt x="725" y="2458"/>
                    <a:pt x="631" y="1948"/>
                  </a:cubicBezTo>
                  <a:cubicBezTo>
                    <a:pt x="564" y="1585"/>
                    <a:pt x="604" y="1262"/>
                    <a:pt x="738" y="1021"/>
                  </a:cubicBezTo>
                  <a:lnTo>
                    <a:pt x="1423" y="1692"/>
                  </a:lnTo>
                  <a:cubicBezTo>
                    <a:pt x="1463" y="1746"/>
                    <a:pt x="1531" y="1772"/>
                    <a:pt x="1597" y="1772"/>
                  </a:cubicBezTo>
                  <a:cubicBezTo>
                    <a:pt x="1665" y="1772"/>
                    <a:pt x="1732" y="1746"/>
                    <a:pt x="1785" y="1692"/>
                  </a:cubicBezTo>
                  <a:cubicBezTo>
                    <a:pt x="1880" y="1599"/>
                    <a:pt x="1880" y="1423"/>
                    <a:pt x="1785" y="1330"/>
                  </a:cubicBezTo>
                  <a:lnTo>
                    <a:pt x="1114" y="659"/>
                  </a:lnTo>
                  <a:cubicBezTo>
                    <a:pt x="1275" y="564"/>
                    <a:pt x="1477" y="511"/>
                    <a:pt x="1705" y="511"/>
                  </a:cubicBezTo>
                  <a:close/>
                  <a:moveTo>
                    <a:pt x="1705" y="1"/>
                  </a:moveTo>
                  <a:cubicBezTo>
                    <a:pt x="1236" y="1"/>
                    <a:pt x="833" y="149"/>
                    <a:pt x="537" y="444"/>
                  </a:cubicBezTo>
                  <a:cubicBezTo>
                    <a:pt x="148" y="833"/>
                    <a:pt x="1" y="1397"/>
                    <a:pt x="121" y="2041"/>
                  </a:cubicBezTo>
                  <a:cubicBezTo>
                    <a:pt x="242" y="2658"/>
                    <a:pt x="577" y="3263"/>
                    <a:pt x="1074" y="3773"/>
                  </a:cubicBezTo>
                  <a:cubicBezTo>
                    <a:pt x="1705" y="4404"/>
                    <a:pt x="2510" y="4767"/>
                    <a:pt x="3235" y="4767"/>
                  </a:cubicBezTo>
                  <a:cubicBezTo>
                    <a:pt x="3705" y="4767"/>
                    <a:pt x="4108" y="4618"/>
                    <a:pt x="4404" y="4323"/>
                  </a:cubicBezTo>
                  <a:cubicBezTo>
                    <a:pt x="4792" y="3934"/>
                    <a:pt x="4940" y="3370"/>
                    <a:pt x="4819" y="2726"/>
                  </a:cubicBezTo>
                  <a:cubicBezTo>
                    <a:pt x="4712" y="2109"/>
                    <a:pt x="4363" y="1491"/>
                    <a:pt x="3867" y="994"/>
                  </a:cubicBezTo>
                  <a:cubicBezTo>
                    <a:pt x="3235" y="364"/>
                    <a:pt x="2430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508;p119">
            <a:extLst>
              <a:ext uri="{FF2B5EF4-FFF2-40B4-BE49-F238E27FC236}">
                <a16:creationId xmlns:a16="http://schemas.microsoft.com/office/drawing/2014/main" id="{D3936D14-0391-7550-63AF-6B594DFD7FE8}"/>
              </a:ext>
            </a:extLst>
          </p:cNvPr>
          <p:cNvGrpSpPr/>
          <p:nvPr/>
        </p:nvGrpSpPr>
        <p:grpSpPr>
          <a:xfrm>
            <a:off x="7050878" y="2483987"/>
            <a:ext cx="405100" cy="388975"/>
            <a:chOff x="6241725" y="1380875"/>
            <a:chExt cx="405100" cy="388975"/>
          </a:xfrm>
        </p:grpSpPr>
        <p:sp>
          <p:nvSpPr>
            <p:cNvPr id="39" name="Google Shape;2509;p119">
              <a:extLst>
                <a:ext uri="{FF2B5EF4-FFF2-40B4-BE49-F238E27FC236}">
                  <a16:creationId xmlns:a16="http://schemas.microsoft.com/office/drawing/2014/main" id="{3E6A6D87-43D5-052B-A3D5-9631221FE133}"/>
                </a:ext>
              </a:extLst>
            </p:cNvPr>
            <p:cNvSpPr/>
            <p:nvPr/>
          </p:nvSpPr>
          <p:spPr>
            <a:xfrm>
              <a:off x="6418250" y="1380875"/>
              <a:ext cx="21850" cy="112100"/>
            </a:xfrm>
            <a:custGeom>
              <a:avLst/>
              <a:gdLst/>
              <a:ahLst/>
              <a:cxnLst/>
              <a:rect l="l" t="t" r="r" b="b"/>
              <a:pathLst>
                <a:path w="874" h="4484" extrusionOk="0">
                  <a:moveTo>
                    <a:pt x="605" y="0"/>
                  </a:moveTo>
                  <a:cubicBezTo>
                    <a:pt x="471" y="0"/>
                    <a:pt x="350" y="122"/>
                    <a:pt x="350" y="256"/>
                  </a:cubicBezTo>
                  <a:cubicBezTo>
                    <a:pt x="350" y="524"/>
                    <a:pt x="283" y="645"/>
                    <a:pt x="202" y="793"/>
                  </a:cubicBezTo>
                  <a:cubicBezTo>
                    <a:pt x="108" y="981"/>
                    <a:pt x="1" y="1181"/>
                    <a:pt x="1" y="1584"/>
                  </a:cubicBezTo>
                  <a:cubicBezTo>
                    <a:pt x="1" y="1974"/>
                    <a:pt x="108" y="2175"/>
                    <a:pt x="202" y="2363"/>
                  </a:cubicBezTo>
                  <a:cubicBezTo>
                    <a:pt x="283" y="2511"/>
                    <a:pt x="350" y="2631"/>
                    <a:pt x="350" y="2900"/>
                  </a:cubicBezTo>
                  <a:cubicBezTo>
                    <a:pt x="350" y="3168"/>
                    <a:pt x="283" y="3290"/>
                    <a:pt x="202" y="3437"/>
                  </a:cubicBezTo>
                  <a:cubicBezTo>
                    <a:pt x="108" y="3625"/>
                    <a:pt x="1" y="3826"/>
                    <a:pt x="1" y="4229"/>
                  </a:cubicBezTo>
                  <a:cubicBezTo>
                    <a:pt x="1" y="4363"/>
                    <a:pt x="122" y="4484"/>
                    <a:pt x="269" y="4484"/>
                  </a:cubicBezTo>
                  <a:cubicBezTo>
                    <a:pt x="403" y="4484"/>
                    <a:pt x="525" y="4363"/>
                    <a:pt x="525" y="4229"/>
                  </a:cubicBezTo>
                  <a:cubicBezTo>
                    <a:pt x="525" y="3961"/>
                    <a:pt x="591" y="3839"/>
                    <a:pt x="672" y="3678"/>
                  </a:cubicBezTo>
                  <a:cubicBezTo>
                    <a:pt x="766" y="3504"/>
                    <a:pt x="874" y="3290"/>
                    <a:pt x="874" y="2900"/>
                  </a:cubicBezTo>
                  <a:cubicBezTo>
                    <a:pt x="874" y="2511"/>
                    <a:pt x="766" y="2296"/>
                    <a:pt x="672" y="2121"/>
                  </a:cubicBezTo>
                  <a:cubicBezTo>
                    <a:pt x="591" y="1974"/>
                    <a:pt x="525" y="1853"/>
                    <a:pt x="525" y="1584"/>
                  </a:cubicBezTo>
                  <a:cubicBezTo>
                    <a:pt x="525" y="1316"/>
                    <a:pt x="591" y="1195"/>
                    <a:pt x="672" y="1034"/>
                  </a:cubicBezTo>
                  <a:cubicBezTo>
                    <a:pt x="766" y="859"/>
                    <a:pt x="874" y="645"/>
                    <a:pt x="874" y="256"/>
                  </a:cubicBezTo>
                  <a:cubicBezTo>
                    <a:pt x="874" y="122"/>
                    <a:pt x="752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0;p119">
              <a:extLst>
                <a:ext uri="{FF2B5EF4-FFF2-40B4-BE49-F238E27FC236}">
                  <a16:creationId xmlns:a16="http://schemas.microsoft.com/office/drawing/2014/main" id="{94828319-3184-A4E3-B054-EE25D16383D5}"/>
                </a:ext>
              </a:extLst>
            </p:cNvPr>
            <p:cNvSpPr/>
            <p:nvPr/>
          </p:nvSpPr>
          <p:spPr>
            <a:xfrm>
              <a:off x="6470275" y="1380875"/>
              <a:ext cx="21500" cy="112100"/>
            </a:xfrm>
            <a:custGeom>
              <a:avLst/>
              <a:gdLst/>
              <a:ahLst/>
              <a:cxnLst/>
              <a:rect l="l" t="t" r="r" b="b"/>
              <a:pathLst>
                <a:path w="860" h="4484" extrusionOk="0">
                  <a:moveTo>
                    <a:pt x="591" y="0"/>
                  </a:moveTo>
                  <a:cubicBezTo>
                    <a:pt x="457" y="0"/>
                    <a:pt x="336" y="122"/>
                    <a:pt x="336" y="256"/>
                  </a:cubicBezTo>
                  <a:cubicBezTo>
                    <a:pt x="336" y="524"/>
                    <a:pt x="282" y="645"/>
                    <a:pt x="202" y="793"/>
                  </a:cubicBezTo>
                  <a:cubicBezTo>
                    <a:pt x="108" y="981"/>
                    <a:pt x="1" y="1181"/>
                    <a:pt x="1" y="1584"/>
                  </a:cubicBezTo>
                  <a:cubicBezTo>
                    <a:pt x="1" y="1974"/>
                    <a:pt x="108" y="2175"/>
                    <a:pt x="202" y="2363"/>
                  </a:cubicBezTo>
                  <a:cubicBezTo>
                    <a:pt x="282" y="2511"/>
                    <a:pt x="336" y="2631"/>
                    <a:pt x="336" y="2900"/>
                  </a:cubicBezTo>
                  <a:cubicBezTo>
                    <a:pt x="336" y="3168"/>
                    <a:pt x="282" y="3290"/>
                    <a:pt x="202" y="3437"/>
                  </a:cubicBezTo>
                  <a:cubicBezTo>
                    <a:pt x="108" y="3625"/>
                    <a:pt x="1" y="3826"/>
                    <a:pt x="1" y="4229"/>
                  </a:cubicBezTo>
                  <a:cubicBezTo>
                    <a:pt x="1" y="4363"/>
                    <a:pt x="108" y="4484"/>
                    <a:pt x="255" y="4484"/>
                  </a:cubicBezTo>
                  <a:cubicBezTo>
                    <a:pt x="390" y="4484"/>
                    <a:pt x="511" y="4363"/>
                    <a:pt x="511" y="4229"/>
                  </a:cubicBezTo>
                  <a:cubicBezTo>
                    <a:pt x="511" y="3961"/>
                    <a:pt x="577" y="3839"/>
                    <a:pt x="658" y="3678"/>
                  </a:cubicBezTo>
                  <a:cubicBezTo>
                    <a:pt x="753" y="3504"/>
                    <a:pt x="860" y="3290"/>
                    <a:pt x="860" y="2900"/>
                  </a:cubicBezTo>
                  <a:cubicBezTo>
                    <a:pt x="860" y="2511"/>
                    <a:pt x="753" y="2296"/>
                    <a:pt x="658" y="2121"/>
                  </a:cubicBezTo>
                  <a:cubicBezTo>
                    <a:pt x="577" y="1974"/>
                    <a:pt x="511" y="1853"/>
                    <a:pt x="511" y="1584"/>
                  </a:cubicBezTo>
                  <a:cubicBezTo>
                    <a:pt x="511" y="1316"/>
                    <a:pt x="577" y="1195"/>
                    <a:pt x="658" y="1034"/>
                  </a:cubicBezTo>
                  <a:cubicBezTo>
                    <a:pt x="753" y="859"/>
                    <a:pt x="860" y="645"/>
                    <a:pt x="860" y="256"/>
                  </a:cubicBezTo>
                  <a:cubicBezTo>
                    <a:pt x="860" y="122"/>
                    <a:pt x="73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1;p119">
              <a:extLst>
                <a:ext uri="{FF2B5EF4-FFF2-40B4-BE49-F238E27FC236}">
                  <a16:creationId xmlns:a16="http://schemas.microsoft.com/office/drawing/2014/main" id="{AB9B6D3C-B93E-270E-6E43-974BA14CB8A8}"/>
                </a:ext>
              </a:extLst>
            </p:cNvPr>
            <p:cNvSpPr/>
            <p:nvPr/>
          </p:nvSpPr>
          <p:spPr>
            <a:xfrm>
              <a:off x="6241725" y="1505700"/>
              <a:ext cx="347025" cy="208100"/>
            </a:xfrm>
            <a:custGeom>
              <a:avLst/>
              <a:gdLst/>
              <a:ahLst/>
              <a:cxnLst/>
              <a:rect l="l" t="t" r="r" b="b"/>
              <a:pathLst>
                <a:path w="13881" h="8324" extrusionOk="0">
                  <a:moveTo>
                    <a:pt x="3183" y="1558"/>
                  </a:moveTo>
                  <a:lnTo>
                    <a:pt x="3183" y="3652"/>
                  </a:lnTo>
                  <a:cubicBezTo>
                    <a:pt x="2283" y="3639"/>
                    <a:pt x="1545" y="2900"/>
                    <a:pt x="1545" y="2002"/>
                  </a:cubicBezTo>
                  <a:cubicBezTo>
                    <a:pt x="1545" y="1853"/>
                    <a:pt x="1572" y="1706"/>
                    <a:pt x="1612" y="1558"/>
                  </a:cubicBezTo>
                  <a:close/>
                  <a:moveTo>
                    <a:pt x="1424" y="1035"/>
                  </a:moveTo>
                  <a:cubicBezTo>
                    <a:pt x="1316" y="1035"/>
                    <a:pt x="1223" y="1102"/>
                    <a:pt x="1182" y="1209"/>
                  </a:cubicBezTo>
                  <a:cubicBezTo>
                    <a:pt x="1089" y="1451"/>
                    <a:pt x="1035" y="1719"/>
                    <a:pt x="1035" y="2002"/>
                  </a:cubicBezTo>
                  <a:cubicBezTo>
                    <a:pt x="1035" y="3196"/>
                    <a:pt x="2014" y="4176"/>
                    <a:pt x="3209" y="4176"/>
                  </a:cubicBezTo>
                  <a:lnTo>
                    <a:pt x="3451" y="4176"/>
                  </a:lnTo>
                  <a:cubicBezTo>
                    <a:pt x="3585" y="4176"/>
                    <a:pt x="3706" y="4055"/>
                    <a:pt x="3706" y="3921"/>
                  </a:cubicBezTo>
                  <a:lnTo>
                    <a:pt x="3706" y="1303"/>
                  </a:lnTo>
                  <a:cubicBezTo>
                    <a:pt x="3706" y="1155"/>
                    <a:pt x="3585" y="1035"/>
                    <a:pt x="3451" y="1035"/>
                  </a:cubicBezTo>
                  <a:close/>
                  <a:moveTo>
                    <a:pt x="13358" y="525"/>
                  </a:moveTo>
                  <a:lnTo>
                    <a:pt x="13358" y="7035"/>
                  </a:lnTo>
                  <a:cubicBezTo>
                    <a:pt x="13358" y="7464"/>
                    <a:pt x="13009" y="7801"/>
                    <a:pt x="12579" y="7801"/>
                  </a:cubicBezTo>
                  <a:lnTo>
                    <a:pt x="4484" y="7801"/>
                  </a:lnTo>
                  <a:cubicBezTo>
                    <a:pt x="4055" y="7801"/>
                    <a:pt x="3706" y="7464"/>
                    <a:pt x="3706" y="7035"/>
                  </a:cubicBezTo>
                  <a:lnTo>
                    <a:pt x="3706" y="4955"/>
                  </a:lnTo>
                  <a:cubicBezTo>
                    <a:pt x="3706" y="4807"/>
                    <a:pt x="3585" y="4686"/>
                    <a:pt x="3451" y="4686"/>
                  </a:cubicBezTo>
                  <a:lnTo>
                    <a:pt x="3209" y="4686"/>
                  </a:lnTo>
                  <a:cubicBezTo>
                    <a:pt x="1719" y="4686"/>
                    <a:pt x="511" y="3478"/>
                    <a:pt x="511" y="2002"/>
                  </a:cubicBezTo>
                  <a:cubicBezTo>
                    <a:pt x="511" y="1465"/>
                    <a:pt x="672" y="967"/>
                    <a:pt x="954" y="525"/>
                  </a:cubicBezTo>
                  <a:close/>
                  <a:moveTo>
                    <a:pt x="820" y="1"/>
                  </a:moveTo>
                  <a:cubicBezTo>
                    <a:pt x="739" y="1"/>
                    <a:pt x="659" y="42"/>
                    <a:pt x="618" y="108"/>
                  </a:cubicBezTo>
                  <a:cubicBezTo>
                    <a:pt x="215" y="659"/>
                    <a:pt x="1" y="1316"/>
                    <a:pt x="1" y="2002"/>
                  </a:cubicBezTo>
                  <a:cubicBezTo>
                    <a:pt x="1" y="3759"/>
                    <a:pt x="1424" y="5196"/>
                    <a:pt x="3183" y="5209"/>
                  </a:cubicBezTo>
                  <a:lnTo>
                    <a:pt x="3183" y="7035"/>
                  </a:lnTo>
                  <a:cubicBezTo>
                    <a:pt x="3183" y="7747"/>
                    <a:pt x="3773" y="8324"/>
                    <a:pt x="4484" y="8324"/>
                  </a:cubicBezTo>
                  <a:lnTo>
                    <a:pt x="12579" y="8324"/>
                  </a:lnTo>
                  <a:cubicBezTo>
                    <a:pt x="13304" y="8324"/>
                    <a:pt x="13881" y="7747"/>
                    <a:pt x="13881" y="7035"/>
                  </a:cubicBezTo>
                  <a:lnTo>
                    <a:pt x="13881" y="269"/>
                  </a:lnTo>
                  <a:cubicBezTo>
                    <a:pt x="13881" y="122"/>
                    <a:pt x="13761" y="1"/>
                    <a:pt x="13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2;p119">
              <a:extLst>
                <a:ext uri="{FF2B5EF4-FFF2-40B4-BE49-F238E27FC236}">
                  <a16:creationId xmlns:a16="http://schemas.microsoft.com/office/drawing/2014/main" id="{263DB591-F0FE-C565-0623-1BE99FEC042B}"/>
                </a:ext>
              </a:extLst>
            </p:cNvPr>
            <p:cNvSpPr/>
            <p:nvPr/>
          </p:nvSpPr>
          <p:spPr>
            <a:xfrm>
              <a:off x="6541075" y="1566125"/>
              <a:ext cx="13125" cy="113125"/>
            </a:xfrm>
            <a:custGeom>
              <a:avLst/>
              <a:gdLst/>
              <a:ahLst/>
              <a:cxnLst/>
              <a:rect l="l" t="t" r="r" b="b"/>
              <a:pathLst>
                <a:path w="525" h="4525" extrusionOk="0">
                  <a:moveTo>
                    <a:pt x="269" y="0"/>
                  </a:moveTo>
                  <a:cubicBezTo>
                    <a:pt x="122" y="0"/>
                    <a:pt x="1" y="121"/>
                    <a:pt x="1" y="256"/>
                  </a:cubicBezTo>
                  <a:lnTo>
                    <a:pt x="1" y="4269"/>
                  </a:lnTo>
                  <a:cubicBezTo>
                    <a:pt x="1" y="4417"/>
                    <a:pt x="122" y="4524"/>
                    <a:pt x="269" y="4524"/>
                  </a:cubicBezTo>
                  <a:cubicBezTo>
                    <a:pt x="403" y="4524"/>
                    <a:pt x="525" y="4417"/>
                    <a:pt x="525" y="4269"/>
                  </a:cubicBezTo>
                  <a:lnTo>
                    <a:pt x="525" y="256"/>
                  </a:lnTo>
                  <a:cubicBezTo>
                    <a:pt x="525" y="121"/>
                    <a:pt x="40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3;p119">
              <a:extLst>
                <a:ext uri="{FF2B5EF4-FFF2-40B4-BE49-F238E27FC236}">
                  <a16:creationId xmlns:a16="http://schemas.microsoft.com/office/drawing/2014/main" id="{01977C1F-E830-18AE-CC21-D1D33331D0C2}"/>
                </a:ext>
              </a:extLst>
            </p:cNvPr>
            <p:cNvSpPr/>
            <p:nvPr/>
          </p:nvSpPr>
          <p:spPr>
            <a:xfrm>
              <a:off x="6541075" y="1505700"/>
              <a:ext cx="13125" cy="47675"/>
            </a:xfrm>
            <a:custGeom>
              <a:avLst/>
              <a:gdLst/>
              <a:ahLst/>
              <a:cxnLst/>
              <a:rect l="l" t="t" r="r" b="b"/>
              <a:pathLst>
                <a:path w="525" h="1907" extrusionOk="0">
                  <a:moveTo>
                    <a:pt x="269" y="1"/>
                  </a:moveTo>
                  <a:cubicBezTo>
                    <a:pt x="122" y="1"/>
                    <a:pt x="1" y="122"/>
                    <a:pt x="1" y="269"/>
                  </a:cubicBezTo>
                  <a:lnTo>
                    <a:pt x="1" y="1639"/>
                  </a:lnTo>
                  <a:cubicBezTo>
                    <a:pt x="1" y="1787"/>
                    <a:pt x="122" y="1907"/>
                    <a:pt x="269" y="1907"/>
                  </a:cubicBezTo>
                  <a:cubicBezTo>
                    <a:pt x="403" y="1907"/>
                    <a:pt x="525" y="1787"/>
                    <a:pt x="525" y="1639"/>
                  </a:cubicBezTo>
                  <a:lnTo>
                    <a:pt x="525" y="269"/>
                  </a:lnTo>
                  <a:cubicBezTo>
                    <a:pt x="525" y="122"/>
                    <a:pt x="40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4;p119">
              <a:extLst>
                <a:ext uri="{FF2B5EF4-FFF2-40B4-BE49-F238E27FC236}">
                  <a16:creationId xmlns:a16="http://schemas.microsoft.com/office/drawing/2014/main" id="{3C1D918F-91A3-6140-643C-80BEA6331551}"/>
                </a:ext>
              </a:extLst>
            </p:cNvPr>
            <p:cNvSpPr/>
            <p:nvPr/>
          </p:nvSpPr>
          <p:spPr>
            <a:xfrm>
              <a:off x="6271250" y="1726600"/>
              <a:ext cx="367850" cy="43250"/>
            </a:xfrm>
            <a:custGeom>
              <a:avLst/>
              <a:gdLst/>
              <a:ahLst/>
              <a:cxnLst/>
              <a:rect l="l" t="t" r="r" b="b"/>
              <a:pathLst>
                <a:path w="14714" h="1730" extrusionOk="0">
                  <a:moveTo>
                    <a:pt x="288" y="1"/>
                  </a:moveTo>
                  <a:cubicBezTo>
                    <a:pt x="264" y="1"/>
                    <a:pt x="239" y="4"/>
                    <a:pt x="216" y="12"/>
                  </a:cubicBezTo>
                  <a:cubicBezTo>
                    <a:pt x="81" y="51"/>
                    <a:pt x="1" y="200"/>
                    <a:pt x="42" y="334"/>
                  </a:cubicBezTo>
                  <a:lnTo>
                    <a:pt x="243" y="1045"/>
                  </a:lnTo>
                  <a:cubicBezTo>
                    <a:pt x="350" y="1435"/>
                    <a:pt x="753" y="1730"/>
                    <a:pt x="1143" y="1730"/>
                  </a:cubicBezTo>
                  <a:lnTo>
                    <a:pt x="13559" y="1730"/>
                  </a:lnTo>
                  <a:cubicBezTo>
                    <a:pt x="13962" y="1730"/>
                    <a:pt x="14352" y="1435"/>
                    <a:pt x="14472" y="1045"/>
                  </a:cubicBezTo>
                  <a:lnTo>
                    <a:pt x="14674" y="334"/>
                  </a:lnTo>
                  <a:cubicBezTo>
                    <a:pt x="14713" y="200"/>
                    <a:pt x="14633" y="51"/>
                    <a:pt x="14486" y="12"/>
                  </a:cubicBezTo>
                  <a:cubicBezTo>
                    <a:pt x="14462" y="4"/>
                    <a:pt x="14438" y="1"/>
                    <a:pt x="14415" y="1"/>
                  </a:cubicBezTo>
                  <a:cubicBezTo>
                    <a:pt x="14307" y="1"/>
                    <a:pt x="14210" y="75"/>
                    <a:pt x="14176" y="186"/>
                  </a:cubicBezTo>
                  <a:lnTo>
                    <a:pt x="13976" y="898"/>
                  </a:lnTo>
                  <a:cubicBezTo>
                    <a:pt x="13922" y="1059"/>
                    <a:pt x="13720" y="1206"/>
                    <a:pt x="13559" y="1206"/>
                  </a:cubicBezTo>
                  <a:lnTo>
                    <a:pt x="1143" y="1206"/>
                  </a:lnTo>
                  <a:cubicBezTo>
                    <a:pt x="981" y="1206"/>
                    <a:pt x="780" y="1059"/>
                    <a:pt x="740" y="898"/>
                  </a:cubicBezTo>
                  <a:lnTo>
                    <a:pt x="538" y="186"/>
                  </a:lnTo>
                  <a:cubicBezTo>
                    <a:pt x="505" y="75"/>
                    <a:pt x="399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15;p119">
              <a:extLst>
                <a:ext uri="{FF2B5EF4-FFF2-40B4-BE49-F238E27FC236}">
                  <a16:creationId xmlns:a16="http://schemas.microsoft.com/office/drawing/2014/main" id="{88DC1D21-71C9-3EBE-BDAE-EBE5C40FB464}"/>
                </a:ext>
              </a:extLst>
            </p:cNvPr>
            <p:cNvSpPr/>
            <p:nvPr/>
          </p:nvSpPr>
          <p:spPr>
            <a:xfrm>
              <a:off x="6263200" y="1726875"/>
              <a:ext cx="383625" cy="12775"/>
            </a:xfrm>
            <a:custGeom>
              <a:avLst/>
              <a:gdLst/>
              <a:ahLst/>
              <a:cxnLst/>
              <a:rect l="l" t="t" r="r" b="b"/>
              <a:pathLst>
                <a:path w="15345" h="511" extrusionOk="0">
                  <a:moveTo>
                    <a:pt x="256" y="1"/>
                  </a:moveTo>
                  <a:cubicBezTo>
                    <a:pt x="122" y="1"/>
                    <a:pt x="1" y="108"/>
                    <a:pt x="1" y="255"/>
                  </a:cubicBezTo>
                  <a:cubicBezTo>
                    <a:pt x="1" y="389"/>
                    <a:pt x="122" y="511"/>
                    <a:pt x="256" y="511"/>
                  </a:cubicBezTo>
                  <a:lnTo>
                    <a:pt x="15089" y="511"/>
                  </a:lnTo>
                  <a:cubicBezTo>
                    <a:pt x="15223" y="511"/>
                    <a:pt x="15345" y="389"/>
                    <a:pt x="15345" y="255"/>
                  </a:cubicBezTo>
                  <a:cubicBezTo>
                    <a:pt x="15345" y="108"/>
                    <a:pt x="15223" y="1"/>
                    <a:pt x="15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2516;p119">
            <a:extLst>
              <a:ext uri="{FF2B5EF4-FFF2-40B4-BE49-F238E27FC236}">
                <a16:creationId xmlns:a16="http://schemas.microsoft.com/office/drawing/2014/main" id="{CC4162B7-D35C-D084-35AC-DD271F14FEA6}"/>
              </a:ext>
            </a:extLst>
          </p:cNvPr>
          <p:cNvSpPr/>
          <p:nvPr/>
        </p:nvSpPr>
        <p:spPr>
          <a:xfrm>
            <a:off x="7226859" y="4143211"/>
            <a:ext cx="21500" cy="78875"/>
          </a:xfrm>
          <a:custGeom>
            <a:avLst/>
            <a:gdLst/>
            <a:ahLst/>
            <a:cxnLst/>
            <a:rect l="l" t="t" r="r" b="b"/>
            <a:pathLst>
              <a:path w="860" h="3155" extrusionOk="0">
                <a:moveTo>
                  <a:pt x="256" y="0"/>
                </a:moveTo>
                <a:cubicBezTo>
                  <a:pt x="108" y="0"/>
                  <a:pt x="0" y="108"/>
                  <a:pt x="0" y="255"/>
                </a:cubicBezTo>
                <a:cubicBezTo>
                  <a:pt x="0" y="645"/>
                  <a:pt x="108" y="859"/>
                  <a:pt x="202" y="1033"/>
                </a:cubicBezTo>
                <a:cubicBezTo>
                  <a:pt x="283" y="1194"/>
                  <a:pt x="336" y="1316"/>
                  <a:pt x="336" y="1584"/>
                </a:cubicBezTo>
                <a:cubicBezTo>
                  <a:pt x="336" y="1839"/>
                  <a:pt x="283" y="1960"/>
                  <a:pt x="202" y="2121"/>
                </a:cubicBezTo>
                <a:cubicBezTo>
                  <a:pt x="108" y="2295"/>
                  <a:pt x="0" y="2510"/>
                  <a:pt x="0" y="2900"/>
                </a:cubicBezTo>
                <a:cubicBezTo>
                  <a:pt x="0" y="3047"/>
                  <a:pt x="108" y="3154"/>
                  <a:pt x="256" y="3154"/>
                </a:cubicBezTo>
                <a:cubicBezTo>
                  <a:pt x="390" y="3154"/>
                  <a:pt x="510" y="3047"/>
                  <a:pt x="510" y="2900"/>
                </a:cubicBezTo>
                <a:cubicBezTo>
                  <a:pt x="510" y="2631"/>
                  <a:pt x="578" y="2510"/>
                  <a:pt x="658" y="2363"/>
                </a:cubicBezTo>
                <a:cubicBezTo>
                  <a:pt x="752" y="2175"/>
                  <a:pt x="859" y="1973"/>
                  <a:pt x="859" y="1584"/>
                </a:cubicBezTo>
                <a:cubicBezTo>
                  <a:pt x="859" y="1181"/>
                  <a:pt x="752" y="980"/>
                  <a:pt x="658" y="792"/>
                </a:cubicBezTo>
                <a:cubicBezTo>
                  <a:pt x="578" y="645"/>
                  <a:pt x="510" y="523"/>
                  <a:pt x="510" y="255"/>
                </a:cubicBezTo>
                <a:cubicBezTo>
                  <a:pt x="510" y="108"/>
                  <a:pt x="390" y="0"/>
                  <a:pt x="2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517;p119">
            <a:extLst>
              <a:ext uri="{FF2B5EF4-FFF2-40B4-BE49-F238E27FC236}">
                <a16:creationId xmlns:a16="http://schemas.microsoft.com/office/drawing/2014/main" id="{A26B599B-2684-F329-E5F7-F10C8B357619}"/>
              </a:ext>
            </a:extLst>
          </p:cNvPr>
          <p:cNvSpPr/>
          <p:nvPr/>
        </p:nvSpPr>
        <p:spPr>
          <a:xfrm>
            <a:off x="7278534" y="4143211"/>
            <a:ext cx="21500" cy="78875"/>
          </a:xfrm>
          <a:custGeom>
            <a:avLst/>
            <a:gdLst/>
            <a:ahLst/>
            <a:cxnLst/>
            <a:rect l="l" t="t" r="r" b="b"/>
            <a:pathLst>
              <a:path w="860" h="3155" extrusionOk="0">
                <a:moveTo>
                  <a:pt x="256" y="0"/>
                </a:moveTo>
                <a:cubicBezTo>
                  <a:pt x="108" y="0"/>
                  <a:pt x="0" y="108"/>
                  <a:pt x="0" y="255"/>
                </a:cubicBezTo>
                <a:cubicBezTo>
                  <a:pt x="0" y="645"/>
                  <a:pt x="108" y="859"/>
                  <a:pt x="202" y="1033"/>
                </a:cubicBezTo>
                <a:cubicBezTo>
                  <a:pt x="283" y="1194"/>
                  <a:pt x="337" y="1316"/>
                  <a:pt x="337" y="1584"/>
                </a:cubicBezTo>
                <a:cubicBezTo>
                  <a:pt x="337" y="1839"/>
                  <a:pt x="283" y="1960"/>
                  <a:pt x="202" y="2121"/>
                </a:cubicBezTo>
                <a:cubicBezTo>
                  <a:pt x="108" y="2295"/>
                  <a:pt x="0" y="2510"/>
                  <a:pt x="0" y="2900"/>
                </a:cubicBezTo>
                <a:cubicBezTo>
                  <a:pt x="0" y="3047"/>
                  <a:pt x="108" y="3154"/>
                  <a:pt x="256" y="3154"/>
                </a:cubicBezTo>
                <a:cubicBezTo>
                  <a:pt x="403" y="3154"/>
                  <a:pt x="511" y="3047"/>
                  <a:pt x="511" y="2900"/>
                </a:cubicBezTo>
                <a:cubicBezTo>
                  <a:pt x="511" y="2631"/>
                  <a:pt x="578" y="2510"/>
                  <a:pt x="659" y="2363"/>
                </a:cubicBezTo>
                <a:cubicBezTo>
                  <a:pt x="752" y="2175"/>
                  <a:pt x="860" y="1973"/>
                  <a:pt x="860" y="1584"/>
                </a:cubicBezTo>
                <a:cubicBezTo>
                  <a:pt x="860" y="1181"/>
                  <a:pt x="752" y="980"/>
                  <a:pt x="659" y="792"/>
                </a:cubicBezTo>
                <a:cubicBezTo>
                  <a:pt x="578" y="645"/>
                  <a:pt x="511" y="523"/>
                  <a:pt x="511" y="255"/>
                </a:cubicBezTo>
                <a:cubicBezTo>
                  <a:pt x="511" y="108"/>
                  <a:pt x="403" y="0"/>
                  <a:pt x="2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518;p119">
            <a:extLst>
              <a:ext uri="{FF2B5EF4-FFF2-40B4-BE49-F238E27FC236}">
                <a16:creationId xmlns:a16="http://schemas.microsoft.com/office/drawing/2014/main" id="{76AA6C31-5116-2993-4F3E-98F3C6E1CF43}"/>
              </a:ext>
            </a:extLst>
          </p:cNvPr>
          <p:cNvSpPr/>
          <p:nvPr/>
        </p:nvSpPr>
        <p:spPr>
          <a:xfrm>
            <a:off x="7063759" y="4280428"/>
            <a:ext cx="322525" cy="305725"/>
          </a:xfrm>
          <a:custGeom>
            <a:avLst/>
            <a:gdLst/>
            <a:ahLst/>
            <a:cxnLst/>
            <a:rect l="l" t="t" r="r" b="b"/>
            <a:pathLst>
              <a:path w="12901" h="12229" extrusionOk="0">
                <a:moveTo>
                  <a:pt x="12350" y="510"/>
                </a:moveTo>
                <a:lnTo>
                  <a:pt x="11518" y="10054"/>
                </a:lnTo>
                <a:cubicBezTo>
                  <a:pt x="11437" y="10967"/>
                  <a:pt x="10619" y="11706"/>
                  <a:pt x="9706" y="11706"/>
                </a:cubicBezTo>
                <a:lnTo>
                  <a:pt x="6256" y="11706"/>
                </a:lnTo>
                <a:cubicBezTo>
                  <a:pt x="5343" y="11706"/>
                  <a:pt x="4537" y="10967"/>
                  <a:pt x="4457" y="10054"/>
                </a:cubicBezTo>
                <a:cubicBezTo>
                  <a:pt x="4444" y="9920"/>
                  <a:pt x="4337" y="9827"/>
                  <a:pt x="4202" y="9827"/>
                </a:cubicBezTo>
                <a:lnTo>
                  <a:pt x="3329" y="9827"/>
                </a:lnTo>
                <a:cubicBezTo>
                  <a:pt x="2565" y="9827"/>
                  <a:pt x="1840" y="9397"/>
                  <a:pt x="1316" y="8631"/>
                </a:cubicBezTo>
                <a:cubicBezTo>
                  <a:pt x="793" y="7880"/>
                  <a:pt x="510" y="6900"/>
                  <a:pt x="510" y="5853"/>
                </a:cubicBezTo>
                <a:cubicBezTo>
                  <a:pt x="510" y="4819"/>
                  <a:pt x="793" y="3840"/>
                  <a:pt x="1316" y="3088"/>
                </a:cubicBezTo>
                <a:cubicBezTo>
                  <a:pt x="1840" y="2322"/>
                  <a:pt x="2565" y="1893"/>
                  <a:pt x="3329" y="1893"/>
                </a:cubicBezTo>
                <a:lnTo>
                  <a:pt x="3451" y="1893"/>
                </a:lnTo>
                <a:cubicBezTo>
                  <a:pt x="3517" y="1893"/>
                  <a:pt x="3598" y="1866"/>
                  <a:pt x="3639" y="1812"/>
                </a:cubicBezTo>
                <a:cubicBezTo>
                  <a:pt x="3692" y="1758"/>
                  <a:pt x="3719" y="1678"/>
                  <a:pt x="3705" y="1611"/>
                </a:cubicBezTo>
                <a:lnTo>
                  <a:pt x="3612" y="510"/>
                </a:lnTo>
                <a:close/>
                <a:moveTo>
                  <a:pt x="3276" y="0"/>
                </a:moveTo>
                <a:cubicBezTo>
                  <a:pt x="3263" y="0"/>
                  <a:pt x="3263" y="13"/>
                  <a:pt x="3249" y="13"/>
                </a:cubicBezTo>
                <a:lnTo>
                  <a:pt x="3222" y="13"/>
                </a:lnTo>
                <a:lnTo>
                  <a:pt x="3222" y="27"/>
                </a:lnTo>
                <a:lnTo>
                  <a:pt x="3209" y="27"/>
                </a:lnTo>
                <a:cubicBezTo>
                  <a:pt x="3195" y="27"/>
                  <a:pt x="3195" y="27"/>
                  <a:pt x="3195" y="40"/>
                </a:cubicBezTo>
                <a:lnTo>
                  <a:pt x="3182" y="40"/>
                </a:lnTo>
                <a:cubicBezTo>
                  <a:pt x="3182" y="40"/>
                  <a:pt x="3182" y="54"/>
                  <a:pt x="3168" y="54"/>
                </a:cubicBezTo>
                <a:lnTo>
                  <a:pt x="3155" y="54"/>
                </a:lnTo>
                <a:lnTo>
                  <a:pt x="3155" y="67"/>
                </a:lnTo>
                <a:lnTo>
                  <a:pt x="3141" y="81"/>
                </a:lnTo>
                <a:lnTo>
                  <a:pt x="3128" y="94"/>
                </a:lnTo>
                <a:lnTo>
                  <a:pt x="3114" y="108"/>
                </a:lnTo>
                <a:lnTo>
                  <a:pt x="3114" y="121"/>
                </a:lnTo>
                <a:cubicBezTo>
                  <a:pt x="3114" y="121"/>
                  <a:pt x="3102" y="121"/>
                  <a:pt x="3102" y="135"/>
                </a:cubicBezTo>
                <a:lnTo>
                  <a:pt x="3102" y="147"/>
                </a:lnTo>
                <a:lnTo>
                  <a:pt x="3088" y="147"/>
                </a:lnTo>
                <a:lnTo>
                  <a:pt x="3088" y="161"/>
                </a:lnTo>
                <a:lnTo>
                  <a:pt x="3088" y="174"/>
                </a:lnTo>
                <a:lnTo>
                  <a:pt x="3075" y="188"/>
                </a:lnTo>
                <a:lnTo>
                  <a:pt x="3075" y="201"/>
                </a:lnTo>
                <a:lnTo>
                  <a:pt x="3075" y="215"/>
                </a:lnTo>
                <a:lnTo>
                  <a:pt x="3075" y="228"/>
                </a:lnTo>
                <a:lnTo>
                  <a:pt x="3075" y="242"/>
                </a:lnTo>
                <a:lnTo>
                  <a:pt x="3075" y="255"/>
                </a:lnTo>
                <a:lnTo>
                  <a:pt x="3075" y="269"/>
                </a:lnTo>
                <a:lnTo>
                  <a:pt x="3075" y="282"/>
                </a:lnTo>
                <a:lnTo>
                  <a:pt x="3168" y="1382"/>
                </a:lnTo>
                <a:cubicBezTo>
                  <a:pt x="2282" y="1436"/>
                  <a:pt x="1477" y="1933"/>
                  <a:pt x="886" y="2792"/>
                </a:cubicBezTo>
                <a:cubicBezTo>
                  <a:pt x="309" y="3625"/>
                  <a:pt x="0" y="4712"/>
                  <a:pt x="0" y="5853"/>
                </a:cubicBezTo>
                <a:cubicBezTo>
                  <a:pt x="0" y="7008"/>
                  <a:pt x="309" y="8094"/>
                  <a:pt x="886" y="8914"/>
                </a:cubicBezTo>
                <a:cubicBezTo>
                  <a:pt x="1518" y="9839"/>
                  <a:pt x="2390" y="10337"/>
                  <a:pt x="3329" y="10337"/>
                </a:cubicBezTo>
                <a:lnTo>
                  <a:pt x="3974" y="10337"/>
                </a:lnTo>
                <a:cubicBezTo>
                  <a:pt x="4188" y="11397"/>
                  <a:pt x="5169" y="12229"/>
                  <a:pt x="6256" y="12229"/>
                </a:cubicBezTo>
                <a:lnTo>
                  <a:pt x="9706" y="12229"/>
                </a:lnTo>
                <a:cubicBezTo>
                  <a:pt x="10887" y="12229"/>
                  <a:pt x="11921" y="11276"/>
                  <a:pt x="12028" y="10108"/>
                </a:cubicBezTo>
                <a:lnTo>
                  <a:pt x="12901" y="282"/>
                </a:lnTo>
                <a:lnTo>
                  <a:pt x="12901" y="269"/>
                </a:lnTo>
                <a:lnTo>
                  <a:pt x="12901" y="255"/>
                </a:lnTo>
                <a:lnTo>
                  <a:pt x="12901" y="242"/>
                </a:lnTo>
                <a:lnTo>
                  <a:pt x="12901" y="228"/>
                </a:lnTo>
                <a:lnTo>
                  <a:pt x="12901" y="215"/>
                </a:lnTo>
                <a:cubicBezTo>
                  <a:pt x="12887" y="215"/>
                  <a:pt x="12887" y="201"/>
                  <a:pt x="12887" y="201"/>
                </a:cubicBezTo>
                <a:lnTo>
                  <a:pt x="12887" y="188"/>
                </a:lnTo>
                <a:lnTo>
                  <a:pt x="12887" y="174"/>
                </a:lnTo>
                <a:lnTo>
                  <a:pt x="12887" y="161"/>
                </a:lnTo>
                <a:cubicBezTo>
                  <a:pt x="12874" y="161"/>
                  <a:pt x="12874" y="161"/>
                  <a:pt x="12874" y="147"/>
                </a:cubicBezTo>
                <a:cubicBezTo>
                  <a:pt x="12874" y="135"/>
                  <a:pt x="12860" y="135"/>
                  <a:pt x="12860" y="135"/>
                </a:cubicBezTo>
                <a:lnTo>
                  <a:pt x="12860" y="121"/>
                </a:lnTo>
                <a:lnTo>
                  <a:pt x="12847" y="108"/>
                </a:lnTo>
                <a:lnTo>
                  <a:pt x="12847" y="94"/>
                </a:lnTo>
                <a:cubicBezTo>
                  <a:pt x="12833" y="94"/>
                  <a:pt x="12833" y="94"/>
                  <a:pt x="12833" y="81"/>
                </a:cubicBezTo>
                <a:lnTo>
                  <a:pt x="12820" y="81"/>
                </a:lnTo>
                <a:lnTo>
                  <a:pt x="12820" y="67"/>
                </a:lnTo>
                <a:cubicBezTo>
                  <a:pt x="12806" y="67"/>
                  <a:pt x="12806" y="67"/>
                  <a:pt x="12806" y="54"/>
                </a:cubicBezTo>
                <a:lnTo>
                  <a:pt x="12794" y="54"/>
                </a:lnTo>
                <a:lnTo>
                  <a:pt x="12794" y="40"/>
                </a:lnTo>
                <a:lnTo>
                  <a:pt x="12767" y="40"/>
                </a:lnTo>
                <a:lnTo>
                  <a:pt x="12767" y="27"/>
                </a:lnTo>
                <a:lnTo>
                  <a:pt x="12753" y="27"/>
                </a:lnTo>
                <a:cubicBezTo>
                  <a:pt x="12740" y="27"/>
                  <a:pt x="12740" y="13"/>
                  <a:pt x="12740" y="13"/>
                </a:cubicBezTo>
                <a:lnTo>
                  <a:pt x="12713" y="13"/>
                </a:lnTo>
                <a:lnTo>
                  <a:pt x="126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519;p119">
            <a:extLst>
              <a:ext uri="{FF2B5EF4-FFF2-40B4-BE49-F238E27FC236}">
                <a16:creationId xmlns:a16="http://schemas.microsoft.com/office/drawing/2014/main" id="{9E7172AB-2950-FF8E-8A84-E299D2E29B14}"/>
              </a:ext>
            </a:extLst>
          </p:cNvPr>
          <p:cNvSpPr/>
          <p:nvPr/>
        </p:nvSpPr>
        <p:spPr>
          <a:xfrm>
            <a:off x="7089609" y="4340828"/>
            <a:ext cx="83250" cy="172175"/>
          </a:xfrm>
          <a:custGeom>
            <a:avLst/>
            <a:gdLst/>
            <a:ahLst/>
            <a:cxnLst/>
            <a:rect l="l" t="t" r="r" b="b"/>
            <a:pathLst>
              <a:path w="3330" h="6887" extrusionOk="0">
                <a:moveTo>
                  <a:pt x="2268" y="511"/>
                </a:moveTo>
                <a:lnTo>
                  <a:pt x="2792" y="6376"/>
                </a:lnTo>
                <a:lnTo>
                  <a:pt x="2295" y="6376"/>
                </a:lnTo>
                <a:cubicBezTo>
                  <a:pt x="1880" y="6376"/>
                  <a:pt x="1463" y="6108"/>
                  <a:pt x="1128" y="5625"/>
                </a:cubicBezTo>
                <a:cubicBezTo>
                  <a:pt x="738" y="5048"/>
                  <a:pt x="523" y="4282"/>
                  <a:pt x="523" y="3437"/>
                </a:cubicBezTo>
                <a:cubicBezTo>
                  <a:pt x="523" y="2605"/>
                  <a:pt x="738" y="1839"/>
                  <a:pt x="1128" y="1262"/>
                </a:cubicBezTo>
                <a:cubicBezTo>
                  <a:pt x="1450" y="792"/>
                  <a:pt x="1866" y="524"/>
                  <a:pt x="2268" y="511"/>
                </a:cubicBezTo>
                <a:close/>
                <a:moveTo>
                  <a:pt x="2295" y="1"/>
                </a:moveTo>
                <a:cubicBezTo>
                  <a:pt x="1705" y="1"/>
                  <a:pt x="1141" y="336"/>
                  <a:pt x="698" y="967"/>
                </a:cubicBezTo>
                <a:cubicBezTo>
                  <a:pt x="255" y="1624"/>
                  <a:pt x="0" y="2510"/>
                  <a:pt x="0" y="3437"/>
                </a:cubicBezTo>
                <a:cubicBezTo>
                  <a:pt x="0" y="4377"/>
                  <a:pt x="255" y="5263"/>
                  <a:pt x="698" y="5920"/>
                </a:cubicBezTo>
                <a:cubicBezTo>
                  <a:pt x="1141" y="6551"/>
                  <a:pt x="1705" y="6886"/>
                  <a:pt x="2295" y="6886"/>
                </a:cubicBezTo>
                <a:lnTo>
                  <a:pt x="3074" y="6886"/>
                </a:lnTo>
                <a:cubicBezTo>
                  <a:pt x="3142" y="6886"/>
                  <a:pt x="3208" y="6860"/>
                  <a:pt x="3262" y="6806"/>
                </a:cubicBezTo>
                <a:cubicBezTo>
                  <a:pt x="3315" y="6752"/>
                  <a:pt x="3329" y="6686"/>
                  <a:pt x="3329" y="6605"/>
                </a:cubicBezTo>
                <a:lnTo>
                  <a:pt x="2766" y="228"/>
                </a:lnTo>
                <a:cubicBezTo>
                  <a:pt x="2752" y="94"/>
                  <a:pt x="2644" y="1"/>
                  <a:pt x="25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520;p119">
            <a:extLst>
              <a:ext uri="{FF2B5EF4-FFF2-40B4-BE49-F238E27FC236}">
                <a16:creationId xmlns:a16="http://schemas.microsoft.com/office/drawing/2014/main" id="{DC5EFEB5-19BB-E592-958D-424934125858}"/>
              </a:ext>
            </a:extLst>
          </p:cNvPr>
          <p:cNvSpPr/>
          <p:nvPr/>
        </p:nvSpPr>
        <p:spPr>
          <a:xfrm>
            <a:off x="7173834" y="4366653"/>
            <a:ext cx="178900" cy="193675"/>
          </a:xfrm>
          <a:custGeom>
            <a:avLst/>
            <a:gdLst/>
            <a:ahLst/>
            <a:cxnLst/>
            <a:rect l="l" t="t" r="r" b="b"/>
            <a:pathLst>
              <a:path w="7156" h="7747" extrusionOk="0">
                <a:moveTo>
                  <a:pt x="269" y="1"/>
                </a:moveTo>
                <a:cubicBezTo>
                  <a:pt x="202" y="1"/>
                  <a:pt x="122" y="28"/>
                  <a:pt x="81" y="81"/>
                </a:cubicBezTo>
                <a:cubicBezTo>
                  <a:pt x="27" y="135"/>
                  <a:pt x="0" y="203"/>
                  <a:pt x="14" y="283"/>
                </a:cubicBezTo>
                <a:lnTo>
                  <a:pt x="564" y="6565"/>
                </a:lnTo>
                <a:cubicBezTo>
                  <a:pt x="618" y="7210"/>
                  <a:pt x="1208" y="7747"/>
                  <a:pt x="1853" y="7747"/>
                </a:cubicBezTo>
                <a:lnTo>
                  <a:pt x="5303" y="7747"/>
                </a:lnTo>
                <a:cubicBezTo>
                  <a:pt x="5947" y="7747"/>
                  <a:pt x="6538" y="7210"/>
                  <a:pt x="6592" y="6565"/>
                </a:cubicBezTo>
                <a:lnTo>
                  <a:pt x="6833" y="3934"/>
                </a:lnTo>
                <a:cubicBezTo>
                  <a:pt x="6846" y="3800"/>
                  <a:pt x="6739" y="3666"/>
                  <a:pt x="6592" y="3652"/>
                </a:cubicBezTo>
                <a:cubicBezTo>
                  <a:pt x="6584" y="3651"/>
                  <a:pt x="6577" y="3651"/>
                  <a:pt x="6570" y="3651"/>
                </a:cubicBezTo>
                <a:cubicBezTo>
                  <a:pt x="6443" y="3651"/>
                  <a:pt x="6323" y="3754"/>
                  <a:pt x="6309" y="3894"/>
                </a:cubicBezTo>
                <a:lnTo>
                  <a:pt x="6082" y="6525"/>
                </a:lnTo>
                <a:cubicBezTo>
                  <a:pt x="6041" y="6888"/>
                  <a:pt x="5679" y="7223"/>
                  <a:pt x="5303" y="7223"/>
                </a:cubicBezTo>
                <a:lnTo>
                  <a:pt x="1853" y="7223"/>
                </a:lnTo>
                <a:cubicBezTo>
                  <a:pt x="1491" y="7223"/>
                  <a:pt x="1115" y="6888"/>
                  <a:pt x="1088" y="6525"/>
                </a:cubicBezTo>
                <a:lnTo>
                  <a:pt x="551" y="538"/>
                </a:lnTo>
                <a:lnTo>
                  <a:pt x="551" y="538"/>
                </a:lnTo>
                <a:cubicBezTo>
                  <a:pt x="739" y="552"/>
                  <a:pt x="859" y="605"/>
                  <a:pt x="994" y="672"/>
                </a:cubicBezTo>
                <a:cubicBezTo>
                  <a:pt x="1208" y="752"/>
                  <a:pt x="1464" y="860"/>
                  <a:pt x="1920" y="860"/>
                </a:cubicBezTo>
                <a:cubicBezTo>
                  <a:pt x="2390" y="860"/>
                  <a:pt x="2631" y="752"/>
                  <a:pt x="2846" y="672"/>
                </a:cubicBezTo>
                <a:cubicBezTo>
                  <a:pt x="3048" y="578"/>
                  <a:pt x="3222" y="511"/>
                  <a:pt x="3585" y="511"/>
                </a:cubicBezTo>
                <a:cubicBezTo>
                  <a:pt x="3947" y="511"/>
                  <a:pt x="4108" y="578"/>
                  <a:pt x="4310" y="672"/>
                </a:cubicBezTo>
                <a:cubicBezTo>
                  <a:pt x="4525" y="752"/>
                  <a:pt x="4766" y="860"/>
                  <a:pt x="5235" y="860"/>
                </a:cubicBezTo>
                <a:cubicBezTo>
                  <a:pt x="5706" y="860"/>
                  <a:pt x="5947" y="752"/>
                  <a:pt x="6162" y="672"/>
                </a:cubicBezTo>
                <a:cubicBezTo>
                  <a:pt x="6296" y="605"/>
                  <a:pt x="6431" y="552"/>
                  <a:pt x="6605" y="538"/>
                </a:cubicBezTo>
                <a:lnTo>
                  <a:pt x="6605" y="538"/>
                </a:lnTo>
                <a:lnTo>
                  <a:pt x="6404" y="2860"/>
                </a:lnTo>
                <a:cubicBezTo>
                  <a:pt x="6390" y="3008"/>
                  <a:pt x="6497" y="3129"/>
                  <a:pt x="6632" y="3142"/>
                </a:cubicBezTo>
                <a:cubicBezTo>
                  <a:pt x="6640" y="3143"/>
                  <a:pt x="6649" y="3143"/>
                  <a:pt x="6657" y="3143"/>
                </a:cubicBezTo>
                <a:cubicBezTo>
                  <a:pt x="6793" y="3143"/>
                  <a:pt x="6901" y="3040"/>
                  <a:pt x="6914" y="2900"/>
                </a:cubicBezTo>
                <a:lnTo>
                  <a:pt x="7156" y="283"/>
                </a:lnTo>
                <a:cubicBezTo>
                  <a:pt x="7156" y="203"/>
                  <a:pt x="7129" y="135"/>
                  <a:pt x="7088" y="81"/>
                </a:cubicBezTo>
                <a:cubicBezTo>
                  <a:pt x="7034" y="28"/>
                  <a:pt x="6968" y="1"/>
                  <a:pt x="6887" y="1"/>
                </a:cubicBezTo>
                <a:cubicBezTo>
                  <a:pt x="6431" y="1"/>
                  <a:pt x="6189" y="95"/>
                  <a:pt x="5960" y="189"/>
                </a:cubicBezTo>
                <a:cubicBezTo>
                  <a:pt x="5772" y="269"/>
                  <a:pt x="5598" y="337"/>
                  <a:pt x="5235" y="337"/>
                </a:cubicBezTo>
                <a:cubicBezTo>
                  <a:pt x="4874" y="337"/>
                  <a:pt x="4699" y="269"/>
                  <a:pt x="4511" y="189"/>
                </a:cubicBezTo>
                <a:cubicBezTo>
                  <a:pt x="4296" y="95"/>
                  <a:pt x="4041" y="1"/>
                  <a:pt x="3585" y="1"/>
                </a:cubicBezTo>
                <a:cubicBezTo>
                  <a:pt x="3115" y="1"/>
                  <a:pt x="2873" y="95"/>
                  <a:pt x="2658" y="189"/>
                </a:cubicBezTo>
                <a:cubicBezTo>
                  <a:pt x="2457" y="269"/>
                  <a:pt x="2282" y="337"/>
                  <a:pt x="1920" y="337"/>
                </a:cubicBezTo>
                <a:cubicBezTo>
                  <a:pt x="1557" y="337"/>
                  <a:pt x="1396" y="269"/>
                  <a:pt x="1195" y="189"/>
                </a:cubicBezTo>
                <a:cubicBezTo>
                  <a:pt x="981" y="95"/>
                  <a:pt x="739" y="1"/>
                  <a:pt x="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2521;p119">
            <a:extLst>
              <a:ext uri="{FF2B5EF4-FFF2-40B4-BE49-F238E27FC236}">
                <a16:creationId xmlns:a16="http://schemas.microsoft.com/office/drawing/2014/main" id="{D30FFF3B-EDC8-F5A6-450C-3E86361CCA35}"/>
              </a:ext>
            </a:extLst>
          </p:cNvPr>
          <p:cNvGrpSpPr/>
          <p:nvPr/>
        </p:nvGrpSpPr>
        <p:grpSpPr>
          <a:xfrm>
            <a:off x="4419968" y="4212870"/>
            <a:ext cx="405425" cy="371525"/>
            <a:chOff x="7735800" y="1389600"/>
            <a:chExt cx="405425" cy="371525"/>
          </a:xfrm>
        </p:grpSpPr>
        <p:sp>
          <p:nvSpPr>
            <p:cNvPr id="58" name="Google Shape;2522;p119">
              <a:extLst>
                <a:ext uri="{FF2B5EF4-FFF2-40B4-BE49-F238E27FC236}">
                  <a16:creationId xmlns:a16="http://schemas.microsoft.com/office/drawing/2014/main" id="{8ABFCDD2-D115-4D45-B186-2D572CA6B9F5}"/>
                </a:ext>
              </a:extLst>
            </p:cNvPr>
            <p:cNvSpPr/>
            <p:nvPr/>
          </p:nvSpPr>
          <p:spPr>
            <a:xfrm>
              <a:off x="7735800" y="1718150"/>
              <a:ext cx="405425" cy="42975"/>
            </a:xfrm>
            <a:custGeom>
              <a:avLst/>
              <a:gdLst/>
              <a:ahLst/>
              <a:cxnLst/>
              <a:rect l="l" t="t" r="r" b="b"/>
              <a:pathLst>
                <a:path w="16217" h="1719" extrusionOk="0">
                  <a:moveTo>
                    <a:pt x="15264" y="511"/>
                  </a:moveTo>
                  <a:lnTo>
                    <a:pt x="15156" y="899"/>
                  </a:lnTo>
                  <a:cubicBezTo>
                    <a:pt x="15116" y="1061"/>
                    <a:pt x="14915" y="1209"/>
                    <a:pt x="14740" y="1209"/>
                  </a:cubicBezTo>
                  <a:lnTo>
                    <a:pt x="1477" y="1209"/>
                  </a:lnTo>
                  <a:cubicBezTo>
                    <a:pt x="1303" y="1209"/>
                    <a:pt x="1101" y="1061"/>
                    <a:pt x="1061" y="899"/>
                  </a:cubicBezTo>
                  <a:lnTo>
                    <a:pt x="954" y="511"/>
                  </a:lnTo>
                  <a:close/>
                  <a:moveTo>
                    <a:pt x="269" y="1"/>
                  </a:moveTo>
                  <a:cubicBezTo>
                    <a:pt x="122" y="1"/>
                    <a:pt x="0" y="108"/>
                    <a:pt x="0" y="255"/>
                  </a:cubicBezTo>
                  <a:cubicBezTo>
                    <a:pt x="0" y="403"/>
                    <a:pt x="122" y="511"/>
                    <a:pt x="269" y="511"/>
                  </a:cubicBezTo>
                  <a:lnTo>
                    <a:pt x="417" y="511"/>
                  </a:lnTo>
                  <a:lnTo>
                    <a:pt x="564" y="1034"/>
                  </a:lnTo>
                  <a:cubicBezTo>
                    <a:pt x="672" y="1424"/>
                    <a:pt x="1074" y="1719"/>
                    <a:pt x="1477" y="1719"/>
                  </a:cubicBezTo>
                  <a:lnTo>
                    <a:pt x="14740" y="1719"/>
                  </a:lnTo>
                  <a:cubicBezTo>
                    <a:pt x="15143" y="1719"/>
                    <a:pt x="15545" y="1424"/>
                    <a:pt x="15653" y="1034"/>
                  </a:cubicBezTo>
                  <a:lnTo>
                    <a:pt x="15801" y="511"/>
                  </a:lnTo>
                  <a:lnTo>
                    <a:pt x="15948" y="511"/>
                  </a:lnTo>
                  <a:cubicBezTo>
                    <a:pt x="16096" y="511"/>
                    <a:pt x="16216" y="403"/>
                    <a:pt x="16216" y="255"/>
                  </a:cubicBezTo>
                  <a:cubicBezTo>
                    <a:pt x="16216" y="108"/>
                    <a:pt x="16096" y="1"/>
                    <a:pt x="15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3;p119">
              <a:extLst>
                <a:ext uri="{FF2B5EF4-FFF2-40B4-BE49-F238E27FC236}">
                  <a16:creationId xmlns:a16="http://schemas.microsoft.com/office/drawing/2014/main" id="{6C747D13-42E6-0E21-ECD8-B89560B85BCC}"/>
                </a:ext>
              </a:extLst>
            </p:cNvPr>
            <p:cNvSpPr/>
            <p:nvPr/>
          </p:nvSpPr>
          <p:spPr>
            <a:xfrm>
              <a:off x="7748900" y="1514425"/>
              <a:ext cx="312800" cy="190650"/>
            </a:xfrm>
            <a:custGeom>
              <a:avLst/>
              <a:gdLst/>
              <a:ahLst/>
              <a:cxnLst/>
              <a:rect l="l" t="t" r="r" b="b"/>
              <a:pathLst>
                <a:path w="12512" h="7626" extrusionOk="0">
                  <a:moveTo>
                    <a:pt x="11975" y="525"/>
                  </a:moveTo>
                  <a:cubicBezTo>
                    <a:pt x="11921" y="1438"/>
                    <a:pt x="11545" y="2297"/>
                    <a:pt x="11142" y="3196"/>
                  </a:cubicBezTo>
                  <a:cubicBezTo>
                    <a:pt x="10713" y="4189"/>
                    <a:pt x="10269" y="5209"/>
                    <a:pt x="10269" y="6337"/>
                  </a:cubicBezTo>
                  <a:cubicBezTo>
                    <a:pt x="10269" y="6766"/>
                    <a:pt x="9920" y="7115"/>
                    <a:pt x="9491" y="7115"/>
                  </a:cubicBezTo>
                  <a:lnTo>
                    <a:pt x="5692" y="7115"/>
                  </a:lnTo>
                  <a:cubicBezTo>
                    <a:pt x="5263" y="7115"/>
                    <a:pt x="4914" y="6766"/>
                    <a:pt x="4914" y="6337"/>
                  </a:cubicBezTo>
                  <a:cubicBezTo>
                    <a:pt x="4914" y="5424"/>
                    <a:pt x="4618" y="4579"/>
                    <a:pt x="4323" y="3867"/>
                  </a:cubicBezTo>
                  <a:cubicBezTo>
                    <a:pt x="4282" y="3773"/>
                    <a:pt x="4189" y="3706"/>
                    <a:pt x="4081" y="3706"/>
                  </a:cubicBezTo>
                  <a:lnTo>
                    <a:pt x="3450" y="3706"/>
                  </a:lnTo>
                  <a:cubicBezTo>
                    <a:pt x="1826" y="3706"/>
                    <a:pt x="511" y="2390"/>
                    <a:pt x="511" y="779"/>
                  </a:cubicBezTo>
                  <a:lnTo>
                    <a:pt x="511" y="525"/>
                  </a:lnTo>
                  <a:lnTo>
                    <a:pt x="10605" y="525"/>
                  </a:lnTo>
                  <a:cubicBezTo>
                    <a:pt x="10578" y="860"/>
                    <a:pt x="10511" y="1223"/>
                    <a:pt x="10391" y="1612"/>
                  </a:cubicBezTo>
                  <a:cubicBezTo>
                    <a:pt x="10350" y="1746"/>
                    <a:pt x="10430" y="1894"/>
                    <a:pt x="10565" y="1934"/>
                  </a:cubicBezTo>
                  <a:lnTo>
                    <a:pt x="10645" y="1934"/>
                  </a:lnTo>
                  <a:cubicBezTo>
                    <a:pt x="10752" y="1934"/>
                    <a:pt x="10860" y="1867"/>
                    <a:pt x="10887" y="1760"/>
                  </a:cubicBezTo>
                  <a:cubicBezTo>
                    <a:pt x="11021" y="1316"/>
                    <a:pt x="11101" y="914"/>
                    <a:pt x="11115" y="525"/>
                  </a:cubicBezTo>
                  <a:close/>
                  <a:moveTo>
                    <a:pt x="255" y="1"/>
                  </a:moveTo>
                  <a:cubicBezTo>
                    <a:pt x="108" y="1"/>
                    <a:pt x="1" y="122"/>
                    <a:pt x="1" y="256"/>
                  </a:cubicBezTo>
                  <a:lnTo>
                    <a:pt x="1" y="779"/>
                  </a:lnTo>
                  <a:cubicBezTo>
                    <a:pt x="1" y="2673"/>
                    <a:pt x="1544" y="4230"/>
                    <a:pt x="3450" y="4230"/>
                  </a:cubicBezTo>
                  <a:lnTo>
                    <a:pt x="3920" y="4230"/>
                  </a:lnTo>
                  <a:cubicBezTo>
                    <a:pt x="4175" y="4874"/>
                    <a:pt x="4404" y="5572"/>
                    <a:pt x="4404" y="6337"/>
                  </a:cubicBezTo>
                  <a:cubicBezTo>
                    <a:pt x="4404" y="7049"/>
                    <a:pt x="4980" y="7626"/>
                    <a:pt x="5692" y="7626"/>
                  </a:cubicBezTo>
                  <a:lnTo>
                    <a:pt x="9491" y="7626"/>
                  </a:lnTo>
                  <a:cubicBezTo>
                    <a:pt x="10203" y="7626"/>
                    <a:pt x="10779" y="7049"/>
                    <a:pt x="10779" y="6337"/>
                  </a:cubicBezTo>
                  <a:cubicBezTo>
                    <a:pt x="10779" y="5317"/>
                    <a:pt x="11196" y="4391"/>
                    <a:pt x="11626" y="3398"/>
                  </a:cubicBezTo>
                  <a:cubicBezTo>
                    <a:pt x="12055" y="2417"/>
                    <a:pt x="12512" y="1397"/>
                    <a:pt x="12512" y="256"/>
                  </a:cubicBezTo>
                  <a:cubicBezTo>
                    <a:pt x="12512" y="122"/>
                    <a:pt x="12390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4;p119">
              <a:extLst>
                <a:ext uri="{FF2B5EF4-FFF2-40B4-BE49-F238E27FC236}">
                  <a16:creationId xmlns:a16="http://schemas.microsoft.com/office/drawing/2014/main" id="{2418F34A-9B2C-40BB-0BE1-125112E29583}"/>
                </a:ext>
              </a:extLst>
            </p:cNvPr>
            <p:cNvSpPr/>
            <p:nvPr/>
          </p:nvSpPr>
          <p:spPr>
            <a:xfrm>
              <a:off x="7776075" y="1540300"/>
              <a:ext cx="70500" cy="54025"/>
            </a:xfrm>
            <a:custGeom>
              <a:avLst/>
              <a:gdLst/>
              <a:ahLst/>
              <a:cxnLst/>
              <a:rect l="l" t="t" r="r" b="b"/>
              <a:pathLst>
                <a:path w="2820" h="2161" extrusionOk="0">
                  <a:moveTo>
                    <a:pt x="1772" y="523"/>
                  </a:moveTo>
                  <a:cubicBezTo>
                    <a:pt x="1880" y="899"/>
                    <a:pt x="2014" y="1275"/>
                    <a:pt x="2162" y="1624"/>
                  </a:cubicBezTo>
                  <a:cubicBezTo>
                    <a:pt x="1477" y="1557"/>
                    <a:pt x="900" y="1128"/>
                    <a:pt x="632" y="523"/>
                  </a:cubicBezTo>
                  <a:close/>
                  <a:moveTo>
                    <a:pt x="269" y="0"/>
                  </a:moveTo>
                  <a:cubicBezTo>
                    <a:pt x="188" y="0"/>
                    <a:pt x="108" y="40"/>
                    <a:pt x="68" y="93"/>
                  </a:cubicBezTo>
                  <a:cubicBezTo>
                    <a:pt x="14" y="161"/>
                    <a:pt x="0" y="242"/>
                    <a:pt x="14" y="322"/>
                  </a:cubicBezTo>
                  <a:cubicBezTo>
                    <a:pt x="283" y="1396"/>
                    <a:pt x="1249" y="2161"/>
                    <a:pt x="2363" y="2161"/>
                  </a:cubicBezTo>
                  <a:lnTo>
                    <a:pt x="2551" y="2161"/>
                  </a:lnTo>
                  <a:cubicBezTo>
                    <a:pt x="2645" y="2161"/>
                    <a:pt x="2726" y="2107"/>
                    <a:pt x="2766" y="2040"/>
                  </a:cubicBezTo>
                  <a:cubicBezTo>
                    <a:pt x="2819" y="1960"/>
                    <a:pt x="2819" y="1879"/>
                    <a:pt x="2792" y="1799"/>
                  </a:cubicBezTo>
                  <a:cubicBezTo>
                    <a:pt x="2578" y="1289"/>
                    <a:pt x="2350" y="752"/>
                    <a:pt x="2229" y="201"/>
                  </a:cubicBezTo>
                  <a:cubicBezTo>
                    <a:pt x="2202" y="81"/>
                    <a:pt x="2094" y="0"/>
                    <a:pt x="1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5;p119">
              <a:extLst>
                <a:ext uri="{FF2B5EF4-FFF2-40B4-BE49-F238E27FC236}">
                  <a16:creationId xmlns:a16="http://schemas.microsoft.com/office/drawing/2014/main" id="{C8ACCA51-D468-FB15-85E3-814761FD33D1}"/>
                </a:ext>
              </a:extLst>
            </p:cNvPr>
            <p:cNvSpPr/>
            <p:nvPr/>
          </p:nvSpPr>
          <p:spPr>
            <a:xfrm>
              <a:off x="7971075" y="1575875"/>
              <a:ext cx="41625" cy="94975"/>
            </a:xfrm>
            <a:custGeom>
              <a:avLst/>
              <a:gdLst/>
              <a:ahLst/>
              <a:cxnLst/>
              <a:rect l="l" t="t" r="r" b="b"/>
              <a:pathLst>
                <a:path w="1665" h="3799" extrusionOk="0">
                  <a:moveTo>
                    <a:pt x="1365" y="0"/>
                  </a:moveTo>
                  <a:cubicBezTo>
                    <a:pt x="1264" y="0"/>
                    <a:pt x="1167" y="63"/>
                    <a:pt x="1128" y="161"/>
                  </a:cubicBezTo>
                  <a:cubicBezTo>
                    <a:pt x="1047" y="349"/>
                    <a:pt x="967" y="550"/>
                    <a:pt x="886" y="738"/>
                  </a:cubicBezTo>
                  <a:cubicBezTo>
                    <a:pt x="496" y="1611"/>
                    <a:pt x="94" y="2524"/>
                    <a:pt x="13" y="3517"/>
                  </a:cubicBezTo>
                  <a:cubicBezTo>
                    <a:pt x="0" y="3651"/>
                    <a:pt x="107" y="3785"/>
                    <a:pt x="255" y="3785"/>
                  </a:cubicBezTo>
                  <a:cubicBezTo>
                    <a:pt x="255" y="3798"/>
                    <a:pt x="269" y="3798"/>
                    <a:pt x="269" y="3798"/>
                  </a:cubicBezTo>
                  <a:cubicBezTo>
                    <a:pt x="403" y="3798"/>
                    <a:pt x="523" y="3691"/>
                    <a:pt x="523" y="3557"/>
                  </a:cubicBezTo>
                  <a:cubicBezTo>
                    <a:pt x="604" y="2658"/>
                    <a:pt x="967" y="1826"/>
                    <a:pt x="1355" y="940"/>
                  </a:cubicBezTo>
                  <a:cubicBezTo>
                    <a:pt x="1436" y="752"/>
                    <a:pt x="1530" y="550"/>
                    <a:pt x="1611" y="362"/>
                  </a:cubicBezTo>
                  <a:cubicBezTo>
                    <a:pt x="1665" y="228"/>
                    <a:pt x="1597" y="80"/>
                    <a:pt x="1477" y="27"/>
                  </a:cubicBezTo>
                  <a:cubicBezTo>
                    <a:pt x="1441" y="9"/>
                    <a:pt x="1403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6;p119">
              <a:extLst>
                <a:ext uri="{FF2B5EF4-FFF2-40B4-BE49-F238E27FC236}">
                  <a16:creationId xmlns:a16="http://schemas.microsoft.com/office/drawing/2014/main" id="{DB5085A0-6EA2-B0FB-C526-5F910AC2CC5D}"/>
                </a:ext>
              </a:extLst>
            </p:cNvPr>
            <p:cNvSpPr/>
            <p:nvPr/>
          </p:nvSpPr>
          <p:spPr>
            <a:xfrm>
              <a:off x="7901925" y="1389600"/>
              <a:ext cx="21500" cy="111775"/>
            </a:xfrm>
            <a:custGeom>
              <a:avLst/>
              <a:gdLst/>
              <a:ahLst/>
              <a:cxnLst/>
              <a:rect l="l" t="t" r="r" b="b"/>
              <a:pathLst>
                <a:path w="860" h="4471" extrusionOk="0">
                  <a:moveTo>
                    <a:pt x="604" y="0"/>
                  </a:moveTo>
                  <a:cubicBezTo>
                    <a:pt x="457" y="0"/>
                    <a:pt x="350" y="108"/>
                    <a:pt x="350" y="256"/>
                  </a:cubicBezTo>
                  <a:cubicBezTo>
                    <a:pt x="350" y="524"/>
                    <a:pt x="282" y="645"/>
                    <a:pt x="202" y="793"/>
                  </a:cubicBezTo>
                  <a:cubicBezTo>
                    <a:pt x="108" y="981"/>
                    <a:pt x="1" y="1181"/>
                    <a:pt x="1" y="1571"/>
                  </a:cubicBezTo>
                  <a:cubicBezTo>
                    <a:pt x="1" y="1974"/>
                    <a:pt x="108" y="2175"/>
                    <a:pt x="202" y="2350"/>
                  </a:cubicBezTo>
                  <a:cubicBezTo>
                    <a:pt x="282" y="2511"/>
                    <a:pt x="350" y="2631"/>
                    <a:pt x="350" y="2900"/>
                  </a:cubicBezTo>
                  <a:cubicBezTo>
                    <a:pt x="350" y="3168"/>
                    <a:pt x="282" y="3290"/>
                    <a:pt x="202" y="3437"/>
                  </a:cubicBezTo>
                  <a:cubicBezTo>
                    <a:pt x="108" y="3625"/>
                    <a:pt x="1" y="3827"/>
                    <a:pt x="1" y="4215"/>
                  </a:cubicBezTo>
                  <a:cubicBezTo>
                    <a:pt x="1" y="4363"/>
                    <a:pt x="108" y="4471"/>
                    <a:pt x="255" y="4471"/>
                  </a:cubicBezTo>
                  <a:cubicBezTo>
                    <a:pt x="404" y="4471"/>
                    <a:pt x="511" y="4363"/>
                    <a:pt x="511" y="4215"/>
                  </a:cubicBezTo>
                  <a:cubicBezTo>
                    <a:pt x="511" y="3947"/>
                    <a:pt x="577" y="3827"/>
                    <a:pt x="658" y="3678"/>
                  </a:cubicBezTo>
                  <a:cubicBezTo>
                    <a:pt x="753" y="3490"/>
                    <a:pt x="860" y="3290"/>
                    <a:pt x="860" y="2900"/>
                  </a:cubicBezTo>
                  <a:cubicBezTo>
                    <a:pt x="860" y="2497"/>
                    <a:pt x="753" y="2296"/>
                    <a:pt x="658" y="2121"/>
                  </a:cubicBezTo>
                  <a:cubicBezTo>
                    <a:pt x="577" y="1960"/>
                    <a:pt x="511" y="1840"/>
                    <a:pt x="511" y="1571"/>
                  </a:cubicBezTo>
                  <a:cubicBezTo>
                    <a:pt x="511" y="1303"/>
                    <a:pt x="577" y="1181"/>
                    <a:pt x="658" y="1034"/>
                  </a:cubicBezTo>
                  <a:cubicBezTo>
                    <a:pt x="753" y="846"/>
                    <a:pt x="860" y="645"/>
                    <a:pt x="860" y="256"/>
                  </a:cubicBezTo>
                  <a:cubicBezTo>
                    <a:pt x="860" y="108"/>
                    <a:pt x="739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7;p119">
              <a:extLst>
                <a:ext uri="{FF2B5EF4-FFF2-40B4-BE49-F238E27FC236}">
                  <a16:creationId xmlns:a16="http://schemas.microsoft.com/office/drawing/2014/main" id="{47515BB6-1753-780A-CDC3-9A86657E8050}"/>
                </a:ext>
              </a:extLst>
            </p:cNvPr>
            <p:cNvSpPr/>
            <p:nvPr/>
          </p:nvSpPr>
          <p:spPr>
            <a:xfrm>
              <a:off x="7953625" y="1389600"/>
              <a:ext cx="21500" cy="111775"/>
            </a:xfrm>
            <a:custGeom>
              <a:avLst/>
              <a:gdLst/>
              <a:ahLst/>
              <a:cxnLst/>
              <a:rect l="l" t="t" r="r" b="b"/>
              <a:pathLst>
                <a:path w="860" h="4471" extrusionOk="0">
                  <a:moveTo>
                    <a:pt x="604" y="0"/>
                  </a:moveTo>
                  <a:cubicBezTo>
                    <a:pt x="456" y="0"/>
                    <a:pt x="349" y="108"/>
                    <a:pt x="349" y="256"/>
                  </a:cubicBezTo>
                  <a:cubicBezTo>
                    <a:pt x="349" y="524"/>
                    <a:pt x="281" y="645"/>
                    <a:pt x="201" y="793"/>
                  </a:cubicBezTo>
                  <a:cubicBezTo>
                    <a:pt x="107" y="981"/>
                    <a:pt x="0" y="1181"/>
                    <a:pt x="0" y="1571"/>
                  </a:cubicBezTo>
                  <a:cubicBezTo>
                    <a:pt x="0" y="1974"/>
                    <a:pt x="107" y="2175"/>
                    <a:pt x="201" y="2350"/>
                  </a:cubicBezTo>
                  <a:cubicBezTo>
                    <a:pt x="281" y="2511"/>
                    <a:pt x="349" y="2631"/>
                    <a:pt x="349" y="2900"/>
                  </a:cubicBezTo>
                  <a:cubicBezTo>
                    <a:pt x="349" y="3168"/>
                    <a:pt x="281" y="3290"/>
                    <a:pt x="201" y="3437"/>
                  </a:cubicBezTo>
                  <a:cubicBezTo>
                    <a:pt x="107" y="3625"/>
                    <a:pt x="0" y="3827"/>
                    <a:pt x="0" y="4215"/>
                  </a:cubicBezTo>
                  <a:cubicBezTo>
                    <a:pt x="0" y="4363"/>
                    <a:pt x="120" y="4471"/>
                    <a:pt x="255" y="4471"/>
                  </a:cubicBezTo>
                  <a:cubicBezTo>
                    <a:pt x="403" y="4471"/>
                    <a:pt x="523" y="4363"/>
                    <a:pt x="523" y="4215"/>
                  </a:cubicBezTo>
                  <a:cubicBezTo>
                    <a:pt x="523" y="3947"/>
                    <a:pt x="577" y="3827"/>
                    <a:pt x="657" y="3678"/>
                  </a:cubicBezTo>
                  <a:cubicBezTo>
                    <a:pt x="752" y="3490"/>
                    <a:pt x="859" y="3290"/>
                    <a:pt x="859" y="2900"/>
                  </a:cubicBezTo>
                  <a:cubicBezTo>
                    <a:pt x="859" y="2497"/>
                    <a:pt x="752" y="2296"/>
                    <a:pt x="657" y="2121"/>
                  </a:cubicBezTo>
                  <a:cubicBezTo>
                    <a:pt x="577" y="1960"/>
                    <a:pt x="523" y="1840"/>
                    <a:pt x="523" y="1571"/>
                  </a:cubicBezTo>
                  <a:cubicBezTo>
                    <a:pt x="523" y="1303"/>
                    <a:pt x="577" y="1181"/>
                    <a:pt x="657" y="1034"/>
                  </a:cubicBezTo>
                  <a:cubicBezTo>
                    <a:pt x="752" y="846"/>
                    <a:pt x="859" y="645"/>
                    <a:pt x="859" y="256"/>
                  </a:cubicBezTo>
                  <a:cubicBezTo>
                    <a:pt x="859" y="108"/>
                    <a:pt x="752" y="0"/>
                    <a:pt x="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close up of letters&#10;&#10;Description automatically generated">
            <a:extLst>
              <a:ext uri="{FF2B5EF4-FFF2-40B4-BE49-F238E27FC236}">
                <a16:creationId xmlns:a16="http://schemas.microsoft.com/office/drawing/2014/main" id="{0FA9B5A2-5038-6E4F-4DC5-50BD218621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4;p64">
            <a:extLst>
              <a:ext uri="{FF2B5EF4-FFF2-40B4-BE49-F238E27FC236}">
                <a16:creationId xmlns:a16="http://schemas.microsoft.com/office/drawing/2014/main" id="{FFE64649-544A-793F-676E-D8DEE61C107E}"/>
              </a:ext>
            </a:extLst>
          </p:cNvPr>
          <p:cNvSpPr txBox="1">
            <a:spLocks/>
          </p:cNvSpPr>
          <p:nvPr/>
        </p:nvSpPr>
        <p:spPr>
          <a:xfrm>
            <a:off x="1421542" y="1762787"/>
            <a:ext cx="6300915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/>
              <a:t>Objectives &amp; Key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95"/>
          <p:cNvSpPr/>
          <p:nvPr/>
        </p:nvSpPr>
        <p:spPr>
          <a:xfrm>
            <a:off x="755600" y="1636775"/>
            <a:ext cx="2334600" cy="1101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95"/>
          <p:cNvSpPr/>
          <p:nvPr/>
        </p:nvSpPr>
        <p:spPr>
          <a:xfrm>
            <a:off x="3409350" y="1636775"/>
            <a:ext cx="2334600" cy="1101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95"/>
          <p:cNvSpPr/>
          <p:nvPr/>
        </p:nvSpPr>
        <p:spPr>
          <a:xfrm>
            <a:off x="6063125" y="1636775"/>
            <a:ext cx="2334600" cy="1101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95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LOCAL BRU </a:t>
            </a:r>
            <a:r>
              <a:rPr lang="en">
                <a:solidFill>
                  <a:schemeClr val="bg2"/>
                </a:solidFill>
              </a:rPr>
              <a:t>OBJECTIVES</a:t>
            </a:r>
          </a:p>
        </p:txBody>
      </p:sp>
      <p:sp>
        <p:nvSpPr>
          <p:cNvPr id="2031" name="Google Shape;2031;p95"/>
          <p:cNvSpPr txBox="1">
            <a:spLocks noGrp="1"/>
          </p:cNvSpPr>
          <p:nvPr>
            <p:ph type="subTitle" idx="3"/>
          </p:nvPr>
        </p:nvSpPr>
        <p:spPr>
          <a:xfrm>
            <a:off x="755600" y="3047624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Enhance Forecasting Accuracy</a:t>
            </a:r>
            <a:endParaRPr lang="en-US"/>
          </a:p>
        </p:txBody>
      </p:sp>
      <p:cxnSp>
        <p:nvCxnSpPr>
          <p:cNvPr id="2040" name="Google Shape;2040;p95"/>
          <p:cNvCxnSpPr/>
          <p:nvPr/>
        </p:nvCxnSpPr>
        <p:spPr>
          <a:xfrm>
            <a:off x="1827050" y="4198917"/>
            <a:ext cx="19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031;p95">
            <a:extLst>
              <a:ext uri="{FF2B5EF4-FFF2-40B4-BE49-F238E27FC236}">
                <a16:creationId xmlns:a16="http://schemas.microsoft.com/office/drawing/2014/main" id="{62D5D9CC-C394-C2EB-42A9-9119BEEE179D}"/>
              </a:ext>
            </a:extLst>
          </p:cNvPr>
          <p:cNvSpPr txBox="1">
            <a:spLocks/>
          </p:cNvSpPr>
          <p:nvPr/>
        </p:nvSpPr>
        <p:spPr>
          <a:xfrm>
            <a:off x="3405666" y="3046565"/>
            <a:ext cx="2334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en"/>
              <a:t>Optimize resource allocation and utilization</a:t>
            </a:r>
            <a:endParaRPr lang="en-US"/>
          </a:p>
        </p:txBody>
      </p:sp>
      <p:sp>
        <p:nvSpPr>
          <p:cNvPr id="18" name="Google Shape;2031;p95">
            <a:extLst>
              <a:ext uri="{FF2B5EF4-FFF2-40B4-BE49-F238E27FC236}">
                <a16:creationId xmlns:a16="http://schemas.microsoft.com/office/drawing/2014/main" id="{7CF7DD59-0587-7D72-0B4D-A49C0EA034C6}"/>
              </a:ext>
            </a:extLst>
          </p:cNvPr>
          <p:cNvSpPr txBox="1">
            <a:spLocks/>
          </p:cNvSpPr>
          <p:nvPr/>
        </p:nvSpPr>
        <p:spPr>
          <a:xfrm>
            <a:off x="6051500" y="3046566"/>
            <a:ext cx="2334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20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en"/>
              <a:t>Improve</a:t>
            </a:r>
            <a:endParaRPr lang="en-US" err="1"/>
          </a:p>
          <a:p>
            <a:pPr marL="0" indent="0"/>
            <a:r>
              <a:rPr lang="en"/>
              <a:t>on-time delivery</a:t>
            </a:r>
            <a:endParaRPr lang="en-US"/>
          </a:p>
        </p:txBody>
      </p:sp>
      <p:cxnSp>
        <p:nvCxnSpPr>
          <p:cNvPr id="19" name="Google Shape;2040;p95">
            <a:extLst>
              <a:ext uri="{FF2B5EF4-FFF2-40B4-BE49-F238E27FC236}">
                <a16:creationId xmlns:a16="http://schemas.microsoft.com/office/drawing/2014/main" id="{6A628027-A0C2-75F5-C4DF-760C3B0586EE}"/>
              </a:ext>
            </a:extLst>
          </p:cNvPr>
          <p:cNvCxnSpPr>
            <a:cxnSpLocks/>
          </p:cNvCxnSpPr>
          <p:nvPr/>
        </p:nvCxnSpPr>
        <p:spPr>
          <a:xfrm>
            <a:off x="7124007" y="4198917"/>
            <a:ext cx="19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Picture 25" descr="presentation-growth">
            <a:extLst>
              <a:ext uri="{FF2B5EF4-FFF2-40B4-BE49-F238E27FC236}">
                <a16:creationId xmlns:a16="http://schemas.microsoft.com/office/drawing/2014/main" id="{D64BEB3A-69F0-AE80-C632-B5D2E05E49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333" y="1703917"/>
            <a:ext cx="9525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12528A-B33F-5E29-01C1-7772479E32ED}"/>
              </a:ext>
            </a:extLst>
          </p:cNvPr>
          <p:cNvSpPr txBox="1"/>
          <p:nvPr/>
        </p:nvSpPr>
        <p:spPr>
          <a:xfrm>
            <a:off x="543983" y="1951567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</p:txBody>
      </p:sp>
      <p:pic>
        <p:nvPicPr>
          <p:cNvPr id="28" name="Picture 27" descr="hourglass">
            <a:extLst>
              <a:ext uri="{FF2B5EF4-FFF2-40B4-BE49-F238E27FC236}">
                <a16:creationId xmlns:a16="http://schemas.microsoft.com/office/drawing/2014/main" id="{6EAA58B4-0188-0ACA-1709-E9DA8A598F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167" y="1714500"/>
            <a:ext cx="952500" cy="952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A70B38-A518-0F60-1B4A-29FE65D16E0A}"/>
              </a:ext>
            </a:extLst>
          </p:cNvPr>
          <p:cNvSpPr txBox="1"/>
          <p:nvPr/>
        </p:nvSpPr>
        <p:spPr>
          <a:xfrm>
            <a:off x="5856817" y="196215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</p:txBody>
      </p:sp>
      <p:pic>
        <p:nvPicPr>
          <p:cNvPr id="30" name="Picture 29" descr="lightning-bolt">
            <a:extLst>
              <a:ext uri="{FF2B5EF4-FFF2-40B4-BE49-F238E27FC236}">
                <a16:creationId xmlns:a16="http://schemas.microsoft.com/office/drawing/2014/main" id="{38F750FD-C031-29E3-979E-07915B2DBE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4583" y="1703917"/>
            <a:ext cx="952500" cy="952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0EF428-8BD4-9FC1-F4BC-FEE4A787E03F}"/>
              </a:ext>
            </a:extLst>
          </p:cNvPr>
          <p:cNvSpPr txBox="1"/>
          <p:nvPr/>
        </p:nvSpPr>
        <p:spPr>
          <a:xfrm>
            <a:off x="3179233" y="1951567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  <a:p>
            <a:endParaRPr lang="en-US">
              <a:latin typeface="Roboto"/>
              <a:ea typeface="Roboto"/>
              <a:cs typeface="Roboto"/>
            </a:endParaRPr>
          </a:p>
        </p:txBody>
      </p:sp>
      <p:cxnSp>
        <p:nvCxnSpPr>
          <p:cNvPr id="32" name="Google Shape;2040;p95">
            <a:extLst>
              <a:ext uri="{FF2B5EF4-FFF2-40B4-BE49-F238E27FC236}">
                <a16:creationId xmlns:a16="http://schemas.microsoft.com/office/drawing/2014/main" id="{DADB294E-AE9F-249F-7B59-A6ABF0C2B04D}"/>
              </a:ext>
            </a:extLst>
          </p:cNvPr>
          <p:cNvCxnSpPr>
            <a:cxnSpLocks/>
          </p:cNvCxnSpPr>
          <p:nvPr/>
        </p:nvCxnSpPr>
        <p:spPr>
          <a:xfrm>
            <a:off x="4457007" y="4765125"/>
            <a:ext cx="19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close up of letters&#10;&#10;Description automatically generated">
            <a:extLst>
              <a:ext uri="{FF2B5EF4-FFF2-40B4-BE49-F238E27FC236}">
                <a16:creationId xmlns:a16="http://schemas.microsoft.com/office/drawing/2014/main" id="{DF60C5C7-8BBB-1823-1450-2FAAAF17613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105"/>
          <p:cNvSpPr txBox="1">
            <a:spLocks noGrp="1"/>
          </p:cNvSpPr>
          <p:nvPr>
            <p:ph type="title"/>
          </p:nvPr>
        </p:nvSpPr>
        <p:spPr>
          <a:xfrm>
            <a:off x="187115" y="1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b="1">
                <a:solidFill>
                  <a:srgbClr val="2F1425"/>
                </a:solidFill>
              </a:rPr>
              <a:t>Transforming Forecasting, Delivery and Resource Optimization for Operational Excellence </a:t>
            </a:r>
            <a:endParaRPr lang="en-US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8EEEEF-F4BA-68BB-F45A-CF0A1AE94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08114"/>
              </p:ext>
            </p:extLst>
          </p:nvPr>
        </p:nvGraphicFramePr>
        <p:xfrm>
          <a:off x="196284" y="826261"/>
          <a:ext cx="8743208" cy="414929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56463">
                  <a:extLst>
                    <a:ext uri="{9D8B030D-6E8A-4147-A177-3AD203B41FA5}">
                      <a16:colId xmlns:a16="http://schemas.microsoft.com/office/drawing/2014/main" val="2770128663"/>
                    </a:ext>
                  </a:extLst>
                </a:gridCol>
                <a:gridCol w="4687568">
                  <a:extLst>
                    <a:ext uri="{9D8B030D-6E8A-4147-A177-3AD203B41FA5}">
                      <a16:colId xmlns:a16="http://schemas.microsoft.com/office/drawing/2014/main" val="3876018529"/>
                    </a:ext>
                  </a:extLst>
                </a:gridCol>
                <a:gridCol w="1129340">
                  <a:extLst>
                    <a:ext uri="{9D8B030D-6E8A-4147-A177-3AD203B41FA5}">
                      <a16:colId xmlns:a16="http://schemas.microsoft.com/office/drawing/2014/main" val="506082747"/>
                    </a:ext>
                  </a:extLst>
                </a:gridCol>
                <a:gridCol w="1069837">
                  <a:extLst>
                    <a:ext uri="{9D8B030D-6E8A-4147-A177-3AD203B41FA5}">
                      <a16:colId xmlns:a16="http://schemas.microsoft.com/office/drawing/2014/main" val="3484105900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ed Hat Text"/>
                        </a:rPr>
                        <a:t>Objective</a:t>
                      </a:r>
                    </a:p>
                  </a:txBody>
                  <a:tcPr marL="68580" marR="68580" marT="34290" marB="34290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ed Hat Text"/>
                        </a:rPr>
                        <a:t>Key Result</a:t>
                      </a:r>
                    </a:p>
                  </a:txBody>
                  <a:tcPr marL="68580" marR="68580" marT="34290" marB="34290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ed Hat Text"/>
                        </a:rPr>
                        <a:t>Owner</a:t>
                      </a:r>
                    </a:p>
                  </a:txBody>
                  <a:tcPr marL="68580" marR="68580" marT="34290" marB="34290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ed Hat Text"/>
                        </a:rPr>
                        <a:t>Target</a:t>
                      </a:r>
                    </a:p>
                  </a:txBody>
                  <a:tcPr marL="68580" marR="68580" marT="34290" marB="34290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66177"/>
                  </a:ext>
                </a:extLst>
              </a:tr>
              <a:tr h="499534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Enhance forecasting </a:t>
                      </a:r>
                      <a:endParaRPr lang="en-US" sz="14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accuracy</a:t>
                      </a:r>
                      <a:endParaRPr lang="en-US" sz="14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0" marR="0" marT="0" marB="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kern="1200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Improve product pricing through use of AI intelligent forecasting of cost of goods, improving net profit margin from 8% to 10%</a:t>
                      </a:r>
                    </a:p>
                  </a:txBody>
                  <a:tcPr marL="34290" marR="3429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Materials Manager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End Q2 '24</a:t>
                      </a: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891352"/>
                  </a:ext>
                </a:extLst>
              </a:tr>
              <a:tr h="757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Use AI intelligent forecasting to optimally budget marketing advertisement spendings based on regional performance, increasing monthly new customer traffic from 5% to 8%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34290" marR="3429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Marketing Manager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End Q2 '24</a:t>
                      </a: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36743"/>
                  </a:ext>
                </a:extLst>
              </a:tr>
              <a:tr h="65261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Optimize resource 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allocation and utilization</a:t>
                      </a:r>
                      <a:endParaRPr lang="en-US" sz="14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0" marR="0" marT="0" marB="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Improve shift scheduling by decreasing published schedule changes from 15% to 10%</a:t>
                      </a:r>
                      <a:endParaRPr lang="en-US" dirty="0"/>
                    </a:p>
                  </a:txBody>
                  <a:tcPr marL="34290" marR="3429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Regional Store Manager</a:t>
                      </a:r>
                      <a:endParaRPr lang="en-US" dirty="0"/>
                    </a:p>
                  </a:txBody>
                  <a:tcPr marL="68580" marR="6858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buNone/>
                      </a:pPr>
                      <a:r>
                        <a:rPr lang="en-US" sz="12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End Q4 '24</a:t>
                      </a:r>
                      <a:endParaRPr lang="en-US" dirty="0"/>
                    </a:p>
                  </a:txBody>
                  <a:tcPr marL="68580" marR="6858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9350"/>
                  </a:ext>
                </a:extLst>
              </a:tr>
              <a:tr h="652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Reduce product waste from 20% to 15%, utilize AI and optimization techniques to monitor product consumption &amp; inventory</a:t>
                      </a:r>
                      <a:endParaRPr lang="en-US" dirty="0"/>
                    </a:p>
                  </a:txBody>
                  <a:tcPr marL="34290" marR="3429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Materials Manager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68580" marR="6858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buNone/>
                      </a:pPr>
                      <a:r>
                        <a:rPr lang="en-US" sz="12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End Q4 '24</a:t>
                      </a:r>
                      <a:endParaRPr lang="en-US" dirty="0"/>
                    </a:p>
                  </a:txBody>
                  <a:tcPr marL="68580" marR="68580" marT="34290" marB="3429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333024"/>
                  </a:ext>
                </a:extLst>
              </a:tr>
              <a:tr h="65261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Improve on-time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delivery</a:t>
                      </a:r>
                    </a:p>
                  </a:txBody>
                  <a:tcPr marL="0" marR="0" marT="0" marB="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Enhance order creation time by reducing average order completion time by 20% (5 minutes to 4 minutes) by developing drink creation standards/workflow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34290" marR="3429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Regional Store Manager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r>
                        <a:rPr lang="en-US" sz="12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End Q2 '24</a:t>
                      </a: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61967"/>
                  </a:ext>
                </a:extLst>
              </a:tr>
              <a:tr h="652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Optimize coffee bean product delivery to local stores (delivering too much, too often, or non-popular items) to improve retail sales from 5% to 10% of total sales</a:t>
                      </a:r>
                    </a:p>
                  </a:txBody>
                  <a:tcPr marL="34290" marR="3429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u="none" strike="noStrike" noProof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</a:rPr>
                        <a:t>Marketing Manager</a:t>
                      </a:r>
                      <a:endParaRPr lang="en-US" sz="12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Red Hat Text"/>
                      </a:endParaRP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buNone/>
                      </a:pPr>
                      <a:r>
                        <a:rPr lang="en-US" sz="12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Red Hat Text"/>
                          <a:ea typeface="+mn-ea"/>
                          <a:cs typeface="+mn-cs"/>
                        </a:rPr>
                        <a:t>End Q4 '24</a:t>
                      </a:r>
                    </a:p>
                  </a:txBody>
                  <a:tcPr marL="68580" marR="68580" marT="34290" marB="3429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200"/>
                  </a:ext>
                </a:extLst>
              </a:tr>
            </a:tbl>
          </a:graphicData>
        </a:graphic>
      </p:graphicFrame>
      <p:pic>
        <p:nvPicPr>
          <p:cNvPr id="9" name="Picture 8" descr="A close up of letters&#10;&#10;Description automatically generated">
            <a:extLst>
              <a:ext uri="{FF2B5EF4-FFF2-40B4-BE49-F238E27FC236}">
                <a16:creationId xmlns:a16="http://schemas.microsoft.com/office/drawing/2014/main" id="{7743E467-4E46-2B2E-156D-E8FA6C3526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  <p:sp>
        <p:nvSpPr>
          <p:cNvPr id="3" name="Google Shape;2091;p98">
            <a:extLst>
              <a:ext uri="{FF2B5EF4-FFF2-40B4-BE49-F238E27FC236}">
                <a16:creationId xmlns:a16="http://schemas.microsoft.com/office/drawing/2014/main" id="{FD05616E-8379-34B2-7EAD-6F8611E65C0B}"/>
              </a:ext>
            </a:extLst>
          </p:cNvPr>
          <p:cNvSpPr txBox="1">
            <a:spLocks/>
          </p:cNvSpPr>
          <p:nvPr/>
        </p:nvSpPr>
        <p:spPr>
          <a:xfrm>
            <a:off x="7258839" y="4836142"/>
            <a:ext cx="4277001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>
                <a:sym typeface="Lexend Exa"/>
              </a:rPr>
              <a:t>Source: Toast POS, 2022</a:t>
            </a:r>
          </a:p>
        </p:txBody>
      </p:sp>
    </p:spTree>
    <p:extLst>
      <p:ext uri="{BB962C8B-B14F-4D97-AF65-F5344CB8AC3E}">
        <p14:creationId xmlns:p14="http://schemas.microsoft.com/office/powerpoint/2010/main" val="26428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4;p64">
            <a:extLst>
              <a:ext uri="{FF2B5EF4-FFF2-40B4-BE49-F238E27FC236}">
                <a16:creationId xmlns:a16="http://schemas.microsoft.com/office/drawing/2014/main" id="{FFE64649-544A-793F-676E-D8DEE61C107E}"/>
              </a:ext>
            </a:extLst>
          </p:cNvPr>
          <p:cNvSpPr txBox="1">
            <a:spLocks/>
          </p:cNvSpPr>
          <p:nvPr/>
        </p:nvSpPr>
        <p:spPr>
          <a:xfrm>
            <a:off x="1421542" y="1979030"/>
            <a:ext cx="6300915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/>
              <a:t>ROI &amp; VOI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uble Wave 11">
            <a:extLst>
              <a:ext uri="{FF2B5EF4-FFF2-40B4-BE49-F238E27FC236}">
                <a16:creationId xmlns:a16="http://schemas.microsoft.com/office/drawing/2014/main" id="{CBB836CF-615B-3BB1-5904-14CA7E1555B5}"/>
              </a:ext>
            </a:extLst>
          </p:cNvPr>
          <p:cNvSpPr/>
          <p:nvPr/>
        </p:nvSpPr>
        <p:spPr>
          <a:xfrm flipH="1">
            <a:off x="6078228" y="1953908"/>
            <a:ext cx="1761017" cy="1704646"/>
          </a:xfrm>
          <a:prstGeom prst="doubleWav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ack and white wave&#10;&#10;Description automatically generated">
            <a:extLst>
              <a:ext uri="{FF2B5EF4-FFF2-40B4-BE49-F238E27FC236}">
                <a16:creationId xmlns:a16="http://schemas.microsoft.com/office/drawing/2014/main" id="{10E1ABA2-030F-DE51-3F69-34A63006BF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83" b="97279" l="2210" r="85912">
                        <a14:foregroundMark x1="44751" y1="82653" x2="71547" y2="83333"/>
                        <a14:foregroundMark x1="71547" y1="83333" x2="2210" y2="77891"/>
                        <a14:foregroundMark x1="2210" y1="77891" x2="64365" y2="66327"/>
                        <a14:foregroundMark x1="64365" y1="66327" x2="40331" y2="51361"/>
                        <a14:foregroundMark x1="40331" y1="51361" x2="15746" y2="48299"/>
                        <a14:foregroundMark x1="15746" y1="48299" x2="73204" y2="39796"/>
                        <a14:foregroundMark x1="73204" y1="39796" x2="27072" y2="29252"/>
                        <a14:foregroundMark x1="71823" y1="23129" x2="91989" y2="48980"/>
                        <a14:foregroundMark x1="91989" y1="48980" x2="97238" y2="80952"/>
                        <a14:foregroundMark x1="97238" y1="80952" x2="1105" y2="96939"/>
                        <a14:foregroundMark x1="1105" y1="96939" x2="2210" y2="62925"/>
                        <a14:foregroundMark x1="2210" y1="62925" x2="31768" y2="60884"/>
                        <a14:foregroundMark x1="31768" y1="60884" x2="59116" y2="60884"/>
                        <a14:foregroundMark x1="59116" y1="60884" x2="79282" y2="41156"/>
                        <a14:foregroundMark x1="79282" y1="41156" x2="84254" y2="30612"/>
                        <a14:foregroundMark x1="16851" y1="70068" x2="0" y2="90136"/>
                        <a14:foregroundMark x1="0" y1="90136" x2="26519" y2="98980"/>
                        <a14:foregroundMark x1="26519" y1="98980" x2="85912" y2="97279"/>
                        <a14:foregroundMark x1="85912" y1="97279" x2="79558" y2="67007"/>
                        <a14:foregroundMark x1="79558" y1="67007" x2="50276" y2="65306"/>
                        <a14:foregroundMark x1="50276" y1="65306" x2="25967" y2="73469"/>
                        <a14:foregroundMark x1="25967" y1="73469" x2="13812" y2="72789"/>
                        <a14:foregroundMark x1="66575" y1="21769" x2="53315" y2="12925"/>
                        <a14:foregroundMark x1="15470" y1="13605" x2="5801" y2="7483"/>
                        <a14:foregroundMark x1="73481" y1="14966" x2="50276" y2="13946"/>
                        <a14:foregroundMark x1="50276" y1="13946" x2="41989" y2="204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57" r="14762" b="8430"/>
          <a:stretch/>
        </p:blipFill>
        <p:spPr>
          <a:xfrm>
            <a:off x="6131083" y="2510204"/>
            <a:ext cx="1708163" cy="1549208"/>
          </a:xfrm>
          <a:prstGeom prst="rect">
            <a:avLst/>
          </a:prstGeom>
        </p:spPr>
      </p:pic>
      <p:sp>
        <p:nvSpPr>
          <p:cNvPr id="2324" name="Google Shape;2324;p113"/>
          <p:cNvSpPr txBox="1">
            <a:spLocks noGrp="1"/>
          </p:cNvSpPr>
          <p:nvPr>
            <p:ph type="title"/>
          </p:nvPr>
        </p:nvSpPr>
        <p:spPr>
          <a:xfrm>
            <a:off x="1419150" y="223521"/>
            <a:ext cx="63057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INITAL INVESTMENT: $300,000</a:t>
            </a:r>
          </a:p>
        </p:txBody>
      </p:sp>
      <p:grpSp>
        <p:nvGrpSpPr>
          <p:cNvPr id="2" name="Google Shape;2654;p119">
            <a:extLst>
              <a:ext uri="{FF2B5EF4-FFF2-40B4-BE49-F238E27FC236}">
                <a16:creationId xmlns:a16="http://schemas.microsoft.com/office/drawing/2014/main" id="{068A85CF-F87D-CAA8-2C70-B3E34DE7F9EF}"/>
              </a:ext>
            </a:extLst>
          </p:cNvPr>
          <p:cNvGrpSpPr/>
          <p:nvPr/>
        </p:nvGrpSpPr>
        <p:grpSpPr>
          <a:xfrm>
            <a:off x="6078229" y="1810883"/>
            <a:ext cx="2740341" cy="2322960"/>
            <a:chOff x="7058971" y="4168684"/>
            <a:chExt cx="405075" cy="362125"/>
          </a:xfrm>
        </p:grpSpPr>
        <p:sp>
          <p:nvSpPr>
            <p:cNvPr id="4" name="Google Shape;2656;p119">
              <a:extLst>
                <a:ext uri="{FF2B5EF4-FFF2-40B4-BE49-F238E27FC236}">
                  <a16:creationId xmlns:a16="http://schemas.microsoft.com/office/drawing/2014/main" id="{F0DC98D5-3117-4BA2-AF4E-C50EE0FC7B22}"/>
                </a:ext>
              </a:extLst>
            </p:cNvPr>
            <p:cNvSpPr/>
            <p:nvPr/>
          </p:nvSpPr>
          <p:spPr>
            <a:xfrm>
              <a:off x="7312996" y="4259309"/>
              <a:ext cx="116500" cy="180900"/>
            </a:xfrm>
            <a:custGeom>
              <a:avLst/>
              <a:gdLst/>
              <a:ahLst/>
              <a:cxnLst/>
              <a:rect l="l" t="t" r="r" b="b"/>
              <a:pathLst>
                <a:path w="4660" h="7236" extrusionOk="0">
                  <a:moveTo>
                    <a:pt x="1048" y="510"/>
                  </a:moveTo>
                  <a:cubicBezTo>
                    <a:pt x="2753" y="510"/>
                    <a:pt x="4149" y="1907"/>
                    <a:pt x="4149" y="3625"/>
                  </a:cubicBezTo>
                  <a:cubicBezTo>
                    <a:pt x="4149" y="5329"/>
                    <a:pt x="2753" y="6725"/>
                    <a:pt x="1048" y="6725"/>
                  </a:cubicBezTo>
                  <a:lnTo>
                    <a:pt x="525" y="6725"/>
                  </a:lnTo>
                  <a:lnTo>
                    <a:pt x="525" y="510"/>
                  </a:lnTo>
                  <a:close/>
                  <a:moveTo>
                    <a:pt x="269" y="0"/>
                  </a:moveTo>
                  <a:cubicBezTo>
                    <a:pt x="122" y="0"/>
                    <a:pt x="1" y="121"/>
                    <a:pt x="1" y="255"/>
                  </a:cubicBezTo>
                  <a:lnTo>
                    <a:pt x="1" y="6981"/>
                  </a:lnTo>
                  <a:cubicBezTo>
                    <a:pt x="1" y="7128"/>
                    <a:pt x="122" y="7235"/>
                    <a:pt x="269" y="7235"/>
                  </a:cubicBezTo>
                  <a:lnTo>
                    <a:pt x="1048" y="7235"/>
                  </a:lnTo>
                  <a:cubicBezTo>
                    <a:pt x="3035" y="7235"/>
                    <a:pt x="4659" y="5612"/>
                    <a:pt x="4659" y="3625"/>
                  </a:cubicBezTo>
                  <a:cubicBezTo>
                    <a:pt x="4659" y="1624"/>
                    <a:pt x="3035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57;p119">
              <a:extLst>
                <a:ext uri="{FF2B5EF4-FFF2-40B4-BE49-F238E27FC236}">
                  <a16:creationId xmlns:a16="http://schemas.microsoft.com/office/drawing/2014/main" id="{5B68589F-F6A0-35FE-B5CA-729BFE34ABF8}"/>
                </a:ext>
              </a:extLst>
            </p:cNvPr>
            <p:cNvSpPr/>
            <p:nvPr/>
          </p:nvSpPr>
          <p:spPr>
            <a:xfrm>
              <a:off x="7125746" y="4476759"/>
              <a:ext cx="12775" cy="13100"/>
            </a:xfrm>
            <a:custGeom>
              <a:avLst/>
              <a:gdLst/>
              <a:ahLst/>
              <a:cxnLst/>
              <a:rect l="l" t="t" r="r" b="b"/>
              <a:pathLst>
                <a:path w="511" h="524" extrusionOk="0">
                  <a:moveTo>
                    <a:pt x="256" y="1"/>
                  </a:moveTo>
                  <a:cubicBezTo>
                    <a:pt x="108" y="1"/>
                    <a:pt x="0" y="121"/>
                    <a:pt x="0" y="269"/>
                  </a:cubicBezTo>
                  <a:cubicBezTo>
                    <a:pt x="0" y="404"/>
                    <a:pt x="108" y="524"/>
                    <a:pt x="256" y="524"/>
                  </a:cubicBezTo>
                  <a:cubicBezTo>
                    <a:pt x="403" y="524"/>
                    <a:pt x="510" y="404"/>
                    <a:pt x="510" y="269"/>
                  </a:cubicBezTo>
                  <a:cubicBezTo>
                    <a:pt x="510" y="121"/>
                    <a:pt x="403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58;p119">
              <a:extLst>
                <a:ext uri="{FF2B5EF4-FFF2-40B4-BE49-F238E27FC236}">
                  <a16:creationId xmlns:a16="http://schemas.microsoft.com/office/drawing/2014/main" id="{9D6C0271-390D-DF00-7978-328FC3CC0508}"/>
                </a:ext>
              </a:extLst>
            </p:cNvPr>
            <p:cNvSpPr/>
            <p:nvPr/>
          </p:nvSpPr>
          <p:spPr>
            <a:xfrm>
              <a:off x="7099921" y="4450909"/>
              <a:ext cx="12775" cy="13125"/>
            </a:xfrm>
            <a:custGeom>
              <a:avLst/>
              <a:gdLst/>
              <a:ahLst/>
              <a:cxnLst/>
              <a:rect l="l" t="t" r="r" b="b"/>
              <a:pathLst>
                <a:path w="511" h="525" extrusionOk="0">
                  <a:moveTo>
                    <a:pt x="255" y="1"/>
                  </a:moveTo>
                  <a:cubicBezTo>
                    <a:pt x="108" y="1"/>
                    <a:pt x="0" y="122"/>
                    <a:pt x="0" y="269"/>
                  </a:cubicBezTo>
                  <a:cubicBezTo>
                    <a:pt x="0" y="404"/>
                    <a:pt x="108" y="525"/>
                    <a:pt x="255" y="525"/>
                  </a:cubicBezTo>
                  <a:cubicBezTo>
                    <a:pt x="403" y="525"/>
                    <a:pt x="510" y="404"/>
                    <a:pt x="510" y="269"/>
                  </a:cubicBezTo>
                  <a:cubicBezTo>
                    <a:pt x="510" y="122"/>
                    <a:pt x="403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655;p119">
              <a:extLst>
                <a:ext uri="{FF2B5EF4-FFF2-40B4-BE49-F238E27FC236}">
                  <a16:creationId xmlns:a16="http://schemas.microsoft.com/office/drawing/2014/main" id="{F185859D-30ED-5414-5DF6-4990848A93DB}"/>
                </a:ext>
              </a:extLst>
            </p:cNvPr>
            <p:cNvSpPr/>
            <p:nvPr/>
          </p:nvSpPr>
          <p:spPr>
            <a:xfrm>
              <a:off x="7058971" y="4168684"/>
              <a:ext cx="405075" cy="362125"/>
            </a:xfrm>
            <a:custGeom>
              <a:avLst/>
              <a:gdLst/>
              <a:ahLst/>
              <a:cxnLst/>
              <a:rect l="l" t="t" r="r" b="b"/>
              <a:pathLst>
                <a:path w="16203" h="14485" extrusionOk="0">
                  <a:moveTo>
                    <a:pt x="255" y="1"/>
                  </a:moveTo>
                  <a:cubicBezTo>
                    <a:pt x="108" y="1"/>
                    <a:pt x="1" y="121"/>
                    <a:pt x="1" y="255"/>
                  </a:cubicBezTo>
                  <a:lnTo>
                    <a:pt x="1" y="13196"/>
                  </a:lnTo>
                  <a:cubicBezTo>
                    <a:pt x="1" y="13908"/>
                    <a:pt x="577" y="14485"/>
                    <a:pt x="1289" y="14485"/>
                  </a:cubicBezTo>
                  <a:lnTo>
                    <a:pt x="9397" y="14485"/>
                  </a:lnTo>
                  <a:cubicBezTo>
                    <a:pt x="10108" y="14485"/>
                    <a:pt x="10686" y="13908"/>
                    <a:pt x="10686" y="13196"/>
                  </a:cubicBezTo>
                  <a:lnTo>
                    <a:pt x="10686" y="12243"/>
                  </a:lnTo>
                  <a:lnTo>
                    <a:pt x="11209" y="12243"/>
                  </a:lnTo>
                  <a:cubicBezTo>
                    <a:pt x="13961" y="12243"/>
                    <a:pt x="16203" y="10001"/>
                    <a:pt x="16203" y="7250"/>
                  </a:cubicBezTo>
                  <a:cubicBezTo>
                    <a:pt x="16203" y="4484"/>
                    <a:pt x="13961" y="2242"/>
                    <a:pt x="11209" y="2242"/>
                  </a:cubicBezTo>
                  <a:lnTo>
                    <a:pt x="10686" y="2242"/>
                  </a:lnTo>
                  <a:lnTo>
                    <a:pt x="10686" y="255"/>
                  </a:lnTo>
                  <a:cubicBezTo>
                    <a:pt x="10686" y="121"/>
                    <a:pt x="10565" y="1"/>
                    <a:pt x="10430" y="1"/>
                  </a:cubicBezTo>
                  <a:lnTo>
                    <a:pt x="8014" y="1"/>
                  </a:lnTo>
                  <a:cubicBezTo>
                    <a:pt x="7867" y="1"/>
                    <a:pt x="7760" y="121"/>
                    <a:pt x="7760" y="255"/>
                  </a:cubicBezTo>
                  <a:cubicBezTo>
                    <a:pt x="7760" y="404"/>
                    <a:pt x="7867" y="524"/>
                    <a:pt x="8014" y="524"/>
                  </a:cubicBezTo>
                  <a:lnTo>
                    <a:pt x="10162" y="524"/>
                  </a:lnTo>
                  <a:lnTo>
                    <a:pt x="10162" y="2498"/>
                  </a:lnTo>
                  <a:cubicBezTo>
                    <a:pt x="10162" y="2645"/>
                    <a:pt x="10283" y="2766"/>
                    <a:pt x="10430" y="2766"/>
                  </a:cubicBezTo>
                  <a:lnTo>
                    <a:pt x="11209" y="2766"/>
                  </a:lnTo>
                  <a:cubicBezTo>
                    <a:pt x="13679" y="2766"/>
                    <a:pt x="15680" y="4766"/>
                    <a:pt x="15680" y="7250"/>
                  </a:cubicBezTo>
                  <a:cubicBezTo>
                    <a:pt x="15680" y="9720"/>
                    <a:pt x="13679" y="11719"/>
                    <a:pt x="11209" y="11719"/>
                  </a:cubicBezTo>
                  <a:lnTo>
                    <a:pt x="10430" y="11719"/>
                  </a:lnTo>
                  <a:cubicBezTo>
                    <a:pt x="10283" y="11719"/>
                    <a:pt x="10162" y="11841"/>
                    <a:pt x="10162" y="11988"/>
                  </a:cubicBezTo>
                  <a:lnTo>
                    <a:pt x="10162" y="13196"/>
                  </a:lnTo>
                  <a:cubicBezTo>
                    <a:pt x="10162" y="13626"/>
                    <a:pt x="9827" y="13962"/>
                    <a:pt x="9397" y="13962"/>
                  </a:cubicBezTo>
                  <a:lnTo>
                    <a:pt x="1289" y="13962"/>
                  </a:lnTo>
                  <a:cubicBezTo>
                    <a:pt x="860" y="13962"/>
                    <a:pt x="511" y="13626"/>
                    <a:pt x="511" y="13196"/>
                  </a:cubicBezTo>
                  <a:lnTo>
                    <a:pt x="511" y="524"/>
                  </a:lnTo>
                  <a:lnTo>
                    <a:pt x="6981" y="524"/>
                  </a:lnTo>
                  <a:cubicBezTo>
                    <a:pt x="7128" y="524"/>
                    <a:pt x="7235" y="404"/>
                    <a:pt x="7235" y="255"/>
                  </a:cubicBezTo>
                  <a:cubicBezTo>
                    <a:pt x="7235" y="121"/>
                    <a:pt x="7128" y="1"/>
                    <a:pt x="6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2C9DFFA-1648-9397-9245-1B52BD2923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6822" y="3284808"/>
            <a:ext cx="2037858" cy="774604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B97163-4F2F-E51E-5C99-0C1211637689}"/>
              </a:ext>
            </a:extLst>
          </p:cNvPr>
          <p:cNvCxnSpPr>
            <a:cxnSpLocks/>
          </p:cNvCxnSpPr>
          <p:nvPr/>
        </p:nvCxnSpPr>
        <p:spPr>
          <a:xfrm rot="10800000">
            <a:off x="4316822" y="2202269"/>
            <a:ext cx="1851745" cy="233505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Google Shape;2084;p98">
            <a:extLst>
              <a:ext uri="{FF2B5EF4-FFF2-40B4-BE49-F238E27FC236}">
                <a16:creationId xmlns:a16="http://schemas.microsoft.com/office/drawing/2014/main" id="{102DCAA3-DB8B-24CE-415D-59139BDDC610}"/>
              </a:ext>
            </a:extLst>
          </p:cNvPr>
          <p:cNvSpPr/>
          <p:nvPr/>
        </p:nvSpPr>
        <p:spPr>
          <a:xfrm>
            <a:off x="2842161" y="1850387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$100k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5" name="Google Shape;2084;p98">
            <a:extLst>
              <a:ext uri="{FF2B5EF4-FFF2-40B4-BE49-F238E27FC236}">
                <a16:creationId xmlns:a16="http://schemas.microsoft.com/office/drawing/2014/main" id="{13A28023-E41C-967A-EC99-93D25EC18D1E}"/>
              </a:ext>
            </a:extLst>
          </p:cNvPr>
          <p:cNvSpPr/>
          <p:nvPr/>
        </p:nvSpPr>
        <p:spPr>
          <a:xfrm>
            <a:off x="2842161" y="3734362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$200k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7" name="Google Shape;2031;p95">
            <a:extLst>
              <a:ext uri="{FF2B5EF4-FFF2-40B4-BE49-F238E27FC236}">
                <a16:creationId xmlns:a16="http://schemas.microsoft.com/office/drawing/2014/main" id="{AB0EE8F2-4A2F-B798-920F-FD28BC73F0F5}"/>
              </a:ext>
            </a:extLst>
          </p:cNvPr>
          <p:cNvSpPr txBox="1">
            <a:spLocks/>
          </p:cNvSpPr>
          <p:nvPr/>
        </p:nvSpPr>
        <p:spPr>
          <a:xfrm>
            <a:off x="481212" y="1755158"/>
            <a:ext cx="23346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/>
              <a:t>Migrate to an Azure Cloud platform</a:t>
            </a:r>
            <a:endParaRPr lang="en-US" sz="1800"/>
          </a:p>
        </p:txBody>
      </p:sp>
      <p:sp>
        <p:nvSpPr>
          <p:cNvPr id="18" name="Google Shape;2031;p95">
            <a:extLst>
              <a:ext uri="{FF2B5EF4-FFF2-40B4-BE49-F238E27FC236}">
                <a16:creationId xmlns:a16="http://schemas.microsoft.com/office/drawing/2014/main" id="{EDE8782A-1446-AEE2-FE4E-95C1AE47D5B0}"/>
              </a:ext>
            </a:extLst>
          </p:cNvPr>
          <p:cNvSpPr txBox="1">
            <a:spLocks/>
          </p:cNvSpPr>
          <p:nvPr/>
        </p:nvSpPr>
        <p:spPr>
          <a:xfrm>
            <a:off x="329609" y="3621300"/>
            <a:ext cx="2486203" cy="1002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/>
              <a:t>Develop and integrate AI forecasting and optimization tools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747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01"/>
          <p:cNvSpPr txBox="1">
            <a:spLocks noGrp="1"/>
          </p:cNvSpPr>
          <p:nvPr>
            <p:ph type="title"/>
          </p:nvPr>
        </p:nvSpPr>
        <p:spPr>
          <a:xfrm>
            <a:off x="148500" y="101066"/>
            <a:ext cx="5082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2F1425"/>
                </a:solidFill>
              </a:rPr>
              <a:t>BENEFITS: ROI</a:t>
            </a:r>
            <a:endParaRPr lang="en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A2BAF-0AF0-F987-7AE8-7CF7B6FF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63447"/>
              </p:ext>
            </p:extLst>
          </p:nvPr>
        </p:nvGraphicFramePr>
        <p:xfrm>
          <a:off x="168531" y="742760"/>
          <a:ext cx="8806937" cy="4223529"/>
        </p:xfrm>
        <a:graphic>
          <a:graphicData uri="http://schemas.openxmlformats.org/drawingml/2006/table">
            <a:tbl>
              <a:tblPr firstRow="1" bandRow="1">
                <a:tableStyleId>{9212D00D-B905-4963-A73A-099B2EEFBF30}</a:tableStyleId>
              </a:tblPr>
              <a:tblGrid>
                <a:gridCol w="2935645">
                  <a:extLst>
                    <a:ext uri="{9D8B030D-6E8A-4147-A177-3AD203B41FA5}">
                      <a16:colId xmlns:a16="http://schemas.microsoft.com/office/drawing/2014/main" val="1641618802"/>
                    </a:ext>
                  </a:extLst>
                </a:gridCol>
                <a:gridCol w="2786375">
                  <a:extLst>
                    <a:ext uri="{9D8B030D-6E8A-4147-A177-3AD203B41FA5}">
                      <a16:colId xmlns:a16="http://schemas.microsoft.com/office/drawing/2014/main" val="2062601492"/>
                    </a:ext>
                  </a:extLst>
                </a:gridCol>
                <a:gridCol w="3084917">
                  <a:extLst>
                    <a:ext uri="{9D8B030D-6E8A-4147-A177-3AD203B41FA5}">
                      <a16:colId xmlns:a16="http://schemas.microsoft.com/office/drawing/2014/main" val="2237402105"/>
                    </a:ext>
                  </a:extLst>
                </a:gridCol>
              </a:tblGrid>
              <a:tr h="628564">
                <a:tc>
                  <a:txBody>
                    <a:bodyPr/>
                    <a:lstStyle/>
                    <a:p>
                      <a:pPr rtl="0" fontAlgn="base"/>
                      <a:endParaRPr lang="en-US" sz="12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CATEGORY </a:t>
                      </a:r>
                    </a:p>
                  </a:txBody>
                  <a:tcPr>
                    <a:lnL w="9525" cap="flat" cmpd="sng" algn="ctr">
                      <a:solidFill>
                        <a:srgbClr val="10AA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3E4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RETURN ON INVESTMENT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A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n-US" sz="12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POSITIVE FINANCIAL EXPECTATIONS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9811"/>
                  </a:ext>
                </a:extLst>
              </a:tr>
              <a:tr h="695878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Revenue Growth </a:t>
                      </a:r>
                    </a:p>
                  </a:txBody>
                  <a:tcPr>
                    <a:lnL w="9525" cap="flat" cmpd="sng" algn="ctr">
                      <a:solidFill>
                        <a:srgbClr val="F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Improve net profit margins from 8% to 10%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By using AI intelligent forecasting, we can accurately price products and increase revenue by $125,000 annually.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46453"/>
                  </a:ext>
                </a:extLst>
              </a:tr>
              <a:tr h="648699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Revenue Growth </a:t>
                      </a:r>
                    </a:p>
                  </a:txBody>
                  <a:tcPr>
                    <a:lnL w="9525" cap="flat" cmpd="sng" algn="ctr">
                      <a:solidFill>
                        <a:srgbClr val="D0B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Improve retail sales of coffee beans from 5% to 10%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With the ability to optimize our delivery of coffee beans to local stores, we will see an increase in annual sales of $25,000.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8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62327"/>
                  </a:ext>
                </a:extLst>
              </a:tr>
              <a:tr h="695878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Cost Control / Operational Efficiency  </a:t>
                      </a:r>
                    </a:p>
                  </a:txBody>
                  <a:tcPr>
                    <a:lnL w="9525" cap="flat" cmpd="sng" algn="ctr">
                      <a:solidFill>
                        <a:srgbClr val="70C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Decrease published schedule changes from 15% to 10%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We are expecting to decrease operational costs by $37,500 annually due to published schedule changes.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20863"/>
                  </a:ext>
                </a:extLst>
              </a:tr>
              <a:tr h="777130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Cost Control / Inventory Management </a:t>
                      </a:r>
                    </a:p>
                  </a:txBody>
                  <a:tcPr>
                    <a:lnL w="9525" cap="flat" cmpd="sng" algn="ctr">
                      <a:solidFill>
                        <a:srgbClr val="90D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Reduce product waste from 20% to 15%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By utilizing our sales data and AI, we can monitor inventory turnover and reduce product waste to save $25,000 annually.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5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67375"/>
                  </a:ext>
                </a:extLst>
              </a:tr>
              <a:tr h="765864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Cloud Migration / Technology Investments  </a:t>
                      </a:r>
                    </a:p>
                  </a:txBody>
                  <a:tcPr>
                    <a:lnL w="9525" cap="flat" cmpd="sng" algn="ctr">
                      <a:solidFill>
                        <a:srgbClr val="50E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Migrate Square data to a cloud-based platform 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We project cost savings of $50,000 annually by streamlining data management and reducing on-premises infrastructure costs. 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3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505598"/>
                  </a:ext>
                </a:extLst>
              </a:tr>
            </a:tbl>
          </a:graphicData>
        </a:graphic>
      </p:graphicFrame>
      <p:pic>
        <p:nvPicPr>
          <p:cNvPr id="2" name="Picture 1" descr="A close up of letters&#10;&#10;Description automatically generated">
            <a:extLst>
              <a:ext uri="{FF2B5EF4-FFF2-40B4-BE49-F238E27FC236}">
                <a16:creationId xmlns:a16="http://schemas.microsoft.com/office/drawing/2014/main" id="{3F8E9220-00E0-3CE4-85A8-CBE2B095D2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  <p:sp>
        <p:nvSpPr>
          <p:cNvPr id="5" name="Google Shape;2091;p98">
            <a:extLst>
              <a:ext uri="{FF2B5EF4-FFF2-40B4-BE49-F238E27FC236}">
                <a16:creationId xmlns:a16="http://schemas.microsoft.com/office/drawing/2014/main" id="{41863C76-30CD-AB89-F9A0-EFF4A585D263}"/>
              </a:ext>
            </a:extLst>
          </p:cNvPr>
          <p:cNvSpPr txBox="1">
            <a:spLocks/>
          </p:cNvSpPr>
          <p:nvPr/>
        </p:nvSpPr>
        <p:spPr>
          <a:xfrm>
            <a:off x="7258839" y="4836142"/>
            <a:ext cx="4277001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>
                <a:sym typeface="Lexend Exa"/>
              </a:rPr>
              <a:t>Source: Toast POS, 2022</a:t>
            </a:r>
          </a:p>
        </p:txBody>
      </p:sp>
    </p:spTree>
    <p:extLst>
      <p:ext uri="{BB962C8B-B14F-4D97-AF65-F5344CB8AC3E}">
        <p14:creationId xmlns:p14="http://schemas.microsoft.com/office/powerpoint/2010/main" val="138499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01"/>
          <p:cNvSpPr txBox="1">
            <a:spLocks noGrp="1"/>
          </p:cNvSpPr>
          <p:nvPr>
            <p:ph type="title"/>
          </p:nvPr>
        </p:nvSpPr>
        <p:spPr>
          <a:xfrm>
            <a:off x="148500" y="101066"/>
            <a:ext cx="4646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2F1425"/>
                </a:solidFill>
              </a:rPr>
              <a:t>BENEFITS: VOI</a:t>
            </a:r>
            <a:endParaRPr lang="en">
              <a:solidFill>
                <a:schemeClr val="dk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986BF-2583-79E0-EF1F-202844493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23097"/>
              </p:ext>
            </p:extLst>
          </p:nvPr>
        </p:nvGraphicFramePr>
        <p:xfrm>
          <a:off x="163027" y="834042"/>
          <a:ext cx="8817945" cy="4133664"/>
        </p:xfrm>
        <a:graphic>
          <a:graphicData uri="http://schemas.openxmlformats.org/drawingml/2006/table">
            <a:tbl>
              <a:tblPr firstRow="1" bandRow="1">
                <a:tableStyleId>{9212D00D-B905-4963-A73A-099B2EEFBF30}</a:tableStyleId>
              </a:tblPr>
              <a:tblGrid>
                <a:gridCol w="2939314">
                  <a:extLst>
                    <a:ext uri="{9D8B030D-6E8A-4147-A177-3AD203B41FA5}">
                      <a16:colId xmlns:a16="http://schemas.microsoft.com/office/drawing/2014/main" val="331895300"/>
                    </a:ext>
                  </a:extLst>
                </a:gridCol>
                <a:gridCol w="2789858">
                  <a:extLst>
                    <a:ext uri="{9D8B030D-6E8A-4147-A177-3AD203B41FA5}">
                      <a16:colId xmlns:a16="http://schemas.microsoft.com/office/drawing/2014/main" val="970889962"/>
                    </a:ext>
                  </a:extLst>
                </a:gridCol>
                <a:gridCol w="3088773">
                  <a:extLst>
                    <a:ext uri="{9D8B030D-6E8A-4147-A177-3AD203B41FA5}">
                      <a16:colId xmlns:a16="http://schemas.microsoft.com/office/drawing/2014/main" val="400584768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CATEGORY </a:t>
                      </a:r>
                      <a:endParaRPr lang="en-US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D0F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VALUE ON INVESTMENT </a:t>
                      </a:r>
                      <a:endParaRPr lang="en-US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POSITIVE VALUE EXPECTATIONS </a:t>
                      </a:r>
                      <a:endParaRPr lang="en-US" b="1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75573"/>
                  </a:ext>
                </a:extLst>
              </a:tr>
              <a:tr h="1102502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endParaRPr lang="en-US" sz="12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Revenue Growth / Marketing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100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Assess the effectiveness of marketing campaigns (social media, advertising, and promotions) in driving new customers and increasing sales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By achieving a more efficient allocation of resources and targeting strategies, we anticipate an annual increase in sales of $87,500.  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1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27782"/>
                  </a:ext>
                </a:extLst>
              </a:tr>
              <a:tr h="1271741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endParaRPr lang="en-US" sz="12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Revenue Growth / Customer Satisfaction 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502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endParaRPr lang="en-US" sz="12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Increase monthly new customer traffic from 5% to 8% 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With the ability to analyze consumer purchasing behavior in Local Brus sales data, we can increase consumer traffic and see an annual increase in sales of $75,000.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41112"/>
                  </a:ext>
                </a:extLst>
              </a:tr>
              <a:tr h="1271741">
                <a:tc>
                  <a:txBody>
                    <a:bodyPr/>
                    <a:lstStyle/>
                    <a:p>
                      <a:pPr rtl="0" fontAlgn="auto"/>
                      <a:endParaRPr lang="en-US" sz="14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endParaRPr lang="en-US" sz="1200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Revenue Growth / Customer Satisfaction 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B03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Reduce average order completion time by 20% (5 to 4 minutes), increasing customer satisfaction through quality and timeliness of orders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rtl="0" fontAlgn="base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By streamlining operations and standards to reduce labor costs and improve service speed, we will save $62,500 in labor costs annually. 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D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7045"/>
                  </a:ext>
                </a:extLst>
              </a:tr>
            </a:tbl>
          </a:graphicData>
        </a:graphic>
      </p:graphicFrame>
      <p:pic>
        <p:nvPicPr>
          <p:cNvPr id="2" name="Picture 1" descr="A close up of letters&#10;&#10;Description automatically generated">
            <a:extLst>
              <a:ext uri="{FF2B5EF4-FFF2-40B4-BE49-F238E27FC236}">
                <a16:creationId xmlns:a16="http://schemas.microsoft.com/office/drawing/2014/main" id="{F032A5C6-1F6E-3060-E174-F9B5715ADA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  <p:sp>
        <p:nvSpPr>
          <p:cNvPr id="5" name="Google Shape;2091;p98">
            <a:extLst>
              <a:ext uri="{FF2B5EF4-FFF2-40B4-BE49-F238E27FC236}">
                <a16:creationId xmlns:a16="http://schemas.microsoft.com/office/drawing/2014/main" id="{C8A3866A-F36E-CB89-16A6-C47DA3A4B533}"/>
              </a:ext>
            </a:extLst>
          </p:cNvPr>
          <p:cNvSpPr txBox="1">
            <a:spLocks/>
          </p:cNvSpPr>
          <p:nvPr/>
        </p:nvSpPr>
        <p:spPr>
          <a:xfrm>
            <a:off x="7258839" y="4836142"/>
            <a:ext cx="4277001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 dirty="0">
                <a:sym typeface="Lexend Exa"/>
              </a:rPr>
              <a:t>Source: Toast POS, 2022</a:t>
            </a:r>
          </a:p>
        </p:txBody>
      </p:sp>
    </p:spTree>
    <p:extLst>
      <p:ext uri="{BB962C8B-B14F-4D97-AF65-F5344CB8AC3E}">
        <p14:creationId xmlns:p14="http://schemas.microsoft.com/office/powerpoint/2010/main" val="371064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6290-7E48-50FE-0174-24C7E1C0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CALCULATIONS</a:t>
            </a:r>
            <a:br>
              <a:rPr lang="en-US"/>
            </a:br>
            <a:endParaRPr lang="en-US"/>
          </a:p>
        </p:txBody>
      </p:sp>
      <p:pic>
        <p:nvPicPr>
          <p:cNvPr id="3" name="Picture 2" descr="A close up of letters&#10;&#10;Description automatically generated">
            <a:extLst>
              <a:ext uri="{FF2B5EF4-FFF2-40B4-BE49-F238E27FC236}">
                <a16:creationId xmlns:a16="http://schemas.microsoft.com/office/drawing/2014/main" id="{049B03FA-3233-1B72-2686-64051CC1B6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  <p:sp>
        <p:nvSpPr>
          <p:cNvPr id="6" name="Google Shape;2091;p98">
            <a:extLst>
              <a:ext uri="{FF2B5EF4-FFF2-40B4-BE49-F238E27FC236}">
                <a16:creationId xmlns:a16="http://schemas.microsoft.com/office/drawing/2014/main" id="{FBF6BD38-64C8-0864-7D1C-6F04ECA8CBFB}"/>
              </a:ext>
            </a:extLst>
          </p:cNvPr>
          <p:cNvSpPr txBox="1">
            <a:spLocks/>
          </p:cNvSpPr>
          <p:nvPr/>
        </p:nvSpPr>
        <p:spPr>
          <a:xfrm>
            <a:off x="3657600" y="4820696"/>
            <a:ext cx="6642565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 dirty="0">
                <a:sym typeface="Lexend Exa"/>
              </a:rPr>
              <a:t>Source: </a:t>
            </a:r>
            <a:r>
              <a:rPr lang="en-US" sz="1100" dirty="0">
                <a:sym typeface="Lexend Exa"/>
              </a:rPr>
              <a:t>“Pricing Calculator: Microsoft Azure”, “</a:t>
            </a:r>
            <a:r>
              <a:rPr lang="en-US" sz="1100" i="1" dirty="0">
                <a:sym typeface="Lexend Exa"/>
              </a:rPr>
              <a:t>Cost of Ownership: Microsoft Azure”.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5DF81-73AB-0A0A-425D-3F51E64959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42" y="1157758"/>
            <a:ext cx="8750575" cy="33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CONENTS</a:t>
            </a:r>
            <a:endParaRPr lang="en">
              <a:solidFill>
                <a:schemeClr val="dk1"/>
              </a:solidFill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title" idx="2"/>
          </p:nvPr>
        </p:nvSpPr>
        <p:spPr>
          <a:xfrm>
            <a:off x="1157052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3"/>
          </p:nvPr>
        </p:nvSpPr>
        <p:spPr>
          <a:xfrm>
            <a:off x="721452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 Overview</a:t>
            </a:r>
            <a:endParaRPr lang="en-US"/>
          </a:p>
        </p:txBody>
      </p:sp>
      <p:sp>
        <p:nvSpPr>
          <p:cNvPr id="667" name="Google Shape;667;p62"/>
          <p:cNvSpPr txBox="1">
            <a:spLocks noGrp="1"/>
          </p:cNvSpPr>
          <p:nvPr>
            <p:ph type="title" idx="4"/>
          </p:nvPr>
        </p:nvSpPr>
        <p:spPr>
          <a:xfrm>
            <a:off x="1157052" y="2803103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6"/>
          </p:nvPr>
        </p:nvSpPr>
        <p:spPr>
          <a:xfrm>
            <a:off x="721452" y="3459861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OKRs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670" name="Google Shape;670;p62"/>
          <p:cNvSpPr txBox="1">
            <a:spLocks noGrp="1"/>
          </p:cNvSpPr>
          <p:nvPr>
            <p:ph type="title" idx="7"/>
          </p:nvPr>
        </p:nvSpPr>
        <p:spPr>
          <a:xfrm>
            <a:off x="3770700" y="11246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2" name="Google Shape;672;p62"/>
          <p:cNvSpPr txBox="1">
            <a:spLocks noGrp="1"/>
          </p:cNvSpPr>
          <p:nvPr>
            <p:ph type="subTitle" idx="9"/>
          </p:nvPr>
        </p:nvSpPr>
        <p:spPr>
          <a:xfrm>
            <a:off x="5980751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Operational</a:t>
            </a:r>
            <a:endParaRPr lang="en-US"/>
          </a:p>
          <a:p>
            <a:pPr marL="0" indent="0">
              <a:buSzPts val="1100"/>
            </a:pPr>
            <a:r>
              <a:rPr lang="en"/>
              <a:t> Goals</a:t>
            </a:r>
          </a:p>
        </p:txBody>
      </p:sp>
      <p:sp>
        <p:nvSpPr>
          <p:cNvPr id="673" name="Google Shape;673;p62"/>
          <p:cNvSpPr txBox="1">
            <a:spLocks noGrp="1"/>
          </p:cNvSpPr>
          <p:nvPr>
            <p:ph type="title" idx="13"/>
          </p:nvPr>
        </p:nvSpPr>
        <p:spPr>
          <a:xfrm>
            <a:off x="3770700" y="2798303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5" name="Google Shape;675;p62"/>
          <p:cNvSpPr txBox="1">
            <a:spLocks noGrp="1"/>
          </p:cNvSpPr>
          <p:nvPr>
            <p:ph type="subTitle" idx="15"/>
          </p:nvPr>
        </p:nvSpPr>
        <p:spPr>
          <a:xfrm>
            <a:off x="3335100" y="3459861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ROI &amp; VOI</a:t>
            </a:r>
          </a:p>
        </p:txBody>
      </p:sp>
      <p:sp>
        <p:nvSpPr>
          <p:cNvPr id="676" name="Google Shape;676;p62"/>
          <p:cNvSpPr txBox="1">
            <a:spLocks noGrp="1"/>
          </p:cNvSpPr>
          <p:nvPr>
            <p:ph type="title" idx="16"/>
          </p:nvPr>
        </p:nvSpPr>
        <p:spPr>
          <a:xfrm>
            <a:off x="6384348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8" name="Google Shape;678;p62"/>
          <p:cNvSpPr txBox="1">
            <a:spLocks noGrp="1"/>
          </p:cNvSpPr>
          <p:nvPr>
            <p:ph type="subTitle" idx="18"/>
          </p:nvPr>
        </p:nvSpPr>
        <p:spPr>
          <a:xfrm>
            <a:off x="3278464" y="1827555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SBAR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679" name="Google Shape;679;p62"/>
          <p:cNvSpPr txBox="1">
            <a:spLocks noGrp="1"/>
          </p:cNvSpPr>
          <p:nvPr>
            <p:ph type="title" idx="19"/>
          </p:nvPr>
        </p:nvSpPr>
        <p:spPr>
          <a:xfrm>
            <a:off x="6384348" y="2803103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81" name="Google Shape;681;p62"/>
          <p:cNvSpPr txBox="1">
            <a:spLocks noGrp="1"/>
          </p:cNvSpPr>
          <p:nvPr>
            <p:ph type="subTitle" idx="21"/>
          </p:nvPr>
        </p:nvSpPr>
        <p:spPr>
          <a:xfrm>
            <a:off x="5948748" y="3459861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Bottom Line Impact</a:t>
            </a:r>
            <a:endParaRPr lang="en-US"/>
          </a:p>
        </p:txBody>
      </p:sp>
      <p:cxnSp>
        <p:nvCxnSpPr>
          <p:cNvPr id="682" name="Google Shape;682;p62"/>
          <p:cNvCxnSpPr/>
          <p:nvPr/>
        </p:nvCxnSpPr>
        <p:spPr>
          <a:xfrm>
            <a:off x="1616502" y="1851503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62"/>
          <p:cNvCxnSpPr/>
          <p:nvPr/>
        </p:nvCxnSpPr>
        <p:spPr>
          <a:xfrm>
            <a:off x="4259681" y="1851503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62"/>
          <p:cNvCxnSpPr/>
          <p:nvPr/>
        </p:nvCxnSpPr>
        <p:spPr>
          <a:xfrm>
            <a:off x="6843798" y="1851503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62"/>
          <p:cNvCxnSpPr/>
          <p:nvPr/>
        </p:nvCxnSpPr>
        <p:spPr>
          <a:xfrm>
            <a:off x="1616502" y="3526220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62"/>
          <p:cNvCxnSpPr/>
          <p:nvPr/>
        </p:nvCxnSpPr>
        <p:spPr>
          <a:xfrm>
            <a:off x="4259681" y="3526220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62"/>
          <p:cNvCxnSpPr/>
          <p:nvPr/>
        </p:nvCxnSpPr>
        <p:spPr>
          <a:xfrm>
            <a:off x="6945119" y="3514770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656;p61">
            <a:extLst>
              <a:ext uri="{FF2B5EF4-FFF2-40B4-BE49-F238E27FC236}">
                <a16:creationId xmlns:a16="http://schemas.microsoft.com/office/drawing/2014/main" id="{E5ABF2BD-15C5-0D9C-FE57-65C18C5B417A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171" y="4289492"/>
            <a:ext cx="7711437" cy="645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657;p61">
            <a:extLst>
              <a:ext uri="{FF2B5EF4-FFF2-40B4-BE49-F238E27FC236}">
                <a16:creationId xmlns:a16="http://schemas.microsoft.com/office/drawing/2014/main" id="{63793461-C771-372A-2F97-EC5AC0B1E6A6}"/>
              </a:ext>
            </a:extLst>
          </p:cNvPr>
          <p:cNvCxnSpPr/>
          <p:nvPr/>
        </p:nvCxnSpPr>
        <p:spPr>
          <a:xfrm>
            <a:off x="802908" y="4872439"/>
            <a:ext cx="749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4;p64">
            <a:extLst>
              <a:ext uri="{FF2B5EF4-FFF2-40B4-BE49-F238E27FC236}">
                <a16:creationId xmlns:a16="http://schemas.microsoft.com/office/drawing/2014/main" id="{FFE64649-544A-793F-676E-D8DEE61C107E}"/>
              </a:ext>
            </a:extLst>
          </p:cNvPr>
          <p:cNvSpPr txBox="1">
            <a:spLocks/>
          </p:cNvSpPr>
          <p:nvPr/>
        </p:nvSpPr>
        <p:spPr>
          <a:xfrm>
            <a:off x="1421542" y="1979030"/>
            <a:ext cx="6300915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 Exa"/>
              <a:buNone/>
              <a:defRPr sz="36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en"/>
              <a:t>Bottom Line Impact</a:t>
            </a:r>
          </a:p>
        </p:txBody>
      </p:sp>
    </p:spTree>
    <p:extLst>
      <p:ext uri="{BB962C8B-B14F-4D97-AF65-F5344CB8AC3E}">
        <p14:creationId xmlns:p14="http://schemas.microsoft.com/office/powerpoint/2010/main" val="115800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913C5E-D538-33E7-436B-4A980B0597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44" y="1586733"/>
            <a:ext cx="4073415" cy="3241129"/>
          </a:xfrm>
          <a:prstGeom prst="rect">
            <a:avLst/>
          </a:prstGeom>
        </p:spPr>
      </p:pic>
      <p:sp>
        <p:nvSpPr>
          <p:cNvPr id="2083" name="Google Shape;2083;p98"/>
          <p:cNvSpPr/>
          <p:nvPr/>
        </p:nvSpPr>
        <p:spPr>
          <a:xfrm>
            <a:off x="4276863" y="1158285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</a:rPr>
              <a:t>1.6 yrs.</a:t>
            </a:r>
          </a:p>
        </p:txBody>
      </p:sp>
      <p:sp>
        <p:nvSpPr>
          <p:cNvPr id="2084" name="Google Shape;2084;p98"/>
          <p:cNvSpPr/>
          <p:nvPr/>
        </p:nvSpPr>
        <p:spPr>
          <a:xfrm>
            <a:off x="4276863" y="2489059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113%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085" name="Google Shape;2085;p98"/>
          <p:cNvSpPr/>
          <p:nvPr/>
        </p:nvSpPr>
        <p:spPr>
          <a:xfrm>
            <a:off x="4276863" y="3727510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40%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086" name="Google Shape;2086;p98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OUR </a:t>
            </a:r>
            <a:r>
              <a:rPr lang="en">
                <a:solidFill>
                  <a:schemeClr val="dk1"/>
                </a:solidFill>
              </a:rPr>
              <a:t>BREAKING POINT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87" name="Google Shape;2087;p98"/>
          <p:cNvCxnSpPr/>
          <p:nvPr/>
        </p:nvCxnSpPr>
        <p:spPr>
          <a:xfrm flipV="1">
            <a:off x="1898301" y="869697"/>
            <a:ext cx="3742503" cy="98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0" name="Google Shape;2090;p98"/>
          <p:cNvSpPr txBox="1">
            <a:spLocks noGrp="1"/>
          </p:cNvSpPr>
          <p:nvPr>
            <p:ph type="subTitle" idx="4294967295"/>
          </p:nvPr>
        </p:nvSpPr>
        <p:spPr>
          <a:xfrm>
            <a:off x="5880676" y="1471540"/>
            <a:ext cx="26733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We expect a payback after 1.6 years</a:t>
            </a:r>
          </a:p>
        </p:txBody>
      </p:sp>
      <p:sp>
        <p:nvSpPr>
          <p:cNvPr id="2091" name="Google Shape;2091;p98"/>
          <p:cNvSpPr txBox="1">
            <a:spLocks noGrp="1"/>
          </p:cNvSpPr>
          <p:nvPr>
            <p:ph type="subTitle" idx="4294967295"/>
          </p:nvPr>
        </p:nvSpPr>
        <p:spPr>
          <a:xfrm>
            <a:off x="5865896" y="1012487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exend Exa"/>
                <a:ea typeface="Lexend Exa"/>
                <a:cs typeface="Lexend Exa"/>
              </a:rPr>
              <a:t>PAYBACK</a:t>
            </a:r>
          </a:p>
        </p:txBody>
      </p:sp>
      <p:sp>
        <p:nvSpPr>
          <p:cNvPr id="2093" name="Google Shape;2093;p98"/>
          <p:cNvSpPr txBox="1">
            <a:spLocks noGrp="1"/>
          </p:cNvSpPr>
          <p:nvPr>
            <p:ph type="subTitle" idx="4294967295"/>
          </p:nvPr>
        </p:nvSpPr>
        <p:spPr>
          <a:xfrm>
            <a:off x="5865896" y="2256976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900">
                <a:latin typeface="Lexend Exa"/>
                <a:sym typeface="Lexend Exa"/>
              </a:rPr>
              <a:t>5-YEAR ROI</a:t>
            </a:r>
            <a:endParaRPr lang="en-US"/>
          </a:p>
        </p:txBody>
      </p:sp>
      <p:sp>
        <p:nvSpPr>
          <p:cNvPr id="2094" name="Google Shape;2094;p98"/>
          <p:cNvSpPr txBox="1">
            <a:spLocks noGrp="1"/>
          </p:cNvSpPr>
          <p:nvPr>
            <p:ph type="subTitle" idx="4294967295"/>
          </p:nvPr>
        </p:nvSpPr>
        <p:spPr>
          <a:xfrm>
            <a:off x="5865896" y="4215578"/>
            <a:ext cx="2673300" cy="6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Our expected increases in profitability after five years</a:t>
            </a:r>
          </a:p>
        </p:txBody>
      </p:sp>
      <p:sp>
        <p:nvSpPr>
          <p:cNvPr id="2095" name="Google Shape;2095;p98"/>
          <p:cNvSpPr txBox="1">
            <a:spLocks noGrp="1"/>
          </p:cNvSpPr>
          <p:nvPr>
            <p:ph type="subTitle" idx="4294967295"/>
          </p:nvPr>
        </p:nvSpPr>
        <p:spPr>
          <a:xfrm>
            <a:off x="5874178" y="3681123"/>
            <a:ext cx="3158928" cy="404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900">
                <a:latin typeface="Lexend Exa"/>
                <a:ea typeface="Lexend Exa"/>
                <a:cs typeface="Lexend Exa"/>
                <a:sym typeface="Lexend Exa"/>
              </a:rPr>
              <a:t>Internal Rate of Return (IRR)</a:t>
            </a:r>
            <a:endParaRPr sz="19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096" name="Google Shape;2096;p98"/>
          <p:cNvSpPr txBox="1">
            <a:spLocks noGrp="1"/>
          </p:cNvSpPr>
          <p:nvPr>
            <p:ph type="subTitle" idx="4294967295"/>
          </p:nvPr>
        </p:nvSpPr>
        <p:spPr>
          <a:xfrm>
            <a:off x="811727" y="4631820"/>
            <a:ext cx="605644" cy="258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2023</a:t>
            </a:r>
            <a:endParaRPr sz="120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2099" name="Google Shape;2099;p98"/>
          <p:cNvSpPr/>
          <p:nvPr/>
        </p:nvSpPr>
        <p:spPr>
          <a:xfrm>
            <a:off x="887696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2102" name="Google Shape;2102;p98"/>
          <p:cNvCxnSpPr/>
          <p:nvPr/>
        </p:nvCxnSpPr>
        <p:spPr>
          <a:xfrm>
            <a:off x="5865901" y="2693772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3" name="Google Shape;2103;p98"/>
          <p:cNvCxnSpPr/>
          <p:nvPr/>
        </p:nvCxnSpPr>
        <p:spPr>
          <a:xfrm>
            <a:off x="5865901" y="1445875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98"/>
          <p:cNvCxnSpPr/>
          <p:nvPr/>
        </p:nvCxnSpPr>
        <p:spPr>
          <a:xfrm>
            <a:off x="5865883" y="4229094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2090;p98">
            <a:extLst>
              <a:ext uri="{FF2B5EF4-FFF2-40B4-BE49-F238E27FC236}">
                <a16:creationId xmlns:a16="http://schemas.microsoft.com/office/drawing/2014/main" id="{35741B22-568F-7B1C-DF74-647B2EF9F358}"/>
              </a:ext>
            </a:extLst>
          </p:cNvPr>
          <p:cNvSpPr txBox="1">
            <a:spLocks/>
          </p:cNvSpPr>
          <p:nvPr/>
        </p:nvSpPr>
        <p:spPr>
          <a:xfrm>
            <a:off x="5865567" y="2814774"/>
            <a:ext cx="3076413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"/>
              <a:t>Our initial investment is expected to pay for itself and bring a net profit of 113% of the investment made</a:t>
            </a:r>
          </a:p>
        </p:txBody>
      </p:sp>
      <p:sp>
        <p:nvSpPr>
          <p:cNvPr id="36" name="Google Shape;2096;p98">
            <a:extLst>
              <a:ext uri="{FF2B5EF4-FFF2-40B4-BE49-F238E27FC236}">
                <a16:creationId xmlns:a16="http://schemas.microsoft.com/office/drawing/2014/main" id="{B00D5332-A5F3-C08F-3750-6077D6AE7722}"/>
              </a:ext>
            </a:extLst>
          </p:cNvPr>
          <p:cNvSpPr txBox="1">
            <a:spLocks/>
          </p:cNvSpPr>
          <p:nvPr/>
        </p:nvSpPr>
        <p:spPr>
          <a:xfrm>
            <a:off x="1338886" y="4631820"/>
            <a:ext cx="605644" cy="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2024</a:t>
            </a:r>
          </a:p>
        </p:txBody>
      </p:sp>
      <p:sp>
        <p:nvSpPr>
          <p:cNvPr id="37" name="Google Shape;2099;p98">
            <a:extLst>
              <a:ext uri="{FF2B5EF4-FFF2-40B4-BE49-F238E27FC236}">
                <a16:creationId xmlns:a16="http://schemas.microsoft.com/office/drawing/2014/main" id="{DB990248-106F-363C-6562-85F1BC674D33}"/>
              </a:ext>
            </a:extLst>
          </p:cNvPr>
          <p:cNvSpPr/>
          <p:nvPr/>
        </p:nvSpPr>
        <p:spPr>
          <a:xfrm>
            <a:off x="1414855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" name="Google Shape;2096;p98">
            <a:extLst>
              <a:ext uri="{FF2B5EF4-FFF2-40B4-BE49-F238E27FC236}">
                <a16:creationId xmlns:a16="http://schemas.microsoft.com/office/drawing/2014/main" id="{E5EBE57F-A7B5-19FE-4E59-190F1223DA63}"/>
              </a:ext>
            </a:extLst>
          </p:cNvPr>
          <p:cNvSpPr txBox="1">
            <a:spLocks/>
          </p:cNvSpPr>
          <p:nvPr/>
        </p:nvSpPr>
        <p:spPr>
          <a:xfrm>
            <a:off x="1856192" y="4631820"/>
            <a:ext cx="605644" cy="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2025</a:t>
            </a:r>
          </a:p>
        </p:txBody>
      </p:sp>
      <p:sp>
        <p:nvSpPr>
          <p:cNvPr id="39" name="Google Shape;2099;p98">
            <a:extLst>
              <a:ext uri="{FF2B5EF4-FFF2-40B4-BE49-F238E27FC236}">
                <a16:creationId xmlns:a16="http://schemas.microsoft.com/office/drawing/2014/main" id="{41C43A18-F4EE-2249-B237-49DDA2A9F64A}"/>
              </a:ext>
            </a:extLst>
          </p:cNvPr>
          <p:cNvSpPr/>
          <p:nvPr/>
        </p:nvSpPr>
        <p:spPr>
          <a:xfrm>
            <a:off x="1932161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0" name="Google Shape;2096;p98">
            <a:extLst>
              <a:ext uri="{FF2B5EF4-FFF2-40B4-BE49-F238E27FC236}">
                <a16:creationId xmlns:a16="http://schemas.microsoft.com/office/drawing/2014/main" id="{8BF0D919-B6EC-D68B-CAEF-168E17299D42}"/>
              </a:ext>
            </a:extLst>
          </p:cNvPr>
          <p:cNvSpPr txBox="1">
            <a:spLocks/>
          </p:cNvSpPr>
          <p:nvPr/>
        </p:nvSpPr>
        <p:spPr>
          <a:xfrm>
            <a:off x="2383351" y="4631820"/>
            <a:ext cx="605644" cy="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n" sz="1200">
                <a:latin typeface="Lexend Exa"/>
                <a:sym typeface="Lexend Exa"/>
              </a:rPr>
              <a:t>2026</a:t>
            </a:r>
            <a:endParaRPr lang="en-US"/>
          </a:p>
        </p:txBody>
      </p:sp>
      <p:sp>
        <p:nvSpPr>
          <p:cNvPr id="41" name="Google Shape;2099;p98">
            <a:extLst>
              <a:ext uri="{FF2B5EF4-FFF2-40B4-BE49-F238E27FC236}">
                <a16:creationId xmlns:a16="http://schemas.microsoft.com/office/drawing/2014/main" id="{9E2641E1-A43F-0708-073A-8B63B0558534}"/>
              </a:ext>
            </a:extLst>
          </p:cNvPr>
          <p:cNvSpPr/>
          <p:nvPr/>
        </p:nvSpPr>
        <p:spPr>
          <a:xfrm>
            <a:off x="2459320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2" name="Google Shape;2096;p98">
            <a:extLst>
              <a:ext uri="{FF2B5EF4-FFF2-40B4-BE49-F238E27FC236}">
                <a16:creationId xmlns:a16="http://schemas.microsoft.com/office/drawing/2014/main" id="{B19A0DF7-8C1E-8D43-BB6F-ED18DCB63A22}"/>
              </a:ext>
            </a:extLst>
          </p:cNvPr>
          <p:cNvSpPr txBox="1">
            <a:spLocks/>
          </p:cNvSpPr>
          <p:nvPr/>
        </p:nvSpPr>
        <p:spPr>
          <a:xfrm>
            <a:off x="2910510" y="4631820"/>
            <a:ext cx="605644" cy="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n" sz="1200">
                <a:latin typeface="Lexend Exa"/>
                <a:ea typeface="Lexend Exa"/>
                <a:cs typeface="Lexend Exa"/>
                <a:sym typeface="Lexend Exa"/>
              </a:rPr>
              <a:t>2027</a:t>
            </a:r>
          </a:p>
        </p:txBody>
      </p:sp>
      <p:sp>
        <p:nvSpPr>
          <p:cNvPr id="43" name="Google Shape;2099;p98">
            <a:extLst>
              <a:ext uri="{FF2B5EF4-FFF2-40B4-BE49-F238E27FC236}">
                <a16:creationId xmlns:a16="http://schemas.microsoft.com/office/drawing/2014/main" id="{9AE25FDA-6AB3-47D4-79ED-2C2B90397854}"/>
              </a:ext>
            </a:extLst>
          </p:cNvPr>
          <p:cNvSpPr/>
          <p:nvPr/>
        </p:nvSpPr>
        <p:spPr>
          <a:xfrm>
            <a:off x="2986479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4" name="Google Shape;2096;p98">
            <a:extLst>
              <a:ext uri="{FF2B5EF4-FFF2-40B4-BE49-F238E27FC236}">
                <a16:creationId xmlns:a16="http://schemas.microsoft.com/office/drawing/2014/main" id="{73358B90-1111-8692-3DFA-47C469FEE4FD}"/>
              </a:ext>
            </a:extLst>
          </p:cNvPr>
          <p:cNvSpPr txBox="1">
            <a:spLocks/>
          </p:cNvSpPr>
          <p:nvPr/>
        </p:nvSpPr>
        <p:spPr>
          <a:xfrm>
            <a:off x="3427817" y="4631820"/>
            <a:ext cx="605644" cy="2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ctr">
              <a:buFont typeface="Red Hat Text"/>
              <a:buNone/>
            </a:pPr>
            <a:r>
              <a:rPr lang="en" sz="1200">
                <a:latin typeface="Lexend Exa"/>
                <a:sym typeface="Lexend Exa"/>
              </a:rPr>
              <a:t>2028</a:t>
            </a:r>
            <a:endParaRPr lang="en-US"/>
          </a:p>
        </p:txBody>
      </p:sp>
      <p:sp>
        <p:nvSpPr>
          <p:cNvPr id="45" name="Google Shape;2099;p98">
            <a:extLst>
              <a:ext uri="{FF2B5EF4-FFF2-40B4-BE49-F238E27FC236}">
                <a16:creationId xmlns:a16="http://schemas.microsoft.com/office/drawing/2014/main" id="{22A7518B-B71E-E548-AEBB-FE702D23FFD9}"/>
              </a:ext>
            </a:extLst>
          </p:cNvPr>
          <p:cNvSpPr/>
          <p:nvPr/>
        </p:nvSpPr>
        <p:spPr>
          <a:xfrm>
            <a:off x="3503786" y="4656454"/>
            <a:ext cx="447924" cy="21065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47" name="Picture 46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38DF084C-F027-25F9-182A-C36074D693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666" y="470166"/>
            <a:ext cx="3451917" cy="49433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9CC73B3-6B62-D638-C624-2DE759602928}"/>
              </a:ext>
            </a:extLst>
          </p:cNvPr>
          <p:cNvSpPr txBox="1"/>
          <p:nvPr/>
        </p:nvSpPr>
        <p:spPr>
          <a:xfrm>
            <a:off x="246336" y="1138072"/>
            <a:ext cx="80798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50"/>
              <a:t>300,000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3B8811F4-F806-DE2A-5864-96D071D11508}"/>
              </a:ext>
            </a:extLst>
          </p:cNvPr>
          <p:cNvSpPr/>
          <p:nvPr/>
        </p:nvSpPr>
        <p:spPr>
          <a:xfrm>
            <a:off x="1767083" y="2732174"/>
            <a:ext cx="327529" cy="311289"/>
          </a:xfrm>
          <a:prstGeom prst="star5">
            <a:avLst/>
          </a:prstGeom>
          <a:solidFill>
            <a:srgbClr val="FFFF00"/>
          </a:solidFill>
          <a:ln w="6350">
            <a:solidFill>
              <a:srgbClr val="4985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letters&#10;&#10;Description automatically generated">
            <a:extLst>
              <a:ext uri="{FF2B5EF4-FFF2-40B4-BE49-F238E27FC236}">
                <a16:creationId xmlns:a16="http://schemas.microsoft.com/office/drawing/2014/main" id="{82035D02-7F16-A3D0-F6AF-923CAAEA16F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DE0FD-DE1C-3CBA-E765-C76BD3B2D01B}"/>
              </a:ext>
            </a:extLst>
          </p:cNvPr>
          <p:cNvSpPr txBox="1"/>
          <p:nvPr/>
        </p:nvSpPr>
        <p:spPr>
          <a:xfrm rot="16200000">
            <a:off x="-412132" y="2599952"/>
            <a:ext cx="1346352" cy="2231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50"/>
              <a:t>Net Cash Flow ($)</a:t>
            </a:r>
          </a:p>
        </p:txBody>
      </p:sp>
    </p:spTree>
    <p:extLst>
      <p:ext uri="{BB962C8B-B14F-4D97-AF65-F5344CB8AC3E}">
        <p14:creationId xmlns:p14="http://schemas.microsoft.com/office/powerpoint/2010/main" val="320150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83"/>
          <p:cNvSpPr txBox="1">
            <a:spLocks noGrp="1"/>
          </p:cNvSpPr>
          <p:nvPr>
            <p:ph type="title"/>
          </p:nvPr>
        </p:nvSpPr>
        <p:spPr>
          <a:xfrm>
            <a:off x="3698300" y="347250"/>
            <a:ext cx="50276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FINAL </a:t>
            </a:r>
            <a:r>
              <a:rPr lang="en">
                <a:solidFill>
                  <a:schemeClr val="dk1"/>
                </a:solidFill>
              </a:rPr>
              <a:t>SUMMARY </a:t>
            </a:r>
          </a:p>
        </p:txBody>
      </p:sp>
      <p:pic>
        <p:nvPicPr>
          <p:cNvPr id="1738" name="Google Shape;1738;p8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00" y="540000"/>
            <a:ext cx="2714850" cy="406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83"/>
          <p:cNvSpPr/>
          <p:nvPr/>
        </p:nvSpPr>
        <p:spPr>
          <a:xfrm>
            <a:off x="3818328" y="1227153"/>
            <a:ext cx="931500" cy="93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83"/>
          <p:cNvSpPr/>
          <p:nvPr/>
        </p:nvSpPr>
        <p:spPr>
          <a:xfrm>
            <a:off x="3820962" y="2717687"/>
            <a:ext cx="931500" cy="93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6;p81">
            <a:extLst>
              <a:ext uri="{FF2B5EF4-FFF2-40B4-BE49-F238E27FC236}">
                <a16:creationId xmlns:a16="http://schemas.microsoft.com/office/drawing/2014/main" id="{BE490873-BAEE-CAC8-328C-DDAB756B401D}"/>
              </a:ext>
            </a:extLst>
          </p:cNvPr>
          <p:cNvSpPr txBox="1">
            <a:spLocks/>
          </p:cNvSpPr>
          <p:nvPr/>
        </p:nvSpPr>
        <p:spPr>
          <a:xfrm>
            <a:off x="4774823" y="2574145"/>
            <a:ext cx="4106540" cy="177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With the investment of $300,000, Local Bru will gain better control over our expenses and expect to break-even in just 1.6 years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82F93-A12D-8AD7-A8DA-026299FFE8A4}"/>
              </a:ext>
            </a:extLst>
          </p:cNvPr>
          <p:cNvSpPr txBox="1"/>
          <p:nvPr/>
        </p:nvSpPr>
        <p:spPr>
          <a:xfrm>
            <a:off x="4775887" y="1431839"/>
            <a:ext cx="42105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F1425"/>
                </a:solidFill>
              </a:rPr>
              <a:t>Cloud Migration and AI Forecasting &amp; Optimization will drive growth for Local Bru</a:t>
            </a:r>
            <a:endParaRPr lang="en-US"/>
          </a:p>
        </p:txBody>
      </p:sp>
      <p:grpSp>
        <p:nvGrpSpPr>
          <p:cNvPr id="22" name="Google Shape;1827;p91">
            <a:extLst>
              <a:ext uri="{FF2B5EF4-FFF2-40B4-BE49-F238E27FC236}">
                <a16:creationId xmlns:a16="http://schemas.microsoft.com/office/drawing/2014/main" id="{8AAC5A86-B2DC-3893-3537-3EF4B023EA85}"/>
              </a:ext>
            </a:extLst>
          </p:cNvPr>
          <p:cNvGrpSpPr/>
          <p:nvPr/>
        </p:nvGrpSpPr>
        <p:grpSpPr>
          <a:xfrm>
            <a:off x="4011914" y="2942229"/>
            <a:ext cx="544438" cy="481675"/>
            <a:chOff x="3199575" y="2021175"/>
            <a:chExt cx="405425" cy="389000"/>
          </a:xfrm>
        </p:grpSpPr>
        <p:sp>
          <p:nvSpPr>
            <p:cNvPr id="16" name="Google Shape;1828;p91">
              <a:extLst>
                <a:ext uri="{FF2B5EF4-FFF2-40B4-BE49-F238E27FC236}">
                  <a16:creationId xmlns:a16="http://schemas.microsoft.com/office/drawing/2014/main" id="{C5433C60-B86B-A3B6-6EDB-BB7C65A02CB3}"/>
                </a:ext>
              </a:extLst>
            </p:cNvPr>
            <p:cNvSpPr/>
            <p:nvPr/>
          </p:nvSpPr>
          <p:spPr>
            <a:xfrm>
              <a:off x="3376425" y="2021175"/>
              <a:ext cx="21500" cy="112125"/>
            </a:xfrm>
            <a:custGeom>
              <a:avLst/>
              <a:gdLst/>
              <a:ahLst/>
              <a:cxnLst/>
              <a:rect l="l" t="t" r="r" b="b"/>
              <a:pathLst>
                <a:path w="860" h="4485" extrusionOk="0">
                  <a:moveTo>
                    <a:pt x="605" y="1"/>
                  </a:moveTo>
                  <a:cubicBezTo>
                    <a:pt x="457" y="1"/>
                    <a:pt x="349" y="122"/>
                    <a:pt x="349" y="269"/>
                  </a:cubicBezTo>
                  <a:cubicBezTo>
                    <a:pt x="349" y="525"/>
                    <a:pt x="283" y="645"/>
                    <a:pt x="202" y="806"/>
                  </a:cubicBezTo>
                  <a:cubicBezTo>
                    <a:pt x="108" y="981"/>
                    <a:pt x="0" y="1196"/>
                    <a:pt x="0" y="1585"/>
                  </a:cubicBezTo>
                  <a:cubicBezTo>
                    <a:pt x="0" y="1975"/>
                    <a:pt x="108" y="2189"/>
                    <a:pt x="202" y="2363"/>
                  </a:cubicBezTo>
                  <a:cubicBezTo>
                    <a:pt x="283" y="2524"/>
                    <a:pt x="349" y="2646"/>
                    <a:pt x="349" y="2900"/>
                  </a:cubicBezTo>
                  <a:cubicBezTo>
                    <a:pt x="349" y="3169"/>
                    <a:pt x="283" y="3290"/>
                    <a:pt x="202" y="3451"/>
                  </a:cubicBezTo>
                  <a:cubicBezTo>
                    <a:pt x="108" y="3625"/>
                    <a:pt x="0" y="3840"/>
                    <a:pt x="0" y="4230"/>
                  </a:cubicBezTo>
                  <a:cubicBezTo>
                    <a:pt x="0" y="4377"/>
                    <a:pt x="108" y="4484"/>
                    <a:pt x="256" y="4484"/>
                  </a:cubicBezTo>
                  <a:cubicBezTo>
                    <a:pt x="403" y="4484"/>
                    <a:pt x="510" y="4377"/>
                    <a:pt x="510" y="4230"/>
                  </a:cubicBezTo>
                  <a:cubicBezTo>
                    <a:pt x="510" y="3961"/>
                    <a:pt x="578" y="3840"/>
                    <a:pt x="658" y="3693"/>
                  </a:cubicBezTo>
                  <a:cubicBezTo>
                    <a:pt x="752" y="3505"/>
                    <a:pt x="859" y="3303"/>
                    <a:pt x="859" y="2900"/>
                  </a:cubicBezTo>
                  <a:cubicBezTo>
                    <a:pt x="859" y="2512"/>
                    <a:pt x="752" y="2310"/>
                    <a:pt x="658" y="2122"/>
                  </a:cubicBezTo>
                  <a:cubicBezTo>
                    <a:pt x="578" y="1975"/>
                    <a:pt x="510" y="1853"/>
                    <a:pt x="510" y="1585"/>
                  </a:cubicBezTo>
                  <a:cubicBezTo>
                    <a:pt x="510" y="1316"/>
                    <a:pt x="578" y="1196"/>
                    <a:pt x="658" y="1048"/>
                  </a:cubicBezTo>
                  <a:cubicBezTo>
                    <a:pt x="752" y="860"/>
                    <a:pt x="859" y="659"/>
                    <a:pt x="859" y="269"/>
                  </a:cubicBezTo>
                  <a:cubicBezTo>
                    <a:pt x="859" y="122"/>
                    <a:pt x="739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29;p91">
              <a:extLst>
                <a:ext uri="{FF2B5EF4-FFF2-40B4-BE49-F238E27FC236}">
                  <a16:creationId xmlns:a16="http://schemas.microsoft.com/office/drawing/2014/main" id="{AAB2FA2E-5D6A-6AE1-A90E-6A50AC1B061C}"/>
                </a:ext>
              </a:extLst>
            </p:cNvPr>
            <p:cNvSpPr/>
            <p:nvPr/>
          </p:nvSpPr>
          <p:spPr>
            <a:xfrm>
              <a:off x="3428100" y="2021175"/>
              <a:ext cx="21500" cy="112125"/>
            </a:xfrm>
            <a:custGeom>
              <a:avLst/>
              <a:gdLst/>
              <a:ahLst/>
              <a:cxnLst/>
              <a:rect l="l" t="t" r="r" b="b"/>
              <a:pathLst>
                <a:path w="860" h="4485" extrusionOk="0">
                  <a:moveTo>
                    <a:pt x="605" y="1"/>
                  </a:moveTo>
                  <a:cubicBezTo>
                    <a:pt x="457" y="1"/>
                    <a:pt x="349" y="122"/>
                    <a:pt x="349" y="269"/>
                  </a:cubicBezTo>
                  <a:cubicBezTo>
                    <a:pt x="349" y="525"/>
                    <a:pt x="283" y="645"/>
                    <a:pt x="202" y="806"/>
                  </a:cubicBezTo>
                  <a:cubicBezTo>
                    <a:pt x="108" y="981"/>
                    <a:pt x="0" y="1196"/>
                    <a:pt x="0" y="1585"/>
                  </a:cubicBezTo>
                  <a:cubicBezTo>
                    <a:pt x="0" y="1975"/>
                    <a:pt x="108" y="2189"/>
                    <a:pt x="202" y="2363"/>
                  </a:cubicBezTo>
                  <a:cubicBezTo>
                    <a:pt x="283" y="2524"/>
                    <a:pt x="349" y="2646"/>
                    <a:pt x="349" y="2900"/>
                  </a:cubicBezTo>
                  <a:cubicBezTo>
                    <a:pt x="349" y="3169"/>
                    <a:pt x="283" y="3290"/>
                    <a:pt x="202" y="3451"/>
                  </a:cubicBezTo>
                  <a:cubicBezTo>
                    <a:pt x="108" y="3625"/>
                    <a:pt x="0" y="3840"/>
                    <a:pt x="0" y="4230"/>
                  </a:cubicBezTo>
                  <a:cubicBezTo>
                    <a:pt x="0" y="4377"/>
                    <a:pt x="122" y="4484"/>
                    <a:pt x="256" y="4484"/>
                  </a:cubicBezTo>
                  <a:cubicBezTo>
                    <a:pt x="403" y="4484"/>
                    <a:pt x="511" y="4377"/>
                    <a:pt x="511" y="4230"/>
                  </a:cubicBezTo>
                  <a:cubicBezTo>
                    <a:pt x="511" y="3961"/>
                    <a:pt x="578" y="3840"/>
                    <a:pt x="659" y="3693"/>
                  </a:cubicBezTo>
                  <a:cubicBezTo>
                    <a:pt x="752" y="3505"/>
                    <a:pt x="860" y="3303"/>
                    <a:pt x="860" y="2900"/>
                  </a:cubicBezTo>
                  <a:cubicBezTo>
                    <a:pt x="860" y="2512"/>
                    <a:pt x="752" y="2310"/>
                    <a:pt x="659" y="2122"/>
                  </a:cubicBezTo>
                  <a:cubicBezTo>
                    <a:pt x="578" y="1975"/>
                    <a:pt x="511" y="1853"/>
                    <a:pt x="511" y="1585"/>
                  </a:cubicBezTo>
                  <a:cubicBezTo>
                    <a:pt x="511" y="1316"/>
                    <a:pt x="578" y="1196"/>
                    <a:pt x="659" y="1048"/>
                  </a:cubicBezTo>
                  <a:cubicBezTo>
                    <a:pt x="752" y="860"/>
                    <a:pt x="860" y="659"/>
                    <a:pt x="860" y="269"/>
                  </a:cubicBezTo>
                  <a:cubicBezTo>
                    <a:pt x="860" y="122"/>
                    <a:pt x="75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0;p91">
              <a:extLst>
                <a:ext uri="{FF2B5EF4-FFF2-40B4-BE49-F238E27FC236}">
                  <a16:creationId xmlns:a16="http://schemas.microsoft.com/office/drawing/2014/main" id="{5AF1472F-EF67-2485-EA72-285C890BABFB}"/>
                </a:ext>
              </a:extLst>
            </p:cNvPr>
            <p:cNvSpPr/>
            <p:nvPr/>
          </p:nvSpPr>
          <p:spPr>
            <a:xfrm>
              <a:off x="3221375" y="2367200"/>
              <a:ext cx="383625" cy="42975"/>
            </a:xfrm>
            <a:custGeom>
              <a:avLst/>
              <a:gdLst/>
              <a:ahLst/>
              <a:cxnLst/>
              <a:rect l="l" t="t" r="r" b="b"/>
              <a:pathLst>
                <a:path w="15345" h="1719" extrusionOk="0">
                  <a:moveTo>
                    <a:pt x="14391" y="510"/>
                  </a:moveTo>
                  <a:lnTo>
                    <a:pt x="14283" y="899"/>
                  </a:lnTo>
                  <a:cubicBezTo>
                    <a:pt x="14230" y="1060"/>
                    <a:pt x="14042" y="1208"/>
                    <a:pt x="13868" y="1208"/>
                  </a:cubicBezTo>
                  <a:lnTo>
                    <a:pt x="1464" y="1208"/>
                  </a:lnTo>
                  <a:cubicBezTo>
                    <a:pt x="1289" y="1208"/>
                    <a:pt x="1101" y="1060"/>
                    <a:pt x="1047" y="899"/>
                  </a:cubicBezTo>
                  <a:lnTo>
                    <a:pt x="940" y="510"/>
                  </a:lnTo>
                  <a:close/>
                  <a:moveTo>
                    <a:pt x="256" y="0"/>
                  </a:moveTo>
                  <a:cubicBezTo>
                    <a:pt x="108" y="0"/>
                    <a:pt x="0" y="121"/>
                    <a:pt x="0" y="255"/>
                  </a:cubicBezTo>
                  <a:cubicBezTo>
                    <a:pt x="0" y="403"/>
                    <a:pt x="108" y="510"/>
                    <a:pt x="256" y="510"/>
                  </a:cubicBezTo>
                  <a:lnTo>
                    <a:pt x="403" y="510"/>
                  </a:lnTo>
                  <a:lnTo>
                    <a:pt x="551" y="1033"/>
                  </a:lnTo>
                  <a:cubicBezTo>
                    <a:pt x="659" y="1423"/>
                    <a:pt x="1061" y="1718"/>
                    <a:pt x="1464" y="1718"/>
                  </a:cubicBezTo>
                  <a:lnTo>
                    <a:pt x="13868" y="1718"/>
                  </a:lnTo>
                  <a:cubicBezTo>
                    <a:pt x="14270" y="1718"/>
                    <a:pt x="14673" y="1423"/>
                    <a:pt x="14780" y="1033"/>
                  </a:cubicBezTo>
                  <a:lnTo>
                    <a:pt x="14928" y="510"/>
                  </a:lnTo>
                  <a:lnTo>
                    <a:pt x="15076" y="510"/>
                  </a:lnTo>
                  <a:cubicBezTo>
                    <a:pt x="15223" y="510"/>
                    <a:pt x="15344" y="403"/>
                    <a:pt x="15344" y="255"/>
                  </a:cubicBezTo>
                  <a:cubicBezTo>
                    <a:pt x="15344" y="121"/>
                    <a:pt x="15223" y="0"/>
                    <a:pt x="15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1;p91">
              <a:extLst>
                <a:ext uri="{FF2B5EF4-FFF2-40B4-BE49-F238E27FC236}">
                  <a16:creationId xmlns:a16="http://schemas.microsoft.com/office/drawing/2014/main" id="{572D9970-6E2A-DEEA-6A84-1AA2B5C668DB}"/>
                </a:ext>
              </a:extLst>
            </p:cNvPr>
            <p:cNvSpPr/>
            <p:nvPr/>
          </p:nvSpPr>
          <p:spPr>
            <a:xfrm>
              <a:off x="3225400" y="2172200"/>
              <a:ext cx="69500" cy="78225"/>
            </a:xfrm>
            <a:custGeom>
              <a:avLst/>
              <a:gdLst/>
              <a:ahLst/>
              <a:cxnLst/>
              <a:rect l="l" t="t" r="r" b="b"/>
              <a:pathLst>
                <a:path w="2780" h="3129" extrusionOk="0">
                  <a:moveTo>
                    <a:pt x="2162" y="511"/>
                  </a:moveTo>
                  <a:lnTo>
                    <a:pt x="2162" y="1933"/>
                  </a:lnTo>
                  <a:cubicBezTo>
                    <a:pt x="2162" y="2162"/>
                    <a:pt x="2175" y="2390"/>
                    <a:pt x="2202" y="2619"/>
                  </a:cubicBezTo>
                  <a:lnTo>
                    <a:pt x="2175" y="2619"/>
                  </a:lnTo>
                  <a:cubicBezTo>
                    <a:pt x="1262" y="2619"/>
                    <a:pt x="524" y="1867"/>
                    <a:pt x="524" y="954"/>
                  </a:cubicBezTo>
                  <a:cubicBezTo>
                    <a:pt x="524" y="806"/>
                    <a:pt x="537" y="659"/>
                    <a:pt x="578" y="511"/>
                  </a:cubicBezTo>
                  <a:close/>
                  <a:moveTo>
                    <a:pt x="390" y="0"/>
                  </a:moveTo>
                  <a:cubicBezTo>
                    <a:pt x="296" y="0"/>
                    <a:pt x="188" y="68"/>
                    <a:pt x="162" y="162"/>
                  </a:cubicBezTo>
                  <a:cubicBezTo>
                    <a:pt x="54" y="417"/>
                    <a:pt x="0" y="686"/>
                    <a:pt x="0" y="954"/>
                  </a:cubicBezTo>
                  <a:cubicBezTo>
                    <a:pt x="0" y="2162"/>
                    <a:pt x="981" y="3129"/>
                    <a:pt x="2175" y="3129"/>
                  </a:cubicBezTo>
                  <a:lnTo>
                    <a:pt x="2511" y="3129"/>
                  </a:lnTo>
                  <a:cubicBezTo>
                    <a:pt x="2578" y="3129"/>
                    <a:pt x="2658" y="3102"/>
                    <a:pt x="2699" y="3034"/>
                  </a:cubicBezTo>
                  <a:cubicBezTo>
                    <a:pt x="2753" y="2981"/>
                    <a:pt x="2780" y="2900"/>
                    <a:pt x="2766" y="2819"/>
                  </a:cubicBezTo>
                  <a:cubicBezTo>
                    <a:pt x="2699" y="2538"/>
                    <a:pt x="2672" y="2229"/>
                    <a:pt x="2672" y="1933"/>
                  </a:cubicBezTo>
                  <a:lnTo>
                    <a:pt x="2672" y="256"/>
                  </a:lnTo>
                  <a:cubicBezTo>
                    <a:pt x="2672" y="108"/>
                    <a:pt x="2565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2;p91">
              <a:extLst>
                <a:ext uri="{FF2B5EF4-FFF2-40B4-BE49-F238E27FC236}">
                  <a16:creationId xmlns:a16="http://schemas.microsoft.com/office/drawing/2014/main" id="{660CB1D9-BE9B-F451-C705-89C0FE78C18E}"/>
                </a:ext>
              </a:extLst>
            </p:cNvPr>
            <p:cNvSpPr/>
            <p:nvPr/>
          </p:nvSpPr>
          <p:spPr>
            <a:xfrm>
              <a:off x="3199575" y="2146375"/>
              <a:ext cx="347025" cy="207750"/>
            </a:xfrm>
            <a:custGeom>
              <a:avLst/>
              <a:gdLst/>
              <a:ahLst/>
              <a:cxnLst/>
              <a:rect l="l" t="t" r="r" b="b"/>
              <a:pathLst>
                <a:path w="13881" h="8310" extrusionOk="0">
                  <a:moveTo>
                    <a:pt x="13370" y="510"/>
                  </a:moveTo>
                  <a:lnTo>
                    <a:pt x="13370" y="2966"/>
                  </a:lnTo>
                  <a:cubicBezTo>
                    <a:pt x="13370" y="5638"/>
                    <a:pt x="11196" y="7799"/>
                    <a:pt x="8538" y="7799"/>
                  </a:cubicBezTo>
                  <a:cubicBezTo>
                    <a:pt x="6591" y="7799"/>
                    <a:pt x="4846" y="6632"/>
                    <a:pt x="4081" y="4846"/>
                  </a:cubicBezTo>
                  <a:cubicBezTo>
                    <a:pt x="4040" y="4738"/>
                    <a:pt x="3947" y="4685"/>
                    <a:pt x="3852" y="4685"/>
                  </a:cubicBezTo>
                  <a:lnTo>
                    <a:pt x="3208" y="4685"/>
                  </a:lnTo>
                  <a:cubicBezTo>
                    <a:pt x="1731" y="4685"/>
                    <a:pt x="523" y="3477"/>
                    <a:pt x="523" y="1987"/>
                  </a:cubicBezTo>
                  <a:cubicBezTo>
                    <a:pt x="523" y="1463"/>
                    <a:pt x="672" y="953"/>
                    <a:pt x="967" y="510"/>
                  </a:cubicBezTo>
                  <a:lnTo>
                    <a:pt x="11987" y="510"/>
                  </a:lnTo>
                  <a:lnTo>
                    <a:pt x="11987" y="1638"/>
                  </a:lnTo>
                  <a:cubicBezTo>
                    <a:pt x="11987" y="1772"/>
                    <a:pt x="12095" y="1893"/>
                    <a:pt x="12243" y="1893"/>
                  </a:cubicBezTo>
                  <a:cubicBezTo>
                    <a:pt x="12390" y="1893"/>
                    <a:pt x="12497" y="1772"/>
                    <a:pt x="12497" y="1638"/>
                  </a:cubicBezTo>
                  <a:lnTo>
                    <a:pt x="12497" y="510"/>
                  </a:lnTo>
                  <a:close/>
                  <a:moveTo>
                    <a:pt x="833" y="0"/>
                  </a:moveTo>
                  <a:cubicBezTo>
                    <a:pt x="738" y="0"/>
                    <a:pt x="672" y="40"/>
                    <a:pt x="618" y="108"/>
                  </a:cubicBezTo>
                  <a:cubicBezTo>
                    <a:pt x="215" y="658"/>
                    <a:pt x="0" y="1302"/>
                    <a:pt x="0" y="1987"/>
                  </a:cubicBezTo>
                  <a:cubicBezTo>
                    <a:pt x="0" y="3759"/>
                    <a:pt x="1450" y="5195"/>
                    <a:pt x="3208" y="5195"/>
                  </a:cubicBezTo>
                  <a:lnTo>
                    <a:pt x="3678" y="5195"/>
                  </a:lnTo>
                  <a:cubicBezTo>
                    <a:pt x="4550" y="7101"/>
                    <a:pt x="6444" y="8309"/>
                    <a:pt x="8538" y="8309"/>
                  </a:cubicBezTo>
                  <a:cubicBezTo>
                    <a:pt x="11491" y="8309"/>
                    <a:pt x="13881" y="5920"/>
                    <a:pt x="13881" y="2966"/>
                  </a:cubicBezTo>
                  <a:lnTo>
                    <a:pt x="13881" y="255"/>
                  </a:lnTo>
                  <a:cubicBezTo>
                    <a:pt x="13881" y="108"/>
                    <a:pt x="13773" y="0"/>
                    <a:pt x="1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3;p91">
              <a:extLst>
                <a:ext uri="{FF2B5EF4-FFF2-40B4-BE49-F238E27FC236}">
                  <a16:creationId xmlns:a16="http://schemas.microsoft.com/office/drawing/2014/main" id="{CFD20B0A-7829-1BBA-F01E-29BCFA355D9E}"/>
                </a:ext>
              </a:extLst>
            </p:cNvPr>
            <p:cNvSpPr/>
            <p:nvPr/>
          </p:nvSpPr>
          <p:spPr>
            <a:xfrm>
              <a:off x="3406625" y="2206425"/>
              <a:ext cx="105400" cy="113450"/>
            </a:xfrm>
            <a:custGeom>
              <a:avLst/>
              <a:gdLst/>
              <a:ahLst/>
              <a:cxnLst/>
              <a:rect l="l" t="t" r="r" b="b"/>
              <a:pathLst>
                <a:path w="4216" h="4538" extrusionOk="0">
                  <a:moveTo>
                    <a:pt x="3961" y="1"/>
                  </a:moveTo>
                  <a:cubicBezTo>
                    <a:pt x="3813" y="1"/>
                    <a:pt x="3705" y="122"/>
                    <a:pt x="3705" y="269"/>
                  </a:cubicBezTo>
                  <a:lnTo>
                    <a:pt x="3705" y="564"/>
                  </a:lnTo>
                  <a:cubicBezTo>
                    <a:pt x="3705" y="2471"/>
                    <a:pt x="2162" y="4015"/>
                    <a:pt x="256" y="4015"/>
                  </a:cubicBezTo>
                  <a:cubicBezTo>
                    <a:pt x="108" y="4015"/>
                    <a:pt x="0" y="4135"/>
                    <a:pt x="0" y="4269"/>
                  </a:cubicBezTo>
                  <a:cubicBezTo>
                    <a:pt x="0" y="4418"/>
                    <a:pt x="108" y="4538"/>
                    <a:pt x="256" y="4538"/>
                  </a:cubicBezTo>
                  <a:cubicBezTo>
                    <a:pt x="2443" y="4538"/>
                    <a:pt x="4215" y="2753"/>
                    <a:pt x="4215" y="564"/>
                  </a:cubicBezTo>
                  <a:lnTo>
                    <a:pt x="4215" y="269"/>
                  </a:lnTo>
                  <a:cubicBezTo>
                    <a:pt x="4215" y="122"/>
                    <a:pt x="4108" y="1"/>
                    <a:pt x="3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827;p91">
            <a:extLst>
              <a:ext uri="{FF2B5EF4-FFF2-40B4-BE49-F238E27FC236}">
                <a16:creationId xmlns:a16="http://schemas.microsoft.com/office/drawing/2014/main" id="{84847A13-5E96-C4B9-4730-8DFA29F4CB79}"/>
              </a:ext>
            </a:extLst>
          </p:cNvPr>
          <p:cNvGrpSpPr/>
          <p:nvPr/>
        </p:nvGrpSpPr>
        <p:grpSpPr>
          <a:xfrm>
            <a:off x="3981022" y="1451695"/>
            <a:ext cx="544441" cy="481677"/>
            <a:chOff x="3199575" y="2021175"/>
            <a:chExt cx="405425" cy="389000"/>
          </a:xfrm>
        </p:grpSpPr>
        <p:sp>
          <p:nvSpPr>
            <p:cNvPr id="25" name="Google Shape;1828;p91">
              <a:extLst>
                <a:ext uri="{FF2B5EF4-FFF2-40B4-BE49-F238E27FC236}">
                  <a16:creationId xmlns:a16="http://schemas.microsoft.com/office/drawing/2014/main" id="{3A48D12C-4CEE-BFEC-F630-D87195784919}"/>
                </a:ext>
              </a:extLst>
            </p:cNvPr>
            <p:cNvSpPr/>
            <p:nvPr/>
          </p:nvSpPr>
          <p:spPr>
            <a:xfrm>
              <a:off x="3376425" y="2021175"/>
              <a:ext cx="21500" cy="112125"/>
            </a:xfrm>
            <a:custGeom>
              <a:avLst/>
              <a:gdLst/>
              <a:ahLst/>
              <a:cxnLst/>
              <a:rect l="l" t="t" r="r" b="b"/>
              <a:pathLst>
                <a:path w="860" h="4485" extrusionOk="0">
                  <a:moveTo>
                    <a:pt x="605" y="1"/>
                  </a:moveTo>
                  <a:cubicBezTo>
                    <a:pt x="457" y="1"/>
                    <a:pt x="349" y="122"/>
                    <a:pt x="349" y="269"/>
                  </a:cubicBezTo>
                  <a:cubicBezTo>
                    <a:pt x="349" y="525"/>
                    <a:pt x="283" y="645"/>
                    <a:pt x="202" y="806"/>
                  </a:cubicBezTo>
                  <a:cubicBezTo>
                    <a:pt x="108" y="981"/>
                    <a:pt x="0" y="1196"/>
                    <a:pt x="0" y="1585"/>
                  </a:cubicBezTo>
                  <a:cubicBezTo>
                    <a:pt x="0" y="1975"/>
                    <a:pt x="108" y="2189"/>
                    <a:pt x="202" y="2363"/>
                  </a:cubicBezTo>
                  <a:cubicBezTo>
                    <a:pt x="283" y="2524"/>
                    <a:pt x="349" y="2646"/>
                    <a:pt x="349" y="2900"/>
                  </a:cubicBezTo>
                  <a:cubicBezTo>
                    <a:pt x="349" y="3169"/>
                    <a:pt x="283" y="3290"/>
                    <a:pt x="202" y="3451"/>
                  </a:cubicBezTo>
                  <a:cubicBezTo>
                    <a:pt x="108" y="3625"/>
                    <a:pt x="0" y="3840"/>
                    <a:pt x="0" y="4230"/>
                  </a:cubicBezTo>
                  <a:cubicBezTo>
                    <a:pt x="0" y="4377"/>
                    <a:pt x="108" y="4484"/>
                    <a:pt x="256" y="4484"/>
                  </a:cubicBezTo>
                  <a:cubicBezTo>
                    <a:pt x="403" y="4484"/>
                    <a:pt x="510" y="4377"/>
                    <a:pt x="510" y="4230"/>
                  </a:cubicBezTo>
                  <a:cubicBezTo>
                    <a:pt x="510" y="3961"/>
                    <a:pt x="578" y="3840"/>
                    <a:pt x="658" y="3693"/>
                  </a:cubicBezTo>
                  <a:cubicBezTo>
                    <a:pt x="752" y="3505"/>
                    <a:pt x="859" y="3303"/>
                    <a:pt x="859" y="2900"/>
                  </a:cubicBezTo>
                  <a:cubicBezTo>
                    <a:pt x="859" y="2512"/>
                    <a:pt x="752" y="2310"/>
                    <a:pt x="658" y="2122"/>
                  </a:cubicBezTo>
                  <a:cubicBezTo>
                    <a:pt x="578" y="1975"/>
                    <a:pt x="510" y="1853"/>
                    <a:pt x="510" y="1585"/>
                  </a:cubicBezTo>
                  <a:cubicBezTo>
                    <a:pt x="510" y="1316"/>
                    <a:pt x="578" y="1196"/>
                    <a:pt x="658" y="1048"/>
                  </a:cubicBezTo>
                  <a:cubicBezTo>
                    <a:pt x="752" y="860"/>
                    <a:pt x="859" y="659"/>
                    <a:pt x="859" y="269"/>
                  </a:cubicBezTo>
                  <a:cubicBezTo>
                    <a:pt x="859" y="122"/>
                    <a:pt x="739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9;p91">
              <a:extLst>
                <a:ext uri="{FF2B5EF4-FFF2-40B4-BE49-F238E27FC236}">
                  <a16:creationId xmlns:a16="http://schemas.microsoft.com/office/drawing/2014/main" id="{656415C3-2728-9E33-65FA-AA1435014D7F}"/>
                </a:ext>
              </a:extLst>
            </p:cNvPr>
            <p:cNvSpPr/>
            <p:nvPr/>
          </p:nvSpPr>
          <p:spPr>
            <a:xfrm>
              <a:off x="3428100" y="2021175"/>
              <a:ext cx="21500" cy="112125"/>
            </a:xfrm>
            <a:custGeom>
              <a:avLst/>
              <a:gdLst/>
              <a:ahLst/>
              <a:cxnLst/>
              <a:rect l="l" t="t" r="r" b="b"/>
              <a:pathLst>
                <a:path w="860" h="4485" extrusionOk="0">
                  <a:moveTo>
                    <a:pt x="605" y="1"/>
                  </a:moveTo>
                  <a:cubicBezTo>
                    <a:pt x="457" y="1"/>
                    <a:pt x="349" y="122"/>
                    <a:pt x="349" y="269"/>
                  </a:cubicBezTo>
                  <a:cubicBezTo>
                    <a:pt x="349" y="525"/>
                    <a:pt x="283" y="645"/>
                    <a:pt x="202" y="806"/>
                  </a:cubicBezTo>
                  <a:cubicBezTo>
                    <a:pt x="108" y="981"/>
                    <a:pt x="0" y="1196"/>
                    <a:pt x="0" y="1585"/>
                  </a:cubicBezTo>
                  <a:cubicBezTo>
                    <a:pt x="0" y="1975"/>
                    <a:pt x="108" y="2189"/>
                    <a:pt x="202" y="2363"/>
                  </a:cubicBezTo>
                  <a:cubicBezTo>
                    <a:pt x="283" y="2524"/>
                    <a:pt x="349" y="2646"/>
                    <a:pt x="349" y="2900"/>
                  </a:cubicBezTo>
                  <a:cubicBezTo>
                    <a:pt x="349" y="3169"/>
                    <a:pt x="283" y="3290"/>
                    <a:pt x="202" y="3451"/>
                  </a:cubicBezTo>
                  <a:cubicBezTo>
                    <a:pt x="108" y="3625"/>
                    <a:pt x="0" y="3840"/>
                    <a:pt x="0" y="4230"/>
                  </a:cubicBezTo>
                  <a:cubicBezTo>
                    <a:pt x="0" y="4377"/>
                    <a:pt x="122" y="4484"/>
                    <a:pt x="256" y="4484"/>
                  </a:cubicBezTo>
                  <a:cubicBezTo>
                    <a:pt x="403" y="4484"/>
                    <a:pt x="511" y="4377"/>
                    <a:pt x="511" y="4230"/>
                  </a:cubicBezTo>
                  <a:cubicBezTo>
                    <a:pt x="511" y="3961"/>
                    <a:pt x="578" y="3840"/>
                    <a:pt x="659" y="3693"/>
                  </a:cubicBezTo>
                  <a:cubicBezTo>
                    <a:pt x="752" y="3505"/>
                    <a:pt x="860" y="3303"/>
                    <a:pt x="860" y="2900"/>
                  </a:cubicBezTo>
                  <a:cubicBezTo>
                    <a:pt x="860" y="2512"/>
                    <a:pt x="752" y="2310"/>
                    <a:pt x="659" y="2122"/>
                  </a:cubicBezTo>
                  <a:cubicBezTo>
                    <a:pt x="578" y="1975"/>
                    <a:pt x="511" y="1853"/>
                    <a:pt x="511" y="1585"/>
                  </a:cubicBezTo>
                  <a:cubicBezTo>
                    <a:pt x="511" y="1316"/>
                    <a:pt x="578" y="1196"/>
                    <a:pt x="659" y="1048"/>
                  </a:cubicBezTo>
                  <a:cubicBezTo>
                    <a:pt x="752" y="860"/>
                    <a:pt x="860" y="659"/>
                    <a:pt x="860" y="269"/>
                  </a:cubicBezTo>
                  <a:cubicBezTo>
                    <a:pt x="860" y="122"/>
                    <a:pt x="75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0;p91">
              <a:extLst>
                <a:ext uri="{FF2B5EF4-FFF2-40B4-BE49-F238E27FC236}">
                  <a16:creationId xmlns:a16="http://schemas.microsoft.com/office/drawing/2014/main" id="{58466ACB-6F4F-AD20-8952-943D3FDEA6B8}"/>
                </a:ext>
              </a:extLst>
            </p:cNvPr>
            <p:cNvSpPr/>
            <p:nvPr/>
          </p:nvSpPr>
          <p:spPr>
            <a:xfrm>
              <a:off x="3221375" y="2367200"/>
              <a:ext cx="383625" cy="42975"/>
            </a:xfrm>
            <a:custGeom>
              <a:avLst/>
              <a:gdLst/>
              <a:ahLst/>
              <a:cxnLst/>
              <a:rect l="l" t="t" r="r" b="b"/>
              <a:pathLst>
                <a:path w="15345" h="1719" extrusionOk="0">
                  <a:moveTo>
                    <a:pt x="14391" y="510"/>
                  </a:moveTo>
                  <a:lnTo>
                    <a:pt x="14283" y="899"/>
                  </a:lnTo>
                  <a:cubicBezTo>
                    <a:pt x="14230" y="1060"/>
                    <a:pt x="14042" y="1208"/>
                    <a:pt x="13868" y="1208"/>
                  </a:cubicBezTo>
                  <a:lnTo>
                    <a:pt x="1464" y="1208"/>
                  </a:lnTo>
                  <a:cubicBezTo>
                    <a:pt x="1289" y="1208"/>
                    <a:pt x="1101" y="1060"/>
                    <a:pt x="1047" y="899"/>
                  </a:cubicBezTo>
                  <a:lnTo>
                    <a:pt x="940" y="510"/>
                  </a:lnTo>
                  <a:close/>
                  <a:moveTo>
                    <a:pt x="256" y="0"/>
                  </a:moveTo>
                  <a:cubicBezTo>
                    <a:pt x="108" y="0"/>
                    <a:pt x="0" y="121"/>
                    <a:pt x="0" y="255"/>
                  </a:cubicBezTo>
                  <a:cubicBezTo>
                    <a:pt x="0" y="403"/>
                    <a:pt x="108" y="510"/>
                    <a:pt x="256" y="510"/>
                  </a:cubicBezTo>
                  <a:lnTo>
                    <a:pt x="403" y="510"/>
                  </a:lnTo>
                  <a:lnTo>
                    <a:pt x="551" y="1033"/>
                  </a:lnTo>
                  <a:cubicBezTo>
                    <a:pt x="659" y="1423"/>
                    <a:pt x="1061" y="1718"/>
                    <a:pt x="1464" y="1718"/>
                  </a:cubicBezTo>
                  <a:lnTo>
                    <a:pt x="13868" y="1718"/>
                  </a:lnTo>
                  <a:cubicBezTo>
                    <a:pt x="14270" y="1718"/>
                    <a:pt x="14673" y="1423"/>
                    <a:pt x="14780" y="1033"/>
                  </a:cubicBezTo>
                  <a:lnTo>
                    <a:pt x="14928" y="510"/>
                  </a:lnTo>
                  <a:lnTo>
                    <a:pt x="15076" y="510"/>
                  </a:lnTo>
                  <a:cubicBezTo>
                    <a:pt x="15223" y="510"/>
                    <a:pt x="15344" y="403"/>
                    <a:pt x="15344" y="255"/>
                  </a:cubicBezTo>
                  <a:cubicBezTo>
                    <a:pt x="15344" y="121"/>
                    <a:pt x="15223" y="0"/>
                    <a:pt x="15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1;p91">
              <a:extLst>
                <a:ext uri="{FF2B5EF4-FFF2-40B4-BE49-F238E27FC236}">
                  <a16:creationId xmlns:a16="http://schemas.microsoft.com/office/drawing/2014/main" id="{0CBE77FC-B807-32D9-7BE2-A5589B695BAC}"/>
                </a:ext>
              </a:extLst>
            </p:cNvPr>
            <p:cNvSpPr/>
            <p:nvPr/>
          </p:nvSpPr>
          <p:spPr>
            <a:xfrm>
              <a:off x="3225400" y="2172200"/>
              <a:ext cx="69500" cy="78225"/>
            </a:xfrm>
            <a:custGeom>
              <a:avLst/>
              <a:gdLst/>
              <a:ahLst/>
              <a:cxnLst/>
              <a:rect l="l" t="t" r="r" b="b"/>
              <a:pathLst>
                <a:path w="2780" h="3129" extrusionOk="0">
                  <a:moveTo>
                    <a:pt x="2162" y="511"/>
                  </a:moveTo>
                  <a:lnTo>
                    <a:pt x="2162" y="1933"/>
                  </a:lnTo>
                  <a:cubicBezTo>
                    <a:pt x="2162" y="2162"/>
                    <a:pt x="2175" y="2390"/>
                    <a:pt x="2202" y="2619"/>
                  </a:cubicBezTo>
                  <a:lnTo>
                    <a:pt x="2175" y="2619"/>
                  </a:lnTo>
                  <a:cubicBezTo>
                    <a:pt x="1262" y="2619"/>
                    <a:pt x="524" y="1867"/>
                    <a:pt x="524" y="954"/>
                  </a:cubicBezTo>
                  <a:cubicBezTo>
                    <a:pt x="524" y="806"/>
                    <a:pt x="537" y="659"/>
                    <a:pt x="578" y="511"/>
                  </a:cubicBezTo>
                  <a:close/>
                  <a:moveTo>
                    <a:pt x="390" y="0"/>
                  </a:moveTo>
                  <a:cubicBezTo>
                    <a:pt x="296" y="0"/>
                    <a:pt x="188" y="68"/>
                    <a:pt x="162" y="162"/>
                  </a:cubicBezTo>
                  <a:cubicBezTo>
                    <a:pt x="54" y="417"/>
                    <a:pt x="0" y="686"/>
                    <a:pt x="0" y="954"/>
                  </a:cubicBezTo>
                  <a:cubicBezTo>
                    <a:pt x="0" y="2162"/>
                    <a:pt x="981" y="3129"/>
                    <a:pt x="2175" y="3129"/>
                  </a:cubicBezTo>
                  <a:lnTo>
                    <a:pt x="2511" y="3129"/>
                  </a:lnTo>
                  <a:cubicBezTo>
                    <a:pt x="2578" y="3129"/>
                    <a:pt x="2658" y="3102"/>
                    <a:pt x="2699" y="3034"/>
                  </a:cubicBezTo>
                  <a:cubicBezTo>
                    <a:pt x="2753" y="2981"/>
                    <a:pt x="2780" y="2900"/>
                    <a:pt x="2766" y="2819"/>
                  </a:cubicBezTo>
                  <a:cubicBezTo>
                    <a:pt x="2699" y="2538"/>
                    <a:pt x="2672" y="2229"/>
                    <a:pt x="2672" y="1933"/>
                  </a:cubicBezTo>
                  <a:lnTo>
                    <a:pt x="2672" y="256"/>
                  </a:lnTo>
                  <a:cubicBezTo>
                    <a:pt x="2672" y="108"/>
                    <a:pt x="2565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32;p91">
              <a:extLst>
                <a:ext uri="{FF2B5EF4-FFF2-40B4-BE49-F238E27FC236}">
                  <a16:creationId xmlns:a16="http://schemas.microsoft.com/office/drawing/2014/main" id="{ACCD6B67-7398-F4D7-CB55-30A54FA37779}"/>
                </a:ext>
              </a:extLst>
            </p:cNvPr>
            <p:cNvSpPr/>
            <p:nvPr/>
          </p:nvSpPr>
          <p:spPr>
            <a:xfrm>
              <a:off x="3199575" y="2146375"/>
              <a:ext cx="347025" cy="207750"/>
            </a:xfrm>
            <a:custGeom>
              <a:avLst/>
              <a:gdLst/>
              <a:ahLst/>
              <a:cxnLst/>
              <a:rect l="l" t="t" r="r" b="b"/>
              <a:pathLst>
                <a:path w="13881" h="8310" extrusionOk="0">
                  <a:moveTo>
                    <a:pt x="13370" y="510"/>
                  </a:moveTo>
                  <a:lnTo>
                    <a:pt x="13370" y="2966"/>
                  </a:lnTo>
                  <a:cubicBezTo>
                    <a:pt x="13370" y="5638"/>
                    <a:pt x="11196" y="7799"/>
                    <a:pt x="8538" y="7799"/>
                  </a:cubicBezTo>
                  <a:cubicBezTo>
                    <a:pt x="6591" y="7799"/>
                    <a:pt x="4846" y="6632"/>
                    <a:pt x="4081" y="4846"/>
                  </a:cubicBezTo>
                  <a:cubicBezTo>
                    <a:pt x="4040" y="4738"/>
                    <a:pt x="3947" y="4685"/>
                    <a:pt x="3852" y="4685"/>
                  </a:cubicBezTo>
                  <a:lnTo>
                    <a:pt x="3208" y="4685"/>
                  </a:lnTo>
                  <a:cubicBezTo>
                    <a:pt x="1731" y="4685"/>
                    <a:pt x="523" y="3477"/>
                    <a:pt x="523" y="1987"/>
                  </a:cubicBezTo>
                  <a:cubicBezTo>
                    <a:pt x="523" y="1463"/>
                    <a:pt x="672" y="953"/>
                    <a:pt x="967" y="510"/>
                  </a:cubicBezTo>
                  <a:lnTo>
                    <a:pt x="11987" y="510"/>
                  </a:lnTo>
                  <a:lnTo>
                    <a:pt x="11987" y="1638"/>
                  </a:lnTo>
                  <a:cubicBezTo>
                    <a:pt x="11987" y="1772"/>
                    <a:pt x="12095" y="1893"/>
                    <a:pt x="12243" y="1893"/>
                  </a:cubicBezTo>
                  <a:cubicBezTo>
                    <a:pt x="12390" y="1893"/>
                    <a:pt x="12497" y="1772"/>
                    <a:pt x="12497" y="1638"/>
                  </a:cubicBezTo>
                  <a:lnTo>
                    <a:pt x="12497" y="510"/>
                  </a:lnTo>
                  <a:close/>
                  <a:moveTo>
                    <a:pt x="833" y="0"/>
                  </a:moveTo>
                  <a:cubicBezTo>
                    <a:pt x="738" y="0"/>
                    <a:pt x="672" y="40"/>
                    <a:pt x="618" y="108"/>
                  </a:cubicBezTo>
                  <a:cubicBezTo>
                    <a:pt x="215" y="658"/>
                    <a:pt x="0" y="1302"/>
                    <a:pt x="0" y="1987"/>
                  </a:cubicBezTo>
                  <a:cubicBezTo>
                    <a:pt x="0" y="3759"/>
                    <a:pt x="1450" y="5195"/>
                    <a:pt x="3208" y="5195"/>
                  </a:cubicBezTo>
                  <a:lnTo>
                    <a:pt x="3678" y="5195"/>
                  </a:lnTo>
                  <a:cubicBezTo>
                    <a:pt x="4550" y="7101"/>
                    <a:pt x="6444" y="8309"/>
                    <a:pt x="8538" y="8309"/>
                  </a:cubicBezTo>
                  <a:cubicBezTo>
                    <a:pt x="11491" y="8309"/>
                    <a:pt x="13881" y="5920"/>
                    <a:pt x="13881" y="2966"/>
                  </a:cubicBezTo>
                  <a:lnTo>
                    <a:pt x="13881" y="255"/>
                  </a:lnTo>
                  <a:cubicBezTo>
                    <a:pt x="13881" y="108"/>
                    <a:pt x="13773" y="0"/>
                    <a:pt x="13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33;p91">
              <a:extLst>
                <a:ext uri="{FF2B5EF4-FFF2-40B4-BE49-F238E27FC236}">
                  <a16:creationId xmlns:a16="http://schemas.microsoft.com/office/drawing/2014/main" id="{E7978EF2-1FE5-4671-99FB-5DA7C14A4D83}"/>
                </a:ext>
              </a:extLst>
            </p:cNvPr>
            <p:cNvSpPr/>
            <p:nvPr/>
          </p:nvSpPr>
          <p:spPr>
            <a:xfrm>
              <a:off x="3406625" y="2206425"/>
              <a:ext cx="105400" cy="113450"/>
            </a:xfrm>
            <a:custGeom>
              <a:avLst/>
              <a:gdLst/>
              <a:ahLst/>
              <a:cxnLst/>
              <a:rect l="l" t="t" r="r" b="b"/>
              <a:pathLst>
                <a:path w="4216" h="4538" extrusionOk="0">
                  <a:moveTo>
                    <a:pt x="3961" y="1"/>
                  </a:moveTo>
                  <a:cubicBezTo>
                    <a:pt x="3813" y="1"/>
                    <a:pt x="3705" y="122"/>
                    <a:pt x="3705" y="269"/>
                  </a:cubicBezTo>
                  <a:lnTo>
                    <a:pt x="3705" y="564"/>
                  </a:lnTo>
                  <a:cubicBezTo>
                    <a:pt x="3705" y="2471"/>
                    <a:pt x="2162" y="4015"/>
                    <a:pt x="256" y="4015"/>
                  </a:cubicBezTo>
                  <a:cubicBezTo>
                    <a:pt x="108" y="4015"/>
                    <a:pt x="0" y="4135"/>
                    <a:pt x="0" y="4269"/>
                  </a:cubicBezTo>
                  <a:cubicBezTo>
                    <a:pt x="0" y="4418"/>
                    <a:pt x="108" y="4538"/>
                    <a:pt x="256" y="4538"/>
                  </a:cubicBezTo>
                  <a:cubicBezTo>
                    <a:pt x="2443" y="4538"/>
                    <a:pt x="4215" y="2753"/>
                    <a:pt x="4215" y="564"/>
                  </a:cubicBezTo>
                  <a:lnTo>
                    <a:pt x="4215" y="269"/>
                  </a:lnTo>
                  <a:cubicBezTo>
                    <a:pt x="4215" y="122"/>
                    <a:pt x="4108" y="1"/>
                    <a:pt x="3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89"/>
          <p:cNvSpPr txBox="1">
            <a:spLocks noGrp="1"/>
          </p:cNvSpPr>
          <p:nvPr>
            <p:ph type="title"/>
          </p:nvPr>
        </p:nvSpPr>
        <p:spPr>
          <a:xfrm>
            <a:off x="2053979" y="1310118"/>
            <a:ext cx="5036041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/>
          </a:p>
        </p:txBody>
      </p:sp>
      <p:cxnSp>
        <p:nvCxnSpPr>
          <p:cNvPr id="1809" name="Google Shape;1809;p89"/>
          <p:cNvCxnSpPr/>
          <p:nvPr/>
        </p:nvCxnSpPr>
        <p:spPr>
          <a:xfrm>
            <a:off x="2664050" y="2158973"/>
            <a:ext cx="3752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810" name="Google Shape;1810;p8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75" y="2767275"/>
            <a:ext cx="7988099" cy="184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5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B01-BD78-B7AC-48CA-531DD5A3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00BE-A011-C438-EB15-7F37E333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633600"/>
            <a:ext cx="7704000" cy="3898759"/>
          </a:xfrm>
        </p:spPr>
        <p:txBody>
          <a:bodyPr/>
          <a:lstStyle/>
          <a:p>
            <a:pPr marL="152400" indent="0">
              <a:buNone/>
            </a:pPr>
            <a:endParaRPr lang="en-US" dirty="0"/>
          </a:p>
          <a:p>
            <a:r>
              <a:rPr lang="en-US" dirty="0"/>
              <a:t>Statista. "Coffee shops and cafes in the U.S. - statistics &amp; facts." 2022, https://www.statista.com/topics/1670/coffeehouse-chain-market/#topicOverview.</a:t>
            </a:r>
          </a:p>
          <a:p>
            <a:endParaRPr lang="en-US" dirty="0"/>
          </a:p>
          <a:p>
            <a:r>
              <a:rPr lang="en-US" dirty="0"/>
              <a:t>Statista. "Coffee market in the U.S." 2022, https://www.statista.com/forecasts/758662/revenue-of-the-coffee-market-worldwide-by-country.</a:t>
            </a:r>
          </a:p>
          <a:p>
            <a:endParaRPr lang="en-US" dirty="0"/>
          </a:p>
          <a:p>
            <a:r>
              <a:rPr lang="en-US" dirty="0"/>
              <a:t>Buchholz, Katharina. "How Many Cups of Coffee Do Americans Drink Each Day?" Statista, 2023, https://www.statista.com/chart/19524/cups-of-coffee-drunk-by-americans-per-day/.</a:t>
            </a:r>
          </a:p>
          <a:p>
            <a:endParaRPr lang="en-US" dirty="0"/>
          </a:p>
          <a:p>
            <a:r>
              <a:rPr lang="en-US" dirty="0"/>
              <a:t>Toast POS. "How Much Do Coffee Shops Make?" 2022, https://pos.toasttab.com/blog/on-the-line/how-much-do-coffee-shops-make.</a:t>
            </a:r>
          </a:p>
          <a:p>
            <a:endParaRPr lang="en-US" dirty="0"/>
          </a:p>
          <a:p>
            <a:r>
              <a:rPr lang="en-US" dirty="0"/>
              <a:t>Seven Miles. "5 Ways to Improve Cafe Profit." 2018, https://www.sevenmiles.com.au/blogs/editorial/5-ways-to-improve-cafe-profit.</a:t>
            </a:r>
            <a:endParaRPr lang="en-US" b="0" i="0" dirty="0">
              <a:solidFill>
                <a:srgbClr val="0F2741"/>
              </a:solidFill>
              <a:effectLst/>
            </a:endParaRPr>
          </a:p>
          <a:p>
            <a:endParaRPr lang="en-US" dirty="0">
              <a:solidFill>
                <a:srgbClr val="2F1425"/>
              </a:solidFill>
            </a:endParaRPr>
          </a:p>
          <a:p>
            <a:r>
              <a:rPr lang="en-US" dirty="0">
                <a:solidFill>
                  <a:srgbClr val="2F1425"/>
                </a:solidFill>
              </a:rPr>
              <a:t>“Pricing Calculator”. </a:t>
            </a:r>
            <a:r>
              <a:rPr lang="en-US" i="1" dirty="0">
                <a:solidFill>
                  <a:srgbClr val="2F1425"/>
                </a:solidFill>
              </a:rPr>
              <a:t>Microsoft Azure</a:t>
            </a:r>
            <a:r>
              <a:rPr lang="en-US" dirty="0">
                <a:solidFill>
                  <a:srgbClr val="2F1425"/>
                </a:solidFill>
              </a:rPr>
              <a:t>, https://azure.microsoft.com/en-us/pricing/calculator/.</a:t>
            </a:r>
          </a:p>
          <a:p>
            <a:endParaRPr lang="en-US" dirty="0">
              <a:solidFill>
                <a:srgbClr val="2F1425"/>
              </a:solidFill>
            </a:endParaRPr>
          </a:p>
          <a:p>
            <a:r>
              <a:rPr lang="en-US" dirty="0"/>
              <a:t>“Cost of Ownership”. </a:t>
            </a:r>
            <a:r>
              <a:rPr lang="en-US" i="1" dirty="0"/>
              <a:t>Microsoft Azure</a:t>
            </a:r>
            <a:r>
              <a:rPr lang="en-US" dirty="0"/>
              <a:t>, 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-us/pricing/</a:t>
            </a:r>
            <a:r>
              <a:rPr lang="en-US" dirty="0" err="1"/>
              <a:t>tco</a:t>
            </a:r>
            <a:r>
              <a:rPr lang="en-US" dirty="0"/>
              <a:t>/calculator/</a:t>
            </a:r>
            <a:r>
              <a:rPr lang="en-US" dirty="0">
                <a:solidFill>
                  <a:srgbClr val="2F1425"/>
                </a:solidFill>
              </a:rPr>
              <a:t>.</a:t>
            </a:r>
            <a:endParaRPr lang="en-US" dirty="0"/>
          </a:p>
          <a:p>
            <a:endParaRPr lang="en-US" i="0" dirty="0">
              <a:solidFill>
                <a:srgbClr val="823E43"/>
              </a:solidFill>
              <a:effectLst/>
            </a:endParaRPr>
          </a:p>
          <a:p>
            <a:pPr marL="152400" indent="0">
              <a:buNone/>
            </a:pPr>
            <a:r>
              <a:rPr lang="en-US" b="1" dirty="0">
                <a:latin typeface="Arial"/>
              </a:rPr>
              <a:t>Credits:</a:t>
            </a:r>
            <a:r>
              <a:rPr lang="en-US" dirty="0">
                <a:latin typeface="Arial"/>
              </a:rPr>
              <a:t> This presentation template was created by </a:t>
            </a:r>
            <a:r>
              <a:rPr lang="en-US" b="1" dirty="0" err="1">
                <a:latin typeface="Arial"/>
              </a:rPr>
              <a:t>Slidesgo</a:t>
            </a:r>
            <a:r>
              <a:rPr lang="en-US" dirty="0">
                <a:latin typeface="Arial"/>
              </a:rPr>
              <a:t>, including icons by </a:t>
            </a:r>
            <a:r>
              <a:rPr lang="en-US" b="1" dirty="0" err="1">
                <a:latin typeface="Arial"/>
              </a:rPr>
              <a:t>Flaticon</a:t>
            </a:r>
            <a:r>
              <a:rPr lang="en-US" dirty="0">
                <a:latin typeface="Arial"/>
              </a:rPr>
              <a:t>, infographics &amp; images by </a:t>
            </a:r>
            <a:r>
              <a:rPr lang="en-US" b="1" dirty="0" err="1">
                <a:latin typeface="Arial"/>
              </a:rPr>
              <a:t>Freepik</a:t>
            </a:r>
            <a:endParaRPr lang="en-US" b="1" i="0" dirty="0" err="1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>
            <a:spLocks noGrp="1"/>
          </p:cNvSpPr>
          <p:nvPr>
            <p:ph type="title"/>
          </p:nvPr>
        </p:nvSpPr>
        <p:spPr>
          <a:xfrm>
            <a:off x="1421542" y="1979030"/>
            <a:ext cx="630091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 Overview</a:t>
            </a:r>
            <a:endParaRPr lang="en-US"/>
          </a:p>
        </p:txBody>
      </p:sp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>
            <a:spLocks noGrp="1"/>
          </p:cNvSpPr>
          <p:nvPr>
            <p:ph type="body" idx="1"/>
          </p:nvPr>
        </p:nvSpPr>
        <p:spPr>
          <a:xfrm>
            <a:off x="723888" y="1017476"/>
            <a:ext cx="4183036" cy="3633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A3816A"/>
              </a:buClr>
              <a:buSzPts val="1100"/>
              <a:buNone/>
            </a:pPr>
            <a:endParaRPr lang="en" sz="1600"/>
          </a:p>
          <a:p>
            <a:pPr marL="285750" indent="-285750">
              <a:buClr>
                <a:srgbClr val="A3816A"/>
              </a:buClr>
              <a:buSzPts val="1100"/>
            </a:pPr>
            <a:r>
              <a:rPr lang="en" sz="1800"/>
              <a:t>Midwest, regional coffee shop</a:t>
            </a:r>
          </a:p>
          <a:p>
            <a:pPr marL="285750" indent="-285750">
              <a:buClr>
                <a:srgbClr val="A3816A"/>
              </a:buClr>
              <a:buSzPts val="1100"/>
            </a:pPr>
            <a:r>
              <a:rPr lang="en" sz="1800"/>
              <a:t>Opened in 2005 – Winterset, IA</a:t>
            </a:r>
          </a:p>
          <a:p>
            <a:pPr marL="285750" indent="-285750">
              <a:buClr>
                <a:srgbClr val="A3816A"/>
              </a:buClr>
              <a:buSzPts val="1100"/>
            </a:pPr>
            <a:r>
              <a:rPr lang="en" sz="1800"/>
              <a:t>Seen large growth recently, doubling in store count in the last three years </a:t>
            </a:r>
          </a:p>
          <a:p>
            <a:pPr marL="285750" indent="-285750">
              <a:buClr>
                <a:srgbClr val="A3816A"/>
              </a:buClr>
              <a:buSzPts val="1100"/>
            </a:pPr>
            <a:r>
              <a:rPr lang="en" sz="1800"/>
              <a:t>Currently have 50 stores </a:t>
            </a:r>
          </a:p>
          <a:p>
            <a:pPr marL="285750" indent="-285750">
              <a:buClr>
                <a:srgbClr val="A3816A"/>
              </a:buClr>
              <a:buSzPts val="1100"/>
            </a:pPr>
            <a:r>
              <a:rPr lang="en" sz="1800"/>
              <a:t>Partnership with Squarespace for payment system &amp; analytics insights</a:t>
            </a:r>
          </a:p>
          <a:p>
            <a:pPr marL="0" indent="0">
              <a:buClr>
                <a:srgbClr val="A3816A"/>
              </a:buClr>
              <a:buSzPts val="1100"/>
              <a:buNone/>
            </a:pPr>
            <a:endParaRPr lang="en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A3D80-6380-74AE-AE3D-B7ADD90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</a:t>
            </a:r>
            <a:r>
              <a:rPr lang="en-US">
                <a:solidFill>
                  <a:srgbClr val="823E43"/>
                </a:solidFill>
              </a:rPr>
              <a:t> BRU </a:t>
            </a:r>
          </a:p>
          <a:p>
            <a:endParaRPr lang="en-US"/>
          </a:p>
        </p:txBody>
      </p: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FF563851-727D-2EEF-26BA-BB2F9A0D23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4780" y="345990"/>
            <a:ext cx="512807" cy="505084"/>
          </a:xfrm>
          <a:prstGeom prst="rect">
            <a:avLst/>
          </a:prstGeom>
        </p:spPr>
      </p:pic>
      <p:pic>
        <p:nvPicPr>
          <p:cNvPr id="6" name="Picture 5" descr="A person and person standing behind a counter&#10;&#10;Description automatically generated">
            <a:extLst>
              <a:ext uri="{FF2B5EF4-FFF2-40B4-BE49-F238E27FC236}">
                <a16:creationId xmlns:a16="http://schemas.microsoft.com/office/drawing/2014/main" id="{50A40E2B-7FFC-E79B-1E08-00EFA55C1C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183" y="749124"/>
            <a:ext cx="3260781" cy="2147972"/>
          </a:xfrm>
          <a:prstGeom prst="rect">
            <a:avLst/>
          </a:prstGeom>
        </p:spPr>
      </p:pic>
      <p:pic>
        <p:nvPicPr>
          <p:cNvPr id="8" name="Picture 7" descr="A logo of a store&#10;&#10;Description automatically generated">
            <a:extLst>
              <a:ext uri="{FF2B5EF4-FFF2-40B4-BE49-F238E27FC236}">
                <a16:creationId xmlns:a16="http://schemas.microsoft.com/office/drawing/2014/main" id="{6D774F5E-C0D9-BE66-92FA-4625B6CEE42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696" y="3072596"/>
            <a:ext cx="1719060" cy="1682179"/>
          </a:xfrm>
          <a:prstGeom prst="rect">
            <a:avLst/>
          </a:prstGeom>
        </p:spPr>
      </p:pic>
      <p:pic>
        <p:nvPicPr>
          <p:cNvPr id="2" name="Picture 1" descr="Best Places to Live in Winterset, Iowa">
            <a:extLst>
              <a:ext uri="{FF2B5EF4-FFF2-40B4-BE49-F238E27FC236}">
                <a16:creationId xmlns:a16="http://schemas.microsoft.com/office/drawing/2014/main" id="{5FF087E2-30B1-C632-80E9-BC79D2FB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164" y="3060714"/>
            <a:ext cx="1714988" cy="17145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98"/>
          <p:cNvSpPr/>
          <p:nvPr/>
        </p:nvSpPr>
        <p:spPr>
          <a:xfrm>
            <a:off x="4634047" y="1214750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</a:rPr>
              <a:t>$85 B</a:t>
            </a:r>
          </a:p>
        </p:txBody>
      </p:sp>
      <p:sp>
        <p:nvSpPr>
          <p:cNvPr id="2086" name="Google Shape;2086;p98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COFFEE </a:t>
            </a:r>
            <a:r>
              <a:rPr lang="en">
                <a:solidFill>
                  <a:schemeClr val="dk1"/>
                </a:solidFill>
              </a:rPr>
              <a:t>INDUSTRY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1" name="Google Shape;2091;p98"/>
          <p:cNvSpPr txBox="1">
            <a:spLocks noGrp="1"/>
          </p:cNvSpPr>
          <p:nvPr>
            <p:ph type="subTitle" idx="4294967295"/>
          </p:nvPr>
        </p:nvSpPr>
        <p:spPr>
          <a:xfrm>
            <a:off x="6016601" y="1213496"/>
            <a:ext cx="2907591" cy="865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>
                <a:latin typeface="Lexend Exa"/>
                <a:ea typeface="Lexend Exa"/>
                <a:cs typeface="Lexend Exa"/>
              </a:rPr>
              <a:t>Annual revenue of the US coffee market in 2022</a:t>
            </a:r>
          </a:p>
        </p:txBody>
      </p:sp>
      <p:cxnSp>
        <p:nvCxnSpPr>
          <p:cNvPr id="2103" name="Google Shape;2103;p98"/>
          <p:cNvCxnSpPr/>
          <p:nvPr/>
        </p:nvCxnSpPr>
        <p:spPr>
          <a:xfrm>
            <a:off x="6061339" y="1329811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Google Shape;2083;p98">
            <a:extLst>
              <a:ext uri="{FF2B5EF4-FFF2-40B4-BE49-F238E27FC236}">
                <a16:creationId xmlns:a16="http://schemas.microsoft.com/office/drawing/2014/main" id="{1CC8DD11-5039-4641-8819-C6C19ADB1FB6}"/>
              </a:ext>
            </a:extLst>
          </p:cNvPr>
          <p:cNvSpPr/>
          <p:nvPr/>
        </p:nvSpPr>
        <p:spPr>
          <a:xfrm>
            <a:off x="4631098" y="2365414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60%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8" name="Google Shape;2091;p98">
            <a:extLst>
              <a:ext uri="{FF2B5EF4-FFF2-40B4-BE49-F238E27FC236}">
                <a16:creationId xmlns:a16="http://schemas.microsoft.com/office/drawing/2014/main" id="{52EC0861-BDED-F36E-A738-CC31937BEA98}"/>
              </a:ext>
            </a:extLst>
          </p:cNvPr>
          <p:cNvSpPr txBox="1">
            <a:spLocks/>
          </p:cNvSpPr>
          <p:nvPr/>
        </p:nvSpPr>
        <p:spPr>
          <a:xfrm>
            <a:off x="6049041" y="2336811"/>
            <a:ext cx="2760029" cy="119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>
                <a:latin typeface="Lexend Exa"/>
                <a:ea typeface="Lexend Exa"/>
                <a:cs typeface="Lexend Exa"/>
                <a:sym typeface="Lexend Exa"/>
              </a:rPr>
              <a:t>Percentage of Americans who consume coffee daily</a:t>
            </a:r>
          </a:p>
        </p:txBody>
      </p:sp>
      <p:cxnSp>
        <p:nvCxnSpPr>
          <p:cNvPr id="9" name="Google Shape;2103;p98">
            <a:extLst>
              <a:ext uri="{FF2B5EF4-FFF2-40B4-BE49-F238E27FC236}">
                <a16:creationId xmlns:a16="http://schemas.microsoft.com/office/drawing/2014/main" id="{2948A691-7B6A-0C10-0ED1-B916263536CF}"/>
              </a:ext>
            </a:extLst>
          </p:cNvPr>
          <p:cNvCxnSpPr>
            <a:cxnSpLocks/>
          </p:cNvCxnSpPr>
          <p:nvPr/>
        </p:nvCxnSpPr>
        <p:spPr>
          <a:xfrm>
            <a:off x="6058390" y="2480475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050" name="Picture 2" descr="Infographic: How Many Cups of Coffee Do Americans Drink Each Day? | Statista">
            <a:extLst>
              <a:ext uri="{FF2B5EF4-FFF2-40B4-BE49-F238E27FC236}">
                <a16:creationId xmlns:a16="http://schemas.microsoft.com/office/drawing/2014/main" id="{21A52734-464B-665F-3FC9-9F2639CE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563" y="919949"/>
            <a:ext cx="3951737" cy="395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91;p98">
            <a:extLst>
              <a:ext uri="{FF2B5EF4-FFF2-40B4-BE49-F238E27FC236}">
                <a16:creationId xmlns:a16="http://schemas.microsoft.com/office/drawing/2014/main" id="{55C3A067-2DDA-4F4B-5700-1CBBAAD01CAA}"/>
              </a:ext>
            </a:extLst>
          </p:cNvPr>
          <p:cNvSpPr txBox="1">
            <a:spLocks/>
          </p:cNvSpPr>
          <p:nvPr/>
        </p:nvSpPr>
        <p:spPr>
          <a:xfrm>
            <a:off x="6541085" y="4820633"/>
            <a:ext cx="4277001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>
                <a:sym typeface="Lexend Exa"/>
              </a:rPr>
              <a:t>Source: Statista, 2022; </a:t>
            </a:r>
            <a:r>
              <a:rPr lang="en-US" sz="1100" i="1"/>
              <a:t>Buchholz </a:t>
            </a:r>
            <a:r>
              <a:rPr lang="en-US" sz="1100" i="1">
                <a:sym typeface="Lexend Exa"/>
              </a:rPr>
              <a:t>2023</a:t>
            </a:r>
          </a:p>
        </p:txBody>
      </p:sp>
      <p:sp>
        <p:nvSpPr>
          <p:cNvPr id="3" name="Google Shape;2083;p98">
            <a:extLst>
              <a:ext uri="{FF2B5EF4-FFF2-40B4-BE49-F238E27FC236}">
                <a16:creationId xmlns:a16="http://schemas.microsoft.com/office/drawing/2014/main" id="{9AA8F113-2772-AF95-E88B-B38A0037C6DB}"/>
              </a:ext>
            </a:extLst>
          </p:cNvPr>
          <p:cNvSpPr/>
          <p:nvPr/>
        </p:nvSpPr>
        <p:spPr>
          <a:xfrm>
            <a:off x="4598658" y="3588629"/>
            <a:ext cx="1366500" cy="65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38,411</a:t>
            </a:r>
            <a:endParaRPr sz="21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0" name="Google Shape;2091;p98">
            <a:extLst>
              <a:ext uri="{FF2B5EF4-FFF2-40B4-BE49-F238E27FC236}">
                <a16:creationId xmlns:a16="http://schemas.microsoft.com/office/drawing/2014/main" id="{F0509F46-0909-18E2-008A-92F962384A9C}"/>
              </a:ext>
            </a:extLst>
          </p:cNvPr>
          <p:cNvSpPr txBox="1">
            <a:spLocks/>
          </p:cNvSpPr>
          <p:nvPr/>
        </p:nvSpPr>
        <p:spPr>
          <a:xfrm>
            <a:off x="6016601" y="3683115"/>
            <a:ext cx="2907591" cy="86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>
                <a:latin typeface="Lexend Exa"/>
                <a:ea typeface="Lexend Exa"/>
                <a:cs typeface="Lexend Exa"/>
                <a:sym typeface="Lexend Exa"/>
              </a:rPr>
              <a:t>Number of coffee shops across the country in 2021</a:t>
            </a:r>
          </a:p>
        </p:txBody>
      </p:sp>
      <p:cxnSp>
        <p:nvCxnSpPr>
          <p:cNvPr id="11" name="Google Shape;2103;p98">
            <a:extLst>
              <a:ext uri="{FF2B5EF4-FFF2-40B4-BE49-F238E27FC236}">
                <a16:creationId xmlns:a16="http://schemas.microsoft.com/office/drawing/2014/main" id="{83F218BF-CB77-3FBB-DEB9-9696599485D4}"/>
              </a:ext>
            </a:extLst>
          </p:cNvPr>
          <p:cNvCxnSpPr>
            <a:cxnSpLocks/>
          </p:cNvCxnSpPr>
          <p:nvPr/>
        </p:nvCxnSpPr>
        <p:spPr>
          <a:xfrm>
            <a:off x="6025950" y="3693056"/>
            <a:ext cx="267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538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AB21-3AB5-9A4D-00FC-B5472B35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6" y="90907"/>
            <a:ext cx="8701548" cy="572700"/>
          </a:xfrm>
        </p:spPr>
        <p:txBody>
          <a:bodyPr/>
          <a:lstStyle/>
          <a:p>
            <a:r>
              <a:rPr lang="en-US"/>
              <a:t>WHAT ARE THE COSTS OF A COFFEEHOUSE?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E59007-18EE-9113-A479-F78BC64F9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47557"/>
              </p:ext>
            </p:extLst>
          </p:nvPr>
        </p:nvGraphicFramePr>
        <p:xfrm>
          <a:off x="985110" y="2539555"/>
          <a:ext cx="7173780" cy="2451820"/>
        </p:xfrm>
        <a:graphic>
          <a:graphicData uri="http://schemas.openxmlformats.org/drawingml/2006/table">
            <a:tbl>
              <a:tblPr firstRow="1" bandRow="1">
                <a:tableStyleId>{9212D00D-B905-4963-A73A-099B2EEFBF30}</a:tableStyleId>
              </a:tblPr>
              <a:tblGrid>
                <a:gridCol w="2391259">
                  <a:extLst>
                    <a:ext uri="{9D8B030D-6E8A-4147-A177-3AD203B41FA5}">
                      <a16:colId xmlns:a16="http://schemas.microsoft.com/office/drawing/2014/main" val="331895300"/>
                    </a:ext>
                  </a:extLst>
                </a:gridCol>
                <a:gridCol w="2269670">
                  <a:extLst>
                    <a:ext uri="{9D8B030D-6E8A-4147-A177-3AD203B41FA5}">
                      <a16:colId xmlns:a16="http://schemas.microsoft.com/office/drawing/2014/main" val="970889962"/>
                    </a:ext>
                  </a:extLst>
                </a:gridCol>
                <a:gridCol w="2512851">
                  <a:extLst>
                    <a:ext uri="{9D8B030D-6E8A-4147-A177-3AD203B41FA5}">
                      <a16:colId xmlns:a16="http://schemas.microsoft.com/office/drawing/2014/main" val="400584768"/>
                    </a:ext>
                  </a:extLst>
                </a:gridCol>
              </a:tblGrid>
              <a:tr h="542108">
                <a:tc>
                  <a:txBody>
                    <a:bodyPr/>
                    <a:lstStyle/>
                    <a:p>
                      <a:pPr algn="ctr" rtl="0" fontAlgn="auto"/>
                      <a:endParaRPr lang="en-US" sz="1600" b="0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% of Sales</a:t>
                      </a:r>
                      <a:endParaRPr lang="en-US" sz="1600" b="0"/>
                    </a:p>
                  </a:txBody>
                  <a:tcPr>
                    <a:lnL w="9525" cap="flat" cmpd="sng" algn="ctr">
                      <a:solidFill>
                        <a:srgbClr val="D0FB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endParaRPr lang="en-US" sz="1600" b="0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Typical Range</a:t>
                      </a:r>
                      <a:endParaRPr lang="en-US" sz="1600" b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endParaRPr lang="en-US" sz="1600" b="0">
                        <a:solidFill>
                          <a:schemeClr val="bg1"/>
                        </a:solidFill>
                        <a:effectLst/>
                        <a:latin typeface="Red Hat Tex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  <a:latin typeface="Red Hat Text"/>
                        </a:rPr>
                        <a:t>Best Practice</a:t>
                      </a:r>
                      <a:endParaRPr lang="en-US" sz="1600" b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75573"/>
                  </a:ext>
                </a:extLst>
              </a:tr>
              <a:tr h="478037"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Red Hat Text"/>
                      </a:endParaRPr>
                    </a:p>
                    <a:p>
                      <a:pPr algn="l" rtl="0" fontAlgn="base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Cost</a:t>
                      </a:r>
                    </a:p>
                  </a:txBody>
                  <a:tcPr>
                    <a:lnL w="9525" cap="flat" cmpd="sng" algn="ctr">
                      <a:solidFill>
                        <a:srgbClr val="100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35-40%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30-35%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1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127782"/>
                  </a:ext>
                </a:extLst>
              </a:tr>
              <a:tr h="623020"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Labor</a:t>
                      </a:r>
                      <a:endParaRPr lang="en-US" sz="1400" b="0"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502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30-40%</a:t>
                      </a:r>
                      <a:endParaRPr lang="en-US" sz="1400" b="0"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25-30%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41112"/>
                  </a:ext>
                </a:extLst>
              </a:tr>
              <a:tr h="674876"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Rent</a:t>
                      </a:r>
                    </a:p>
                  </a:txBody>
                  <a:tcPr>
                    <a:lnL w="9525" cap="flat" cmpd="sng" algn="ctr">
                      <a:solidFill>
                        <a:srgbClr val="B03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10-15%</a:t>
                      </a:r>
                    </a:p>
                    <a:p>
                      <a:pPr lvl="0" algn="l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Red Hat Text"/>
                        </a:rPr>
                        <a:t>&lt; 10%</a:t>
                      </a:r>
                    </a:p>
                    <a:p>
                      <a:pPr lvl="0" algn="l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Red Hat Text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D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7045"/>
                  </a:ext>
                </a:extLst>
              </a:tr>
            </a:tbl>
          </a:graphicData>
        </a:graphic>
      </p:graphicFrame>
      <p:sp>
        <p:nvSpPr>
          <p:cNvPr id="4" name="Google Shape;2091;p98">
            <a:extLst>
              <a:ext uri="{FF2B5EF4-FFF2-40B4-BE49-F238E27FC236}">
                <a16:creationId xmlns:a16="http://schemas.microsoft.com/office/drawing/2014/main" id="{6341DA5E-41D9-2D1F-C8DB-705DCECEDE76}"/>
              </a:ext>
            </a:extLst>
          </p:cNvPr>
          <p:cNvSpPr txBox="1">
            <a:spLocks/>
          </p:cNvSpPr>
          <p:nvPr/>
        </p:nvSpPr>
        <p:spPr>
          <a:xfrm>
            <a:off x="965446" y="2262627"/>
            <a:ext cx="6629593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i="1">
                <a:latin typeface="Lexend Exa"/>
                <a:sym typeface="Lexend Exa"/>
              </a:rPr>
              <a:t>Coffee industry best practices</a:t>
            </a:r>
            <a:endParaRPr lang="en-US" i="1">
              <a:latin typeface="Lexend Exa"/>
            </a:endParaRPr>
          </a:p>
          <a:p>
            <a:pPr marL="0" indent="0">
              <a:buNone/>
            </a:pPr>
            <a:endParaRPr lang="en-US">
              <a:latin typeface="Lexend Exa"/>
            </a:endParaRPr>
          </a:p>
        </p:txBody>
      </p:sp>
      <p:sp>
        <p:nvSpPr>
          <p:cNvPr id="5" name="Google Shape;2091;p98">
            <a:extLst>
              <a:ext uri="{FF2B5EF4-FFF2-40B4-BE49-F238E27FC236}">
                <a16:creationId xmlns:a16="http://schemas.microsoft.com/office/drawing/2014/main" id="{3863F4FA-5ACA-A8FA-6321-AC90CC0A86B3}"/>
              </a:ext>
            </a:extLst>
          </p:cNvPr>
          <p:cNvSpPr txBox="1">
            <a:spLocks/>
          </p:cNvSpPr>
          <p:nvPr/>
        </p:nvSpPr>
        <p:spPr>
          <a:xfrm>
            <a:off x="172066" y="1403361"/>
            <a:ext cx="8627805" cy="7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>
                <a:latin typeface="Lexend Exa"/>
                <a:sym typeface="Lexend Exa"/>
              </a:rPr>
              <a:t>A small coffee shop owner can expect a take home between </a:t>
            </a:r>
            <a:r>
              <a:rPr lang="en-US" b="1">
                <a:latin typeface="Lexend Exa"/>
                <a:sym typeface="Lexend Exa"/>
              </a:rPr>
              <a:t>$60,000 - $160,000 </a:t>
            </a:r>
            <a:r>
              <a:rPr lang="en-US">
                <a:latin typeface="Lexend Exa"/>
                <a:sym typeface="Lexend Exa"/>
              </a:rPr>
              <a:t>after expenses. </a:t>
            </a:r>
            <a:r>
              <a:rPr lang="en-US">
                <a:latin typeface="Lexend Exa"/>
              </a:rPr>
              <a:t>The monthly expenses of operating likely total </a:t>
            </a:r>
            <a:r>
              <a:rPr lang="en-US" b="1">
                <a:latin typeface="Lexend Exa"/>
              </a:rPr>
              <a:t>75-85% </a:t>
            </a:r>
            <a:r>
              <a:rPr lang="en-US">
                <a:latin typeface="Lexend Exa"/>
              </a:rPr>
              <a:t>of monthly sales. </a:t>
            </a:r>
            <a:r>
              <a:rPr lang="en-US">
                <a:latin typeface="Lexend Exa"/>
                <a:sym typeface="Lexend Exa"/>
              </a:rPr>
              <a:t>For Local Bru to continue to </a:t>
            </a:r>
            <a:r>
              <a:rPr lang="en-US">
                <a:latin typeface="Lexend Exa"/>
              </a:rPr>
              <a:t>improve, and beat the average, we need to have </a:t>
            </a:r>
            <a:r>
              <a:rPr lang="en-US" b="1">
                <a:latin typeface="Lexend Exa"/>
              </a:rPr>
              <a:t>better control of our expenses</a:t>
            </a:r>
            <a:r>
              <a:rPr lang="en-US">
                <a:latin typeface="Lexend Exa"/>
              </a:rPr>
              <a:t>.</a:t>
            </a:r>
          </a:p>
          <a:p>
            <a:pPr marL="0" indent="0">
              <a:buNone/>
            </a:pPr>
            <a:endParaRPr lang="en-US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7" name="Google Shape;2091;p98">
            <a:extLst>
              <a:ext uri="{FF2B5EF4-FFF2-40B4-BE49-F238E27FC236}">
                <a16:creationId xmlns:a16="http://schemas.microsoft.com/office/drawing/2014/main" id="{A1984B32-32FF-F2B0-E506-85EAFE3311AF}"/>
              </a:ext>
            </a:extLst>
          </p:cNvPr>
          <p:cNvSpPr txBox="1">
            <a:spLocks/>
          </p:cNvSpPr>
          <p:nvPr/>
        </p:nvSpPr>
        <p:spPr>
          <a:xfrm>
            <a:off x="6124839" y="4836142"/>
            <a:ext cx="4277001" cy="49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buNone/>
            </a:pPr>
            <a:r>
              <a:rPr lang="en-US" sz="1100" i="1" dirty="0">
                <a:sym typeface="Lexend Exa"/>
              </a:rPr>
              <a:t>Source: Toast POS, 2022; </a:t>
            </a:r>
            <a:r>
              <a:rPr lang="en-US" sz="1100" i="1">
                <a:sym typeface="Lexend Exa"/>
              </a:rPr>
              <a:t>Seven Miles</a:t>
            </a:r>
            <a:r>
              <a:rPr lang="en-US" sz="1100" i="1" dirty="0">
                <a:sym typeface="Lexend Exa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3230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0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2F1425"/>
                </a:solidFill>
              </a:rPr>
              <a:t>INVESTMENT </a:t>
            </a:r>
            <a:r>
              <a:rPr lang="en">
                <a:solidFill>
                  <a:schemeClr val="dk1"/>
                </a:solidFill>
              </a:rPr>
              <a:t>OPPORTUNITY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3" name="Google Shape;2143;p10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7957" y="1589594"/>
            <a:ext cx="3438891" cy="297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44" name="Google Shape;2144;p101"/>
          <p:cNvSpPr txBox="1">
            <a:spLocks noGrp="1"/>
          </p:cNvSpPr>
          <p:nvPr>
            <p:ph type="body" idx="1"/>
          </p:nvPr>
        </p:nvSpPr>
        <p:spPr>
          <a:xfrm>
            <a:off x="721339" y="1122400"/>
            <a:ext cx="4470102" cy="3402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600">
                <a:solidFill>
                  <a:srgbClr val="000000"/>
                </a:solidFill>
                <a:ea typeface="Calibri"/>
                <a:cs typeface="Calibri"/>
              </a:rPr>
              <a:t>Since the COVID-19 Pandemic, coffee shops have faced: </a:t>
            </a:r>
            <a:endParaRPr lang="en-US" sz="1600">
              <a:solidFill>
                <a:srgbClr val="2F1425"/>
              </a:solidFill>
            </a:endParaRPr>
          </a:p>
          <a:p>
            <a:pPr marL="285750" indent="-285750">
              <a:spcAft>
                <a:spcPts val="1000"/>
              </a:spcAft>
            </a:pPr>
            <a:r>
              <a:rPr lang="en" sz="1600">
                <a:solidFill>
                  <a:srgbClr val="000000"/>
                </a:solidFill>
                <a:ea typeface="Calibri"/>
                <a:cs typeface="Calibri"/>
              </a:rPr>
              <a:t>Labor shortages</a:t>
            </a:r>
            <a:endParaRPr lang="en-US" sz="1600">
              <a:solidFill>
                <a:srgbClr val="2F1425"/>
              </a:solidFill>
            </a:endParaRPr>
          </a:p>
          <a:p>
            <a:pPr marL="285750" indent="-285750">
              <a:spcAft>
                <a:spcPts val="1000"/>
              </a:spcAft>
            </a:pPr>
            <a:r>
              <a:rPr lang="en" sz="1600">
                <a:solidFill>
                  <a:srgbClr val="000000"/>
                </a:solidFill>
                <a:ea typeface="Calibri"/>
                <a:cs typeface="Calibri"/>
              </a:rPr>
              <a:t>High labor costs</a:t>
            </a:r>
            <a:endParaRPr lang="en-US" sz="1600">
              <a:solidFill>
                <a:srgbClr val="2F1425"/>
              </a:solidFill>
            </a:endParaRPr>
          </a:p>
          <a:p>
            <a:pPr marL="285750" indent="-285750">
              <a:spcAft>
                <a:spcPts val="1000"/>
              </a:spcAft>
            </a:pPr>
            <a:r>
              <a:rPr lang="en" sz="1600">
                <a:solidFill>
                  <a:srgbClr val="000000"/>
                </a:solidFill>
                <a:ea typeface="Calibri"/>
                <a:cs typeface="Calibri"/>
              </a:rPr>
              <a:t>Increased costs of goods</a:t>
            </a:r>
            <a:endParaRPr lang="en-US" sz="1600">
              <a:solidFill>
                <a:srgbClr val="2F1425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" sz="1600">
                <a:solidFill>
                  <a:srgbClr val="000000"/>
                </a:solidFill>
                <a:ea typeface="Calibri"/>
                <a:cs typeface="Calibri"/>
              </a:rPr>
              <a:t>Given the recent shift in the industry, the company must transition from a manual way of determining operations, to migrating entirely to the cloud and using intelligent AI forecasting and optimization to create more efficient processes.</a:t>
            </a:r>
            <a:endParaRPr lang="en-US" sz="1600"/>
          </a:p>
        </p:txBody>
      </p:sp>
      <p:pic>
        <p:nvPicPr>
          <p:cNvPr id="7" name="Picture 6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1BC7603-EF52-80D4-3C34-2D26117E56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142" y="2201863"/>
            <a:ext cx="2154174" cy="1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63107-F062-78C2-154E-718A265EB3BA}"/>
              </a:ext>
            </a:extLst>
          </p:cNvPr>
          <p:cNvSpPr txBox="1"/>
          <p:nvPr/>
        </p:nvSpPr>
        <p:spPr>
          <a:xfrm>
            <a:off x="5882502" y="2509248"/>
            <a:ext cx="1067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The best brew is local. We're growing – check out our new locations!</a:t>
            </a:r>
            <a:endParaRPr lang="en-US"/>
          </a:p>
        </p:txBody>
      </p:sp>
      <p:pic>
        <p:nvPicPr>
          <p:cNvPr id="11" name="Picture 10" descr="A map of the united states&#10;&#10;Description automatically generated">
            <a:extLst>
              <a:ext uri="{FF2B5EF4-FFF2-40B4-BE49-F238E27FC236}">
                <a16:creationId xmlns:a16="http://schemas.microsoft.com/office/drawing/2014/main" id="{FFD0BF80-A29C-5AEB-AE06-F3BA39C45E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484" y="3085297"/>
            <a:ext cx="677009" cy="512383"/>
          </a:xfrm>
          <a:prstGeom prst="rect">
            <a:avLst/>
          </a:prstGeom>
        </p:spPr>
      </p:pic>
      <p:pic>
        <p:nvPicPr>
          <p:cNvPr id="15" name="Google Shape;2076;p97" descr="A mug of hot chocolate with whipped cream and marshmallows&#10;&#10;Description automatically generated">
            <a:extLst>
              <a:ext uri="{FF2B5EF4-FFF2-40B4-BE49-F238E27FC236}">
                <a16:creationId xmlns:a16="http://schemas.microsoft.com/office/drawing/2014/main" id="{83EEB657-11E8-C792-4C83-68E68FFF2DB4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7308" y="2506309"/>
            <a:ext cx="820425" cy="8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close up of letters&#10;&#10;Description automatically generated">
            <a:extLst>
              <a:ext uri="{FF2B5EF4-FFF2-40B4-BE49-F238E27FC236}">
                <a16:creationId xmlns:a16="http://schemas.microsoft.com/office/drawing/2014/main" id="{DDFE3C6C-7DB1-946C-F17A-82E76CCC8C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676" y="3340059"/>
            <a:ext cx="817685" cy="21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>
            <a:spLocks noGrp="1"/>
          </p:cNvSpPr>
          <p:nvPr>
            <p:ph type="title"/>
          </p:nvPr>
        </p:nvSpPr>
        <p:spPr>
          <a:xfrm>
            <a:off x="1421542" y="1979030"/>
            <a:ext cx="630091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SBAR</a:t>
            </a:r>
            <a:br>
              <a:rPr lang="en" sz="1400" i="1"/>
            </a:br>
            <a:r>
              <a:rPr lang="en" sz="1400" i="1"/>
              <a:t>Situation, Background, Assessment, Recommendation</a:t>
            </a:r>
            <a:endParaRPr lang="en-US" sz="1400" i="1"/>
          </a:p>
        </p:txBody>
      </p:sp>
      <p:sp>
        <p:nvSpPr>
          <p:cNvPr id="705" name="Google Shape;705;p64"/>
          <p:cNvSpPr txBox="1">
            <a:spLocks noGrp="1"/>
          </p:cNvSpPr>
          <p:nvPr>
            <p:ph type="title" idx="2"/>
          </p:nvPr>
        </p:nvSpPr>
        <p:spPr>
          <a:xfrm>
            <a:off x="3769050" y="543490"/>
            <a:ext cx="1605900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07" name="Google Shape;707;p64"/>
          <p:cNvCxnSpPr/>
          <p:nvPr/>
        </p:nvCxnSpPr>
        <p:spPr>
          <a:xfrm>
            <a:off x="4005450" y="1677265"/>
            <a:ext cx="1133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3020100"/>
            <a:ext cx="7987476" cy="159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04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81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LOCAL BRU</a:t>
            </a:r>
            <a:r>
              <a:rPr lang="en"/>
              <a:t> SBAR</a:t>
            </a:r>
            <a:endParaRPr/>
          </a:p>
        </p:txBody>
      </p:sp>
      <p:sp>
        <p:nvSpPr>
          <p:cNvPr id="1630" name="Google Shape;1630;p81"/>
          <p:cNvSpPr txBox="1">
            <a:spLocks noGrp="1"/>
          </p:cNvSpPr>
          <p:nvPr>
            <p:ph type="subTitle" idx="4"/>
          </p:nvPr>
        </p:nvSpPr>
        <p:spPr>
          <a:xfrm>
            <a:off x="1023010" y="1203043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1631" name="Google Shape;1631;p81"/>
          <p:cNvSpPr txBox="1">
            <a:spLocks noGrp="1"/>
          </p:cNvSpPr>
          <p:nvPr>
            <p:ph type="subTitle" idx="1"/>
          </p:nvPr>
        </p:nvSpPr>
        <p:spPr>
          <a:xfrm>
            <a:off x="513752" y="3569749"/>
            <a:ext cx="2843492" cy="129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/>
                </a:solidFill>
              </a:rPr>
              <a:t>The introduction of a cloud-based data warehouse will provide data ownership with one source of truth</a:t>
            </a:r>
          </a:p>
        </p:txBody>
      </p:sp>
      <p:sp>
        <p:nvSpPr>
          <p:cNvPr id="1632" name="Google Shape;1632;p81"/>
          <p:cNvSpPr txBox="1">
            <a:spLocks noGrp="1"/>
          </p:cNvSpPr>
          <p:nvPr>
            <p:ph type="subTitle" idx="2"/>
          </p:nvPr>
        </p:nvSpPr>
        <p:spPr>
          <a:xfrm>
            <a:off x="1023010" y="3116890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1633" name="Google Shape;1633;p81"/>
          <p:cNvSpPr txBox="1">
            <a:spLocks noGrp="1"/>
          </p:cNvSpPr>
          <p:nvPr>
            <p:ph type="subTitle" idx="3"/>
          </p:nvPr>
        </p:nvSpPr>
        <p:spPr>
          <a:xfrm>
            <a:off x="513753" y="1654042"/>
            <a:ext cx="22437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Improve Revenue</a:t>
            </a:r>
            <a:endParaRPr lang="en-US"/>
          </a:p>
        </p:txBody>
      </p:sp>
      <p:sp>
        <p:nvSpPr>
          <p:cNvPr id="1634" name="Google Shape;1634;p81"/>
          <p:cNvSpPr txBox="1">
            <a:spLocks noGrp="1"/>
          </p:cNvSpPr>
          <p:nvPr>
            <p:ph type="subTitle" idx="5"/>
          </p:nvPr>
        </p:nvSpPr>
        <p:spPr>
          <a:xfrm>
            <a:off x="3495270" y="3592382"/>
            <a:ext cx="3324456" cy="649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Migrate to cloud-based solution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Utilize AI to obtain better control over cost of goods, inventory, and labor</a:t>
            </a:r>
          </a:p>
        </p:txBody>
      </p:sp>
      <p:sp>
        <p:nvSpPr>
          <p:cNvPr id="1635" name="Google Shape;1635;p81"/>
          <p:cNvSpPr txBox="1">
            <a:spLocks noGrp="1"/>
          </p:cNvSpPr>
          <p:nvPr>
            <p:ph type="subTitle" idx="6"/>
          </p:nvPr>
        </p:nvSpPr>
        <p:spPr>
          <a:xfrm>
            <a:off x="3974472" y="3119396"/>
            <a:ext cx="2955732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36" name="Google Shape;1636;p81"/>
          <p:cNvSpPr txBox="1">
            <a:spLocks noGrp="1"/>
          </p:cNvSpPr>
          <p:nvPr>
            <p:ph type="subTitle" idx="7"/>
          </p:nvPr>
        </p:nvSpPr>
        <p:spPr>
          <a:xfrm>
            <a:off x="3495270" y="1659700"/>
            <a:ext cx="3318798" cy="140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/>
                </a:solidFill>
              </a:rPr>
              <a:t>Manual data entry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/>
                </a:solidFill>
              </a:rPr>
              <a:t>Lack of efficient inventory planning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/>
                </a:solidFill>
              </a:rPr>
              <a:t>Lack of knowledge in optimizing labor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/>
                </a:solidFill>
              </a:rPr>
              <a:t>Limited knowledge of consumer preferences</a:t>
            </a:r>
          </a:p>
        </p:txBody>
      </p:sp>
      <p:sp>
        <p:nvSpPr>
          <p:cNvPr id="1637" name="Google Shape;1637;p81"/>
          <p:cNvSpPr txBox="1">
            <a:spLocks noGrp="1"/>
          </p:cNvSpPr>
          <p:nvPr>
            <p:ph type="subTitle" idx="8"/>
          </p:nvPr>
        </p:nvSpPr>
        <p:spPr>
          <a:xfrm>
            <a:off x="3993210" y="1203043"/>
            <a:ext cx="2243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1638" name="Google Shape;1638;p8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913209" y="1959847"/>
            <a:ext cx="4063228" cy="1764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9" name="Google Shape;1639;p81"/>
          <p:cNvGrpSpPr/>
          <p:nvPr/>
        </p:nvGrpSpPr>
        <p:grpSpPr>
          <a:xfrm>
            <a:off x="3584965" y="1267142"/>
            <a:ext cx="366729" cy="331126"/>
            <a:chOff x="5437325" y="1393300"/>
            <a:chExt cx="405075" cy="364125"/>
          </a:xfrm>
        </p:grpSpPr>
        <p:sp>
          <p:nvSpPr>
            <p:cNvPr id="1640" name="Google Shape;1640;p81"/>
            <p:cNvSpPr/>
            <p:nvPr/>
          </p:nvSpPr>
          <p:spPr>
            <a:xfrm>
              <a:off x="5458800" y="1714450"/>
              <a:ext cx="383600" cy="42975"/>
            </a:xfrm>
            <a:custGeom>
              <a:avLst/>
              <a:gdLst/>
              <a:ahLst/>
              <a:cxnLst/>
              <a:rect l="l" t="t" r="r" b="b"/>
              <a:pathLst>
                <a:path w="15344" h="1719" extrusionOk="0">
                  <a:moveTo>
                    <a:pt x="14391" y="511"/>
                  </a:moveTo>
                  <a:lnTo>
                    <a:pt x="14283" y="886"/>
                  </a:lnTo>
                  <a:cubicBezTo>
                    <a:pt x="14243" y="1061"/>
                    <a:pt x="14042" y="1209"/>
                    <a:pt x="13881" y="1209"/>
                  </a:cubicBezTo>
                  <a:lnTo>
                    <a:pt x="1463" y="1209"/>
                  </a:lnTo>
                  <a:cubicBezTo>
                    <a:pt x="1289" y="1209"/>
                    <a:pt x="1101" y="1061"/>
                    <a:pt x="1047" y="886"/>
                  </a:cubicBezTo>
                  <a:lnTo>
                    <a:pt x="940" y="511"/>
                  </a:lnTo>
                  <a:close/>
                  <a:moveTo>
                    <a:pt x="255" y="0"/>
                  </a:moveTo>
                  <a:cubicBezTo>
                    <a:pt x="108" y="0"/>
                    <a:pt x="0" y="108"/>
                    <a:pt x="0" y="256"/>
                  </a:cubicBezTo>
                  <a:cubicBezTo>
                    <a:pt x="0" y="403"/>
                    <a:pt x="108" y="511"/>
                    <a:pt x="255" y="511"/>
                  </a:cubicBezTo>
                  <a:lnTo>
                    <a:pt x="403" y="511"/>
                  </a:lnTo>
                  <a:lnTo>
                    <a:pt x="550" y="1035"/>
                  </a:lnTo>
                  <a:cubicBezTo>
                    <a:pt x="672" y="1423"/>
                    <a:pt x="1060" y="1719"/>
                    <a:pt x="1463" y="1719"/>
                  </a:cubicBezTo>
                  <a:lnTo>
                    <a:pt x="13881" y="1719"/>
                  </a:lnTo>
                  <a:cubicBezTo>
                    <a:pt x="14269" y="1719"/>
                    <a:pt x="14672" y="1423"/>
                    <a:pt x="14780" y="1035"/>
                  </a:cubicBezTo>
                  <a:lnTo>
                    <a:pt x="14928" y="511"/>
                  </a:lnTo>
                  <a:lnTo>
                    <a:pt x="15089" y="511"/>
                  </a:lnTo>
                  <a:cubicBezTo>
                    <a:pt x="15223" y="511"/>
                    <a:pt x="15343" y="403"/>
                    <a:pt x="15343" y="256"/>
                  </a:cubicBezTo>
                  <a:cubicBezTo>
                    <a:pt x="15343" y="108"/>
                    <a:pt x="15223" y="0"/>
                    <a:pt x="1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1"/>
            <p:cNvSpPr/>
            <p:nvPr/>
          </p:nvSpPr>
          <p:spPr>
            <a:xfrm>
              <a:off x="5437325" y="1393300"/>
              <a:ext cx="346675" cy="308100"/>
            </a:xfrm>
            <a:custGeom>
              <a:avLst/>
              <a:gdLst/>
              <a:ahLst/>
              <a:cxnLst/>
              <a:rect l="l" t="t" r="r" b="b"/>
              <a:pathLst>
                <a:path w="13867" h="12324" extrusionOk="0">
                  <a:moveTo>
                    <a:pt x="8524" y="510"/>
                  </a:moveTo>
                  <a:cubicBezTo>
                    <a:pt x="9464" y="510"/>
                    <a:pt x="10269" y="1182"/>
                    <a:pt x="10457" y="2095"/>
                  </a:cubicBezTo>
                  <a:cubicBezTo>
                    <a:pt x="10482" y="2207"/>
                    <a:pt x="10590" y="2297"/>
                    <a:pt x="10702" y="2297"/>
                  </a:cubicBezTo>
                  <a:cubicBezTo>
                    <a:pt x="10710" y="2297"/>
                    <a:pt x="10717" y="2296"/>
                    <a:pt x="10725" y="2295"/>
                  </a:cubicBezTo>
                  <a:lnTo>
                    <a:pt x="10874" y="2295"/>
                  </a:lnTo>
                  <a:cubicBezTo>
                    <a:pt x="11867" y="2295"/>
                    <a:pt x="12699" y="3047"/>
                    <a:pt x="12820" y="4001"/>
                  </a:cubicBezTo>
                  <a:lnTo>
                    <a:pt x="4242" y="4001"/>
                  </a:lnTo>
                  <a:cubicBezTo>
                    <a:pt x="4363" y="3047"/>
                    <a:pt x="5195" y="2295"/>
                    <a:pt x="6188" y="2295"/>
                  </a:cubicBezTo>
                  <a:lnTo>
                    <a:pt x="6322" y="2295"/>
                  </a:lnTo>
                  <a:cubicBezTo>
                    <a:pt x="6332" y="2296"/>
                    <a:pt x="6342" y="2297"/>
                    <a:pt x="6352" y="2297"/>
                  </a:cubicBezTo>
                  <a:cubicBezTo>
                    <a:pt x="6474" y="2297"/>
                    <a:pt x="6580" y="2219"/>
                    <a:pt x="6605" y="2095"/>
                  </a:cubicBezTo>
                  <a:cubicBezTo>
                    <a:pt x="6779" y="1182"/>
                    <a:pt x="7598" y="510"/>
                    <a:pt x="8524" y="510"/>
                  </a:cubicBezTo>
                  <a:close/>
                  <a:moveTo>
                    <a:pt x="13356" y="4524"/>
                  </a:moveTo>
                  <a:lnTo>
                    <a:pt x="13356" y="6981"/>
                  </a:lnTo>
                  <a:cubicBezTo>
                    <a:pt x="13356" y="9639"/>
                    <a:pt x="11196" y="11813"/>
                    <a:pt x="8524" y="11813"/>
                  </a:cubicBezTo>
                  <a:cubicBezTo>
                    <a:pt x="6578" y="11813"/>
                    <a:pt x="4833" y="10645"/>
                    <a:pt x="4081" y="8846"/>
                  </a:cubicBezTo>
                  <a:cubicBezTo>
                    <a:pt x="4040" y="8753"/>
                    <a:pt x="3947" y="8685"/>
                    <a:pt x="3840" y="8685"/>
                  </a:cubicBezTo>
                  <a:lnTo>
                    <a:pt x="3208" y="8685"/>
                  </a:lnTo>
                  <a:cubicBezTo>
                    <a:pt x="1719" y="8685"/>
                    <a:pt x="510" y="7491"/>
                    <a:pt x="510" y="6000"/>
                  </a:cubicBezTo>
                  <a:cubicBezTo>
                    <a:pt x="510" y="5463"/>
                    <a:pt x="671" y="4967"/>
                    <a:pt x="953" y="4524"/>
                  </a:cubicBezTo>
                  <a:lnTo>
                    <a:pt x="11974" y="4524"/>
                  </a:lnTo>
                  <a:lnTo>
                    <a:pt x="11974" y="5638"/>
                  </a:lnTo>
                  <a:cubicBezTo>
                    <a:pt x="11974" y="5786"/>
                    <a:pt x="12095" y="5907"/>
                    <a:pt x="12229" y="5907"/>
                  </a:cubicBezTo>
                  <a:cubicBezTo>
                    <a:pt x="12377" y="5907"/>
                    <a:pt x="12497" y="5786"/>
                    <a:pt x="12497" y="5638"/>
                  </a:cubicBezTo>
                  <a:lnTo>
                    <a:pt x="12497" y="4524"/>
                  </a:lnTo>
                  <a:close/>
                  <a:moveTo>
                    <a:pt x="8524" y="0"/>
                  </a:moveTo>
                  <a:cubicBezTo>
                    <a:pt x="7423" y="0"/>
                    <a:pt x="6457" y="738"/>
                    <a:pt x="6148" y="1785"/>
                  </a:cubicBezTo>
                  <a:cubicBezTo>
                    <a:pt x="4887" y="1799"/>
                    <a:pt x="3840" y="2766"/>
                    <a:pt x="3718" y="4001"/>
                  </a:cubicBezTo>
                  <a:lnTo>
                    <a:pt x="819" y="4001"/>
                  </a:lnTo>
                  <a:cubicBezTo>
                    <a:pt x="738" y="4001"/>
                    <a:pt x="658" y="4040"/>
                    <a:pt x="604" y="4108"/>
                  </a:cubicBezTo>
                  <a:cubicBezTo>
                    <a:pt x="201" y="4658"/>
                    <a:pt x="0" y="5316"/>
                    <a:pt x="0" y="6000"/>
                  </a:cubicBezTo>
                  <a:cubicBezTo>
                    <a:pt x="0" y="7772"/>
                    <a:pt x="1436" y="9209"/>
                    <a:pt x="3208" y="9209"/>
                  </a:cubicBezTo>
                  <a:lnTo>
                    <a:pt x="3664" y="9209"/>
                  </a:lnTo>
                  <a:cubicBezTo>
                    <a:pt x="4538" y="11101"/>
                    <a:pt x="6430" y="12323"/>
                    <a:pt x="8524" y="12323"/>
                  </a:cubicBezTo>
                  <a:cubicBezTo>
                    <a:pt x="11477" y="12323"/>
                    <a:pt x="13867" y="9934"/>
                    <a:pt x="13867" y="6981"/>
                  </a:cubicBezTo>
                  <a:lnTo>
                    <a:pt x="13867" y="4269"/>
                  </a:lnTo>
                  <a:cubicBezTo>
                    <a:pt x="13867" y="4121"/>
                    <a:pt x="13759" y="4001"/>
                    <a:pt x="13612" y="4001"/>
                  </a:cubicBezTo>
                  <a:lnTo>
                    <a:pt x="13344" y="4001"/>
                  </a:lnTo>
                  <a:cubicBezTo>
                    <a:pt x="13209" y="2766"/>
                    <a:pt x="12175" y="1799"/>
                    <a:pt x="10913" y="1785"/>
                  </a:cubicBezTo>
                  <a:cubicBezTo>
                    <a:pt x="10605" y="738"/>
                    <a:pt x="9639" y="0"/>
                    <a:pt x="8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1"/>
            <p:cNvSpPr/>
            <p:nvPr/>
          </p:nvSpPr>
          <p:spPr>
            <a:xfrm>
              <a:off x="5463150" y="1519125"/>
              <a:ext cx="69150" cy="78550"/>
            </a:xfrm>
            <a:custGeom>
              <a:avLst/>
              <a:gdLst/>
              <a:ahLst/>
              <a:cxnLst/>
              <a:rect l="l" t="t" r="r" b="b"/>
              <a:pathLst>
                <a:path w="2766" h="3142" extrusionOk="0">
                  <a:moveTo>
                    <a:pt x="2148" y="525"/>
                  </a:moveTo>
                  <a:lnTo>
                    <a:pt x="2148" y="1948"/>
                  </a:lnTo>
                  <a:cubicBezTo>
                    <a:pt x="2148" y="2175"/>
                    <a:pt x="2162" y="2404"/>
                    <a:pt x="2189" y="2619"/>
                  </a:cubicBezTo>
                  <a:lnTo>
                    <a:pt x="2175" y="2619"/>
                  </a:lnTo>
                  <a:cubicBezTo>
                    <a:pt x="1262" y="2619"/>
                    <a:pt x="511" y="1880"/>
                    <a:pt x="511" y="967"/>
                  </a:cubicBezTo>
                  <a:cubicBezTo>
                    <a:pt x="511" y="820"/>
                    <a:pt x="537" y="672"/>
                    <a:pt x="578" y="525"/>
                  </a:cubicBezTo>
                  <a:close/>
                  <a:moveTo>
                    <a:pt x="390" y="1"/>
                  </a:moveTo>
                  <a:cubicBezTo>
                    <a:pt x="283" y="1"/>
                    <a:pt x="188" y="68"/>
                    <a:pt x="149" y="176"/>
                  </a:cubicBezTo>
                  <a:cubicBezTo>
                    <a:pt x="41" y="430"/>
                    <a:pt x="0" y="686"/>
                    <a:pt x="0" y="967"/>
                  </a:cubicBezTo>
                  <a:cubicBezTo>
                    <a:pt x="0" y="2163"/>
                    <a:pt x="967" y="3142"/>
                    <a:pt x="2175" y="3142"/>
                  </a:cubicBezTo>
                  <a:lnTo>
                    <a:pt x="2497" y="3142"/>
                  </a:lnTo>
                  <a:cubicBezTo>
                    <a:pt x="2578" y="3142"/>
                    <a:pt x="2645" y="3102"/>
                    <a:pt x="2699" y="3049"/>
                  </a:cubicBezTo>
                  <a:cubicBezTo>
                    <a:pt x="2739" y="2995"/>
                    <a:pt x="2766" y="2914"/>
                    <a:pt x="2753" y="2834"/>
                  </a:cubicBezTo>
                  <a:cubicBezTo>
                    <a:pt x="2699" y="2538"/>
                    <a:pt x="2672" y="2243"/>
                    <a:pt x="2672" y="1948"/>
                  </a:cubicBezTo>
                  <a:lnTo>
                    <a:pt x="2672" y="269"/>
                  </a:lnTo>
                  <a:cubicBezTo>
                    <a:pt x="2672" y="122"/>
                    <a:pt x="2551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1"/>
            <p:cNvSpPr/>
            <p:nvPr/>
          </p:nvSpPr>
          <p:spPr>
            <a:xfrm>
              <a:off x="5644050" y="1553700"/>
              <a:ext cx="105725" cy="113125"/>
            </a:xfrm>
            <a:custGeom>
              <a:avLst/>
              <a:gdLst/>
              <a:ahLst/>
              <a:cxnLst/>
              <a:rect l="l" t="t" r="r" b="b"/>
              <a:pathLst>
                <a:path w="4229" h="4525" extrusionOk="0">
                  <a:moveTo>
                    <a:pt x="3960" y="1"/>
                  </a:moveTo>
                  <a:cubicBezTo>
                    <a:pt x="3826" y="1"/>
                    <a:pt x="3705" y="121"/>
                    <a:pt x="3705" y="269"/>
                  </a:cubicBezTo>
                  <a:lnTo>
                    <a:pt x="3705" y="565"/>
                  </a:lnTo>
                  <a:cubicBezTo>
                    <a:pt x="3705" y="2471"/>
                    <a:pt x="2161" y="4014"/>
                    <a:pt x="255" y="4014"/>
                  </a:cubicBezTo>
                  <a:cubicBezTo>
                    <a:pt x="121" y="4014"/>
                    <a:pt x="0" y="4122"/>
                    <a:pt x="0" y="4270"/>
                  </a:cubicBezTo>
                  <a:cubicBezTo>
                    <a:pt x="0" y="4417"/>
                    <a:pt x="121" y="4524"/>
                    <a:pt x="255" y="4524"/>
                  </a:cubicBezTo>
                  <a:cubicBezTo>
                    <a:pt x="2444" y="4524"/>
                    <a:pt x="4228" y="2752"/>
                    <a:pt x="4228" y="565"/>
                  </a:cubicBezTo>
                  <a:lnTo>
                    <a:pt x="4228" y="269"/>
                  </a:lnTo>
                  <a:cubicBezTo>
                    <a:pt x="4228" y="121"/>
                    <a:pt x="4108" y="1"/>
                    <a:pt x="3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8" name="Google Shape;1668;p81"/>
          <p:cNvCxnSpPr/>
          <p:nvPr/>
        </p:nvCxnSpPr>
        <p:spPr>
          <a:xfrm>
            <a:off x="524560" y="1679515"/>
            <a:ext cx="239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81"/>
          <p:cNvCxnSpPr/>
          <p:nvPr/>
        </p:nvCxnSpPr>
        <p:spPr>
          <a:xfrm>
            <a:off x="3527610" y="1679515"/>
            <a:ext cx="239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81"/>
          <p:cNvCxnSpPr/>
          <p:nvPr/>
        </p:nvCxnSpPr>
        <p:spPr>
          <a:xfrm>
            <a:off x="524560" y="3593136"/>
            <a:ext cx="239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81"/>
          <p:cNvCxnSpPr/>
          <p:nvPr/>
        </p:nvCxnSpPr>
        <p:spPr>
          <a:xfrm>
            <a:off x="3527610" y="3593136"/>
            <a:ext cx="239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Google Shape;2547;p119">
            <a:extLst>
              <a:ext uri="{FF2B5EF4-FFF2-40B4-BE49-F238E27FC236}">
                <a16:creationId xmlns:a16="http://schemas.microsoft.com/office/drawing/2014/main" id="{78667644-B031-F6DD-1259-D2DF955C9483}"/>
              </a:ext>
            </a:extLst>
          </p:cNvPr>
          <p:cNvSpPr/>
          <p:nvPr/>
        </p:nvSpPr>
        <p:spPr>
          <a:xfrm>
            <a:off x="605594" y="1202865"/>
            <a:ext cx="349725" cy="348275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48;p119">
            <a:extLst>
              <a:ext uri="{FF2B5EF4-FFF2-40B4-BE49-F238E27FC236}">
                <a16:creationId xmlns:a16="http://schemas.microsoft.com/office/drawing/2014/main" id="{D245C91D-BE9B-B0F1-223A-23A566E7F33A}"/>
              </a:ext>
            </a:extLst>
          </p:cNvPr>
          <p:cNvSpPr/>
          <p:nvPr/>
        </p:nvSpPr>
        <p:spPr>
          <a:xfrm>
            <a:off x="542869" y="1259740"/>
            <a:ext cx="354725" cy="348125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49;p119">
            <a:extLst>
              <a:ext uri="{FF2B5EF4-FFF2-40B4-BE49-F238E27FC236}">
                <a16:creationId xmlns:a16="http://schemas.microsoft.com/office/drawing/2014/main" id="{98BCAE96-38B9-64E7-1399-D83CA9AE7E72}"/>
              </a:ext>
            </a:extLst>
          </p:cNvPr>
          <p:cNvSpPr/>
          <p:nvPr/>
        </p:nvSpPr>
        <p:spPr>
          <a:xfrm>
            <a:off x="807619" y="1548115"/>
            <a:ext cx="13150" cy="12775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50;p119">
            <a:extLst>
              <a:ext uri="{FF2B5EF4-FFF2-40B4-BE49-F238E27FC236}">
                <a16:creationId xmlns:a16="http://schemas.microsoft.com/office/drawing/2014/main" id="{3ED49B6E-D568-4BDB-A78B-D63AB15A2065}"/>
              </a:ext>
            </a:extLst>
          </p:cNvPr>
          <p:cNvSpPr/>
          <p:nvPr/>
        </p:nvSpPr>
        <p:spPr>
          <a:xfrm>
            <a:off x="771069" y="1548115"/>
            <a:ext cx="13100" cy="12775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51;p119">
            <a:extLst>
              <a:ext uri="{FF2B5EF4-FFF2-40B4-BE49-F238E27FC236}">
                <a16:creationId xmlns:a16="http://schemas.microsoft.com/office/drawing/2014/main" id="{2725B9B1-CAB6-2C0D-7080-CA9E70C27A3F}"/>
              </a:ext>
            </a:extLst>
          </p:cNvPr>
          <p:cNvSpPr/>
          <p:nvPr/>
        </p:nvSpPr>
        <p:spPr>
          <a:xfrm>
            <a:off x="718719" y="1249740"/>
            <a:ext cx="13100" cy="13125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16;p119">
            <a:extLst>
              <a:ext uri="{FF2B5EF4-FFF2-40B4-BE49-F238E27FC236}">
                <a16:creationId xmlns:a16="http://schemas.microsoft.com/office/drawing/2014/main" id="{DF143A04-0F9A-451D-E94E-E46D55ADC38F}"/>
              </a:ext>
            </a:extLst>
          </p:cNvPr>
          <p:cNvSpPr/>
          <p:nvPr/>
        </p:nvSpPr>
        <p:spPr>
          <a:xfrm>
            <a:off x="594351" y="3117323"/>
            <a:ext cx="310450" cy="405100"/>
          </a:xfrm>
          <a:custGeom>
            <a:avLst/>
            <a:gdLst/>
            <a:ahLst/>
            <a:cxnLst/>
            <a:rect l="l" t="t" r="r" b="b"/>
            <a:pathLst>
              <a:path w="12418" h="16204" extrusionOk="0">
                <a:moveTo>
                  <a:pt x="4497" y="511"/>
                </a:moveTo>
                <a:cubicBezTo>
                  <a:pt x="4726" y="511"/>
                  <a:pt x="4927" y="713"/>
                  <a:pt x="4927" y="940"/>
                </a:cubicBezTo>
                <a:cubicBezTo>
                  <a:pt x="4927" y="1182"/>
                  <a:pt x="4726" y="1370"/>
                  <a:pt x="4497" y="1370"/>
                </a:cubicBezTo>
                <a:cubicBezTo>
                  <a:pt x="4255" y="1370"/>
                  <a:pt x="4068" y="1182"/>
                  <a:pt x="4068" y="940"/>
                </a:cubicBezTo>
                <a:cubicBezTo>
                  <a:pt x="4068" y="713"/>
                  <a:pt x="4255" y="511"/>
                  <a:pt x="4497" y="511"/>
                </a:cubicBezTo>
                <a:close/>
                <a:moveTo>
                  <a:pt x="4497" y="2927"/>
                </a:moveTo>
                <a:cubicBezTo>
                  <a:pt x="6189" y="2927"/>
                  <a:pt x="7572" y="3920"/>
                  <a:pt x="7746" y="5169"/>
                </a:cubicBezTo>
                <a:lnTo>
                  <a:pt x="1236" y="5169"/>
                </a:lnTo>
                <a:cubicBezTo>
                  <a:pt x="1410" y="3920"/>
                  <a:pt x="2806" y="2927"/>
                  <a:pt x="4497" y="2927"/>
                </a:cubicBezTo>
                <a:close/>
                <a:moveTo>
                  <a:pt x="8834" y="6726"/>
                </a:moveTo>
                <a:lnTo>
                  <a:pt x="8834" y="7237"/>
                </a:lnTo>
                <a:lnTo>
                  <a:pt x="8283" y="7237"/>
                </a:lnTo>
                <a:lnTo>
                  <a:pt x="8283" y="6726"/>
                </a:lnTo>
                <a:close/>
                <a:moveTo>
                  <a:pt x="9088" y="7760"/>
                </a:moveTo>
                <a:cubicBezTo>
                  <a:pt x="9518" y="7760"/>
                  <a:pt x="9934" y="8015"/>
                  <a:pt x="10256" y="8498"/>
                </a:cubicBezTo>
                <a:cubicBezTo>
                  <a:pt x="10659" y="9075"/>
                  <a:pt x="10874" y="9854"/>
                  <a:pt x="10874" y="10686"/>
                </a:cubicBezTo>
                <a:cubicBezTo>
                  <a:pt x="10874" y="11518"/>
                  <a:pt x="10659" y="12297"/>
                  <a:pt x="10256" y="12861"/>
                </a:cubicBezTo>
                <a:cubicBezTo>
                  <a:pt x="9934" y="13344"/>
                  <a:pt x="9518" y="13612"/>
                  <a:pt x="9088" y="13612"/>
                </a:cubicBezTo>
                <a:lnTo>
                  <a:pt x="8283" y="13612"/>
                </a:lnTo>
                <a:lnTo>
                  <a:pt x="8283" y="7760"/>
                </a:lnTo>
                <a:close/>
                <a:moveTo>
                  <a:pt x="9357" y="6739"/>
                </a:moveTo>
                <a:cubicBezTo>
                  <a:pt x="10028" y="6820"/>
                  <a:pt x="10645" y="7237"/>
                  <a:pt x="11116" y="7921"/>
                </a:cubicBezTo>
                <a:cubicBezTo>
                  <a:pt x="11626" y="8659"/>
                  <a:pt x="11907" y="9639"/>
                  <a:pt x="11907" y="10686"/>
                </a:cubicBezTo>
                <a:cubicBezTo>
                  <a:pt x="11907" y="11733"/>
                  <a:pt x="11626" y="12713"/>
                  <a:pt x="11116" y="13451"/>
                </a:cubicBezTo>
                <a:cubicBezTo>
                  <a:pt x="10645" y="14136"/>
                  <a:pt x="10028" y="14552"/>
                  <a:pt x="9357" y="14633"/>
                </a:cubicBezTo>
                <a:lnTo>
                  <a:pt x="9357" y="14110"/>
                </a:lnTo>
                <a:cubicBezTo>
                  <a:pt x="9854" y="14029"/>
                  <a:pt x="10323" y="13693"/>
                  <a:pt x="10686" y="13156"/>
                </a:cubicBezTo>
                <a:cubicBezTo>
                  <a:pt x="11142" y="12499"/>
                  <a:pt x="11384" y="11626"/>
                  <a:pt x="11384" y="10686"/>
                </a:cubicBezTo>
                <a:cubicBezTo>
                  <a:pt x="11384" y="9746"/>
                  <a:pt x="11142" y="8874"/>
                  <a:pt x="10686" y="8216"/>
                </a:cubicBezTo>
                <a:cubicBezTo>
                  <a:pt x="10323" y="7679"/>
                  <a:pt x="9854" y="7344"/>
                  <a:pt x="9357" y="7263"/>
                </a:cubicBezTo>
                <a:lnTo>
                  <a:pt x="9357" y="6739"/>
                </a:lnTo>
                <a:close/>
                <a:moveTo>
                  <a:pt x="8834" y="14136"/>
                </a:moveTo>
                <a:lnTo>
                  <a:pt x="8834" y="14646"/>
                </a:lnTo>
                <a:lnTo>
                  <a:pt x="8283" y="14646"/>
                </a:lnTo>
                <a:lnTo>
                  <a:pt x="8283" y="14136"/>
                </a:lnTo>
                <a:close/>
                <a:moveTo>
                  <a:pt x="4497" y="1"/>
                </a:moveTo>
                <a:cubicBezTo>
                  <a:pt x="3974" y="1"/>
                  <a:pt x="3545" y="417"/>
                  <a:pt x="3545" y="940"/>
                </a:cubicBezTo>
                <a:cubicBezTo>
                  <a:pt x="3545" y="1384"/>
                  <a:pt x="3840" y="1746"/>
                  <a:pt x="4229" y="1853"/>
                </a:cubicBezTo>
                <a:lnTo>
                  <a:pt x="4229" y="2431"/>
                </a:lnTo>
                <a:cubicBezTo>
                  <a:pt x="2376" y="2524"/>
                  <a:pt x="873" y="3693"/>
                  <a:pt x="712" y="5169"/>
                </a:cubicBezTo>
                <a:lnTo>
                  <a:pt x="269" y="5169"/>
                </a:lnTo>
                <a:cubicBezTo>
                  <a:pt x="175" y="5169"/>
                  <a:pt x="81" y="5223"/>
                  <a:pt x="40" y="5304"/>
                </a:cubicBezTo>
                <a:cubicBezTo>
                  <a:pt x="1" y="5384"/>
                  <a:pt x="1" y="5491"/>
                  <a:pt x="54" y="5572"/>
                </a:cubicBezTo>
                <a:lnTo>
                  <a:pt x="699" y="6538"/>
                </a:lnTo>
                <a:lnTo>
                  <a:pt x="699" y="7491"/>
                </a:lnTo>
                <a:cubicBezTo>
                  <a:pt x="699" y="7639"/>
                  <a:pt x="819" y="7760"/>
                  <a:pt x="953" y="7760"/>
                </a:cubicBezTo>
                <a:cubicBezTo>
                  <a:pt x="1101" y="7760"/>
                  <a:pt x="1222" y="7639"/>
                  <a:pt x="1222" y="7491"/>
                </a:cubicBezTo>
                <a:lnTo>
                  <a:pt x="1222" y="6458"/>
                </a:lnTo>
                <a:cubicBezTo>
                  <a:pt x="1222" y="6404"/>
                  <a:pt x="1209" y="6363"/>
                  <a:pt x="1168" y="6324"/>
                </a:cubicBezTo>
                <a:lnTo>
                  <a:pt x="752" y="5679"/>
                </a:lnTo>
                <a:lnTo>
                  <a:pt x="900" y="5679"/>
                </a:lnTo>
                <a:cubicBezTo>
                  <a:pt x="926" y="5692"/>
                  <a:pt x="940" y="5692"/>
                  <a:pt x="953" y="5692"/>
                </a:cubicBezTo>
                <a:cubicBezTo>
                  <a:pt x="980" y="5692"/>
                  <a:pt x="994" y="5692"/>
                  <a:pt x="1021" y="5679"/>
                </a:cubicBezTo>
                <a:lnTo>
                  <a:pt x="4229" y="5679"/>
                </a:lnTo>
                <a:lnTo>
                  <a:pt x="4229" y="10431"/>
                </a:lnTo>
                <a:lnTo>
                  <a:pt x="1987" y="10431"/>
                </a:lnTo>
                <a:cubicBezTo>
                  <a:pt x="1853" y="10431"/>
                  <a:pt x="1732" y="10539"/>
                  <a:pt x="1732" y="10686"/>
                </a:cubicBezTo>
                <a:lnTo>
                  <a:pt x="1732" y="14915"/>
                </a:lnTo>
                <a:cubicBezTo>
                  <a:pt x="1732" y="15049"/>
                  <a:pt x="1853" y="15169"/>
                  <a:pt x="1987" y="15169"/>
                </a:cubicBezTo>
                <a:lnTo>
                  <a:pt x="6994" y="15169"/>
                </a:lnTo>
                <a:cubicBezTo>
                  <a:pt x="7142" y="15169"/>
                  <a:pt x="7250" y="15049"/>
                  <a:pt x="7250" y="14915"/>
                </a:cubicBezTo>
                <a:lnTo>
                  <a:pt x="7250" y="11720"/>
                </a:lnTo>
                <a:cubicBezTo>
                  <a:pt x="7250" y="11572"/>
                  <a:pt x="7142" y="11464"/>
                  <a:pt x="6994" y="11464"/>
                </a:cubicBezTo>
                <a:cubicBezTo>
                  <a:pt x="6847" y="11464"/>
                  <a:pt x="6739" y="11572"/>
                  <a:pt x="6739" y="11720"/>
                </a:cubicBezTo>
                <a:lnTo>
                  <a:pt x="6739" y="14646"/>
                </a:lnTo>
                <a:lnTo>
                  <a:pt x="2256" y="14646"/>
                </a:lnTo>
                <a:lnTo>
                  <a:pt x="2256" y="10941"/>
                </a:lnTo>
                <a:lnTo>
                  <a:pt x="4229" y="10941"/>
                </a:lnTo>
                <a:lnTo>
                  <a:pt x="4229" y="13612"/>
                </a:lnTo>
                <a:lnTo>
                  <a:pt x="3289" y="13612"/>
                </a:lnTo>
                <a:cubicBezTo>
                  <a:pt x="3142" y="13612"/>
                  <a:pt x="3034" y="13734"/>
                  <a:pt x="3034" y="13881"/>
                </a:cubicBezTo>
                <a:cubicBezTo>
                  <a:pt x="3034" y="14015"/>
                  <a:pt x="3142" y="14136"/>
                  <a:pt x="3289" y="14136"/>
                </a:cubicBezTo>
                <a:lnTo>
                  <a:pt x="5705" y="14136"/>
                </a:lnTo>
                <a:cubicBezTo>
                  <a:pt x="5840" y="14136"/>
                  <a:pt x="5961" y="14015"/>
                  <a:pt x="5961" y="13881"/>
                </a:cubicBezTo>
                <a:cubicBezTo>
                  <a:pt x="5961" y="13734"/>
                  <a:pt x="5840" y="13612"/>
                  <a:pt x="5705" y="13612"/>
                </a:cubicBezTo>
                <a:lnTo>
                  <a:pt x="4753" y="13612"/>
                </a:lnTo>
                <a:lnTo>
                  <a:pt x="4753" y="10941"/>
                </a:lnTo>
                <a:lnTo>
                  <a:pt x="6994" y="10941"/>
                </a:lnTo>
                <a:cubicBezTo>
                  <a:pt x="7142" y="10941"/>
                  <a:pt x="7250" y="10834"/>
                  <a:pt x="7250" y="10686"/>
                </a:cubicBezTo>
                <a:cubicBezTo>
                  <a:pt x="7250" y="10539"/>
                  <a:pt x="7142" y="10431"/>
                  <a:pt x="6994" y="10431"/>
                </a:cubicBezTo>
                <a:lnTo>
                  <a:pt x="4753" y="10431"/>
                </a:lnTo>
                <a:lnTo>
                  <a:pt x="4753" y="5679"/>
                </a:lnTo>
                <a:lnTo>
                  <a:pt x="7773" y="5679"/>
                </a:lnTo>
                <a:lnTo>
                  <a:pt x="7773" y="15680"/>
                </a:lnTo>
                <a:lnTo>
                  <a:pt x="1222" y="15680"/>
                </a:lnTo>
                <a:lnTo>
                  <a:pt x="1222" y="8525"/>
                </a:lnTo>
                <a:cubicBezTo>
                  <a:pt x="1222" y="8391"/>
                  <a:pt x="1101" y="8270"/>
                  <a:pt x="953" y="8270"/>
                </a:cubicBezTo>
                <a:cubicBezTo>
                  <a:pt x="819" y="8270"/>
                  <a:pt x="699" y="8391"/>
                  <a:pt x="699" y="8525"/>
                </a:cubicBezTo>
                <a:lnTo>
                  <a:pt x="699" y="15948"/>
                </a:lnTo>
                <a:cubicBezTo>
                  <a:pt x="699" y="16082"/>
                  <a:pt x="819" y="16204"/>
                  <a:pt x="953" y="16204"/>
                </a:cubicBezTo>
                <a:lnTo>
                  <a:pt x="8028" y="16204"/>
                </a:lnTo>
                <a:cubicBezTo>
                  <a:pt x="8175" y="16204"/>
                  <a:pt x="8283" y="16082"/>
                  <a:pt x="8283" y="15948"/>
                </a:cubicBezTo>
                <a:lnTo>
                  <a:pt x="8283" y="15169"/>
                </a:lnTo>
                <a:lnTo>
                  <a:pt x="9088" y="15169"/>
                </a:lnTo>
                <a:cubicBezTo>
                  <a:pt x="10042" y="15169"/>
                  <a:pt x="10901" y="14659"/>
                  <a:pt x="11545" y="13747"/>
                </a:cubicBezTo>
                <a:cubicBezTo>
                  <a:pt x="12109" y="12914"/>
                  <a:pt x="12417" y="11827"/>
                  <a:pt x="12417" y="10686"/>
                </a:cubicBezTo>
                <a:cubicBezTo>
                  <a:pt x="12417" y="9545"/>
                  <a:pt x="12109" y="8458"/>
                  <a:pt x="11545" y="7625"/>
                </a:cubicBezTo>
                <a:cubicBezTo>
                  <a:pt x="10901" y="6712"/>
                  <a:pt x="10042" y="6202"/>
                  <a:pt x="9088" y="6202"/>
                </a:cubicBezTo>
                <a:lnTo>
                  <a:pt x="8283" y="6202"/>
                </a:lnTo>
                <a:lnTo>
                  <a:pt x="8283" y="5424"/>
                </a:lnTo>
                <a:cubicBezTo>
                  <a:pt x="8283" y="3840"/>
                  <a:pt x="6725" y="2524"/>
                  <a:pt x="4753" y="2431"/>
                </a:cubicBezTo>
                <a:lnTo>
                  <a:pt x="4753" y="1853"/>
                </a:lnTo>
                <a:cubicBezTo>
                  <a:pt x="5155" y="1746"/>
                  <a:pt x="5437" y="1384"/>
                  <a:pt x="5437" y="940"/>
                </a:cubicBezTo>
                <a:cubicBezTo>
                  <a:pt x="5437" y="417"/>
                  <a:pt x="5021" y="1"/>
                  <a:pt x="4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 descr="A croissant with a white background&#10;&#10;Description automatically generated">
            <a:extLst>
              <a:ext uri="{FF2B5EF4-FFF2-40B4-BE49-F238E27FC236}">
                <a16:creationId xmlns:a16="http://schemas.microsoft.com/office/drawing/2014/main" id="{7B95CB52-2ADE-DC1D-A776-ED7AE82798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601" y="3107101"/>
            <a:ext cx="452672" cy="414260"/>
          </a:xfrm>
          <a:prstGeom prst="rect">
            <a:avLst/>
          </a:prstGeom>
        </p:spPr>
      </p:pic>
      <p:pic>
        <p:nvPicPr>
          <p:cNvPr id="4" name="Picture 3" descr="A close up of letters&#10;&#10;Description automatically generated">
            <a:extLst>
              <a:ext uri="{FF2B5EF4-FFF2-40B4-BE49-F238E27FC236}">
                <a16:creationId xmlns:a16="http://schemas.microsoft.com/office/drawing/2014/main" id="{0F4B6F92-18E4-0960-F359-1428E52157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2" y="299978"/>
            <a:ext cx="1754605" cy="4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0649"/>
      </p:ext>
    </p:extLst>
  </p:cSld>
  <p:clrMapOvr>
    <a:masterClrMapping/>
  </p:clrMapOvr>
</p:sld>
</file>

<file path=ppt/theme/theme1.xml><?xml version="1.0" encoding="utf-8"?>
<a:theme xmlns:a="http://schemas.openxmlformats.org/drawingml/2006/main" name="Popic Café Company Profile XL by Slidesgo">
  <a:themeElements>
    <a:clrScheme name="Simple Light">
      <a:dk1>
        <a:srgbClr val="823E43"/>
      </a:dk1>
      <a:lt1>
        <a:srgbClr val="F9F0E8"/>
      </a:lt1>
      <a:dk2>
        <a:srgbClr val="2F1425"/>
      </a:dk2>
      <a:lt2>
        <a:srgbClr val="823E43"/>
      </a:lt2>
      <a:accent1>
        <a:srgbClr val="F9F0E8"/>
      </a:accent1>
      <a:accent2>
        <a:srgbClr val="2F1425"/>
      </a:accent2>
      <a:accent3>
        <a:srgbClr val="823E43"/>
      </a:accent3>
      <a:accent4>
        <a:srgbClr val="F9F0E8"/>
      </a:accent4>
      <a:accent5>
        <a:srgbClr val="2F1425"/>
      </a:accent5>
      <a:accent6>
        <a:srgbClr val="823E43"/>
      </a:accent6>
      <a:hlink>
        <a:srgbClr val="2F1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Macintosh PowerPoint</Application>
  <PresentationFormat>On-screen Show (16:9)</PresentationFormat>
  <Paragraphs>295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Lexend Exa</vt:lpstr>
      <vt:lpstr>Arial</vt:lpstr>
      <vt:lpstr>Red Hat Text</vt:lpstr>
      <vt:lpstr>Roboto</vt:lpstr>
      <vt:lpstr>Arial,Sans-Serif</vt:lpstr>
      <vt:lpstr>Calibri</vt:lpstr>
      <vt:lpstr>Roboto Condensed</vt:lpstr>
      <vt:lpstr>Calibri Light</vt:lpstr>
      <vt:lpstr>Popic Café Company Profile XL by Slidesgo</vt:lpstr>
      <vt:lpstr>office theme</vt:lpstr>
      <vt:lpstr>LOCAL BRU  </vt:lpstr>
      <vt:lpstr>TABLE OF CONENTS</vt:lpstr>
      <vt:lpstr> Overview</vt:lpstr>
      <vt:lpstr>LOCAL BRU  </vt:lpstr>
      <vt:lpstr>COFFEE INDUSTRY</vt:lpstr>
      <vt:lpstr>WHAT ARE THE COSTS OF A COFFEEHOUSE?</vt:lpstr>
      <vt:lpstr>INVESTMENT OPPORTUNITY</vt:lpstr>
      <vt:lpstr>SBAR Situation, Background, Assessment, Recommendation</vt:lpstr>
      <vt:lpstr>LOCAL BRU SBAR</vt:lpstr>
      <vt:lpstr>Operational Goals</vt:lpstr>
      <vt:lpstr>OPERATIONAL GOALS</vt:lpstr>
      <vt:lpstr>04</vt:lpstr>
      <vt:lpstr>LOCAL BRU OBJECTIVES</vt:lpstr>
      <vt:lpstr>Transforming Forecasting, Delivery and Resource Optimization for Operational Excellence </vt:lpstr>
      <vt:lpstr>05</vt:lpstr>
      <vt:lpstr>INITAL INVESTMENT: $300,000</vt:lpstr>
      <vt:lpstr>BENEFITS: ROI</vt:lpstr>
      <vt:lpstr>BENEFITS: VOI</vt:lpstr>
      <vt:lpstr>CALCULATIONS </vt:lpstr>
      <vt:lpstr>06</vt:lpstr>
      <vt:lpstr>OUR BREAKING POINT</vt:lpstr>
      <vt:lpstr>FINAL SUMMARY </vt:lpstr>
      <vt:lpstr>Questions?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POPIC CAFÉ COMPANY PROFILE</dc:title>
  <dc:creator>Carrie Cox</dc:creator>
  <cp:lastModifiedBy>Trane, Grace E</cp:lastModifiedBy>
  <cp:revision>26</cp:revision>
  <dcterms:modified xsi:type="dcterms:W3CDTF">2023-11-14T17:43:46Z</dcterms:modified>
</cp:coreProperties>
</file>