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939613-388D-4038-A3B5-DCC2CC55BFB1}" type="datetimeFigureOut">
              <a:rPr lang="en-US" smtClean="0"/>
              <a:t>12/9/2018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236810D-8BF7-4821-B623-CEE5EBCF9E00}"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7638709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39613-388D-4038-A3B5-DCC2CC55BFB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279634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939613-388D-4038-A3B5-DCC2CC55BFB1}" type="datetimeFigureOut">
              <a:rPr lang="en-US" smtClean="0"/>
              <a:t>12/9/2018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236810D-8BF7-4821-B623-CEE5EBCF9E00}"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9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39613-388D-4038-A3B5-DCC2CC55BFB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292011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24939613-388D-4038-A3B5-DCC2CC55BFB1}" type="datetimeFigureOut">
              <a:rPr lang="en-US" smtClean="0"/>
              <a:t>12/9/2018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236810D-8BF7-4821-B623-CEE5EBCF9E00}"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0713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39613-388D-4038-A3B5-DCC2CC55BFB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429387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39613-388D-4038-A3B5-DCC2CC55BFB1}"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378805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39613-388D-4038-A3B5-DCC2CC55BFB1}"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299924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24939613-388D-4038-A3B5-DCC2CC55BFB1}"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36810D-8BF7-4821-B623-CEE5EBCF9E00}" type="slidenum">
              <a:rPr lang="en-US" smtClean="0"/>
              <a:t>‹#›</a:t>
            </a:fld>
            <a:endParaRPr lang="en-US"/>
          </a:p>
        </p:txBody>
      </p:sp>
    </p:spTree>
    <p:extLst>
      <p:ext uri="{BB962C8B-B14F-4D97-AF65-F5344CB8AC3E}">
        <p14:creationId xmlns:p14="http://schemas.microsoft.com/office/powerpoint/2010/main" val="334461723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24939613-388D-4038-A3B5-DCC2CC55BFB1}" type="datetimeFigureOut">
              <a:rPr lang="en-US" smtClean="0"/>
              <a:t>12/9/2018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236810D-8BF7-4821-B623-CEE5EBCF9E00}" type="slidenum">
              <a:rPr lang="en-US" smtClean="0"/>
              <a:t>‹#›</a:t>
            </a:fld>
            <a:endParaRPr lang="en-US"/>
          </a:p>
        </p:txBody>
      </p:sp>
    </p:spTree>
    <p:extLst>
      <p:ext uri="{BB962C8B-B14F-4D97-AF65-F5344CB8AC3E}">
        <p14:creationId xmlns:p14="http://schemas.microsoft.com/office/powerpoint/2010/main" val="124086374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24939613-388D-4038-A3B5-DCC2CC55BFB1}" type="datetimeFigureOut">
              <a:rPr lang="en-US" smtClean="0"/>
              <a:t>12/9/2018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236810D-8BF7-4821-B623-CEE5EBCF9E00}" type="slidenum">
              <a:rPr lang="en-US" smtClean="0"/>
              <a:t>‹#›</a:t>
            </a:fld>
            <a:endParaRPr lang="en-US"/>
          </a:p>
        </p:txBody>
      </p:sp>
    </p:spTree>
    <p:extLst>
      <p:ext uri="{BB962C8B-B14F-4D97-AF65-F5344CB8AC3E}">
        <p14:creationId xmlns:p14="http://schemas.microsoft.com/office/powerpoint/2010/main" val="163487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24939613-388D-4038-A3B5-DCC2CC55BFB1}" type="datetimeFigureOut">
              <a:rPr lang="en-US" smtClean="0"/>
              <a:t>12/9/2018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236810D-8BF7-4821-B623-CEE5EBCF9E00}"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3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71C2-80CA-47BC-9BE3-933878658358}"/>
              </a:ext>
            </a:extLst>
          </p:cNvPr>
          <p:cNvSpPr>
            <a:spLocks noGrp="1"/>
          </p:cNvSpPr>
          <p:nvPr>
            <p:ph type="ctrTitle"/>
          </p:nvPr>
        </p:nvSpPr>
        <p:spPr/>
        <p:txBody>
          <a:bodyPr/>
          <a:lstStyle/>
          <a:p>
            <a:r>
              <a:rPr lang="en-US" dirty="0"/>
              <a:t>Battle of the Neighborhoods: </a:t>
            </a:r>
            <a:br>
              <a:rPr lang="en-US" dirty="0"/>
            </a:br>
            <a:r>
              <a:rPr lang="en-US" sz="2400" dirty="0"/>
              <a:t>Where to rent after college in Seattle?</a:t>
            </a:r>
          </a:p>
        </p:txBody>
      </p:sp>
      <p:sp>
        <p:nvSpPr>
          <p:cNvPr id="3" name="Subtitle 2">
            <a:extLst>
              <a:ext uri="{FF2B5EF4-FFF2-40B4-BE49-F238E27FC236}">
                <a16:creationId xmlns:a16="http://schemas.microsoft.com/office/drawing/2014/main" id="{CFECEF77-360F-48EF-9F98-7D01A872EB15}"/>
              </a:ext>
            </a:extLst>
          </p:cNvPr>
          <p:cNvSpPr>
            <a:spLocks noGrp="1"/>
          </p:cNvSpPr>
          <p:nvPr>
            <p:ph type="subTitle" idx="1"/>
          </p:nvPr>
        </p:nvSpPr>
        <p:spPr/>
        <p:txBody>
          <a:bodyPr/>
          <a:lstStyle/>
          <a:p>
            <a:r>
              <a:rPr lang="en-US" dirty="0"/>
              <a:t>Gabriel </a:t>
            </a:r>
            <a:r>
              <a:rPr lang="en-US" dirty="0" err="1"/>
              <a:t>Trejos</a:t>
            </a:r>
            <a:endParaRPr lang="en-US" dirty="0"/>
          </a:p>
          <a:p>
            <a:r>
              <a:rPr lang="en-US" dirty="0"/>
              <a:t>Applied Data Science Capstone</a:t>
            </a:r>
          </a:p>
        </p:txBody>
      </p:sp>
    </p:spTree>
    <p:extLst>
      <p:ext uri="{BB962C8B-B14F-4D97-AF65-F5344CB8AC3E}">
        <p14:creationId xmlns:p14="http://schemas.microsoft.com/office/powerpoint/2010/main" val="293994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D67E-C88B-4CE5-8E87-31750E079F75}"/>
              </a:ext>
            </a:extLst>
          </p:cNvPr>
          <p:cNvSpPr>
            <a:spLocks noGrp="1"/>
          </p:cNvSpPr>
          <p:nvPr>
            <p:ph type="title"/>
          </p:nvPr>
        </p:nvSpPr>
        <p:spPr/>
        <p:txBody>
          <a:bodyPr/>
          <a:lstStyle/>
          <a:p>
            <a:r>
              <a:rPr lang="en-US" dirty="0"/>
              <a:t>Tables </a:t>
            </a:r>
            <a:br>
              <a:rPr lang="en-US" dirty="0"/>
            </a:br>
            <a:r>
              <a:rPr lang="en-US" sz="2800" dirty="0" err="1"/>
              <a:t>Tables</a:t>
            </a:r>
            <a:r>
              <a:rPr lang="en-US" sz="2800" dirty="0"/>
              <a:t> of each cluster with 10 most common venues</a:t>
            </a:r>
          </a:p>
        </p:txBody>
      </p:sp>
      <p:pic>
        <p:nvPicPr>
          <p:cNvPr id="4" name="Picture 3">
            <a:extLst>
              <a:ext uri="{FF2B5EF4-FFF2-40B4-BE49-F238E27FC236}">
                <a16:creationId xmlns:a16="http://schemas.microsoft.com/office/drawing/2014/main" id="{817639F5-16E8-4BB1-992F-7D055AD281B4}"/>
              </a:ext>
            </a:extLst>
          </p:cNvPr>
          <p:cNvPicPr>
            <a:picLocks noChangeAspect="1"/>
          </p:cNvPicPr>
          <p:nvPr/>
        </p:nvPicPr>
        <p:blipFill>
          <a:blip r:embed="rId2"/>
          <a:stretch>
            <a:fillRect/>
          </a:stretch>
        </p:blipFill>
        <p:spPr>
          <a:xfrm>
            <a:off x="2335374" y="2355830"/>
            <a:ext cx="9586551" cy="3933825"/>
          </a:xfrm>
          <a:prstGeom prst="rect">
            <a:avLst/>
          </a:prstGeom>
        </p:spPr>
      </p:pic>
    </p:spTree>
    <p:extLst>
      <p:ext uri="{BB962C8B-B14F-4D97-AF65-F5344CB8AC3E}">
        <p14:creationId xmlns:p14="http://schemas.microsoft.com/office/powerpoint/2010/main" val="224004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F98C-B379-47AF-B2E0-B19679C6268F}"/>
              </a:ext>
            </a:extLst>
          </p:cNvPr>
          <p:cNvSpPr>
            <a:spLocks noGrp="1"/>
          </p:cNvSpPr>
          <p:nvPr>
            <p:ph type="title"/>
          </p:nvPr>
        </p:nvSpPr>
        <p:spPr/>
        <p:txBody>
          <a:bodyPr>
            <a:normAutofit/>
          </a:bodyPr>
          <a:lstStyle/>
          <a:p>
            <a:r>
              <a:rPr lang="en-US" dirty="0"/>
              <a:t>Venues comparison</a:t>
            </a:r>
            <a:br>
              <a:rPr lang="en-US" dirty="0"/>
            </a:br>
            <a:r>
              <a:rPr lang="en-US" sz="3100" dirty="0"/>
              <a:t>Laurelhurst vs Federal Way Neighborhood</a:t>
            </a:r>
          </a:p>
        </p:txBody>
      </p:sp>
      <p:pic>
        <p:nvPicPr>
          <p:cNvPr id="4" name="Picture 3">
            <a:extLst>
              <a:ext uri="{FF2B5EF4-FFF2-40B4-BE49-F238E27FC236}">
                <a16:creationId xmlns:a16="http://schemas.microsoft.com/office/drawing/2014/main" id="{B08C44BE-5FB9-4309-B946-103215ED7162}"/>
              </a:ext>
            </a:extLst>
          </p:cNvPr>
          <p:cNvPicPr>
            <a:picLocks noChangeAspect="1"/>
          </p:cNvPicPr>
          <p:nvPr/>
        </p:nvPicPr>
        <p:blipFill>
          <a:blip r:embed="rId2"/>
          <a:stretch>
            <a:fillRect/>
          </a:stretch>
        </p:blipFill>
        <p:spPr>
          <a:xfrm>
            <a:off x="4311750" y="2245488"/>
            <a:ext cx="6186488" cy="4531428"/>
          </a:xfrm>
          <a:prstGeom prst="rect">
            <a:avLst/>
          </a:prstGeom>
        </p:spPr>
      </p:pic>
    </p:spTree>
    <p:extLst>
      <p:ext uri="{BB962C8B-B14F-4D97-AF65-F5344CB8AC3E}">
        <p14:creationId xmlns:p14="http://schemas.microsoft.com/office/powerpoint/2010/main" val="332593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7694-E6D3-442F-943A-A94C57ABA828}"/>
              </a:ext>
            </a:extLst>
          </p:cNvPr>
          <p:cNvSpPr>
            <a:spLocks noGrp="1"/>
          </p:cNvSpPr>
          <p:nvPr>
            <p:ph type="title"/>
          </p:nvPr>
        </p:nvSpPr>
        <p:spPr/>
        <p:txBody>
          <a:bodyPr/>
          <a:lstStyle/>
          <a:p>
            <a:r>
              <a:rPr lang="en-US" dirty="0"/>
              <a:t>Demographic Info by Neighborhood</a:t>
            </a:r>
          </a:p>
        </p:txBody>
      </p:sp>
      <p:pic>
        <p:nvPicPr>
          <p:cNvPr id="4" name="Picture 3">
            <a:extLst>
              <a:ext uri="{FF2B5EF4-FFF2-40B4-BE49-F238E27FC236}">
                <a16:creationId xmlns:a16="http://schemas.microsoft.com/office/drawing/2014/main" id="{A404615D-13F9-4592-A1B6-FB2EBD3421C6}"/>
              </a:ext>
            </a:extLst>
          </p:cNvPr>
          <p:cNvPicPr>
            <a:picLocks noChangeAspect="1"/>
          </p:cNvPicPr>
          <p:nvPr/>
        </p:nvPicPr>
        <p:blipFill>
          <a:blip r:embed="rId2"/>
          <a:stretch>
            <a:fillRect/>
          </a:stretch>
        </p:blipFill>
        <p:spPr>
          <a:xfrm>
            <a:off x="5072846" y="2307521"/>
            <a:ext cx="5078151" cy="4158027"/>
          </a:xfrm>
          <a:prstGeom prst="rect">
            <a:avLst/>
          </a:prstGeom>
        </p:spPr>
      </p:pic>
    </p:spTree>
    <p:extLst>
      <p:ext uri="{BB962C8B-B14F-4D97-AF65-F5344CB8AC3E}">
        <p14:creationId xmlns:p14="http://schemas.microsoft.com/office/powerpoint/2010/main" val="40897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12D1-53AC-4A78-BF1A-B09269CC15F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38671BF-349B-49D4-B8AB-BD52EB390E42}"/>
              </a:ext>
            </a:extLst>
          </p:cNvPr>
          <p:cNvSpPr>
            <a:spLocks noGrp="1"/>
          </p:cNvSpPr>
          <p:nvPr>
            <p:ph idx="1"/>
          </p:nvPr>
        </p:nvSpPr>
        <p:spPr/>
        <p:txBody>
          <a:bodyPr/>
          <a:lstStyle/>
          <a:p>
            <a:r>
              <a:rPr lang="en-US" dirty="0"/>
              <a:t>Laurelhurst (cluster 3) rent’s price of $3200 could be attributed mainly to its proximity to the beach as well as a social status of the area and people inhabiting the neighborhood. Similar neighborhoods in the same cluster indicate that most common venues fall under a luxurious category. </a:t>
            </a:r>
          </a:p>
          <a:p>
            <a:r>
              <a:rPr lang="en-US" dirty="0"/>
              <a:t>Federal Way (cluster 0) rent’s price of $1349 reflects a more diverse neighborhood with the presence of minority groups including Hispanic, black and Asian. However there is also a high number of white population, which could be a sign of a healthy neighborhood. </a:t>
            </a:r>
          </a:p>
        </p:txBody>
      </p:sp>
    </p:spTree>
    <p:extLst>
      <p:ext uri="{BB962C8B-B14F-4D97-AF65-F5344CB8AC3E}">
        <p14:creationId xmlns:p14="http://schemas.microsoft.com/office/powerpoint/2010/main" val="369895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BF11-A421-4E63-90F9-81BF30957D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EE575F-5B76-473F-93E6-ED38F477BF89}"/>
              </a:ext>
            </a:extLst>
          </p:cNvPr>
          <p:cNvSpPr>
            <a:spLocks noGrp="1"/>
          </p:cNvSpPr>
          <p:nvPr>
            <p:ph idx="1"/>
          </p:nvPr>
        </p:nvSpPr>
        <p:spPr/>
        <p:txBody>
          <a:bodyPr/>
          <a:lstStyle/>
          <a:p>
            <a:r>
              <a:rPr lang="en-US" dirty="0"/>
              <a:t>Based on the comparison of the two neighborhoods Laurelhurst and Federal Way, I recommend a recent graduate or low-income worker to rent in Federal Way. People in Laurelhurst and other neighborhoods in a similar cluster rent an apartment in the area due to its proximity to the beach and venues that could be considered luxurious. For surviving, the venues located in Federal Way and other neighborhoods within that cluster serve different basic necessities ranging from meals, to groceries to access to public transportation. </a:t>
            </a:r>
          </a:p>
          <a:p>
            <a:endParaRPr lang="en-US" dirty="0"/>
          </a:p>
        </p:txBody>
      </p:sp>
    </p:spTree>
    <p:extLst>
      <p:ext uri="{BB962C8B-B14F-4D97-AF65-F5344CB8AC3E}">
        <p14:creationId xmlns:p14="http://schemas.microsoft.com/office/powerpoint/2010/main" val="85305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A4933-5F23-4156-9766-E81977881695}"/>
              </a:ext>
            </a:extLst>
          </p:cNvPr>
          <p:cNvSpPr>
            <a:spLocks noGrp="1"/>
          </p:cNvSpPr>
          <p:nvPr>
            <p:ph idx="1"/>
          </p:nvPr>
        </p:nvSpPr>
        <p:spPr>
          <a:xfrm>
            <a:off x="4209607" y="3206496"/>
            <a:ext cx="8770571" cy="3651504"/>
          </a:xfrm>
        </p:spPr>
        <p:txBody>
          <a:bodyPr>
            <a:normAutofit/>
          </a:bodyPr>
          <a:lstStyle/>
          <a:p>
            <a:pPr marL="0" indent="0">
              <a:buNone/>
            </a:pPr>
            <a:r>
              <a:rPr lang="en-US" sz="9600" dirty="0"/>
              <a:t>Thank You!! </a:t>
            </a:r>
          </a:p>
        </p:txBody>
      </p:sp>
    </p:spTree>
    <p:extLst>
      <p:ext uri="{BB962C8B-B14F-4D97-AF65-F5344CB8AC3E}">
        <p14:creationId xmlns:p14="http://schemas.microsoft.com/office/powerpoint/2010/main" val="8464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714C-BC30-437F-892D-CAAD3C3C5538}"/>
              </a:ext>
            </a:extLst>
          </p:cNvPr>
          <p:cNvSpPr>
            <a:spLocks noGrp="1"/>
          </p:cNvSpPr>
          <p:nvPr>
            <p:ph type="title"/>
          </p:nvPr>
        </p:nvSpPr>
        <p:spPr/>
        <p:txBody>
          <a:bodyPr/>
          <a:lstStyle/>
          <a:p>
            <a:r>
              <a:rPr lang="en-US" dirty="0"/>
              <a:t>Problem Synopsis</a:t>
            </a:r>
          </a:p>
        </p:txBody>
      </p:sp>
      <p:sp>
        <p:nvSpPr>
          <p:cNvPr id="3" name="Content Placeholder 2">
            <a:extLst>
              <a:ext uri="{FF2B5EF4-FFF2-40B4-BE49-F238E27FC236}">
                <a16:creationId xmlns:a16="http://schemas.microsoft.com/office/drawing/2014/main" id="{9ACA59CB-20DF-4917-A639-83E32BB3B488}"/>
              </a:ext>
            </a:extLst>
          </p:cNvPr>
          <p:cNvSpPr>
            <a:spLocks noGrp="1"/>
          </p:cNvSpPr>
          <p:nvPr>
            <p:ph idx="1"/>
          </p:nvPr>
        </p:nvSpPr>
        <p:spPr/>
        <p:txBody>
          <a:bodyPr/>
          <a:lstStyle/>
          <a:p>
            <a:r>
              <a:rPr lang="en-US" dirty="0"/>
              <a:t>A recent college graduate will have on average $1200 available for rent. </a:t>
            </a:r>
          </a:p>
          <a:p>
            <a:pPr marL="0" indent="0">
              <a:buNone/>
            </a:pPr>
            <a:endParaRPr lang="en-US" dirty="0"/>
          </a:p>
          <a:p>
            <a:r>
              <a:rPr lang="en-US" dirty="0"/>
              <a:t>Choosing the right neighborhood goes beyond the right rent price. </a:t>
            </a:r>
          </a:p>
          <a:p>
            <a:pPr marL="0" indent="0">
              <a:buNone/>
            </a:pPr>
            <a:endParaRPr lang="en-US" dirty="0"/>
          </a:p>
          <a:p>
            <a:r>
              <a:rPr lang="en-US" dirty="0"/>
              <a:t>Significant time and energy spent in web browsing searching for the right neighborhood and apartment. </a:t>
            </a:r>
          </a:p>
          <a:p>
            <a:pPr marL="0" indent="0">
              <a:buNone/>
            </a:pPr>
            <a:endParaRPr lang="en-US" dirty="0"/>
          </a:p>
          <a:p>
            <a:r>
              <a:rPr lang="en-US" dirty="0"/>
              <a:t>Are higher rent prices associated with a higher diversity and access to venues. </a:t>
            </a:r>
          </a:p>
          <a:p>
            <a:pPr marL="0" indent="0">
              <a:buNone/>
            </a:pPr>
            <a:endParaRPr lang="en-US" dirty="0"/>
          </a:p>
        </p:txBody>
      </p:sp>
    </p:spTree>
    <p:extLst>
      <p:ext uri="{BB962C8B-B14F-4D97-AF65-F5344CB8AC3E}">
        <p14:creationId xmlns:p14="http://schemas.microsoft.com/office/powerpoint/2010/main" val="237309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6017-D842-48F8-A0A7-DECD7B2421CB}"/>
              </a:ext>
            </a:extLst>
          </p:cNvPr>
          <p:cNvSpPr>
            <a:spLocks noGrp="1"/>
          </p:cNvSpPr>
          <p:nvPr>
            <p:ph type="title"/>
          </p:nvPr>
        </p:nvSpPr>
        <p:spPr/>
        <p:txBody>
          <a:bodyPr/>
          <a:lstStyle/>
          <a:p>
            <a:r>
              <a:rPr lang="en-US" dirty="0"/>
              <a:t>Data</a:t>
            </a:r>
            <a:br>
              <a:rPr lang="en-US" dirty="0"/>
            </a:br>
            <a:r>
              <a:rPr lang="en-US" sz="3200" dirty="0"/>
              <a:t>Seattle Postal </a:t>
            </a:r>
            <a:r>
              <a:rPr lang="en-US" sz="3200" dirty="0" err="1"/>
              <a:t>Codes:seattlearea.com</a:t>
            </a:r>
            <a:r>
              <a:rPr lang="en-US" sz="3200" dirty="0"/>
              <a:t> </a:t>
            </a:r>
          </a:p>
        </p:txBody>
      </p:sp>
      <p:pic>
        <p:nvPicPr>
          <p:cNvPr id="4" name="Content Placeholder 3">
            <a:extLst>
              <a:ext uri="{FF2B5EF4-FFF2-40B4-BE49-F238E27FC236}">
                <a16:creationId xmlns:a16="http://schemas.microsoft.com/office/drawing/2014/main" id="{8E05158E-EA96-4CAA-A322-27867981B130}"/>
              </a:ext>
            </a:extLst>
          </p:cNvPr>
          <p:cNvPicPr>
            <a:picLocks noGrp="1" noChangeAspect="1"/>
          </p:cNvPicPr>
          <p:nvPr>
            <p:ph idx="1"/>
          </p:nvPr>
        </p:nvPicPr>
        <p:blipFill>
          <a:blip r:embed="rId2"/>
          <a:stretch>
            <a:fillRect/>
          </a:stretch>
        </p:blipFill>
        <p:spPr>
          <a:xfrm>
            <a:off x="5011838" y="2778788"/>
            <a:ext cx="4143737" cy="3367369"/>
          </a:xfrm>
          <a:prstGeom prst="rect">
            <a:avLst/>
          </a:prstGeom>
        </p:spPr>
      </p:pic>
    </p:spTree>
    <p:extLst>
      <p:ext uri="{BB962C8B-B14F-4D97-AF65-F5344CB8AC3E}">
        <p14:creationId xmlns:p14="http://schemas.microsoft.com/office/powerpoint/2010/main" val="387433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6017-D842-48F8-A0A7-DECD7B2421CB}"/>
              </a:ext>
            </a:extLst>
          </p:cNvPr>
          <p:cNvSpPr>
            <a:spLocks noGrp="1"/>
          </p:cNvSpPr>
          <p:nvPr>
            <p:ph type="title"/>
          </p:nvPr>
        </p:nvSpPr>
        <p:spPr/>
        <p:txBody>
          <a:bodyPr/>
          <a:lstStyle/>
          <a:p>
            <a:r>
              <a:rPr lang="en-US" dirty="0"/>
              <a:t>Data</a:t>
            </a:r>
            <a:br>
              <a:rPr lang="en-US" dirty="0"/>
            </a:br>
            <a:r>
              <a:rPr lang="en-US" sz="3200" dirty="0"/>
              <a:t>Average Rent from rentcafe.com </a:t>
            </a:r>
          </a:p>
        </p:txBody>
      </p:sp>
      <p:pic>
        <p:nvPicPr>
          <p:cNvPr id="6" name="Picture 5">
            <a:extLst>
              <a:ext uri="{FF2B5EF4-FFF2-40B4-BE49-F238E27FC236}">
                <a16:creationId xmlns:a16="http://schemas.microsoft.com/office/drawing/2014/main" id="{65F0EE69-5E70-427E-9699-A29A79223018}"/>
              </a:ext>
            </a:extLst>
          </p:cNvPr>
          <p:cNvPicPr>
            <a:picLocks noChangeAspect="1"/>
          </p:cNvPicPr>
          <p:nvPr/>
        </p:nvPicPr>
        <p:blipFill>
          <a:blip r:embed="rId2"/>
          <a:stretch>
            <a:fillRect/>
          </a:stretch>
        </p:blipFill>
        <p:spPr>
          <a:xfrm>
            <a:off x="4656747" y="2374880"/>
            <a:ext cx="5324475" cy="3914775"/>
          </a:xfrm>
          <a:prstGeom prst="rect">
            <a:avLst/>
          </a:prstGeom>
        </p:spPr>
      </p:pic>
    </p:spTree>
    <p:extLst>
      <p:ext uri="{BB962C8B-B14F-4D97-AF65-F5344CB8AC3E}">
        <p14:creationId xmlns:p14="http://schemas.microsoft.com/office/powerpoint/2010/main" val="86048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6017-D842-48F8-A0A7-DECD7B2421CB}"/>
              </a:ext>
            </a:extLst>
          </p:cNvPr>
          <p:cNvSpPr>
            <a:spLocks noGrp="1"/>
          </p:cNvSpPr>
          <p:nvPr>
            <p:ph type="title"/>
          </p:nvPr>
        </p:nvSpPr>
        <p:spPr/>
        <p:txBody>
          <a:bodyPr>
            <a:normAutofit fontScale="90000"/>
          </a:bodyPr>
          <a:lstStyle/>
          <a:p>
            <a:r>
              <a:rPr lang="en-US" dirty="0"/>
              <a:t>Data</a:t>
            </a:r>
            <a:br>
              <a:rPr lang="en-US" dirty="0"/>
            </a:br>
            <a:r>
              <a:rPr lang="en-US" sz="4000" dirty="0"/>
              <a:t>Venue Info: FourSquare.com</a:t>
            </a:r>
            <a:br>
              <a:rPr lang="en-US" dirty="0"/>
            </a:br>
            <a:r>
              <a:rPr lang="en-US" sz="3200" dirty="0"/>
              <a:t> </a:t>
            </a:r>
          </a:p>
        </p:txBody>
      </p:sp>
      <p:pic>
        <p:nvPicPr>
          <p:cNvPr id="3" name="Picture 2">
            <a:extLst>
              <a:ext uri="{FF2B5EF4-FFF2-40B4-BE49-F238E27FC236}">
                <a16:creationId xmlns:a16="http://schemas.microsoft.com/office/drawing/2014/main" id="{7720769E-C00F-4F3B-A5DD-7E12177C7F56}"/>
              </a:ext>
            </a:extLst>
          </p:cNvPr>
          <p:cNvPicPr>
            <a:picLocks noChangeAspect="1"/>
          </p:cNvPicPr>
          <p:nvPr/>
        </p:nvPicPr>
        <p:blipFill>
          <a:blip r:embed="rId2"/>
          <a:stretch>
            <a:fillRect/>
          </a:stretch>
        </p:blipFill>
        <p:spPr>
          <a:xfrm>
            <a:off x="4489349" y="3025695"/>
            <a:ext cx="5991225" cy="3028950"/>
          </a:xfrm>
          <a:prstGeom prst="rect">
            <a:avLst/>
          </a:prstGeom>
        </p:spPr>
      </p:pic>
    </p:spTree>
    <p:extLst>
      <p:ext uri="{BB962C8B-B14F-4D97-AF65-F5344CB8AC3E}">
        <p14:creationId xmlns:p14="http://schemas.microsoft.com/office/powerpoint/2010/main" val="323112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FE80-D3C0-4896-8054-F63C905B3D01}"/>
              </a:ext>
            </a:extLst>
          </p:cNvPr>
          <p:cNvSpPr>
            <a:spLocks noGrp="1"/>
          </p:cNvSpPr>
          <p:nvPr>
            <p:ph type="title"/>
          </p:nvPr>
        </p:nvSpPr>
        <p:spPr/>
        <p:txBody>
          <a:bodyPr/>
          <a:lstStyle/>
          <a:p>
            <a:r>
              <a:rPr lang="en-US" dirty="0"/>
              <a:t>Data Preprocessing</a:t>
            </a:r>
            <a:br>
              <a:rPr lang="en-US" dirty="0"/>
            </a:br>
            <a:r>
              <a:rPr lang="en-US" sz="3200" dirty="0"/>
              <a:t>One Hot Encoder</a:t>
            </a:r>
          </a:p>
        </p:txBody>
      </p:sp>
      <p:pic>
        <p:nvPicPr>
          <p:cNvPr id="4" name="Picture 3">
            <a:extLst>
              <a:ext uri="{FF2B5EF4-FFF2-40B4-BE49-F238E27FC236}">
                <a16:creationId xmlns:a16="http://schemas.microsoft.com/office/drawing/2014/main" id="{6C409241-28FF-4398-8E67-9BC5C3A49D5A}"/>
              </a:ext>
            </a:extLst>
          </p:cNvPr>
          <p:cNvPicPr>
            <a:picLocks noChangeAspect="1"/>
          </p:cNvPicPr>
          <p:nvPr/>
        </p:nvPicPr>
        <p:blipFill>
          <a:blip r:embed="rId2"/>
          <a:stretch>
            <a:fillRect/>
          </a:stretch>
        </p:blipFill>
        <p:spPr>
          <a:xfrm>
            <a:off x="4826618" y="3429000"/>
            <a:ext cx="6981825" cy="2967038"/>
          </a:xfrm>
          <a:prstGeom prst="rect">
            <a:avLst/>
          </a:prstGeom>
        </p:spPr>
      </p:pic>
      <p:sp>
        <p:nvSpPr>
          <p:cNvPr id="5" name="Title 1">
            <a:extLst>
              <a:ext uri="{FF2B5EF4-FFF2-40B4-BE49-F238E27FC236}">
                <a16:creationId xmlns:a16="http://schemas.microsoft.com/office/drawing/2014/main" id="{DBEF18F1-C1CC-4DF5-AADD-7E424D6390B3}"/>
              </a:ext>
            </a:extLst>
          </p:cNvPr>
          <p:cNvSpPr txBox="1">
            <a:spLocks/>
          </p:cNvSpPr>
          <p:nvPr/>
        </p:nvSpPr>
        <p:spPr>
          <a:xfrm>
            <a:off x="3320016" y="2648642"/>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1600" dirty="0"/>
              <a:t>We use the one hot encoder to pre process the data by binarizing the categories in each of the grouped venues. </a:t>
            </a:r>
          </a:p>
        </p:txBody>
      </p:sp>
    </p:spTree>
    <p:extLst>
      <p:ext uri="{BB962C8B-B14F-4D97-AF65-F5344CB8AC3E}">
        <p14:creationId xmlns:p14="http://schemas.microsoft.com/office/powerpoint/2010/main" val="11637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211A-DA5A-495F-AD48-704A538F63BF}"/>
              </a:ext>
            </a:extLst>
          </p:cNvPr>
          <p:cNvSpPr>
            <a:spLocks noGrp="1"/>
          </p:cNvSpPr>
          <p:nvPr>
            <p:ph type="title"/>
          </p:nvPr>
        </p:nvSpPr>
        <p:spPr/>
        <p:txBody>
          <a:bodyPr/>
          <a:lstStyle/>
          <a:p>
            <a:r>
              <a:rPr lang="en-US" dirty="0"/>
              <a:t>Data Preprocessing</a:t>
            </a:r>
            <a:br>
              <a:rPr lang="en-US" dirty="0"/>
            </a:br>
            <a:r>
              <a:rPr lang="en-US" dirty="0"/>
              <a:t>Choosing the Top Venues</a:t>
            </a:r>
          </a:p>
        </p:txBody>
      </p:sp>
      <p:sp>
        <p:nvSpPr>
          <p:cNvPr id="3" name="Content Placeholder 2">
            <a:extLst>
              <a:ext uri="{FF2B5EF4-FFF2-40B4-BE49-F238E27FC236}">
                <a16:creationId xmlns:a16="http://schemas.microsoft.com/office/drawing/2014/main" id="{34D852A7-EF4B-4110-A715-612647D3A717}"/>
              </a:ext>
            </a:extLst>
          </p:cNvPr>
          <p:cNvSpPr>
            <a:spLocks noGrp="1"/>
          </p:cNvSpPr>
          <p:nvPr>
            <p:ph idx="1"/>
          </p:nvPr>
        </p:nvSpPr>
        <p:spPr>
          <a:xfrm>
            <a:off x="3132258" y="2261190"/>
            <a:ext cx="8770571" cy="1378688"/>
          </a:xfrm>
        </p:spPr>
        <p:txBody>
          <a:bodyPr/>
          <a:lstStyle/>
          <a:p>
            <a:r>
              <a:rPr lang="en-US" dirty="0"/>
              <a:t>Data is organized by the most common venues of each of the neighborhoods, restricting the values to the 10 most common. </a:t>
            </a:r>
          </a:p>
        </p:txBody>
      </p:sp>
      <p:pic>
        <p:nvPicPr>
          <p:cNvPr id="4" name="Picture 3">
            <a:extLst>
              <a:ext uri="{FF2B5EF4-FFF2-40B4-BE49-F238E27FC236}">
                <a16:creationId xmlns:a16="http://schemas.microsoft.com/office/drawing/2014/main" id="{A9276663-EAC7-44EB-B976-541F4CFD8123}"/>
              </a:ext>
            </a:extLst>
          </p:cNvPr>
          <p:cNvPicPr>
            <a:picLocks noChangeAspect="1"/>
          </p:cNvPicPr>
          <p:nvPr/>
        </p:nvPicPr>
        <p:blipFill>
          <a:blip r:embed="rId2"/>
          <a:stretch>
            <a:fillRect/>
          </a:stretch>
        </p:blipFill>
        <p:spPr>
          <a:xfrm>
            <a:off x="3444063" y="2950534"/>
            <a:ext cx="8146962" cy="3608278"/>
          </a:xfrm>
          <a:prstGeom prst="rect">
            <a:avLst/>
          </a:prstGeom>
        </p:spPr>
      </p:pic>
    </p:spTree>
    <p:extLst>
      <p:ext uri="{BB962C8B-B14F-4D97-AF65-F5344CB8AC3E}">
        <p14:creationId xmlns:p14="http://schemas.microsoft.com/office/powerpoint/2010/main" val="116381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6436-723C-46C1-80C3-D1FE922A8D27}"/>
              </a:ext>
            </a:extLst>
          </p:cNvPr>
          <p:cNvSpPr>
            <a:spLocks noGrp="1"/>
          </p:cNvSpPr>
          <p:nvPr>
            <p:ph type="title"/>
          </p:nvPr>
        </p:nvSpPr>
        <p:spPr/>
        <p:txBody>
          <a:bodyPr>
            <a:normAutofit fontScale="90000"/>
          </a:bodyPr>
          <a:lstStyle/>
          <a:p>
            <a:r>
              <a:rPr lang="en-US" dirty="0"/>
              <a:t>Data Preprocessing</a:t>
            </a:r>
            <a:br>
              <a:rPr lang="en-US" dirty="0"/>
            </a:br>
            <a:r>
              <a:rPr lang="en-US" sz="3600" dirty="0"/>
              <a:t>Merging all the data</a:t>
            </a:r>
            <a:r>
              <a:rPr lang="en-US" dirty="0"/>
              <a:t> </a:t>
            </a:r>
            <a:br>
              <a:rPr lang="en-US" dirty="0"/>
            </a:br>
            <a:endParaRPr lang="en-US" dirty="0"/>
          </a:p>
        </p:txBody>
      </p:sp>
      <p:pic>
        <p:nvPicPr>
          <p:cNvPr id="4" name="Picture 3">
            <a:extLst>
              <a:ext uri="{FF2B5EF4-FFF2-40B4-BE49-F238E27FC236}">
                <a16:creationId xmlns:a16="http://schemas.microsoft.com/office/drawing/2014/main" id="{CF747C4C-E667-4BD2-B2C0-F9FA7317FABD}"/>
              </a:ext>
            </a:extLst>
          </p:cNvPr>
          <p:cNvPicPr>
            <a:picLocks noChangeAspect="1"/>
          </p:cNvPicPr>
          <p:nvPr/>
        </p:nvPicPr>
        <p:blipFill>
          <a:blip r:embed="rId2"/>
          <a:stretch>
            <a:fillRect/>
          </a:stretch>
        </p:blipFill>
        <p:spPr>
          <a:xfrm>
            <a:off x="3347081" y="2951987"/>
            <a:ext cx="8357190" cy="3337668"/>
          </a:xfrm>
          <a:prstGeom prst="rect">
            <a:avLst/>
          </a:prstGeom>
        </p:spPr>
      </p:pic>
      <p:sp>
        <p:nvSpPr>
          <p:cNvPr id="5" name="Content Placeholder 2">
            <a:extLst>
              <a:ext uri="{FF2B5EF4-FFF2-40B4-BE49-F238E27FC236}">
                <a16:creationId xmlns:a16="http://schemas.microsoft.com/office/drawing/2014/main" id="{37F1CF94-AB15-4F43-966A-A3955FF851E6}"/>
              </a:ext>
            </a:extLst>
          </p:cNvPr>
          <p:cNvSpPr>
            <a:spLocks noGrp="1"/>
          </p:cNvSpPr>
          <p:nvPr>
            <p:ph idx="1"/>
          </p:nvPr>
        </p:nvSpPr>
        <p:spPr>
          <a:xfrm>
            <a:off x="3132258" y="2261190"/>
            <a:ext cx="8770571" cy="1378688"/>
          </a:xfrm>
        </p:spPr>
        <p:txBody>
          <a:bodyPr/>
          <a:lstStyle/>
          <a:p>
            <a:r>
              <a:rPr lang="en-US" dirty="0"/>
              <a:t>Venues data is merged with geographical data. </a:t>
            </a:r>
          </a:p>
        </p:txBody>
      </p:sp>
    </p:spTree>
    <p:extLst>
      <p:ext uri="{BB962C8B-B14F-4D97-AF65-F5344CB8AC3E}">
        <p14:creationId xmlns:p14="http://schemas.microsoft.com/office/powerpoint/2010/main" val="25353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0A29-543C-475C-8A65-E6B7896FD26E}"/>
              </a:ext>
            </a:extLst>
          </p:cNvPr>
          <p:cNvSpPr>
            <a:spLocks noGrp="1"/>
          </p:cNvSpPr>
          <p:nvPr>
            <p:ph type="title"/>
          </p:nvPr>
        </p:nvSpPr>
        <p:spPr/>
        <p:txBody>
          <a:bodyPr/>
          <a:lstStyle/>
          <a:p>
            <a:r>
              <a:rPr lang="en-US" dirty="0"/>
              <a:t>Clusters Map</a:t>
            </a:r>
            <a:br>
              <a:rPr lang="en-US" dirty="0"/>
            </a:br>
            <a:r>
              <a:rPr lang="en-US" sz="3200" dirty="0" err="1"/>
              <a:t>Map</a:t>
            </a:r>
            <a:r>
              <a:rPr lang="en-US" sz="3200" dirty="0"/>
              <a:t> with 5 clusters</a:t>
            </a:r>
          </a:p>
        </p:txBody>
      </p:sp>
      <p:pic>
        <p:nvPicPr>
          <p:cNvPr id="4" name="Picture 3">
            <a:extLst>
              <a:ext uri="{FF2B5EF4-FFF2-40B4-BE49-F238E27FC236}">
                <a16:creationId xmlns:a16="http://schemas.microsoft.com/office/drawing/2014/main" id="{D2D9705C-07BB-48A9-A658-D1600D15A459}"/>
              </a:ext>
            </a:extLst>
          </p:cNvPr>
          <p:cNvPicPr>
            <a:picLocks noChangeAspect="1"/>
          </p:cNvPicPr>
          <p:nvPr/>
        </p:nvPicPr>
        <p:blipFill>
          <a:blip r:embed="rId2"/>
          <a:stretch>
            <a:fillRect/>
          </a:stretch>
        </p:blipFill>
        <p:spPr>
          <a:xfrm>
            <a:off x="5148816" y="2328529"/>
            <a:ext cx="5105400" cy="4327451"/>
          </a:xfrm>
          <a:prstGeom prst="rect">
            <a:avLst/>
          </a:prstGeom>
        </p:spPr>
      </p:pic>
    </p:spTree>
    <p:extLst>
      <p:ext uri="{BB962C8B-B14F-4D97-AF65-F5344CB8AC3E}">
        <p14:creationId xmlns:p14="http://schemas.microsoft.com/office/powerpoint/2010/main" val="353285303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39</TotalTime>
  <Words>335</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Schoolbook</vt:lpstr>
      <vt:lpstr>Corbel</vt:lpstr>
      <vt:lpstr>Feathered</vt:lpstr>
      <vt:lpstr>Battle of the Neighborhoods:  Where to rent after college in Seattle?</vt:lpstr>
      <vt:lpstr>Problem Synopsis</vt:lpstr>
      <vt:lpstr>Data Seattle Postal Codes:seattlearea.com </vt:lpstr>
      <vt:lpstr>Data Average Rent from rentcafe.com </vt:lpstr>
      <vt:lpstr>Data Venue Info: FourSquare.com  </vt:lpstr>
      <vt:lpstr>Data Preprocessing One Hot Encoder</vt:lpstr>
      <vt:lpstr>Data Preprocessing Choosing the Top Venues</vt:lpstr>
      <vt:lpstr>Data Preprocessing Merging all the data  </vt:lpstr>
      <vt:lpstr>Clusters Map Map with 5 clusters</vt:lpstr>
      <vt:lpstr>Tables  Tables of each cluster with 10 most common venues</vt:lpstr>
      <vt:lpstr>Venues comparison Laurelhurst vs Federal Way Neighborhood</vt:lpstr>
      <vt:lpstr>Demographic Info by Neighborhood</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Where to rent after college?</dc:title>
  <dc:creator>GABRIEL EDUARDO TREJOS DURAN</dc:creator>
  <cp:lastModifiedBy>GABRIEL EDUARDO TREJOS DURAN</cp:lastModifiedBy>
  <cp:revision>6</cp:revision>
  <dcterms:created xsi:type="dcterms:W3CDTF">2018-12-10T05:59:55Z</dcterms:created>
  <dcterms:modified xsi:type="dcterms:W3CDTF">2018-12-10T06:39:32Z</dcterms:modified>
</cp:coreProperties>
</file>