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Giuseppe Triolo Puleio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 100/0041524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17/04/2022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it-IT" sz="2000" dirty="0"/>
              <a:t>La pagina web realizzata vuole essere un esempio di possibile portfolio aziendale con la presentazione dei lavori realizzati da un’azienda. La struttura è costituita da:</a:t>
            </a:r>
          </a:p>
          <a:p>
            <a:pPr lvl="1" algn="just"/>
            <a:r>
              <a:rPr lang="it-IT" sz="1600" dirty="0" err="1"/>
              <a:t>Header</a:t>
            </a:r>
            <a:r>
              <a:rPr lang="it-IT" sz="1600" dirty="0"/>
              <a:t> contenente titolo e </a:t>
            </a:r>
            <a:r>
              <a:rPr lang="it-IT" sz="1600" dirty="0" err="1"/>
              <a:t>navbar</a:t>
            </a:r>
            <a:r>
              <a:rPr lang="it-IT" sz="1600" dirty="0"/>
              <a:t>. In caso di visualizzazione Mobile la </a:t>
            </a:r>
            <a:r>
              <a:rPr lang="it-IT" sz="1600" dirty="0" err="1"/>
              <a:t>navbar</a:t>
            </a:r>
            <a:r>
              <a:rPr lang="it-IT" sz="1600" dirty="0"/>
              <a:t> sparirà dando spazio ad un pulsante che consentirà l’apertura di un menù;</a:t>
            </a:r>
          </a:p>
          <a:p>
            <a:pPr lvl="1" algn="just"/>
            <a:r>
              <a:rPr lang="it-IT" sz="1600" dirty="0"/>
              <a:t>Corpo della pagina con un primo paragrafo iniziale costituito da un titolo e una descrizione seguiti da una griglia che rappresenta i vari lavori;</a:t>
            </a:r>
          </a:p>
          <a:p>
            <a:pPr lvl="1" algn="just"/>
            <a:r>
              <a:rPr lang="it-IT" sz="1600" dirty="0" err="1"/>
              <a:t>Footer</a:t>
            </a:r>
            <a:r>
              <a:rPr lang="it-IT" sz="1600" dirty="0"/>
              <a:t> con i dati del creatore della pagina ed eventuali altre indicazioni (copyright, certificazioni, </a:t>
            </a:r>
            <a:r>
              <a:rPr lang="it-IT" sz="1600" dirty="0" err="1"/>
              <a:t>ecc</a:t>
            </a:r>
            <a:r>
              <a:rPr lang="it-IT" sz="1600" dirty="0"/>
              <a:t>…).</a:t>
            </a:r>
          </a:p>
          <a:p>
            <a:pPr algn="just"/>
            <a:r>
              <a:rPr lang="it-IT" sz="2000" dirty="0"/>
              <a:t>Per ogni lavoro presentato verranno indicate le informazioni principali di realizzazione, un’immagine (eventualmente dinamica) rappresentativa, un link che porta alla posizione geografica e una sintetica descrizione.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0F9039-F452-462C-88BF-9928399B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1" y="60410"/>
            <a:ext cx="7885651" cy="6725387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7C26BB-19A5-4DE3-83C6-7F71CC1C8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2" r="23650" b="93888"/>
          <a:stretch/>
        </p:blipFill>
        <p:spPr>
          <a:xfrm>
            <a:off x="4319919" y="210459"/>
            <a:ext cx="7516135" cy="74204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1184426-F2D4-4AA9-BB9D-F29B9BB5D6E1}"/>
              </a:ext>
            </a:extLst>
          </p:cNvPr>
          <p:cNvSpPr txBox="1"/>
          <p:nvPr/>
        </p:nvSpPr>
        <p:spPr>
          <a:xfrm>
            <a:off x="4039200" y="1250994"/>
            <a:ext cx="3960000" cy="1524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it-IT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……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it-IT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BitControl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: Portfolio Aziendale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70FF43-6C35-4F17-AFE3-09054ACB3B28}"/>
              </a:ext>
            </a:extLst>
          </p:cNvPr>
          <p:cNvSpPr txBox="1"/>
          <p:nvPr/>
        </p:nvSpPr>
        <p:spPr>
          <a:xfrm>
            <a:off x="8232375" y="1240855"/>
            <a:ext cx="1980000" cy="5406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background-image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('header.jpeg')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background-size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cover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repeat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no-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repeat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background-position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relative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calc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(100%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20px)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align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-items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it-IT" sz="700" dirty="0">
                <a:solidFill>
                  <a:srgbClr val="800000"/>
                </a:solidFill>
                <a:latin typeface="Consolas" panose="020B0609020204030204" pitchFamily="49" charset="0"/>
              </a:rPr>
              <a:t>::</a:t>
            </a:r>
            <a:r>
              <a:rPr lang="it-IT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before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''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absolute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right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rgba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(128,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128,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128,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0.3)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it-IT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z-index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-end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align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-items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-start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it-IT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Kanit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sans-serif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var(--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-color)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rgba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(255,255,255,0.8)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text-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align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450px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line-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35px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2rem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it-IT" sz="700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46F0BE4-215F-4682-BCAF-E4191451EF75}"/>
              </a:ext>
            </a:extLst>
          </p:cNvPr>
          <p:cNvCxnSpPr/>
          <p:nvPr/>
        </p:nvCxnSpPr>
        <p:spPr>
          <a:xfrm>
            <a:off x="8084925" y="1114425"/>
            <a:ext cx="0" cy="5714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9E5B023-374E-42AB-B80F-E4FC2C96F10B}"/>
              </a:ext>
            </a:extLst>
          </p:cNvPr>
          <p:cNvCxnSpPr>
            <a:cxnSpLocks/>
          </p:cNvCxnSpPr>
          <p:nvPr/>
        </p:nvCxnSpPr>
        <p:spPr>
          <a:xfrm flipV="1">
            <a:off x="4348494" y="38713"/>
            <a:ext cx="0" cy="91378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411AE31-EED2-423C-B266-18D7B542BF24}"/>
              </a:ext>
            </a:extLst>
          </p:cNvPr>
          <p:cNvCxnSpPr>
            <a:cxnSpLocks/>
          </p:cNvCxnSpPr>
          <p:nvPr/>
        </p:nvCxnSpPr>
        <p:spPr>
          <a:xfrm flipV="1">
            <a:off x="11826916" y="38713"/>
            <a:ext cx="0" cy="91378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BCD0819-B0F1-48C6-B4D5-8969843FF5FF}"/>
              </a:ext>
            </a:extLst>
          </p:cNvPr>
          <p:cNvCxnSpPr/>
          <p:nvPr/>
        </p:nvCxnSpPr>
        <p:spPr>
          <a:xfrm>
            <a:off x="4348494" y="149499"/>
            <a:ext cx="747842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79F8159-3A47-4377-B0BA-2911D92C222A}"/>
              </a:ext>
            </a:extLst>
          </p:cNvPr>
          <p:cNvSpPr txBox="1"/>
          <p:nvPr/>
        </p:nvSpPr>
        <p:spPr>
          <a:xfrm>
            <a:off x="7748446" y="-71212"/>
            <a:ext cx="685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accent2"/>
                </a:solidFill>
              </a:rPr>
              <a:t>1000 px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813BD801-A965-45BA-BF71-DEAB21C23BC4}"/>
              </a:ext>
            </a:extLst>
          </p:cNvPr>
          <p:cNvSpPr/>
          <p:nvPr/>
        </p:nvSpPr>
        <p:spPr>
          <a:xfrm>
            <a:off x="6411594" y="802640"/>
            <a:ext cx="3361053" cy="274319"/>
          </a:xfrm>
          <a:custGeom>
            <a:avLst/>
            <a:gdLst>
              <a:gd name="connsiteX0" fmla="*/ 0 w 3360418"/>
              <a:gd name="connsiteY0" fmla="*/ 0 h 274319"/>
              <a:gd name="connsiteX1" fmla="*/ 3360418 w 3360418"/>
              <a:gd name="connsiteY1" fmla="*/ 0 h 274319"/>
              <a:gd name="connsiteX2" fmla="*/ 3360418 w 3360418"/>
              <a:gd name="connsiteY2" fmla="*/ 274319 h 274319"/>
              <a:gd name="connsiteX3" fmla="*/ 0 w 3360418"/>
              <a:gd name="connsiteY3" fmla="*/ 274319 h 274319"/>
              <a:gd name="connsiteX4" fmla="*/ 0 w 3360418"/>
              <a:gd name="connsiteY4" fmla="*/ 0 h 274319"/>
              <a:gd name="connsiteX0" fmla="*/ 3360418 w 3360418"/>
              <a:gd name="connsiteY0" fmla="*/ 0 h 274319"/>
              <a:gd name="connsiteX1" fmla="*/ 3360418 w 3360418"/>
              <a:gd name="connsiteY1" fmla="*/ 274319 h 274319"/>
              <a:gd name="connsiteX2" fmla="*/ 0 w 3360418"/>
              <a:gd name="connsiteY2" fmla="*/ 274319 h 274319"/>
              <a:gd name="connsiteX3" fmla="*/ 91440 w 3360418"/>
              <a:gd name="connsiteY3" fmla="*/ 91440 h 274319"/>
              <a:gd name="connsiteX0" fmla="*/ 3361053 w 3361053"/>
              <a:gd name="connsiteY0" fmla="*/ 0 h 274319"/>
              <a:gd name="connsiteX1" fmla="*/ 3361053 w 3361053"/>
              <a:gd name="connsiteY1" fmla="*/ 274319 h 274319"/>
              <a:gd name="connsiteX2" fmla="*/ 635 w 3361053"/>
              <a:gd name="connsiteY2" fmla="*/ 274319 h 274319"/>
              <a:gd name="connsiteX3" fmla="*/ 0 w 3361053"/>
              <a:gd name="connsiteY3" fmla="*/ 18415 h 2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1053" h="274319">
                <a:moveTo>
                  <a:pt x="3361053" y="0"/>
                </a:moveTo>
                <a:lnTo>
                  <a:pt x="3361053" y="274319"/>
                </a:lnTo>
                <a:lnTo>
                  <a:pt x="635" y="274319"/>
                </a:lnTo>
                <a:cubicBezTo>
                  <a:pt x="635" y="182879"/>
                  <a:pt x="0" y="18415"/>
                  <a:pt x="0" y="18415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it-IT" sz="1200" b="1" dirty="0">
                <a:solidFill>
                  <a:srgbClr val="00B050"/>
                </a:solidFill>
              </a:rPr>
              <a:t>450 px</a:t>
            </a: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D4127844-B36C-40D5-B81D-2297F6A15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51" y="4083005"/>
            <a:ext cx="3907857" cy="866274"/>
          </a:xfrm>
          <a:prstGeom prst="rect">
            <a:avLst/>
          </a:prstGeom>
        </p:spPr>
      </p:pic>
      <p:sp>
        <p:nvSpPr>
          <p:cNvPr id="43" name="Rettangolo 30">
            <a:extLst>
              <a:ext uri="{FF2B5EF4-FFF2-40B4-BE49-F238E27FC236}">
                <a16:creationId xmlns:a16="http://schemas.microsoft.com/office/drawing/2014/main" id="{011A6111-CAB9-40CA-AE89-DD3D3516DB49}"/>
              </a:ext>
            </a:extLst>
          </p:cNvPr>
          <p:cNvSpPr/>
          <p:nvPr/>
        </p:nvSpPr>
        <p:spPr>
          <a:xfrm>
            <a:off x="4670355" y="4650580"/>
            <a:ext cx="2813907" cy="508160"/>
          </a:xfrm>
          <a:custGeom>
            <a:avLst/>
            <a:gdLst>
              <a:gd name="connsiteX0" fmla="*/ 0 w 3360418"/>
              <a:gd name="connsiteY0" fmla="*/ 0 h 274319"/>
              <a:gd name="connsiteX1" fmla="*/ 3360418 w 3360418"/>
              <a:gd name="connsiteY1" fmla="*/ 0 h 274319"/>
              <a:gd name="connsiteX2" fmla="*/ 3360418 w 3360418"/>
              <a:gd name="connsiteY2" fmla="*/ 274319 h 274319"/>
              <a:gd name="connsiteX3" fmla="*/ 0 w 3360418"/>
              <a:gd name="connsiteY3" fmla="*/ 274319 h 274319"/>
              <a:gd name="connsiteX4" fmla="*/ 0 w 3360418"/>
              <a:gd name="connsiteY4" fmla="*/ 0 h 274319"/>
              <a:gd name="connsiteX0" fmla="*/ 3360418 w 3360418"/>
              <a:gd name="connsiteY0" fmla="*/ 0 h 274319"/>
              <a:gd name="connsiteX1" fmla="*/ 3360418 w 3360418"/>
              <a:gd name="connsiteY1" fmla="*/ 274319 h 274319"/>
              <a:gd name="connsiteX2" fmla="*/ 0 w 3360418"/>
              <a:gd name="connsiteY2" fmla="*/ 274319 h 274319"/>
              <a:gd name="connsiteX3" fmla="*/ 91440 w 3360418"/>
              <a:gd name="connsiteY3" fmla="*/ 91440 h 274319"/>
              <a:gd name="connsiteX0" fmla="*/ 3361053 w 3361053"/>
              <a:gd name="connsiteY0" fmla="*/ 0 h 274319"/>
              <a:gd name="connsiteX1" fmla="*/ 3361053 w 3361053"/>
              <a:gd name="connsiteY1" fmla="*/ 274319 h 274319"/>
              <a:gd name="connsiteX2" fmla="*/ 635 w 3361053"/>
              <a:gd name="connsiteY2" fmla="*/ 274319 h 274319"/>
              <a:gd name="connsiteX3" fmla="*/ 0 w 3361053"/>
              <a:gd name="connsiteY3" fmla="*/ 18415 h 2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1053" h="274319">
                <a:moveTo>
                  <a:pt x="3361053" y="0"/>
                </a:moveTo>
                <a:lnTo>
                  <a:pt x="3361053" y="274319"/>
                </a:lnTo>
                <a:lnTo>
                  <a:pt x="635" y="274319"/>
                </a:lnTo>
                <a:cubicBezTo>
                  <a:pt x="635" y="182879"/>
                  <a:pt x="0" y="18415"/>
                  <a:pt x="0" y="18415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it-IT" sz="1200" b="1" dirty="0">
                <a:solidFill>
                  <a:srgbClr val="00B050"/>
                </a:solidFill>
              </a:rPr>
              <a:t>350 px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DA243598-87D8-4FF0-9EAE-457D97B1C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2" r="23650" b="93888"/>
          <a:stretch/>
        </p:blipFill>
        <p:spPr>
          <a:xfrm>
            <a:off x="4319919" y="210459"/>
            <a:ext cx="7516135" cy="742041"/>
          </a:xfr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B071925-BB2D-40F8-BCEF-BE3984EDF22C}"/>
              </a:ext>
            </a:extLst>
          </p:cNvPr>
          <p:cNvSpPr txBox="1"/>
          <p:nvPr/>
        </p:nvSpPr>
        <p:spPr>
          <a:xfrm>
            <a:off x="4039200" y="1250994"/>
            <a:ext cx="3960000" cy="3844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="menu"&gt;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="menu-item"&gt;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="menu-item"&gt;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Chi siamo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="menu-item"&gt;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Portfolio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it-I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menuMobile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05C466C-5261-4BA5-A30A-448F3D1A02F6}"/>
              </a:ext>
            </a:extLst>
          </p:cNvPr>
          <p:cNvSpPr txBox="1"/>
          <p:nvPr/>
        </p:nvSpPr>
        <p:spPr>
          <a:xfrm>
            <a:off x="8232375" y="1240856"/>
            <a:ext cx="1980000" cy="3855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700" dirty="0">
                <a:solidFill>
                  <a:srgbClr val="800000"/>
                </a:solidFill>
                <a:latin typeface="Consolas" panose="020B0609020204030204" pitchFamily="49" charset="0"/>
              </a:rPr>
              <a:t>#menuMobile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27px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27px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3px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700" dirty="0">
                <a:solidFill>
                  <a:srgbClr val="800000"/>
                </a:solidFill>
                <a:latin typeface="Consolas" panose="020B0609020204030204" pitchFamily="49" charset="0"/>
              </a:rPr>
              <a:t>#menuMobile:hover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rgba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(255,255,255,0.8)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800000"/>
                </a:solidFill>
                <a:latin typeface="Consolas" panose="020B0609020204030204" pitchFamily="49" charset="0"/>
              </a:rPr>
              <a:t>#menuMobile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it-IT" sz="700" dirty="0">
                <a:solidFill>
                  <a:srgbClr val="800000"/>
                </a:solidFill>
                <a:latin typeface="Consolas" panose="020B0609020204030204" pitchFamily="49" charset="0"/>
              </a:rPr>
              <a:t>#menu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>
                <a:solidFill>
                  <a:srgbClr val="800000"/>
                </a:solidFill>
                <a:latin typeface="Consolas" panose="020B0609020204030204" pitchFamily="49" charset="0"/>
              </a:rPr>
              <a:t>.menu-item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inline-block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70px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bold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700" dirty="0">
                <a:solidFill>
                  <a:srgbClr val="800000"/>
                </a:solidFill>
                <a:latin typeface="Consolas" panose="020B0609020204030204" pitchFamily="49" charset="0"/>
              </a:rPr>
              <a:t>#menu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7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it-IT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menu-item:hover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black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7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it-IT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it-IT" sz="700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55C4BFB-A509-4C11-AE17-D67A66C96527}"/>
              </a:ext>
            </a:extLst>
          </p:cNvPr>
          <p:cNvCxnSpPr>
            <a:cxnSpLocks/>
          </p:cNvCxnSpPr>
          <p:nvPr/>
        </p:nvCxnSpPr>
        <p:spPr>
          <a:xfrm>
            <a:off x="8084925" y="1114425"/>
            <a:ext cx="0" cy="3981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264266B-1E46-4EB0-994F-0CA8F8173880}"/>
              </a:ext>
            </a:extLst>
          </p:cNvPr>
          <p:cNvCxnSpPr/>
          <p:nvPr/>
        </p:nvCxnSpPr>
        <p:spPr>
          <a:xfrm>
            <a:off x="10359867" y="751904"/>
            <a:ext cx="617220" cy="0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750FAF2-8AFC-4007-A578-C6E7161655E1}"/>
              </a:ext>
            </a:extLst>
          </p:cNvPr>
          <p:cNvCxnSpPr>
            <a:cxnSpLocks/>
          </p:cNvCxnSpPr>
          <p:nvPr/>
        </p:nvCxnSpPr>
        <p:spPr>
          <a:xfrm flipV="1">
            <a:off x="10977087" y="407965"/>
            <a:ext cx="0" cy="43976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5545A42-7A88-4368-892A-B67AA1550578}"/>
              </a:ext>
            </a:extLst>
          </p:cNvPr>
          <p:cNvCxnSpPr>
            <a:cxnSpLocks/>
          </p:cNvCxnSpPr>
          <p:nvPr/>
        </p:nvCxnSpPr>
        <p:spPr>
          <a:xfrm flipV="1">
            <a:off x="10359867" y="407965"/>
            <a:ext cx="0" cy="43499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1A96E28-57C6-4085-B631-0F8691DAF682}"/>
              </a:ext>
            </a:extLst>
          </p:cNvPr>
          <p:cNvSpPr txBox="1"/>
          <p:nvPr/>
        </p:nvSpPr>
        <p:spPr>
          <a:xfrm>
            <a:off x="10404398" y="509895"/>
            <a:ext cx="528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00"/>
                </a:solidFill>
              </a:rPr>
              <a:t>70 px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DF3F37E-E746-4603-BBD5-B5510650D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96" y="5607005"/>
            <a:ext cx="3907857" cy="866274"/>
          </a:xfrm>
          <a:prstGeom prst="rect">
            <a:avLst/>
          </a:prstGeom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64A6926-6BEF-48F1-8432-712CA36A06BE}"/>
              </a:ext>
            </a:extLst>
          </p:cNvPr>
          <p:cNvCxnSpPr>
            <a:cxnSpLocks/>
          </p:cNvCxnSpPr>
          <p:nvPr/>
        </p:nvCxnSpPr>
        <p:spPr>
          <a:xfrm>
            <a:off x="9601111" y="6238304"/>
            <a:ext cx="333852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959FAF1-DB39-437E-AF03-78F850526E1A}"/>
              </a:ext>
            </a:extLst>
          </p:cNvPr>
          <p:cNvCxnSpPr>
            <a:cxnSpLocks/>
          </p:cNvCxnSpPr>
          <p:nvPr/>
        </p:nvCxnSpPr>
        <p:spPr>
          <a:xfrm flipV="1">
            <a:off x="9934964" y="6043613"/>
            <a:ext cx="0" cy="29051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5112E14-9911-478C-B4C4-3792F619D516}"/>
              </a:ext>
            </a:extLst>
          </p:cNvPr>
          <p:cNvCxnSpPr>
            <a:cxnSpLocks/>
          </p:cNvCxnSpPr>
          <p:nvPr/>
        </p:nvCxnSpPr>
        <p:spPr>
          <a:xfrm flipV="1">
            <a:off x="9601111" y="6043613"/>
            <a:ext cx="0" cy="28575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9755E50-4426-4D96-9B4C-824C259E9B49}"/>
              </a:ext>
            </a:extLst>
          </p:cNvPr>
          <p:cNvSpPr txBox="1"/>
          <p:nvPr/>
        </p:nvSpPr>
        <p:spPr>
          <a:xfrm>
            <a:off x="9619059" y="6061612"/>
            <a:ext cx="3345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rgbClr val="FFC000"/>
                </a:solidFill>
              </a:rPr>
              <a:t>37 px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B77B081A-B1DC-428F-B686-F0F570A7076B}"/>
              </a:ext>
            </a:extLst>
          </p:cNvPr>
          <p:cNvCxnSpPr>
            <a:cxnSpLocks/>
          </p:cNvCxnSpPr>
          <p:nvPr/>
        </p:nvCxnSpPr>
        <p:spPr>
          <a:xfrm flipH="1">
            <a:off x="9934963" y="5713389"/>
            <a:ext cx="23773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95814B7-11C2-4D02-A460-B71A9D863F6E}"/>
              </a:ext>
            </a:extLst>
          </p:cNvPr>
          <p:cNvCxnSpPr>
            <a:cxnSpLocks/>
          </p:cNvCxnSpPr>
          <p:nvPr/>
        </p:nvCxnSpPr>
        <p:spPr>
          <a:xfrm flipH="1">
            <a:off x="9934963" y="6039620"/>
            <a:ext cx="254406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384FA20D-699A-4FA8-994C-82CAA9CA9B15}"/>
              </a:ext>
            </a:extLst>
          </p:cNvPr>
          <p:cNvCxnSpPr>
            <a:cxnSpLocks/>
          </p:cNvCxnSpPr>
          <p:nvPr/>
        </p:nvCxnSpPr>
        <p:spPr>
          <a:xfrm flipV="1">
            <a:off x="10092215" y="5713389"/>
            <a:ext cx="0" cy="326231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A8B7731-F226-4979-94D6-CDB4A6D6A327}"/>
              </a:ext>
            </a:extLst>
          </p:cNvPr>
          <p:cNvSpPr txBox="1"/>
          <p:nvPr/>
        </p:nvSpPr>
        <p:spPr>
          <a:xfrm>
            <a:off x="10058189" y="5768783"/>
            <a:ext cx="4580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rgbClr val="FFC000"/>
                </a:solidFill>
              </a:rPr>
              <a:t>37 px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Screenshot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768CCE4A-DA26-42BC-A924-0963E6989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02" r="21859"/>
          <a:stretch/>
        </p:blipFill>
        <p:spPr>
          <a:xfrm>
            <a:off x="5981700" y="60410"/>
            <a:ext cx="4324350" cy="6725387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9AD67B2-9371-4832-98C7-7D55FA1716D5}"/>
              </a:ext>
            </a:extLst>
          </p:cNvPr>
          <p:cNvSpPr/>
          <p:nvPr/>
        </p:nvSpPr>
        <p:spPr>
          <a:xfrm>
            <a:off x="6057900" y="2600325"/>
            <a:ext cx="413385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4E9649D-9ABF-4A01-B39A-6329C8FCF696}"/>
              </a:ext>
            </a:extLst>
          </p:cNvPr>
          <p:cNvSpPr/>
          <p:nvPr/>
        </p:nvSpPr>
        <p:spPr>
          <a:xfrm>
            <a:off x="6058800" y="4514849"/>
            <a:ext cx="413385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3F7CC11-B75E-4EE8-9025-F3312D37D5A7}"/>
              </a:ext>
            </a:extLst>
          </p:cNvPr>
          <p:cNvSpPr/>
          <p:nvPr/>
        </p:nvSpPr>
        <p:spPr>
          <a:xfrm>
            <a:off x="6058800" y="6515100"/>
            <a:ext cx="413385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5D1F476-EA44-41AF-A538-F94CC2BBB393}"/>
              </a:ext>
            </a:extLst>
          </p:cNvPr>
          <p:cNvSpPr/>
          <p:nvPr/>
        </p:nvSpPr>
        <p:spPr>
          <a:xfrm>
            <a:off x="6057900" y="685801"/>
            <a:ext cx="413385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69AA12-5194-4203-94E2-8C4452AE63F1}"/>
              </a:ext>
            </a:extLst>
          </p:cNvPr>
          <p:cNvSpPr txBox="1"/>
          <p:nvPr/>
        </p:nvSpPr>
        <p:spPr>
          <a:xfrm>
            <a:off x="10129837" y="591413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 px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8C2E5E-0680-4219-9E31-DB27A90B5F64}"/>
              </a:ext>
            </a:extLst>
          </p:cNvPr>
          <p:cNvSpPr txBox="1"/>
          <p:nvPr/>
        </p:nvSpPr>
        <p:spPr>
          <a:xfrm>
            <a:off x="10129837" y="250689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 px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22BCD7C-02C3-4DBF-9037-92BCD0583E14}"/>
              </a:ext>
            </a:extLst>
          </p:cNvPr>
          <p:cNvSpPr txBox="1"/>
          <p:nvPr/>
        </p:nvSpPr>
        <p:spPr>
          <a:xfrm>
            <a:off x="10129837" y="4420370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 px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91A7373-BD4E-4113-903B-D05F280717F0}"/>
              </a:ext>
            </a:extLst>
          </p:cNvPr>
          <p:cNvSpPr txBox="1"/>
          <p:nvPr/>
        </p:nvSpPr>
        <p:spPr>
          <a:xfrm>
            <a:off x="10129837" y="6416818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 px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8005A12-B2DF-4711-8350-079DC594B6EE}"/>
              </a:ext>
            </a:extLst>
          </p:cNvPr>
          <p:cNvSpPr/>
          <p:nvPr/>
        </p:nvSpPr>
        <p:spPr>
          <a:xfrm>
            <a:off x="6057900" y="473076"/>
            <a:ext cx="413385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82176FA-C345-453D-9F62-E1E828F9E8DF}"/>
              </a:ext>
            </a:extLst>
          </p:cNvPr>
          <p:cNvSpPr txBox="1"/>
          <p:nvPr/>
        </p:nvSpPr>
        <p:spPr>
          <a:xfrm>
            <a:off x="10129837" y="378688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 px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3E3CE80-F72C-4457-B466-7F9277BF5C08}"/>
              </a:ext>
            </a:extLst>
          </p:cNvPr>
          <p:cNvSpPr/>
          <p:nvPr/>
        </p:nvSpPr>
        <p:spPr>
          <a:xfrm rot="16200000">
            <a:off x="2988123" y="3494087"/>
            <a:ext cx="6087742" cy="45719"/>
          </a:xfrm>
          <a:prstGeom prst="rect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162411A-8708-4B3C-A0E6-6322E1C5C82F}"/>
              </a:ext>
            </a:extLst>
          </p:cNvPr>
          <p:cNvSpPr/>
          <p:nvPr/>
        </p:nvSpPr>
        <p:spPr>
          <a:xfrm rot="16200000">
            <a:off x="5197605" y="3600449"/>
            <a:ext cx="5783580" cy="45719"/>
          </a:xfrm>
          <a:prstGeom prst="rect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FEBC875-97A1-4E5F-9C8D-10E61EF2B151}"/>
              </a:ext>
            </a:extLst>
          </p:cNvPr>
          <p:cNvSpPr/>
          <p:nvPr/>
        </p:nvSpPr>
        <p:spPr>
          <a:xfrm rot="16200000">
            <a:off x="7103683" y="3494088"/>
            <a:ext cx="6087742" cy="45719"/>
          </a:xfrm>
          <a:prstGeom prst="rect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BF1A595-8AA0-4451-A79C-4C1D423FA551}"/>
              </a:ext>
            </a:extLst>
          </p:cNvPr>
          <p:cNvSpPr txBox="1"/>
          <p:nvPr/>
        </p:nvSpPr>
        <p:spPr>
          <a:xfrm>
            <a:off x="5634022" y="498844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 px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042FC21-984B-4D82-8F50-ABA3EF6615DD}"/>
              </a:ext>
            </a:extLst>
          </p:cNvPr>
          <p:cNvCxnSpPr>
            <a:cxnSpLocks/>
          </p:cNvCxnSpPr>
          <p:nvPr/>
        </p:nvCxnSpPr>
        <p:spPr>
          <a:xfrm>
            <a:off x="7822406" y="1583531"/>
            <a:ext cx="207169" cy="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1B0C12C-DB32-472A-B8C0-C9E90F8BCF22}"/>
              </a:ext>
            </a:extLst>
          </p:cNvPr>
          <p:cNvSpPr txBox="1"/>
          <p:nvPr/>
        </p:nvSpPr>
        <p:spPr>
          <a:xfrm>
            <a:off x="7849810" y="1570862"/>
            <a:ext cx="153354" cy="1327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it-IT" sz="800" b="1" dirty="0">
                <a:solidFill>
                  <a:schemeClr val="accent6"/>
                </a:solidFill>
              </a:rPr>
              <a:t>50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A53329A-D9F8-48A0-89C2-30EFE6461F30}"/>
              </a:ext>
            </a:extLst>
          </p:cNvPr>
          <p:cNvSpPr/>
          <p:nvPr/>
        </p:nvSpPr>
        <p:spPr>
          <a:xfrm>
            <a:off x="6076950" y="1801873"/>
            <a:ext cx="1967349" cy="793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600" dirty="0">
                <a:solidFill>
                  <a:schemeClr val="bg1"/>
                </a:solidFill>
              </a:rPr>
              <a:t>20 px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D6141D2-1487-4FA5-AE44-F85AE23BC583}"/>
              </a:ext>
            </a:extLst>
          </p:cNvPr>
          <p:cNvSpPr/>
          <p:nvPr/>
        </p:nvSpPr>
        <p:spPr>
          <a:xfrm>
            <a:off x="8130068" y="2486378"/>
            <a:ext cx="1967349" cy="793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600" dirty="0">
                <a:solidFill>
                  <a:schemeClr val="bg1"/>
                </a:solidFill>
              </a:rPr>
              <a:t>20 px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5EFE215-D293-4596-BDEA-6C1E9F539365}"/>
              </a:ext>
            </a:extLst>
          </p:cNvPr>
          <p:cNvSpPr/>
          <p:nvPr/>
        </p:nvSpPr>
        <p:spPr>
          <a:xfrm>
            <a:off x="6072667" y="741659"/>
            <a:ext cx="1980721" cy="18443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0720739-E6C9-4163-A8D1-B4A9015B631F}"/>
              </a:ext>
            </a:extLst>
          </p:cNvPr>
          <p:cNvSpPr txBox="1"/>
          <p:nvPr/>
        </p:nvSpPr>
        <p:spPr>
          <a:xfrm>
            <a:off x="6880619" y="2395362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>
                <a:solidFill>
                  <a:srgbClr val="C00000"/>
                </a:solidFill>
              </a:rPr>
              <a:t>5 px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4BFE88B-9A9C-4270-BFB1-BF6F5102E44B}"/>
              </a:ext>
            </a:extLst>
          </p:cNvPr>
          <p:cNvSpPr txBox="1"/>
          <p:nvPr/>
        </p:nvSpPr>
        <p:spPr>
          <a:xfrm>
            <a:off x="4037826" y="419215"/>
            <a:ext cx="3960000" cy="6377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="intro"&gt;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Impianti realizzati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Di seguito un elenco degli impianti di automazione realizzati.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="job-list"&gt;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-job"&gt;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="job"&gt;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="job-intro"&gt;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="job1.jpg"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="job-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title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="job-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thumbnail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="job-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="job-info"&gt;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Anno Conclusione: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PLC/SCADA: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pt-BR" sz="1000" dirty="0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pt-BR" sz="10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Cliente: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…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="job"&gt;</a:t>
            </a: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………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-job"&gt;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………</a:t>
            </a: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it-IT" sz="1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5B8BF3-3ED2-4FAD-8C02-D50023E86961}"/>
              </a:ext>
            </a:extLst>
          </p:cNvPr>
          <p:cNvSpPr txBox="1"/>
          <p:nvPr/>
        </p:nvSpPr>
        <p:spPr>
          <a:xfrm>
            <a:off x="8185720" y="419215"/>
            <a:ext cx="1980000" cy="6377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#content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black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#intro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text-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align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#intro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#intro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1.7rem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line-height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20px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#job-list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#job-list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it-IT" sz="600" dirty="0" err="1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-job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calc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(100%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10px)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calc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(50%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20px)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var(--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-color)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-start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align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-items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-end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.job-intro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relative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calc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(100%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10px)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190px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it-IT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.job-intro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absolute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right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z-index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200px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object-fit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cover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it-IT" sz="6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ADDD20A-0F3A-41B4-AAA5-9279606CF706}"/>
              </a:ext>
            </a:extLst>
          </p:cNvPr>
          <p:cNvSpPr txBox="1"/>
          <p:nvPr/>
        </p:nvSpPr>
        <p:spPr>
          <a:xfrm>
            <a:off x="10160586" y="419296"/>
            <a:ext cx="1980000" cy="6377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.job-intro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absolute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right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z-index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rgb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(100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149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237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0.8)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max-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max-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</a:t>
            </a:r>
            <a:r>
              <a:rPr lang="it-IT" sz="600" dirty="0" err="1">
                <a:solidFill>
                  <a:srgbClr val="800000"/>
                </a:solidFill>
                <a:latin typeface="Consolas" panose="020B0609020204030204" pitchFamily="49" charset="0"/>
              </a:rPr>
              <a:t>thumbnail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-top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-28px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3px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var(--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-color)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background-image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('gps.png')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background-position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background-size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40%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repeat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no-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repeat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z-index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it-IT" sz="600" dirty="0" err="1">
                <a:solidFill>
                  <a:srgbClr val="800000"/>
                </a:solidFill>
                <a:latin typeface="Consolas" panose="020B0609020204030204" pitchFamily="49" charset="0"/>
              </a:rPr>
              <a:t>job-thumbnail:hover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var(--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secondary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-color)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</a:t>
            </a:r>
            <a:r>
              <a:rPr lang="it-IT" sz="600" dirty="0" err="1">
                <a:solidFill>
                  <a:srgbClr val="800000"/>
                </a:solidFill>
                <a:latin typeface="Consolas" panose="020B0609020204030204" pitchFamily="49" charset="0"/>
              </a:rPr>
              <a:t>description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-top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-25px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</a:t>
            </a:r>
            <a:r>
              <a:rPr lang="it-IT" sz="600" dirty="0" err="1">
                <a:solidFill>
                  <a:srgbClr val="800000"/>
                </a:solidFill>
                <a:latin typeface="Consolas" panose="020B0609020204030204" pitchFamily="49" charset="0"/>
              </a:rPr>
              <a:t>description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20px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it-IT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justify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</a:t>
            </a:r>
            <a:r>
              <a:rPr lang="it-IT" sz="600" dirty="0" err="1">
                <a:solidFill>
                  <a:srgbClr val="800000"/>
                </a:solidFill>
                <a:latin typeface="Consolas" panose="020B0609020204030204" pitchFamily="49" charset="0"/>
              </a:rPr>
              <a:t>description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.job-info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'Share Tech Mono'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monospace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cornflowerblue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</a:t>
            </a:r>
            <a:r>
              <a:rPr lang="it-IT" sz="600" dirty="0" err="1">
                <a:solidFill>
                  <a:srgbClr val="800000"/>
                </a:solidFill>
                <a:latin typeface="Consolas" panose="020B0609020204030204" pitchFamily="49" charset="0"/>
              </a:rPr>
              <a:t>description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.job-info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Righteous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cursive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z-index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</a:t>
            </a:r>
            <a:r>
              <a:rPr lang="it-IT" sz="600" dirty="0" err="1">
                <a:solidFill>
                  <a:srgbClr val="800000"/>
                </a:solidFill>
                <a:latin typeface="Consolas" panose="020B0609020204030204" pitchFamily="49" charset="0"/>
              </a:rPr>
              <a:t>description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.job-info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text-</a:t>
            </a:r>
            <a:r>
              <a:rPr lang="it-IT" sz="600" dirty="0" err="1">
                <a:solidFill>
                  <a:srgbClr val="FF0000"/>
                </a:solidFill>
                <a:latin typeface="Consolas" panose="020B0609020204030204" pitchFamily="49" charset="0"/>
              </a:rPr>
              <a:t>align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it-IT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</a:t>
            </a:r>
            <a:r>
              <a:rPr lang="it-IT" sz="600" dirty="0" err="1">
                <a:solidFill>
                  <a:srgbClr val="800000"/>
                </a:solidFill>
                <a:latin typeface="Consolas" panose="020B0609020204030204" pitchFamily="49" charset="0"/>
              </a:rPr>
              <a:t>description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.job-info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600" dirty="0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600" dirty="0">
                <a:solidFill>
                  <a:srgbClr val="0000FF"/>
                </a:solidFill>
                <a:latin typeface="Consolas" panose="020B0609020204030204" pitchFamily="49" charset="0"/>
              </a:rPr>
              <a:t>black</a:t>
            </a:r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it-IT" sz="600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F3399F8-9F02-475A-8B4E-09CFD233CB9B}"/>
              </a:ext>
            </a:extLst>
          </p:cNvPr>
          <p:cNvCxnSpPr>
            <a:cxnSpLocks/>
          </p:cNvCxnSpPr>
          <p:nvPr/>
        </p:nvCxnSpPr>
        <p:spPr>
          <a:xfrm>
            <a:off x="8084925" y="269919"/>
            <a:ext cx="0" cy="64761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6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E11932F1-F7C6-4194-BC04-BF646943B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3" t="96540" r="23509" b="16"/>
          <a:stretch/>
        </p:blipFill>
        <p:spPr>
          <a:xfrm>
            <a:off x="4533279" y="210460"/>
            <a:ext cx="7516135" cy="41814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9859EF9-85E3-4496-9A97-65D0739D940B}"/>
              </a:ext>
            </a:extLst>
          </p:cNvPr>
          <p:cNvSpPr txBox="1"/>
          <p:nvPr/>
        </p:nvSpPr>
        <p:spPr>
          <a:xfrm>
            <a:off x="4039200" y="1250994"/>
            <a:ext cx="3960000" cy="19722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it-IT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Powered By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Giuseppe Triolo Puleio - Matr. 100/0041524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Corso di </a:t>
            </a:r>
            <a:r>
              <a:rPr lang="it-I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WebProgramming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- Ingegneria Informatica 2021/2022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Università di Catania</a:t>
            </a: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it-IT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0C07D42-3789-467A-9339-46206F5564A7}"/>
              </a:ext>
            </a:extLst>
          </p:cNvPr>
          <p:cNvSpPr txBox="1"/>
          <p:nvPr/>
        </p:nvSpPr>
        <p:spPr>
          <a:xfrm>
            <a:off x="8232374" y="1240855"/>
            <a:ext cx="3594539" cy="5406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var(--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secondary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-color)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calc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(100%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10px)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-end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align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-items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it-I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>
                <a:solidFill>
                  <a:srgbClr val="FF0000"/>
                </a:solidFill>
                <a:latin typeface="Consolas" panose="020B0609020204030204" pitchFamily="49" charset="0"/>
              </a:rPr>
              <a:t>line-height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1000" dirty="0">
                <a:solidFill>
                  <a:srgbClr val="0000FF"/>
                </a:solidFill>
                <a:latin typeface="Consolas" panose="020B0609020204030204" pitchFamily="49" charset="0"/>
              </a:rPr>
              <a:t>15px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000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11F5CB8-F330-44C8-8FF3-F606E7DA8B95}"/>
              </a:ext>
            </a:extLst>
          </p:cNvPr>
          <p:cNvCxnSpPr/>
          <p:nvPr/>
        </p:nvCxnSpPr>
        <p:spPr>
          <a:xfrm>
            <a:off x="8084925" y="1114425"/>
            <a:ext cx="0" cy="5714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3D0FD25-F068-4169-925E-20DE7F5EA472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4533279" y="38713"/>
            <a:ext cx="3175" cy="38082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723A2E4-1B73-4168-8732-261721405DB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2049414" y="38713"/>
            <a:ext cx="0" cy="38082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1D85A0C-ACBC-4A8D-AEA8-0A968D0775D1}"/>
              </a:ext>
            </a:extLst>
          </p:cNvPr>
          <p:cNvCxnSpPr>
            <a:cxnSpLocks/>
          </p:cNvCxnSpPr>
          <p:nvPr/>
        </p:nvCxnSpPr>
        <p:spPr>
          <a:xfrm>
            <a:off x="4533279" y="149499"/>
            <a:ext cx="750699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B65646D-A62F-4847-97F4-FA42CF2713B9}"/>
              </a:ext>
            </a:extLst>
          </p:cNvPr>
          <p:cNvSpPr txBox="1"/>
          <p:nvPr/>
        </p:nvSpPr>
        <p:spPr>
          <a:xfrm>
            <a:off x="7961806" y="-71212"/>
            <a:ext cx="685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accent2"/>
                </a:solidFill>
              </a:rPr>
              <a:t>1000 px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CBCCAC04-E6D5-4385-ABDA-427A3E7CAE55}"/>
              </a:ext>
            </a:extLst>
          </p:cNvPr>
          <p:cNvCxnSpPr>
            <a:cxnSpLocks/>
          </p:cNvCxnSpPr>
          <p:nvPr/>
        </p:nvCxnSpPr>
        <p:spPr>
          <a:xfrm>
            <a:off x="4060031" y="626180"/>
            <a:ext cx="45181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084E9F4-69CC-4843-B4DC-4F88D57A4679}"/>
              </a:ext>
            </a:extLst>
          </p:cNvPr>
          <p:cNvCxnSpPr>
            <a:cxnSpLocks/>
          </p:cNvCxnSpPr>
          <p:nvPr/>
        </p:nvCxnSpPr>
        <p:spPr>
          <a:xfrm>
            <a:off x="4060031" y="220073"/>
            <a:ext cx="45181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243825B-9B6E-4E34-8FD2-CA8EACC59057}"/>
              </a:ext>
            </a:extLst>
          </p:cNvPr>
          <p:cNvCxnSpPr>
            <a:cxnSpLocks/>
          </p:cNvCxnSpPr>
          <p:nvPr/>
        </p:nvCxnSpPr>
        <p:spPr>
          <a:xfrm>
            <a:off x="4268167" y="220073"/>
            <a:ext cx="0" cy="40610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64B386B-48EA-4342-82FB-55C6E70203BF}"/>
              </a:ext>
            </a:extLst>
          </p:cNvPr>
          <p:cNvSpPr txBox="1"/>
          <p:nvPr/>
        </p:nvSpPr>
        <p:spPr>
          <a:xfrm>
            <a:off x="4005120" y="284627"/>
            <a:ext cx="528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00B050"/>
                </a:solidFill>
              </a:rPr>
              <a:t>55 px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1536</Words>
  <Application>Microsoft Office PowerPoint</Application>
  <PresentationFormat>Widescreen</PresentationFormat>
  <Paragraphs>311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 Screenshot</vt:lpstr>
      <vt:lpstr>Sezione contenuti Codice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Triolo Puleio</cp:lastModifiedBy>
  <cp:revision>4</cp:revision>
  <dcterms:created xsi:type="dcterms:W3CDTF">2021-03-24T16:57:46Z</dcterms:created>
  <dcterms:modified xsi:type="dcterms:W3CDTF">2022-04-17T20:38:24Z</dcterms:modified>
</cp:coreProperties>
</file>