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58" r:id="rId3"/>
    <p:sldId id="262"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422"/>
  </p:normalViewPr>
  <p:slideViewPr>
    <p:cSldViewPr snapToGrid="0" snapToObjects="1">
      <p:cViewPr varScale="1">
        <p:scale>
          <a:sx n="80" d="100"/>
          <a:sy n="80" d="100"/>
        </p:scale>
        <p:origin x="2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66ABC-83C9-C14D-8361-619926FB5779}" type="datetimeFigureOut">
              <a:rPr lang="en-US" smtClean="0"/>
              <a:t>9/25/21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1DD66-2DC5-9349-A6A2-8593BAB11E0E}" type="slidenum">
              <a:rPr lang="en-US" smtClean="0"/>
              <a:t>‹#›</a:t>
            </a:fld>
            <a:endParaRPr lang="en-US"/>
          </a:p>
        </p:txBody>
      </p:sp>
    </p:spTree>
    <p:extLst>
      <p:ext uri="{BB962C8B-B14F-4D97-AF65-F5344CB8AC3E}">
        <p14:creationId xmlns:p14="http://schemas.microsoft.com/office/powerpoint/2010/main" val="135626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levergirlfinance.com/blog/money-blocks-this-is-why-im-brok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investopedia.com/terms/n/networth.asp"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fgate.com/news/article/M-C-Hammer-Sells-Mansion-Moves-to-Tracy-Rap-2811447.php"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thrillist.com/home/why-mc-hammer-went-broke-how-mc-hammer-spent-all-of-his-money" TargetMode="External"/><Relationship Id="rId5" Type="http://schemas.openxmlformats.org/officeDocument/2006/relationships/hyperlink" Target="https://www.huffingtonpost.com/2011/12/12/mc-hammer-sued-by-us-gove_n_1143853.html" TargetMode="External"/><Relationship Id="rId4" Type="http://schemas.openxmlformats.org/officeDocument/2006/relationships/hyperlink" Target="http://articles.latimes.com/1991-07-12/sports/sp-2115_1_m-c-hamm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Being rich is simply having a lot of money or income. It comes down to how much cash you have in your bank account. But just because you’re rich, doesn’t mean you are wealthy.</a:t>
            </a:r>
          </a:p>
          <a:p>
            <a:pPr fontAlgn="base"/>
            <a:r>
              <a:rPr lang="en-US" sz="1200" b="0" i="0" kern="1200" dirty="0">
                <a:solidFill>
                  <a:schemeClr val="tx1"/>
                </a:solidFill>
                <a:effectLst/>
                <a:latin typeface="+mn-lt"/>
                <a:ea typeface="+mn-ea"/>
                <a:cs typeface="+mn-cs"/>
              </a:rPr>
              <a:t>In fact, being rich can often mean that you are spending a lot of money. It can also mean that you have a lot of debt. It doesn’t matter how much money you have if your expenses are higher than your income. Being in debt is definitely not something to aspire to! </a:t>
            </a:r>
          </a:p>
          <a:p>
            <a:endParaRPr lang="en-US" dirty="0"/>
          </a:p>
          <a:p>
            <a:endParaRPr lang="en-US" dirty="0"/>
          </a:p>
          <a:p>
            <a:r>
              <a:rPr lang="en-US" sz="1200" b="0" i="0" kern="1200" dirty="0">
                <a:solidFill>
                  <a:schemeClr val="tx1"/>
                </a:solidFill>
                <a:effectLst/>
                <a:latin typeface="+mn-lt"/>
                <a:ea typeface="+mn-ea"/>
                <a:cs typeface="+mn-cs"/>
              </a:rPr>
              <a:t> If you make $200,000 a year, but spend $225,000 a year in expenses, you might seem rich, but you’re on your way to </a:t>
            </a:r>
            <a:r>
              <a:rPr lang="en-US" sz="1200" b="0" i="0" u="none" strike="noStrike" kern="1200" dirty="0">
                <a:solidFill>
                  <a:schemeClr val="tx1"/>
                </a:solidFill>
                <a:effectLst/>
                <a:latin typeface="+mn-lt"/>
                <a:ea typeface="+mn-ea"/>
                <a:cs typeface="+mn-cs"/>
                <a:hlinkClick r:id="rId3"/>
              </a:rPr>
              <a:t>going broke. </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Being wealthy is not only having enough money to meet your needs but being able to afford not to work if you don’t have to. It’s about amassing assets and making your money work for you. In other words, it’s having a significant </a:t>
            </a:r>
            <a:r>
              <a:rPr lang="en-US" sz="1200" b="0" i="0" u="none" strike="noStrike" kern="1200" dirty="0">
                <a:solidFill>
                  <a:schemeClr val="tx1"/>
                </a:solidFill>
                <a:effectLst/>
                <a:latin typeface="+mn-lt"/>
                <a:ea typeface="+mn-ea"/>
                <a:cs typeface="+mn-cs"/>
                <a:hlinkClick r:id="rId4"/>
              </a:rPr>
              <a:t>net worth</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Wealthy people don’t necessarily own the latest gadgets or cars or throw lavish parties. What they do have, is a lot of assets, such as real estate, investments, and cash.</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Wealthy people don’t have to work.. They have their money working for them</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Becoming wealthy means you have: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Time to do the things you want to do</a:t>
            </a:r>
          </a:p>
          <a:p>
            <a:pPr fontAlgn="base"/>
            <a:r>
              <a:rPr lang="en-US" sz="1200" b="0" i="0" kern="1200" dirty="0">
                <a:solidFill>
                  <a:schemeClr val="tx1"/>
                </a:solidFill>
                <a:effectLst/>
                <a:latin typeface="+mn-lt"/>
                <a:ea typeface="+mn-ea"/>
                <a:cs typeface="+mn-cs"/>
              </a:rPr>
              <a:t>Time to spend with the people you love</a:t>
            </a:r>
          </a:p>
          <a:p>
            <a:pPr fontAlgn="base"/>
            <a:r>
              <a:rPr lang="en-US" sz="1200" b="0" i="0" kern="1200" dirty="0">
                <a:solidFill>
                  <a:schemeClr val="tx1"/>
                </a:solidFill>
                <a:effectLst/>
                <a:latin typeface="+mn-lt"/>
                <a:ea typeface="+mn-ea"/>
                <a:cs typeface="+mn-cs"/>
              </a:rPr>
              <a:t>Time to learn about the things you want to learn </a:t>
            </a:r>
            <a:r>
              <a:rPr lang="en-US" sz="1200" b="0" i="0" kern="1200" dirty="0" err="1">
                <a:solidFill>
                  <a:schemeClr val="tx1"/>
                </a:solidFill>
                <a:effectLst/>
                <a:latin typeface="+mn-lt"/>
                <a:ea typeface="+mn-ea"/>
                <a:cs typeface="+mn-cs"/>
              </a:rPr>
              <a:t>abou</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751DD66-2DC5-9349-A6A2-8593BAB11E0E}" type="slidenum">
              <a:rPr lang="en-US" smtClean="0"/>
              <a:t>2</a:t>
            </a:fld>
            <a:endParaRPr lang="en-US"/>
          </a:p>
        </p:txBody>
      </p:sp>
    </p:spTree>
    <p:extLst>
      <p:ext uri="{BB962C8B-B14F-4D97-AF65-F5344CB8AC3E}">
        <p14:creationId xmlns:p14="http://schemas.microsoft.com/office/powerpoint/2010/main" val="26816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MC Hammer had a legitimate hit with "U Can't Touch This" and the rapper soon had $30 million in the bank. Thanks to his success, Hammer bought a </a:t>
            </a:r>
            <a:r>
              <a:rPr lang="en-US" sz="1200" b="0" i="0" u="none" strike="noStrike" kern="1200" dirty="0">
                <a:solidFill>
                  <a:schemeClr val="tx1"/>
                </a:solidFill>
                <a:effectLst/>
                <a:latin typeface="+mn-lt"/>
                <a:ea typeface="+mn-ea"/>
                <a:cs typeface="+mn-cs"/>
                <a:hlinkClick r:id="rId3"/>
              </a:rPr>
              <a:t>$1 million mansion </a:t>
            </a:r>
            <a:r>
              <a:rPr lang="en-US" sz="1200" b="0" i="0" kern="1200" dirty="0">
                <a:solidFill>
                  <a:schemeClr val="tx1"/>
                </a:solidFill>
                <a:effectLst/>
                <a:latin typeface="+mn-lt"/>
                <a:ea typeface="+mn-ea"/>
                <a:cs typeface="+mn-cs"/>
              </a:rPr>
              <a:t>that he made $30 million worth of adjustments to and staffed 200 people in his home. He also bought a </a:t>
            </a:r>
            <a:r>
              <a:rPr lang="en-US" sz="1200" b="0" i="0" u="none" strike="noStrike" kern="1200" dirty="0">
                <a:solidFill>
                  <a:schemeClr val="tx1"/>
                </a:solidFill>
                <a:effectLst/>
                <a:latin typeface="+mn-lt"/>
                <a:ea typeface="+mn-ea"/>
                <a:cs typeface="+mn-cs"/>
                <a:hlinkClick r:id="rId4"/>
              </a:rPr>
              <a:t>horse stable</a:t>
            </a:r>
            <a:r>
              <a:rPr lang="en-US" sz="1200" b="0" i="0" kern="1200" dirty="0">
                <a:solidFill>
                  <a:schemeClr val="tx1"/>
                </a:solidFill>
                <a:effectLst/>
                <a:latin typeface="+mn-lt"/>
                <a:ea typeface="+mn-ea"/>
                <a:cs typeface="+mn-cs"/>
              </a:rPr>
              <a:t> where he kept 19 racehorses.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Combined with his unrestrained spending and </a:t>
            </a:r>
            <a:r>
              <a:rPr lang="en-US" sz="1200" b="0" i="0" u="none" strike="noStrike" kern="1200" dirty="0">
                <a:solidFill>
                  <a:schemeClr val="tx1"/>
                </a:solidFill>
                <a:effectLst/>
                <a:latin typeface="+mn-lt"/>
                <a:ea typeface="+mn-ea"/>
                <a:cs typeface="+mn-cs"/>
                <a:hlinkClick r:id="rId5"/>
              </a:rPr>
              <a:t>numerous lawsuits</a:t>
            </a:r>
            <a:r>
              <a:rPr lang="en-US" sz="1200" b="0" i="0" kern="1200" dirty="0">
                <a:solidFill>
                  <a:schemeClr val="tx1"/>
                </a:solidFill>
                <a:effectLst/>
                <a:latin typeface="+mn-lt"/>
                <a:ea typeface="+mn-ea"/>
                <a:cs typeface="+mn-cs"/>
              </a:rPr>
              <a:t>, Hammer </a:t>
            </a:r>
            <a:r>
              <a:rPr lang="en-US" sz="1200" b="0" i="0" u="none" strike="noStrike" kern="1200" dirty="0">
                <a:solidFill>
                  <a:schemeClr val="tx1"/>
                </a:solidFill>
                <a:effectLst/>
                <a:latin typeface="+mn-lt"/>
                <a:ea typeface="+mn-ea"/>
                <a:cs typeface="+mn-cs"/>
                <a:hlinkClick r:id="rId6"/>
              </a:rPr>
              <a:t>declared bankruptcy in 1996 while he was reportedly $13 million in debt</a:t>
            </a:r>
            <a:r>
              <a:rPr lang="en-US" sz="1200" b="0" i="0" kern="1200" dirty="0">
                <a:solidFill>
                  <a:schemeClr val="tx1"/>
                </a:solidFill>
                <a:effectLst/>
                <a:latin typeface="+mn-lt"/>
                <a:ea typeface="+mn-ea"/>
                <a:cs typeface="+mn-cs"/>
              </a:rPr>
              <a:t>.</a:t>
            </a:r>
          </a:p>
          <a:p>
            <a:endParaRPr lang="en-US" dirty="0"/>
          </a:p>
          <a:p>
            <a:endParaRPr lang="en-US" dirty="0"/>
          </a:p>
        </p:txBody>
      </p:sp>
      <p:sp>
        <p:nvSpPr>
          <p:cNvPr id="4" name="Slide Number Placeholder 3"/>
          <p:cNvSpPr>
            <a:spLocks noGrp="1"/>
          </p:cNvSpPr>
          <p:nvPr>
            <p:ph type="sldNum" sz="quarter" idx="5"/>
          </p:nvPr>
        </p:nvSpPr>
        <p:spPr/>
        <p:txBody>
          <a:bodyPr/>
          <a:lstStyle/>
          <a:p>
            <a:fld id="{D751DD66-2DC5-9349-A6A2-8593BAB11E0E}" type="slidenum">
              <a:rPr lang="en-US" smtClean="0"/>
              <a:t>4</a:t>
            </a:fld>
            <a:endParaRPr lang="en-US"/>
          </a:p>
        </p:txBody>
      </p:sp>
    </p:spTree>
    <p:extLst>
      <p:ext uri="{BB962C8B-B14F-4D97-AF65-F5344CB8AC3E}">
        <p14:creationId xmlns:p14="http://schemas.microsoft.com/office/powerpoint/2010/main" val="328370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1DD66-2DC5-9349-A6A2-8593BAB11E0E}" type="slidenum">
              <a:rPr lang="en-US" smtClean="0"/>
              <a:t>5</a:t>
            </a:fld>
            <a:endParaRPr lang="en-US"/>
          </a:p>
        </p:txBody>
      </p:sp>
    </p:spTree>
    <p:extLst>
      <p:ext uri="{BB962C8B-B14F-4D97-AF65-F5344CB8AC3E}">
        <p14:creationId xmlns:p14="http://schemas.microsoft.com/office/powerpoint/2010/main" val="303789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5A3049E-75BB-C04D-BD6B-6CC8AED0D637}" type="datetimeFigureOut">
              <a:rPr lang="en-US" smtClean="0"/>
              <a:t>9/25/21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244983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3049E-75BB-C04D-BD6B-6CC8AED0D637}" type="datetimeFigureOut">
              <a:rPr lang="en-US" smtClean="0"/>
              <a:t>9/25/21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1185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5A3049E-75BB-C04D-BD6B-6CC8AED0D637}" type="datetimeFigureOut">
              <a:rPr lang="en-US" smtClean="0"/>
              <a:t>9/25/21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318699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3049E-75BB-C04D-BD6B-6CC8AED0D637}" type="datetimeFigureOut">
              <a:rPr lang="en-US" smtClean="0"/>
              <a:t>9/25/21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116224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5A3049E-75BB-C04D-BD6B-6CC8AED0D637}" type="datetimeFigureOut">
              <a:rPr lang="en-US" smtClean="0"/>
              <a:t>9/25/21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11778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5A3049E-75BB-C04D-BD6B-6CC8AED0D637}" type="datetimeFigureOut">
              <a:rPr lang="en-US" smtClean="0"/>
              <a:t>9/25/21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11967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5A3049E-75BB-C04D-BD6B-6CC8AED0D637}" type="datetimeFigureOut">
              <a:rPr lang="en-US" smtClean="0"/>
              <a:t>9/25/21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13843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A3049E-75BB-C04D-BD6B-6CC8AED0D637}" type="datetimeFigureOut">
              <a:rPr lang="en-US" smtClean="0"/>
              <a:t>9/25/21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226484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5A3049E-75BB-C04D-BD6B-6CC8AED0D637}" type="datetimeFigureOut">
              <a:rPr lang="en-US" smtClean="0"/>
              <a:t>9/25/21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48231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3049E-75BB-C04D-BD6B-6CC8AED0D637}" type="datetimeFigureOut">
              <a:rPr lang="en-US" smtClean="0"/>
              <a:t>9/25/21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385359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5A3049E-75BB-C04D-BD6B-6CC8AED0D637}" type="datetimeFigureOut">
              <a:rPr lang="en-US" smtClean="0"/>
              <a:t>9/25/21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1515417F-314F-2149-A1F0-839C3EF67836}" type="slidenum">
              <a:rPr lang="en-US" smtClean="0"/>
              <a:t>‹#›</a:t>
            </a:fld>
            <a:endParaRPr lang="en-US"/>
          </a:p>
        </p:txBody>
      </p:sp>
    </p:spTree>
    <p:extLst>
      <p:ext uri="{BB962C8B-B14F-4D97-AF65-F5344CB8AC3E}">
        <p14:creationId xmlns:p14="http://schemas.microsoft.com/office/powerpoint/2010/main" val="275318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5A3049E-75BB-C04D-BD6B-6CC8AED0D637}" type="datetimeFigureOut">
              <a:rPr lang="en-US" smtClean="0"/>
              <a:t>9/25/21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515417F-314F-2149-A1F0-839C3EF67836}" type="slidenum">
              <a:rPr lang="en-US" smtClean="0"/>
              <a:t>‹#›</a:t>
            </a:fld>
            <a:endParaRPr lang="en-US"/>
          </a:p>
        </p:txBody>
      </p:sp>
    </p:spTree>
    <p:extLst>
      <p:ext uri="{BB962C8B-B14F-4D97-AF65-F5344CB8AC3E}">
        <p14:creationId xmlns:p14="http://schemas.microsoft.com/office/powerpoint/2010/main" val="33629616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C2E6F0-C8AF-4019-9B42-8BFF8D32F9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6DAB649-BDBB-4DDA-8D98-93D8D0D60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8CCF07C3-D196-4CD0-9369-069006D3E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C65DC58B-8C2E-4EA4-A144-AF34779390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292D89D-3CCD-4521-AD45-91AAB1EAF3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246A986D-4F65-4E2E-BDC9-77BC5E955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B14ACA8B-9F7F-49F7-9681-B98C32307E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CE6B5D0A-E491-4E9E-BFA9-62A11317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AAF537A9-BDF4-4EBD-A344-F2C526F95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D4123C0F-7056-4BD1-9F59-F82CF20D0C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BCCA067F-8BD9-4264-A5E5-4315CEF8A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B82807EB-A797-4274-A7A4-D5FE99541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3E0B7FBB-D4A7-4C4E-855F-E21BBA3C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97AD693-7525-4990-B8C5-0E0B0DDE9D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4C4AE22A-6637-4E3C-A106-41D4CBC51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6D2EB8C6-41B9-4015-80EF-451F94384C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A01B193B-E9C9-43A3-8172-8D16169AE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524292C2-8AA7-412C-B89C-D84F73D41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03111D11-BE72-4589-88D4-314BCFB1E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730AEC6F-84E6-47CA-BD78-B05E8A84D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9FC5FE73-3536-4A02-9107-EEDD366114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Rectangle 32">
            <a:extLst>
              <a:ext uri="{FF2B5EF4-FFF2-40B4-BE49-F238E27FC236}">
                <a16:creationId xmlns:a16="http://schemas.microsoft.com/office/drawing/2014/main" id="{B4E57DED-2570-4080-B894-1A3ADA810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4066551"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iggy Bank">
            <a:extLst>
              <a:ext uri="{FF2B5EF4-FFF2-40B4-BE49-F238E27FC236}">
                <a16:creationId xmlns:a16="http://schemas.microsoft.com/office/drawing/2014/main" id="{CD1807B6-4CE0-43DA-80AF-D6B662AE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801" y="1723005"/>
            <a:ext cx="3415061" cy="3415061"/>
          </a:xfrm>
          <a:prstGeom prst="rect">
            <a:avLst/>
          </a:prstGeom>
          <a:ln w="9525">
            <a:noFill/>
          </a:ln>
        </p:spPr>
      </p:pic>
      <p:grpSp>
        <p:nvGrpSpPr>
          <p:cNvPr id="35" name="Group 34">
            <a:extLst>
              <a:ext uri="{FF2B5EF4-FFF2-40B4-BE49-F238E27FC236}">
                <a16:creationId xmlns:a16="http://schemas.microsoft.com/office/drawing/2014/main" id="{B96F2CDC-67DF-42B6-9E7E-8FAE5E1250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70925" y="1186483"/>
            <a:ext cx="6509954" cy="4477933"/>
            <a:chOff x="807084" y="1186483"/>
            <a:chExt cx="6509954" cy="4477933"/>
          </a:xfrm>
        </p:grpSpPr>
        <p:sp>
          <p:nvSpPr>
            <p:cNvPr id="36" name="Rectangle 35">
              <a:extLst>
                <a:ext uri="{FF2B5EF4-FFF2-40B4-BE49-F238E27FC236}">
                  <a16:creationId xmlns:a16="http://schemas.microsoft.com/office/drawing/2014/main" id="{F1308206-6C12-497B-BA26-BAACA827E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846" y="1186483"/>
              <a:ext cx="6508430"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9">
              <a:extLst>
                <a:ext uri="{FF2B5EF4-FFF2-40B4-BE49-F238E27FC236}">
                  <a16:creationId xmlns:a16="http://schemas.microsoft.com/office/drawing/2014/main" id="{9BC64BEA-9660-4F0A-8B85-0064EDD5E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858445"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836E2D-DC0D-44B0-B07E-5ADBBE44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6509954"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CD9A5F-D877-824B-B53C-74BA0CB3997E}"/>
              </a:ext>
            </a:extLst>
          </p:cNvPr>
          <p:cNvSpPr>
            <a:spLocks noGrp="1"/>
          </p:cNvSpPr>
          <p:nvPr>
            <p:ph type="ctrTitle"/>
          </p:nvPr>
        </p:nvSpPr>
        <p:spPr>
          <a:xfrm>
            <a:off x="4959255" y="2075504"/>
            <a:ext cx="6337231" cy="1748729"/>
          </a:xfrm>
        </p:spPr>
        <p:txBody>
          <a:bodyPr>
            <a:normAutofit/>
          </a:bodyPr>
          <a:lstStyle/>
          <a:p>
            <a:r>
              <a:rPr lang="en-US" dirty="0"/>
              <a:t>Financial Literacy Workshop</a:t>
            </a:r>
          </a:p>
        </p:txBody>
      </p:sp>
      <p:sp>
        <p:nvSpPr>
          <p:cNvPr id="3" name="Subtitle 2">
            <a:extLst>
              <a:ext uri="{FF2B5EF4-FFF2-40B4-BE49-F238E27FC236}">
                <a16:creationId xmlns:a16="http://schemas.microsoft.com/office/drawing/2014/main" id="{0F4CE033-A80E-684A-B5BC-121743D80AA3}"/>
              </a:ext>
            </a:extLst>
          </p:cNvPr>
          <p:cNvSpPr>
            <a:spLocks noGrp="1"/>
          </p:cNvSpPr>
          <p:nvPr>
            <p:ph type="subTitle" idx="1"/>
          </p:nvPr>
        </p:nvSpPr>
        <p:spPr>
          <a:xfrm>
            <a:off x="4959257" y="3906266"/>
            <a:ext cx="6337230" cy="1322587"/>
          </a:xfrm>
        </p:spPr>
        <p:txBody>
          <a:bodyPr>
            <a:normAutofit/>
          </a:bodyPr>
          <a:lstStyle/>
          <a:p>
            <a:endParaRPr lang="en-US"/>
          </a:p>
        </p:txBody>
      </p:sp>
    </p:spTree>
    <p:extLst>
      <p:ext uri="{BB962C8B-B14F-4D97-AF65-F5344CB8AC3E}">
        <p14:creationId xmlns:p14="http://schemas.microsoft.com/office/powerpoint/2010/main" val="260953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3891-B681-8A4B-966D-78AC26FCF45F}"/>
              </a:ext>
            </a:extLst>
          </p:cNvPr>
          <p:cNvSpPr>
            <a:spLocks noGrp="1"/>
          </p:cNvSpPr>
          <p:nvPr>
            <p:ph type="title"/>
          </p:nvPr>
        </p:nvSpPr>
        <p:spPr/>
        <p:txBody>
          <a:bodyPr/>
          <a:lstStyle/>
          <a:p>
            <a:r>
              <a:rPr lang="en-US" dirty="0"/>
              <a:t>Rich vs Wealthy</a:t>
            </a:r>
          </a:p>
        </p:txBody>
      </p:sp>
      <p:sp>
        <p:nvSpPr>
          <p:cNvPr id="3" name="Content Placeholder 2">
            <a:extLst>
              <a:ext uri="{FF2B5EF4-FFF2-40B4-BE49-F238E27FC236}">
                <a16:creationId xmlns:a16="http://schemas.microsoft.com/office/drawing/2014/main" id="{996F9684-A451-E544-B48B-2CC6298391D0}"/>
              </a:ext>
            </a:extLst>
          </p:cNvPr>
          <p:cNvSpPr>
            <a:spLocks noGrp="1"/>
          </p:cNvSpPr>
          <p:nvPr>
            <p:ph idx="1"/>
          </p:nvPr>
        </p:nvSpPr>
        <p:spPr/>
        <p:txBody>
          <a:bodyPr/>
          <a:lstStyle/>
          <a:p>
            <a:r>
              <a:rPr lang="en-US" dirty="0"/>
              <a:t>Question: What is the difference between being rich and being wealthy?</a:t>
            </a:r>
          </a:p>
        </p:txBody>
      </p:sp>
    </p:spTree>
    <p:extLst>
      <p:ext uri="{BB962C8B-B14F-4D97-AF65-F5344CB8AC3E}">
        <p14:creationId xmlns:p14="http://schemas.microsoft.com/office/powerpoint/2010/main" val="137584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97BFA-F2E1-D84D-BD7D-54C9CC845DC0}"/>
              </a:ext>
            </a:extLst>
          </p:cNvPr>
          <p:cNvSpPr>
            <a:spLocks noGrp="1"/>
          </p:cNvSpPr>
          <p:nvPr>
            <p:ph type="title"/>
          </p:nvPr>
        </p:nvSpPr>
        <p:spPr/>
        <p:txBody>
          <a:bodyPr/>
          <a:lstStyle/>
          <a:p>
            <a:r>
              <a:rPr lang="en-US" dirty="0"/>
              <a:t>Debt</a:t>
            </a:r>
          </a:p>
        </p:txBody>
      </p:sp>
      <p:sp>
        <p:nvSpPr>
          <p:cNvPr id="5" name="Content Placeholder 4">
            <a:extLst>
              <a:ext uri="{FF2B5EF4-FFF2-40B4-BE49-F238E27FC236}">
                <a16:creationId xmlns:a16="http://schemas.microsoft.com/office/drawing/2014/main" id="{13EBFF54-A266-1D46-9A7C-E1A9FDFAF971}"/>
              </a:ext>
            </a:extLst>
          </p:cNvPr>
          <p:cNvSpPr>
            <a:spLocks noGrp="1"/>
          </p:cNvSpPr>
          <p:nvPr>
            <p:ph idx="1"/>
          </p:nvPr>
        </p:nvSpPr>
        <p:spPr/>
        <p:txBody>
          <a:bodyPr/>
          <a:lstStyle/>
          <a:p>
            <a:r>
              <a:rPr lang="en-US" dirty="0"/>
              <a:t>Debt is </a:t>
            </a:r>
            <a:r>
              <a:rPr lang="en-US" b="1" dirty="0"/>
              <a:t>anything owed by one person to another</a:t>
            </a:r>
          </a:p>
          <a:p>
            <a:r>
              <a:rPr lang="en-US" dirty="0"/>
              <a:t>Types of Debt</a:t>
            </a:r>
          </a:p>
          <a:p>
            <a:pPr lvl="1"/>
            <a:r>
              <a:rPr lang="en-US" dirty="0"/>
              <a:t>Credit Cards</a:t>
            </a:r>
          </a:p>
          <a:p>
            <a:pPr lvl="1"/>
            <a:r>
              <a:rPr lang="en-US" dirty="0"/>
              <a:t>School Loans</a:t>
            </a:r>
          </a:p>
          <a:p>
            <a:pPr lvl="1"/>
            <a:r>
              <a:rPr lang="en-US" dirty="0"/>
              <a:t>Mortgage</a:t>
            </a:r>
          </a:p>
          <a:p>
            <a:r>
              <a:rPr lang="en-US" dirty="0"/>
              <a:t>Net Worth = Assets – Liabilities</a:t>
            </a:r>
          </a:p>
        </p:txBody>
      </p:sp>
      <p:cxnSp>
        <p:nvCxnSpPr>
          <p:cNvPr id="7" name="Straight Arrow Connector 6">
            <a:extLst>
              <a:ext uri="{FF2B5EF4-FFF2-40B4-BE49-F238E27FC236}">
                <a16:creationId xmlns:a16="http://schemas.microsoft.com/office/drawing/2014/main" id="{36044828-4071-E14A-B026-EA9068CA2830}"/>
              </a:ext>
            </a:extLst>
          </p:cNvPr>
          <p:cNvCxnSpPr>
            <a:cxnSpLocks/>
          </p:cNvCxnSpPr>
          <p:nvPr/>
        </p:nvCxnSpPr>
        <p:spPr>
          <a:xfrm flipH="1" flipV="1">
            <a:off x="8259384" y="4629904"/>
            <a:ext cx="740237" cy="1764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FF0B3DB-40B4-6C43-BA12-AD5B8BD81A5F}"/>
              </a:ext>
            </a:extLst>
          </p:cNvPr>
          <p:cNvSpPr/>
          <p:nvPr/>
        </p:nvSpPr>
        <p:spPr>
          <a:xfrm>
            <a:off x="8373979" y="4806367"/>
            <a:ext cx="1251284" cy="3689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Debt</a:t>
            </a:r>
          </a:p>
        </p:txBody>
      </p:sp>
    </p:spTree>
    <p:extLst>
      <p:ext uri="{BB962C8B-B14F-4D97-AF65-F5344CB8AC3E}">
        <p14:creationId xmlns:p14="http://schemas.microsoft.com/office/powerpoint/2010/main" val="138613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obert F. Smith: Founder, Chairman &amp;amp; CEO – Vista Equity Partners">
            <a:extLst>
              <a:ext uri="{FF2B5EF4-FFF2-40B4-BE49-F238E27FC236}">
                <a16:creationId xmlns:a16="http://schemas.microsoft.com/office/drawing/2014/main" id="{4A886D12-A44B-504C-9EC5-641F12619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054" y="501316"/>
            <a:ext cx="4551464" cy="5855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C Hammer tour coming to town. It&amp;#39;s been a long, long time.">
            <a:extLst>
              <a:ext uri="{FF2B5EF4-FFF2-40B4-BE49-F238E27FC236}">
                <a16:creationId xmlns:a16="http://schemas.microsoft.com/office/drawing/2014/main" id="{8B53DB96-6F0F-2D45-A482-D7FD24F47A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2" r="2" b="2"/>
          <a:stretch/>
        </p:blipFill>
        <p:spPr bwMode="auto">
          <a:xfrm>
            <a:off x="643467" y="643466"/>
            <a:ext cx="5061911" cy="571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4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3891-B681-8A4B-966D-78AC26FCF45F}"/>
              </a:ext>
            </a:extLst>
          </p:cNvPr>
          <p:cNvSpPr>
            <a:spLocks noGrp="1"/>
          </p:cNvSpPr>
          <p:nvPr>
            <p:ph type="title"/>
          </p:nvPr>
        </p:nvSpPr>
        <p:spPr/>
        <p:txBody>
          <a:bodyPr/>
          <a:lstStyle/>
          <a:p>
            <a:r>
              <a:rPr lang="en-US" dirty="0"/>
              <a:t>Why Start Early?</a:t>
            </a:r>
          </a:p>
        </p:txBody>
      </p:sp>
      <p:sp>
        <p:nvSpPr>
          <p:cNvPr id="3" name="Content Placeholder 2">
            <a:extLst>
              <a:ext uri="{FF2B5EF4-FFF2-40B4-BE49-F238E27FC236}">
                <a16:creationId xmlns:a16="http://schemas.microsoft.com/office/drawing/2014/main" id="{996F9684-A451-E544-B48B-2CC6298391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1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A4E5-6E5B-E140-BEFA-C61FB26DCCA6}"/>
              </a:ext>
            </a:extLst>
          </p:cNvPr>
          <p:cNvSpPr>
            <a:spLocks noGrp="1"/>
          </p:cNvSpPr>
          <p:nvPr>
            <p:ph type="title"/>
          </p:nvPr>
        </p:nvSpPr>
        <p:spPr/>
        <p:txBody>
          <a:bodyPr/>
          <a:lstStyle/>
          <a:p>
            <a:r>
              <a:rPr lang="en-US" dirty="0"/>
              <a:t>Budgeting Exercise</a:t>
            </a:r>
          </a:p>
        </p:txBody>
      </p:sp>
      <p:sp>
        <p:nvSpPr>
          <p:cNvPr id="3" name="Text Placeholder 2">
            <a:extLst>
              <a:ext uri="{FF2B5EF4-FFF2-40B4-BE49-F238E27FC236}">
                <a16:creationId xmlns:a16="http://schemas.microsoft.com/office/drawing/2014/main" id="{96194004-A45D-DB4A-9923-1E8B356FC4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9350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97BFA-F2E1-D84D-BD7D-54C9CC845DC0}"/>
              </a:ext>
            </a:extLst>
          </p:cNvPr>
          <p:cNvSpPr>
            <a:spLocks noGrp="1"/>
          </p:cNvSpPr>
          <p:nvPr>
            <p:ph type="title"/>
          </p:nvPr>
        </p:nvSpPr>
        <p:spPr/>
        <p:txBody>
          <a:bodyPr/>
          <a:lstStyle/>
          <a:p>
            <a:r>
              <a:rPr lang="en-US" dirty="0"/>
              <a:t>Saving &amp; Investing</a:t>
            </a:r>
          </a:p>
        </p:txBody>
      </p:sp>
      <p:sp>
        <p:nvSpPr>
          <p:cNvPr id="5" name="Content Placeholder 4">
            <a:extLst>
              <a:ext uri="{FF2B5EF4-FFF2-40B4-BE49-F238E27FC236}">
                <a16:creationId xmlns:a16="http://schemas.microsoft.com/office/drawing/2014/main" id="{13EBFF54-A266-1D46-9A7C-E1A9FDFAF971}"/>
              </a:ext>
            </a:extLst>
          </p:cNvPr>
          <p:cNvSpPr>
            <a:spLocks noGrp="1"/>
          </p:cNvSpPr>
          <p:nvPr>
            <p:ph idx="1"/>
          </p:nvPr>
        </p:nvSpPr>
        <p:spPr/>
        <p:txBody>
          <a:bodyPr/>
          <a:lstStyle/>
          <a:p>
            <a:r>
              <a:rPr lang="en-US" dirty="0"/>
              <a:t>What is a bank doing with my money?</a:t>
            </a:r>
          </a:p>
          <a:p>
            <a:r>
              <a:rPr lang="en-US"/>
              <a:t>Interest Rates</a:t>
            </a:r>
            <a:endParaRPr lang="en-US" dirty="0"/>
          </a:p>
          <a:p>
            <a:r>
              <a:rPr lang="en-US" dirty="0"/>
              <a:t>Inflation</a:t>
            </a:r>
          </a:p>
          <a:p>
            <a:pPr lvl="1"/>
            <a:r>
              <a:rPr lang="en-US" dirty="0"/>
              <a:t>$1 today is not worth $1 tomorrow!</a:t>
            </a:r>
          </a:p>
          <a:p>
            <a:r>
              <a:rPr lang="en-US" dirty="0"/>
              <a:t>Investments</a:t>
            </a:r>
          </a:p>
          <a:p>
            <a:pPr lvl="1"/>
            <a:r>
              <a:rPr lang="en-US" dirty="0"/>
              <a:t>Stocks</a:t>
            </a:r>
          </a:p>
          <a:p>
            <a:pPr lvl="1"/>
            <a:r>
              <a:rPr lang="en-US" dirty="0"/>
              <a:t>Bonds</a:t>
            </a:r>
          </a:p>
          <a:p>
            <a:pPr lvl="1"/>
            <a:r>
              <a:rPr lang="en-US" dirty="0"/>
              <a:t>Real Estate</a:t>
            </a:r>
          </a:p>
        </p:txBody>
      </p:sp>
    </p:spTree>
    <p:extLst>
      <p:ext uri="{BB962C8B-B14F-4D97-AF65-F5344CB8AC3E}">
        <p14:creationId xmlns:p14="http://schemas.microsoft.com/office/powerpoint/2010/main" val="22133843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434</Words>
  <Application>Microsoft Macintosh PowerPoint</Application>
  <PresentationFormat>Widescreen</PresentationFormat>
  <Paragraphs>44</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Wingdings</vt:lpstr>
      <vt:lpstr>Atlas</vt:lpstr>
      <vt:lpstr>Financial Literacy Workshop</vt:lpstr>
      <vt:lpstr>Rich vs Wealthy</vt:lpstr>
      <vt:lpstr>Debt</vt:lpstr>
      <vt:lpstr>PowerPoint Presentation</vt:lpstr>
      <vt:lpstr>Why Start Early?</vt:lpstr>
      <vt:lpstr>Budgeting Exercise</vt:lpstr>
      <vt:lpstr>Saving &amp; Investing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Literacy Workshop</dc:title>
  <dc:creator>Godwin Tsado</dc:creator>
  <cp:lastModifiedBy>Godwin Tsado</cp:lastModifiedBy>
  <cp:revision>2</cp:revision>
  <dcterms:created xsi:type="dcterms:W3CDTF">2021-09-25T08:35:06Z</dcterms:created>
  <dcterms:modified xsi:type="dcterms:W3CDTF">2021-09-25T13:08:10Z</dcterms:modified>
</cp:coreProperties>
</file>