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5725FB-1D63-488E-B559-B99DE2C2EB13}" type="datetimeFigureOut">
              <a:rPr lang="en-US" smtClean="0"/>
              <a:t>8/30/2021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711A74-1C18-4B82-9AD2-11938E9E8335}" type="slidenum">
              <a:rPr lang="en-US" smtClean="0"/>
              <a:t>‹#›</a:t>
            </a:fld>
            <a:endParaRPr lang="en-US"/>
          </a:p>
        </p:txBody>
      </p:sp>
    </p:spTree>
    <p:extLst>
      <p:ext uri="{BB962C8B-B14F-4D97-AF65-F5344CB8AC3E}">
        <p14:creationId xmlns:p14="http://schemas.microsoft.com/office/powerpoint/2010/main" val="36676032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is a free and </a:t>
            </a:r>
            <a:r>
              <a:rPr lang="en-US" sz="1200" b="1" i="0" kern="1200" dirty="0" smtClean="0">
                <a:solidFill>
                  <a:schemeClr val="tx1"/>
                </a:solidFill>
                <a:effectLst/>
                <a:latin typeface="+mn-lt"/>
                <a:ea typeface="+mn-ea"/>
                <a:cs typeface="+mn-cs"/>
              </a:rPr>
              <a:t>open-source distributed version control system</a:t>
            </a:r>
            <a:r>
              <a:rPr lang="en-US" sz="1200" b="0" i="0" kern="1200" dirty="0" smtClean="0">
                <a:solidFill>
                  <a:schemeClr val="tx1"/>
                </a:solidFill>
                <a:effectLst/>
                <a:latin typeface="+mn-lt"/>
                <a:ea typeface="+mn-ea"/>
                <a:cs typeface="+mn-cs"/>
              </a:rPr>
              <a:t> for tracking changes in source code and is used for software development. It was created by </a:t>
            </a:r>
            <a:r>
              <a:rPr lang="en-US" sz="1200" b="1" i="0" kern="1200" dirty="0" smtClean="0">
                <a:solidFill>
                  <a:schemeClr val="tx1"/>
                </a:solidFill>
                <a:effectLst/>
                <a:latin typeface="+mn-lt"/>
                <a:ea typeface="+mn-ea"/>
                <a:cs typeface="+mn-cs"/>
              </a:rPr>
              <a:t>Linus Torvalds (creator and developer of Linux)</a:t>
            </a:r>
            <a:r>
              <a:rPr lang="en-US" sz="1200" b="0" i="0" kern="1200" dirty="0" smtClean="0">
                <a:solidFill>
                  <a:schemeClr val="tx1"/>
                </a:solidFill>
                <a:effectLst/>
                <a:latin typeface="+mn-lt"/>
                <a:ea typeface="+mn-ea"/>
                <a:cs typeface="+mn-cs"/>
              </a:rPr>
              <a:t> in 2005. It allows you to record changes in your file over time so that you can access specific versions of your file later on. Moreover, you can also coordinate with several people working on a single file or files with the help of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So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is basically a content tracker.</a:t>
            </a:r>
          </a:p>
          <a:p>
            <a:endParaRPr lang="en-US" dirty="0"/>
          </a:p>
        </p:txBody>
      </p:sp>
      <p:sp>
        <p:nvSpPr>
          <p:cNvPr id="4" name="Slide Number Placeholder 3"/>
          <p:cNvSpPr>
            <a:spLocks noGrp="1"/>
          </p:cNvSpPr>
          <p:nvPr>
            <p:ph type="sldNum" sz="quarter" idx="10"/>
          </p:nvPr>
        </p:nvSpPr>
        <p:spPr/>
        <p:txBody>
          <a:bodyPr/>
          <a:lstStyle/>
          <a:p>
            <a:fld id="{A6711A74-1C18-4B82-9AD2-11938E9E8335}" type="slidenum">
              <a:rPr lang="en-US" smtClean="0"/>
              <a:t>4</a:t>
            </a:fld>
            <a:endParaRPr lang="en-US"/>
          </a:p>
        </p:txBody>
      </p:sp>
    </p:spTree>
    <p:extLst>
      <p:ext uri="{BB962C8B-B14F-4D97-AF65-F5344CB8AC3E}">
        <p14:creationId xmlns:p14="http://schemas.microsoft.com/office/powerpoint/2010/main" val="2903544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Before you can work with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you have to initialize a repository for your project and set it up so that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will manage it.</a:t>
            </a:r>
          </a:p>
          <a:p>
            <a:r>
              <a:rPr lang="en-US" sz="1200" b="0" i="0" kern="1200" dirty="0" smtClean="0">
                <a:solidFill>
                  <a:schemeClr val="tx1"/>
                </a:solidFill>
                <a:effectLst/>
                <a:latin typeface="+mn-lt"/>
                <a:ea typeface="+mn-ea"/>
                <a:cs typeface="+mn-cs"/>
              </a:rPr>
              <a:t>Now in terms of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a repository is the </a:t>
            </a:r>
            <a:r>
              <a:rPr lang="en-US" sz="1200" b="1" i="0" kern="1200" dirty="0" smtClean="0">
                <a:solidFill>
                  <a:schemeClr val="tx1"/>
                </a:solidFill>
                <a:effectLst/>
                <a:latin typeface="+mn-lt"/>
                <a:ea typeface="+mn-ea"/>
                <a:cs typeface="+mn-cs"/>
              </a:rPr>
              <a:t>.</a:t>
            </a:r>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a:t>
            </a:r>
            <a:r>
              <a:rPr lang="en-US" sz="1200" b="0" i="0" kern="1200" dirty="0" smtClean="0">
                <a:solidFill>
                  <a:schemeClr val="tx1"/>
                </a:solidFill>
                <a:effectLst/>
                <a:latin typeface="+mn-lt"/>
                <a:ea typeface="+mn-ea"/>
                <a:cs typeface="+mn-cs"/>
              </a:rPr>
              <a:t> folder inside a project. This repository tracks all changes made to files in your project, building history over time. Meaning, if you delete the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folder, then you delete your project’s history.</a:t>
            </a:r>
          </a:p>
          <a:p>
            <a:endParaRPr lang="en-US" dirty="0"/>
          </a:p>
        </p:txBody>
      </p:sp>
      <p:sp>
        <p:nvSpPr>
          <p:cNvPr id="4" name="Slide Number Placeholder 3"/>
          <p:cNvSpPr>
            <a:spLocks noGrp="1"/>
          </p:cNvSpPr>
          <p:nvPr>
            <p:ph type="sldNum" sz="quarter" idx="10"/>
          </p:nvPr>
        </p:nvSpPr>
        <p:spPr/>
        <p:txBody>
          <a:bodyPr/>
          <a:lstStyle/>
          <a:p>
            <a:fld id="{A6711A74-1C18-4B82-9AD2-11938E9E8335}" type="slidenum">
              <a:rPr lang="en-US" smtClean="0"/>
              <a:t>6</a:t>
            </a:fld>
            <a:endParaRPr lang="en-US"/>
          </a:p>
        </p:txBody>
      </p:sp>
    </p:spTree>
    <p:extLst>
      <p:ext uri="{BB962C8B-B14F-4D97-AF65-F5344CB8AC3E}">
        <p14:creationId xmlns:p14="http://schemas.microsoft.com/office/powerpoint/2010/main" val="2099760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README</a:t>
            </a:r>
            <a:r>
              <a:rPr lang="en-US" sz="1200" b="0" i="0" kern="1200" baseline="0" dirty="0" smtClean="0">
                <a:solidFill>
                  <a:schemeClr val="tx1"/>
                </a:solidFill>
                <a:effectLst/>
                <a:latin typeface="+mn-lt"/>
                <a:ea typeface="+mn-ea"/>
                <a:cs typeface="+mn-cs"/>
              </a:rPr>
              <a:t> file</a:t>
            </a:r>
            <a:r>
              <a:rPr lang="en-US" sz="1200" b="0" i="0" kern="1200" dirty="0" smtClean="0">
                <a:solidFill>
                  <a:schemeClr val="tx1"/>
                </a:solidFill>
                <a:effectLst/>
                <a:latin typeface="+mn-lt"/>
                <a:ea typeface="+mn-ea"/>
                <a:cs typeface="+mn-cs"/>
              </a:rPr>
              <a:t> the first thing people are going to look at when they check out your repository. It’s also a great place to put information that you need to have in order to understand or run the project</a:t>
            </a:r>
            <a:endParaRPr lang="en-US" dirty="0"/>
          </a:p>
        </p:txBody>
      </p:sp>
      <p:sp>
        <p:nvSpPr>
          <p:cNvPr id="4" name="Slide Number Placeholder 3"/>
          <p:cNvSpPr>
            <a:spLocks noGrp="1"/>
          </p:cNvSpPr>
          <p:nvPr>
            <p:ph type="sldNum" sz="quarter" idx="10"/>
          </p:nvPr>
        </p:nvSpPr>
        <p:spPr/>
        <p:txBody>
          <a:bodyPr/>
          <a:lstStyle/>
          <a:p>
            <a:fld id="{A6711A74-1C18-4B82-9AD2-11938E9E8335}" type="slidenum">
              <a:rPr lang="en-US" smtClean="0"/>
              <a:t>7</a:t>
            </a:fld>
            <a:endParaRPr lang="en-US"/>
          </a:p>
        </p:txBody>
      </p:sp>
    </p:spTree>
    <p:extLst>
      <p:ext uri="{BB962C8B-B14F-4D97-AF65-F5344CB8AC3E}">
        <p14:creationId xmlns:p14="http://schemas.microsoft.com/office/powerpoint/2010/main" val="1268488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term for the very last snapshot you’ve made for commitment is known as the </a:t>
            </a:r>
            <a:r>
              <a:rPr lang="en-US" sz="1200" b="1" i="0" kern="1200" dirty="0" smtClean="0">
                <a:solidFill>
                  <a:schemeClr val="tx1"/>
                </a:solidFill>
                <a:effectLst/>
                <a:latin typeface="+mn-lt"/>
                <a:ea typeface="+mn-ea"/>
                <a:cs typeface="+mn-cs"/>
              </a:rPr>
              <a:t>HEAD</a:t>
            </a:r>
            <a:r>
              <a:rPr lang="en-US" sz="1200" b="0" i="0" kern="120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6711A74-1C18-4B82-9AD2-11938E9E8335}" type="slidenum">
              <a:rPr lang="en-US" smtClean="0"/>
              <a:t>15</a:t>
            </a:fld>
            <a:endParaRPr lang="en-US"/>
          </a:p>
        </p:txBody>
      </p:sp>
    </p:spTree>
    <p:extLst>
      <p:ext uri="{BB962C8B-B14F-4D97-AF65-F5344CB8AC3E}">
        <p14:creationId xmlns:p14="http://schemas.microsoft.com/office/powerpoint/2010/main" val="2221546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To start versioning new or any existing files, you should start by tracking those files and doing an initial commit. To accomplish that, you start by adding the files to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that you would like to be attached to your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project.</a:t>
            </a:r>
          </a:p>
          <a:p>
            <a:r>
              <a:rPr lang="en-US" sz="1200" b="0" i="0" kern="1200" dirty="0" smtClean="0">
                <a:solidFill>
                  <a:schemeClr val="tx1"/>
                </a:solidFill>
                <a:effectLst/>
                <a:latin typeface="+mn-lt"/>
                <a:ea typeface="+mn-ea"/>
                <a:cs typeface="+mn-cs"/>
              </a:rPr>
              <a:t>As of now, you won’t be having any file in this repository because you haven’t created any. So, create a sample text file in the very same directory and name it </a:t>
            </a:r>
            <a:r>
              <a:rPr lang="en-US" sz="1200" b="1" i="0" kern="1200" dirty="0" smtClean="0">
                <a:solidFill>
                  <a:schemeClr val="tx1"/>
                </a:solidFill>
                <a:effectLst/>
                <a:latin typeface="+mn-lt"/>
                <a:ea typeface="+mn-ea"/>
                <a:cs typeface="+mn-cs"/>
              </a:rPr>
              <a:t>test.txt</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A6711A74-1C18-4B82-9AD2-11938E9E8335}" type="slidenum">
              <a:rPr lang="en-US" smtClean="0"/>
              <a:t>17</a:t>
            </a:fld>
            <a:endParaRPr lang="en-US"/>
          </a:p>
        </p:txBody>
      </p:sp>
    </p:spTree>
    <p:extLst>
      <p:ext uri="{BB962C8B-B14F-4D97-AF65-F5344CB8AC3E}">
        <p14:creationId xmlns:p14="http://schemas.microsoft.com/office/powerpoint/2010/main" val="1472509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lets you see which changes have been staged, which haven’t, and which files aren’t being tracked by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The status output does </a:t>
            </a:r>
            <a:r>
              <a:rPr lang="en-US" sz="1200" b="0" i="1" kern="1200" dirty="0" smtClean="0">
                <a:solidFill>
                  <a:schemeClr val="tx1"/>
                </a:solidFill>
                <a:effectLst/>
                <a:latin typeface="+mn-lt"/>
                <a:ea typeface="+mn-ea"/>
                <a:cs typeface="+mn-cs"/>
              </a:rPr>
              <a:t>not</a:t>
            </a:r>
            <a:r>
              <a:rPr lang="en-US" sz="1200" b="0" i="0" kern="1200" dirty="0" smtClean="0">
                <a:solidFill>
                  <a:schemeClr val="tx1"/>
                </a:solidFill>
                <a:effectLst/>
                <a:latin typeface="+mn-lt"/>
                <a:ea typeface="+mn-ea"/>
                <a:cs typeface="+mn-cs"/>
              </a:rPr>
              <a:t> show you any information regarding the committed project history. For this, you need to use </a:t>
            </a:r>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log</a:t>
            </a:r>
            <a:endParaRPr lang="en-US" dirty="0"/>
          </a:p>
        </p:txBody>
      </p:sp>
      <p:sp>
        <p:nvSpPr>
          <p:cNvPr id="4" name="Slide Number Placeholder 3"/>
          <p:cNvSpPr>
            <a:spLocks noGrp="1"/>
          </p:cNvSpPr>
          <p:nvPr>
            <p:ph type="sldNum" sz="quarter" idx="10"/>
          </p:nvPr>
        </p:nvSpPr>
        <p:spPr/>
        <p:txBody>
          <a:bodyPr/>
          <a:lstStyle/>
          <a:p>
            <a:fld id="{A6711A74-1C18-4B82-9AD2-11938E9E8335}" type="slidenum">
              <a:rPr lang="en-US" smtClean="0"/>
              <a:t>19</a:t>
            </a:fld>
            <a:endParaRPr lang="en-US"/>
          </a:p>
        </p:txBody>
      </p:sp>
    </p:spTree>
    <p:extLst>
      <p:ext uri="{BB962C8B-B14F-4D97-AF65-F5344CB8AC3E}">
        <p14:creationId xmlns:p14="http://schemas.microsoft.com/office/powerpoint/2010/main" val="3475950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Now you have to update the remote repository also with the respective changes. For this purpose, we use the </a:t>
            </a:r>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push command. The </a:t>
            </a:r>
            <a:r>
              <a:rPr lang="en-US" sz="1200" b="1" i="0" kern="1200" dirty="0" err="1" smtClean="0">
                <a:solidFill>
                  <a:schemeClr val="tx1"/>
                </a:solidFill>
                <a:effectLst/>
                <a:latin typeface="+mn-lt"/>
                <a:ea typeface="+mn-ea"/>
                <a:cs typeface="+mn-cs"/>
              </a:rPr>
              <a:t>git</a:t>
            </a:r>
            <a:r>
              <a:rPr lang="en-US" sz="1200" b="1" i="0" kern="1200" dirty="0" smtClean="0">
                <a:solidFill>
                  <a:schemeClr val="tx1"/>
                </a:solidFill>
                <a:effectLst/>
                <a:latin typeface="+mn-lt"/>
                <a:ea typeface="+mn-ea"/>
                <a:cs typeface="+mn-cs"/>
              </a:rPr>
              <a:t> push</a:t>
            </a:r>
            <a:r>
              <a:rPr lang="en-US" sz="1200" b="0" i="0" kern="1200" dirty="0" smtClean="0">
                <a:solidFill>
                  <a:schemeClr val="tx1"/>
                </a:solidFill>
                <a:effectLst/>
                <a:latin typeface="+mn-lt"/>
                <a:ea typeface="+mn-ea"/>
                <a:cs typeface="+mn-cs"/>
              </a:rPr>
              <a:t> command is used to upload local repository content to a remote repository. Pushing is how you transfer commits from your local repository to a remote repo. After a local repository has been modified a push is executed to share the modifications with remote team members.</a:t>
            </a:r>
          </a:p>
          <a:p>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push origin </a:t>
            </a:r>
            <a:r>
              <a:rPr lang="en-US" sz="1200" b="0" i="0" kern="1200" dirty="0" err="1" smtClean="0">
                <a:solidFill>
                  <a:schemeClr val="tx1"/>
                </a:solidFill>
                <a:effectLst/>
                <a:latin typeface="+mn-lt"/>
                <a:ea typeface="+mn-ea"/>
                <a:cs typeface="+mn-cs"/>
              </a:rPr>
              <a:t>mastergit</a:t>
            </a:r>
            <a:r>
              <a:rPr lang="en-US" sz="1200" b="0" i="0" kern="1200" dirty="0" smtClean="0">
                <a:solidFill>
                  <a:schemeClr val="tx1"/>
                </a:solidFill>
                <a:effectLst/>
                <a:latin typeface="+mn-lt"/>
                <a:ea typeface="+mn-ea"/>
                <a:cs typeface="+mn-cs"/>
              </a:rPr>
              <a:t> push origin master will push your changes to the remote server. “master” refers to the master branch in your </a:t>
            </a:r>
            <a:r>
              <a:rPr lang="en-US" sz="1200" b="0" i="0" kern="1200" dirty="0" err="1" smtClean="0">
                <a:solidFill>
                  <a:schemeClr val="tx1"/>
                </a:solidFill>
                <a:effectLst/>
                <a:latin typeface="+mn-lt"/>
                <a:ea typeface="+mn-ea"/>
                <a:cs typeface="+mn-cs"/>
              </a:rPr>
              <a:t>repository.If</a:t>
            </a:r>
            <a:r>
              <a:rPr lang="en-US" sz="1200" b="0" i="0" kern="1200" dirty="0" smtClean="0">
                <a:solidFill>
                  <a:schemeClr val="tx1"/>
                </a:solidFill>
                <a:effectLst/>
                <a:latin typeface="+mn-lt"/>
                <a:ea typeface="+mn-ea"/>
                <a:cs typeface="+mn-cs"/>
              </a:rPr>
              <a:t> you want to push your changes to any other branch (say test-branch), you can do it by:</a:t>
            </a:r>
          </a:p>
          <a:p>
            <a:r>
              <a:rPr lang="en-US" sz="1200" b="0" i="0" kern="1200" dirty="0" err="1" smtClean="0">
                <a:solidFill>
                  <a:schemeClr val="tx1"/>
                </a:solidFill>
                <a:effectLst/>
                <a:latin typeface="+mn-lt"/>
                <a:ea typeface="+mn-ea"/>
                <a:cs typeface="+mn-cs"/>
              </a:rPr>
              <a:t>git</a:t>
            </a:r>
            <a:r>
              <a:rPr lang="en-US" sz="1200" b="0" i="0" kern="1200" dirty="0" smtClean="0">
                <a:solidFill>
                  <a:schemeClr val="tx1"/>
                </a:solidFill>
                <a:effectLst/>
                <a:latin typeface="+mn-lt"/>
                <a:ea typeface="+mn-ea"/>
                <a:cs typeface="+mn-cs"/>
              </a:rPr>
              <a:t> push origin test-branch</a:t>
            </a:r>
            <a:endParaRPr lang="en-US" dirty="0"/>
          </a:p>
        </p:txBody>
      </p:sp>
      <p:sp>
        <p:nvSpPr>
          <p:cNvPr id="4" name="Slide Number Placeholder 3"/>
          <p:cNvSpPr>
            <a:spLocks noGrp="1"/>
          </p:cNvSpPr>
          <p:nvPr>
            <p:ph type="sldNum" sz="quarter" idx="10"/>
          </p:nvPr>
        </p:nvSpPr>
        <p:spPr/>
        <p:txBody>
          <a:bodyPr/>
          <a:lstStyle/>
          <a:p>
            <a:fld id="{A6711A74-1C18-4B82-9AD2-11938E9E8335}" type="slidenum">
              <a:rPr lang="en-US" smtClean="0"/>
              <a:t>21</a:t>
            </a:fld>
            <a:endParaRPr lang="en-US"/>
          </a:p>
        </p:txBody>
      </p:sp>
    </p:spTree>
    <p:extLst>
      <p:ext uri="{BB962C8B-B14F-4D97-AF65-F5344CB8AC3E}">
        <p14:creationId xmlns:p14="http://schemas.microsoft.com/office/powerpoint/2010/main" val="3397686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0A56A0-65D9-46D2-86EC-D708918B8F8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4383582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0A56A0-65D9-46D2-86EC-D708918B8F8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123070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0A56A0-65D9-46D2-86EC-D708918B8F8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3326508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0A56A0-65D9-46D2-86EC-D708918B8F8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22985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A0A56A0-65D9-46D2-86EC-D708918B8F83}" type="datetimeFigureOut">
              <a:rPr lang="en-US" smtClean="0"/>
              <a:t>8/30/2021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3079379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0A56A0-65D9-46D2-86EC-D708918B8F8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26435714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0A56A0-65D9-46D2-86EC-D708918B8F83}" type="datetimeFigureOut">
              <a:rPr lang="en-US" smtClean="0"/>
              <a:t>8/30/2021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401550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0A56A0-65D9-46D2-86EC-D708918B8F83}" type="datetimeFigureOut">
              <a:rPr lang="en-US" smtClean="0"/>
              <a:t>8/30/2021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3953285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0A56A0-65D9-46D2-86EC-D708918B8F83}" type="datetimeFigureOut">
              <a:rPr lang="en-US" smtClean="0"/>
              <a:t>8/30/2021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254423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0A56A0-65D9-46D2-86EC-D708918B8F8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3254875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A0A56A0-65D9-46D2-86EC-D708918B8F83}" type="datetimeFigureOut">
              <a:rPr lang="en-US" smtClean="0"/>
              <a:t>8/30/2021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B48069F-52BF-48C5-A5F4-DEFAFD06B5BE}" type="slidenum">
              <a:rPr lang="en-US" smtClean="0"/>
              <a:t>‹#›</a:t>
            </a:fld>
            <a:endParaRPr lang="en-US"/>
          </a:p>
        </p:txBody>
      </p:sp>
    </p:spTree>
    <p:extLst>
      <p:ext uri="{BB962C8B-B14F-4D97-AF65-F5344CB8AC3E}">
        <p14:creationId xmlns:p14="http://schemas.microsoft.com/office/powerpoint/2010/main" val="1809350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0A56A0-65D9-46D2-86EC-D708918B8F83}" type="datetimeFigureOut">
              <a:rPr lang="en-US" smtClean="0"/>
              <a:t>8/30/2021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48069F-52BF-48C5-A5F4-DEFAFD06B5BE}" type="slidenum">
              <a:rPr lang="en-US" smtClean="0"/>
              <a:t>‹#›</a:t>
            </a:fld>
            <a:endParaRPr lang="en-US"/>
          </a:p>
        </p:txBody>
      </p:sp>
    </p:spTree>
    <p:extLst>
      <p:ext uri="{BB962C8B-B14F-4D97-AF65-F5344CB8AC3E}">
        <p14:creationId xmlns:p14="http://schemas.microsoft.com/office/powerpoint/2010/main" val="1412343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medium.com/the-underdog-writing-project/introduction-to-git-and-github-a5fdf563392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git-scm.com/download/w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err="1" smtClean="0"/>
              <a:t>Git</a:t>
            </a:r>
            <a:r>
              <a:rPr lang="en-US" dirty="0" smtClean="0"/>
              <a:t> and GitHub</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5955368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a:t>
            </a:r>
            <a:r>
              <a:rPr lang="en-US" dirty="0"/>
              <a:t>a repository using </a:t>
            </a:r>
            <a:r>
              <a:rPr lang="en-US" dirty="0" err="1"/>
              <a:t>git</a:t>
            </a:r>
            <a:r>
              <a:rPr lang="en-US" dirty="0"/>
              <a:t> </a:t>
            </a:r>
            <a:r>
              <a:rPr lang="en-US" dirty="0" smtClean="0"/>
              <a:t>CLI</a:t>
            </a:r>
            <a:endParaRPr lang="en-US" dirty="0"/>
          </a:p>
        </p:txBody>
      </p:sp>
      <p:sp>
        <p:nvSpPr>
          <p:cNvPr id="3" name="Content Placeholder 2"/>
          <p:cNvSpPr>
            <a:spLocks noGrp="1"/>
          </p:cNvSpPr>
          <p:nvPr>
            <p:ph idx="1"/>
          </p:nvPr>
        </p:nvSpPr>
        <p:spPr/>
        <p:txBody>
          <a:bodyPr/>
          <a:lstStyle/>
          <a:p>
            <a:r>
              <a:rPr lang="en-US" dirty="0"/>
              <a:t>Head over to the folder where you want to create a repository and create a folder with the respective name.</a:t>
            </a:r>
          </a:p>
          <a:p>
            <a:r>
              <a:rPr lang="en-US" dirty="0"/>
              <a:t>Go into the directory</a:t>
            </a:r>
          </a:p>
          <a:p>
            <a:r>
              <a:rPr lang="en-US" dirty="0"/>
              <a:t>Type </a:t>
            </a:r>
            <a:r>
              <a:rPr lang="en-US" dirty="0" err="1"/>
              <a:t>git</a:t>
            </a:r>
            <a:r>
              <a:rPr lang="en-US" dirty="0"/>
              <a:t> </a:t>
            </a:r>
            <a:r>
              <a:rPr lang="en-US" dirty="0" err="1"/>
              <a:t>init</a:t>
            </a:r>
            <a:endParaRPr lang="en-US" dirty="0"/>
          </a:p>
          <a:p>
            <a:pPr marL="0" indent="0">
              <a:buNone/>
            </a:pPr>
            <a:endParaRPr lang="en-US" dirty="0"/>
          </a:p>
        </p:txBody>
      </p:sp>
    </p:spTree>
    <p:extLst>
      <p:ext uri="{BB962C8B-B14F-4D97-AF65-F5344CB8AC3E}">
        <p14:creationId xmlns:p14="http://schemas.microsoft.com/office/powerpoint/2010/main" val="42660993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Cloning a </a:t>
            </a:r>
            <a:r>
              <a:rPr lang="en-US" dirty="0" smtClean="0"/>
              <a:t>repository</a:t>
            </a:r>
            <a:endParaRPr lang="en-US" dirty="0"/>
          </a:p>
        </p:txBody>
      </p:sp>
      <p:sp>
        <p:nvSpPr>
          <p:cNvPr id="3" name="Content Placeholder 2"/>
          <p:cNvSpPr>
            <a:spLocks noGrp="1"/>
          </p:cNvSpPr>
          <p:nvPr>
            <p:ph idx="1"/>
          </p:nvPr>
        </p:nvSpPr>
        <p:spPr/>
        <p:txBody>
          <a:bodyPr/>
          <a:lstStyle/>
          <a:p>
            <a:r>
              <a:rPr lang="en-US" dirty="0"/>
              <a:t>If a project has already been set up in a central repository, the </a:t>
            </a:r>
            <a:r>
              <a:rPr lang="en-US" b="1" dirty="0" err="1"/>
              <a:t>git</a:t>
            </a:r>
            <a:r>
              <a:rPr lang="en-US" b="1" dirty="0"/>
              <a:t> clone</a:t>
            </a:r>
            <a:r>
              <a:rPr lang="en-US" dirty="0"/>
              <a:t> command is the most common way for users to obtain a development copy</a:t>
            </a:r>
            <a:r>
              <a:rPr lang="en-US" dirty="0" smtClean="0"/>
              <a:t>.</a:t>
            </a:r>
          </a:p>
          <a:p>
            <a:r>
              <a:rPr lang="en-US" dirty="0"/>
              <a:t>The </a:t>
            </a:r>
            <a:r>
              <a:rPr lang="en-US" dirty="0" err="1"/>
              <a:t>git</a:t>
            </a:r>
            <a:r>
              <a:rPr lang="en-US" dirty="0"/>
              <a:t> clone command copies an existing </a:t>
            </a:r>
            <a:r>
              <a:rPr lang="en-US" dirty="0" err="1"/>
              <a:t>Git</a:t>
            </a:r>
            <a:r>
              <a:rPr lang="en-US" dirty="0"/>
              <a:t> repository</a:t>
            </a:r>
            <a:r>
              <a:rPr lang="en-US" dirty="0" smtClean="0"/>
              <a:t>.</a:t>
            </a:r>
          </a:p>
          <a:p>
            <a:r>
              <a:rPr lang="en-US" dirty="0"/>
              <a:t>To clone a repository means that you’re taking a repository that’s on the server and cloning it to your computer — just like downloading it. On the repository page, you need to get the “HTTPS” address.</a:t>
            </a:r>
          </a:p>
        </p:txBody>
      </p:sp>
    </p:spTree>
    <p:extLst>
      <p:ext uri="{BB962C8B-B14F-4D97-AF65-F5344CB8AC3E}">
        <p14:creationId xmlns:p14="http://schemas.microsoft.com/office/powerpoint/2010/main" val="24953890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098" name="Picture 2" descr="https://miro.medium.com/max/840/1*adSVeO0SfoeL1IYoGjmoM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8401" y="1027906"/>
            <a:ext cx="8001000" cy="4581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20329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Cloning a repository</a:t>
            </a:r>
            <a:endParaRPr lang="en-US" dirty="0"/>
          </a:p>
        </p:txBody>
      </p:sp>
      <p:sp>
        <p:nvSpPr>
          <p:cNvPr id="3" name="Content Placeholder 2"/>
          <p:cNvSpPr>
            <a:spLocks noGrp="1"/>
          </p:cNvSpPr>
          <p:nvPr>
            <p:ph idx="1"/>
          </p:nvPr>
        </p:nvSpPr>
        <p:spPr/>
        <p:txBody>
          <a:bodyPr/>
          <a:lstStyle/>
          <a:p>
            <a:r>
              <a:rPr lang="en-US" dirty="0"/>
              <a:t>Copy the address and use the following command on your </a:t>
            </a:r>
            <a:r>
              <a:rPr lang="en-US" dirty="0" smtClean="0"/>
              <a:t>terminal or command line.</a:t>
            </a:r>
          </a:p>
          <a:p>
            <a:r>
              <a:rPr lang="en-US" dirty="0" err="1"/>
              <a:t>git</a:t>
            </a:r>
            <a:r>
              <a:rPr lang="en-US" dirty="0"/>
              <a:t> clone "http-address that you have just </a:t>
            </a:r>
            <a:r>
              <a:rPr lang="en-US" dirty="0" smtClean="0"/>
              <a:t>copied“</a:t>
            </a:r>
          </a:p>
          <a:p>
            <a:r>
              <a:rPr lang="en-US" dirty="0"/>
              <a:t>Now your repository is on your system and you can move in with the following command</a:t>
            </a:r>
            <a:r>
              <a:rPr lang="en-US" dirty="0" smtClean="0"/>
              <a:t>:</a:t>
            </a:r>
          </a:p>
          <a:p>
            <a:pPr marL="457200" lvl="1" indent="0">
              <a:buNone/>
            </a:pPr>
            <a:r>
              <a:rPr lang="en-US" dirty="0"/>
              <a:t>cd "</a:t>
            </a:r>
            <a:r>
              <a:rPr lang="en-US" dirty="0" smtClean="0"/>
              <a:t>repository-name“</a:t>
            </a:r>
          </a:p>
          <a:p>
            <a:pPr marL="457200" lvl="1" indent="0">
              <a:buNone/>
            </a:pPr>
            <a:endParaRPr lang="en-US" dirty="0" smtClean="0"/>
          </a:p>
        </p:txBody>
      </p:sp>
    </p:spTree>
    <p:extLst>
      <p:ext uri="{BB962C8B-B14F-4D97-AF65-F5344CB8AC3E}">
        <p14:creationId xmlns:p14="http://schemas.microsoft.com/office/powerpoint/2010/main" val="284372877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three states and areas of </a:t>
            </a:r>
            <a:r>
              <a:rPr lang="en-US" dirty="0" err="1" smtClean="0"/>
              <a:t>git</a:t>
            </a:r>
            <a:endParaRPr lang="en-US" dirty="0"/>
          </a:p>
        </p:txBody>
      </p:sp>
      <p:pic>
        <p:nvPicPr>
          <p:cNvPr id="6148" name="Picture 4" descr="A picture showing the different states in gi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54264" y="1825625"/>
            <a:ext cx="688347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9643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three states and areas of </a:t>
            </a:r>
            <a:r>
              <a:rPr lang="en-US" dirty="0" err="1" smtClean="0"/>
              <a:t>git</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A file in </a:t>
            </a:r>
            <a:r>
              <a:rPr lang="en-US" dirty="0" err="1"/>
              <a:t>git</a:t>
            </a:r>
            <a:r>
              <a:rPr lang="en-US" dirty="0"/>
              <a:t> can only have three states, namely :</a:t>
            </a:r>
          </a:p>
          <a:p>
            <a:r>
              <a:rPr lang="en-US" b="1" dirty="0" smtClean="0"/>
              <a:t>Committed</a:t>
            </a:r>
          </a:p>
          <a:p>
            <a:pPr marL="457200" lvl="1" indent="0">
              <a:buNone/>
            </a:pPr>
            <a:r>
              <a:rPr lang="en-US" dirty="0"/>
              <a:t>Committed means that </a:t>
            </a:r>
            <a:r>
              <a:rPr lang="en-US" dirty="0" err="1"/>
              <a:t>Git</a:t>
            </a:r>
            <a:r>
              <a:rPr lang="en-US" dirty="0"/>
              <a:t> has officially taken a snapshot of the files in the staging area, and stored a unique index in the </a:t>
            </a:r>
            <a:r>
              <a:rPr lang="en-US" dirty="0" err="1"/>
              <a:t>Git</a:t>
            </a:r>
            <a:r>
              <a:rPr lang="en-US" dirty="0"/>
              <a:t> directory. </a:t>
            </a:r>
          </a:p>
          <a:p>
            <a:r>
              <a:rPr lang="en-US" b="1" dirty="0"/>
              <a:t>modified/ </a:t>
            </a:r>
            <a:r>
              <a:rPr lang="en-US" b="1" dirty="0" smtClean="0"/>
              <a:t>untracked</a:t>
            </a:r>
          </a:p>
          <a:p>
            <a:pPr marL="457200" lvl="1" indent="0">
              <a:buNone/>
            </a:pPr>
            <a:r>
              <a:rPr lang="en-US" dirty="0" err="1"/>
              <a:t>Git</a:t>
            </a:r>
            <a:r>
              <a:rPr lang="en-US" dirty="0"/>
              <a:t> views untracked and modified files similarly. Untracked means that the file is new to your </a:t>
            </a:r>
            <a:r>
              <a:rPr lang="en-US" dirty="0" err="1"/>
              <a:t>Git</a:t>
            </a:r>
            <a:r>
              <a:rPr lang="en-US" dirty="0"/>
              <a:t> project. Modified means that the file has been seen before, but has been changed, so is not ready to be snapshotted by </a:t>
            </a:r>
            <a:r>
              <a:rPr lang="en-US" dirty="0" err="1"/>
              <a:t>Git</a:t>
            </a:r>
            <a:r>
              <a:rPr lang="en-US" dirty="0"/>
              <a:t>. Modification of a file occurs in your working directory.</a:t>
            </a:r>
          </a:p>
          <a:p>
            <a:r>
              <a:rPr lang="en-US" b="1" dirty="0" smtClean="0"/>
              <a:t>Staged</a:t>
            </a:r>
          </a:p>
          <a:p>
            <a:pPr marL="457200" lvl="1" indent="0">
              <a:buNone/>
            </a:pPr>
            <a:r>
              <a:rPr lang="en-US" dirty="0"/>
              <a:t>When a file becomes staged, it’s taken into the staging area. This is where </a:t>
            </a:r>
            <a:r>
              <a:rPr lang="en-US" dirty="0" err="1"/>
              <a:t>Git</a:t>
            </a:r>
            <a:r>
              <a:rPr lang="en-US" dirty="0"/>
              <a:t> is able to take a snapshot of it and store its current state to your local repository.</a:t>
            </a:r>
          </a:p>
          <a:p>
            <a:endParaRPr lang="en-US" dirty="0"/>
          </a:p>
        </p:txBody>
      </p:sp>
    </p:spTree>
    <p:extLst>
      <p:ext uri="{BB962C8B-B14F-4D97-AF65-F5344CB8AC3E}">
        <p14:creationId xmlns:p14="http://schemas.microsoft.com/office/powerpoint/2010/main" val="26576256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Version </a:t>
            </a:r>
            <a:r>
              <a:rPr lang="en-US" dirty="0" smtClean="0"/>
              <a:t>Control</a:t>
            </a:r>
            <a:endParaRPr lang="en-US" dirty="0"/>
          </a:p>
        </p:txBody>
      </p:sp>
      <p:sp>
        <p:nvSpPr>
          <p:cNvPr id="3" name="Content Placeholder 2"/>
          <p:cNvSpPr>
            <a:spLocks noGrp="1"/>
          </p:cNvSpPr>
          <p:nvPr>
            <p:ph idx="1"/>
          </p:nvPr>
        </p:nvSpPr>
        <p:spPr/>
        <p:txBody>
          <a:bodyPr/>
          <a:lstStyle/>
          <a:p>
            <a:pPr marL="0" indent="0">
              <a:buNone/>
            </a:pPr>
            <a:r>
              <a:rPr lang="en-US" dirty="0"/>
              <a:t>Navigate to the directory in which you had cloned the repository “</a:t>
            </a:r>
            <a:r>
              <a:rPr lang="en-US" dirty="0" err="1"/>
              <a:t>github_tutorial</a:t>
            </a:r>
            <a:r>
              <a:rPr lang="en-US" dirty="0"/>
              <a:t>” (you can use any other name as well) using the standard “cd” command. Now you can initialize a </a:t>
            </a:r>
            <a:r>
              <a:rPr lang="en-US" dirty="0" err="1"/>
              <a:t>git</a:t>
            </a:r>
            <a:r>
              <a:rPr lang="en-US" dirty="0"/>
              <a:t> repository with the following command</a:t>
            </a:r>
            <a:r>
              <a:rPr lang="en-US" dirty="0" smtClean="0"/>
              <a:t>:</a:t>
            </a:r>
          </a:p>
          <a:p>
            <a:pPr marL="0" indent="0">
              <a:buNone/>
            </a:pPr>
            <a:r>
              <a:rPr lang="en-US" dirty="0" smtClean="0"/>
              <a:t>&gt;&gt; </a:t>
            </a:r>
            <a:r>
              <a:rPr lang="en-US" dirty="0" err="1" smtClean="0"/>
              <a:t>git</a:t>
            </a:r>
            <a:r>
              <a:rPr lang="en-US" dirty="0" smtClean="0"/>
              <a:t> </a:t>
            </a:r>
            <a:r>
              <a:rPr lang="en-US" dirty="0" err="1" smtClean="0"/>
              <a:t>init</a:t>
            </a:r>
            <a:endParaRPr lang="en-US" dirty="0" smtClean="0"/>
          </a:p>
          <a:p>
            <a:pPr marL="0" indent="0">
              <a:buNone/>
            </a:pPr>
            <a:r>
              <a:rPr lang="en-US" dirty="0"/>
              <a:t>This creates a new subdirectory named </a:t>
            </a:r>
            <a:r>
              <a:rPr lang="en-US" b="1" dirty="0"/>
              <a:t>.</a:t>
            </a:r>
            <a:r>
              <a:rPr lang="en-US" b="1" dirty="0" err="1"/>
              <a:t>git</a:t>
            </a:r>
            <a:r>
              <a:rPr lang="en-US" dirty="0"/>
              <a:t> that contains all of your necessary repository files — a </a:t>
            </a:r>
            <a:r>
              <a:rPr lang="en-US" dirty="0" err="1"/>
              <a:t>Git</a:t>
            </a:r>
            <a:r>
              <a:rPr lang="en-US" dirty="0"/>
              <a:t> repository skeleton. At this point, nothing in your project is tracked yet.</a:t>
            </a:r>
          </a:p>
        </p:txBody>
      </p:sp>
    </p:spTree>
    <p:extLst>
      <p:ext uri="{BB962C8B-B14F-4D97-AF65-F5344CB8AC3E}">
        <p14:creationId xmlns:p14="http://schemas.microsoft.com/office/powerpoint/2010/main" val="2327522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files</a:t>
            </a:r>
            <a:endParaRPr lang="en-US" dirty="0"/>
          </a:p>
        </p:txBody>
      </p:sp>
      <p:sp>
        <p:nvSpPr>
          <p:cNvPr id="3" name="Content Placeholder 2"/>
          <p:cNvSpPr>
            <a:spLocks noGrp="1"/>
          </p:cNvSpPr>
          <p:nvPr>
            <p:ph idx="1"/>
          </p:nvPr>
        </p:nvSpPr>
        <p:spPr/>
        <p:txBody>
          <a:bodyPr/>
          <a:lstStyle/>
          <a:p>
            <a:pPr marL="0" indent="0">
              <a:buNone/>
            </a:pPr>
            <a:r>
              <a:rPr lang="en-US" dirty="0" smtClean="0"/>
              <a:t>To </a:t>
            </a:r>
            <a:r>
              <a:rPr lang="en-US" dirty="0"/>
              <a:t>add this file, enter the following command</a:t>
            </a:r>
            <a:r>
              <a:rPr lang="en-US" dirty="0" smtClean="0"/>
              <a:t>:</a:t>
            </a:r>
          </a:p>
          <a:p>
            <a:pPr marL="0" indent="0">
              <a:buNone/>
            </a:pPr>
            <a:r>
              <a:rPr lang="en-US" dirty="0" smtClean="0"/>
              <a:t>&gt;&gt; </a:t>
            </a:r>
            <a:r>
              <a:rPr lang="en-US" dirty="0" err="1"/>
              <a:t>git</a:t>
            </a:r>
            <a:r>
              <a:rPr lang="en-US" dirty="0"/>
              <a:t> add "</a:t>
            </a:r>
            <a:r>
              <a:rPr lang="en-US" dirty="0" smtClean="0"/>
              <a:t>file-name“</a:t>
            </a:r>
          </a:p>
          <a:p>
            <a:pPr marL="0" indent="0">
              <a:buNone/>
            </a:pPr>
            <a:endParaRPr lang="en-US" dirty="0"/>
          </a:p>
          <a:p>
            <a:pPr marL="0" indent="0">
              <a:buNone/>
            </a:pPr>
            <a:r>
              <a:rPr lang="en-US" dirty="0"/>
              <a:t>The </a:t>
            </a:r>
            <a:r>
              <a:rPr lang="en-US" b="1" dirty="0" err="1"/>
              <a:t>git</a:t>
            </a:r>
            <a:r>
              <a:rPr lang="en-US" b="1" dirty="0"/>
              <a:t> add</a:t>
            </a:r>
            <a:r>
              <a:rPr lang="en-US" dirty="0"/>
              <a:t> command adds a change in the working directory to the staging area. It tells </a:t>
            </a:r>
            <a:r>
              <a:rPr lang="en-US" dirty="0" err="1"/>
              <a:t>Git</a:t>
            </a:r>
            <a:r>
              <a:rPr lang="en-US" dirty="0"/>
              <a:t> that you want to include updates to a particular file in the next commit.</a:t>
            </a:r>
          </a:p>
        </p:txBody>
      </p:sp>
    </p:spTree>
    <p:extLst>
      <p:ext uri="{BB962C8B-B14F-4D97-AF65-F5344CB8AC3E}">
        <p14:creationId xmlns:p14="http://schemas.microsoft.com/office/powerpoint/2010/main" val="42699988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multiple </a:t>
            </a:r>
            <a:r>
              <a:rPr lang="en-US" dirty="0"/>
              <a:t>files</a:t>
            </a:r>
          </a:p>
        </p:txBody>
      </p:sp>
      <p:sp>
        <p:nvSpPr>
          <p:cNvPr id="3" name="Content Placeholder 2"/>
          <p:cNvSpPr>
            <a:spLocks noGrp="1"/>
          </p:cNvSpPr>
          <p:nvPr>
            <p:ph idx="1"/>
          </p:nvPr>
        </p:nvSpPr>
        <p:spPr/>
        <p:txBody>
          <a:bodyPr/>
          <a:lstStyle/>
          <a:p>
            <a:r>
              <a:rPr lang="en-US" dirty="0"/>
              <a:t>If you want to add multiple files with a single command, use the </a:t>
            </a:r>
            <a:r>
              <a:rPr lang="en-US" dirty="0" err="1"/>
              <a:t>git</a:t>
            </a:r>
            <a:r>
              <a:rPr lang="en-US" dirty="0"/>
              <a:t> add command followed by a list of space-separated file names</a:t>
            </a:r>
            <a:r>
              <a:rPr lang="en-US" dirty="0" smtClean="0"/>
              <a:t>.</a:t>
            </a:r>
          </a:p>
          <a:p>
            <a:pPr marL="0" indent="0">
              <a:buNone/>
            </a:pPr>
            <a:r>
              <a:rPr lang="en-US" dirty="0" smtClean="0"/>
              <a:t>&gt;&gt; </a:t>
            </a:r>
            <a:r>
              <a:rPr lang="en-US" dirty="0" err="1"/>
              <a:t>git</a:t>
            </a:r>
            <a:r>
              <a:rPr lang="en-US" dirty="0"/>
              <a:t> add "file-name-1" "file-name-2" "</a:t>
            </a:r>
            <a:r>
              <a:rPr lang="en-US" dirty="0" smtClean="0"/>
              <a:t>file-name-3“</a:t>
            </a:r>
          </a:p>
          <a:p>
            <a:pPr marL="0" indent="0">
              <a:buNone/>
            </a:pPr>
            <a:endParaRPr lang="en-US" dirty="0"/>
          </a:p>
          <a:p>
            <a:r>
              <a:rPr lang="en-US" dirty="0"/>
              <a:t>To add the files in your working directory, you can use the following command </a:t>
            </a:r>
            <a:r>
              <a:rPr lang="en-US" dirty="0" smtClean="0"/>
              <a:t>:</a:t>
            </a:r>
          </a:p>
          <a:p>
            <a:pPr marL="0" indent="0">
              <a:buNone/>
            </a:pPr>
            <a:r>
              <a:rPr lang="en-US" dirty="0" smtClean="0"/>
              <a:t>&gt;&gt; </a:t>
            </a:r>
            <a:r>
              <a:rPr lang="en-US" dirty="0" err="1"/>
              <a:t>git</a:t>
            </a:r>
            <a:r>
              <a:rPr lang="en-US" dirty="0"/>
              <a:t> add --all</a:t>
            </a:r>
          </a:p>
        </p:txBody>
      </p:sp>
    </p:spTree>
    <p:extLst>
      <p:ext uri="{BB962C8B-B14F-4D97-AF65-F5344CB8AC3E}">
        <p14:creationId xmlns:p14="http://schemas.microsoft.com/office/powerpoint/2010/main" val="755058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Status</a:t>
            </a:r>
            <a:endParaRPr lang="en-US" dirty="0"/>
          </a:p>
        </p:txBody>
      </p:sp>
      <p:sp>
        <p:nvSpPr>
          <p:cNvPr id="3" name="Content Placeholder 2"/>
          <p:cNvSpPr>
            <a:spLocks noGrp="1"/>
          </p:cNvSpPr>
          <p:nvPr>
            <p:ph idx="1"/>
          </p:nvPr>
        </p:nvSpPr>
        <p:spPr/>
        <p:txBody>
          <a:bodyPr/>
          <a:lstStyle/>
          <a:p>
            <a:pPr marL="0" indent="0">
              <a:buNone/>
            </a:pPr>
            <a:r>
              <a:rPr lang="en-US" dirty="0"/>
              <a:t>You can see check the current state of the working directory and the staging area using the following command</a:t>
            </a:r>
            <a:r>
              <a:rPr lang="en-US" dirty="0" smtClean="0"/>
              <a:t>:</a:t>
            </a:r>
          </a:p>
          <a:p>
            <a:pPr marL="0" indent="0">
              <a:buNone/>
            </a:pPr>
            <a:r>
              <a:rPr lang="en-US" dirty="0" smtClean="0"/>
              <a:t>&gt;&gt; </a:t>
            </a:r>
            <a:r>
              <a:rPr lang="en-US" dirty="0" err="1"/>
              <a:t>git</a:t>
            </a:r>
            <a:r>
              <a:rPr lang="en-US" dirty="0"/>
              <a:t> </a:t>
            </a:r>
            <a:r>
              <a:rPr lang="en-US" dirty="0" smtClean="0"/>
              <a:t>status</a:t>
            </a:r>
          </a:p>
          <a:p>
            <a:pPr marL="0" indent="0">
              <a:buNone/>
            </a:pPr>
            <a:endParaRPr lang="en-US" dirty="0"/>
          </a:p>
        </p:txBody>
      </p:sp>
    </p:spTree>
    <p:extLst>
      <p:ext uri="{BB962C8B-B14F-4D97-AF65-F5344CB8AC3E}">
        <p14:creationId xmlns:p14="http://schemas.microsoft.com/office/powerpoint/2010/main" val="13684090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a:t>
            </a:r>
            <a:endParaRPr lang="en-US" dirty="0"/>
          </a:p>
        </p:txBody>
      </p:sp>
      <p:sp>
        <p:nvSpPr>
          <p:cNvPr id="3" name="Content Placeholder 2"/>
          <p:cNvSpPr>
            <a:spLocks noGrp="1"/>
          </p:cNvSpPr>
          <p:nvPr>
            <p:ph idx="1"/>
          </p:nvPr>
        </p:nvSpPr>
        <p:spPr/>
        <p:txBody>
          <a:bodyPr/>
          <a:lstStyle/>
          <a:p>
            <a:r>
              <a:rPr lang="en-US" dirty="0" smtClean="0"/>
              <a:t>Setup</a:t>
            </a:r>
          </a:p>
          <a:p>
            <a:r>
              <a:rPr lang="en-US" dirty="0" err="1" smtClean="0"/>
              <a:t>Git</a:t>
            </a:r>
            <a:r>
              <a:rPr lang="en-US" dirty="0" smtClean="0"/>
              <a:t> </a:t>
            </a:r>
          </a:p>
          <a:p>
            <a:r>
              <a:rPr lang="en-US" dirty="0" smtClean="0"/>
              <a:t>GitHub</a:t>
            </a:r>
          </a:p>
          <a:p>
            <a:r>
              <a:rPr lang="en-US" dirty="0" smtClean="0"/>
              <a:t>Group Collaboration in a project</a:t>
            </a:r>
          </a:p>
          <a:p>
            <a:r>
              <a:rPr lang="en-US" dirty="0" smtClean="0"/>
              <a:t>Sharing and versioning source code</a:t>
            </a:r>
          </a:p>
          <a:p>
            <a:pPr marL="0" indent="0">
              <a:buNone/>
            </a:pPr>
            <a:r>
              <a:rPr lang="en-US" dirty="0" smtClean="0"/>
              <a:t> </a:t>
            </a:r>
            <a:endParaRPr lang="en-US" dirty="0"/>
          </a:p>
        </p:txBody>
      </p:sp>
    </p:spTree>
    <p:extLst>
      <p:ext uri="{BB962C8B-B14F-4D97-AF65-F5344CB8AC3E}">
        <p14:creationId xmlns:p14="http://schemas.microsoft.com/office/powerpoint/2010/main" val="1041614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Commit </a:t>
            </a:r>
            <a:r>
              <a:rPr lang="en-US" dirty="0"/>
              <a:t>in </a:t>
            </a:r>
            <a:r>
              <a:rPr lang="en-US" dirty="0" err="1" smtClean="0"/>
              <a:t>git</a:t>
            </a:r>
            <a:endParaRPr lang="en-US" dirty="0"/>
          </a:p>
        </p:txBody>
      </p:sp>
      <p:sp>
        <p:nvSpPr>
          <p:cNvPr id="3" name="Content Placeholder 2"/>
          <p:cNvSpPr>
            <a:spLocks noGrp="1"/>
          </p:cNvSpPr>
          <p:nvPr>
            <p:ph idx="1"/>
          </p:nvPr>
        </p:nvSpPr>
        <p:spPr/>
        <p:txBody>
          <a:bodyPr/>
          <a:lstStyle/>
          <a:p>
            <a:pPr marL="0" indent="0">
              <a:buNone/>
            </a:pPr>
            <a:r>
              <a:rPr lang="en-US" dirty="0"/>
              <a:t>If you want to commit all the files to the local repository with the same </a:t>
            </a:r>
            <a:r>
              <a:rPr lang="en-US" dirty="0" smtClean="0"/>
              <a:t>comments, </a:t>
            </a:r>
            <a:r>
              <a:rPr lang="en-US" dirty="0"/>
              <a:t>then you can use the following command </a:t>
            </a:r>
            <a:r>
              <a:rPr lang="en-US" dirty="0" smtClean="0"/>
              <a:t>:</a:t>
            </a:r>
          </a:p>
          <a:p>
            <a:pPr marL="0" indent="0">
              <a:buNone/>
            </a:pPr>
            <a:r>
              <a:rPr lang="en-US" dirty="0" smtClean="0"/>
              <a:t>&gt;&gt; </a:t>
            </a:r>
            <a:r>
              <a:rPr lang="en-US" dirty="0" err="1"/>
              <a:t>git</a:t>
            </a:r>
            <a:r>
              <a:rPr lang="en-US" dirty="0"/>
              <a:t> commit -am "</a:t>
            </a:r>
            <a:r>
              <a:rPr lang="en-US" dirty="0" smtClean="0"/>
              <a:t>comments-text“</a:t>
            </a:r>
          </a:p>
          <a:p>
            <a:pPr marL="0" indent="0">
              <a:buNone/>
            </a:pPr>
            <a:endParaRPr lang="en-US" dirty="0"/>
          </a:p>
          <a:p>
            <a:pPr marL="0" indent="0">
              <a:buNone/>
            </a:pPr>
            <a:r>
              <a:rPr lang="en-US" dirty="0"/>
              <a:t>So now, the changes that you had made in your working directory have been updated in your </a:t>
            </a:r>
            <a:r>
              <a:rPr lang="en-US" dirty="0" smtClean="0"/>
              <a:t>local repository </a:t>
            </a:r>
            <a:r>
              <a:rPr lang="en-US" dirty="0"/>
              <a:t>as well.</a:t>
            </a:r>
          </a:p>
        </p:txBody>
      </p:sp>
    </p:spTree>
    <p:extLst>
      <p:ext uri="{BB962C8B-B14F-4D97-AF65-F5344CB8AC3E}">
        <p14:creationId xmlns:p14="http://schemas.microsoft.com/office/powerpoint/2010/main" val="4063490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Pushing updates to the </a:t>
            </a:r>
            <a:r>
              <a:rPr lang="en-US" dirty="0" smtClean="0"/>
              <a:t>GitHub repository</a:t>
            </a:r>
            <a:endParaRPr lang="en-US" dirty="0"/>
          </a:p>
        </p:txBody>
      </p:sp>
      <p:sp>
        <p:nvSpPr>
          <p:cNvPr id="3" name="Content Placeholder 2"/>
          <p:cNvSpPr>
            <a:spLocks noGrp="1"/>
          </p:cNvSpPr>
          <p:nvPr>
            <p:ph idx="1"/>
          </p:nvPr>
        </p:nvSpPr>
        <p:spPr/>
        <p:txBody>
          <a:bodyPr/>
          <a:lstStyle/>
          <a:p>
            <a:pPr marL="0" indent="0">
              <a:buNone/>
            </a:pPr>
            <a:r>
              <a:rPr lang="en-US" dirty="0"/>
              <a:t>The </a:t>
            </a:r>
            <a:r>
              <a:rPr lang="en-US" b="1" dirty="0" err="1"/>
              <a:t>git</a:t>
            </a:r>
            <a:r>
              <a:rPr lang="en-US" b="1" dirty="0"/>
              <a:t> push</a:t>
            </a:r>
            <a:r>
              <a:rPr lang="en-US" dirty="0"/>
              <a:t> command is used to upload local repository content to a remote repository</a:t>
            </a:r>
            <a:r>
              <a:rPr lang="en-US" dirty="0" smtClean="0"/>
              <a:t>.</a:t>
            </a:r>
          </a:p>
          <a:p>
            <a:pPr marL="0" indent="0">
              <a:buNone/>
            </a:pPr>
            <a:r>
              <a:rPr lang="en-US" dirty="0" smtClean="0"/>
              <a:t>&gt;&gt; </a:t>
            </a:r>
            <a:r>
              <a:rPr lang="en-US" dirty="0" err="1"/>
              <a:t>git</a:t>
            </a:r>
            <a:r>
              <a:rPr lang="en-US" dirty="0"/>
              <a:t> push origin master</a:t>
            </a:r>
          </a:p>
        </p:txBody>
      </p:sp>
    </p:spTree>
    <p:extLst>
      <p:ext uri="{BB962C8B-B14F-4D97-AF65-F5344CB8AC3E}">
        <p14:creationId xmlns:p14="http://schemas.microsoft.com/office/powerpoint/2010/main" val="302942271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pPr marL="0" indent="0">
              <a:buNone/>
            </a:pPr>
            <a:r>
              <a:rPr lang="en-US" dirty="0" smtClean="0">
                <a:hlinkClick r:id="rId2"/>
              </a:rPr>
              <a:t>https://medium.com/the-underdog-writing-project/introduction-to-git-and-github-a5fdf5633923</a:t>
            </a:r>
            <a:endParaRPr lang="en-US" dirty="0" smtClean="0"/>
          </a:p>
          <a:p>
            <a:pPr marL="0" indent="0">
              <a:buNone/>
            </a:pPr>
            <a:endParaRPr lang="en-US" dirty="0"/>
          </a:p>
        </p:txBody>
      </p:sp>
    </p:spTree>
    <p:extLst>
      <p:ext uri="{BB962C8B-B14F-4D97-AF65-F5344CB8AC3E}">
        <p14:creationId xmlns:p14="http://schemas.microsoft.com/office/powerpoint/2010/main" val="16155284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Setup</a:t>
            </a:r>
            <a:endParaRPr lang="en-US" dirty="0"/>
          </a:p>
        </p:txBody>
      </p:sp>
      <p:sp>
        <p:nvSpPr>
          <p:cNvPr id="3" name="Content Placeholder 2"/>
          <p:cNvSpPr>
            <a:spLocks noGrp="1"/>
          </p:cNvSpPr>
          <p:nvPr>
            <p:ph idx="1"/>
          </p:nvPr>
        </p:nvSpPr>
        <p:spPr/>
        <p:txBody>
          <a:bodyPr/>
          <a:lstStyle/>
          <a:p>
            <a:r>
              <a:rPr lang="en-US" dirty="0" smtClean="0"/>
              <a:t>Install </a:t>
            </a:r>
            <a:r>
              <a:rPr lang="en-US" dirty="0" err="1" smtClean="0"/>
              <a:t>Git</a:t>
            </a:r>
            <a:r>
              <a:rPr lang="en-US" dirty="0" smtClean="0"/>
              <a:t> for Windows</a:t>
            </a:r>
          </a:p>
          <a:p>
            <a:pPr marL="0" indent="0">
              <a:buNone/>
            </a:pPr>
            <a:r>
              <a:rPr lang="en-US" dirty="0" smtClean="0">
                <a:hlinkClick r:id="rId2"/>
              </a:rPr>
              <a:t>https://git-scm.com/download/win</a:t>
            </a:r>
            <a:endParaRPr lang="en-US" dirty="0" smtClean="0"/>
          </a:p>
          <a:p>
            <a:pPr marL="0" indent="0">
              <a:buNone/>
            </a:pPr>
            <a:endParaRPr lang="en-US" dirty="0"/>
          </a:p>
          <a:p>
            <a:r>
              <a:rPr lang="en-US" dirty="0" smtClean="0"/>
              <a:t>Signup for GitHub</a:t>
            </a:r>
          </a:p>
          <a:p>
            <a:pPr marL="0" indent="0">
              <a:buNone/>
            </a:pPr>
            <a:r>
              <a:rPr lang="en-US" dirty="0" smtClean="0">
                <a:hlinkClick r:id="rId3"/>
              </a:rPr>
              <a:t>https://github.com/</a:t>
            </a:r>
            <a:endParaRPr lang="en-US" dirty="0" smtClean="0"/>
          </a:p>
          <a:p>
            <a:pPr marL="0" indent="0">
              <a:buNone/>
            </a:pPr>
            <a:endParaRPr lang="en-US" dirty="0"/>
          </a:p>
          <a:p>
            <a:pPr marL="0" indent="0">
              <a:buNone/>
            </a:pPr>
            <a:endParaRPr lang="en-US" dirty="0"/>
          </a:p>
        </p:txBody>
      </p:sp>
    </p:spTree>
    <p:extLst>
      <p:ext uri="{BB962C8B-B14F-4D97-AF65-F5344CB8AC3E}">
        <p14:creationId xmlns:p14="http://schemas.microsoft.com/office/powerpoint/2010/main" val="6412962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Git</a:t>
            </a:r>
            <a:endParaRPr lang="en-US" dirty="0"/>
          </a:p>
        </p:txBody>
      </p:sp>
      <p:sp>
        <p:nvSpPr>
          <p:cNvPr id="3" name="Content Placeholder 2"/>
          <p:cNvSpPr>
            <a:spLocks noGrp="1"/>
          </p:cNvSpPr>
          <p:nvPr>
            <p:ph idx="1"/>
          </p:nvPr>
        </p:nvSpPr>
        <p:spPr/>
        <p:txBody>
          <a:bodyPr/>
          <a:lstStyle/>
          <a:p>
            <a:pPr marL="0" indent="0">
              <a:buNone/>
            </a:pPr>
            <a:r>
              <a:rPr lang="en-US" b="1" dirty="0" err="1"/>
              <a:t>Git</a:t>
            </a:r>
            <a:r>
              <a:rPr lang="en-US" dirty="0"/>
              <a:t> is a free and </a:t>
            </a:r>
            <a:r>
              <a:rPr lang="en-US" b="1" dirty="0"/>
              <a:t>open-source distributed version control system</a:t>
            </a:r>
            <a:r>
              <a:rPr lang="en-US" dirty="0"/>
              <a:t> for tracking changes in source code and is used for software development.</a:t>
            </a:r>
          </a:p>
        </p:txBody>
      </p:sp>
    </p:spTree>
    <p:extLst>
      <p:ext uri="{BB962C8B-B14F-4D97-AF65-F5344CB8AC3E}">
        <p14:creationId xmlns:p14="http://schemas.microsoft.com/office/powerpoint/2010/main" val="13398326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GitHub</a:t>
            </a:r>
            <a:endParaRPr lang="en-US" dirty="0"/>
          </a:p>
        </p:txBody>
      </p:sp>
      <p:sp>
        <p:nvSpPr>
          <p:cNvPr id="3" name="Content Placeholder 2"/>
          <p:cNvSpPr>
            <a:spLocks noGrp="1"/>
          </p:cNvSpPr>
          <p:nvPr>
            <p:ph idx="1"/>
          </p:nvPr>
        </p:nvSpPr>
        <p:spPr/>
        <p:txBody>
          <a:bodyPr/>
          <a:lstStyle/>
          <a:p>
            <a:r>
              <a:rPr lang="en-US" dirty="0" err="1"/>
              <a:t>Git</a:t>
            </a:r>
            <a:r>
              <a:rPr lang="en-US" dirty="0"/>
              <a:t> is a version control system that lets you manage and keep track of your source code history</a:t>
            </a:r>
            <a:r>
              <a:rPr lang="en-US" dirty="0" smtClean="0"/>
              <a:t>.</a:t>
            </a:r>
          </a:p>
          <a:p>
            <a:r>
              <a:rPr lang="en-US" dirty="0"/>
              <a:t>GitHub is a cloud-based hosting service that lets you manage </a:t>
            </a:r>
            <a:r>
              <a:rPr lang="en-US" dirty="0" err="1"/>
              <a:t>Git</a:t>
            </a:r>
            <a:r>
              <a:rPr lang="en-US" dirty="0"/>
              <a:t> repositories.</a:t>
            </a:r>
          </a:p>
        </p:txBody>
      </p:sp>
    </p:spTree>
    <p:extLst>
      <p:ext uri="{BB962C8B-B14F-4D97-AF65-F5344CB8AC3E}">
        <p14:creationId xmlns:p14="http://schemas.microsoft.com/office/powerpoint/2010/main" val="36522977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a:t>
            </a:r>
            <a:r>
              <a:rPr lang="en-US" dirty="0" smtClean="0"/>
              <a:t>repository</a:t>
            </a:r>
            <a:endParaRPr lang="en-US" dirty="0"/>
          </a:p>
        </p:txBody>
      </p:sp>
      <p:sp>
        <p:nvSpPr>
          <p:cNvPr id="3" name="Content Placeholder 2"/>
          <p:cNvSpPr>
            <a:spLocks noGrp="1"/>
          </p:cNvSpPr>
          <p:nvPr>
            <p:ph idx="1"/>
          </p:nvPr>
        </p:nvSpPr>
        <p:spPr/>
        <p:txBody>
          <a:bodyPr/>
          <a:lstStyle/>
          <a:p>
            <a:pPr marL="0" indent="0">
              <a:buNone/>
            </a:pPr>
            <a:r>
              <a:rPr lang="en-US" dirty="0"/>
              <a:t>Your </a:t>
            </a:r>
            <a:r>
              <a:rPr lang="en-US" b="1" dirty="0"/>
              <a:t>repository</a:t>
            </a:r>
            <a:r>
              <a:rPr lang="en-US" dirty="0"/>
              <a:t> is where you’ll organize your project. You can keep folders, files, images, videos, spreadsheets, </a:t>
            </a:r>
            <a:r>
              <a:rPr lang="en-US" dirty="0" err="1"/>
              <a:t>Jupyter</a:t>
            </a:r>
            <a:r>
              <a:rPr lang="en-US" dirty="0"/>
              <a:t> notebooks, data sets, and anything else your project needs.</a:t>
            </a:r>
          </a:p>
        </p:txBody>
      </p:sp>
    </p:spTree>
    <p:extLst>
      <p:ext uri="{BB962C8B-B14F-4D97-AF65-F5344CB8AC3E}">
        <p14:creationId xmlns:p14="http://schemas.microsoft.com/office/powerpoint/2010/main" val="2883025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repository in GitHub</a:t>
            </a:r>
          </a:p>
        </p:txBody>
      </p:sp>
      <p:sp>
        <p:nvSpPr>
          <p:cNvPr id="3" name="Content Placeholder 2"/>
          <p:cNvSpPr>
            <a:spLocks noGrp="1"/>
          </p:cNvSpPr>
          <p:nvPr>
            <p:ph idx="1"/>
          </p:nvPr>
        </p:nvSpPr>
        <p:spPr/>
        <p:txBody>
          <a:bodyPr/>
          <a:lstStyle/>
          <a:p>
            <a:r>
              <a:rPr lang="en-US" dirty="0"/>
              <a:t>GitHub website, look in the upper right corner, and click the + sign and then click “New repository</a:t>
            </a:r>
            <a:r>
              <a:rPr lang="en-US" dirty="0" smtClean="0"/>
              <a:t>.</a:t>
            </a:r>
          </a:p>
          <a:p>
            <a:r>
              <a:rPr lang="en-US" dirty="0"/>
              <a:t>Name the repository, and add a quick description</a:t>
            </a:r>
            <a:r>
              <a:rPr lang="en-US" dirty="0" smtClean="0"/>
              <a:t>.</a:t>
            </a:r>
          </a:p>
          <a:p>
            <a:r>
              <a:rPr lang="en-US" dirty="0"/>
              <a:t>Decide whether you want this to be a public or a private repository</a:t>
            </a:r>
          </a:p>
          <a:p>
            <a:r>
              <a:rPr lang="en-US" dirty="0"/>
              <a:t>Select “Initialize this repository with a README” option if you want to include the </a:t>
            </a:r>
            <a:r>
              <a:rPr lang="en-US" b="1" dirty="0"/>
              <a:t>README</a:t>
            </a:r>
            <a:r>
              <a:rPr lang="en-US" dirty="0"/>
              <a:t> file.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39942383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descr="https://miro.medium.com/max/840/1*UFMp1dRBajKJehcIOhSvr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7009" y="616411"/>
            <a:ext cx="8001000" cy="541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0010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descr="https://miro.medium.com/max/840/1*36OPuxlEJrZJF7Sje7BBT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28737" y="0"/>
            <a:ext cx="8001000" cy="781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72379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TotalTime>
  <Words>1345</Words>
  <Application>Microsoft Office PowerPoint</Application>
  <PresentationFormat>Widescreen</PresentationFormat>
  <Paragraphs>94</Paragraphs>
  <Slides>22</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Git and GitHub</vt:lpstr>
      <vt:lpstr>Overview</vt:lpstr>
      <vt:lpstr>Setup</vt:lpstr>
      <vt:lpstr>Git</vt:lpstr>
      <vt:lpstr>GitHub</vt:lpstr>
      <vt:lpstr>Creating a repository</vt:lpstr>
      <vt:lpstr>Creating a repository in GitHub</vt:lpstr>
      <vt:lpstr>PowerPoint Presentation</vt:lpstr>
      <vt:lpstr>PowerPoint Presentation</vt:lpstr>
      <vt:lpstr>Create a repository using git CLI</vt:lpstr>
      <vt:lpstr>Cloning a repository</vt:lpstr>
      <vt:lpstr>PowerPoint Presentation</vt:lpstr>
      <vt:lpstr>Cloning a repository</vt:lpstr>
      <vt:lpstr>The three states and areas of git</vt:lpstr>
      <vt:lpstr>The three states and areas of git</vt:lpstr>
      <vt:lpstr>Basic Version Control</vt:lpstr>
      <vt:lpstr>Adding files</vt:lpstr>
      <vt:lpstr>Adding multiple files</vt:lpstr>
      <vt:lpstr>Check Status</vt:lpstr>
      <vt:lpstr>Commit in git</vt:lpstr>
      <vt:lpstr>Pushing updates to the GitHub repository</vt:lpstr>
      <vt:lpstr>References</vt:lpstr>
    </vt:vector>
  </TitlesOfParts>
  <Company>HCT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Git and GitHub</dc:title>
  <dc:creator>Ali Muhammad</dc:creator>
  <cp:lastModifiedBy>Ali Muhammad</cp:lastModifiedBy>
  <cp:revision>18</cp:revision>
  <dcterms:created xsi:type="dcterms:W3CDTF">2021-08-30T06:11:31Z</dcterms:created>
  <dcterms:modified xsi:type="dcterms:W3CDTF">2021-08-30T06:48:31Z</dcterms:modified>
</cp:coreProperties>
</file>