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9" r:id="rId4"/>
    <p:sldId id="280" r:id="rId5"/>
    <p:sldId id="267" r:id="rId6"/>
    <p:sldId id="278" r:id="rId7"/>
    <p:sldId id="257" r:id="rId8"/>
    <p:sldId id="258" r:id="rId9"/>
    <p:sldId id="281" r:id="rId10"/>
    <p:sldId id="259" r:id="rId11"/>
    <p:sldId id="260" r:id="rId12"/>
    <p:sldId id="261" r:id="rId13"/>
    <p:sldId id="262" r:id="rId14"/>
    <p:sldId id="282" r:id="rId15"/>
    <p:sldId id="263" r:id="rId16"/>
    <p:sldId id="264" r:id="rId17"/>
    <p:sldId id="265" r:id="rId18"/>
    <p:sldId id="283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6" r:id="rId29"/>
    <p:sldId id="287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812C-D7E9-D8E9-7AF7-0FC11DE4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5CC98D-7499-97D8-DE16-E41A2DA8F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1B30D-6CDB-E94E-5480-07AA3BCB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9AA4-73EA-1F6D-D1AE-88BEAE69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EC1CB-C358-F4ED-D56A-230CF8E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8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D68BD-9F10-17F1-5D5B-94A023C6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BA2EF-3E4D-6436-9AD0-F080B479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2BFF3-34C2-9712-4F16-97FA69A1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91754-48C9-9DB9-C859-33366EBB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39C89-1328-D0DD-E2C2-06500CC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1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2A7D13-892F-BF09-4DBA-78ED934E0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53E27-21BB-80FF-0E86-1608DDE8F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AE8A3-87EF-9966-FFB0-35A620E8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4C455-C25B-BC6B-D098-90B7E2F9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DB08E-6E44-23D4-B8C7-1B35F35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FB0A-C3BF-64E2-8D48-3C133A66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F3F7B-C829-56AA-C5A6-984AB836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0C5F2-CFBF-1083-9971-082D3233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46AA2-9C55-E9A1-45E3-F57359C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CE8FF-5791-7F5D-E42B-E0BB3F80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5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4823E-E19E-1568-4F76-8440BC6C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F033A-38DD-01E2-7213-7A272331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69AA7-ACFE-22E5-619B-48A0BBD5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1081A-54CC-02A8-088E-33A883C9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C28E6-F79B-5922-8D30-16CABBB8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1DC0-7AD6-1421-7C5D-510738B3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EC06C-EC28-D770-C915-9495FA59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C2F46-55E4-A41F-D257-D2ED01A6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B9280-90E6-D07F-ECE8-1BF16F3F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5947B-3353-B1AD-B73A-1759E750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1F00A-1701-6A8B-77CF-C3780943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3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A68CD-78DC-A546-7262-8D28D0BA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888B6-951D-626A-F885-04DA54D6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581CD-11BE-490C-0A5B-26F6E1DEA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0C7FC-1988-E45B-067B-BD6BDEDF7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86F39-70FC-D343-9490-7979D41B7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C87E5F-C153-1CCC-74C8-D22DA3B2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689C74-E8C4-FA2C-0C7C-C3AD4DDC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201C55-4B87-77C4-3D24-59379E83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3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400B4-F7DD-AF79-016B-A69CF5AB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AC47A5-2C49-3E30-687F-CC800CF1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1BA533-2C13-833D-ED4B-A6E74FA5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6F3C90-3AEF-1ECE-64A8-E5C0BDE6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4A3667-BCCB-5DC9-24C4-DC849A7D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88656F-2964-149E-C0F5-C5F9539C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B3C8E-9ECA-198F-18B1-44FD7A1B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BBB4-28B3-3204-057F-99B4C6B8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474C7-C3DA-7AE7-CFD4-A80539E4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03A0A-5EEB-3993-5C90-8CDC8803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D6034-A7B9-7D2A-C378-5CE2F8A0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19AA8-73E8-2A43-B127-DBAEDC4C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DFF5E-0B35-B8DE-3F2D-3AAA1FDE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8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FA172-74D4-FA75-B36A-1FEB1D05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756804-5B32-2958-4441-0E8C941A5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33592-AFD5-3947-433C-49F41E395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A444-9184-42C1-6894-3746E8D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2204A-B430-B3D0-6D1A-F696CC1A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29566-2B20-0692-0550-8C565227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2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C9988C-F4AD-0412-7470-2E9D434D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4D936-D505-EB8C-4CBA-DC9B1C9E4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578C0-1A02-621D-74E3-6E025E05A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1392-EF2E-44F7-AEF6-231382E7A16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D8E66-4222-A92F-7447-DE2E99C0B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D0B24-80F3-1FEF-5B9D-EED528F45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9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D40A-BFB6-B2CC-2796-4C79D136A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이동성 모델 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F8FDA-F632-EF58-EC3D-D6288760D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김한솔 책임</a:t>
            </a:r>
          </a:p>
        </p:txBody>
      </p:sp>
    </p:spTree>
    <p:extLst>
      <p:ext uri="{BB962C8B-B14F-4D97-AF65-F5344CB8AC3E}">
        <p14:creationId xmlns:p14="http://schemas.microsoft.com/office/powerpoint/2010/main" val="177265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30</a:t>
            </a:r>
            <a:endParaRPr lang="ko-KR" altLang="en-US" dirty="0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79278DC3-0636-F5DA-740C-F883024C3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5" y="1485104"/>
            <a:ext cx="3433481" cy="519278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4D3E34-5B61-28B2-E93E-77BCCA4E2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23" y="2058632"/>
            <a:ext cx="6388677" cy="4548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4EE749-46C8-22FC-0F0D-EA554F04A25C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:2)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848AE-A7E6-4BAF-85A4-E7A40A92069C}"/>
              </a:ext>
            </a:extLst>
          </p:cNvPr>
          <p:cNvSpPr txBox="1"/>
          <p:nvPr/>
        </p:nvSpPr>
        <p:spPr>
          <a:xfrm>
            <a:off x="7268429" y="563048"/>
            <a:ext cx="466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표본수가 적은 영향인지 </a:t>
            </a:r>
            <a:r>
              <a:rPr lang="en-US" altLang="ko-KR" dirty="0"/>
              <a:t>0</a:t>
            </a:r>
            <a:r>
              <a:rPr lang="ko-KR" altLang="en-US" dirty="0"/>
              <a:t> ˚</a:t>
            </a:r>
            <a:r>
              <a:rPr lang="en-US" altLang="ko-KR" dirty="0"/>
              <a:t>, -45</a:t>
            </a:r>
            <a:r>
              <a:rPr lang="ko-KR" altLang="en-US" dirty="0"/>
              <a:t> ˚</a:t>
            </a:r>
            <a:r>
              <a:rPr lang="en-US" altLang="ko-KR" dirty="0"/>
              <a:t>, 35</a:t>
            </a:r>
            <a:r>
              <a:rPr lang="ko-KR" altLang="en-US" dirty="0"/>
              <a:t> ˚에서</a:t>
            </a:r>
            <a:endParaRPr lang="en-US" altLang="ko-KR" dirty="0"/>
          </a:p>
          <a:p>
            <a:r>
              <a:rPr lang="ko-KR" altLang="en-US" dirty="0"/>
              <a:t>튀는 자료가 존재하지만 전체적으로는 정규</a:t>
            </a:r>
            <a:endParaRPr lang="en-US" altLang="ko-KR" dirty="0"/>
          </a:p>
          <a:p>
            <a:r>
              <a:rPr lang="ko-KR" altLang="en-US" dirty="0"/>
              <a:t>분포와 유사한 모양을 갖추고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07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40</a:t>
            </a:r>
            <a:endParaRPr lang="ko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A821CD1D-C9CD-3786-F77A-9BD39ACDF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9" y="1471250"/>
            <a:ext cx="3477837" cy="517457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D2CC31-7E7B-F0F6-713D-1BA595888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33" y="2154851"/>
            <a:ext cx="6367767" cy="4553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831A0-6546-E538-0767-3A8D30039794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:2)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9A55C-6BA8-7EB9-D32F-C0AE93DE0B9D}"/>
              </a:ext>
            </a:extLst>
          </p:cNvPr>
          <p:cNvSpPr txBox="1"/>
          <p:nvPr/>
        </p:nvSpPr>
        <p:spPr>
          <a:xfrm>
            <a:off x="7268429" y="563048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정규분포를 </a:t>
            </a:r>
            <a:endParaRPr lang="en-US" altLang="ko-KR" dirty="0"/>
          </a:p>
          <a:p>
            <a:r>
              <a:rPr lang="ko-KR" altLang="en-US" dirty="0"/>
              <a:t>유사하게 따르고 있으며</a:t>
            </a:r>
            <a:r>
              <a:rPr lang="en-US" altLang="ko-KR" dirty="0"/>
              <a:t>, </a:t>
            </a:r>
            <a:r>
              <a:rPr lang="ko-KR" altLang="en-US" dirty="0"/>
              <a:t>특별한 특징</a:t>
            </a:r>
            <a:endParaRPr lang="en-US" altLang="ko-KR" dirty="0"/>
          </a:p>
          <a:p>
            <a:r>
              <a:rPr lang="ko-KR" altLang="en-US" dirty="0"/>
              <a:t>은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75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50</a:t>
            </a:r>
            <a:endParaRPr lang="ko-KR" altLang="en-US" dirty="0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90CB79CF-1817-02EA-76EF-0EACD5341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8" y="1537855"/>
            <a:ext cx="3491576" cy="514400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611D0A-7C92-0C5E-F9C1-BAC24166F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63" y="2156114"/>
            <a:ext cx="5837959" cy="423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D9F65-0D77-55C0-2E38-CC3C0FBF635A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:5)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B1221-E5CD-D10E-16FE-A860744A4021}"/>
              </a:ext>
            </a:extLst>
          </p:cNvPr>
          <p:cNvSpPr txBox="1"/>
          <p:nvPr/>
        </p:nvSpPr>
        <p:spPr>
          <a:xfrm>
            <a:off x="7268429" y="563048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정규분포를 </a:t>
            </a:r>
            <a:endParaRPr lang="en-US" altLang="ko-KR" dirty="0"/>
          </a:p>
          <a:p>
            <a:r>
              <a:rPr lang="ko-KR" altLang="en-US" dirty="0"/>
              <a:t>유사하게 따르고 있으며</a:t>
            </a:r>
            <a:r>
              <a:rPr lang="en-US" altLang="ko-KR" dirty="0"/>
              <a:t>, -20</a:t>
            </a:r>
            <a:r>
              <a:rPr lang="ko-KR" altLang="en-US" dirty="0"/>
              <a:t> ˚ </a:t>
            </a:r>
            <a:r>
              <a:rPr lang="en-US" altLang="ko-KR" dirty="0"/>
              <a:t>~ 20</a:t>
            </a:r>
            <a:r>
              <a:rPr lang="ko-KR" altLang="en-US" dirty="0"/>
              <a:t> ˚</a:t>
            </a:r>
            <a:endParaRPr lang="en-US" altLang="ko-KR" dirty="0"/>
          </a:p>
          <a:p>
            <a:r>
              <a:rPr lang="ko-KR" altLang="en-US" dirty="0"/>
              <a:t>사이의 속도가 평균적으로 </a:t>
            </a:r>
            <a:r>
              <a:rPr lang="ko-KR" altLang="en-US" dirty="0" err="1"/>
              <a:t>빠른편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97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60</a:t>
            </a:r>
            <a:endParaRPr lang="ko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C4C6A5F1-7B4A-691F-2AE8-F95BC000C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9" y="1464872"/>
            <a:ext cx="3432752" cy="5229509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91F59-39E3-9F07-AE22-B47100D29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63" y="2158857"/>
            <a:ext cx="5874390" cy="4214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90AF3A-A164-624F-C6AC-1B2719AAE958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AA62F-D2BD-9D84-54C5-A57429AFED19}"/>
              </a:ext>
            </a:extLst>
          </p:cNvPr>
          <p:cNvSpPr txBox="1"/>
          <p:nvPr/>
        </p:nvSpPr>
        <p:spPr>
          <a:xfrm>
            <a:off x="7268429" y="455468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표본수가 적은 영향인지 그래프가 정규분포</a:t>
            </a:r>
            <a:endParaRPr lang="en-US" altLang="ko-KR" dirty="0"/>
          </a:p>
          <a:p>
            <a:r>
              <a:rPr lang="ko-KR" altLang="en-US" dirty="0"/>
              <a:t>와 다소 차이가 있음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-45</a:t>
            </a:r>
            <a:r>
              <a:rPr lang="ko-KR" altLang="en-US" dirty="0"/>
              <a:t> ˚ 인근에서</a:t>
            </a:r>
            <a:endParaRPr lang="en-US" altLang="ko-KR" dirty="0"/>
          </a:p>
          <a:p>
            <a:r>
              <a:rPr lang="ko-KR" altLang="en-US" dirty="0"/>
              <a:t>속도가 급격하게 증가하는데</a:t>
            </a:r>
            <a:r>
              <a:rPr lang="en-US" altLang="ko-KR" dirty="0"/>
              <a:t>, </a:t>
            </a:r>
            <a:r>
              <a:rPr lang="ko-KR" altLang="en-US" dirty="0"/>
              <a:t>자료가 튄 것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보여짐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43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6C471-CECB-CC9A-A8A5-A8B20AF3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나이별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02E8B8-A5EF-060D-4E32-62A06E98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52" y="1559532"/>
            <a:ext cx="4419600" cy="2857500"/>
          </a:xfr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FF10947-0AF1-1D6B-D001-C40D2D5A1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47" y="4617590"/>
            <a:ext cx="4251005" cy="17741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79A2EA-8EC6-196E-5547-99851850B440}"/>
              </a:ext>
            </a:extLst>
          </p:cNvPr>
          <p:cNvSpPr/>
          <p:nvPr/>
        </p:nvSpPr>
        <p:spPr>
          <a:xfrm>
            <a:off x="8148917" y="4617590"/>
            <a:ext cx="690282" cy="1774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B5BC3-A43D-3CD9-F70F-8CC327726719}"/>
              </a:ext>
            </a:extLst>
          </p:cNvPr>
          <p:cNvSpPr txBox="1"/>
          <p:nvPr/>
        </p:nvSpPr>
        <p:spPr>
          <a:xfrm>
            <a:off x="1889291" y="2316029"/>
            <a:ext cx="33329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클렌징한</a:t>
            </a:r>
            <a:r>
              <a:rPr lang="ko-KR" altLang="en-US" dirty="0"/>
              <a:t> 데이터 남자의</a:t>
            </a:r>
            <a:endParaRPr lang="en-US" altLang="ko-KR" dirty="0"/>
          </a:p>
          <a:p>
            <a:r>
              <a:rPr lang="ko-KR" altLang="en-US" dirty="0"/>
              <a:t>나이에 따른 경향성을 </a:t>
            </a:r>
            <a:endParaRPr lang="en-US" altLang="ko-KR" dirty="0"/>
          </a:p>
          <a:p>
            <a:r>
              <a:rPr lang="ko-KR" altLang="en-US" dirty="0"/>
              <a:t>확인해 보면 그래프나 평균값</a:t>
            </a:r>
            <a:endParaRPr lang="en-US" altLang="ko-KR" dirty="0"/>
          </a:p>
          <a:p>
            <a:r>
              <a:rPr lang="ko-KR" altLang="en-US" dirty="0"/>
              <a:t>을 비교해 보나 </a:t>
            </a:r>
            <a:r>
              <a:rPr lang="en-US" altLang="ko-KR" dirty="0"/>
              <a:t>40</a:t>
            </a:r>
            <a:r>
              <a:rPr lang="ko-KR" altLang="en-US" dirty="0"/>
              <a:t>대에 속도가</a:t>
            </a:r>
            <a:endParaRPr lang="en-US" altLang="ko-KR" dirty="0"/>
          </a:p>
          <a:p>
            <a:r>
              <a:rPr lang="ko-KR" altLang="en-US" dirty="0"/>
              <a:t>최대가 되고</a:t>
            </a:r>
            <a:r>
              <a:rPr lang="en-US" altLang="ko-KR" dirty="0"/>
              <a:t>, </a:t>
            </a:r>
            <a:r>
              <a:rPr lang="ko-KR" altLang="en-US" dirty="0"/>
              <a:t>그 후 나이가 들</a:t>
            </a:r>
            <a:endParaRPr lang="en-US" altLang="ko-KR" dirty="0"/>
          </a:p>
          <a:p>
            <a:r>
              <a:rPr lang="ko-KR" altLang="en-US" dirty="0"/>
              <a:t>수록 속도가 감소하는 경향이</a:t>
            </a:r>
            <a:endParaRPr lang="en-US" altLang="ko-KR" dirty="0"/>
          </a:p>
          <a:p>
            <a:r>
              <a:rPr lang="ko-KR" altLang="en-US" dirty="0"/>
              <a:t>있음을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각 나이별 표본의 수가</a:t>
            </a:r>
            <a:endParaRPr lang="en-US" altLang="ko-KR" dirty="0"/>
          </a:p>
          <a:p>
            <a:r>
              <a:rPr lang="ko-KR" altLang="en-US" dirty="0"/>
              <a:t>적어 좀더 많은 표본을 수집한</a:t>
            </a:r>
            <a:endParaRPr lang="en-US" altLang="ko-KR" dirty="0"/>
          </a:p>
          <a:p>
            <a:r>
              <a:rPr lang="ko-KR" altLang="en-US" dirty="0"/>
              <a:t>뒤에 추가 비교할 필요가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7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 </a:t>
            </a:r>
            <a:r>
              <a:rPr lang="en-US" altLang="ko-KR" dirty="0"/>
              <a:t>40</a:t>
            </a:r>
            <a:endParaRPr lang="ko-KR" altLang="en-US" dirty="0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09396868-676E-640F-62C9-C9F5F30AC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53" y="1352643"/>
            <a:ext cx="3473337" cy="530648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D8895A-BBF7-3592-6DA6-C0EBF693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08" y="2045807"/>
            <a:ext cx="5857009" cy="4258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BAE29-39C9-0E6B-A1D8-832A741C75A5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:2)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17D0D-1639-F117-057A-C8809A292C16}"/>
              </a:ext>
            </a:extLst>
          </p:cNvPr>
          <p:cNvSpPr txBox="1"/>
          <p:nvPr/>
        </p:nvSpPr>
        <p:spPr>
          <a:xfrm>
            <a:off x="7268429" y="563048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그래프가 정규분포를 유사하게</a:t>
            </a:r>
            <a:endParaRPr lang="en-US" altLang="ko-KR" dirty="0"/>
          </a:p>
          <a:p>
            <a:r>
              <a:rPr lang="ko-KR" altLang="en-US" dirty="0"/>
              <a:t>따르고 있으나</a:t>
            </a:r>
            <a:r>
              <a:rPr lang="en-US" altLang="ko-KR" dirty="0"/>
              <a:t>, </a:t>
            </a:r>
            <a:r>
              <a:rPr lang="ko-KR" altLang="en-US" dirty="0"/>
              <a:t>표본 수가 적어 튀는</a:t>
            </a:r>
            <a:endParaRPr lang="en-US" altLang="ko-KR" dirty="0"/>
          </a:p>
          <a:p>
            <a:r>
              <a:rPr lang="ko-KR" altLang="en-US" dirty="0"/>
              <a:t>자료들이 중간중간 보임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14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 </a:t>
            </a:r>
            <a:r>
              <a:rPr lang="en-US" altLang="ko-KR" dirty="0"/>
              <a:t>50</a:t>
            </a:r>
            <a:endParaRPr lang="ko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75F7A6EC-34DE-7BBA-AE66-9C7972437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89" y="1466258"/>
            <a:ext cx="3413413" cy="513414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3F0019-DA05-FE99-B573-E710758D3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54" y="2061549"/>
            <a:ext cx="6022223" cy="4338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8924EB-BC3A-054D-233E-E707FA8AEBE9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:2)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E57C-EC4E-3EBB-2BD9-C7C722FCDB45}"/>
              </a:ext>
            </a:extLst>
          </p:cNvPr>
          <p:cNvSpPr txBox="1"/>
          <p:nvPr/>
        </p:nvSpPr>
        <p:spPr>
          <a:xfrm>
            <a:off x="7268429" y="563048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그래프가 정규분포를 유사하게</a:t>
            </a:r>
            <a:endParaRPr lang="en-US" altLang="ko-KR" dirty="0"/>
          </a:p>
          <a:p>
            <a:r>
              <a:rPr lang="ko-KR" altLang="en-US" dirty="0"/>
              <a:t>따르고 있으며</a:t>
            </a:r>
            <a:r>
              <a:rPr lang="en-US" altLang="ko-KR" dirty="0"/>
              <a:t>, ±20</a:t>
            </a:r>
            <a:r>
              <a:rPr lang="ko-KR" altLang="en-US" dirty="0"/>
              <a:t> ˚인근의 속도가</a:t>
            </a:r>
            <a:endParaRPr lang="en-US" altLang="ko-KR" dirty="0"/>
          </a:p>
          <a:p>
            <a:r>
              <a:rPr lang="ko-KR" altLang="en-US" dirty="0"/>
              <a:t>조금 솟아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182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 </a:t>
            </a:r>
            <a:r>
              <a:rPr lang="en-US" altLang="ko-KR" dirty="0"/>
              <a:t>60</a:t>
            </a:r>
            <a:endParaRPr lang="ko-KR" altLang="en-US" dirty="0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9ED4E4C8-642E-8B9B-12A0-5586DBBC9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23" y="1507377"/>
            <a:ext cx="3316432" cy="507655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90DFB6-CAB3-CD7B-D4A4-C36721606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07" y="1948296"/>
            <a:ext cx="6230860" cy="443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CCEB8-7E5A-293D-6234-B57EA65776AB}"/>
              </a:ext>
            </a:extLst>
          </p:cNvPr>
          <p:cNvSpPr txBox="1"/>
          <p:nvPr/>
        </p:nvSpPr>
        <p:spPr>
          <a:xfrm>
            <a:off x="7355378" y="15879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0A1B1-6723-42B1-31BC-9A840DCC6585}"/>
              </a:ext>
            </a:extLst>
          </p:cNvPr>
          <p:cNvSpPr txBox="1"/>
          <p:nvPr/>
        </p:nvSpPr>
        <p:spPr>
          <a:xfrm>
            <a:off x="7268429" y="455468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표본수가 적은 영향인지 그래프가 정규분포</a:t>
            </a:r>
            <a:endParaRPr lang="en-US" altLang="ko-KR" dirty="0"/>
          </a:p>
          <a:p>
            <a:r>
              <a:rPr lang="ko-KR" altLang="en-US" dirty="0"/>
              <a:t>와 다소 차이가 있음</a:t>
            </a:r>
            <a:r>
              <a:rPr lang="en-US" altLang="ko-KR" dirty="0"/>
              <a:t>. </a:t>
            </a:r>
            <a:r>
              <a:rPr lang="ko-KR" altLang="en-US" dirty="0"/>
              <a:t>속도가 기울기가 변함</a:t>
            </a:r>
            <a:endParaRPr lang="en-US" altLang="ko-KR" dirty="0"/>
          </a:p>
          <a:p>
            <a:r>
              <a:rPr lang="ko-KR" altLang="en-US" dirty="0"/>
              <a:t>에 따라 급격하게 변하고 있어 자료의 신빙</a:t>
            </a:r>
            <a:endParaRPr lang="en-US" altLang="ko-KR" dirty="0"/>
          </a:p>
          <a:p>
            <a:r>
              <a:rPr lang="ko-KR" altLang="en-US" dirty="0"/>
              <a:t>성이 의심스러운 정도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93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6C471-CECB-CC9A-A8A5-A8B20AF3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 나이별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B5BC3-A43D-3CD9-F70F-8CC327726719}"/>
              </a:ext>
            </a:extLst>
          </p:cNvPr>
          <p:cNvSpPr txBox="1"/>
          <p:nvPr/>
        </p:nvSpPr>
        <p:spPr>
          <a:xfrm>
            <a:off x="1889291" y="2316029"/>
            <a:ext cx="33329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클렌징한</a:t>
            </a:r>
            <a:r>
              <a:rPr lang="ko-KR" altLang="en-US" dirty="0"/>
              <a:t> 데이터 여자의</a:t>
            </a:r>
            <a:endParaRPr lang="en-US" altLang="ko-KR" dirty="0"/>
          </a:p>
          <a:p>
            <a:r>
              <a:rPr lang="ko-KR" altLang="en-US" dirty="0"/>
              <a:t>나이에 따른 경향성을 </a:t>
            </a:r>
            <a:endParaRPr lang="en-US" altLang="ko-KR" dirty="0"/>
          </a:p>
          <a:p>
            <a:r>
              <a:rPr lang="ko-KR" altLang="en-US" dirty="0"/>
              <a:t>확인해 보면 그래프나 평균값</a:t>
            </a:r>
            <a:endParaRPr lang="en-US" altLang="ko-KR" dirty="0"/>
          </a:p>
          <a:p>
            <a:r>
              <a:rPr lang="ko-KR" altLang="en-US" dirty="0"/>
              <a:t>을 비교해 보나 </a:t>
            </a:r>
            <a:r>
              <a:rPr lang="en-US" altLang="ko-KR" dirty="0"/>
              <a:t>50</a:t>
            </a:r>
            <a:r>
              <a:rPr lang="ko-KR" altLang="en-US" dirty="0"/>
              <a:t>대에 속도가</a:t>
            </a:r>
            <a:endParaRPr lang="en-US" altLang="ko-KR" dirty="0"/>
          </a:p>
          <a:p>
            <a:r>
              <a:rPr lang="ko-KR" altLang="en-US" dirty="0"/>
              <a:t>최대가 되고</a:t>
            </a:r>
            <a:r>
              <a:rPr lang="en-US" altLang="ko-KR" dirty="0"/>
              <a:t>, </a:t>
            </a:r>
            <a:r>
              <a:rPr lang="ko-KR" altLang="en-US" dirty="0"/>
              <a:t>그 후 나이가 들</a:t>
            </a:r>
            <a:endParaRPr lang="en-US" altLang="ko-KR" dirty="0"/>
          </a:p>
          <a:p>
            <a:r>
              <a:rPr lang="ko-KR" altLang="en-US" dirty="0"/>
              <a:t>수록 속도가 감소하는 경향이</a:t>
            </a:r>
            <a:endParaRPr lang="en-US" altLang="ko-KR" dirty="0"/>
          </a:p>
          <a:p>
            <a:r>
              <a:rPr lang="ko-KR" altLang="en-US" dirty="0"/>
              <a:t>있음을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각 나이별 표본의 수가</a:t>
            </a:r>
            <a:endParaRPr lang="en-US" altLang="ko-KR" dirty="0"/>
          </a:p>
          <a:p>
            <a:r>
              <a:rPr lang="ko-KR" altLang="en-US" dirty="0"/>
              <a:t>적어 좀더 많은 표본을 수집한</a:t>
            </a:r>
            <a:endParaRPr lang="en-US" altLang="ko-KR" dirty="0"/>
          </a:p>
          <a:p>
            <a:r>
              <a:rPr lang="ko-KR" altLang="en-US" dirty="0"/>
              <a:t>뒤에 추가 비교할 필요가 있다</a:t>
            </a:r>
            <a:r>
              <a:rPr lang="en-US" altLang="ko-KR" dirty="0"/>
              <a:t>.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8818645-EE45-15BA-BED4-CDCD96200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69" y="1540900"/>
            <a:ext cx="5035178" cy="3246250"/>
          </a:xfr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D47D018B-7988-4621-3600-22D36A15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77" y="4848150"/>
            <a:ext cx="4787452" cy="18484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79A2EA-8EC6-196E-5547-99851850B440}"/>
              </a:ext>
            </a:extLst>
          </p:cNvPr>
          <p:cNvSpPr/>
          <p:nvPr/>
        </p:nvSpPr>
        <p:spPr>
          <a:xfrm>
            <a:off x="8387696" y="4884010"/>
            <a:ext cx="774232" cy="1774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9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남자 </a:t>
            </a:r>
            <a:r>
              <a:rPr lang="en-US" altLang="ko-KR" dirty="0"/>
              <a:t>30 </a:t>
            </a:r>
            <a:r>
              <a:rPr lang="ko-KR" altLang="en-US" dirty="0"/>
              <a:t>건강</a:t>
            </a:r>
            <a:r>
              <a:rPr lang="en-US" altLang="ko-KR" dirty="0"/>
              <a:t>:</a:t>
            </a:r>
            <a:r>
              <a:rPr lang="ko-KR" altLang="en-US" dirty="0"/>
              <a:t>상 경험</a:t>
            </a:r>
            <a:r>
              <a:rPr lang="en-US" altLang="ko-KR" dirty="0"/>
              <a:t>:</a:t>
            </a:r>
            <a:r>
              <a:rPr lang="ko-KR" altLang="en-US" dirty="0"/>
              <a:t>상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9E8205-1876-14FD-015C-125D664EF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1409010"/>
            <a:ext cx="3497925" cy="523266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9EA7EC-5215-A70C-2022-C6003D20A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05" y="2013758"/>
            <a:ext cx="5948795" cy="4335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A0229D-14A2-310A-09CB-64A991A31196}"/>
              </a:ext>
            </a:extLst>
          </p:cNvPr>
          <p:cNvSpPr txBox="1"/>
          <p:nvPr/>
        </p:nvSpPr>
        <p:spPr>
          <a:xfrm>
            <a:off x="7355378" y="164332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FEA6D-20AC-FF46-59AF-C5E621C792AE}"/>
              </a:ext>
            </a:extLst>
          </p:cNvPr>
          <p:cNvSpPr txBox="1"/>
          <p:nvPr/>
        </p:nvSpPr>
        <p:spPr>
          <a:xfrm>
            <a:off x="7461388" y="542558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그래프가 정규분포를 유사하게</a:t>
            </a:r>
            <a:endParaRPr lang="en-US" altLang="ko-KR" dirty="0"/>
          </a:p>
          <a:p>
            <a:r>
              <a:rPr lang="ko-KR" altLang="en-US" dirty="0"/>
              <a:t>따르고 있으나</a:t>
            </a:r>
            <a:r>
              <a:rPr lang="en-US" altLang="ko-KR" dirty="0"/>
              <a:t>, </a:t>
            </a:r>
            <a:r>
              <a:rPr lang="ko-KR" altLang="en-US" dirty="0"/>
              <a:t>표본 수가 적어 튀는</a:t>
            </a:r>
            <a:endParaRPr lang="en-US" altLang="ko-KR" dirty="0"/>
          </a:p>
          <a:p>
            <a:r>
              <a:rPr lang="ko-KR" altLang="en-US" dirty="0"/>
              <a:t>자료들이 중간중간 보임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53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00B3E-064E-8D4B-3238-17A1312C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2DE09-909D-1207-EFD2-7402A22D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무등산과 대둔산을 등반한 </a:t>
            </a:r>
            <a:r>
              <a:rPr lang="en-US" altLang="ko-KR" dirty="0"/>
              <a:t>15</a:t>
            </a:r>
            <a:r>
              <a:rPr lang="ko-KR" altLang="en-US" dirty="0"/>
              <a:t>명의 남녀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: 10, </a:t>
            </a:r>
            <a:r>
              <a:rPr lang="ko-KR" altLang="en-US" dirty="0"/>
              <a:t>여</a:t>
            </a:r>
            <a:r>
              <a:rPr lang="en-US" altLang="ko-KR" dirty="0"/>
              <a:t>: 5) </a:t>
            </a:r>
            <a:r>
              <a:rPr lang="ko-KR" altLang="en-US" b="1" dirty="0"/>
              <a:t>등반 속도</a:t>
            </a:r>
            <a:r>
              <a:rPr lang="ko-KR" altLang="en-US" dirty="0"/>
              <a:t>를 </a:t>
            </a:r>
            <a:r>
              <a:rPr lang="en-US" altLang="ko-KR" dirty="0"/>
              <a:t>Slope(</a:t>
            </a:r>
            <a:r>
              <a:rPr lang="ko-KR" altLang="en-US" dirty="0"/>
              <a:t>경사</a:t>
            </a:r>
            <a:r>
              <a:rPr lang="en-US" altLang="ko-KR" dirty="0"/>
              <a:t>)</a:t>
            </a:r>
            <a:r>
              <a:rPr lang="ko-KR" altLang="en-US" dirty="0"/>
              <a:t>를 기준으로 </a:t>
            </a:r>
            <a:r>
              <a:rPr lang="en-US" altLang="ko-KR" dirty="0"/>
              <a:t>Count(</a:t>
            </a:r>
            <a:r>
              <a:rPr lang="ko-KR" altLang="en-US" dirty="0"/>
              <a:t>개수</a:t>
            </a:r>
            <a:r>
              <a:rPr lang="en-US" altLang="ko-KR" dirty="0"/>
              <a:t>), Sum(</a:t>
            </a:r>
            <a:r>
              <a:rPr lang="ko-KR" altLang="en-US" dirty="0"/>
              <a:t>합계</a:t>
            </a:r>
            <a:r>
              <a:rPr lang="en-US" altLang="ko-KR" dirty="0"/>
              <a:t>), Mean(</a:t>
            </a:r>
            <a:r>
              <a:rPr lang="ko-KR" altLang="en-US" dirty="0"/>
              <a:t>평균</a:t>
            </a:r>
            <a:r>
              <a:rPr lang="en-US" altLang="ko-KR" dirty="0"/>
              <a:t>), Max(</a:t>
            </a:r>
            <a:r>
              <a:rPr lang="ko-KR" altLang="en-US" dirty="0"/>
              <a:t>최대</a:t>
            </a:r>
            <a:r>
              <a:rPr lang="en-US" altLang="ko-KR" dirty="0"/>
              <a:t>), Std(</a:t>
            </a:r>
            <a:r>
              <a:rPr lang="ko-KR" altLang="en-US" dirty="0"/>
              <a:t>표준편차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구하여 표로 만들었다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경사의 경우 </a:t>
            </a:r>
            <a:r>
              <a:rPr lang="en-US" altLang="ko-KR" dirty="0"/>
              <a:t>-2.5~2.5</a:t>
            </a:r>
            <a:r>
              <a:rPr lang="ko-KR" altLang="en-US" dirty="0"/>
              <a:t>˚ 사이는 </a:t>
            </a:r>
            <a:r>
              <a:rPr lang="en-US" altLang="ko-KR" dirty="0"/>
              <a:t>0</a:t>
            </a:r>
            <a:r>
              <a:rPr lang="ko-KR" altLang="en-US" dirty="0"/>
              <a:t> ˚로 치환하여 </a:t>
            </a:r>
            <a:r>
              <a:rPr lang="en-US" altLang="ko-KR" dirty="0"/>
              <a:t>5</a:t>
            </a:r>
            <a:r>
              <a:rPr lang="ko-KR" altLang="en-US" dirty="0"/>
              <a:t>도 간격으로 가운데 값이 </a:t>
            </a:r>
            <a:r>
              <a:rPr lang="ko-KR" altLang="en-US" dirty="0" err="1"/>
              <a:t>기준값이</a:t>
            </a:r>
            <a:r>
              <a:rPr lang="ko-KR" altLang="en-US" dirty="0"/>
              <a:t> 되도록 하여 각각의 통계치를 구하였다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통계치를 구하기전</a:t>
            </a:r>
            <a:r>
              <a:rPr lang="en-US" altLang="ko-KR" dirty="0"/>
              <a:t>, </a:t>
            </a:r>
            <a:r>
              <a:rPr lang="ko-KR" altLang="en-US" dirty="0"/>
              <a:t>속도가 </a:t>
            </a:r>
            <a:r>
              <a:rPr lang="en-US" altLang="ko-KR" dirty="0"/>
              <a:t>8km/h</a:t>
            </a:r>
            <a:r>
              <a:rPr lang="ko-KR" altLang="en-US" dirty="0"/>
              <a:t>를 초과하거나</a:t>
            </a:r>
            <a:r>
              <a:rPr lang="en-US" altLang="ko-KR" dirty="0"/>
              <a:t>, </a:t>
            </a:r>
            <a:r>
              <a:rPr lang="ko-KR" altLang="en-US" dirty="0"/>
              <a:t>경사가 </a:t>
            </a:r>
            <a:r>
              <a:rPr lang="en-US" altLang="ko-KR" dirty="0"/>
              <a:t>45</a:t>
            </a:r>
            <a:r>
              <a:rPr lang="ko-KR" altLang="en-US" dirty="0"/>
              <a:t> ˚보다 크거나</a:t>
            </a:r>
            <a:r>
              <a:rPr lang="en-US" altLang="ko-KR" dirty="0"/>
              <a:t> -45</a:t>
            </a:r>
            <a:r>
              <a:rPr lang="ko-KR" altLang="en-US" dirty="0"/>
              <a:t> ˚보다 작으면 튀거나 잘못된 자료로 판단하여 제거하였다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Slope(</a:t>
            </a:r>
            <a:r>
              <a:rPr lang="ko-KR" altLang="en-US" dirty="0"/>
              <a:t>경사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축으로 하고</a:t>
            </a:r>
            <a:r>
              <a:rPr lang="en-US" altLang="ko-KR" dirty="0"/>
              <a:t>, </a:t>
            </a:r>
            <a:r>
              <a:rPr lang="ko-KR" altLang="en-US" dirty="0"/>
              <a:t>등반속도 평균값</a:t>
            </a:r>
            <a:r>
              <a:rPr lang="en-US" altLang="ko-KR" dirty="0"/>
              <a:t>(Mean)</a:t>
            </a:r>
            <a:r>
              <a:rPr lang="ko-KR" altLang="en-US" dirty="0"/>
              <a:t>을 </a:t>
            </a:r>
            <a:r>
              <a:rPr lang="en-US" altLang="ko-KR" dirty="0"/>
              <a:t>y</a:t>
            </a:r>
            <a:r>
              <a:rPr lang="ko-KR" altLang="en-US" dirty="0"/>
              <a:t>축으로 하는 그래프를 표 우측에 참고 자료로 첨부하였다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전체 그래프가 정규분포와 유사한 모습을 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정규 분포에서 벗어나는 그래프를 가진 그룹은 분석이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610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남자 </a:t>
            </a:r>
            <a:r>
              <a:rPr lang="en-US" altLang="ko-KR" dirty="0"/>
              <a:t>30 </a:t>
            </a:r>
            <a:r>
              <a:rPr lang="ko-KR" altLang="en-US" dirty="0"/>
              <a:t>건강</a:t>
            </a:r>
            <a:r>
              <a:rPr lang="en-US" altLang="ko-KR" dirty="0"/>
              <a:t>:</a:t>
            </a:r>
            <a:r>
              <a:rPr lang="ko-KR" altLang="en-US" dirty="0"/>
              <a:t>중 경험</a:t>
            </a:r>
            <a:r>
              <a:rPr lang="en-US" altLang="ko-KR" dirty="0"/>
              <a:t>:</a:t>
            </a:r>
            <a:r>
              <a:rPr lang="ko-KR" altLang="en-US" dirty="0"/>
              <a:t>중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97898EA-9EF5-5D43-A64C-2FF3E2F78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3758"/>
            <a:ext cx="4554899" cy="3782882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436F1D-54AC-4115-6072-5C22317C4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28" y="2136025"/>
            <a:ext cx="5374871" cy="3948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A662D-B23D-C6A4-E1CE-AF32712D650B}"/>
              </a:ext>
            </a:extLst>
          </p:cNvPr>
          <p:cNvSpPr txBox="1"/>
          <p:nvPr/>
        </p:nvSpPr>
        <p:spPr>
          <a:xfrm>
            <a:off x="7881849" y="1740305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2A51A-F134-E590-72F1-2B16F9E9C652}"/>
              </a:ext>
            </a:extLst>
          </p:cNvPr>
          <p:cNvSpPr txBox="1"/>
          <p:nvPr/>
        </p:nvSpPr>
        <p:spPr>
          <a:xfrm>
            <a:off x="7124504" y="427741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표본수가 적은 영향인지 그래프가 정규분포</a:t>
            </a:r>
            <a:endParaRPr lang="en-US" altLang="ko-KR" dirty="0"/>
          </a:p>
          <a:p>
            <a:r>
              <a:rPr lang="ko-KR" altLang="en-US" dirty="0"/>
              <a:t>와 다소 차이가 있음</a:t>
            </a:r>
            <a:r>
              <a:rPr lang="en-US" altLang="ko-KR" dirty="0"/>
              <a:t>. </a:t>
            </a:r>
            <a:r>
              <a:rPr lang="ko-KR" altLang="en-US" dirty="0"/>
              <a:t>속도가 기울기가 변함</a:t>
            </a:r>
            <a:endParaRPr lang="en-US" altLang="ko-KR" dirty="0"/>
          </a:p>
          <a:p>
            <a:r>
              <a:rPr lang="ko-KR" altLang="en-US" dirty="0"/>
              <a:t>에 따라 급격하게 변하고 있어 자료의 신빙</a:t>
            </a:r>
            <a:endParaRPr lang="en-US" altLang="ko-KR" dirty="0"/>
          </a:p>
          <a:p>
            <a:r>
              <a:rPr lang="ko-KR" altLang="en-US" dirty="0"/>
              <a:t>성이 의심스러운 정도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60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남자 </a:t>
            </a:r>
            <a:r>
              <a:rPr lang="en-US" altLang="ko-KR" dirty="0"/>
              <a:t>40 </a:t>
            </a:r>
            <a:r>
              <a:rPr lang="ko-KR" altLang="en-US" dirty="0"/>
              <a:t>건강</a:t>
            </a:r>
            <a:r>
              <a:rPr lang="en-US" altLang="ko-KR" dirty="0"/>
              <a:t>:</a:t>
            </a:r>
            <a:r>
              <a:rPr lang="ko-KR" altLang="en-US" dirty="0"/>
              <a:t>상 경험</a:t>
            </a:r>
            <a:r>
              <a:rPr lang="en-US" altLang="ko-KR" dirty="0"/>
              <a:t>:</a:t>
            </a:r>
            <a:r>
              <a:rPr lang="ko-KR" altLang="en-US" dirty="0"/>
              <a:t>상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C4F431-3134-3DBB-C4EB-6C546CC61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" y="1440973"/>
            <a:ext cx="3501737" cy="522421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AC8A19-B938-B287-A69E-0049A3F5D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68" y="2250849"/>
            <a:ext cx="5961332" cy="4242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90E499-813A-871A-A995-C89B15BB9F86}"/>
              </a:ext>
            </a:extLst>
          </p:cNvPr>
          <p:cNvSpPr txBox="1"/>
          <p:nvPr/>
        </p:nvSpPr>
        <p:spPr>
          <a:xfrm>
            <a:off x="7355378" y="1851144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:2)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3704A-99E1-56FA-8474-B292B96D7D20}"/>
              </a:ext>
            </a:extLst>
          </p:cNvPr>
          <p:cNvSpPr txBox="1"/>
          <p:nvPr/>
        </p:nvSpPr>
        <p:spPr>
          <a:xfrm>
            <a:off x="7268429" y="563048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정규분포를 </a:t>
            </a:r>
            <a:endParaRPr lang="en-US" altLang="ko-KR" dirty="0"/>
          </a:p>
          <a:p>
            <a:r>
              <a:rPr lang="ko-KR" altLang="en-US" dirty="0"/>
              <a:t>유사하게 따르고 있으며</a:t>
            </a:r>
            <a:r>
              <a:rPr lang="en-US" altLang="ko-KR" dirty="0"/>
              <a:t>, </a:t>
            </a:r>
            <a:r>
              <a:rPr lang="ko-KR" altLang="en-US" dirty="0"/>
              <a:t>특별한 특징</a:t>
            </a:r>
            <a:endParaRPr lang="en-US" altLang="ko-KR" dirty="0"/>
          </a:p>
          <a:p>
            <a:r>
              <a:rPr lang="ko-KR" altLang="en-US" dirty="0"/>
              <a:t>은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47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남자 </a:t>
            </a:r>
            <a:r>
              <a:rPr lang="en-US" altLang="ko-KR" dirty="0"/>
              <a:t>50 </a:t>
            </a:r>
            <a:r>
              <a:rPr lang="ko-KR" altLang="en-US" dirty="0"/>
              <a:t>건강</a:t>
            </a:r>
            <a:r>
              <a:rPr lang="en-US" altLang="ko-KR" dirty="0"/>
              <a:t>:</a:t>
            </a:r>
            <a:r>
              <a:rPr lang="ko-KR" altLang="en-US" dirty="0"/>
              <a:t>상 경험</a:t>
            </a:r>
            <a:r>
              <a:rPr lang="en-US" altLang="ko-KR" dirty="0"/>
              <a:t>:</a:t>
            </a:r>
            <a:r>
              <a:rPr lang="ko-KR" altLang="en-US" dirty="0"/>
              <a:t>상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24FC88F-81D0-BF78-E23A-DD0370F95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8416"/>
            <a:ext cx="4107873" cy="5244572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6E18B4-FD68-65B1-D64B-A5253607A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283" y="2116234"/>
            <a:ext cx="5913813" cy="41112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20467C-F1B5-0FA2-277D-FF7875840FDB}"/>
              </a:ext>
            </a:extLst>
          </p:cNvPr>
          <p:cNvSpPr txBox="1"/>
          <p:nvPr/>
        </p:nvSpPr>
        <p:spPr>
          <a:xfrm>
            <a:off x="7535490" y="1684885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9C0BF-0804-82EA-9C77-C7D215CEC441}"/>
              </a:ext>
            </a:extLst>
          </p:cNvPr>
          <p:cNvSpPr txBox="1"/>
          <p:nvPr/>
        </p:nvSpPr>
        <p:spPr>
          <a:xfrm>
            <a:off x="7268429" y="563048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그래프가 정규분포를 유사하게</a:t>
            </a:r>
            <a:endParaRPr lang="en-US" altLang="ko-KR" dirty="0"/>
          </a:p>
          <a:p>
            <a:r>
              <a:rPr lang="ko-KR" altLang="en-US" dirty="0"/>
              <a:t>따르고 있으며</a:t>
            </a:r>
            <a:r>
              <a:rPr lang="en-US" altLang="ko-KR" dirty="0"/>
              <a:t>, -20</a:t>
            </a:r>
            <a:r>
              <a:rPr lang="ko-KR" altLang="en-US" dirty="0"/>
              <a:t> ˚인근의 속도가</a:t>
            </a:r>
            <a:endParaRPr lang="en-US" altLang="ko-KR" dirty="0"/>
          </a:p>
          <a:p>
            <a:r>
              <a:rPr lang="ko-KR" altLang="en-US" dirty="0"/>
              <a:t>조금 솟아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92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남자 </a:t>
            </a:r>
            <a:r>
              <a:rPr lang="en-US" altLang="ko-KR" dirty="0"/>
              <a:t>50 </a:t>
            </a:r>
            <a:r>
              <a:rPr lang="ko-KR" altLang="en-US" dirty="0"/>
              <a:t>건강</a:t>
            </a:r>
            <a:r>
              <a:rPr lang="en-US" altLang="ko-KR" dirty="0"/>
              <a:t>:</a:t>
            </a:r>
            <a:r>
              <a:rPr lang="ko-KR" altLang="en-US" dirty="0"/>
              <a:t>중 경험</a:t>
            </a:r>
            <a:r>
              <a:rPr lang="en-US" altLang="ko-KR" dirty="0"/>
              <a:t>:</a:t>
            </a:r>
            <a:r>
              <a:rPr lang="ko-KR" altLang="en-US" dirty="0"/>
              <a:t>중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4504B0D-BBDD-932A-1FDD-6280F2625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5" y="1377490"/>
            <a:ext cx="3577244" cy="534653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E91E97-03DF-BC8D-D6C9-65F0885B1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83" y="2023198"/>
            <a:ext cx="6377318" cy="4460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6614-C809-D726-1963-0D05FFCAC500}"/>
              </a:ext>
            </a:extLst>
          </p:cNvPr>
          <p:cNvSpPr txBox="1"/>
          <p:nvPr/>
        </p:nvSpPr>
        <p:spPr>
          <a:xfrm>
            <a:off x="7355378" y="1657175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:4)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202F4-76E7-CAC3-4CDD-261BBC5AE031}"/>
              </a:ext>
            </a:extLst>
          </p:cNvPr>
          <p:cNvSpPr txBox="1"/>
          <p:nvPr/>
        </p:nvSpPr>
        <p:spPr>
          <a:xfrm>
            <a:off x="7268429" y="563048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그래프가 정규분포를 유사하게</a:t>
            </a:r>
            <a:endParaRPr lang="en-US" altLang="ko-KR" dirty="0"/>
          </a:p>
          <a:p>
            <a:r>
              <a:rPr lang="ko-KR" altLang="en-US" dirty="0"/>
              <a:t>따르고 있으며</a:t>
            </a:r>
            <a:r>
              <a:rPr lang="en-US" altLang="ko-KR" dirty="0"/>
              <a:t>, ±20</a:t>
            </a:r>
            <a:r>
              <a:rPr lang="ko-KR" altLang="en-US" dirty="0"/>
              <a:t> ˚인근의 속도가</a:t>
            </a:r>
            <a:endParaRPr lang="en-US" altLang="ko-KR" dirty="0"/>
          </a:p>
          <a:p>
            <a:r>
              <a:rPr lang="ko-KR" altLang="en-US" dirty="0"/>
              <a:t>조금 솟아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14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남자 </a:t>
            </a:r>
            <a:r>
              <a:rPr lang="en-US" altLang="ko-KR" dirty="0"/>
              <a:t>60 </a:t>
            </a:r>
            <a:r>
              <a:rPr lang="ko-KR" altLang="en-US" dirty="0"/>
              <a:t>건강</a:t>
            </a:r>
            <a:r>
              <a:rPr lang="en-US" altLang="ko-KR" dirty="0"/>
              <a:t>:</a:t>
            </a:r>
            <a:r>
              <a:rPr lang="ko-KR" altLang="en-US" dirty="0"/>
              <a:t>상 경험</a:t>
            </a:r>
            <a:r>
              <a:rPr lang="en-US" altLang="ko-KR" dirty="0"/>
              <a:t>:</a:t>
            </a:r>
            <a:r>
              <a:rPr lang="ko-KR" altLang="en-US" dirty="0"/>
              <a:t>상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41E9E83-0FE8-4085-A1B6-34C1C0D8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6" y="1452654"/>
            <a:ext cx="3347951" cy="504022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19EA9C-6FC5-9AD0-E739-751B6D93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8" y="1950762"/>
            <a:ext cx="6073486" cy="43928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F005F4-762A-D1A0-5D28-BD2C21BB25E8}"/>
              </a:ext>
            </a:extLst>
          </p:cNvPr>
          <p:cNvSpPr txBox="1"/>
          <p:nvPr/>
        </p:nvSpPr>
        <p:spPr>
          <a:xfrm>
            <a:off x="7355378" y="164332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4DF62-2D5A-D9CB-0493-63345098CB0A}"/>
              </a:ext>
            </a:extLst>
          </p:cNvPr>
          <p:cNvSpPr txBox="1"/>
          <p:nvPr/>
        </p:nvSpPr>
        <p:spPr>
          <a:xfrm>
            <a:off x="7124504" y="427741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표본수가 적은 영향인지 그래프가 정규분포</a:t>
            </a:r>
            <a:endParaRPr lang="en-US" altLang="ko-KR" dirty="0"/>
          </a:p>
          <a:p>
            <a:r>
              <a:rPr lang="ko-KR" altLang="en-US" dirty="0"/>
              <a:t>와 다소 차이가 있음</a:t>
            </a:r>
            <a:r>
              <a:rPr lang="en-US" altLang="ko-KR" dirty="0"/>
              <a:t>. </a:t>
            </a:r>
            <a:r>
              <a:rPr lang="ko-KR" altLang="en-US" dirty="0"/>
              <a:t>속도가 기울기가 변함</a:t>
            </a:r>
            <a:endParaRPr lang="en-US" altLang="ko-KR" dirty="0"/>
          </a:p>
          <a:p>
            <a:r>
              <a:rPr lang="ko-KR" altLang="en-US" dirty="0"/>
              <a:t>에 따라 급격하게 변하고 있어 자료의 신빙</a:t>
            </a:r>
            <a:endParaRPr lang="en-US" altLang="ko-KR" dirty="0"/>
          </a:p>
          <a:p>
            <a:r>
              <a:rPr lang="ko-KR" altLang="en-US" dirty="0"/>
              <a:t>성이 의심스러운 정도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0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여자 </a:t>
            </a:r>
            <a:r>
              <a:rPr lang="en-US" altLang="ko-KR" dirty="0"/>
              <a:t>40 </a:t>
            </a:r>
            <a:r>
              <a:rPr lang="ko-KR" altLang="en-US" dirty="0"/>
              <a:t>건강</a:t>
            </a:r>
            <a:r>
              <a:rPr lang="en-US" altLang="ko-KR" dirty="0"/>
              <a:t>:</a:t>
            </a:r>
            <a:r>
              <a:rPr lang="ko-KR" altLang="en-US" dirty="0"/>
              <a:t>상 경험</a:t>
            </a:r>
            <a:r>
              <a:rPr lang="en-US" altLang="ko-KR" dirty="0"/>
              <a:t>:</a:t>
            </a:r>
            <a:r>
              <a:rPr lang="ko-KR" altLang="en-US" dirty="0"/>
              <a:t>상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1A7FC4-58EA-E54C-5B27-121E0EEC7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1482538"/>
            <a:ext cx="3422074" cy="524718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89E44B-0F88-536F-9B01-B45C6837B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85" y="2085801"/>
            <a:ext cx="5831725" cy="4099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A9CEE-EEDF-47EE-7C94-76C7AAF86958}"/>
              </a:ext>
            </a:extLst>
          </p:cNvPr>
          <p:cNvSpPr txBox="1"/>
          <p:nvPr/>
        </p:nvSpPr>
        <p:spPr>
          <a:xfrm>
            <a:off x="7355378" y="164332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:2)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1DDB7-D6AA-58CD-FDD2-20B3ACFB8BCB}"/>
              </a:ext>
            </a:extLst>
          </p:cNvPr>
          <p:cNvSpPr txBox="1"/>
          <p:nvPr/>
        </p:nvSpPr>
        <p:spPr>
          <a:xfrm>
            <a:off x="7461388" y="542558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그래프가 정규분포를 유사하게</a:t>
            </a:r>
            <a:endParaRPr lang="en-US" altLang="ko-KR" dirty="0"/>
          </a:p>
          <a:p>
            <a:r>
              <a:rPr lang="ko-KR" altLang="en-US" dirty="0"/>
              <a:t>따르고 있으나</a:t>
            </a:r>
            <a:r>
              <a:rPr lang="en-US" altLang="ko-KR" dirty="0"/>
              <a:t>, </a:t>
            </a:r>
            <a:r>
              <a:rPr lang="ko-KR" altLang="en-US" dirty="0"/>
              <a:t>표본 수가 적어 튀는</a:t>
            </a:r>
            <a:endParaRPr lang="en-US" altLang="ko-KR" dirty="0"/>
          </a:p>
          <a:p>
            <a:r>
              <a:rPr lang="ko-KR" altLang="en-US" dirty="0"/>
              <a:t>자료들이 중간중간 보임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26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여자 </a:t>
            </a:r>
            <a:r>
              <a:rPr lang="en-US" altLang="ko-KR" dirty="0"/>
              <a:t>50 </a:t>
            </a:r>
            <a:r>
              <a:rPr lang="ko-KR" altLang="en-US" dirty="0"/>
              <a:t>건강</a:t>
            </a:r>
            <a:r>
              <a:rPr lang="en-US" altLang="ko-KR" dirty="0"/>
              <a:t>:</a:t>
            </a:r>
            <a:r>
              <a:rPr lang="ko-KR" altLang="en-US" dirty="0"/>
              <a:t>상 경험</a:t>
            </a:r>
            <a:r>
              <a:rPr lang="en-US" altLang="ko-KR" dirty="0"/>
              <a:t>:</a:t>
            </a:r>
            <a:r>
              <a:rPr lang="ko-KR" altLang="en-US" dirty="0"/>
              <a:t>상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9051D7D-1C70-9D30-AB32-0D71F1BFE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1483923"/>
            <a:ext cx="3380510" cy="518913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E2D11A-6C10-DB4F-8AA7-AD9E6C916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10" y="2057850"/>
            <a:ext cx="6458990" cy="4545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53ACF-A55F-E388-E8C1-B87FCAACBFAB}"/>
              </a:ext>
            </a:extLst>
          </p:cNvPr>
          <p:cNvSpPr txBox="1"/>
          <p:nvPr/>
        </p:nvSpPr>
        <p:spPr>
          <a:xfrm>
            <a:off x="7355378" y="164332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:2)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FC592-2B5C-1ECA-C180-57C034C98666}"/>
              </a:ext>
            </a:extLst>
          </p:cNvPr>
          <p:cNvSpPr txBox="1"/>
          <p:nvPr/>
        </p:nvSpPr>
        <p:spPr>
          <a:xfrm>
            <a:off x="7268429" y="563048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그래프가 정규분포를 유사하게</a:t>
            </a:r>
            <a:endParaRPr lang="en-US" altLang="ko-KR" dirty="0"/>
          </a:p>
          <a:p>
            <a:r>
              <a:rPr lang="ko-KR" altLang="en-US" dirty="0"/>
              <a:t>따르고 있으며</a:t>
            </a:r>
            <a:r>
              <a:rPr lang="en-US" altLang="ko-KR" dirty="0"/>
              <a:t>, ±20</a:t>
            </a:r>
            <a:r>
              <a:rPr lang="ko-KR" altLang="en-US" dirty="0"/>
              <a:t> ˚인근의 속도가</a:t>
            </a:r>
            <a:endParaRPr lang="en-US" altLang="ko-KR" dirty="0"/>
          </a:p>
          <a:p>
            <a:r>
              <a:rPr lang="ko-KR" altLang="en-US" dirty="0"/>
              <a:t>조금 솟아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2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여자 </a:t>
            </a:r>
            <a:r>
              <a:rPr lang="en-US" altLang="ko-KR" dirty="0"/>
              <a:t>60 </a:t>
            </a:r>
            <a:r>
              <a:rPr lang="ko-KR" altLang="en-US" dirty="0"/>
              <a:t>건강</a:t>
            </a:r>
            <a:r>
              <a:rPr lang="en-US" altLang="ko-KR" dirty="0"/>
              <a:t>:</a:t>
            </a:r>
            <a:r>
              <a:rPr lang="ko-KR" altLang="en-US" dirty="0"/>
              <a:t>중 경험</a:t>
            </a:r>
            <a:r>
              <a:rPr lang="en-US" altLang="ko-KR" dirty="0"/>
              <a:t>:</a:t>
            </a:r>
            <a:r>
              <a:rPr lang="ko-KR" altLang="en-US" dirty="0"/>
              <a:t>중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CA5912F-B3AC-4A46-9658-38CE02890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5" y="1510576"/>
            <a:ext cx="3290455" cy="5112289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03DC71-3117-08C8-1600-86DAF021E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04" y="2029603"/>
            <a:ext cx="6312131" cy="4421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6C53E1-4593-627D-1934-49EFE48ADD35}"/>
              </a:ext>
            </a:extLst>
          </p:cNvPr>
          <p:cNvSpPr txBox="1"/>
          <p:nvPr/>
        </p:nvSpPr>
        <p:spPr>
          <a:xfrm>
            <a:off x="7355378" y="1712595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7913E-9254-D98C-0129-BE0DFE7A08BD}"/>
              </a:ext>
            </a:extLst>
          </p:cNvPr>
          <p:cNvSpPr txBox="1"/>
          <p:nvPr/>
        </p:nvSpPr>
        <p:spPr>
          <a:xfrm>
            <a:off x="7124504" y="427741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표본수가 적은 영향인지 그래프가 정규분포</a:t>
            </a:r>
            <a:endParaRPr lang="en-US" altLang="ko-KR" dirty="0"/>
          </a:p>
          <a:p>
            <a:r>
              <a:rPr lang="ko-KR" altLang="en-US" dirty="0"/>
              <a:t>와 다소 차이가 있음</a:t>
            </a:r>
            <a:r>
              <a:rPr lang="en-US" altLang="ko-KR" dirty="0"/>
              <a:t>. </a:t>
            </a:r>
            <a:r>
              <a:rPr lang="ko-KR" altLang="en-US" dirty="0"/>
              <a:t>속도가 기울기가 변함</a:t>
            </a:r>
            <a:endParaRPr lang="en-US" altLang="ko-KR" dirty="0"/>
          </a:p>
          <a:p>
            <a:r>
              <a:rPr lang="ko-KR" altLang="en-US" dirty="0"/>
              <a:t>에 따라 급격하게 변하고 있어 자료의 신빙</a:t>
            </a:r>
            <a:endParaRPr lang="en-US" altLang="ko-KR" dirty="0"/>
          </a:p>
          <a:p>
            <a:r>
              <a:rPr lang="ko-KR" altLang="en-US" dirty="0"/>
              <a:t>성이 의심스러운 정도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804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567A-F655-881F-F17B-AC4188C1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건강</a:t>
            </a:r>
            <a:r>
              <a:rPr lang="en-US" altLang="ko-KR" dirty="0"/>
              <a:t>: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경험</a:t>
            </a:r>
            <a:r>
              <a:rPr lang="en-US" altLang="ko-KR" dirty="0"/>
              <a:t>: </a:t>
            </a:r>
            <a:r>
              <a:rPr lang="ko-KR" altLang="en-US" dirty="0"/>
              <a:t>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A6C91D-22CA-3566-6711-B409A113C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" y="1531723"/>
            <a:ext cx="3402330" cy="50168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484F86-6EE4-4713-65F6-9104BE92C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60" y="2101041"/>
            <a:ext cx="5769033" cy="4125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9839F-4046-5B6E-523C-ACA02C333081}"/>
              </a:ext>
            </a:extLst>
          </p:cNvPr>
          <p:cNvSpPr txBox="1"/>
          <p:nvPr/>
        </p:nvSpPr>
        <p:spPr>
          <a:xfrm>
            <a:off x="7355378" y="1712595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:6)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51DBC-9086-11E4-5E99-D9BD2E357C35}"/>
              </a:ext>
            </a:extLst>
          </p:cNvPr>
          <p:cNvSpPr txBox="1"/>
          <p:nvPr/>
        </p:nvSpPr>
        <p:spPr>
          <a:xfrm>
            <a:off x="8528999" y="427741"/>
            <a:ext cx="3482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</a:t>
            </a:r>
            <a:endParaRPr lang="en-US" altLang="ko-KR" dirty="0"/>
          </a:p>
          <a:p>
            <a:r>
              <a:rPr lang="ko-KR" altLang="en-US" dirty="0"/>
              <a:t>분포를 유사하게 따르고 있으며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-20</a:t>
            </a:r>
            <a:r>
              <a:rPr lang="ko-KR" altLang="en-US" dirty="0"/>
              <a:t> ˚ </a:t>
            </a:r>
            <a:r>
              <a:rPr lang="en-US" altLang="ko-KR" dirty="0"/>
              <a:t>~ 20</a:t>
            </a:r>
            <a:r>
              <a:rPr lang="ko-KR" altLang="en-US" dirty="0"/>
              <a:t> ˚사이의 속도가 평균</a:t>
            </a:r>
            <a:endParaRPr lang="en-US" altLang="ko-KR" dirty="0"/>
          </a:p>
          <a:p>
            <a:r>
              <a:rPr lang="ko-KR" altLang="en-US" dirty="0"/>
              <a:t>적으로 </a:t>
            </a:r>
            <a:r>
              <a:rPr lang="ko-KR" altLang="en-US" dirty="0" err="1"/>
              <a:t>빠른편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183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7C06E-425A-B2BE-B770-556C08A5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건강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경험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086F07-9515-23A5-3592-7435BE9A6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67" y="1489715"/>
            <a:ext cx="3534641" cy="51747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BE7731-CE58-1936-5D18-09E06FF4C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38" y="2036964"/>
            <a:ext cx="5924295" cy="4156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E78BD-6021-F4B3-A57B-264D96C1F2EE}"/>
              </a:ext>
            </a:extLst>
          </p:cNvPr>
          <p:cNvSpPr txBox="1"/>
          <p:nvPr/>
        </p:nvSpPr>
        <p:spPr>
          <a:xfrm>
            <a:off x="7355378" y="1629465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:9)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6EBA7-90F9-7801-512B-4412A3B7ECAF}"/>
              </a:ext>
            </a:extLst>
          </p:cNvPr>
          <p:cNvSpPr txBox="1"/>
          <p:nvPr/>
        </p:nvSpPr>
        <p:spPr>
          <a:xfrm>
            <a:off x="8397982" y="566241"/>
            <a:ext cx="3482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</a:t>
            </a:r>
            <a:endParaRPr lang="en-US" altLang="ko-KR" dirty="0"/>
          </a:p>
          <a:p>
            <a:r>
              <a:rPr lang="ko-KR" altLang="en-US" dirty="0"/>
              <a:t>분포를 유사하게 따르고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특별한 특징은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3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72B9B-0931-DC8A-9015-A6026C47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Raw Data </a:t>
            </a:r>
            <a:r>
              <a:rPr lang="ko-KR" altLang="en-US" dirty="0"/>
              <a:t>전체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BB9D54-9BD8-0B8C-465C-27F138D33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5" y="1771391"/>
            <a:ext cx="3706091" cy="459517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EBF737-0BE9-92C5-CB92-64D2790A4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50" y="2191442"/>
            <a:ext cx="3678381" cy="3999885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756D7C39-60A3-3455-9BBA-C1AD4EFFF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01"/>
          <a:stretch/>
        </p:blipFill>
        <p:spPr>
          <a:xfrm>
            <a:off x="4613565" y="1759963"/>
            <a:ext cx="3706091" cy="514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76F3E4-C0E0-F7BC-7D93-8AFB0C0788F4}"/>
              </a:ext>
            </a:extLst>
          </p:cNvPr>
          <p:cNvSpPr txBox="1"/>
          <p:nvPr/>
        </p:nvSpPr>
        <p:spPr>
          <a:xfrm>
            <a:off x="8181115" y="2906378"/>
            <a:ext cx="35942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경사가 </a:t>
            </a:r>
            <a:r>
              <a:rPr lang="en-US" altLang="ko-KR" dirty="0"/>
              <a:t>45</a:t>
            </a:r>
            <a:r>
              <a:rPr lang="ko-KR" altLang="en-US" dirty="0"/>
              <a:t>˚보다 크거나 </a:t>
            </a:r>
            <a:r>
              <a:rPr lang="en-US" altLang="ko-KR" dirty="0"/>
              <a:t>-45</a:t>
            </a:r>
            <a:r>
              <a:rPr lang="ko-KR" altLang="en-US" dirty="0"/>
              <a:t>˚보다</a:t>
            </a:r>
            <a:endParaRPr lang="en-US" altLang="ko-KR" dirty="0"/>
          </a:p>
          <a:p>
            <a:r>
              <a:rPr lang="ko-KR" altLang="en-US" dirty="0"/>
              <a:t>작은 경우는 실제 일어날 가능성</a:t>
            </a:r>
            <a:endParaRPr lang="en-US" altLang="ko-KR" dirty="0"/>
          </a:p>
          <a:p>
            <a:r>
              <a:rPr lang="ko-KR" altLang="en-US" dirty="0"/>
              <a:t>이 거의 없으므로 측정 오차로 </a:t>
            </a:r>
            <a:endParaRPr lang="en-US" altLang="ko-KR" dirty="0"/>
          </a:p>
          <a:p>
            <a:r>
              <a:rPr lang="ko-KR" altLang="en-US" dirty="0"/>
              <a:t>판단하여 데이터를 삭제하였다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숫자도 매우 적어 전체 통계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구하는데 별 문제 없을 것으로</a:t>
            </a:r>
            <a:endParaRPr lang="en-US" altLang="ko-KR" dirty="0"/>
          </a:p>
          <a:p>
            <a:r>
              <a:rPr lang="ko-KR" altLang="en-US" dirty="0"/>
              <a:t>보인다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7E710-F0BF-40A6-B9AC-8E3E432E5E56}"/>
              </a:ext>
            </a:extLst>
          </p:cNvPr>
          <p:cNvSpPr/>
          <p:nvPr/>
        </p:nvSpPr>
        <p:spPr>
          <a:xfrm>
            <a:off x="796635" y="2233007"/>
            <a:ext cx="3470566" cy="1660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AA70B2-4E93-91C5-6DB2-1BFC926D57A2}"/>
              </a:ext>
            </a:extLst>
          </p:cNvPr>
          <p:cNvSpPr/>
          <p:nvPr/>
        </p:nvSpPr>
        <p:spPr>
          <a:xfrm>
            <a:off x="4599710" y="4467768"/>
            <a:ext cx="3470566" cy="1660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99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22938-41D4-2611-3377-4D067520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건강 </a:t>
            </a:r>
            <a:r>
              <a:rPr lang="en-US" altLang="ko-KR" dirty="0"/>
              <a:t>/ </a:t>
            </a:r>
            <a:r>
              <a:rPr lang="ko-KR" altLang="en-US" dirty="0"/>
              <a:t>경험에 따른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D3A475-3F82-8C26-41A6-33037F9F7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0" y="1533452"/>
            <a:ext cx="5434581" cy="3454183"/>
          </a:xfr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8444328-BACC-97F8-2D7E-9B344DEBD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87" y="5061452"/>
            <a:ext cx="5055789" cy="1233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4F096E-DCE2-5707-C045-57D9A7FA1D82}"/>
              </a:ext>
            </a:extLst>
          </p:cNvPr>
          <p:cNvSpPr txBox="1"/>
          <p:nvPr/>
        </p:nvSpPr>
        <p:spPr>
          <a:xfrm>
            <a:off x="1538359" y="2249308"/>
            <a:ext cx="33730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클렌징한</a:t>
            </a:r>
            <a:r>
              <a:rPr lang="ko-KR" altLang="en-US" dirty="0"/>
              <a:t> 데이터 건강 </a:t>
            </a:r>
            <a:r>
              <a:rPr lang="en-US" altLang="ko-KR" dirty="0"/>
              <a:t>/ </a:t>
            </a:r>
            <a:r>
              <a:rPr lang="ko-KR" altLang="en-US" dirty="0"/>
              <a:t>경험이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상 </a:t>
            </a:r>
            <a:r>
              <a:rPr lang="en-US" altLang="ko-KR" dirty="0"/>
              <a:t>/ </a:t>
            </a:r>
            <a:r>
              <a:rPr lang="ko-KR" altLang="en-US" dirty="0"/>
              <a:t>상</a:t>
            </a:r>
            <a:r>
              <a:rPr lang="en-US" altLang="ko-KR" dirty="0"/>
              <a:t>”</a:t>
            </a:r>
            <a:r>
              <a:rPr lang="ko-KR" altLang="en-US" dirty="0"/>
              <a:t> 이거나 </a:t>
            </a:r>
            <a:r>
              <a:rPr lang="en-US" altLang="ko-KR" dirty="0"/>
              <a:t>“</a:t>
            </a:r>
            <a:r>
              <a:rPr lang="ko-KR" altLang="en-US" dirty="0"/>
              <a:t>중 </a:t>
            </a:r>
            <a:r>
              <a:rPr lang="en-US" altLang="ko-KR" dirty="0"/>
              <a:t>/ </a:t>
            </a:r>
            <a:r>
              <a:rPr lang="ko-KR" altLang="en-US" dirty="0"/>
              <a:t>중</a:t>
            </a:r>
            <a:r>
              <a:rPr lang="en-US" altLang="ko-KR" dirty="0"/>
              <a:t>＂</a:t>
            </a:r>
            <a:r>
              <a:rPr lang="ko-KR" altLang="en-US" dirty="0"/>
              <a:t>인</a:t>
            </a:r>
            <a:endParaRPr lang="en-US" altLang="ko-KR" dirty="0"/>
          </a:p>
          <a:p>
            <a:r>
              <a:rPr lang="ko-KR" altLang="en-US" dirty="0"/>
              <a:t>경우 밖에 없어서 둘이 합쳐진</a:t>
            </a:r>
            <a:endParaRPr lang="en-US" altLang="ko-KR" dirty="0"/>
          </a:p>
          <a:p>
            <a:r>
              <a:rPr lang="ko-KR" altLang="en-US" dirty="0"/>
              <a:t>경우를 확인해 보면</a:t>
            </a:r>
            <a:r>
              <a:rPr lang="en-US" altLang="ko-KR" dirty="0"/>
              <a:t>, </a:t>
            </a:r>
            <a:r>
              <a:rPr lang="ko-KR" altLang="en-US" dirty="0"/>
              <a:t>그래프로</a:t>
            </a:r>
            <a:endParaRPr lang="en-US" altLang="ko-KR" dirty="0"/>
          </a:p>
          <a:p>
            <a:r>
              <a:rPr lang="ko-KR" altLang="en-US" dirty="0"/>
              <a:t>보나 평균의 수치를 보나 큰</a:t>
            </a:r>
            <a:endParaRPr lang="en-US" altLang="ko-KR" dirty="0"/>
          </a:p>
          <a:p>
            <a:r>
              <a:rPr lang="ko-KR" altLang="en-US" dirty="0"/>
              <a:t>차이가 없어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이는 건강하고 경험이 </a:t>
            </a:r>
            <a:endParaRPr lang="en-US" altLang="ko-KR" dirty="0"/>
          </a:p>
          <a:p>
            <a:r>
              <a:rPr lang="ko-KR" altLang="en-US" dirty="0"/>
              <a:t>많으면 평균속도가 더 빠를 것</a:t>
            </a:r>
            <a:endParaRPr lang="en-US" altLang="ko-KR" dirty="0"/>
          </a:p>
          <a:p>
            <a:r>
              <a:rPr lang="ko-KR" altLang="en-US" dirty="0"/>
              <a:t>이라는 상식에 위배되므로 좀</a:t>
            </a:r>
            <a:endParaRPr lang="en-US" altLang="ko-KR" dirty="0"/>
          </a:p>
          <a:p>
            <a:r>
              <a:rPr lang="ko-KR" altLang="en-US" dirty="0"/>
              <a:t>더 많은 표본을 수집한 뒤에 </a:t>
            </a:r>
            <a:endParaRPr lang="en-US" altLang="ko-KR" dirty="0"/>
          </a:p>
          <a:p>
            <a:r>
              <a:rPr lang="ko-KR" altLang="en-US" dirty="0"/>
              <a:t>추가 비교할 필요가 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924273-00A5-B74F-5120-219C2C4256F7}"/>
              </a:ext>
            </a:extLst>
          </p:cNvPr>
          <p:cNvSpPr/>
          <p:nvPr/>
        </p:nvSpPr>
        <p:spPr>
          <a:xfrm>
            <a:off x="8706353" y="5036415"/>
            <a:ext cx="687030" cy="12584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36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BB4B0-3EDF-3BD1-91CB-77E19958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속도 평균에 따른 가중치 부여 결과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D36C617-F2A3-CC5E-021B-595082AC5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68" y="2062806"/>
            <a:ext cx="9396663" cy="3555992"/>
          </a:xfrm>
        </p:spPr>
      </p:pic>
    </p:spTree>
    <p:extLst>
      <p:ext uri="{BB962C8B-B14F-4D97-AF65-F5344CB8AC3E}">
        <p14:creationId xmlns:p14="http://schemas.microsoft.com/office/powerpoint/2010/main" val="379189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72B9B-0931-DC8A-9015-A6026C47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(</a:t>
            </a:r>
            <a:r>
              <a:rPr lang="ko-KR" altLang="en-US" sz="3600" dirty="0"/>
              <a:t>경사</a:t>
            </a:r>
            <a:r>
              <a:rPr lang="en-US" altLang="ko-KR" sz="3600" dirty="0"/>
              <a:t>: -45</a:t>
            </a:r>
            <a:r>
              <a:rPr lang="ko-KR" altLang="en-US" sz="3600" dirty="0"/>
              <a:t> ˚ </a:t>
            </a:r>
            <a:r>
              <a:rPr lang="en-US" altLang="ko-KR" sz="3600" dirty="0"/>
              <a:t>~ 45</a:t>
            </a:r>
            <a:r>
              <a:rPr lang="ko-KR" altLang="en-US" sz="3600" dirty="0"/>
              <a:t> ˚</a:t>
            </a:r>
            <a:r>
              <a:rPr lang="en-US" altLang="ko-KR" sz="3600" dirty="0"/>
              <a:t>) </a:t>
            </a:r>
            <a:r>
              <a:rPr lang="ko-KR" altLang="en-US" dirty="0"/>
              <a:t>전체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E862AF1C-EF57-1351-B18F-2B211E1B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6" y="1455163"/>
            <a:ext cx="3670394" cy="5195019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C1EE71-4448-CB73-EC9A-033CEAED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91" y="1732258"/>
            <a:ext cx="4565763" cy="32650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324C87-B466-E684-3893-0D97DEE4F729}"/>
              </a:ext>
            </a:extLst>
          </p:cNvPr>
          <p:cNvSpPr txBox="1"/>
          <p:nvPr/>
        </p:nvSpPr>
        <p:spPr>
          <a:xfrm>
            <a:off x="4558145" y="5153891"/>
            <a:ext cx="70407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표에서 보면 속도의 최대값이 상식적으로 불가능한 숫자가</a:t>
            </a:r>
            <a:endParaRPr lang="en-US" altLang="ko-KR" dirty="0"/>
          </a:p>
          <a:p>
            <a:r>
              <a:rPr lang="ko-KR" altLang="en-US" dirty="0"/>
              <a:t>나와 있다</a:t>
            </a:r>
            <a:r>
              <a:rPr lang="en-US" altLang="ko-KR" dirty="0"/>
              <a:t>. </a:t>
            </a:r>
            <a:r>
              <a:rPr lang="ko-KR" altLang="en-US" dirty="0" err="1"/>
              <a:t>또안</a:t>
            </a:r>
            <a:r>
              <a:rPr lang="ko-KR" altLang="en-US" dirty="0"/>
              <a:t> 위 그래프를 보면 </a:t>
            </a:r>
            <a:r>
              <a:rPr lang="en-US" altLang="ko-KR" dirty="0"/>
              <a:t>-45</a:t>
            </a:r>
            <a:r>
              <a:rPr lang="ko-KR" altLang="en-US" dirty="0"/>
              <a:t>˚ 에서 평균 속도가 </a:t>
            </a:r>
            <a:r>
              <a:rPr lang="en-US" altLang="ko-KR" dirty="0"/>
              <a:t>4km/h</a:t>
            </a:r>
          </a:p>
          <a:p>
            <a:r>
              <a:rPr lang="ko-KR" altLang="en-US" dirty="0"/>
              <a:t>이상으로 가장 빠르게 나와있는데 이러한 것들도 상식적이지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산행 중에 측정 오류로 </a:t>
            </a:r>
            <a:r>
              <a:rPr lang="ko-KR" altLang="en-US" dirty="0" err="1"/>
              <a:t>속도값이</a:t>
            </a:r>
            <a:r>
              <a:rPr lang="ko-KR" altLang="en-US" dirty="0"/>
              <a:t> </a:t>
            </a:r>
            <a:r>
              <a:rPr lang="en-US" altLang="ko-KR" dirty="0"/>
              <a:t>8km/h </a:t>
            </a:r>
            <a:r>
              <a:rPr lang="ko-KR" altLang="en-US" dirty="0"/>
              <a:t>이상으로 튀는</a:t>
            </a:r>
            <a:endParaRPr lang="en-US" altLang="ko-KR" dirty="0"/>
          </a:p>
          <a:p>
            <a:r>
              <a:rPr lang="ko-KR" altLang="en-US" dirty="0"/>
              <a:t>구간들은 삭제할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29C579-DADC-5B31-9D50-DB4E3E10965C}"/>
              </a:ext>
            </a:extLst>
          </p:cNvPr>
          <p:cNvSpPr/>
          <p:nvPr/>
        </p:nvSpPr>
        <p:spPr>
          <a:xfrm>
            <a:off x="3047999" y="1884218"/>
            <a:ext cx="775855" cy="4765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F853E9-C3EF-5128-D38F-3966A4B0FEA7}"/>
              </a:ext>
            </a:extLst>
          </p:cNvPr>
          <p:cNvSpPr/>
          <p:nvPr/>
        </p:nvSpPr>
        <p:spPr>
          <a:xfrm>
            <a:off x="5209309" y="1690688"/>
            <a:ext cx="609600" cy="5814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9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D207-5871-FC3E-51F2-8113E96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(</a:t>
            </a:r>
            <a:r>
              <a:rPr lang="ko-KR" altLang="en-US" sz="3600" dirty="0"/>
              <a:t>경사</a:t>
            </a:r>
            <a:r>
              <a:rPr lang="en-US" altLang="ko-KR" sz="3600" dirty="0"/>
              <a:t>: -45</a:t>
            </a:r>
            <a:r>
              <a:rPr lang="ko-KR" altLang="en-US" sz="3600" dirty="0"/>
              <a:t> ˚ </a:t>
            </a:r>
            <a:r>
              <a:rPr lang="en-US" altLang="ko-KR" sz="3600" dirty="0"/>
              <a:t>~ 45</a:t>
            </a:r>
            <a:r>
              <a:rPr lang="ko-KR" altLang="en-US" sz="3600" dirty="0"/>
              <a:t> ˚</a:t>
            </a:r>
            <a:r>
              <a:rPr lang="en-US" altLang="ko-KR" sz="3600" dirty="0"/>
              <a:t>, </a:t>
            </a:r>
            <a:r>
              <a:rPr lang="ko-KR" altLang="en-US" sz="3600" dirty="0"/>
              <a:t>속도</a:t>
            </a:r>
            <a:r>
              <a:rPr lang="en-US" altLang="ko-KR" sz="3600" dirty="0"/>
              <a:t>: 8km/h </a:t>
            </a:r>
            <a:r>
              <a:rPr lang="ko-KR" altLang="en-US" sz="3600" dirty="0"/>
              <a:t>이하</a:t>
            </a:r>
            <a:r>
              <a:rPr lang="en-US" altLang="ko-KR" sz="3600" dirty="0"/>
              <a:t>) </a:t>
            </a:r>
            <a:r>
              <a:rPr lang="ko-KR" altLang="en-US" dirty="0"/>
              <a:t>전체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37827BEF-A163-579C-E42D-0E925C5F6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2070"/>
            <a:ext cx="3590059" cy="52941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8D9C7F-A34A-6516-9542-A072E5095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738" y="2277380"/>
            <a:ext cx="6071062" cy="4338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1A60B-F9AE-3421-60C0-D1CAF4654887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:15)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83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D207-5871-FC3E-51F2-8113E96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전체</a:t>
            </a:r>
            <a:r>
              <a:rPr lang="en-US" altLang="ko-KR" dirty="0"/>
              <a:t>(</a:t>
            </a:r>
            <a:r>
              <a:rPr lang="ko-KR" altLang="en-US" dirty="0"/>
              <a:t>정규분포와 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441682B-9A99-7181-10B1-0917E79AF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16" y="1690688"/>
            <a:ext cx="7021484" cy="448331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891E64-98F7-A892-2AF5-1D5B5360B8D2}"/>
              </a:ext>
            </a:extLst>
          </p:cNvPr>
          <p:cNvSpPr txBox="1"/>
          <p:nvPr/>
        </p:nvSpPr>
        <p:spPr>
          <a:xfrm>
            <a:off x="706582" y="2424553"/>
            <a:ext cx="4055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클렌징한</a:t>
            </a:r>
            <a:r>
              <a:rPr lang="ko-KR" altLang="en-US" dirty="0"/>
              <a:t> 데이터 전체 그래프를 보면 </a:t>
            </a:r>
            <a:endParaRPr lang="en-US" altLang="ko-KR" dirty="0"/>
          </a:p>
          <a:p>
            <a:r>
              <a:rPr lang="ko-KR" altLang="en-US" dirty="0"/>
              <a:t>정규분포와 유사한 형태를 띄지만 </a:t>
            </a:r>
            <a:endParaRPr lang="en-US" altLang="ko-KR" dirty="0"/>
          </a:p>
          <a:p>
            <a:r>
              <a:rPr lang="ko-KR" altLang="en-US" dirty="0"/>
              <a:t>좌우의 균형이 맞지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상식적으로 등산을 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내리막 이면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기울기의 값이 </a:t>
            </a:r>
            <a:endParaRPr lang="en-US" altLang="ko-KR" dirty="0"/>
          </a:p>
          <a:p>
            <a:r>
              <a:rPr lang="ko-KR" altLang="en-US" dirty="0"/>
              <a:t>음수이면</a:t>
            </a:r>
            <a:r>
              <a:rPr lang="en-US" altLang="ko-KR" dirty="0"/>
              <a:t>) </a:t>
            </a:r>
            <a:r>
              <a:rPr lang="ko-KR" altLang="en-US" dirty="0"/>
              <a:t>오르막 일 때 보다는</a:t>
            </a:r>
            <a:endParaRPr lang="en-US" altLang="ko-KR" dirty="0"/>
          </a:p>
          <a:p>
            <a:r>
              <a:rPr lang="ko-KR" altLang="en-US" dirty="0"/>
              <a:t>속도가 조금 높아서 그런 것으로</a:t>
            </a:r>
            <a:endParaRPr lang="en-US" altLang="ko-KR" dirty="0"/>
          </a:p>
          <a:p>
            <a:r>
              <a:rPr lang="ko-KR" altLang="en-US" dirty="0"/>
              <a:t>보인다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7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EBC5E92F-C9A8-10B7-F7BB-1CB605C8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397373"/>
            <a:ext cx="3529793" cy="509550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EAA549-5035-9DBB-7AA8-844EC984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85" y="2202046"/>
            <a:ext cx="6018415" cy="4289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B64A4F-EF8A-2F6D-49A2-DC6B5B1CE763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:10)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19E74-9CA1-B024-1907-F5D3DF1493B6}"/>
              </a:ext>
            </a:extLst>
          </p:cNvPr>
          <p:cNvSpPr txBox="1"/>
          <p:nvPr/>
        </p:nvSpPr>
        <p:spPr>
          <a:xfrm>
            <a:off x="7268429" y="563048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정규분포를 </a:t>
            </a:r>
            <a:endParaRPr lang="en-US" altLang="ko-KR" dirty="0"/>
          </a:p>
          <a:p>
            <a:r>
              <a:rPr lang="ko-KR" altLang="en-US" dirty="0"/>
              <a:t>유사하게 따르고 있으며</a:t>
            </a:r>
            <a:r>
              <a:rPr lang="en-US" altLang="ko-KR" dirty="0"/>
              <a:t>, </a:t>
            </a:r>
            <a:r>
              <a:rPr lang="ko-KR" altLang="en-US" dirty="0"/>
              <a:t>특별한 특징</a:t>
            </a:r>
            <a:endParaRPr lang="en-US" altLang="ko-KR" dirty="0"/>
          </a:p>
          <a:p>
            <a:r>
              <a:rPr lang="ko-KR" altLang="en-US" dirty="0"/>
              <a:t>은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3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</a:t>
            </a:r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0DA46ACD-EC69-2A22-937F-092491036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7" y="1341119"/>
            <a:ext cx="3448397" cy="5308207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096D1D-5FC5-87FE-552E-F1EC670EF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88" y="2163036"/>
            <a:ext cx="6386912" cy="4523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278124-AA33-FFA0-2BF3-C6F2529FC6FA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:5)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C6F4D-187D-A80D-8DC8-9F4A61C96709}"/>
              </a:ext>
            </a:extLst>
          </p:cNvPr>
          <p:cNvSpPr txBox="1"/>
          <p:nvPr/>
        </p:nvSpPr>
        <p:spPr>
          <a:xfrm>
            <a:off x="7268429" y="563048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정규분포를 </a:t>
            </a:r>
            <a:endParaRPr lang="en-US" altLang="ko-KR" dirty="0"/>
          </a:p>
          <a:p>
            <a:r>
              <a:rPr lang="ko-KR" altLang="en-US" dirty="0"/>
              <a:t>유사하게 따르고 있으며</a:t>
            </a:r>
            <a:r>
              <a:rPr lang="en-US" altLang="ko-KR" dirty="0"/>
              <a:t>, </a:t>
            </a:r>
            <a:r>
              <a:rPr lang="ko-KR" altLang="en-US" dirty="0"/>
              <a:t>특별한 특징</a:t>
            </a:r>
            <a:endParaRPr lang="en-US" altLang="ko-KR" dirty="0"/>
          </a:p>
          <a:p>
            <a:r>
              <a:rPr lang="ko-KR" altLang="en-US" dirty="0"/>
              <a:t>은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1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72CE9-EA1C-D051-854E-D3C0B0CB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vs </a:t>
            </a:r>
            <a:r>
              <a:rPr lang="ko-KR" altLang="en-US" dirty="0"/>
              <a:t>여자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513D41-9261-05E4-769A-AFC59E3A2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89" y="1856467"/>
            <a:ext cx="6973339" cy="44615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01346-3A0C-40CD-AA31-DE9FE4186921}"/>
              </a:ext>
            </a:extLst>
          </p:cNvPr>
          <p:cNvSpPr txBox="1"/>
          <p:nvPr/>
        </p:nvSpPr>
        <p:spPr>
          <a:xfrm>
            <a:off x="858981" y="2409982"/>
            <a:ext cx="3199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클렌징한</a:t>
            </a:r>
            <a:r>
              <a:rPr lang="ko-KR" altLang="en-US" dirty="0"/>
              <a:t> 데이터 남자 전체와</a:t>
            </a:r>
            <a:endParaRPr lang="en-US" altLang="ko-KR" dirty="0"/>
          </a:p>
          <a:p>
            <a:r>
              <a:rPr lang="ko-KR" altLang="en-US" dirty="0"/>
              <a:t>여자 전체를 비교해 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전체적으로 모든 기울기에서</a:t>
            </a:r>
            <a:endParaRPr lang="en-US" altLang="ko-KR" dirty="0"/>
          </a:p>
          <a:p>
            <a:r>
              <a:rPr lang="ko-KR" altLang="en-US" dirty="0"/>
              <a:t>남자의 속도 평균이 여자의</a:t>
            </a:r>
            <a:endParaRPr lang="en-US" altLang="ko-KR" dirty="0"/>
          </a:p>
          <a:p>
            <a:r>
              <a:rPr lang="ko-KR" altLang="en-US" dirty="0"/>
              <a:t>속도 평균 보다 높다는 것을</a:t>
            </a:r>
            <a:endParaRPr lang="en-US" altLang="ko-KR" dirty="0"/>
          </a:p>
          <a:p>
            <a:r>
              <a:rPr lang="ko-KR" altLang="en-US" dirty="0"/>
              <a:t>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상식적으로 남자보다</a:t>
            </a:r>
            <a:endParaRPr lang="en-US" altLang="ko-KR" dirty="0"/>
          </a:p>
          <a:p>
            <a:r>
              <a:rPr lang="ko-KR" altLang="en-US" dirty="0"/>
              <a:t>여자의 체력이 평균적으로</a:t>
            </a:r>
            <a:endParaRPr lang="en-US" altLang="ko-KR" dirty="0"/>
          </a:p>
          <a:p>
            <a:r>
              <a:rPr lang="ko-KR" altLang="en-US" dirty="0"/>
              <a:t>높아 빠르다는 것으로 생각</a:t>
            </a:r>
            <a:endParaRPr lang="en-US" altLang="ko-KR" dirty="0"/>
          </a:p>
          <a:p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19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1099</Words>
  <Application>Microsoft Office PowerPoint</Application>
  <PresentationFormat>와이드스크린</PresentationFormat>
  <Paragraphs>193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이동성 모델 결과</vt:lpstr>
      <vt:lpstr>개요</vt:lpstr>
      <vt:lpstr>Raw Data 전체</vt:lpstr>
      <vt:lpstr>(경사: -45 ˚ ~ 45 ˚) 전체</vt:lpstr>
      <vt:lpstr>(경사: -45 ˚ ~ 45 ˚, 속도: 8km/h 이하) 전체</vt:lpstr>
      <vt:lpstr>전체(정규분포와 비교)</vt:lpstr>
      <vt:lpstr>남자</vt:lpstr>
      <vt:lpstr>여자</vt:lpstr>
      <vt:lpstr>남자 vs 여자</vt:lpstr>
      <vt:lpstr>남자 30</vt:lpstr>
      <vt:lpstr>남자 40</vt:lpstr>
      <vt:lpstr>남자 50</vt:lpstr>
      <vt:lpstr>남자 60</vt:lpstr>
      <vt:lpstr>남자 나이별 비교</vt:lpstr>
      <vt:lpstr>여자 40</vt:lpstr>
      <vt:lpstr>여자 50</vt:lpstr>
      <vt:lpstr>여자 60</vt:lpstr>
      <vt:lpstr>여자 나이별 비교</vt:lpstr>
      <vt:lpstr>남자 30 건강:상 경험:상</vt:lpstr>
      <vt:lpstr>남자 30 건강:중 경험:중</vt:lpstr>
      <vt:lpstr>남자 40 건강:상 경험:상</vt:lpstr>
      <vt:lpstr>남자 50 건강:상 경험:상</vt:lpstr>
      <vt:lpstr>남자 50 건강:중 경험:중</vt:lpstr>
      <vt:lpstr>남자 60 건강:상 경험:상</vt:lpstr>
      <vt:lpstr>여자 40 건강:상 경험:상</vt:lpstr>
      <vt:lpstr>여자 50 건강:상 경험:상</vt:lpstr>
      <vt:lpstr>여자 60 건강:중 경험:중</vt:lpstr>
      <vt:lpstr>건강: 중, 경험: 중</vt:lpstr>
      <vt:lpstr>건강: 상, 경험: 상</vt:lpstr>
      <vt:lpstr>건강 / 경험에 따른 비교</vt:lpstr>
      <vt:lpstr>속도 평균에 따른 가중치 부여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이동성 모델 결과</dc:title>
  <dc:creator>김 한솔 (책임)</dc:creator>
  <cp:lastModifiedBy>김 한솔 (책임)</cp:lastModifiedBy>
  <cp:revision>11</cp:revision>
  <dcterms:created xsi:type="dcterms:W3CDTF">2022-11-08T03:20:28Z</dcterms:created>
  <dcterms:modified xsi:type="dcterms:W3CDTF">2022-12-05T00:47:51Z</dcterms:modified>
</cp:coreProperties>
</file>