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9" r:id="rId4"/>
    <p:sldId id="280" r:id="rId5"/>
    <p:sldId id="267" r:id="rId6"/>
    <p:sldId id="278" r:id="rId7"/>
    <p:sldId id="257" r:id="rId8"/>
    <p:sldId id="258" r:id="rId9"/>
    <p:sldId id="281" r:id="rId10"/>
    <p:sldId id="259" r:id="rId11"/>
    <p:sldId id="260" r:id="rId12"/>
    <p:sldId id="261" r:id="rId13"/>
    <p:sldId id="262" r:id="rId14"/>
    <p:sldId id="282" r:id="rId15"/>
    <p:sldId id="263" r:id="rId16"/>
    <p:sldId id="264" r:id="rId17"/>
    <p:sldId id="265" r:id="rId18"/>
    <p:sldId id="283" r:id="rId19"/>
    <p:sldId id="28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0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7812C-D7E9-D8E9-7AF7-0FC11DE47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5CC98D-7499-97D8-DE16-E41A2DA8F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C1B30D-6CDB-E94E-5480-07AA3BCB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01392-EF2E-44F7-AEF6-231382E7A165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79AA4-73EA-1F6D-D1AE-88BEAE69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EC1CB-C358-F4ED-D56A-230CF8E4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1575-5581-4161-A339-98C25F08C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08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D68BD-9F10-17F1-5D5B-94A023C61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2BA2EF-3E4D-6436-9AD0-F080B479C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F2BFF3-34C2-9712-4F16-97FA69A1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01392-EF2E-44F7-AEF6-231382E7A165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91754-48C9-9DB9-C859-33366EBB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F39C89-1328-D0DD-E2C2-06500CC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1575-5581-4161-A339-98C25F08C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81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2A7D13-892F-BF09-4DBA-78ED934E0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653E27-21BB-80FF-0E86-1608DDE8F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AE8A3-87EF-9966-FFB0-35A620E8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01392-EF2E-44F7-AEF6-231382E7A165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E4C455-C25B-BC6B-D098-90B7E2F9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3DB08E-6E44-23D4-B8C7-1B35F359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1575-5581-4161-A339-98C25F08C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99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3FB0A-C3BF-64E2-8D48-3C133A66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F3F7B-C829-56AA-C5A6-984AB836A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D0C5F2-CFBF-1083-9971-082D3233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01392-EF2E-44F7-AEF6-231382E7A165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146AA2-9C55-E9A1-45E3-F57359C8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3CE8FF-5791-7F5D-E42B-E0BB3F801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1575-5581-4161-A339-98C25F08C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15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4823E-E19E-1568-4F76-8440BC6CF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9F033A-38DD-01E2-7213-7A2723315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969AA7-ACFE-22E5-619B-48A0BBD5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01392-EF2E-44F7-AEF6-231382E7A165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91081A-54CC-02A8-088E-33A883C9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9C28E6-F79B-5922-8D30-16CABBB8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1575-5581-4161-A339-98C25F08C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40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D1DC0-7AD6-1421-7C5D-510738B3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BEC06C-EC28-D770-C915-9495FA593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5C2F46-55E4-A41F-D257-D2ED01A6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EB9280-90E6-D07F-ECE8-1BF16F3FA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01392-EF2E-44F7-AEF6-231382E7A165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95947B-3353-B1AD-B73A-1759E750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A1F00A-1701-6A8B-77CF-C3780943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1575-5581-4161-A339-98C25F08C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93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A68CD-78DC-A546-7262-8D28D0BA8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D888B6-951D-626A-F885-04DA54D63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C581CD-11BE-490C-0A5B-26F6E1DEA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90C7FC-1988-E45B-067B-BD6BDEDF7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86F39-70FC-D343-9490-7979D41B7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C87E5F-C153-1CCC-74C8-D22DA3B2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01392-EF2E-44F7-AEF6-231382E7A165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689C74-E8C4-FA2C-0C7C-C3AD4DDC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201C55-4B87-77C4-3D24-59379E83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1575-5581-4161-A339-98C25F08C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836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400B4-F7DD-AF79-016B-A69CF5AB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AC47A5-2C49-3E30-687F-CC800CF1D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01392-EF2E-44F7-AEF6-231382E7A165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1BA533-2C13-833D-ED4B-A6E74FA5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6F3C90-3AEF-1ECE-64A8-E5C0BDE62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1575-5581-4161-A339-98C25F08C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9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4A3667-BCCB-5DC9-24C4-DC849A7D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01392-EF2E-44F7-AEF6-231382E7A165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88656F-2964-149E-C0F5-C5F9539C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3B3C8E-9ECA-198F-18B1-44FD7A1BB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1575-5581-4161-A339-98C25F08C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7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0BBB4-28B3-3204-057F-99B4C6B85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B474C7-C3DA-7AE7-CFD4-A80539E49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503A0A-5EEB-3993-5C90-8CDC88037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1D6034-A7B9-7D2A-C378-5CE2F8A0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01392-EF2E-44F7-AEF6-231382E7A165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D19AA8-73E8-2A43-B127-DBAEDC4C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0DFF5E-0B35-B8DE-3F2D-3AAA1FDE5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1575-5581-4161-A339-98C25F08C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98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FA172-74D4-FA75-B36A-1FEB1D05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756804-5B32-2958-4441-0E8C941A5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433592-AFD5-3947-433C-49F41E395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A444-9184-42C1-6894-3746E8DE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01392-EF2E-44F7-AEF6-231382E7A165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F2204A-B430-B3D0-6D1A-F696CC1A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29566-2B20-0692-0550-8C565227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1575-5581-4161-A339-98C25F08C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52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C9988C-F4AD-0412-7470-2E9D434D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94D936-D505-EB8C-4CBA-DC9B1C9E4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E578C0-1A02-621D-74E3-6E025E05A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01392-EF2E-44F7-AEF6-231382E7A165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AD8E66-4222-A92F-7447-DE2E99C0B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CD0B24-80F3-1FEF-5B9D-EED528F45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61575-5581-4161-A339-98C25F08C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19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ED40A-BFB6-B2CC-2796-4C79D136A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이동성 모델 결과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9F8FDA-F632-EF58-EC3D-D6288760D2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김한솔 책임</a:t>
            </a:r>
          </a:p>
        </p:txBody>
      </p:sp>
    </p:spTree>
    <p:extLst>
      <p:ext uri="{BB962C8B-B14F-4D97-AF65-F5344CB8AC3E}">
        <p14:creationId xmlns:p14="http://schemas.microsoft.com/office/powerpoint/2010/main" val="1772658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F90DF-BA50-E8F0-5ED8-3F2BA7EB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남자 </a:t>
            </a:r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EE749-46C8-22FC-0F0D-EA554F04A25C}"/>
              </a:ext>
            </a:extLst>
          </p:cNvPr>
          <p:cNvSpPr txBox="1"/>
          <p:nvPr/>
        </p:nvSpPr>
        <p:spPr>
          <a:xfrm>
            <a:off x="7355378" y="1754160"/>
            <a:ext cx="192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</a:t>
            </a:r>
            <a:r>
              <a:rPr lang="ko-KR" altLang="en-US" sz="2800" dirty="0" err="1"/>
              <a:t>표본수</a:t>
            </a:r>
            <a:r>
              <a:rPr lang="en-US" altLang="ko-KR" sz="2800" dirty="0"/>
              <a:t>:2)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D848AE-A7E6-4BAF-85A4-E7A40A92069C}"/>
              </a:ext>
            </a:extLst>
          </p:cNvPr>
          <p:cNvSpPr txBox="1"/>
          <p:nvPr/>
        </p:nvSpPr>
        <p:spPr>
          <a:xfrm>
            <a:off x="7268429" y="563048"/>
            <a:ext cx="4666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표본수가 적은 영향인지 </a:t>
            </a:r>
            <a:r>
              <a:rPr lang="en-US" altLang="ko-KR" dirty="0"/>
              <a:t>0</a:t>
            </a:r>
            <a:r>
              <a:rPr lang="ko-KR" altLang="en-US" dirty="0"/>
              <a:t> ˚</a:t>
            </a:r>
            <a:r>
              <a:rPr lang="en-US" altLang="ko-KR" dirty="0"/>
              <a:t>, -45</a:t>
            </a:r>
            <a:r>
              <a:rPr lang="ko-KR" altLang="en-US" dirty="0"/>
              <a:t> ˚</a:t>
            </a:r>
            <a:r>
              <a:rPr lang="en-US" altLang="ko-KR" dirty="0"/>
              <a:t>, 35</a:t>
            </a:r>
            <a:r>
              <a:rPr lang="ko-KR" altLang="en-US" dirty="0"/>
              <a:t> ˚에서</a:t>
            </a:r>
            <a:endParaRPr lang="en-US" altLang="ko-KR" dirty="0"/>
          </a:p>
          <a:p>
            <a:r>
              <a:rPr lang="ko-KR" altLang="en-US" dirty="0"/>
              <a:t>튀는 자료가 존재하지만 전체적으로는 정규</a:t>
            </a:r>
            <a:endParaRPr lang="en-US" altLang="ko-KR" dirty="0"/>
          </a:p>
          <a:p>
            <a:r>
              <a:rPr lang="ko-KR" altLang="en-US" dirty="0"/>
              <a:t>분포와 유사한 모양을 갖추고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0937389B-50F2-FBE1-FE58-6E5C04C90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888" y="1224393"/>
            <a:ext cx="3703732" cy="5231045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2895CC6-F609-4B1B-C157-E937D09DF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231" y="2277380"/>
            <a:ext cx="66960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75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F90DF-BA50-E8F0-5ED8-3F2BA7EB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남자 </a:t>
            </a:r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0831A0-6546-E538-0767-3A8D30039794}"/>
              </a:ext>
            </a:extLst>
          </p:cNvPr>
          <p:cNvSpPr txBox="1"/>
          <p:nvPr/>
        </p:nvSpPr>
        <p:spPr>
          <a:xfrm>
            <a:off x="7355378" y="1754160"/>
            <a:ext cx="192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</a:t>
            </a:r>
            <a:r>
              <a:rPr lang="ko-KR" altLang="en-US" sz="2800" dirty="0" err="1"/>
              <a:t>표본수</a:t>
            </a:r>
            <a:r>
              <a:rPr lang="en-US" altLang="ko-KR" sz="2800" dirty="0"/>
              <a:t>:4)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99A55C-6BA8-7EB9-D32F-C0AE93DE0B9D}"/>
              </a:ext>
            </a:extLst>
          </p:cNvPr>
          <p:cNvSpPr txBox="1"/>
          <p:nvPr/>
        </p:nvSpPr>
        <p:spPr>
          <a:xfrm>
            <a:off x="7268429" y="563048"/>
            <a:ext cx="4025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전체 그래프와 유사하게 정규분포를 </a:t>
            </a:r>
            <a:endParaRPr lang="en-US" altLang="ko-KR" dirty="0"/>
          </a:p>
          <a:p>
            <a:r>
              <a:rPr lang="ko-KR" altLang="en-US" dirty="0"/>
              <a:t>유사하게 따르고 있으며</a:t>
            </a:r>
            <a:r>
              <a:rPr lang="en-US" altLang="ko-KR" dirty="0"/>
              <a:t>, </a:t>
            </a:r>
            <a:r>
              <a:rPr lang="ko-KR" altLang="en-US" dirty="0"/>
              <a:t>특별한 특징</a:t>
            </a:r>
            <a:endParaRPr lang="en-US" altLang="ko-KR" dirty="0"/>
          </a:p>
          <a:p>
            <a:r>
              <a:rPr lang="ko-KR" altLang="en-US" dirty="0"/>
              <a:t>은 보이지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131FF14-F3B0-64CD-A616-E80256ABF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936" y="2340852"/>
            <a:ext cx="6362700" cy="45148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7FAD2E1-C405-A243-EF8D-EC45C397A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477" y="1169043"/>
            <a:ext cx="3812725" cy="549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52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F90DF-BA50-E8F0-5ED8-3F2BA7EB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남자 </a:t>
            </a:r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D9F65-0D77-55C0-2E38-CC3C0FBF635A}"/>
              </a:ext>
            </a:extLst>
          </p:cNvPr>
          <p:cNvSpPr txBox="1"/>
          <p:nvPr/>
        </p:nvSpPr>
        <p:spPr>
          <a:xfrm>
            <a:off x="7355378" y="1754160"/>
            <a:ext cx="192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</a:t>
            </a:r>
            <a:r>
              <a:rPr lang="ko-KR" altLang="en-US" sz="2800" dirty="0" err="1"/>
              <a:t>표본수</a:t>
            </a:r>
            <a:r>
              <a:rPr lang="en-US" altLang="ko-KR" sz="2800" dirty="0"/>
              <a:t>:8)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3B1221-E5CD-D10E-16FE-A860744A4021}"/>
              </a:ext>
            </a:extLst>
          </p:cNvPr>
          <p:cNvSpPr txBox="1"/>
          <p:nvPr/>
        </p:nvSpPr>
        <p:spPr>
          <a:xfrm>
            <a:off x="7268429" y="563048"/>
            <a:ext cx="3974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전체 그래프와 유사하게 정규분포를 </a:t>
            </a:r>
            <a:endParaRPr lang="en-US" altLang="ko-KR" dirty="0"/>
          </a:p>
          <a:p>
            <a:r>
              <a:rPr lang="ko-KR" altLang="en-US" dirty="0"/>
              <a:t>유사하게 따르고 있으며</a:t>
            </a:r>
            <a:r>
              <a:rPr lang="en-US" altLang="ko-KR" dirty="0"/>
              <a:t>, -20</a:t>
            </a:r>
            <a:r>
              <a:rPr lang="ko-KR" altLang="en-US" dirty="0"/>
              <a:t> ˚ </a:t>
            </a:r>
            <a:r>
              <a:rPr lang="en-US" altLang="ko-KR" dirty="0"/>
              <a:t>~ 20</a:t>
            </a:r>
            <a:r>
              <a:rPr lang="ko-KR" altLang="en-US" dirty="0"/>
              <a:t> ˚</a:t>
            </a:r>
            <a:endParaRPr lang="en-US" altLang="ko-KR" dirty="0"/>
          </a:p>
          <a:p>
            <a:r>
              <a:rPr lang="ko-KR" altLang="en-US" dirty="0"/>
              <a:t>사이의 속도가 평균적으로 </a:t>
            </a:r>
            <a:r>
              <a:rPr lang="ko-KR" altLang="en-US" dirty="0" err="1"/>
              <a:t>빠른편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613718A-C103-F06E-1F18-62D3EA70A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07" y="1024713"/>
            <a:ext cx="4005065" cy="55575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B77F787-B1D2-030D-3045-0944AD795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372" y="2259328"/>
            <a:ext cx="6715125" cy="464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79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F90DF-BA50-E8F0-5ED8-3F2BA7EB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남자 </a:t>
            </a:r>
            <a:r>
              <a:rPr lang="en-US" altLang="ko-KR" dirty="0"/>
              <a:t>60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90AF3A-A164-624F-C6AC-1B2719AAE958}"/>
              </a:ext>
            </a:extLst>
          </p:cNvPr>
          <p:cNvSpPr txBox="1"/>
          <p:nvPr/>
        </p:nvSpPr>
        <p:spPr>
          <a:xfrm>
            <a:off x="7355378" y="1754160"/>
            <a:ext cx="192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</a:t>
            </a:r>
            <a:r>
              <a:rPr lang="ko-KR" altLang="en-US" sz="2800" dirty="0" err="1"/>
              <a:t>표본수</a:t>
            </a:r>
            <a:r>
              <a:rPr lang="en-US" altLang="ko-KR" sz="2800" dirty="0"/>
              <a:t>:3)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3AA62F-D2BD-9D84-54C5-A57429AFED19}"/>
              </a:ext>
            </a:extLst>
          </p:cNvPr>
          <p:cNvSpPr txBox="1"/>
          <p:nvPr/>
        </p:nvSpPr>
        <p:spPr>
          <a:xfrm>
            <a:off x="7268429" y="455468"/>
            <a:ext cx="4666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표본수가 적은 영향인지 그래프가 정규분포</a:t>
            </a:r>
            <a:endParaRPr lang="en-US" altLang="ko-KR" dirty="0"/>
          </a:p>
          <a:p>
            <a:r>
              <a:rPr lang="ko-KR" altLang="en-US" dirty="0"/>
              <a:t>와 다소 차이가 있음</a:t>
            </a:r>
            <a:r>
              <a:rPr lang="en-US" altLang="ko-KR" dirty="0"/>
              <a:t>. </a:t>
            </a:r>
            <a:r>
              <a:rPr lang="ko-KR" altLang="en-US" dirty="0"/>
              <a:t>특히</a:t>
            </a:r>
            <a:r>
              <a:rPr lang="en-US" altLang="ko-KR" dirty="0"/>
              <a:t>, -45</a:t>
            </a:r>
            <a:r>
              <a:rPr lang="ko-KR" altLang="en-US" dirty="0"/>
              <a:t> ˚ 인근에서</a:t>
            </a:r>
            <a:endParaRPr lang="en-US" altLang="ko-KR" dirty="0"/>
          </a:p>
          <a:p>
            <a:r>
              <a:rPr lang="ko-KR" altLang="en-US" dirty="0"/>
              <a:t>속도가 급격하게 증가하는데</a:t>
            </a:r>
            <a:r>
              <a:rPr lang="en-US" altLang="ko-KR" dirty="0"/>
              <a:t>, </a:t>
            </a:r>
            <a:r>
              <a:rPr lang="ko-KR" altLang="en-US" dirty="0"/>
              <a:t>자료가 튄 것</a:t>
            </a:r>
            <a:endParaRPr lang="en-US" altLang="ko-KR" dirty="0"/>
          </a:p>
          <a:p>
            <a:r>
              <a:rPr lang="ko-KR" altLang="en-US" dirty="0" err="1"/>
              <a:t>으로</a:t>
            </a:r>
            <a:r>
              <a:rPr lang="ko-KR" altLang="en-US" dirty="0"/>
              <a:t> </a:t>
            </a:r>
            <a:r>
              <a:rPr lang="ko-KR" altLang="en-US" dirty="0" err="1"/>
              <a:t>보여짐</a:t>
            </a:r>
            <a:r>
              <a:rPr lang="en-US" altLang="ko-KR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F426343-05CF-3576-108E-406424DC8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15" y="1412111"/>
            <a:ext cx="3773757" cy="52353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956190D-3029-4F95-6A53-DF249CCF8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321" y="2327958"/>
            <a:ext cx="71913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431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6C471-CECB-CC9A-A8A5-A8B20AF3F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남자 나이별 비교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CB5BC3-A43D-3CD9-F70F-8CC327726719}"/>
              </a:ext>
            </a:extLst>
          </p:cNvPr>
          <p:cNvSpPr txBox="1"/>
          <p:nvPr/>
        </p:nvSpPr>
        <p:spPr>
          <a:xfrm>
            <a:off x="1889291" y="2316029"/>
            <a:ext cx="333296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클렌징한</a:t>
            </a:r>
            <a:r>
              <a:rPr lang="ko-KR" altLang="en-US" dirty="0"/>
              <a:t> 데이터 남자의</a:t>
            </a:r>
            <a:endParaRPr lang="en-US" altLang="ko-KR" dirty="0"/>
          </a:p>
          <a:p>
            <a:r>
              <a:rPr lang="ko-KR" altLang="en-US" dirty="0"/>
              <a:t>나이에 따른 경향성을 </a:t>
            </a:r>
            <a:endParaRPr lang="en-US" altLang="ko-KR" dirty="0"/>
          </a:p>
          <a:p>
            <a:r>
              <a:rPr lang="ko-KR" altLang="en-US" dirty="0"/>
              <a:t>확인해 보면 그래프나 평균값</a:t>
            </a:r>
            <a:endParaRPr lang="en-US" altLang="ko-KR" dirty="0"/>
          </a:p>
          <a:p>
            <a:r>
              <a:rPr lang="ko-KR" altLang="en-US" dirty="0"/>
              <a:t>을 비교해 보나 </a:t>
            </a:r>
            <a:r>
              <a:rPr lang="en-US" altLang="ko-KR" dirty="0"/>
              <a:t>40</a:t>
            </a:r>
            <a:r>
              <a:rPr lang="ko-KR" altLang="en-US" dirty="0"/>
              <a:t>대에 속도가</a:t>
            </a:r>
            <a:endParaRPr lang="en-US" altLang="ko-KR" dirty="0"/>
          </a:p>
          <a:p>
            <a:r>
              <a:rPr lang="ko-KR" altLang="en-US" dirty="0"/>
              <a:t>최대가 되고</a:t>
            </a:r>
            <a:r>
              <a:rPr lang="en-US" altLang="ko-KR" dirty="0"/>
              <a:t>, </a:t>
            </a:r>
            <a:r>
              <a:rPr lang="ko-KR" altLang="en-US" dirty="0"/>
              <a:t>그 후 나이가 들</a:t>
            </a:r>
            <a:endParaRPr lang="en-US" altLang="ko-KR" dirty="0"/>
          </a:p>
          <a:p>
            <a:r>
              <a:rPr lang="ko-KR" altLang="en-US" dirty="0"/>
              <a:t>수록 속도가 감소하는 경향이</a:t>
            </a:r>
            <a:endParaRPr lang="en-US" altLang="ko-KR" dirty="0"/>
          </a:p>
          <a:p>
            <a:r>
              <a:rPr lang="ko-KR" altLang="en-US" dirty="0"/>
              <a:t>있음을 알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각 나이별 표본의 수가</a:t>
            </a:r>
            <a:endParaRPr lang="en-US" altLang="ko-KR" dirty="0"/>
          </a:p>
          <a:p>
            <a:r>
              <a:rPr lang="ko-KR" altLang="en-US" dirty="0"/>
              <a:t>적어 좀더 많은 표본을 수집한</a:t>
            </a:r>
            <a:endParaRPr lang="en-US" altLang="ko-KR" dirty="0"/>
          </a:p>
          <a:p>
            <a:r>
              <a:rPr lang="ko-KR" altLang="en-US" dirty="0"/>
              <a:t>뒤에 추가 비교할 필요가 있다</a:t>
            </a:r>
            <a:r>
              <a:rPr lang="en-US" altLang="ko-KR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98C0562-FE16-BE41-6AA0-6E7324126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133" y="1710662"/>
            <a:ext cx="4429789" cy="269216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6ABF079-0329-7C6A-6A6E-F7546D90F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272" y="4507612"/>
            <a:ext cx="44386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73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F90DF-BA50-E8F0-5ED8-3F2BA7EB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여자 </a:t>
            </a:r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FBAE29-39C9-0E6B-A1D8-832A741C75A5}"/>
              </a:ext>
            </a:extLst>
          </p:cNvPr>
          <p:cNvSpPr txBox="1"/>
          <p:nvPr/>
        </p:nvSpPr>
        <p:spPr>
          <a:xfrm>
            <a:off x="7355378" y="1754160"/>
            <a:ext cx="192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</a:t>
            </a:r>
            <a:r>
              <a:rPr lang="ko-KR" altLang="en-US" sz="2800" dirty="0" err="1"/>
              <a:t>표본수</a:t>
            </a:r>
            <a:r>
              <a:rPr lang="en-US" altLang="ko-KR" sz="2800" dirty="0"/>
              <a:t>:4)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A17D0D-1639-F117-057A-C8809A292C16}"/>
              </a:ext>
            </a:extLst>
          </p:cNvPr>
          <p:cNvSpPr txBox="1"/>
          <p:nvPr/>
        </p:nvSpPr>
        <p:spPr>
          <a:xfrm>
            <a:off x="7268429" y="563048"/>
            <a:ext cx="3892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전체 그래프가 정규분포를 유사하게</a:t>
            </a:r>
            <a:endParaRPr lang="en-US" altLang="ko-KR" dirty="0"/>
          </a:p>
          <a:p>
            <a:r>
              <a:rPr lang="ko-KR" altLang="en-US" dirty="0"/>
              <a:t>따르고 있으나</a:t>
            </a:r>
            <a:r>
              <a:rPr lang="en-US" altLang="ko-KR" dirty="0"/>
              <a:t>, </a:t>
            </a:r>
            <a:r>
              <a:rPr lang="ko-KR" altLang="en-US" dirty="0"/>
              <a:t>표본 수가 적어 튀는</a:t>
            </a:r>
            <a:endParaRPr lang="en-US" altLang="ko-KR" dirty="0"/>
          </a:p>
          <a:p>
            <a:r>
              <a:rPr lang="ko-KR" altLang="en-US" dirty="0"/>
              <a:t>자료들이 중간중간 보임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981847-2B7C-A9D9-8B71-A02AA1916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174" y="1163255"/>
            <a:ext cx="3853398" cy="54991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E1C459-2A22-AF61-2BE8-C1B8E5BA2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546" y="2277380"/>
            <a:ext cx="6580846" cy="438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49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F90DF-BA50-E8F0-5ED8-3F2BA7EB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여자 </a:t>
            </a:r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924EB-BC3A-054D-233E-E707FA8AEBE9}"/>
              </a:ext>
            </a:extLst>
          </p:cNvPr>
          <p:cNvSpPr txBox="1"/>
          <p:nvPr/>
        </p:nvSpPr>
        <p:spPr>
          <a:xfrm>
            <a:off x="7355378" y="1754160"/>
            <a:ext cx="192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</a:t>
            </a:r>
            <a:r>
              <a:rPr lang="ko-KR" altLang="en-US" sz="2800" dirty="0" err="1"/>
              <a:t>표본수</a:t>
            </a:r>
            <a:r>
              <a:rPr lang="en-US" altLang="ko-KR" sz="2800" dirty="0"/>
              <a:t>:4)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EAE57C-EC4E-3EBB-2BD9-C7C722FCDB45}"/>
              </a:ext>
            </a:extLst>
          </p:cNvPr>
          <p:cNvSpPr txBox="1"/>
          <p:nvPr/>
        </p:nvSpPr>
        <p:spPr>
          <a:xfrm>
            <a:off x="7268429" y="563048"/>
            <a:ext cx="3892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전체 그래프가 정규분포를 유사하게</a:t>
            </a:r>
            <a:endParaRPr lang="en-US" altLang="ko-KR" dirty="0"/>
          </a:p>
          <a:p>
            <a:r>
              <a:rPr lang="ko-KR" altLang="en-US" dirty="0"/>
              <a:t>따르고 있으며</a:t>
            </a:r>
            <a:r>
              <a:rPr lang="en-US" altLang="ko-KR" dirty="0"/>
              <a:t>, ±20</a:t>
            </a:r>
            <a:r>
              <a:rPr lang="ko-KR" altLang="en-US" dirty="0"/>
              <a:t> ˚인근의 속도가</a:t>
            </a:r>
            <a:endParaRPr lang="en-US" altLang="ko-KR" dirty="0"/>
          </a:p>
          <a:p>
            <a:r>
              <a:rPr lang="ko-KR" altLang="en-US" dirty="0"/>
              <a:t>조금 솟아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943A26-0ED5-9213-E568-CA3D67564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97" y="1110436"/>
            <a:ext cx="3785886" cy="53824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530E101-9A29-1C51-59C5-491E307E3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233" y="2210523"/>
            <a:ext cx="68484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25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F90DF-BA50-E8F0-5ED8-3F2BA7EB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여자 </a:t>
            </a:r>
            <a:r>
              <a:rPr lang="en-US" altLang="ko-KR" dirty="0"/>
              <a:t>60</a:t>
            </a:r>
            <a:endParaRPr lang="ko-KR" altLang="en-US" dirty="0"/>
          </a:p>
        </p:txBody>
      </p:sp>
      <p:pic>
        <p:nvPicPr>
          <p:cNvPr id="7" name="내용 개체 틀 6" descr="테이블이(가) 표시된 사진&#10;&#10;자동 생성된 설명">
            <a:extLst>
              <a:ext uri="{FF2B5EF4-FFF2-40B4-BE49-F238E27FC236}">
                <a16:creationId xmlns:a16="http://schemas.microsoft.com/office/drawing/2014/main" id="{9ED4E4C8-642E-8B9B-12A0-5586DBBC9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23" y="1507377"/>
            <a:ext cx="3316432" cy="5076550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E90DFB6-CAB3-CD7B-D4A4-C36721606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207" y="1948296"/>
            <a:ext cx="6230860" cy="4438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0CCEB8-7E5A-293D-6234-B57EA65776AB}"/>
              </a:ext>
            </a:extLst>
          </p:cNvPr>
          <p:cNvSpPr txBox="1"/>
          <p:nvPr/>
        </p:nvSpPr>
        <p:spPr>
          <a:xfrm>
            <a:off x="7355378" y="1587900"/>
            <a:ext cx="192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</a:t>
            </a:r>
            <a:r>
              <a:rPr lang="ko-KR" altLang="en-US" sz="2800" dirty="0" err="1"/>
              <a:t>표본수</a:t>
            </a:r>
            <a:r>
              <a:rPr lang="en-US" altLang="ko-KR" sz="2800" dirty="0"/>
              <a:t>:1)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0A1B1-6723-42B1-31BC-9A840DCC6585}"/>
              </a:ext>
            </a:extLst>
          </p:cNvPr>
          <p:cNvSpPr txBox="1"/>
          <p:nvPr/>
        </p:nvSpPr>
        <p:spPr>
          <a:xfrm>
            <a:off x="7268429" y="455468"/>
            <a:ext cx="4666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표본수가 적은 영향인지 그래프가 정규분포</a:t>
            </a:r>
            <a:endParaRPr lang="en-US" altLang="ko-KR" dirty="0"/>
          </a:p>
          <a:p>
            <a:r>
              <a:rPr lang="ko-KR" altLang="en-US" dirty="0"/>
              <a:t>와 다소 차이가 있음</a:t>
            </a:r>
            <a:r>
              <a:rPr lang="en-US" altLang="ko-KR" dirty="0"/>
              <a:t>. </a:t>
            </a:r>
            <a:r>
              <a:rPr lang="ko-KR" altLang="en-US" dirty="0"/>
              <a:t>속도가 기울기가 변함</a:t>
            </a:r>
            <a:endParaRPr lang="en-US" altLang="ko-KR" dirty="0"/>
          </a:p>
          <a:p>
            <a:r>
              <a:rPr lang="ko-KR" altLang="en-US" dirty="0"/>
              <a:t>에 따라 급격하게 변하고 있어 자료의 신빙</a:t>
            </a:r>
            <a:endParaRPr lang="en-US" altLang="ko-KR" dirty="0"/>
          </a:p>
          <a:p>
            <a:r>
              <a:rPr lang="ko-KR" altLang="en-US" dirty="0"/>
              <a:t>성이 의심스러운 정도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8936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6C471-CECB-CC9A-A8A5-A8B20AF3F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여자 나이별 비교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CB5BC3-A43D-3CD9-F70F-8CC327726719}"/>
              </a:ext>
            </a:extLst>
          </p:cNvPr>
          <p:cNvSpPr txBox="1"/>
          <p:nvPr/>
        </p:nvSpPr>
        <p:spPr>
          <a:xfrm>
            <a:off x="1889291" y="2316029"/>
            <a:ext cx="333296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클렌징한</a:t>
            </a:r>
            <a:r>
              <a:rPr lang="ko-KR" altLang="en-US" dirty="0"/>
              <a:t> 데이터 여자의</a:t>
            </a:r>
            <a:endParaRPr lang="en-US" altLang="ko-KR" dirty="0"/>
          </a:p>
          <a:p>
            <a:r>
              <a:rPr lang="ko-KR" altLang="en-US" dirty="0"/>
              <a:t>나이에 따른 경향성을 </a:t>
            </a:r>
            <a:endParaRPr lang="en-US" altLang="ko-KR" dirty="0"/>
          </a:p>
          <a:p>
            <a:r>
              <a:rPr lang="ko-KR" altLang="en-US" dirty="0"/>
              <a:t>확인해 보면 그래프나 평균값</a:t>
            </a:r>
            <a:endParaRPr lang="en-US" altLang="ko-KR" dirty="0"/>
          </a:p>
          <a:p>
            <a:r>
              <a:rPr lang="ko-KR" altLang="en-US" dirty="0"/>
              <a:t>을 비교해 보나 </a:t>
            </a:r>
            <a:r>
              <a:rPr lang="en-US" altLang="ko-KR" dirty="0"/>
              <a:t>50</a:t>
            </a:r>
            <a:r>
              <a:rPr lang="ko-KR" altLang="en-US" dirty="0"/>
              <a:t>대에 속도가</a:t>
            </a:r>
            <a:endParaRPr lang="en-US" altLang="ko-KR" dirty="0"/>
          </a:p>
          <a:p>
            <a:r>
              <a:rPr lang="ko-KR" altLang="en-US" dirty="0"/>
              <a:t>최대가 되고</a:t>
            </a:r>
            <a:r>
              <a:rPr lang="en-US" altLang="ko-KR" dirty="0"/>
              <a:t>, </a:t>
            </a:r>
            <a:r>
              <a:rPr lang="ko-KR" altLang="en-US" dirty="0"/>
              <a:t>그 후 나이가 들</a:t>
            </a:r>
            <a:endParaRPr lang="en-US" altLang="ko-KR" dirty="0"/>
          </a:p>
          <a:p>
            <a:r>
              <a:rPr lang="ko-KR" altLang="en-US" dirty="0"/>
              <a:t>수록 속도가 감소하는 경향이</a:t>
            </a:r>
            <a:endParaRPr lang="en-US" altLang="ko-KR" dirty="0"/>
          </a:p>
          <a:p>
            <a:r>
              <a:rPr lang="ko-KR" altLang="en-US" dirty="0"/>
              <a:t>있음을 알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각 나이별 표본의 수가</a:t>
            </a:r>
            <a:endParaRPr lang="en-US" altLang="ko-KR" dirty="0"/>
          </a:p>
          <a:p>
            <a:r>
              <a:rPr lang="ko-KR" altLang="en-US" dirty="0"/>
              <a:t>적어 좀더 많은 표본을 수집한</a:t>
            </a:r>
            <a:endParaRPr lang="en-US" altLang="ko-KR" dirty="0"/>
          </a:p>
          <a:p>
            <a:r>
              <a:rPr lang="ko-KR" altLang="en-US" dirty="0"/>
              <a:t>뒤에 추가 비교할 필요가 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90F9F7-A22E-DA25-DB15-37DE735D5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977" y="1511781"/>
            <a:ext cx="5209091" cy="33036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E146774-8CC0-CE03-BFC3-8F704BF42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767" y="4864100"/>
            <a:ext cx="43243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90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BB4B0-3EDF-3BD1-91CB-77E19958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속도 평균에 따른 가중치 부여 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C5F1FF-688D-1447-1C7D-C71534CF9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594" y="2748724"/>
            <a:ext cx="10178243" cy="215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9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00B3E-064E-8D4B-3238-17A1312C7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F2DE09-909D-1207-EFD2-7402A22D5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dirty="0"/>
              <a:t>무등산과 대둔산을 등반한 </a:t>
            </a:r>
            <a:r>
              <a:rPr lang="en-US" altLang="ko-KR" dirty="0"/>
              <a:t>15</a:t>
            </a:r>
            <a:r>
              <a:rPr lang="ko-KR" altLang="en-US" dirty="0"/>
              <a:t>명의 남녀</a:t>
            </a:r>
            <a:r>
              <a:rPr lang="en-US" altLang="ko-KR" dirty="0"/>
              <a:t>(</a:t>
            </a:r>
            <a:r>
              <a:rPr lang="ko-KR" altLang="en-US" dirty="0"/>
              <a:t>남</a:t>
            </a:r>
            <a:r>
              <a:rPr lang="en-US" altLang="ko-KR" dirty="0"/>
              <a:t>: 10, </a:t>
            </a:r>
            <a:r>
              <a:rPr lang="ko-KR" altLang="en-US" dirty="0"/>
              <a:t>여</a:t>
            </a:r>
            <a:r>
              <a:rPr lang="en-US" altLang="ko-KR" dirty="0"/>
              <a:t>: 5) </a:t>
            </a:r>
            <a:r>
              <a:rPr lang="ko-KR" altLang="en-US" b="1" dirty="0"/>
              <a:t>등반 속도</a:t>
            </a:r>
            <a:r>
              <a:rPr lang="ko-KR" altLang="en-US" dirty="0"/>
              <a:t>를 </a:t>
            </a:r>
            <a:r>
              <a:rPr lang="en-US" altLang="ko-KR" dirty="0"/>
              <a:t>Slope(</a:t>
            </a:r>
            <a:r>
              <a:rPr lang="ko-KR" altLang="en-US" dirty="0"/>
              <a:t>경사</a:t>
            </a:r>
            <a:r>
              <a:rPr lang="en-US" altLang="ko-KR" dirty="0"/>
              <a:t>)</a:t>
            </a:r>
            <a:r>
              <a:rPr lang="ko-KR" altLang="en-US" dirty="0"/>
              <a:t>를 기준으로 </a:t>
            </a:r>
            <a:r>
              <a:rPr lang="en-US" altLang="ko-KR" dirty="0"/>
              <a:t>Count(</a:t>
            </a:r>
            <a:r>
              <a:rPr lang="ko-KR" altLang="en-US" dirty="0"/>
              <a:t>개수</a:t>
            </a:r>
            <a:r>
              <a:rPr lang="en-US" altLang="ko-KR" dirty="0"/>
              <a:t>), Sum(</a:t>
            </a:r>
            <a:r>
              <a:rPr lang="ko-KR" altLang="en-US" dirty="0"/>
              <a:t>합계</a:t>
            </a:r>
            <a:r>
              <a:rPr lang="en-US" altLang="ko-KR" dirty="0"/>
              <a:t>), Mean(</a:t>
            </a:r>
            <a:r>
              <a:rPr lang="ko-KR" altLang="en-US" dirty="0"/>
              <a:t>평균</a:t>
            </a:r>
            <a:r>
              <a:rPr lang="en-US" altLang="ko-KR" dirty="0"/>
              <a:t>), Max(</a:t>
            </a:r>
            <a:r>
              <a:rPr lang="ko-KR" altLang="en-US" dirty="0"/>
              <a:t>최대</a:t>
            </a:r>
            <a:r>
              <a:rPr lang="en-US" altLang="ko-KR" dirty="0"/>
              <a:t>), Std(</a:t>
            </a:r>
            <a:r>
              <a:rPr lang="ko-KR" altLang="en-US" dirty="0"/>
              <a:t>표준편차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구하여 표로 만들었다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경사의 경우 </a:t>
            </a:r>
            <a:r>
              <a:rPr lang="en-US" altLang="ko-KR" dirty="0"/>
              <a:t>-2.5~2.5</a:t>
            </a:r>
            <a:r>
              <a:rPr lang="ko-KR" altLang="en-US" dirty="0"/>
              <a:t>˚ 사이는 </a:t>
            </a:r>
            <a:r>
              <a:rPr lang="en-US" altLang="ko-KR" dirty="0"/>
              <a:t>0</a:t>
            </a:r>
            <a:r>
              <a:rPr lang="ko-KR" altLang="en-US" dirty="0"/>
              <a:t> ˚로 치환하여 </a:t>
            </a:r>
            <a:r>
              <a:rPr lang="en-US" altLang="ko-KR" dirty="0"/>
              <a:t>5</a:t>
            </a:r>
            <a:r>
              <a:rPr lang="ko-KR" altLang="en-US" dirty="0"/>
              <a:t>도 간격으로 가운데 값이 </a:t>
            </a:r>
            <a:r>
              <a:rPr lang="ko-KR" altLang="en-US" dirty="0" err="1"/>
              <a:t>기준값이</a:t>
            </a:r>
            <a:r>
              <a:rPr lang="ko-KR" altLang="en-US" dirty="0"/>
              <a:t> 되도록 하여 각각의 통계치를 구하였다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통계치를 구하기전</a:t>
            </a:r>
            <a:r>
              <a:rPr lang="en-US" altLang="ko-KR" dirty="0"/>
              <a:t>, </a:t>
            </a:r>
            <a:r>
              <a:rPr lang="ko-KR" altLang="en-US" dirty="0"/>
              <a:t>속도가 </a:t>
            </a:r>
            <a:r>
              <a:rPr lang="en-US" altLang="ko-KR" dirty="0"/>
              <a:t>8km/h</a:t>
            </a:r>
            <a:r>
              <a:rPr lang="ko-KR" altLang="en-US" dirty="0"/>
              <a:t>를 초과하거나</a:t>
            </a:r>
            <a:r>
              <a:rPr lang="en-US" altLang="ko-KR" dirty="0"/>
              <a:t>, </a:t>
            </a:r>
            <a:r>
              <a:rPr lang="ko-KR" altLang="en-US" dirty="0"/>
              <a:t>경사가 </a:t>
            </a:r>
            <a:r>
              <a:rPr lang="en-US" altLang="ko-KR" dirty="0"/>
              <a:t>45</a:t>
            </a:r>
            <a:r>
              <a:rPr lang="ko-KR" altLang="en-US" dirty="0"/>
              <a:t> ˚보다 크거나</a:t>
            </a:r>
            <a:r>
              <a:rPr lang="en-US" altLang="ko-KR" dirty="0"/>
              <a:t> -45</a:t>
            </a:r>
            <a:r>
              <a:rPr lang="ko-KR" altLang="en-US" dirty="0"/>
              <a:t> ˚보다 작으면 튀거나 잘못된 자료로 판단하여 제거하였다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Slope(</a:t>
            </a:r>
            <a:r>
              <a:rPr lang="ko-KR" altLang="en-US" dirty="0"/>
              <a:t>경사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x</a:t>
            </a:r>
            <a:r>
              <a:rPr lang="ko-KR" altLang="en-US" dirty="0"/>
              <a:t>축으로 하고</a:t>
            </a:r>
            <a:r>
              <a:rPr lang="en-US" altLang="ko-KR" dirty="0"/>
              <a:t>, </a:t>
            </a:r>
            <a:r>
              <a:rPr lang="ko-KR" altLang="en-US" dirty="0"/>
              <a:t>등반속도 평균값</a:t>
            </a:r>
            <a:r>
              <a:rPr lang="en-US" altLang="ko-KR" dirty="0"/>
              <a:t>(Mean)</a:t>
            </a:r>
            <a:r>
              <a:rPr lang="ko-KR" altLang="en-US" dirty="0"/>
              <a:t>을 </a:t>
            </a:r>
            <a:r>
              <a:rPr lang="en-US" altLang="ko-KR" dirty="0"/>
              <a:t>y</a:t>
            </a:r>
            <a:r>
              <a:rPr lang="ko-KR" altLang="en-US" dirty="0"/>
              <a:t>축으로 하는 그래프를 표 우측에 참고 자료로 첨부하였다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전체 그래프가 정규분포와 유사한 모습을 하고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정규 분포에서 벗어나는 그래프를 가진 그룹은 분석이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610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72B9B-0931-DC8A-9015-A6026C47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Raw Data </a:t>
            </a:r>
            <a:r>
              <a:rPr lang="ko-KR" altLang="en-US" dirty="0"/>
              <a:t>전체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2BB9D54-9BD8-0B8C-465C-27F138D33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5" y="1771391"/>
            <a:ext cx="3706091" cy="459517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EBF737-0BE9-92C5-CB92-64D2790A4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750" y="2191442"/>
            <a:ext cx="3678381" cy="3999885"/>
          </a:xfrm>
          <a:prstGeom prst="rect">
            <a:avLst/>
          </a:prstGeom>
        </p:spPr>
      </p:pic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756D7C39-60A3-3455-9BBA-C1AD4EFFF5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01"/>
          <a:stretch/>
        </p:blipFill>
        <p:spPr>
          <a:xfrm>
            <a:off x="4613565" y="1759963"/>
            <a:ext cx="3706091" cy="5146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76F3E4-C0E0-F7BC-7D93-8AFB0C0788F4}"/>
              </a:ext>
            </a:extLst>
          </p:cNvPr>
          <p:cNvSpPr txBox="1"/>
          <p:nvPr/>
        </p:nvSpPr>
        <p:spPr>
          <a:xfrm>
            <a:off x="8181115" y="2906378"/>
            <a:ext cx="35942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경사가 </a:t>
            </a:r>
            <a:r>
              <a:rPr lang="en-US" altLang="ko-KR" dirty="0"/>
              <a:t>45</a:t>
            </a:r>
            <a:r>
              <a:rPr lang="ko-KR" altLang="en-US" dirty="0"/>
              <a:t>˚보다 크거나 </a:t>
            </a:r>
            <a:r>
              <a:rPr lang="en-US" altLang="ko-KR" dirty="0"/>
              <a:t>-45</a:t>
            </a:r>
            <a:r>
              <a:rPr lang="ko-KR" altLang="en-US" dirty="0"/>
              <a:t>˚보다</a:t>
            </a:r>
            <a:endParaRPr lang="en-US" altLang="ko-KR" dirty="0"/>
          </a:p>
          <a:p>
            <a:r>
              <a:rPr lang="ko-KR" altLang="en-US" dirty="0"/>
              <a:t>작은 경우는 실제 일어날 가능성</a:t>
            </a:r>
            <a:endParaRPr lang="en-US" altLang="ko-KR" dirty="0"/>
          </a:p>
          <a:p>
            <a:r>
              <a:rPr lang="ko-KR" altLang="en-US" dirty="0"/>
              <a:t>이 거의 없으므로 측정 오차로 </a:t>
            </a:r>
            <a:endParaRPr lang="en-US" altLang="ko-KR" dirty="0"/>
          </a:p>
          <a:p>
            <a:r>
              <a:rPr lang="ko-KR" altLang="en-US" dirty="0"/>
              <a:t>판단하여 데이터를 삭제하였다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실제 숫자도 매우 적어 전체 통계</a:t>
            </a:r>
            <a:endParaRPr lang="en-US" altLang="ko-KR" dirty="0"/>
          </a:p>
          <a:p>
            <a:r>
              <a:rPr lang="ko-KR" altLang="en-US" dirty="0" err="1"/>
              <a:t>를</a:t>
            </a:r>
            <a:r>
              <a:rPr lang="ko-KR" altLang="en-US" dirty="0"/>
              <a:t> 구하는데 별 문제 없을 것으로</a:t>
            </a:r>
            <a:endParaRPr lang="en-US" altLang="ko-KR" dirty="0"/>
          </a:p>
          <a:p>
            <a:r>
              <a:rPr lang="ko-KR" altLang="en-US" dirty="0"/>
              <a:t>보인다</a:t>
            </a:r>
            <a:r>
              <a:rPr lang="en-US" altLang="ko-KR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C7E710-F0BF-40A6-B9AC-8E3E432E5E56}"/>
              </a:ext>
            </a:extLst>
          </p:cNvPr>
          <p:cNvSpPr/>
          <p:nvPr/>
        </p:nvSpPr>
        <p:spPr>
          <a:xfrm>
            <a:off x="796635" y="2233007"/>
            <a:ext cx="3470566" cy="16601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AA70B2-4E93-91C5-6DB2-1BFC926D57A2}"/>
              </a:ext>
            </a:extLst>
          </p:cNvPr>
          <p:cNvSpPr/>
          <p:nvPr/>
        </p:nvSpPr>
        <p:spPr>
          <a:xfrm>
            <a:off x="4599710" y="4467768"/>
            <a:ext cx="3470566" cy="16601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09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72B9B-0931-DC8A-9015-A6026C47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600" dirty="0"/>
              <a:t>(</a:t>
            </a:r>
            <a:r>
              <a:rPr lang="ko-KR" altLang="en-US" sz="3600" dirty="0"/>
              <a:t>경사</a:t>
            </a:r>
            <a:r>
              <a:rPr lang="en-US" altLang="ko-KR" sz="3600" dirty="0"/>
              <a:t>: -45</a:t>
            </a:r>
            <a:r>
              <a:rPr lang="ko-KR" altLang="en-US" sz="3600" dirty="0"/>
              <a:t> ˚ </a:t>
            </a:r>
            <a:r>
              <a:rPr lang="en-US" altLang="ko-KR" sz="3600" dirty="0"/>
              <a:t>~ 45</a:t>
            </a:r>
            <a:r>
              <a:rPr lang="ko-KR" altLang="en-US" sz="3600" dirty="0"/>
              <a:t> ˚</a:t>
            </a:r>
            <a:r>
              <a:rPr lang="en-US" altLang="ko-KR" sz="3600" dirty="0"/>
              <a:t>) </a:t>
            </a:r>
            <a:r>
              <a:rPr lang="ko-KR" altLang="en-US" dirty="0"/>
              <a:t>전체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E862AF1C-EF57-1351-B18F-2B211E1B5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6" y="1455163"/>
            <a:ext cx="3670394" cy="5195019"/>
          </a:xfr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CC1EE71-4448-CB73-EC9A-033CEAED1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891" y="1732258"/>
            <a:ext cx="4565763" cy="32650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324C87-B466-E684-3893-0D97DEE4F729}"/>
              </a:ext>
            </a:extLst>
          </p:cNvPr>
          <p:cNvSpPr txBox="1"/>
          <p:nvPr/>
        </p:nvSpPr>
        <p:spPr>
          <a:xfrm>
            <a:off x="4558145" y="5153891"/>
            <a:ext cx="70407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왼쪽 표에서 보면 속도의 최대값이 상식적으로 불가능한 숫자가</a:t>
            </a:r>
            <a:endParaRPr lang="en-US" altLang="ko-KR" dirty="0"/>
          </a:p>
          <a:p>
            <a:r>
              <a:rPr lang="ko-KR" altLang="en-US" dirty="0"/>
              <a:t>나와 있다</a:t>
            </a:r>
            <a:r>
              <a:rPr lang="en-US" altLang="ko-KR" dirty="0"/>
              <a:t>. </a:t>
            </a:r>
            <a:r>
              <a:rPr lang="ko-KR" altLang="en-US" dirty="0" err="1"/>
              <a:t>또안</a:t>
            </a:r>
            <a:r>
              <a:rPr lang="ko-KR" altLang="en-US" dirty="0"/>
              <a:t> 위 그래프를 보면 </a:t>
            </a:r>
            <a:r>
              <a:rPr lang="en-US" altLang="ko-KR" dirty="0"/>
              <a:t>-45</a:t>
            </a:r>
            <a:r>
              <a:rPr lang="ko-KR" altLang="en-US" dirty="0"/>
              <a:t>˚ 에서 평균 속도가 </a:t>
            </a:r>
            <a:r>
              <a:rPr lang="en-US" altLang="ko-KR" dirty="0"/>
              <a:t>4km/h</a:t>
            </a:r>
          </a:p>
          <a:p>
            <a:r>
              <a:rPr lang="ko-KR" altLang="en-US" dirty="0"/>
              <a:t>이상으로 가장 빠르게 나와있는데 이러한 것들도 상식적이지 않다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산행 중에 측정 오류로 </a:t>
            </a:r>
            <a:r>
              <a:rPr lang="ko-KR" altLang="en-US" dirty="0" err="1"/>
              <a:t>속도값이</a:t>
            </a:r>
            <a:r>
              <a:rPr lang="ko-KR" altLang="en-US" dirty="0"/>
              <a:t> </a:t>
            </a:r>
            <a:r>
              <a:rPr lang="en-US" altLang="ko-KR" dirty="0"/>
              <a:t>8km/h </a:t>
            </a:r>
            <a:r>
              <a:rPr lang="ko-KR" altLang="en-US" dirty="0"/>
              <a:t>이상으로 튀는</a:t>
            </a:r>
            <a:endParaRPr lang="en-US" altLang="ko-KR" dirty="0"/>
          </a:p>
          <a:p>
            <a:r>
              <a:rPr lang="ko-KR" altLang="en-US" dirty="0"/>
              <a:t>구간들은 삭제할 필요가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29C579-DADC-5B31-9D50-DB4E3E10965C}"/>
              </a:ext>
            </a:extLst>
          </p:cNvPr>
          <p:cNvSpPr/>
          <p:nvPr/>
        </p:nvSpPr>
        <p:spPr>
          <a:xfrm>
            <a:off x="3047999" y="1884218"/>
            <a:ext cx="775855" cy="47659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0F853E9-C3EF-5128-D38F-3966A4B0FEA7}"/>
              </a:ext>
            </a:extLst>
          </p:cNvPr>
          <p:cNvSpPr/>
          <p:nvPr/>
        </p:nvSpPr>
        <p:spPr>
          <a:xfrm>
            <a:off x="5209309" y="1690688"/>
            <a:ext cx="609600" cy="58145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194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DD207-5871-FC3E-51F2-8113E966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600" dirty="0"/>
              <a:t>(</a:t>
            </a:r>
            <a:r>
              <a:rPr lang="ko-KR" altLang="en-US" sz="3600" dirty="0"/>
              <a:t>경사</a:t>
            </a:r>
            <a:r>
              <a:rPr lang="en-US" altLang="ko-KR" sz="3600" dirty="0"/>
              <a:t>: -45</a:t>
            </a:r>
            <a:r>
              <a:rPr lang="ko-KR" altLang="en-US" sz="3600" dirty="0"/>
              <a:t> ˚ </a:t>
            </a:r>
            <a:r>
              <a:rPr lang="en-US" altLang="ko-KR" sz="3600" dirty="0"/>
              <a:t>~ 45</a:t>
            </a:r>
            <a:r>
              <a:rPr lang="ko-KR" altLang="en-US" sz="3600" dirty="0"/>
              <a:t> ˚</a:t>
            </a:r>
            <a:r>
              <a:rPr lang="en-US" altLang="ko-KR" sz="3600" dirty="0"/>
              <a:t>, </a:t>
            </a:r>
            <a:r>
              <a:rPr lang="ko-KR" altLang="en-US" sz="3600" dirty="0"/>
              <a:t>속도</a:t>
            </a:r>
            <a:r>
              <a:rPr lang="en-US" altLang="ko-KR" sz="3600" dirty="0"/>
              <a:t>: 8km/h </a:t>
            </a:r>
            <a:r>
              <a:rPr lang="ko-KR" altLang="en-US" sz="3600" dirty="0"/>
              <a:t>이하</a:t>
            </a:r>
            <a:r>
              <a:rPr lang="en-US" altLang="ko-KR" sz="3600" dirty="0"/>
              <a:t>) </a:t>
            </a:r>
            <a:r>
              <a:rPr lang="ko-KR" altLang="en-US" dirty="0"/>
              <a:t>전체</a:t>
            </a:r>
          </a:p>
        </p:txBody>
      </p:sp>
      <p:pic>
        <p:nvPicPr>
          <p:cNvPr id="5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37827BEF-A163-579C-E42D-0E925C5F6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2070"/>
            <a:ext cx="3590059" cy="529414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8D9C7F-A34A-6516-9542-A072E5095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738" y="2277380"/>
            <a:ext cx="6071062" cy="43388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B1A60B-F9AE-3421-60C0-D1CAF4654887}"/>
              </a:ext>
            </a:extLst>
          </p:cNvPr>
          <p:cNvSpPr txBox="1"/>
          <p:nvPr/>
        </p:nvSpPr>
        <p:spPr>
          <a:xfrm>
            <a:off x="7355378" y="1754160"/>
            <a:ext cx="192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</a:t>
            </a:r>
            <a:r>
              <a:rPr lang="ko-KR" altLang="en-US" sz="2800" dirty="0" err="1"/>
              <a:t>표본수</a:t>
            </a:r>
            <a:r>
              <a:rPr lang="en-US" altLang="ko-KR" sz="2800" dirty="0"/>
              <a:t>:15)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8834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DD207-5871-FC3E-51F2-8113E966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전체</a:t>
            </a:r>
            <a:r>
              <a:rPr lang="en-US" altLang="ko-KR" dirty="0"/>
              <a:t>(</a:t>
            </a:r>
            <a:r>
              <a:rPr lang="ko-KR" altLang="en-US" dirty="0"/>
              <a:t>정규분포와 비교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1441682B-9A99-7181-10B1-0917E79AF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16" y="1690688"/>
            <a:ext cx="7021484" cy="4483312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891E64-98F7-A892-2AF5-1D5B5360B8D2}"/>
              </a:ext>
            </a:extLst>
          </p:cNvPr>
          <p:cNvSpPr txBox="1"/>
          <p:nvPr/>
        </p:nvSpPr>
        <p:spPr>
          <a:xfrm>
            <a:off x="706582" y="2424553"/>
            <a:ext cx="405591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클렌징한</a:t>
            </a:r>
            <a:r>
              <a:rPr lang="ko-KR" altLang="en-US" dirty="0"/>
              <a:t> 데이터 전체 그래프를 보면 </a:t>
            </a:r>
            <a:endParaRPr lang="en-US" altLang="ko-KR" dirty="0"/>
          </a:p>
          <a:p>
            <a:r>
              <a:rPr lang="ko-KR" altLang="en-US" dirty="0"/>
              <a:t>정규분포와 유사한 형태를 띄지만 </a:t>
            </a:r>
            <a:endParaRPr lang="en-US" altLang="ko-KR" dirty="0"/>
          </a:p>
          <a:p>
            <a:r>
              <a:rPr lang="ko-KR" altLang="en-US" dirty="0"/>
              <a:t>좌우의 균형이 맞지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이는 상식적으로 등산을 할 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내리막 이면 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기울기의 값이 </a:t>
            </a:r>
            <a:endParaRPr lang="en-US" altLang="ko-KR" dirty="0"/>
          </a:p>
          <a:p>
            <a:r>
              <a:rPr lang="ko-KR" altLang="en-US" dirty="0"/>
              <a:t>음수이면</a:t>
            </a:r>
            <a:r>
              <a:rPr lang="en-US" altLang="ko-KR" dirty="0"/>
              <a:t>) </a:t>
            </a:r>
            <a:r>
              <a:rPr lang="ko-KR" altLang="en-US" dirty="0"/>
              <a:t>오르막 일 때 보다는</a:t>
            </a:r>
            <a:endParaRPr lang="en-US" altLang="ko-KR" dirty="0"/>
          </a:p>
          <a:p>
            <a:r>
              <a:rPr lang="ko-KR" altLang="en-US" dirty="0"/>
              <a:t>속도가 조금 높아서 그런 것으로</a:t>
            </a:r>
            <a:endParaRPr lang="en-US" altLang="ko-KR" dirty="0"/>
          </a:p>
          <a:p>
            <a:r>
              <a:rPr lang="ko-KR" altLang="en-US" dirty="0"/>
              <a:t>보인다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573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F90DF-BA50-E8F0-5ED8-3F2BA7EB2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28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남자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B64A4F-EF8A-2F6D-49A2-DC6B5B1CE763}"/>
              </a:ext>
            </a:extLst>
          </p:cNvPr>
          <p:cNvSpPr txBox="1"/>
          <p:nvPr/>
        </p:nvSpPr>
        <p:spPr>
          <a:xfrm>
            <a:off x="7355378" y="1754160"/>
            <a:ext cx="192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</a:t>
            </a:r>
            <a:r>
              <a:rPr lang="ko-KR" altLang="en-US" sz="2800" dirty="0" err="1"/>
              <a:t>표본수</a:t>
            </a:r>
            <a:r>
              <a:rPr lang="en-US" altLang="ko-KR" sz="2800" dirty="0"/>
              <a:t>:17)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A19E74-9CA1-B024-1907-F5D3DF1493B6}"/>
              </a:ext>
            </a:extLst>
          </p:cNvPr>
          <p:cNvSpPr txBox="1"/>
          <p:nvPr/>
        </p:nvSpPr>
        <p:spPr>
          <a:xfrm>
            <a:off x="7268429" y="563048"/>
            <a:ext cx="4025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전체 그래프와 유사하게 정규분포를 </a:t>
            </a:r>
            <a:endParaRPr lang="en-US" altLang="ko-KR" dirty="0"/>
          </a:p>
          <a:p>
            <a:r>
              <a:rPr lang="ko-KR" altLang="en-US" dirty="0"/>
              <a:t>유사하게 따르고 있으며</a:t>
            </a:r>
            <a:r>
              <a:rPr lang="en-US" altLang="ko-KR" dirty="0"/>
              <a:t>, </a:t>
            </a:r>
            <a:r>
              <a:rPr lang="ko-KR" altLang="en-US" dirty="0"/>
              <a:t>특별한 특징</a:t>
            </a:r>
            <a:endParaRPr lang="en-US" altLang="ko-KR" dirty="0"/>
          </a:p>
          <a:p>
            <a:r>
              <a:rPr lang="ko-KR" altLang="en-US" dirty="0"/>
              <a:t>은 보이지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A670114-6E49-D604-D0EC-3722CC06F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91" y="1147096"/>
            <a:ext cx="3714817" cy="53380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0A30954-C1EF-C45D-7FD3-83140F2FC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598" y="2277380"/>
            <a:ext cx="68580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1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F90DF-BA50-E8F0-5ED8-3F2BA7EB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여자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278124-AA33-FFA0-2BF3-C6F2529FC6FA}"/>
              </a:ext>
            </a:extLst>
          </p:cNvPr>
          <p:cNvSpPr txBox="1"/>
          <p:nvPr/>
        </p:nvSpPr>
        <p:spPr>
          <a:xfrm>
            <a:off x="7355378" y="1754160"/>
            <a:ext cx="192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</a:t>
            </a:r>
            <a:r>
              <a:rPr lang="ko-KR" altLang="en-US" sz="2800" dirty="0" err="1"/>
              <a:t>표본수</a:t>
            </a:r>
            <a:r>
              <a:rPr lang="en-US" altLang="ko-KR" sz="2800" dirty="0"/>
              <a:t>:9)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3C6F4D-187D-A80D-8DC8-9F4A61C96709}"/>
              </a:ext>
            </a:extLst>
          </p:cNvPr>
          <p:cNvSpPr txBox="1"/>
          <p:nvPr/>
        </p:nvSpPr>
        <p:spPr>
          <a:xfrm>
            <a:off x="7268429" y="563048"/>
            <a:ext cx="4025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전체 그래프와 유사하게 정규분포를 </a:t>
            </a:r>
            <a:endParaRPr lang="en-US" altLang="ko-KR" dirty="0"/>
          </a:p>
          <a:p>
            <a:r>
              <a:rPr lang="ko-KR" altLang="en-US" dirty="0"/>
              <a:t>유사하게 따르고 있으며</a:t>
            </a:r>
            <a:r>
              <a:rPr lang="en-US" altLang="ko-KR" dirty="0"/>
              <a:t>, </a:t>
            </a:r>
            <a:r>
              <a:rPr lang="ko-KR" altLang="en-US" dirty="0"/>
              <a:t>특별한 특징</a:t>
            </a:r>
            <a:endParaRPr lang="en-US" altLang="ko-KR" dirty="0"/>
          </a:p>
          <a:p>
            <a:r>
              <a:rPr lang="ko-KR" altLang="en-US" dirty="0"/>
              <a:t>은 보이지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78857AE-D952-A189-FDFB-79DD28800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85" y="1161379"/>
            <a:ext cx="3658563" cy="53314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A3E8FCE-84A2-6218-2492-0CBBABEA4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431" y="2277380"/>
            <a:ext cx="65436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1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72CE9-EA1C-D051-854E-D3C0B0CB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남자 </a:t>
            </a:r>
            <a:r>
              <a:rPr lang="en-US" altLang="ko-KR" dirty="0"/>
              <a:t>vs </a:t>
            </a:r>
            <a:r>
              <a:rPr lang="ko-KR" altLang="en-US" dirty="0"/>
              <a:t>여자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01346-3A0C-40CD-AA31-DE9FE4186921}"/>
              </a:ext>
            </a:extLst>
          </p:cNvPr>
          <p:cNvSpPr txBox="1"/>
          <p:nvPr/>
        </p:nvSpPr>
        <p:spPr>
          <a:xfrm>
            <a:off x="858981" y="2409982"/>
            <a:ext cx="319991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클렌징한</a:t>
            </a:r>
            <a:r>
              <a:rPr lang="ko-KR" altLang="en-US" dirty="0"/>
              <a:t> 데이터 남자 전체와</a:t>
            </a:r>
            <a:endParaRPr lang="en-US" altLang="ko-KR" dirty="0"/>
          </a:p>
          <a:p>
            <a:r>
              <a:rPr lang="ko-KR" altLang="en-US" dirty="0"/>
              <a:t>여자 전체를 비교해 보면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전체적으로 모든 기울기에서</a:t>
            </a:r>
            <a:endParaRPr lang="en-US" altLang="ko-KR" dirty="0"/>
          </a:p>
          <a:p>
            <a:r>
              <a:rPr lang="ko-KR" altLang="en-US" dirty="0"/>
              <a:t>남자의 속도 평균이 여자의</a:t>
            </a:r>
            <a:endParaRPr lang="en-US" altLang="ko-KR" dirty="0"/>
          </a:p>
          <a:p>
            <a:r>
              <a:rPr lang="ko-KR" altLang="en-US" dirty="0"/>
              <a:t>속도 평균 보다 높다는 것을</a:t>
            </a:r>
            <a:endParaRPr lang="en-US" altLang="ko-KR" dirty="0"/>
          </a:p>
          <a:p>
            <a:r>
              <a:rPr lang="ko-KR" altLang="en-US" dirty="0"/>
              <a:t>알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이는 상식적으로 남자보다</a:t>
            </a:r>
            <a:endParaRPr lang="en-US" altLang="ko-KR" dirty="0"/>
          </a:p>
          <a:p>
            <a:r>
              <a:rPr lang="ko-KR" altLang="en-US" dirty="0"/>
              <a:t>여자의 체력이 평균적으로</a:t>
            </a:r>
            <a:endParaRPr lang="en-US" altLang="ko-KR" dirty="0"/>
          </a:p>
          <a:p>
            <a:r>
              <a:rPr lang="ko-KR" altLang="en-US" dirty="0"/>
              <a:t>높아 빠르다는 것으로 생각</a:t>
            </a:r>
            <a:endParaRPr lang="en-US" altLang="ko-KR" dirty="0"/>
          </a:p>
          <a:p>
            <a:r>
              <a:rPr lang="ko-KR" altLang="en-US" dirty="0"/>
              <a:t>할 수 있다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2976296-915F-8909-C6FB-812C5A820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222" y="1703167"/>
            <a:ext cx="74866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9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694</Words>
  <Application>Microsoft Office PowerPoint</Application>
  <PresentationFormat>와이드스크린</PresentationFormat>
  <Paragraphs>121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이동성 모델 결과</vt:lpstr>
      <vt:lpstr>개요</vt:lpstr>
      <vt:lpstr>Raw Data 전체</vt:lpstr>
      <vt:lpstr>(경사: -45 ˚ ~ 45 ˚) 전체</vt:lpstr>
      <vt:lpstr>(경사: -45 ˚ ~ 45 ˚, 속도: 8km/h 이하) 전체</vt:lpstr>
      <vt:lpstr>전체(정규분포와 비교)</vt:lpstr>
      <vt:lpstr>남자</vt:lpstr>
      <vt:lpstr>여자</vt:lpstr>
      <vt:lpstr>남자 vs 여자</vt:lpstr>
      <vt:lpstr>남자 30</vt:lpstr>
      <vt:lpstr>남자 40</vt:lpstr>
      <vt:lpstr>남자 50</vt:lpstr>
      <vt:lpstr>남자 60</vt:lpstr>
      <vt:lpstr>남자 나이별 비교</vt:lpstr>
      <vt:lpstr>여자 40</vt:lpstr>
      <vt:lpstr>여자 50</vt:lpstr>
      <vt:lpstr>여자 60</vt:lpstr>
      <vt:lpstr>여자 나이별 비교</vt:lpstr>
      <vt:lpstr>속도 평균에 따른 가중치 부여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이동성 모델 결과</dc:title>
  <dc:creator>김 한솔 (책임)</dc:creator>
  <cp:lastModifiedBy>SEO GeunTae</cp:lastModifiedBy>
  <cp:revision>29</cp:revision>
  <dcterms:created xsi:type="dcterms:W3CDTF">2022-11-08T03:20:28Z</dcterms:created>
  <dcterms:modified xsi:type="dcterms:W3CDTF">2022-12-12T01:17:19Z</dcterms:modified>
</cp:coreProperties>
</file>