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8"/>
  </p:notesMasterIdLst>
  <p:sldIdLst>
    <p:sldId id="356" r:id="rId5"/>
    <p:sldId id="357" r:id="rId6"/>
    <p:sldId id="358" r:id="rId7"/>
    <p:sldId id="260" r:id="rId8"/>
    <p:sldId id="26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26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5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2BDE9-8EB0-406B-8A2A-FD16367E882A}" v="214" dt="2021-01-10T03:34:52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BC432-12BC-458F-9401-9C773C263085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52DFF-4107-4A5B-AC91-7CD1CDAC2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6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0738C-0BC3-428D-A136-2876FD8EA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A3F1E-447C-424A-9CE7-E5F1AF97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AC5AD-66EC-48EB-B26A-433A35AE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C95CD-C756-4242-B65D-B1CFA934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5B70D-BDC5-40E7-A69C-8D47EA9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DC45F-68E4-4A1F-8F61-F51C7663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66FA1-6C22-4693-A54E-56F4E142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7D85F-F83C-4192-AF86-D358287D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1EB28-4313-4394-82B8-D521A343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0EB74-B2E2-49BE-917E-B2B4A8C9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C8AF3-094A-42C4-985F-BDF8FE0E4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51A827-AC6B-4CF4-8F82-CBDC76613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5CE97-758B-4F03-AC0C-44AC960A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6CEF6-674D-4F3F-A5EC-CC92E7D5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2ECFF-7C5E-4702-8E7A-3D0FA714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7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44769" y="1739266"/>
            <a:ext cx="10902462" cy="4523105"/>
          </a:xfrm>
        </p:spPr>
        <p:txBody>
          <a:bodyPr>
            <a:noAutofit/>
          </a:bodyPr>
          <a:lstStyle>
            <a:lvl1pPr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Arial" panose="020B0604020202020204" pitchFamily="34" charset="0"/>
              <a:buChar char="•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Font typeface="Arial" panose="020B0604020202020204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644769" y="367666"/>
            <a:ext cx="10902462" cy="461645"/>
          </a:xfrm>
        </p:spPr>
        <p:txBody>
          <a:bodyPr>
            <a:spAutoFit/>
          </a:bodyPr>
          <a:lstStyle>
            <a:lvl1pPr marL="0" indent="0" latinLnBrk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4769" y="887731"/>
            <a:ext cx="10902462" cy="744855"/>
          </a:xfrm>
        </p:spPr>
        <p:txBody>
          <a:bodyPr lIns="0" tIns="0" rIns="0" bIns="0">
            <a:normAutofit/>
          </a:bodyPr>
          <a:lstStyle>
            <a:lvl1pPr marL="10800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1080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6" name="Rectangle 133">
            <a:extLst>
              <a:ext uri="{FF2B5EF4-FFF2-40B4-BE49-F238E27FC236}">
                <a16:creationId xmlns:a16="http://schemas.microsoft.com/office/drawing/2014/main" id="{0C7AD928-B852-4ACC-8EC3-0A5AADB75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66117" y="6480810"/>
            <a:ext cx="1058985" cy="223520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97096" y="847090"/>
            <a:ext cx="11121292" cy="0"/>
          </a:xfrm>
          <a:prstGeom prst="line">
            <a:avLst/>
          </a:prstGeom>
          <a:ln w="38100">
            <a:solidFill>
              <a:srgbClr val="017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556456" y="6316980"/>
            <a:ext cx="110767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08" y="6447155"/>
            <a:ext cx="1317674" cy="25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05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404089" y="1555295"/>
            <a:ext cx="5715040" cy="4314827"/>
          </a:xfrm>
        </p:spPr>
        <p:txBody>
          <a:bodyPr>
            <a:noAutofit/>
          </a:bodyPr>
          <a:lstStyle>
            <a:lvl1pPr marL="457200" indent="-457200" algn="l">
              <a:lnSpc>
                <a:spcPct val="150000"/>
              </a:lnSpc>
              <a:buFont typeface="+mj-lt"/>
              <a:buAutoNum type="arabicPeriod"/>
              <a:defRPr lang="ko-KR" altLang="en-US" sz="1800" b="1" kern="12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목차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346480" y="661309"/>
            <a:ext cx="408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kern="12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  <a:endParaRPr lang="ko-KR" altLang="en-US" sz="3600" b="1" kern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2050" name="Picture 2" descr="C:\Users\jslee\Downloads\en-core_ci_v\en-core_ci_v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4" y="2637066"/>
            <a:ext cx="1782193" cy="15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4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1E25-9819-4425-ABE7-74D530A2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B0BCB-1087-4E75-8AD7-D076FC3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B4AF1-088B-4CAD-B90D-BF5E9A39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AF69B-EF8A-4861-A7E7-872FAF31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92CB5-2632-4AB8-B718-65C5F91C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9F1D-99FD-4A2F-88A2-9D684FA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61D67-E3D7-4064-8B39-B05576ED9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29C56-4AD1-4A1E-91D8-BD76C363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46973-F390-482C-976F-8705970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D8D44-2E09-43C2-B699-D49A7A55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5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77B4-E62C-47AF-9556-20DB1EA3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22098-AA7D-49ED-8FCF-6D7079112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078A5-3FD0-4D30-A751-974D72836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422F6-B0E5-4936-9CB8-F4873B48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2563F-99DA-4115-B19A-126CC4A2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C442F-7CF2-44BC-ABD1-622DD926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1FFE-1E22-4588-A32D-F11BF9FF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2F27E-1B88-4320-B2ED-D3A5ADC2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32325-2B49-4638-BA37-DC7C901C9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8958E-78C8-43A5-BACD-A4135D3D6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D4F0C-327B-400F-84C2-3CE7F28DA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DB69F5-8163-4867-8E71-78D9290D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A3845B-6CEE-42FD-81F1-96F1526E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A8D6F-0691-4DC3-AB75-4FAF73D0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2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06C4F-E269-460E-B71A-40AFC686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84F2-B184-42E4-885D-BED035EC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9163FE-4F3B-42B5-8DAC-722F4166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E1AEC0-1AB2-4666-BEED-D94283C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B98B73-508C-4180-9812-92C72AC6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FFA5E4-58DD-46C5-8D8D-A53A9923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37264-6FF2-4FCF-AF34-E107543C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3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2332D-526C-412B-8FD1-CFBB0357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51635-119E-4332-9E4E-69CAA7C0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17E569-98F1-4F55-96B4-787C3DCC3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57882-FD82-4317-B395-00E3D686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17EC4-5295-49FB-9E4D-AF696E99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09D74-4AE1-4FFB-8896-979DD004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7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2262-2B0B-4DA6-91D7-D53C4F32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A77DA-CE9B-4725-8D35-59780BEA7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E71DA-F551-4877-85E7-B8C155CB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5B165-4C01-4C7D-A786-B39878CD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677DA-59F5-4582-9850-02AED525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247C0-DEDC-42B2-9FB7-83525298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2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994425-900B-4B92-B6EB-40904C60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226CE-8252-4391-BF09-4FF0DD6C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54AC6-2386-4B63-BF20-31DCBC812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9FCC-7F07-4918-8010-36F8883A9A6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4A25C-A2C3-4BDD-A5F0-A9565F809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9458D-0D58-4DE5-923B-95D03E466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D1D1-2DED-42AB-B2DF-29C2414E2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그림 1" descr="C:/Users/Kim Peter/AppData/Roaming/PolarisOffice/ETemp/12544_19304328/fImage3027778811.jpeg">
            <a:extLst>
              <a:ext uri="{FF2B5EF4-FFF2-40B4-BE49-F238E27FC236}">
                <a16:creationId xmlns:a16="http://schemas.microsoft.com/office/drawing/2014/main" id="{CF206001-CB2E-4566-A9FE-677EA2C01B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8" b="32106"/>
          <a:stretch>
            <a:fillRect/>
          </a:stretch>
        </p:blipFill>
        <p:spPr>
          <a:xfrm>
            <a:off x="637376" y="2376070"/>
            <a:ext cx="3343202" cy="1208767"/>
          </a:xfrm>
          <a:prstGeom prst="rect">
            <a:avLst/>
          </a:prstGeom>
          <a:noFill/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CEBBCD9-D8A7-48DE-89A5-AEE38BC2A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07" y="1448085"/>
            <a:ext cx="6548118" cy="43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3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업종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505278B1-131E-4DEF-80E6-A399A3D6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836930"/>
            <a:ext cx="3234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테마주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시각화를 위한 데이터 수집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AEE14091-37EC-476C-AE72-B859F2DF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" y="1174750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000" b="1" dirty="0">
                <a:latin typeface="맑은 고딕" panose="020B0503020000020004" pitchFamily="50" charset="-127"/>
              </a:rPr>
              <a:t>2)  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네이버 업종 데이터 도출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:</a:t>
            </a:r>
            <a:endParaRPr kumimoji="0" lang="ko-KR" altLang="en-US" sz="1000" b="1" dirty="0">
              <a:latin typeface="맑은 고딕" panose="020B0503020000020004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90B89E4-C221-469D-934E-1B8BF3441584}"/>
              </a:ext>
            </a:extLst>
          </p:cNvPr>
          <p:cNvSpPr/>
          <p:nvPr/>
        </p:nvSpPr>
        <p:spPr>
          <a:xfrm>
            <a:off x="5751195" y="3933190"/>
            <a:ext cx="587375" cy="424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62E975-8011-46A5-9368-6593308C8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1767205"/>
            <a:ext cx="4980940" cy="4140835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F7741304-3BED-43E1-96D3-54FC074FB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470" y="2564765"/>
            <a:ext cx="2808605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테마편입사유를 제거한 추출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4B8BC47D-3563-4351-B55C-6E4A06A11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1384935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추출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ED6394-2C7E-4380-82D5-3EB778768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80" y="2952115"/>
            <a:ext cx="5476240" cy="23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3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업종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AB75AB04-8E05-4AF2-BC02-CF6A9D5E7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" y="1174750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000" b="1" dirty="0">
                <a:latin typeface="맑은 고딕" panose="020B0503020000020004" pitchFamily="50" charset="-127"/>
              </a:rPr>
              <a:t>2)  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네이버 업종 데이터 도출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:</a:t>
            </a:r>
            <a:endParaRPr kumimoji="0" lang="ko-KR" altLang="en-US" sz="1000" b="1" dirty="0">
              <a:latin typeface="맑은 고딕" panose="020B0503020000020004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59C20F7-B56C-437B-A6CE-FA70472D04B1}"/>
              </a:ext>
            </a:extLst>
          </p:cNvPr>
          <p:cNvSpPr/>
          <p:nvPr/>
        </p:nvSpPr>
        <p:spPr>
          <a:xfrm>
            <a:off x="5697220" y="3515995"/>
            <a:ext cx="575945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30983A-40A7-4017-8629-A7A342EB1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388235"/>
            <a:ext cx="5262880" cy="28308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75E5D8-ED6F-407C-B66D-79556B521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10" y="2477770"/>
            <a:ext cx="5608955" cy="2578100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16996378-0B0B-41C9-89ED-1C594593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1691005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실제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87312852-68DE-4CB0-95FD-6ACAD50F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1795145"/>
            <a:ext cx="2808605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테마편입사유를 제거한 추출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50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4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테마 </a:t>
            </a:r>
            <a:r>
              <a:rPr lang="en-US" altLang="ko-KR">
                <a:latin typeface="맑은 고딕" charset="0"/>
                <a:ea typeface="맑은 고딕" charset="0"/>
              </a:rPr>
              <a:t>* </a:t>
            </a:r>
            <a:r>
              <a:rPr lang="ko-KR" altLang="en-US">
                <a:latin typeface="맑은 고딕" charset="0"/>
                <a:ea typeface="맑은 고딕" charset="0"/>
              </a:rPr>
              <a:t>업종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34CD840-D6CF-4FA0-9BDD-09C2C474E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836930"/>
            <a:ext cx="633031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테마주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시각화를 위한 데이터 결합</a:t>
            </a:r>
            <a:r>
              <a:rPr kumimoji="0" lang="en-US" altLang="ko-KR" sz="1200" b="1" dirty="0">
                <a:latin typeface="맑은 고딕" panose="020B0503020000020004" pitchFamily="50" charset="-127"/>
              </a:rPr>
              <a:t>(outer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</a:t>
            </a:r>
            <a:r>
              <a:rPr kumimoji="0" lang="en-US" altLang="ko-KR" sz="1200" b="1" dirty="0">
                <a:latin typeface="맑은 고딕" panose="020B0503020000020004" pitchFamily="50" charset="-127"/>
              </a:rPr>
              <a:t>join)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F9E280B0-BFCA-4F75-BC14-77EEBD910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" y="1174750"/>
            <a:ext cx="429768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000" b="1" dirty="0">
                <a:latin typeface="맑은 고딕" panose="020B0503020000020004" pitchFamily="50" charset="-127"/>
              </a:rPr>
              <a:t>2)  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네이버 테마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* 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업종 데이터 도출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:</a:t>
            </a:r>
            <a:endParaRPr kumimoji="0" lang="ko-KR" altLang="en-US" sz="1000" b="1" dirty="0">
              <a:latin typeface="맑은 고딕" panose="020B0503020000020004" pitchFamily="50" charset="-127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D01DE676-B325-49CE-B4F0-904E763E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1795145"/>
            <a:ext cx="3240405" cy="22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latinLnBrk="0">
              <a:lnSpc>
                <a:spcPct val="130000"/>
              </a:lnSpc>
            </a:pPr>
            <a:r>
              <a:rPr kumimoji="0" lang="ko-KR" altLang="en-US" sz="1000" b="1" dirty="0" err="1">
                <a:latin typeface="맑은 고딕" panose="020B0503020000020004" pitchFamily="50" charset="-127"/>
              </a:rPr>
              <a:t>트리맵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 제작을 위해서는 테마 데이터와 업종 데이터를 결합해야 한다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. 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하지만 두 테이블에 동일한 컬럼이 없기 때문에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‘</a:t>
            </a:r>
            <a:r>
              <a:rPr kumimoji="0" lang="ko-KR" altLang="en-US" sz="1000" b="1" dirty="0" err="1">
                <a:latin typeface="맑은 고딕" panose="020B0503020000020004" pitchFamily="50" charset="-127"/>
              </a:rPr>
              <a:t>테마명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’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을 업종 데이터에 추가하고 테마명을 기준으로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outer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조인을 시행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  <a:p>
            <a:pPr marL="0" indent="0" latinLnBrk="0">
              <a:lnSpc>
                <a:spcPct val="130000"/>
              </a:lnSpc>
            </a:pPr>
            <a:endParaRPr kumimoji="0" lang="en-US" altLang="ko-KR" sz="1000" b="1" dirty="0">
              <a:latin typeface="맑은 고딕" panose="020B0503020000020004" pitchFamily="50" charset="-127"/>
            </a:endParaRPr>
          </a:p>
          <a:p>
            <a:pPr marL="0" indent="0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먼저 저장 경로를 바꿔 따로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41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개의 파일이 저장될 수 있게 한다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.</a:t>
            </a:r>
          </a:p>
          <a:p>
            <a:pPr marL="0" indent="0" latinLnBrk="0">
              <a:lnSpc>
                <a:spcPct val="130000"/>
              </a:lnSpc>
            </a:pPr>
            <a:r>
              <a:rPr kumimoji="0" lang="en-US" altLang="ko-KR" sz="1000" b="1" dirty="0">
                <a:latin typeface="맑은 고딕" panose="020B0503020000020004" pitchFamily="50" charset="-127"/>
              </a:rPr>
              <a:t>(40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개는 </a:t>
            </a:r>
            <a:r>
              <a:rPr kumimoji="0" lang="ko-KR" altLang="en-US" sz="1000" b="1" dirty="0" err="1">
                <a:latin typeface="맑은 고딕" panose="020B0503020000020004" pitchFamily="50" charset="-127"/>
              </a:rPr>
              <a:t>테마주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 파일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, 1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개는 테마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*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업종 파일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)</a:t>
            </a:r>
          </a:p>
          <a:p>
            <a:pPr marL="0" indent="0" latinLnBrk="0">
              <a:lnSpc>
                <a:spcPct val="130000"/>
              </a:lnSpc>
            </a:pPr>
            <a:endParaRPr kumimoji="0" lang="en-US" altLang="ko-KR" sz="1000" b="1" dirty="0">
              <a:latin typeface="맑은 고딕" panose="020B0503020000020004" pitchFamily="50" charset="-127"/>
            </a:endParaRPr>
          </a:p>
          <a:p>
            <a:pPr marL="0" indent="0" latinLnBrk="0">
              <a:lnSpc>
                <a:spcPct val="130000"/>
              </a:lnSpc>
            </a:pPr>
            <a:endParaRPr kumimoji="0" lang="en-US" altLang="ko-KR" sz="1000" b="1" dirty="0">
              <a:latin typeface="맑은 고딕" panose="020B0503020000020004" pitchFamily="50" charset="-127"/>
            </a:endParaRPr>
          </a:p>
          <a:p>
            <a:pPr marL="0" indent="0" latinLnBrk="0">
              <a:lnSpc>
                <a:spcPct val="130000"/>
              </a:lnSpc>
            </a:pP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B151B-3B0C-48A7-AE2C-DDCB271A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906270"/>
            <a:ext cx="4846955" cy="38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4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테마 </a:t>
            </a:r>
            <a:r>
              <a:rPr lang="en-US" altLang="ko-KR">
                <a:latin typeface="맑은 고딕" charset="0"/>
                <a:ea typeface="맑은 고딕" charset="0"/>
              </a:rPr>
              <a:t>* </a:t>
            </a:r>
            <a:r>
              <a:rPr lang="ko-KR" altLang="en-US">
                <a:latin typeface="맑은 고딕" charset="0"/>
                <a:ea typeface="맑은 고딕" charset="0"/>
              </a:rPr>
              <a:t>업종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943569-4989-46B6-8F61-48E14F053301}"/>
              </a:ext>
            </a:extLst>
          </p:cNvPr>
          <p:cNvSpPr txBox="1">
            <a:spLocks/>
          </p:cNvSpPr>
          <p:nvPr/>
        </p:nvSpPr>
        <p:spPr>
          <a:xfrm>
            <a:off x="1607820" y="977900"/>
            <a:ext cx="8990965" cy="745490"/>
          </a:xfrm>
          <a:prstGeom prst="rect">
            <a:avLst/>
          </a:prstGeom>
        </p:spPr>
        <p:txBody>
          <a:bodyPr vert="horz" wrap="square" lIns="0" tIns="0" rIns="0" bIns="0" numCol="1" rtlCol="0" anchor="t">
            <a:normAutofit/>
          </a:bodyPr>
          <a:lstStyle>
            <a:lvl1pPr marL="10800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/>
            <a:r>
              <a:rPr lang="en-US" altLang="ko-KR">
                <a:latin typeface="맑은 고딕" charset="0"/>
                <a:ea typeface="맑은 고딕" charset="0"/>
              </a:rPr>
              <a:t>- </a:t>
            </a:r>
            <a:r>
              <a:rPr lang="ko-KR" altLang="en-US">
                <a:latin typeface="맑은 고딕" charset="0"/>
                <a:ea typeface="맑은 고딕" charset="0"/>
              </a:rPr>
              <a:t>데이터 모양 .head()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837DA954-AECF-42E8-A96A-E0869E1A7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7" t="48092" r="21788" b="19528"/>
          <a:stretch>
            <a:fillRect/>
          </a:stretch>
        </p:blipFill>
        <p:spPr>
          <a:xfrm>
            <a:off x="1762760" y="1419225"/>
            <a:ext cx="8908415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399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5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기업 종가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8870005-FA0E-4878-A897-D7B9916D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836930"/>
            <a:ext cx="3234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테마주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시각화를 위한 데이터 수집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7E6B885-730F-4522-B6EC-C4A610CF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" y="1174750"/>
            <a:ext cx="2209165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000" b="1" dirty="0">
                <a:latin typeface="맑은 고딕" panose="020B0503020000020004" pitchFamily="50" charset="-127"/>
              </a:rPr>
              <a:t>3)  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네이버 기업 종가 데이터 도출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:</a:t>
            </a:r>
            <a:endParaRPr kumimoji="0" lang="ko-KR" altLang="en-US" sz="1000" b="1" dirty="0">
              <a:latin typeface="맑은 고딕" panose="020B0503020000020004" pitchFamily="50" charset="-127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7272B1E-6B2F-44A4-A33D-EB2BF58C3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585595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실제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95B171-18A3-4961-A4C3-AD1B5A7F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" y="1996440"/>
            <a:ext cx="5644515" cy="4135755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95E9297A-A3AA-4580-A58A-D9A0DE46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2293620"/>
            <a:ext cx="4392295" cy="247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총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n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페이지로 구성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  (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해당 기업의 상장일이 모두 다르기 때문에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n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개로 설정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)</a:t>
            </a: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  (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최대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199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페이지까지 제공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=&gt; 2005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년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01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월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03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일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)</a:t>
            </a: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 네이버 테마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–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업종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-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기업의 데이터를 사용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주로 사용할 데이터는 날짜와 종가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99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dirty="0">
                <a:latin typeface="맑은 고딕" charset="0"/>
                <a:ea typeface="맑은 고딕" charset="0"/>
              </a:rPr>
              <a:t>6.</a:t>
            </a:r>
            <a:r>
              <a:rPr lang="ko-KR" altLang="ko-KR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atin typeface="맑은 고딕" charset="0"/>
                <a:ea typeface="맑은 고딕" charset="0"/>
              </a:rPr>
              <a:t>데이터 </a:t>
            </a:r>
            <a:r>
              <a:rPr lang="ko-KR" altLang="ko-KR" dirty="0">
                <a:latin typeface="맑은 고딕" charset="0"/>
                <a:ea typeface="맑은 고딕" charset="0"/>
              </a:rPr>
              <a:t>분석 결과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5"/>
          </p:nvPr>
        </p:nvSpPr>
        <p:spPr>
          <a:xfrm>
            <a:off x="1607820" y="977900"/>
            <a:ext cx="3049270" cy="745490"/>
          </a:xfrm>
          <a:prstGeom prst="rect">
            <a:avLst/>
          </a:prstGeom>
        </p:spPr>
        <p:txBody>
          <a:bodyPr vert="horz" wrap="square" lIns="0" tIns="0" rIns="0" bIns="0" numCol="1" anchor="t">
            <a:normAutofit/>
          </a:bodyPr>
          <a:lstStyle/>
          <a:p>
            <a:pPr marL="107950"/>
            <a:r>
              <a:rPr lang="en-US" altLang="ko-KR">
                <a:latin typeface="맑은 고딕" charset="0"/>
                <a:ea typeface="맑은 고딕" charset="0"/>
              </a:rPr>
              <a:t>- </a:t>
            </a:r>
            <a:r>
              <a:rPr lang="ko-KR" altLang="en-US">
                <a:latin typeface="맑은 고딕" charset="0"/>
                <a:ea typeface="맑은 고딕" charset="0"/>
              </a:rPr>
              <a:t>데이터 타입 </a:t>
            </a:r>
          </a:p>
          <a:p>
            <a:pPr marL="107950"/>
            <a:r>
              <a:rPr lang="ko-KR" altLang="en-US">
                <a:latin typeface="맑은 고딕" charset="0"/>
                <a:ea typeface="맑은 고딕" charset="0"/>
              </a:rPr>
              <a:t>.info()</a:t>
            </a:r>
          </a:p>
        </p:txBody>
      </p:sp>
      <p:pic>
        <p:nvPicPr>
          <p:cNvPr id="89" name="Picture " descr="C:/Users/Kim Peter/AppData/Roaming/PolarisOffice/ETemp/12544_19304328/fImage302719250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pic>
        <p:nvPicPr>
          <p:cNvPr id="90" name="그림 7" descr="C:/Users/Kim Peter/AppData/Roaming/PolarisOffice/ETemp/12544_19304328/fImage1145219415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85316"/>
            <a:ext cx="2791460" cy="3086735"/>
          </a:xfrm>
          <a:prstGeom prst="rect">
            <a:avLst/>
          </a:prstGeom>
          <a:noFill/>
        </p:spPr>
      </p:pic>
      <p:cxnSp>
        <p:nvCxnSpPr>
          <p:cNvPr id="91" name="도형 8"/>
          <p:cNvCxnSpPr/>
          <p:nvPr/>
        </p:nvCxnSpPr>
        <p:spPr>
          <a:xfrm flipH="1">
            <a:off x="4724401" y="1017270"/>
            <a:ext cx="635" cy="4325620"/>
          </a:xfrm>
          <a:prstGeom prst="line">
            <a:avLst/>
          </a:prstGeom>
          <a:ln w="3175" cap="flat" cmpd="sng">
            <a:solidFill>
              <a:schemeClr val="bg1">
                <a:lumMod val="65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개체 틀 9"/>
          <p:cNvSpPr txBox="1">
            <a:spLocks/>
          </p:cNvSpPr>
          <p:nvPr/>
        </p:nvSpPr>
        <p:spPr>
          <a:xfrm>
            <a:off x="4799330" y="982345"/>
            <a:ext cx="3049270" cy="745490"/>
          </a:xfrm>
          <a:prstGeom prst="rect">
            <a:avLst/>
          </a:prstGeom>
        </p:spPr>
        <p:txBody>
          <a:bodyPr vert="horz" wrap="square" lIns="0" tIns="0" rIns="0" bIns="0" numCol="1" anchor="t">
            <a:normAutofit/>
          </a:bodyPr>
          <a:lstStyle/>
          <a:p>
            <a:pPr marL="1079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>
                <a:latin typeface="맑은 고딕" charset="0"/>
                <a:ea typeface="맑은 고딕" charset="0"/>
              </a:rPr>
              <a:t>- </a:t>
            </a:r>
            <a:r>
              <a:rPr lang="ko-KR" altLang="en-US" sz="1600" b="1">
                <a:latin typeface="맑은 고딕" charset="0"/>
                <a:ea typeface="맑은 고딕" charset="0"/>
              </a:rPr>
              <a:t>데이터 Null값 </a:t>
            </a:r>
          </a:p>
          <a:p>
            <a:pPr marL="1079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>
                <a:latin typeface="맑은 고딕" charset="0"/>
                <a:ea typeface="맑은 고딕" charset="0"/>
              </a:rPr>
              <a:t>.isnull().sum()</a:t>
            </a:r>
          </a:p>
        </p:txBody>
      </p:sp>
      <p:pic>
        <p:nvPicPr>
          <p:cNvPr id="93" name="그림 10" descr="C:/Users/Kim Peter/AppData/Roaming/PolarisOffice/ETemp/12544_19304328/fImage3638197739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80" y="1885950"/>
            <a:ext cx="1879600" cy="3081020"/>
          </a:xfrm>
          <a:prstGeom prst="rect">
            <a:avLst/>
          </a:prstGeom>
          <a:noFill/>
        </p:spPr>
      </p:pic>
      <p:cxnSp>
        <p:nvCxnSpPr>
          <p:cNvPr id="94" name="도형 11"/>
          <p:cNvCxnSpPr/>
          <p:nvPr/>
        </p:nvCxnSpPr>
        <p:spPr>
          <a:xfrm flipH="1">
            <a:off x="7262496" y="920115"/>
            <a:ext cx="635" cy="4325620"/>
          </a:xfrm>
          <a:prstGeom prst="line">
            <a:avLst/>
          </a:prstGeom>
          <a:ln w="3175" cap="flat" cmpd="sng">
            <a:solidFill>
              <a:schemeClr val="bg1">
                <a:lumMod val="65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텍스트 상자 12"/>
          <p:cNvSpPr txBox="1">
            <a:spLocks/>
          </p:cNvSpPr>
          <p:nvPr/>
        </p:nvSpPr>
        <p:spPr>
          <a:xfrm>
            <a:off x="7370445" y="975361"/>
            <a:ext cx="3694430" cy="962025"/>
          </a:xfrm>
          <a:prstGeom prst="rect">
            <a:avLst/>
          </a:prstGeom>
        </p:spPr>
        <p:txBody>
          <a:bodyPr vert="horz" wrap="square" lIns="0" tIns="0" rIns="0" bIns="0" numCol="1" anchor="t">
            <a:normAutofit/>
          </a:bodyPr>
          <a:lstStyle/>
          <a:p>
            <a:pPr marL="1079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>
                <a:latin typeface="맑은 고딕" charset="0"/>
                <a:ea typeface="맑은 고딕" charset="0"/>
              </a:rPr>
              <a:t>- </a:t>
            </a:r>
            <a:r>
              <a:rPr lang="ko-KR" altLang="en-US" sz="1600" b="1">
                <a:latin typeface="맑은 고딕" charset="0"/>
                <a:ea typeface="맑은 고딕" charset="0"/>
              </a:rPr>
              <a:t>종속 변수 체크</a:t>
            </a:r>
          </a:p>
          <a:p>
            <a:pPr marL="1079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>
                <a:latin typeface="맑은 고딕" charset="0"/>
                <a:ea typeface="맑은 고딕" charset="0"/>
              </a:rPr>
              <a:t>.value_counts().plot(kind=’bar’)</a:t>
            </a:r>
          </a:p>
        </p:txBody>
      </p:sp>
      <p:pic>
        <p:nvPicPr>
          <p:cNvPr id="96" name="그림 13" descr="C:/Users/Kim Peter/AppData/Roaming/PolarisOffice/ETemp/12544_19304328/fImage730920078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41" y="2023745"/>
            <a:ext cx="3582035" cy="2810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702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가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데이터 를 이용한 테마 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Heat Map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제작</a:t>
            </a: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BB7089-C799-4AE9-A12E-70D4C668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13" y="1497287"/>
            <a:ext cx="9612312" cy="4402167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FE9F66F3-2D06-47C3-8573-6A59E9F1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70" y="958546"/>
            <a:ext cx="3233837" cy="31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테마의 전일대비</a:t>
            </a:r>
            <a:r>
              <a:rPr kumimoji="0" lang="en-US" altLang="ko-KR" sz="1200" b="1" dirty="0">
                <a:latin typeface="맑은 고딕" panose="020B0503020000020004" pitchFamily="50" charset="-127"/>
              </a:rPr>
              <a:t>(%)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와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테마명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기준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6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나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데이터 를 이용한 업종 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Heat Map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제작</a:t>
            </a: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8F62A1C-8545-4994-AFD2-8AD0B458F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70" y="958546"/>
            <a:ext cx="3233837" cy="31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테마의 현재가와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업종명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기준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014032-750A-4A36-88E4-723EED071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52" y="1657768"/>
            <a:ext cx="8563514" cy="42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다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데이터 를 이용한 기업 종가 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Line Graph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제작</a:t>
            </a: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79DA4DBC-BD5C-46F0-A770-D91151D7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70" y="958546"/>
            <a:ext cx="3233837" cy="31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테마의 종가와 기업명 기준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679C20-8C44-41E2-91A6-5BFDC748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060848"/>
            <a:ext cx="8124635" cy="36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1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라</a:t>
            </a:r>
            <a:r>
              <a:rPr lang="en-US" altLang="ko-KR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데이터 를 이용한 테마 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Tree Map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제작</a:t>
            </a: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2354E749-5AF3-440E-BE79-FA2D0C920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70" y="958546"/>
            <a:ext cx="3233837" cy="31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테마의 전일대비</a:t>
            </a:r>
            <a:r>
              <a:rPr kumimoji="0" lang="en-US" altLang="ko-KR" sz="1200" b="1" dirty="0">
                <a:latin typeface="맑은 고딕" panose="020B0503020000020004" pitchFamily="50" charset="-127"/>
              </a:rPr>
              <a:t>(%)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와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테마명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기준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0673E-A715-4491-B869-503E1A4C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93" y="1441769"/>
            <a:ext cx="8446844" cy="45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0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 b="1" dirty="0">
                <a:latin typeface="맑은 고딕" charset="0"/>
                <a:ea typeface="맑은 고딕" charset="0"/>
              </a:rPr>
              <a:t>프로젝트 일정</a:t>
            </a:r>
            <a:endParaRPr lang="ko-KR" altLang="en-US" sz="2400" b="1" dirty="0">
              <a:latin typeface="맑은 고딕" charset="0"/>
              <a:ea typeface="맑은 고딕" charset="0"/>
            </a:endParaRPr>
          </a:p>
        </p:txBody>
      </p:sp>
      <p:pic>
        <p:nvPicPr>
          <p:cNvPr id="89" name="Picture " descr="C:/Users/Kim Peter/AppData/Roaming/PolarisOffice/ETemp/23664_22205056/image3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1165" b="39239"/>
          <a:stretch>
            <a:fillRect/>
          </a:stretch>
        </p:blipFill>
        <p:spPr>
          <a:xfrm>
            <a:off x="9791700" y="6407150"/>
            <a:ext cx="1870710" cy="372745"/>
          </a:xfrm>
          <a:prstGeom prst="rect">
            <a:avLst/>
          </a:prstGeom>
          <a:noFill/>
        </p:spPr>
      </p:pic>
      <p:sp>
        <p:nvSpPr>
          <p:cNvPr id="91" name="부제목 2"/>
          <p:cNvSpPr txBox="1">
            <a:spLocks noGrp="1"/>
          </p:cNvSpPr>
          <p:nvPr>
            <p:ph type="subTitle" idx="15"/>
          </p:nvPr>
        </p:nvSpPr>
        <p:spPr>
          <a:xfrm>
            <a:off x="814070" y="1005840"/>
            <a:ext cx="6259195" cy="45815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  <a:cs typeface="+mj-cs"/>
              </a:rPr>
              <a:t>-  </a:t>
            </a:r>
            <a:r>
              <a:rPr lang="ko-KR" altLang="en-US" sz="1800" b="1" u="sng">
                <a:latin typeface="맑은 고딕" charset="0"/>
                <a:ea typeface="맑은 고딕" charset="0"/>
                <a:cs typeface="+mj-cs"/>
              </a:rPr>
              <a:t>일정</a:t>
            </a:r>
          </a:p>
          <a:p>
            <a: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ko-KR" altLang="en-US" sz="1800" b="1">
                <a:latin typeface="맑은 고딕" charset="0"/>
                <a:ea typeface="맑은 고딕" charset="0"/>
                <a:cs typeface="+mj-cs"/>
              </a:rPr>
              <a:t>프로젝트 구현 계획       	 ( ~12. 30)</a:t>
            </a:r>
          </a:p>
          <a:p>
            <a: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ko-KR" altLang="en-US" sz="1800" b="1">
                <a:latin typeface="맑은 고딕" charset="0"/>
                <a:ea typeface="맑은 고딕" charset="0"/>
                <a:cs typeface="+mj-cs"/>
              </a:rPr>
              <a:t>테마 데이터 구분/수집   	 ( ~12. 31)</a:t>
            </a:r>
          </a:p>
          <a:p>
            <a: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ko-KR" altLang="en-US" sz="1800" b="1">
                <a:latin typeface="맑은 고딕" charset="0"/>
                <a:ea typeface="맑은 고딕" charset="0"/>
                <a:cs typeface="+mj-cs"/>
              </a:rPr>
              <a:t>데이터 클로링 제작        	 (12. 31 ~ 1. 4)</a:t>
            </a:r>
          </a:p>
          <a:p>
            <a: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ko-KR" altLang="en-US" sz="1800" b="1">
                <a:latin typeface="맑은 고딕" charset="0"/>
                <a:ea typeface="맑은 고딕" charset="0"/>
                <a:cs typeface="+mj-cs"/>
              </a:rPr>
              <a:t>시각화 알고리즘 적용    	 (1. 4 ~ 1. 6)</a:t>
            </a:r>
          </a:p>
          <a:p>
            <a: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ko-KR" altLang="en-US" sz="1800" b="1">
                <a:latin typeface="맑은 고딕" charset="0"/>
                <a:ea typeface="맑은 고딕" charset="0"/>
                <a:cs typeface="+mj-cs"/>
              </a:rPr>
              <a:t>모델링 평가 및 검증      	 (1.7 )</a:t>
            </a:r>
          </a:p>
          <a:p>
            <a: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ko-KR" altLang="ko-KR" sz="1800" b="1">
                <a:latin typeface="맑은 고딕" charset="0"/>
                <a:ea typeface="맑은 고딕" charset="0"/>
              </a:rPr>
              <a:t>모델 성능 검증 및 보완  	 (1. 8)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ko-KR" altLang="ko-KR" sz="1800" b="1">
                <a:latin typeface="맑은 고딕" charset="0"/>
                <a:ea typeface="맑은 고딕" charset="0"/>
              </a:rPr>
              <a:t>프로젝트 제출내용 작성  	(1. 8 ~ 1. 10)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마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데이터 를 이용한 테마 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Tree Map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제작</a:t>
            </a: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40C4317D-E88C-41B6-9C41-252469FF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70" y="958546"/>
            <a:ext cx="4883850" cy="55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171450" indent="-171450" algn="just" latinLnBrk="0">
              <a:lnSpc>
                <a:spcPct val="130000"/>
              </a:lnSpc>
              <a:buFontTx/>
              <a:buChar char="-"/>
            </a:pPr>
            <a:r>
              <a:rPr kumimoji="0" lang="ko-KR" altLang="en-US" sz="1200" b="1" dirty="0">
                <a:latin typeface="맑은 고딕" panose="020B0503020000020004" pitchFamily="50" charset="-127"/>
              </a:rPr>
              <a:t>네이버 테마의 전일대비</a:t>
            </a:r>
            <a:r>
              <a:rPr kumimoji="0" lang="en-US" altLang="ko-KR" sz="1200" b="1" dirty="0">
                <a:latin typeface="맑은 고딕" panose="020B0503020000020004" pitchFamily="50" charset="-127"/>
              </a:rPr>
              <a:t>(%)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와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테마명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기준</a:t>
            </a:r>
            <a:endParaRPr kumimoji="0" lang="en-US" altLang="ko-KR" sz="1200" b="1" dirty="0">
              <a:latin typeface="맑은 고딕" panose="020B0503020000020004" pitchFamily="50" charset="-127"/>
            </a:endParaRPr>
          </a:p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   (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색상을 전일대비 상승률로 나타냄</a:t>
            </a:r>
            <a:r>
              <a:rPr kumimoji="0" lang="en-US" altLang="ko-KR" sz="1200" b="1" dirty="0">
                <a:latin typeface="맑은 고딕" panose="020B0503020000020004" pitchFamily="50" charset="-127"/>
              </a:rPr>
              <a:t>)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D6EA54-B24C-4C3B-B435-6941B5FC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42" y="1681835"/>
            <a:ext cx="8140606" cy="45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19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바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데이터 를 이용한 업종 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Tree Map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제작</a:t>
            </a: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E8B94EF5-9E48-44AB-ABBC-7967FC93C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70" y="958546"/>
            <a:ext cx="3233837" cy="31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테마의 현재가와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업종명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기준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D8D4CC-AA28-40B3-B676-04AAB0429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345555"/>
            <a:ext cx="8822951" cy="47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17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사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 데이터 를 이용한 업종 </a:t>
            </a:r>
            <a:r>
              <a:rPr kumimoji="0" lang="en-US" altLang="ko-KR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Tree Map</a:t>
            </a:r>
            <a:r>
              <a:rPr kumimoji="0"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제작</a:t>
            </a: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13EA0105-2C4B-4C6A-8EA0-2855F3B4C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70" y="958546"/>
            <a:ext cx="3233837" cy="55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171450" indent="-171450" algn="just" latinLnBrk="0">
              <a:lnSpc>
                <a:spcPct val="130000"/>
              </a:lnSpc>
              <a:buFontTx/>
              <a:buChar char="-"/>
            </a:pPr>
            <a:r>
              <a:rPr kumimoji="0" lang="ko-KR" altLang="en-US" sz="1200" b="1" dirty="0">
                <a:latin typeface="맑은 고딕" panose="020B0503020000020004" pitchFamily="50" charset="-127"/>
              </a:rPr>
              <a:t>네이버 테마의 현재가와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업종명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기준</a:t>
            </a:r>
            <a:endParaRPr kumimoji="0" lang="en-US" altLang="ko-KR" sz="1200" b="1" dirty="0">
              <a:latin typeface="맑은 고딕" panose="020B0503020000020004" pitchFamily="50" charset="-127"/>
            </a:endParaRPr>
          </a:p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   (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색상을 현재가로 나타냄</a:t>
            </a:r>
            <a:r>
              <a:rPr kumimoji="0" lang="en-US" altLang="ko-KR" sz="1200" b="1" dirty="0">
                <a:latin typeface="맑은 고딕" panose="020B0503020000020004" pitchFamily="50" charset="-127"/>
              </a:rPr>
              <a:t>)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4B4226-22F5-4141-B9C9-470CE5AC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88" y="1936633"/>
            <a:ext cx="7617148" cy="42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6" y="367665"/>
            <a:ext cx="8858885" cy="4247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ko-KR" altLang="en-US" dirty="0">
                <a:latin typeface="맑은 고딕" charset="0"/>
                <a:ea typeface="맑은 고딕" charset="0"/>
              </a:rPr>
              <a:t>감사합니다</a:t>
            </a: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1" y="6419215"/>
            <a:ext cx="1870075" cy="372110"/>
          </a:xfrm>
          <a:prstGeom prst="rect">
            <a:avLst/>
          </a:prstGeom>
          <a:noFill/>
        </p:spPr>
      </p:pic>
      <p:pic>
        <p:nvPicPr>
          <p:cNvPr id="17410" name="Picture 2" descr="이미지: 문구: 'Dd'm 우리 다음에 보자!'">
            <a:extLst>
              <a:ext uri="{FF2B5EF4-FFF2-40B4-BE49-F238E27FC236}">
                <a16:creationId xmlns:a16="http://schemas.microsoft.com/office/drawing/2014/main" id="{172D4850-7D68-41DB-9BF3-FCD4CED2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0" y="1414462"/>
            <a:ext cx="29241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이미지: 문구: '모바일 버전은 마스크쓰고있음ㅋ ㅋ'">
            <a:extLst>
              <a:ext uri="{FF2B5EF4-FFF2-40B4-BE49-F238E27FC236}">
                <a16:creationId xmlns:a16="http://schemas.microsoft.com/office/drawing/2014/main" id="{E5877750-7D0F-47CC-8508-E16B2592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21" y="1600233"/>
            <a:ext cx="29241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야' 다음에 '놀자'…사회적 거리두기에 로고 변형으로 동참하는 기업들 – 스타트업 스토리 플랫폼 '플래텀(Platum)'">
            <a:extLst>
              <a:ext uri="{FF2B5EF4-FFF2-40B4-BE49-F238E27FC236}">
                <a16:creationId xmlns:a16="http://schemas.microsoft.com/office/drawing/2014/main" id="{C6E3DEFF-32CA-4623-B545-B3B33798D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22" y="2192957"/>
            <a:ext cx="3553105" cy="28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629BD-35F0-45B8-B9C9-C4EE9D9CA0C2}"/>
              </a:ext>
            </a:extLst>
          </p:cNvPr>
          <p:cNvSpPr txBox="1"/>
          <p:nvPr/>
        </p:nvSpPr>
        <p:spPr>
          <a:xfrm>
            <a:off x="5647765" y="331948"/>
            <a:ext cx="5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다음에는 </a:t>
            </a:r>
            <a:r>
              <a:rPr lang="ko-KR" altLang="en-US"/>
              <a:t>다음 </a:t>
            </a:r>
            <a:r>
              <a:rPr lang="ko-KR" altLang="en-US" dirty="0" err="1"/>
              <a:t>테마주</a:t>
            </a:r>
            <a:r>
              <a:rPr lang="ko-KR" altLang="en-US" dirty="0"/>
              <a:t> 시각화를 준비해보겠습니다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4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3"/>
          <p:cNvSpPr>
            <a:spLocks/>
          </p:cNvSpPr>
          <p:nvPr/>
        </p:nvSpPr>
        <p:spPr>
          <a:xfrm>
            <a:off x="307975" y="2220595"/>
            <a:ext cx="1692910" cy="1614170"/>
          </a:xfrm>
          <a:prstGeom prst="upArrowCallout">
            <a:avLst/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도형 4"/>
          <p:cNvSpPr>
            <a:spLocks/>
          </p:cNvSpPr>
          <p:nvPr/>
        </p:nvSpPr>
        <p:spPr>
          <a:xfrm>
            <a:off x="2004060" y="2220595"/>
            <a:ext cx="1692910" cy="1614170"/>
          </a:xfrm>
          <a:prstGeom prst="upArrowCallout">
            <a:avLst/>
          </a:prstGeom>
          <a:solidFill>
            <a:srgbClr val="618C28"/>
          </a:solidFill>
          <a:ln w="0">
            <a:noFill/>
            <a:prstDash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도형 5"/>
          <p:cNvSpPr>
            <a:spLocks/>
          </p:cNvSpPr>
          <p:nvPr/>
        </p:nvSpPr>
        <p:spPr>
          <a:xfrm>
            <a:off x="3684905" y="2220595"/>
            <a:ext cx="1692910" cy="1614170"/>
          </a:xfrm>
          <a:prstGeom prst="upArrowCallout">
            <a:avLst/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도형 6"/>
          <p:cNvSpPr>
            <a:spLocks/>
          </p:cNvSpPr>
          <p:nvPr/>
        </p:nvSpPr>
        <p:spPr>
          <a:xfrm>
            <a:off x="5365115" y="2220595"/>
            <a:ext cx="1692910" cy="1614170"/>
          </a:xfrm>
          <a:prstGeom prst="upArrowCallout">
            <a:avLst/>
          </a:prstGeom>
          <a:solidFill>
            <a:srgbClr val="618C28"/>
          </a:solidFill>
          <a:ln w="0">
            <a:noFill/>
            <a:prstDash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9" name="텍스트 상자 7"/>
          <p:cNvSpPr txBox="1">
            <a:spLocks/>
          </p:cNvSpPr>
          <p:nvPr/>
        </p:nvSpPr>
        <p:spPr>
          <a:xfrm>
            <a:off x="504825" y="3021965"/>
            <a:ext cx="144843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800">
                <a:solidFill>
                  <a:schemeClr val="bg1"/>
                </a:solidFill>
                <a:latin typeface="Calibri" charset="0"/>
                <a:ea typeface="Calibri" charset="0"/>
              </a:rPr>
              <a:t>~12.30</a:t>
            </a:r>
            <a:endParaRPr lang="ko-KR" altLang="en-US" sz="2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텍스트 상자 9"/>
          <p:cNvSpPr txBox="1">
            <a:spLocks/>
          </p:cNvSpPr>
          <p:nvPr/>
        </p:nvSpPr>
        <p:spPr>
          <a:xfrm>
            <a:off x="2240280" y="3034030"/>
            <a:ext cx="121983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800">
                <a:solidFill>
                  <a:schemeClr val="bg1"/>
                </a:solidFill>
                <a:latin typeface="Calibri" charset="0"/>
                <a:ea typeface="Calibri" charset="0"/>
              </a:rPr>
              <a:t>~12.31</a:t>
            </a:r>
            <a:endParaRPr lang="ko-KR" altLang="en-US" sz="2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12" name="텍스트 상자 10"/>
          <p:cNvSpPr txBox="1">
            <a:spLocks/>
          </p:cNvSpPr>
          <p:nvPr/>
        </p:nvSpPr>
        <p:spPr>
          <a:xfrm>
            <a:off x="3921760" y="2889250"/>
            <a:ext cx="1219835" cy="953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800">
                <a:solidFill>
                  <a:schemeClr val="bg1"/>
                </a:solidFill>
                <a:latin typeface="Calibri" charset="0"/>
                <a:ea typeface="Calibri" charset="0"/>
              </a:rPr>
              <a:t>12.31 ~ 1.4</a:t>
            </a:r>
            <a:endParaRPr lang="ko-KR" altLang="en-US" sz="2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15" name="텍스트 상자 13"/>
          <p:cNvSpPr txBox="1">
            <a:spLocks/>
          </p:cNvSpPr>
          <p:nvPr/>
        </p:nvSpPr>
        <p:spPr>
          <a:xfrm>
            <a:off x="441960" y="1254125"/>
            <a:ext cx="1448435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</a:rPr>
              <a:t>프로젝트 구현 계획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6" name="텍스트 상자 14"/>
          <p:cNvSpPr txBox="1">
            <a:spLocks/>
          </p:cNvSpPr>
          <p:nvPr/>
        </p:nvSpPr>
        <p:spPr>
          <a:xfrm>
            <a:off x="2138045" y="1254125"/>
            <a:ext cx="1448435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</a:rPr>
              <a:t>테마 데이터 구분/수집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7" name="텍스트 상자 15"/>
          <p:cNvSpPr txBox="1">
            <a:spLocks/>
          </p:cNvSpPr>
          <p:nvPr/>
        </p:nvSpPr>
        <p:spPr>
          <a:xfrm>
            <a:off x="3819525" y="1254125"/>
            <a:ext cx="1448435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</a:rPr>
              <a:t>데이터 클로링 제작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8" name="텍스트 상자 16"/>
          <p:cNvSpPr txBox="1">
            <a:spLocks/>
          </p:cNvSpPr>
          <p:nvPr/>
        </p:nvSpPr>
        <p:spPr>
          <a:xfrm>
            <a:off x="5487035" y="1254125"/>
            <a:ext cx="144843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</a:rPr>
              <a:t>시각화 알고리즘 적용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24" name="도형 31"/>
          <p:cNvSpPr>
            <a:spLocks/>
          </p:cNvSpPr>
          <p:nvPr/>
        </p:nvSpPr>
        <p:spPr>
          <a:xfrm>
            <a:off x="7042785" y="2220595"/>
            <a:ext cx="1692910" cy="1614170"/>
          </a:xfrm>
          <a:prstGeom prst="upArrowCallout">
            <a:avLst/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25" name="도형 32"/>
          <p:cNvSpPr>
            <a:spLocks/>
          </p:cNvSpPr>
          <p:nvPr/>
        </p:nvSpPr>
        <p:spPr>
          <a:xfrm>
            <a:off x="8722995" y="2220595"/>
            <a:ext cx="1692910" cy="1614170"/>
          </a:xfrm>
          <a:prstGeom prst="upArrowCallout">
            <a:avLst/>
          </a:prstGeom>
          <a:solidFill>
            <a:srgbClr val="618C28"/>
          </a:solidFill>
          <a:ln w="0">
            <a:noFill/>
            <a:prstDash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26" name="텍스트 상자 33"/>
          <p:cNvSpPr txBox="1">
            <a:spLocks/>
          </p:cNvSpPr>
          <p:nvPr/>
        </p:nvSpPr>
        <p:spPr>
          <a:xfrm>
            <a:off x="7279640" y="3034030"/>
            <a:ext cx="121983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800">
                <a:solidFill>
                  <a:schemeClr val="bg1"/>
                </a:solidFill>
                <a:latin typeface="Calibri" charset="0"/>
                <a:ea typeface="Calibri" charset="0"/>
              </a:rPr>
              <a:t>1.7</a:t>
            </a:r>
            <a:endParaRPr lang="ko-KR" altLang="en-US" sz="2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27" name="텍스트 상자 34"/>
          <p:cNvSpPr txBox="1">
            <a:spLocks/>
          </p:cNvSpPr>
          <p:nvPr/>
        </p:nvSpPr>
        <p:spPr>
          <a:xfrm>
            <a:off x="8951595" y="3034030"/>
            <a:ext cx="121983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800">
                <a:solidFill>
                  <a:schemeClr val="bg1"/>
                </a:solidFill>
                <a:latin typeface="Calibri" charset="0"/>
                <a:ea typeface="Calibri" charset="0"/>
              </a:rPr>
              <a:t>1.8</a:t>
            </a:r>
            <a:endParaRPr lang="ko-KR" altLang="en-US" sz="2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28" name="텍스트 상자 35"/>
          <p:cNvSpPr txBox="1">
            <a:spLocks/>
          </p:cNvSpPr>
          <p:nvPr/>
        </p:nvSpPr>
        <p:spPr>
          <a:xfrm>
            <a:off x="7165340" y="1254125"/>
            <a:ext cx="1448435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</a:rPr>
              <a:t>모델링 평가 및 검증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29" name="텍스트 상자 36"/>
          <p:cNvSpPr txBox="1">
            <a:spLocks/>
          </p:cNvSpPr>
          <p:nvPr/>
        </p:nvSpPr>
        <p:spPr>
          <a:xfrm>
            <a:off x="8844915" y="1254125"/>
            <a:ext cx="1448435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</a:rPr>
              <a:t>모델 성능 검증 및 보완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30" name="도형 37"/>
          <p:cNvSpPr>
            <a:spLocks/>
          </p:cNvSpPr>
          <p:nvPr/>
        </p:nvSpPr>
        <p:spPr>
          <a:xfrm>
            <a:off x="10392410" y="2220595"/>
            <a:ext cx="1692910" cy="1614170"/>
          </a:xfrm>
          <a:prstGeom prst="upArrowCallout">
            <a:avLst/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32" name="텍스트 상자 39"/>
          <p:cNvSpPr txBox="1">
            <a:spLocks/>
          </p:cNvSpPr>
          <p:nvPr/>
        </p:nvSpPr>
        <p:spPr>
          <a:xfrm>
            <a:off x="10526395" y="1254125"/>
            <a:ext cx="144843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</a:rPr>
              <a:t>프로젝트 제출 내용 작성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33" name="텍스트 상자 41"/>
          <p:cNvSpPr txBox="1">
            <a:spLocks/>
          </p:cNvSpPr>
          <p:nvPr/>
        </p:nvSpPr>
        <p:spPr>
          <a:xfrm>
            <a:off x="5600700" y="2877820"/>
            <a:ext cx="1219835" cy="953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800">
                <a:solidFill>
                  <a:schemeClr val="bg1"/>
                </a:solidFill>
                <a:latin typeface="Calibri" charset="0"/>
                <a:ea typeface="Calibri" charset="0"/>
              </a:rPr>
              <a:t>1.4 ~ 1.6</a:t>
            </a:r>
            <a:endParaRPr lang="ko-KR" altLang="en-US" sz="2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34" name="텍스트 상자 42"/>
          <p:cNvSpPr txBox="1">
            <a:spLocks/>
          </p:cNvSpPr>
          <p:nvPr/>
        </p:nvSpPr>
        <p:spPr>
          <a:xfrm>
            <a:off x="10697210" y="2877820"/>
            <a:ext cx="1219835" cy="953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800">
                <a:solidFill>
                  <a:schemeClr val="bg1"/>
                </a:solidFill>
                <a:latin typeface="Calibri" charset="0"/>
                <a:ea typeface="Calibri" charset="0"/>
              </a:rPr>
              <a:t>1.8 ~ 1.10</a:t>
            </a:r>
            <a:endParaRPr lang="ko-KR" altLang="en-US" sz="2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35" name="텍스트 개체 틀 43"/>
          <p:cNvSpPr txBox="1">
            <a:spLocks noGrp="1"/>
          </p:cNvSpPr>
          <p:nvPr>
            <p:ph type="body" idx="15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ko-KR" sz="2400" b="1" dirty="0">
                <a:latin typeface="맑은 고딕" charset="0"/>
                <a:ea typeface="맑은 고딕" charset="0"/>
              </a:rPr>
              <a:t> 프로젝트 일정</a:t>
            </a:r>
            <a:endParaRPr lang="ko-KR" altLang="en-US" sz="2400" b="1" dirty="0">
              <a:latin typeface="맑은 고딕" charset="0"/>
              <a:ea typeface="맑은 고딕" charset="0"/>
            </a:endParaRPr>
          </a:p>
        </p:txBody>
      </p:sp>
      <p:pic>
        <p:nvPicPr>
          <p:cNvPr id="36" name="그림 44" descr="C:/Users/Kim Peter/AppData/Roaming/PolarisOffice/ETemp/23664_22205056/image3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1165" b="39239"/>
          <a:stretch>
            <a:fillRect/>
          </a:stretch>
        </p:blipFill>
        <p:spPr>
          <a:xfrm>
            <a:off x="9767570" y="6407150"/>
            <a:ext cx="1870710" cy="372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4915049" y="1587932"/>
            <a:ext cx="3143101" cy="394609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None/>
            </a:pPr>
            <a:r>
              <a:rPr lang="en-US" altLang="ko-KR" dirty="0"/>
              <a:t>-  </a:t>
            </a:r>
            <a:r>
              <a:rPr lang="ko-KR" altLang="en-US" u="sng" dirty="0"/>
              <a:t>본문</a:t>
            </a:r>
            <a:endParaRPr lang="en-US" altLang="ko-KR" u="sng" dirty="0"/>
          </a:p>
          <a:p>
            <a:pPr latinLnBrk="0"/>
            <a:r>
              <a:rPr lang="ko-KR" altLang="en-US" dirty="0"/>
              <a:t>분석 프레임워크</a:t>
            </a:r>
            <a:endParaRPr lang="en-US" altLang="ko-KR" dirty="0"/>
          </a:p>
          <a:p>
            <a:pPr latinLnBrk="0"/>
            <a:r>
              <a:rPr lang="ko-KR" altLang="en-US" dirty="0"/>
              <a:t>테마 데이터 소개</a:t>
            </a:r>
            <a:endParaRPr lang="en-US" altLang="ko-KR" dirty="0"/>
          </a:p>
          <a:p>
            <a:pPr latinLnBrk="0"/>
            <a:r>
              <a:rPr lang="ko-KR" altLang="en-US" dirty="0"/>
              <a:t>업종 데이터 소개</a:t>
            </a:r>
            <a:endParaRPr lang="en-US" altLang="ko-KR" dirty="0"/>
          </a:p>
          <a:p>
            <a:pPr latinLnBrk="0"/>
            <a:r>
              <a:rPr lang="ko-KR" altLang="en-US" dirty="0"/>
              <a:t>테마 </a:t>
            </a:r>
            <a:r>
              <a:rPr lang="en-US" altLang="ko-KR" dirty="0"/>
              <a:t>* </a:t>
            </a:r>
            <a:r>
              <a:rPr lang="ko-KR" altLang="en-US" dirty="0"/>
              <a:t>업종 데이터 소개</a:t>
            </a:r>
            <a:endParaRPr lang="en-US" altLang="ko-KR" dirty="0"/>
          </a:p>
          <a:p>
            <a:pPr latinLnBrk="0"/>
            <a:r>
              <a:rPr lang="ko-KR" altLang="en-US" dirty="0"/>
              <a:t>기업 종가 데이터 소개</a:t>
            </a:r>
            <a:endParaRPr lang="en-US" altLang="ko-KR" dirty="0"/>
          </a:p>
          <a:p>
            <a:pPr latinLnBrk="0"/>
            <a:r>
              <a:rPr lang="ko-KR" altLang="ko-KR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atin typeface="맑은 고딕" charset="0"/>
                <a:ea typeface="맑은 고딕" charset="0"/>
              </a:rPr>
              <a:t>데이터 </a:t>
            </a:r>
            <a:r>
              <a:rPr lang="ko-KR" altLang="ko-KR" dirty="0">
                <a:latin typeface="맑은 고딕" charset="0"/>
                <a:ea typeface="맑은 고딕" charset="0"/>
              </a:rPr>
              <a:t>분석 결과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2" descr="C:/Users/Kim Peter/AppData/Roaming/PolarisOffice/ETemp/12544_19304328/fImage302778881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0" b="22209"/>
          <a:stretch>
            <a:fillRect/>
          </a:stretch>
        </p:blipFill>
        <p:spPr>
          <a:xfrm>
            <a:off x="1276985" y="2454910"/>
            <a:ext cx="3412490" cy="192659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17692-260C-4FE8-A0CE-B7CB31DC490D}"/>
              </a:ext>
            </a:extLst>
          </p:cNvPr>
          <p:cNvSpPr txBox="1"/>
          <p:nvPr/>
        </p:nvSpPr>
        <p:spPr>
          <a:xfrm>
            <a:off x="8417074" y="1387907"/>
            <a:ext cx="3143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- </a:t>
            </a:r>
            <a:r>
              <a:rPr lang="ko-KR" altLang="en-US" b="1" u="sng" dirty="0">
                <a:latin typeface="+mn-ea"/>
              </a:rPr>
              <a:t>시각화</a:t>
            </a:r>
            <a:endParaRPr lang="en-US" altLang="ko-KR" b="1" u="sng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가</a:t>
            </a:r>
            <a:r>
              <a:rPr lang="en-US" altLang="ko-KR" b="1" dirty="0">
                <a:latin typeface="+mn-ea"/>
              </a:rPr>
              <a:t>.  </a:t>
            </a:r>
            <a:r>
              <a:rPr lang="ko-KR" altLang="en-US" b="1" dirty="0">
                <a:latin typeface="+mn-ea"/>
              </a:rPr>
              <a:t>테마 </a:t>
            </a:r>
            <a:r>
              <a:rPr lang="en-US" altLang="ko-KR" b="1" dirty="0" err="1">
                <a:latin typeface="+mn-ea"/>
              </a:rPr>
              <a:t>HeatMap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나</a:t>
            </a:r>
            <a:r>
              <a:rPr lang="en-US" altLang="ko-KR" b="1" dirty="0">
                <a:latin typeface="+mn-ea"/>
              </a:rPr>
              <a:t>.  </a:t>
            </a:r>
            <a:r>
              <a:rPr lang="ko-KR" altLang="en-US" b="1" dirty="0">
                <a:latin typeface="+mn-ea"/>
              </a:rPr>
              <a:t>업종 </a:t>
            </a:r>
            <a:r>
              <a:rPr lang="en-US" altLang="ko-KR" b="1" dirty="0" err="1">
                <a:latin typeface="+mn-ea"/>
              </a:rPr>
              <a:t>HeatMap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다</a:t>
            </a:r>
            <a:r>
              <a:rPr lang="en-US" altLang="ko-KR" b="1" dirty="0">
                <a:latin typeface="+mn-ea"/>
              </a:rPr>
              <a:t>.  </a:t>
            </a:r>
            <a:r>
              <a:rPr lang="ko-KR" altLang="en-US" b="1" dirty="0">
                <a:latin typeface="+mn-ea"/>
              </a:rPr>
              <a:t>기업 종가 </a:t>
            </a:r>
            <a:r>
              <a:rPr lang="en-US" altLang="ko-KR" b="1" dirty="0">
                <a:latin typeface="+mn-ea"/>
              </a:rPr>
              <a:t>Line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Graph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라</a:t>
            </a:r>
            <a:r>
              <a:rPr lang="en-US" altLang="ko-KR" b="1" dirty="0">
                <a:latin typeface="+mn-ea"/>
              </a:rPr>
              <a:t>.  </a:t>
            </a:r>
            <a:r>
              <a:rPr lang="ko-KR" altLang="en-US" b="1" dirty="0">
                <a:latin typeface="+mn-ea"/>
              </a:rPr>
              <a:t>테마 </a:t>
            </a:r>
            <a:r>
              <a:rPr lang="en-US" altLang="ko-KR" b="1" dirty="0" err="1">
                <a:latin typeface="+mn-ea"/>
              </a:rPr>
              <a:t>TreeMap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마</a:t>
            </a:r>
            <a:r>
              <a:rPr lang="en-US" altLang="ko-KR" b="1" dirty="0">
                <a:latin typeface="+mn-ea"/>
              </a:rPr>
              <a:t>.  </a:t>
            </a:r>
            <a:r>
              <a:rPr lang="ko-KR" altLang="en-US" b="1" dirty="0">
                <a:latin typeface="+mn-ea"/>
              </a:rPr>
              <a:t>테마 </a:t>
            </a:r>
            <a:r>
              <a:rPr lang="en-US" altLang="ko-KR" b="1" dirty="0" err="1">
                <a:latin typeface="+mn-ea"/>
              </a:rPr>
              <a:t>TreeMap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현재가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바</a:t>
            </a:r>
            <a:r>
              <a:rPr lang="en-US" altLang="ko-KR" b="1" dirty="0">
                <a:latin typeface="+mn-ea"/>
              </a:rPr>
              <a:t>.  </a:t>
            </a:r>
            <a:r>
              <a:rPr lang="ko-KR" altLang="en-US" b="1" dirty="0">
                <a:latin typeface="+mn-ea"/>
              </a:rPr>
              <a:t>업종 </a:t>
            </a:r>
            <a:r>
              <a:rPr lang="en-US" altLang="ko-KR" b="1" dirty="0" err="1">
                <a:latin typeface="+mn-ea"/>
              </a:rPr>
              <a:t>TreeMap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사</a:t>
            </a:r>
            <a:r>
              <a:rPr lang="en-US" altLang="ko-KR" b="1" dirty="0">
                <a:latin typeface="+mn-ea"/>
              </a:rPr>
              <a:t>.  </a:t>
            </a:r>
            <a:r>
              <a:rPr lang="ko-KR" altLang="en-US" b="1" dirty="0">
                <a:latin typeface="+mn-ea"/>
              </a:rPr>
              <a:t>업종 </a:t>
            </a:r>
            <a:r>
              <a:rPr lang="en-US" altLang="ko-KR" b="1" dirty="0" err="1">
                <a:latin typeface="+mn-ea"/>
              </a:rPr>
              <a:t>TreeMap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현재가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08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1</a:t>
            </a:r>
            <a:r>
              <a:rPr lang="en-US" altLang="ko-KR">
                <a:latin typeface="맑은 고딕" charset="0"/>
                <a:ea typeface="맑은 고딕" charset="0"/>
              </a:rPr>
              <a:t>.</a:t>
            </a:r>
            <a:r>
              <a:rPr lang="ko-KR" altLang="ko-KR">
                <a:latin typeface="맑은 고딕" charset="0"/>
                <a:ea typeface="맑은 고딕" charset="0"/>
              </a:rPr>
              <a:t> 분석 프레임워크</a:t>
            </a:r>
            <a:r>
              <a:rPr lang="en-US" altLang="ko-KR">
                <a:latin typeface="맑은 고딕" charset="0"/>
                <a:ea typeface="맑은 고딕" charset="0"/>
              </a:rPr>
              <a:t> 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pic>
        <p:nvPicPr>
          <p:cNvPr id="90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960755"/>
            <a:ext cx="3863340" cy="1638935"/>
          </a:xfrm>
          <a:prstGeom prst="rect">
            <a:avLst/>
          </a:prstGeom>
          <a:noFill/>
        </p:spPr>
      </p:pic>
      <p:pic>
        <p:nvPicPr>
          <p:cNvPr id="9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" y="2665730"/>
            <a:ext cx="4035425" cy="1631950"/>
          </a:xfrm>
          <a:prstGeom prst="rect">
            <a:avLst/>
          </a:prstGeom>
          <a:noFill/>
        </p:spPr>
      </p:pic>
      <p:pic>
        <p:nvPicPr>
          <p:cNvPr id="93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35" y="928370"/>
            <a:ext cx="3775075" cy="1784985"/>
          </a:xfrm>
          <a:prstGeom prst="rect">
            <a:avLst/>
          </a:prstGeom>
          <a:noFill/>
        </p:spPr>
      </p:pic>
      <p:pic>
        <p:nvPicPr>
          <p:cNvPr id="94" name="그림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2807970"/>
            <a:ext cx="4160520" cy="1409065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5EAF97-486D-4DE2-B1DE-892D0598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4217035"/>
            <a:ext cx="4035425" cy="203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3D0779-92B4-43A2-9F68-A17F5ACF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05" y="4271010"/>
            <a:ext cx="357124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2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테마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E8D28BD3-03CF-4FB8-857E-FFFD61822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" y="869950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buFontTx/>
              <a:buAutoNum type="arabicParenR"/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네이버 테마 데이터 도출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32F90368-0FC0-4747-801B-58A5B581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630" y="2293620"/>
            <a:ext cx="4392295" cy="22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총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6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페이지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, 226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개의 테마주로 구성 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  ( p1~p5 =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40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개의 테마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, p6 =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26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개의 테마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)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 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 네이버 테마의 데이터를 사용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주로 사용할 데이터는 테마명과 전일 대비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79A9D8-C099-4D79-90FF-DCDA45DFB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" y="1481455"/>
            <a:ext cx="5868035" cy="2324100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6FCBECAC-C391-4A21-95AE-6175F385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955" y="3682365"/>
            <a:ext cx="394970" cy="7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C1AF272-3F66-4D8B-B3ED-1A561D74F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030" y="1240155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실제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0CF08-72C4-4A76-BF5C-08DD096F0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4523105"/>
            <a:ext cx="5974715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7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2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테마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39CDF976-DE4C-423A-A963-29B7FFD8E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" y="868680"/>
            <a:ext cx="3234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테마주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시각화를 위한 데이터 수집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533DABB-A3E4-422A-BAD0-7CDFC54D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206500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buFontTx/>
              <a:buAutoNum type="arabicParenR"/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네이버 테마 데이터 도출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: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DB53D3-4855-4B4E-A195-21502AE3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5" y="1850390"/>
            <a:ext cx="8877935" cy="1913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7D2CEA-127C-49D2-9AAA-08E36D933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5" y="4459605"/>
            <a:ext cx="8877935" cy="1536065"/>
          </a:xfrm>
          <a:prstGeom prst="rect">
            <a:avLst/>
          </a:prstGeom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D46F7DAF-8412-48FB-865E-65EDDE4B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005" y="1536700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추출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A27F12DE-6658-44C3-A954-4B8A2F35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330" y="3682365"/>
            <a:ext cx="394970" cy="7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35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2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테마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935D6C9-2604-443A-B833-F79B829FF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836930"/>
            <a:ext cx="3234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테마주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시각화를 위한 데이터 수집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2F90563D-40D0-48FC-9C64-82BA2E25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" y="1174750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buFontTx/>
              <a:buAutoNum type="arabicParenR"/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네이버 테마 데이터 도출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: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FFBEF-04AC-47E0-8D00-6A7CB8298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847215"/>
            <a:ext cx="4792345" cy="2042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E9AEC2-27C7-4B00-987A-EB95C12FD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" y="4592320"/>
            <a:ext cx="4700270" cy="161671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B34B65F-0236-408E-8BB2-28008517499F}"/>
              </a:ext>
            </a:extLst>
          </p:cNvPr>
          <p:cNvSpPr/>
          <p:nvPr/>
        </p:nvSpPr>
        <p:spPr>
          <a:xfrm>
            <a:off x="5478780" y="3973830"/>
            <a:ext cx="527685" cy="424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2E0A76-5EF8-4BCB-9633-A30BE8AA0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30" y="2168525"/>
            <a:ext cx="5431155" cy="164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FF3616-7228-4E3B-8044-9C47E2BBD4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05" y="4739005"/>
            <a:ext cx="5431155" cy="1315085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8DABEC9E-7DE3-43CE-B7FA-DDF67980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270" y="1524635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실제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96D19-FFBD-4112-AB10-50B52243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380" y="1624330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추출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9721B998-5D97-45DE-B563-DFB468D2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440" y="3800475"/>
            <a:ext cx="394970" cy="7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EDC7BE79-F084-4C2B-BA61-981F231C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3853180"/>
            <a:ext cx="394970" cy="7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4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idx="14"/>
          </p:nvPr>
        </p:nvSpPr>
        <p:spPr>
          <a:xfrm>
            <a:off x="1666875" y="367665"/>
            <a:ext cx="8859520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3</a:t>
            </a:r>
            <a:r>
              <a:rPr lang="en-US" altLang="ko-KR">
                <a:latin typeface="맑은 고딕" charset="0"/>
                <a:ea typeface="맑은 고딕" charset="0"/>
              </a:rPr>
              <a:t>. </a:t>
            </a:r>
            <a:r>
              <a:rPr lang="ko-KR" altLang="en-US">
                <a:latin typeface="맑은 고딕" charset="0"/>
                <a:ea typeface="맑은 고딕" charset="0"/>
              </a:rPr>
              <a:t>업종 데이터 소개</a:t>
            </a:r>
          </a:p>
        </p:txBody>
      </p:sp>
      <p:pic>
        <p:nvPicPr>
          <p:cNvPr id="8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>
            <a:off x="8970010" y="6419215"/>
            <a:ext cx="1870075" cy="372110"/>
          </a:xfrm>
          <a:prstGeom prst="rect">
            <a:avLst/>
          </a:prstGeom>
          <a:noFill/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304E43BB-19F3-40A8-A4B7-D464E269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836930"/>
            <a:ext cx="323405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latinLnBrk="0">
              <a:lnSpc>
                <a:spcPct val="130000"/>
              </a:lnSpc>
            </a:pPr>
            <a:r>
              <a:rPr kumimoji="0" lang="en-US" altLang="ko-KR" sz="1200" b="1" dirty="0">
                <a:latin typeface="맑은 고딕" panose="020B0503020000020004" pitchFamily="50" charset="-127"/>
              </a:rPr>
              <a:t>-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네이버 </a:t>
            </a:r>
            <a:r>
              <a:rPr kumimoji="0" lang="ko-KR" altLang="en-US" sz="1200" b="1" dirty="0" err="1">
                <a:latin typeface="맑은 고딕" panose="020B0503020000020004" pitchFamily="50" charset="-127"/>
              </a:rPr>
              <a:t>테마주</a:t>
            </a:r>
            <a:r>
              <a:rPr kumimoji="0" lang="ko-KR" altLang="en-US" sz="1200" b="1" dirty="0">
                <a:latin typeface="맑은 고딕" panose="020B0503020000020004" pitchFamily="50" charset="-127"/>
              </a:rPr>
              <a:t> 시각화를 위한 데이터 수집</a:t>
            </a:r>
            <a:endParaRPr kumimoji="0" lang="mr-IN" altLang="ko-KR" sz="1200" b="1" dirty="0">
              <a:ea typeface="Mangal" panose="02040503050203030202" pitchFamily="18" charset="0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D4FC4E95-372C-4551-9344-C97C28FA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" y="1174750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just" latinLnBrk="0">
              <a:lnSpc>
                <a:spcPct val="130000"/>
              </a:lnSpc>
            </a:pPr>
            <a:r>
              <a:rPr kumimoji="0" lang="en-US" altLang="ko-KR" sz="1000" b="1" dirty="0">
                <a:latin typeface="맑은 고딕" panose="020B0503020000020004" pitchFamily="50" charset="-127"/>
              </a:rPr>
              <a:t>2)  </a:t>
            </a:r>
            <a:r>
              <a:rPr kumimoji="0" lang="ko-KR" altLang="en-US" sz="1000" b="1" dirty="0">
                <a:latin typeface="맑은 고딕" panose="020B0503020000020004" pitchFamily="50" charset="-127"/>
              </a:rPr>
              <a:t>네이버 업종 데이터 도출 </a:t>
            </a:r>
            <a:r>
              <a:rPr kumimoji="0" lang="en-US" altLang="ko-KR" sz="1000" b="1" dirty="0">
                <a:latin typeface="맑은 고딕" panose="020B0503020000020004" pitchFamily="50" charset="-127"/>
              </a:rPr>
              <a:t>:</a:t>
            </a:r>
            <a:endParaRPr kumimoji="0" lang="ko-KR" altLang="en-US" sz="1000" b="1" dirty="0">
              <a:latin typeface="맑은 고딕" panose="020B0503020000020004" pitchFamily="50" charset="-127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40E94C3E-C3F6-458B-A54F-58BE41DC2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2293620"/>
            <a:ext cx="4392295" cy="22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총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1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페이지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, n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개의 종목명으로 구성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  (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테마별로 해당 종목명의 개수가 다르기 때문에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n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개로 설정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)</a:t>
            </a: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 네이버 테마 </a:t>
            </a:r>
            <a:r>
              <a:rPr kumimoji="0" lang="en-US" altLang="ko-KR" sz="1000" dirty="0">
                <a:latin typeface="맑은 고딕" panose="020B0503020000020004" pitchFamily="50" charset="-127"/>
              </a:rPr>
              <a:t>-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업종의 데이터를 사용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0" lang="en-US" altLang="ko-KR" sz="1000" dirty="0">
                <a:latin typeface="맑은 고딕" panose="020B0503020000020004" pitchFamily="50" charset="-127"/>
              </a:rPr>
              <a:t>※ </a:t>
            </a:r>
            <a:r>
              <a:rPr kumimoji="0" lang="ko-KR" altLang="en-US" sz="1000" dirty="0">
                <a:latin typeface="맑은 고딕" panose="020B0503020000020004" pitchFamily="50" charset="-127"/>
              </a:rPr>
              <a:t>주로 사용할 데이터는 종목명과 현재가</a:t>
            </a: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  <a:p>
            <a:pPr algn="just" eaLnBrk="1" latinLnBrk="0" hangingPunct="1">
              <a:lnSpc>
                <a:spcPct val="130000"/>
              </a:lnSpc>
            </a:pPr>
            <a:endParaRPr kumimoji="0" lang="en-US" altLang="ko-KR" sz="1000" dirty="0"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9D2799-0BFA-4E4F-940D-6B9852FDE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" y="2493645"/>
            <a:ext cx="6555105" cy="3100070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8B3A1A5D-455B-4E84-9D10-F08CCC83B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430" y="1918335"/>
            <a:ext cx="2120900" cy="27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indent="0" algn="ctr" latinLnBrk="0">
              <a:lnSpc>
                <a:spcPct val="130000"/>
              </a:lnSpc>
            </a:pPr>
            <a:r>
              <a:rPr kumimoji="0" lang="ko-KR" altLang="en-US" sz="1000" b="1" dirty="0">
                <a:latin typeface="맑은 고딕" panose="020B0503020000020004" pitchFamily="50" charset="-127"/>
              </a:rPr>
              <a:t>실제 데이터</a:t>
            </a:r>
            <a:endParaRPr kumimoji="0" lang="en-US" altLang="ko-KR" sz="10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29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942F5C125CA964F8BD66F5182208CE8" ma:contentTypeVersion="3" ma:contentTypeDescription="새 문서를 만듭니다." ma:contentTypeScope="" ma:versionID="85d15c5018327cbaf3419955463b1b31">
  <xsd:schema xmlns:xsd="http://www.w3.org/2001/XMLSchema" xmlns:xs="http://www.w3.org/2001/XMLSchema" xmlns:p="http://schemas.microsoft.com/office/2006/metadata/properties" xmlns:ns3="1e2566ca-1518-4158-90cb-9b486be9ea8a" targetNamespace="http://schemas.microsoft.com/office/2006/metadata/properties" ma:root="true" ma:fieldsID="600d11da3c36e9541b77d9850c4e631c" ns3:_="">
    <xsd:import namespace="1e2566ca-1518-4158-90cb-9b486be9ea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566ca-1518-4158-90cb-9b486be9ea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AAB317-5619-437A-BB8F-EBFE3A62210E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1e2566ca-1518-4158-90cb-9b486be9ea8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02BA92A-337D-4F51-A32E-0CDB2B388E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566ca-1518-4158-90cb-9b486be9e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0570E4-80D9-4748-B1C2-2356181C31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21</Pages>
  <Words>729</Words>
  <Characters>0</Characters>
  <Application>Microsoft Office PowerPoint</Application>
  <DocSecurity>0</DocSecurity>
  <PresentationFormat>와이드스크린</PresentationFormat>
  <Lines>0</Lines>
  <Paragraphs>151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서근태</dc:creator>
  <cp:lastModifiedBy>서근태</cp:lastModifiedBy>
  <cp:revision>4</cp:revision>
  <dcterms:modified xsi:type="dcterms:W3CDTF">2021-02-14T10:08:38Z</dcterms:modified>
  <cp:version>9.102.66.42778</cp:version>
</cp:coreProperties>
</file>