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92" r:id="rId4"/>
    <p:sldId id="369" r:id="rId5"/>
    <p:sldId id="317" r:id="rId6"/>
    <p:sldId id="318" r:id="rId7"/>
    <p:sldId id="257" r:id="rId8"/>
    <p:sldId id="258" r:id="rId9"/>
    <p:sldId id="259" r:id="rId10"/>
    <p:sldId id="260" r:id="rId11"/>
    <p:sldId id="291" r:id="rId12"/>
    <p:sldId id="262" r:id="rId13"/>
    <p:sldId id="343" r:id="rId14"/>
    <p:sldId id="261" r:id="rId15"/>
    <p:sldId id="264" r:id="rId17"/>
    <p:sldId id="263" r:id="rId18"/>
    <p:sldId id="277" r:id="rId19"/>
    <p:sldId id="267" r:id="rId20"/>
    <p:sldId id="268" r:id="rId21"/>
    <p:sldId id="269" r:id="rId22"/>
    <p:sldId id="270" r:id="rId23"/>
    <p:sldId id="278" r:id="rId24"/>
    <p:sldId id="271" r:id="rId25"/>
    <p:sldId id="290" r:id="rId26"/>
    <p:sldId id="344" r:id="rId27"/>
    <p:sldId id="362" r:id="rId28"/>
    <p:sldId id="272" r:id="rId29"/>
    <p:sldId id="273" r:id="rId30"/>
    <p:sldId id="363" r:id="rId31"/>
    <p:sldId id="275" r:id="rId32"/>
    <p:sldId id="274" r:id="rId33"/>
    <p:sldId id="276" r:id="rId34"/>
    <p:sldId id="39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0ADA2-0332-47D9-A9C6-497A0FB21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infoq.com/cn/articles/docker-core-technology-preview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.xml"/><Relationship Id="rId3" Type="http://schemas.openxmlformats.org/officeDocument/2006/relationships/hyperlink" Target="https://github.com/docker/compose" TargetMode="External"/><Relationship Id="rId2" Type="http://schemas.openxmlformats.org/officeDocument/2006/relationships/hyperlink" Target="https://blog.oeynet.com/post/108.html" TargetMode="External"/><Relationship Id="rId1" Type="http://schemas.openxmlformats.org/officeDocument/2006/relationships/hyperlink" Target="https://docs.docker.com/engine/installation/" TargetMode="Externa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74.xml"/><Relationship Id="rId25" Type="http://schemas.openxmlformats.org/officeDocument/2006/relationships/tags" Target="../tags/tag73.xml"/><Relationship Id="rId24" Type="http://schemas.openxmlformats.org/officeDocument/2006/relationships/tags" Target="../tags/tag7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hyperlink" Target="https://www.docker.com/use-cases/cicd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00250"/>
            <a:ext cx="9144000" cy="1094740"/>
          </a:xfrm>
        </p:spPr>
        <p:txBody>
          <a:bodyPr/>
          <a:lstStyle/>
          <a:p>
            <a:r>
              <a:rPr lang="en-US" altLang="zh-CN" sz="4800" dirty="0"/>
              <a:t>Docker</a:t>
            </a:r>
            <a:r>
              <a:rPr lang="zh-CN" altLang="en-US" sz="4800" dirty="0"/>
              <a:t>构建高可用的开发环境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</a:t>
            </a:r>
            <a:r>
              <a:rPr lang="zh-CN" altLang="en-US"/>
              <a:t>：</a:t>
            </a:r>
            <a:r>
              <a:rPr lang="en-US" altLang="zh-CN"/>
              <a:t>Godtoy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如何实现这些需求呢？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83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what’s the </a:t>
            </a:r>
            <a:r>
              <a:rPr lang="en-US" altLang="zh-CN" dirty="0" err="1"/>
              <a:t>docker</a:t>
            </a:r>
            <a:r>
              <a:rPr lang="en-US" altLang="zh-CN" dirty="0"/>
              <a:t> ?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1402715"/>
            <a:ext cx="7110730" cy="3896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870" y="907415"/>
            <a:ext cx="3757930" cy="2014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870" y="3037840"/>
            <a:ext cx="4342765" cy="32759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3050" y="5870575"/>
            <a:ext cx="7247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4"/>
              </a:rPr>
              <a:t>http://www.infoq.com/cn/articles/docker-core-technology-preview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8435" y="2337435"/>
            <a:ext cx="4058285" cy="21824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1753200" y="609297"/>
            <a:ext cx="8751600" cy="6588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zh-CN" altLang="en-US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构建</a:t>
            </a:r>
            <a:r>
              <a:rPr lang="en-US" altLang="zh-CN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Docker</a:t>
            </a:r>
            <a:r>
              <a:rPr lang="zh-CN" altLang="en-US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环境</a:t>
            </a:r>
            <a:endParaRPr lang="zh-CN" altLang="en-US" sz="320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菱形 2"/>
          <p:cNvSpPr/>
          <p:nvPr>
            <p:custDataLst>
              <p:tags r:id="rId2"/>
            </p:custDataLst>
          </p:nvPr>
        </p:nvSpPr>
        <p:spPr>
          <a:xfrm>
            <a:off x="1977540" y="1628965"/>
            <a:ext cx="379564" cy="37956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" name="菱形 3"/>
          <p:cNvSpPr/>
          <p:nvPr>
            <p:custDataLst>
              <p:tags r:id="rId3"/>
            </p:custDataLst>
          </p:nvPr>
        </p:nvSpPr>
        <p:spPr>
          <a:xfrm>
            <a:off x="1977540" y="2062031"/>
            <a:ext cx="379564" cy="37956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4"/>
            </p:custDataLst>
          </p:nvPr>
        </p:nvSpPr>
        <p:spPr>
          <a:xfrm>
            <a:off x="2196328" y="1846073"/>
            <a:ext cx="379564" cy="37956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1566329" y="1492871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6"/>
            </p:custDataLst>
          </p:nvPr>
        </p:nvSpPr>
        <p:spPr>
          <a:xfrm>
            <a:off x="1537189" y="1492871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sym typeface="Arial" panose="020B0604020202020204" pitchFamily="34" charset="0"/>
              </a:rPr>
              <a:t>1</a:t>
            </a:r>
            <a:endParaRPr lang="en-US" sz="2800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510823" y="2049965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Linux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2510823" y="1494604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zh-CN" altLang="en-US" sz="2400" dirty="0">
                <a:sym typeface="+mn-ea"/>
              </a:rPr>
              <a:t>宿主机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9" name="菱形 58"/>
          <p:cNvSpPr/>
          <p:nvPr>
            <p:custDataLst>
              <p:tags r:id="rId9"/>
            </p:custDataLst>
          </p:nvPr>
        </p:nvSpPr>
        <p:spPr>
          <a:xfrm>
            <a:off x="7497949" y="4906616"/>
            <a:ext cx="379564" cy="379564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0" name="菱形 59"/>
          <p:cNvSpPr/>
          <p:nvPr>
            <p:custDataLst>
              <p:tags r:id="rId10"/>
            </p:custDataLst>
          </p:nvPr>
        </p:nvSpPr>
        <p:spPr>
          <a:xfrm>
            <a:off x="7497949" y="5339682"/>
            <a:ext cx="379564" cy="379564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1" name="菱形 60"/>
          <p:cNvSpPr/>
          <p:nvPr>
            <p:custDataLst>
              <p:tags r:id="rId11"/>
            </p:custDataLst>
          </p:nvPr>
        </p:nvSpPr>
        <p:spPr>
          <a:xfrm>
            <a:off x="7716737" y="5123724"/>
            <a:ext cx="379564" cy="379564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2" name="任意多边形 61"/>
          <p:cNvSpPr/>
          <p:nvPr>
            <p:custDataLst>
              <p:tags r:id="rId12"/>
            </p:custDataLst>
          </p:nvPr>
        </p:nvSpPr>
        <p:spPr>
          <a:xfrm>
            <a:off x="7086738" y="4770522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>
            <p:custDataLst>
              <p:tags r:id="rId13"/>
            </p:custDataLst>
          </p:nvPr>
        </p:nvSpPr>
        <p:spPr>
          <a:xfrm>
            <a:off x="7057598" y="4770522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sym typeface="Arial" panose="020B0604020202020204" pitchFamily="34" charset="0"/>
              </a:rPr>
              <a:t>3</a:t>
            </a:r>
            <a:endParaRPr lang="en-US" altLang="zh-CN" sz="2800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>
            <p:custDataLst>
              <p:tags r:id="rId14"/>
            </p:custDataLst>
          </p:nvPr>
        </p:nvSpPr>
        <p:spPr>
          <a:xfrm>
            <a:off x="8031232" y="5327616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docker-compose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2" name="矩形 51"/>
          <p:cNvSpPr/>
          <p:nvPr>
            <p:custDataLst>
              <p:tags r:id="rId15"/>
            </p:custDataLst>
          </p:nvPr>
        </p:nvSpPr>
        <p:spPr>
          <a:xfrm>
            <a:off x="8031232" y="4772255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zh-CN" altLang="en-US" sz="2400" dirty="0">
                <a:sym typeface="+mn-ea"/>
              </a:rPr>
              <a:t>编排工具</a:t>
            </a:r>
            <a:endParaRPr lang="zh-CN" altLang="en-US" sz="2400" b="1" dirty="0">
              <a:solidFill>
                <a:schemeClr val="accent3">
                  <a:lumMod val="75000"/>
                </a:schemeClr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7" name="菱形 76"/>
          <p:cNvSpPr/>
          <p:nvPr>
            <p:custDataLst>
              <p:tags r:id="rId16"/>
            </p:custDataLst>
          </p:nvPr>
        </p:nvSpPr>
        <p:spPr>
          <a:xfrm>
            <a:off x="4812791" y="3343154"/>
            <a:ext cx="379564" cy="379564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8" name="菱形 77"/>
          <p:cNvSpPr/>
          <p:nvPr>
            <p:custDataLst>
              <p:tags r:id="rId17"/>
            </p:custDataLst>
          </p:nvPr>
        </p:nvSpPr>
        <p:spPr>
          <a:xfrm>
            <a:off x="4812791" y="3776220"/>
            <a:ext cx="379564" cy="379564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9" name="菱形 78"/>
          <p:cNvSpPr/>
          <p:nvPr>
            <p:custDataLst>
              <p:tags r:id="rId18"/>
            </p:custDataLst>
          </p:nvPr>
        </p:nvSpPr>
        <p:spPr>
          <a:xfrm>
            <a:off x="5031579" y="3560262"/>
            <a:ext cx="379564" cy="37956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0" name="任意多边形 79"/>
          <p:cNvSpPr/>
          <p:nvPr>
            <p:custDataLst>
              <p:tags r:id="rId19"/>
            </p:custDataLst>
          </p:nvPr>
        </p:nvSpPr>
        <p:spPr>
          <a:xfrm>
            <a:off x="4401580" y="3207060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1" name="任意多边形 80"/>
          <p:cNvSpPr/>
          <p:nvPr>
            <p:custDataLst>
              <p:tags r:id="rId20"/>
            </p:custDataLst>
          </p:nvPr>
        </p:nvSpPr>
        <p:spPr>
          <a:xfrm>
            <a:off x="4372440" y="3207060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sym typeface="Arial" panose="020B0604020202020204" pitchFamily="34" charset="0"/>
              </a:rPr>
              <a:t>2</a:t>
            </a:r>
            <a:endParaRPr lang="en-US" altLang="zh-CN" sz="2800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>
            <p:custDataLst>
              <p:tags r:id="rId21"/>
            </p:custDataLst>
          </p:nvPr>
        </p:nvSpPr>
        <p:spPr>
          <a:xfrm>
            <a:off x="5346074" y="3764154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Install docker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>
            <p:custDataLst>
              <p:tags r:id="rId22"/>
            </p:custDataLst>
          </p:nvPr>
        </p:nvSpPr>
        <p:spPr>
          <a:xfrm>
            <a:off x="5346074" y="3208793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en-US" altLang="zh-CN" sz="2400" dirty="0">
                <a:sym typeface="+mn-ea"/>
              </a:rPr>
              <a:t>Docker</a:t>
            </a:r>
            <a:r>
              <a:rPr lang="zh-CN" altLang="en-US" sz="2400" dirty="0">
                <a:sym typeface="+mn-ea"/>
              </a:rPr>
              <a:t>环境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2830" y="1997710"/>
            <a:ext cx="10085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1.vmware</a:t>
            </a:r>
            <a:r>
              <a:rPr lang="zh-CN" altLang="en-US" dirty="0"/>
              <a:t>安装</a:t>
            </a:r>
            <a:r>
              <a:rPr lang="en-US" altLang="zh-CN" dirty="0" err="1"/>
              <a:t>linux</a:t>
            </a:r>
            <a:r>
              <a:rPr lang="en-US" altLang="zh-CN" dirty="0"/>
              <a:t> centos</a:t>
            </a:r>
            <a:r>
              <a:rPr lang="zh-CN" altLang="en-US" dirty="0"/>
              <a:t>或者</a:t>
            </a:r>
            <a:r>
              <a:rPr lang="en-US" altLang="zh-CN" dirty="0" err="1"/>
              <a:t>ubuntu</a:t>
            </a:r>
            <a:r>
              <a:rPr lang="zh-CN" altLang="en-US" dirty="0"/>
              <a:t>，建议最新稳定版本作为宿主机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安装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ce</a:t>
            </a:r>
            <a:r>
              <a:rPr lang="zh-CN" altLang="en-US" dirty="0"/>
              <a:t>稳定版本</a:t>
            </a:r>
            <a:endParaRPr lang="zh-CN" altLang="en-US" dirty="0"/>
          </a:p>
          <a:p>
            <a:r>
              <a:rPr lang="zh-CN" altLang="en-US" dirty="0">
                <a:hlinkClick r:id="rId1" action="ppaction://hlinkfile"/>
              </a:rPr>
              <a:t>https://docs.docker.com/engine/installation/</a:t>
            </a:r>
            <a:endParaRPr lang="zh-CN" altLang="en-US" dirty="0"/>
          </a:p>
          <a:p>
            <a:endParaRPr lang="zh-CN" altLang="en-US" dirty="0">
              <a:hlinkClick r:id="rId1" action="ppaction://hlinkfile"/>
            </a:endParaRPr>
          </a:p>
          <a:p>
            <a:r>
              <a:rPr lang="en-US" altLang="zh-CN" dirty="0"/>
              <a:t>3.</a:t>
            </a:r>
            <a:r>
              <a:rPr lang="zh-CN" altLang="en-US" dirty="0" smtClean="0"/>
              <a:t>共享开发机器磁盘文件</a:t>
            </a:r>
            <a:r>
              <a:rPr lang="zh-CN" altLang="en-US" dirty="0"/>
              <a:t>夹到</a:t>
            </a:r>
            <a:r>
              <a:rPr lang="en-US" altLang="zh-CN" dirty="0" err="1"/>
              <a:t>vmware</a:t>
            </a:r>
            <a:r>
              <a:rPr lang="zh-CN" altLang="en-US" dirty="0"/>
              <a:t>虚拟机的宿主机中。</a:t>
            </a:r>
            <a:endParaRPr lang="zh-CN" altLang="en-US" dirty="0"/>
          </a:p>
          <a:p>
            <a:r>
              <a:rPr lang="en-US" altLang="zh-CN" dirty="0">
                <a:hlinkClick r:id="rId2" action="ppaction://hlinkfile"/>
              </a:rPr>
              <a:t>https://blog.oeynet.com/post/108.html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安装编排工具 </a:t>
            </a:r>
            <a:r>
              <a:rPr lang="en-US" altLang="zh-CN" dirty="0" err="1"/>
              <a:t>docker</a:t>
            </a:r>
            <a:r>
              <a:rPr lang="en-US" altLang="zh-CN" dirty="0"/>
              <a:t>-compose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https://github.com/docker/compose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9695" y="608965"/>
            <a:ext cx="7085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Run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Run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Run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快速</a:t>
            </a:r>
            <a:r>
              <a:rPr lang="en-US" altLang="zh-CN" sz="3200" dirty="0"/>
              <a:t>run</a:t>
            </a:r>
            <a:r>
              <a:rPr lang="zh-CN" altLang="en-US" sz="3200" dirty="0"/>
              <a:t>一</a:t>
            </a:r>
            <a:r>
              <a:rPr lang="zh-CN" altLang="en-US" sz="3200" dirty="0" smtClean="0"/>
              <a:t>个</a:t>
            </a:r>
            <a:r>
              <a:rPr lang="zh-CN" altLang="en-US" sz="3200" dirty="0"/>
              <a:t> </a:t>
            </a:r>
            <a:r>
              <a:rPr lang="en-US" altLang="zh-CN" sz="3200" dirty="0" err="1" smtClean="0"/>
              <a:t>linux+nmp</a:t>
            </a:r>
            <a:endParaRPr lang="en-US" altLang="zh-CN" sz="3200" dirty="0"/>
          </a:p>
        </p:txBody>
      </p:sp>
      <p:cxnSp>
        <p:nvCxnSpPr>
          <p:cNvPr id="65" name="直接连接符 64"/>
          <p:cNvCxnSpPr/>
          <p:nvPr>
            <p:custDataLst>
              <p:tags r:id="rId1"/>
            </p:custDataLst>
          </p:nvPr>
        </p:nvCxnSpPr>
        <p:spPr>
          <a:xfrm>
            <a:off x="3974173" y="4260505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6135497" y="2689741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sp>
        <p:nvSpPr>
          <p:cNvPr id="4" name="空心弧 3"/>
          <p:cNvSpPr/>
          <p:nvPr>
            <p:custDataLst>
              <p:tags r:id="rId3"/>
            </p:custDataLst>
          </p:nvPr>
        </p:nvSpPr>
        <p:spPr>
          <a:xfrm>
            <a:off x="5401215" y="1315228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5617479" y="1512314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43" name="空心弧 42"/>
          <p:cNvSpPr/>
          <p:nvPr>
            <p:custDataLst>
              <p:tags r:id="rId5"/>
            </p:custDataLst>
          </p:nvPr>
        </p:nvSpPr>
        <p:spPr>
          <a:xfrm>
            <a:off x="3247909" y="3019391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3464172" y="3216477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空心弧 6"/>
          <p:cNvSpPr/>
          <p:nvPr>
            <p:custDataLst>
              <p:tags r:id="rId7"/>
            </p:custDataLst>
          </p:nvPr>
        </p:nvSpPr>
        <p:spPr>
          <a:xfrm>
            <a:off x="7554525" y="3019391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7770789" y="3216477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空心弧 8"/>
          <p:cNvSpPr/>
          <p:nvPr>
            <p:custDataLst>
              <p:tags r:id="rId9"/>
            </p:custDataLst>
          </p:nvPr>
        </p:nvSpPr>
        <p:spPr>
          <a:xfrm>
            <a:off x="1791862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2008126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空心弧 10"/>
          <p:cNvSpPr/>
          <p:nvPr>
            <p:custDataLst>
              <p:tags r:id="rId11"/>
            </p:custDataLst>
          </p:nvPr>
        </p:nvSpPr>
        <p:spPr>
          <a:xfrm>
            <a:off x="4659956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12"/>
            </p:custDataLst>
          </p:nvPr>
        </p:nvSpPr>
        <p:spPr>
          <a:xfrm>
            <a:off x="4876220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1" name="空心弧 50"/>
          <p:cNvSpPr/>
          <p:nvPr>
            <p:custDataLst>
              <p:tags r:id="rId13"/>
            </p:custDataLst>
          </p:nvPr>
        </p:nvSpPr>
        <p:spPr>
          <a:xfrm>
            <a:off x="7554523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椭圆 51"/>
          <p:cNvSpPr/>
          <p:nvPr>
            <p:custDataLst>
              <p:tags r:id="rId14"/>
            </p:custDataLst>
          </p:nvPr>
        </p:nvSpPr>
        <p:spPr>
          <a:xfrm>
            <a:off x="7770787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55" name="直接连接符 54"/>
          <p:cNvCxnSpPr>
            <a:endCxn id="52" idx="0"/>
          </p:cNvCxnSpPr>
          <p:nvPr>
            <p:custDataLst>
              <p:tags r:id="rId15"/>
            </p:custDataLst>
          </p:nvPr>
        </p:nvCxnSpPr>
        <p:spPr>
          <a:xfrm>
            <a:off x="8292801" y="4457591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sp>
        <p:nvSpPr>
          <p:cNvPr id="58" name="半闭框 57"/>
          <p:cNvSpPr/>
          <p:nvPr>
            <p:custDataLst>
              <p:tags r:id="rId16"/>
            </p:custDataLst>
          </p:nvPr>
        </p:nvSpPr>
        <p:spPr>
          <a:xfrm>
            <a:off x="2538902" y="4589375"/>
            <a:ext cx="1477556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9" name="半闭框 58"/>
          <p:cNvSpPr/>
          <p:nvPr>
            <p:custDataLst>
              <p:tags r:id="rId17"/>
            </p:custDataLst>
          </p:nvPr>
        </p:nvSpPr>
        <p:spPr>
          <a:xfrm flipH="1">
            <a:off x="4016458" y="4589375"/>
            <a:ext cx="1395012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3" name="半闭框 62"/>
          <p:cNvSpPr/>
          <p:nvPr>
            <p:custDataLst>
              <p:tags r:id="rId18"/>
            </p:custDataLst>
          </p:nvPr>
        </p:nvSpPr>
        <p:spPr>
          <a:xfrm>
            <a:off x="3975186" y="3019919"/>
            <a:ext cx="2220841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半闭框 63"/>
          <p:cNvSpPr/>
          <p:nvPr>
            <p:custDataLst>
              <p:tags r:id="rId19"/>
            </p:custDataLst>
          </p:nvPr>
        </p:nvSpPr>
        <p:spPr>
          <a:xfrm flipH="1">
            <a:off x="6196027" y="3019919"/>
            <a:ext cx="2096774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6" name="文本框 65"/>
          <p:cNvSpPr txBox="1"/>
          <p:nvPr>
            <p:custDataLst>
              <p:tags r:id="rId20"/>
            </p:custDataLst>
          </p:nvPr>
        </p:nvSpPr>
        <p:spPr>
          <a:xfrm>
            <a:off x="5675643" y="1778276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nginx</a:t>
            </a:r>
            <a:endParaRPr lang="en-US" altLang="zh-CN" dirty="0"/>
          </a:p>
        </p:txBody>
      </p:sp>
      <p:sp>
        <p:nvSpPr>
          <p:cNvPr id="67" name="文本框 66"/>
          <p:cNvSpPr txBox="1"/>
          <p:nvPr>
            <p:custDataLst>
              <p:tags r:id="rId21"/>
            </p:custDataLst>
          </p:nvPr>
        </p:nvSpPr>
        <p:spPr>
          <a:xfrm>
            <a:off x="3508113" y="3482440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 fontScale="77500" lnSpcReduction="10000"/>
          </a:bodyPr>
          <a:lstStyle/>
          <a:p>
            <a:pPr algn="ctr"/>
            <a:r>
              <a:rPr lang="en-US" altLang="zh-CN" dirty="0"/>
              <a:t>php-fpm</a:t>
            </a:r>
            <a:endParaRPr lang="en-US" altLang="zh-CN" dirty="0"/>
          </a:p>
          <a:p>
            <a:pPr algn="ctr"/>
            <a:r>
              <a:rPr lang="en-US" altLang="zh-CN" dirty="0"/>
              <a:t>v7.0</a:t>
            </a:r>
            <a:endParaRPr lang="en-US" altLang="zh-CN" dirty="0"/>
          </a:p>
        </p:txBody>
      </p:sp>
      <p:sp>
        <p:nvSpPr>
          <p:cNvPr id="68" name="文本框 67"/>
          <p:cNvSpPr txBox="1"/>
          <p:nvPr>
            <p:custDataLst>
              <p:tags r:id="rId22"/>
            </p:custDataLst>
          </p:nvPr>
        </p:nvSpPr>
        <p:spPr>
          <a:xfrm>
            <a:off x="7832946" y="3482440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 fontScale="77500" lnSpcReduction="10000"/>
          </a:bodyPr>
          <a:lstStyle/>
          <a:p>
            <a:pPr algn="ctr"/>
            <a:r>
              <a:rPr lang="en-US" altLang="zh-CN" dirty="0"/>
              <a:t>php-fpm</a:t>
            </a:r>
            <a:endParaRPr lang="en-US" altLang="zh-CN" dirty="0"/>
          </a:p>
          <a:p>
            <a:pPr algn="ctr"/>
            <a:r>
              <a:rPr lang="en-US" altLang="zh-CN" dirty="0"/>
              <a:t>v5.6</a:t>
            </a:r>
            <a:endParaRPr lang="en-US" altLang="zh-CN" dirty="0"/>
          </a:p>
        </p:txBody>
      </p:sp>
      <p:sp>
        <p:nvSpPr>
          <p:cNvPr id="69" name="文本框 68"/>
          <p:cNvSpPr txBox="1"/>
          <p:nvPr>
            <p:custDataLst>
              <p:tags r:id="rId23"/>
            </p:custDataLst>
          </p:nvPr>
        </p:nvSpPr>
        <p:spPr>
          <a:xfrm>
            <a:off x="7832946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mongo</a:t>
            </a:r>
            <a:endParaRPr lang="en-US" altLang="zh-CN" dirty="0"/>
          </a:p>
        </p:txBody>
      </p:sp>
      <p:sp>
        <p:nvSpPr>
          <p:cNvPr id="70" name="文本框 69"/>
          <p:cNvSpPr txBox="1"/>
          <p:nvPr>
            <p:custDataLst>
              <p:tags r:id="rId24"/>
            </p:custDataLst>
          </p:nvPr>
        </p:nvSpPr>
        <p:spPr>
          <a:xfrm>
            <a:off x="4951615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redis</a:t>
            </a:r>
            <a:endParaRPr lang="en-US" altLang="zh-CN" dirty="0"/>
          </a:p>
        </p:txBody>
      </p:sp>
      <p:sp>
        <p:nvSpPr>
          <p:cNvPr id="71" name="文本框 70"/>
          <p:cNvSpPr txBox="1"/>
          <p:nvPr>
            <p:custDataLst>
              <p:tags r:id="rId25"/>
            </p:custDataLst>
          </p:nvPr>
        </p:nvSpPr>
        <p:spPr>
          <a:xfrm>
            <a:off x="2070285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mysql</a:t>
            </a:r>
            <a:endParaRPr lang="en-US" altLang="zh-CN" dirty="0"/>
          </a:p>
        </p:txBody>
      </p:sp>
    </p:spTree>
    <p:custDataLst>
      <p:tags r:id="rId2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7665" y="3137535"/>
            <a:ext cx="6376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应用商店</a:t>
            </a:r>
            <a:r>
              <a:rPr lang="en-US" altLang="zh-CN" sz="3200" dirty="0"/>
              <a:t>Hub &amp; </a:t>
            </a:r>
            <a:r>
              <a:rPr lang="zh-CN" altLang="en-US" sz="3200" dirty="0"/>
              <a:t>加速器 </a:t>
            </a:r>
            <a:r>
              <a:rPr lang="en-US" altLang="zh-CN" sz="3200" dirty="0"/>
              <a:t>&amp; registry</a:t>
            </a:r>
            <a:endParaRPr lang="en-US" altLang="zh-CN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3565" y="2676525"/>
            <a:ext cx="8775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构建一些常用工具</a:t>
            </a:r>
            <a:br>
              <a:rPr lang="zh-CN" altLang="en-US" sz="2800" dirty="0"/>
            </a:br>
            <a:r>
              <a:rPr lang="en-US" altLang="zh-CN" sz="2800" dirty="0"/>
              <a:t>node  </a:t>
            </a:r>
            <a:r>
              <a:rPr lang="en-US" altLang="zh-CN" sz="2800" dirty="0" err="1"/>
              <a:t>npm</a:t>
            </a:r>
            <a:r>
              <a:rPr lang="en-US" altLang="zh-CN" sz="2800" dirty="0"/>
              <a:t>  bower  composer  go ....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88945" y="2831465"/>
            <a:ext cx="7164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工具使用</a:t>
            </a:r>
            <a:r>
              <a:rPr lang="en-US" altLang="zh-CN" sz="3200"/>
              <a:t>alias</a:t>
            </a:r>
            <a:r>
              <a:rPr lang="zh-CN" altLang="en-US" sz="3200"/>
              <a:t>的一些使用总结和注意点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64080" y="2894965"/>
            <a:ext cx="8639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工具整合 </a:t>
            </a:r>
            <a:r>
              <a:rPr lang="en-US" altLang="zh-CN" sz="3200"/>
              <a:t>&amp; </a:t>
            </a:r>
            <a:r>
              <a:rPr lang="zh-CN" altLang="en-US" sz="3200"/>
              <a:t>服务编排 </a:t>
            </a:r>
            <a:r>
              <a:rPr lang="en-US" altLang="zh-CN" sz="3200"/>
              <a:t>&amp; </a:t>
            </a:r>
            <a:r>
              <a:rPr lang="zh-CN" altLang="en-US" sz="3200"/>
              <a:t>提取配置文件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2204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内容</a:t>
            </a:r>
            <a:r>
              <a:rPr kumimoji="1" lang="zh-CN" altLang="en-US" sz="2800" dirty="0" smtClean="0"/>
              <a:t>（</a:t>
            </a:r>
            <a:r>
              <a:rPr kumimoji="1" lang="zh-CN" altLang="en-US" sz="2800" dirty="0"/>
              <a:t>主要：</a:t>
            </a:r>
            <a:r>
              <a:rPr kumimoji="1" lang="en-US" altLang="zh-CN" sz="2800" dirty="0" smtClean="0"/>
              <a:t>PPT</a:t>
            </a:r>
            <a:r>
              <a:rPr kumimoji="1" lang="zh-CN" altLang="en-US" sz="2800" dirty="0" smtClean="0"/>
              <a:t>内容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副从</a:t>
            </a:r>
            <a:r>
              <a:rPr kumimoji="1" lang="zh-CN" altLang="en-US" sz="2800" dirty="0"/>
              <a:t>：</a:t>
            </a:r>
            <a:r>
              <a:rPr kumimoji="1" lang="zh-CN" altLang="en-US" sz="2800" dirty="0" smtClean="0"/>
              <a:t>说明</a:t>
            </a:r>
            <a:r>
              <a:rPr kumimoji="1" lang="zh-CN" altLang="en-US" sz="2800" dirty="0"/>
              <a:t>文档</a:t>
            </a:r>
            <a:r>
              <a:rPr kumimoji="1" lang="zh-CN" altLang="en-US" sz="2800" dirty="0" smtClean="0"/>
              <a:t>内容）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015"/>
            <a:ext cx="10515600" cy="2536825"/>
          </a:xfrm>
        </p:spPr>
        <p:txBody>
          <a:bodyPr/>
          <a:lstStyle/>
          <a:p>
            <a:r>
              <a:rPr kumimoji="1" lang="zh-CN" altLang="en-US" dirty="0" smtClean="0"/>
              <a:t>构建高可用的开发环境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开发人员的软件</a:t>
            </a:r>
            <a:r>
              <a:rPr kumimoji="1" lang="zh-CN" altLang="en-US" dirty="0"/>
              <a:t>交付</a:t>
            </a:r>
            <a:r>
              <a:rPr kumimoji="1" lang="zh-CN" altLang="en-US" dirty="0" smtClean="0"/>
              <a:t>方式</a:t>
            </a:r>
            <a:endParaRPr kumimoji="1" lang="zh-CN" altLang="en-US" dirty="0" smtClean="0"/>
          </a:p>
          <a:p>
            <a:r>
              <a:rPr kumimoji="1" lang="zh-CN" altLang="en-US" dirty="0" smtClean="0">
                <a:sym typeface="+mn-ea"/>
              </a:rPr>
              <a:t>（下期）企业开发团队的实践工具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（下期）熟悉的</a:t>
            </a:r>
            <a:r>
              <a:rPr kumimoji="1" lang="en-US" altLang="zh-CN" dirty="0" err="1" smtClean="0"/>
              <a:t>devops workflow</a:t>
            </a:r>
            <a:endParaRPr kumimoji="1" lang="zh-CN" altLang="en-US" dirty="0" err="1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7600" y="3050540"/>
            <a:ext cx="7416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构建一个</a:t>
            </a:r>
            <a:r>
              <a:rPr lang="en-US" altLang="zh-CN" sz="3200"/>
              <a:t>docker-compose</a:t>
            </a:r>
            <a:r>
              <a:rPr lang="zh-CN" altLang="en-US" sz="3200"/>
              <a:t>完整的项目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4280" y="3006090"/>
            <a:ext cx="7503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分离</a:t>
            </a:r>
            <a:r>
              <a:rPr lang="en-US" altLang="zh-CN" sz="3200" dirty="0"/>
              <a:t>compose</a:t>
            </a:r>
            <a:r>
              <a:rPr lang="zh-CN" altLang="en-US" sz="3200" dirty="0"/>
              <a:t>文件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4500" y="3244850"/>
            <a:ext cx="6222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版本控制 </a:t>
            </a:r>
            <a:r>
              <a:rPr lang="en-US" altLang="zh-CN" sz="3200"/>
              <a:t>&amp; </a:t>
            </a:r>
            <a:r>
              <a:rPr lang="zh-CN" altLang="en-US" sz="3200"/>
              <a:t>构建工具整合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45410" y="3137535"/>
            <a:ext cx="6901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开发产品的交付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12465" y="579755"/>
            <a:ext cx="6639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以源码包的方式进行交付</a:t>
            </a:r>
            <a:endParaRPr lang="zh-CN" altLang="en-US" sz="3200"/>
          </a:p>
        </p:txBody>
      </p:sp>
      <p:sp>
        <p:nvSpPr>
          <p:cNvPr id="17" name="右箭头 16"/>
          <p:cNvSpPr/>
          <p:nvPr>
            <p:custDataLst>
              <p:tags r:id="rId1"/>
            </p:custDataLst>
          </p:nvPr>
        </p:nvSpPr>
        <p:spPr>
          <a:xfrm>
            <a:off x="1955800" y="1769977"/>
            <a:ext cx="8407400" cy="469900"/>
          </a:xfrm>
          <a:prstGeom prst="rightArrow">
            <a:avLst/>
          </a:prstGeom>
          <a:solidFill>
            <a:srgbClr val="0F6FC6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2000"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>
            <a:off x="2260602" y="1538799"/>
            <a:ext cx="1420818" cy="3269904"/>
            <a:chOff x="1038704" y="1538799"/>
            <a:chExt cx="1420818" cy="3269904"/>
          </a:xfrm>
        </p:grpSpPr>
        <p:sp>
          <p:nvSpPr>
            <p:cNvPr id="19" name="矩形 18"/>
            <p:cNvSpPr/>
            <p:nvPr>
              <p:custDataLst>
                <p:tags r:id="rId3"/>
              </p:custDataLst>
            </p:nvPr>
          </p:nvSpPr>
          <p:spPr>
            <a:xfrm>
              <a:off x="1038704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rmAutofit lnSpcReduction="10000"/>
            </a:bodyPr>
            <a:p>
              <a:pPr algn="ctr">
                <a:lnSpc>
                  <a:spcPct val="130000"/>
                </a:lnSpc>
              </a:pPr>
              <a:r>
                <a:rPr lang="zh-CN" altLang="en-US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上传整套系统</a:t>
              </a:r>
              <a:r>
                <a:rPr lang="en-US" altLang="zh-CN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(</a:t>
              </a:r>
              <a:r>
                <a:rPr lang="zh-CN" altLang="en-US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不包含于库依赖减小体积</a:t>
              </a:r>
              <a:r>
                <a:rPr lang="en-US" altLang="zh-CN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)</a:t>
              </a:r>
              <a:endParaRPr lang="en-US" altLang="zh-CN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0" name="任意多边形 19"/>
            <p:cNvSpPr/>
            <p:nvPr>
              <p:custDataLst>
                <p:tags r:id="rId4"/>
              </p:custDataLst>
            </p:nvPr>
          </p:nvSpPr>
          <p:spPr>
            <a:xfrm>
              <a:off x="1282983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push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3828145" y="1538799"/>
            <a:ext cx="1420818" cy="3269904"/>
            <a:chOff x="1038704" y="1538799"/>
            <a:chExt cx="1420818" cy="3269904"/>
          </a:xfrm>
        </p:grpSpPr>
        <p:sp>
          <p:nvSpPr>
            <p:cNvPr id="22" name="矩形 21"/>
            <p:cNvSpPr/>
            <p:nvPr>
              <p:custDataLst>
                <p:tags r:id="rId6"/>
              </p:custDataLst>
            </p:nvPr>
          </p:nvSpPr>
          <p:spPr>
            <a:xfrm>
              <a:off x="1038704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rmAutofit lnSpcReduction="10000"/>
            </a:bodyPr>
            <a:p>
              <a:pPr algn="ctr">
                <a:lnSpc>
                  <a:spcPct val="130000"/>
                </a:lnSpc>
              </a:pPr>
              <a:r>
                <a:rPr lang="en-US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git</a:t>
              </a:r>
              <a:r>
                <a:rPr lang="zh-CN" altLang="en-US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服务器</a:t>
              </a:r>
              <a:endParaRPr lang="zh-CN" altLang="en-US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任意多边形 22"/>
            <p:cNvSpPr/>
            <p:nvPr>
              <p:custDataLst>
                <p:tags r:id="rId7"/>
              </p:custDataLst>
            </p:nvPr>
          </p:nvSpPr>
          <p:spPr>
            <a:xfrm>
              <a:off x="1282983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git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server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8"/>
            </p:custDataLst>
          </p:nvPr>
        </p:nvGrpSpPr>
        <p:grpSpPr>
          <a:xfrm>
            <a:off x="5395688" y="1538799"/>
            <a:ext cx="1420818" cy="3269904"/>
            <a:chOff x="1038704" y="1538799"/>
            <a:chExt cx="1420818" cy="3269904"/>
          </a:xfrm>
        </p:grpSpPr>
        <p:sp>
          <p:nvSpPr>
            <p:cNvPr id="25" name="矩形 24"/>
            <p:cNvSpPr/>
            <p:nvPr>
              <p:custDataLst>
                <p:tags r:id="rId9"/>
              </p:custDataLst>
            </p:nvPr>
          </p:nvSpPr>
          <p:spPr>
            <a:xfrm>
              <a:off x="1038704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rmAutofit lnSpcReduction="10000"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获取分支</a:t>
              </a:r>
              <a:endParaRPr lang="zh-CN" altLang="da-DK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进行</a:t>
              </a:r>
              <a:r>
                <a:rPr lang="en-US" altLang="zh-CN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Image</a:t>
              </a:r>
              <a:r>
                <a:rPr lang="zh-CN" altLang="en-US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构建</a:t>
              </a:r>
              <a:endParaRPr lang="zh-CN" altLang="en-US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6" name="任意多边形 25"/>
            <p:cNvSpPr/>
            <p:nvPr>
              <p:custDataLst>
                <p:tags r:id="rId10"/>
              </p:custDataLst>
            </p:nvPr>
          </p:nvSpPr>
          <p:spPr>
            <a:xfrm>
              <a:off x="1282983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pull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build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1"/>
            </p:custDataLst>
          </p:nvPr>
        </p:nvGrpSpPr>
        <p:grpSpPr>
          <a:xfrm>
            <a:off x="6963231" y="1538799"/>
            <a:ext cx="1420818" cy="3269904"/>
            <a:chOff x="1038704" y="1538799"/>
            <a:chExt cx="1420818" cy="3269904"/>
          </a:xfrm>
        </p:grpSpPr>
        <p:sp>
          <p:nvSpPr>
            <p:cNvPr id="28" name="矩形 27"/>
            <p:cNvSpPr/>
            <p:nvPr>
              <p:custDataLst>
                <p:tags r:id="rId12"/>
              </p:custDataLst>
            </p:nvPr>
          </p:nvSpPr>
          <p:spPr>
            <a:xfrm>
              <a:off x="1038704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rmAutofit lnSpcReduction="10000"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启动构建项目的依赖</a:t>
              </a:r>
              <a:endParaRPr lang="zh-CN" altLang="da-DK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13"/>
              </p:custDataLst>
            </p:nvPr>
          </p:nvSpPr>
          <p:spPr>
            <a:xfrm>
              <a:off x="1282983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run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14"/>
            </p:custDataLst>
          </p:nvPr>
        </p:nvGrpSpPr>
        <p:grpSpPr>
          <a:xfrm>
            <a:off x="8530774" y="1538799"/>
            <a:ext cx="1420818" cy="3269904"/>
            <a:chOff x="1038704" y="1538799"/>
            <a:chExt cx="1420818" cy="3269904"/>
          </a:xfrm>
        </p:grpSpPr>
        <p:sp>
          <p:nvSpPr>
            <p:cNvPr id="43" name="矩形 42"/>
            <p:cNvSpPr/>
            <p:nvPr>
              <p:custDataLst>
                <p:tags r:id="rId15"/>
              </p:custDataLst>
            </p:nvPr>
          </p:nvSpPr>
          <p:spPr>
            <a:xfrm>
              <a:off x="1038704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rmAutofit lnSpcReduction="10000"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运行项目</a:t>
              </a:r>
              <a:endParaRPr lang="zh-CN" altLang="da-DK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4" name="任意多边形 43"/>
            <p:cNvSpPr/>
            <p:nvPr>
              <p:custDataLst>
                <p:tags r:id="rId16"/>
              </p:custDataLst>
            </p:nvPr>
          </p:nvSpPr>
          <p:spPr>
            <a:xfrm>
              <a:off x="1282983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up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右箭头 11"/>
          <p:cNvSpPr/>
          <p:nvPr>
            <p:custDataLst>
              <p:tags r:id="rId1"/>
            </p:custDataLst>
          </p:nvPr>
        </p:nvSpPr>
        <p:spPr>
          <a:xfrm>
            <a:off x="2685143" y="1769977"/>
            <a:ext cx="6948714" cy="469900"/>
          </a:xfrm>
          <a:prstGeom prst="rightArrow">
            <a:avLst/>
          </a:prstGeom>
          <a:solidFill>
            <a:srgbClr val="0F6FC6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2000"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3333635" y="1538799"/>
            <a:ext cx="1420818" cy="3269904"/>
            <a:chOff x="1401561" y="1538799"/>
            <a:chExt cx="1420818" cy="3269904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1401561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以镜像的方式</a:t>
              </a:r>
              <a:r>
                <a:rPr lang="en-US" altLang="zh-CN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push</a:t>
              </a:r>
              <a:r>
                <a:rPr lang="zh-CN" altLang="en-US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到</a:t>
              </a:r>
              <a:r>
                <a:rPr lang="en-US" altLang="zh-CN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registry</a:t>
              </a:r>
              <a:endParaRPr lang="en-US" altLang="zh-CN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" name="任意多边形 1"/>
            <p:cNvSpPr/>
            <p:nvPr>
              <p:custDataLst>
                <p:tags r:id="rId4"/>
              </p:custDataLst>
            </p:nvPr>
          </p:nvSpPr>
          <p:spPr>
            <a:xfrm>
              <a:off x="1645840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Image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Push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5387088" y="1538799"/>
            <a:ext cx="1420818" cy="3269904"/>
            <a:chOff x="3032518" y="1538799"/>
            <a:chExt cx="1420818" cy="3269904"/>
          </a:xfrm>
        </p:grpSpPr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3276797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Registry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3032518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镜像管理仓库</a:t>
              </a:r>
              <a:endParaRPr lang="zh-CN" altLang="da-DK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7440540" y="1538799"/>
            <a:ext cx="1420818" cy="3269904"/>
            <a:chOff x="4663475" y="1538799"/>
            <a:chExt cx="1420818" cy="3269904"/>
          </a:xfrm>
        </p:grpSpPr>
        <p:sp>
          <p:nvSpPr>
            <p:cNvPr id="16" name="任意多边形 15"/>
            <p:cNvSpPr/>
            <p:nvPr>
              <p:custDataLst>
                <p:tags r:id="rId9"/>
              </p:custDataLst>
            </p:nvPr>
          </p:nvSpPr>
          <p:spPr>
            <a:xfrm>
              <a:off x="4907754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Pull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Up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>
            <a:xfrm>
              <a:off x="4663475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下拉镜像，直接运行</a:t>
              </a:r>
              <a:endParaRPr lang="zh-CN" altLang="da-DK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212465" y="579755"/>
            <a:ext cx="6639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以</a:t>
            </a:r>
            <a:r>
              <a:rPr lang="en-US" altLang="zh-CN" sz="3200"/>
              <a:t>Image</a:t>
            </a:r>
            <a:r>
              <a:rPr lang="zh-CN" altLang="en-US" sz="3200"/>
              <a:t>的方式进行交付</a:t>
            </a:r>
            <a:endParaRPr lang="zh-CN" altLang="en-US" sz="3200"/>
          </a:p>
        </p:txBody>
      </p:sp>
    </p:spTree>
    <p:custDataLst>
      <p:tags r:id="rId1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9195" y="3244850"/>
            <a:ext cx="9833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发布应用到云服务器 </a:t>
            </a:r>
            <a:r>
              <a:rPr lang="en-US" altLang="zh-CN" sz="3200" dirty="0"/>
              <a:t>| </a:t>
            </a:r>
            <a:r>
              <a:rPr lang="zh-CN" altLang="en-US" sz="3200" dirty="0"/>
              <a:t>容器云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8550" y="2996565"/>
            <a:ext cx="7454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docker </a:t>
            </a:r>
            <a:r>
              <a:rPr lang="en-US" altLang="zh-CN" sz="3200" dirty="0" smtClean="0"/>
              <a:t>swarm</a:t>
            </a:r>
            <a:r>
              <a:rPr lang="zh-CN" altLang="en-US" sz="3200" smtClean="0"/>
              <a:t> 介绍 </a:t>
            </a:r>
            <a:r>
              <a:rPr lang="en-US" altLang="zh-CN" sz="3200" smtClean="0"/>
              <a:t>&amp; </a:t>
            </a:r>
            <a:r>
              <a:rPr lang="zh-CN" altLang="en-US" sz="3200" smtClean="0"/>
              <a:t>集群的概念 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1385" y="921385"/>
            <a:ext cx="7672070" cy="4401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3815" y="2921635"/>
            <a:ext cx="4484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/>
              <a:t>Q &amp; A</a:t>
            </a:r>
            <a:endParaRPr lang="en-US" altLang="zh-CN" sz="6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工欲善其事必先利其器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1615" y="3137535"/>
            <a:ext cx="7736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下一期：利用</a:t>
            </a:r>
            <a:r>
              <a:rPr lang="en-US" altLang="zh-CN" sz="3200"/>
              <a:t>Docker &amp; Jenkins </a:t>
            </a:r>
            <a:r>
              <a:rPr lang="zh-CN" altLang="en-US" sz="3200"/>
              <a:t>实现 </a:t>
            </a:r>
            <a:r>
              <a:rPr lang="en-US" altLang="zh-CN" sz="3200"/>
              <a:t>Devops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107180" y="6043930"/>
            <a:ext cx="397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https://www.docker.com/use-cases/cicd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725" y="3137535"/>
            <a:ext cx="6940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企业开发团队操作场景的一些手段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726440"/>
            <a:ext cx="9613900" cy="5405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999615" y="3137535"/>
            <a:ext cx="8192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请问你们的机器上有多少环境软件？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4450231" y="1739097"/>
            <a:ext cx="2287352" cy="2287352"/>
          </a:xfrm>
          <a:prstGeom prst="ellipse">
            <a:avLst/>
          </a:prstGeom>
          <a:noFill/>
          <a:ln w="12700">
            <a:solidFill>
              <a:srgbClr val="5F5F5F">
                <a:lumMod val="50000"/>
                <a:lumOff val="50000"/>
              </a:srgbClr>
            </a:solidFill>
            <a:prstDash val="solid"/>
          </a:ln>
        </p:spPr>
        <p:style>
          <a:lnRef idx="2">
            <a:srgbClr val="B680DA">
              <a:shade val="50000"/>
            </a:srgbClr>
          </a:lnRef>
          <a:fillRef idx="1">
            <a:srgbClr val="B680DA"/>
          </a:fillRef>
          <a:effectRef idx="0">
            <a:srgbClr val="B680DA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2000" dirty="0">
                <a:solidFill>
                  <a:srgbClr val="5F5F5F"/>
                </a:solidFill>
                <a:sym typeface="Arial" panose="020B0604020202020204" pitchFamily="34" charset="0"/>
              </a:rPr>
              <a:t>开发机器</a:t>
            </a:r>
            <a:endParaRPr lang="zh-CN" altLang="en-US" sz="2000" dirty="0">
              <a:solidFill>
                <a:srgbClr val="5F5F5F"/>
              </a:solidFill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>
            <a:off x="850661" y="1229258"/>
            <a:ext cx="3711334" cy="1172347"/>
            <a:chOff x="-14646" y="1487333"/>
            <a:chExt cx="3711334" cy="1172347"/>
          </a:xfrm>
        </p:grpSpPr>
        <p:cxnSp>
          <p:nvCxnSpPr>
            <p:cNvPr id="3" name="直接连接符 2"/>
            <p:cNvCxnSpPr>
              <a:stCxn id="8" idx="6"/>
            </p:cNvCxnSpPr>
            <p:nvPr>
              <p:custDataLst>
                <p:tags r:id="rId3"/>
              </p:custDataLst>
            </p:nvPr>
          </p:nvCxnSpPr>
          <p:spPr>
            <a:xfrm>
              <a:off x="2796688" y="2343190"/>
              <a:ext cx="900000" cy="308854"/>
            </a:xfrm>
            <a:prstGeom prst="line">
              <a:avLst/>
            </a:prstGeom>
            <a:ln w="12700">
              <a:solidFill>
                <a:srgbClr val="5F5F5F">
                  <a:lumMod val="50000"/>
                  <a:lumOff val="50000"/>
                </a:srgbClr>
              </a:solidFill>
              <a:prstDash val="solid"/>
            </a:ln>
          </p:spPr>
          <p:style>
            <a:lnRef idx="1">
              <a:srgbClr val="B680DA"/>
            </a:lnRef>
            <a:fillRef idx="0">
              <a:srgbClr val="B680DA"/>
            </a:fillRef>
            <a:effectRef idx="0">
              <a:srgbClr val="B680DA"/>
            </a:effectRef>
            <a:fontRef idx="minor">
              <a:srgbClr val="5F5F5F"/>
            </a:fontRef>
          </p:style>
        </p:cxnSp>
        <p:sp>
          <p:nvSpPr>
            <p:cNvPr id="8" name="椭圆 7"/>
            <p:cNvSpPr/>
            <p:nvPr>
              <p:custDataLst>
                <p:tags r:id="rId4"/>
              </p:custDataLst>
            </p:nvPr>
          </p:nvSpPr>
          <p:spPr>
            <a:xfrm>
              <a:off x="2163707" y="2026699"/>
              <a:ext cx="632981" cy="632981"/>
            </a:xfrm>
            <a:prstGeom prst="ellipse">
              <a:avLst/>
            </a:prstGeom>
            <a:noFill/>
            <a:ln w="6350">
              <a:solidFill>
                <a:srgbClr val="B680DA"/>
              </a:solidFill>
            </a:ln>
          </p:spPr>
          <p:style>
            <a:lnRef idx="2">
              <a:srgbClr val="B680DA">
                <a:shade val="50000"/>
              </a:srgbClr>
            </a:lnRef>
            <a:fillRef idx="1">
              <a:srgbClr val="B680DA"/>
            </a:fillRef>
            <a:effectRef idx="0">
              <a:srgbClr val="B680DA"/>
            </a:effectRef>
            <a:fontRef idx="minor">
              <a:sysClr val="window" lastClr="FFFFFF"/>
            </a:fontRef>
          </p:style>
          <p:txBody>
            <a:bodyPr rtlCol="0" anchor="ctr">
              <a:normAutofit fontScale="75000" lnSpcReduction="20000"/>
            </a:bodyPr>
            <a:p>
              <a:pPr algn="ctr"/>
              <a:r>
                <a:rPr lang="en-US" altLang="zh-CN" sz="3200" dirty="0">
                  <a:solidFill>
                    <a:srgbClr val="B680DA"/>
                  </a:solidFill>
                  <a:sym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rgbClr val="B680D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5"/>
              </p:custDataLst>
            </p:nvPr>
          </p:nvSpPr>
          <p:spPr>
            <a:xfrm>
              <a:off x="-14646" y="1487333"/>
              <a:ext cx="3710940" cy="871855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p>
              <a:pPr algn="r">
                <a:lnSpc>
                  <a:spcPct val="150000"/>
                </a:lnSpc>
              </a:pPr>
              <a:r>
                <a:rPr lang="en-US" altLang="zh-CN" dirty="0">
                  <a:solidFill>
                    <a:sysClr val="window" lastClr="FFFFFF">
                      <a:lumMod val="50000"/>
                    </a:sysClr>
                  </a:solidFill>
                  <a:sym typeface="Arial" panose="020B0604020202020204" pitchFamily="34" charset="0"/>
                </a:rPr>
                <a:t>jdk1.7/php5.x/python2.x/node6.x</a:t>
              </a:r>
              <a:endParaRPr lang="en-US" altLang="zh-CN" dirty="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5277421" y="4833126"/>
            <a:ext cx="632981" cy="632981"/>
          </a:xfrm>
          <a:prstGeom prst="ellipse">
            <a:avLst/>
          </a:prstGeom>
          <a:noFill/>
          <a:ln w="6350">
            <a:solidFill>
              <a:srgbClr val="C1457D"/>
            </a:solidFill>
          </a:ln>
        </p:spPr>
        <p:style>
          <a:lnRef idx="2">
            <a:srgbClr val="B680DA">
              <a:shade val="50000"/>
            </a:srgbClr>
          </a:lnRef>
          <a:fillRef idx="1">
            <a:srgbClr val="B680DA"/>
          </a:fillRef>
          <a:effectRef idx="0">
            <a:srgbClr val="B680DA"/>
          </a:effectRef>
          <a:fontRef idx="minor">
            <a:sysClr val="window" lastClr="FFFFFF"/>
          </a:fontRef>
        </p:style>
        <p:txBody>
          <a:bodyPr rtlCol="0" anchor="ctr">
            <a:normAutofit fontScale="75000" lnSpcReduction="20000"/>
          </a:bodyPr>
          <a:p>
            <a:pPr algn="ctr"/>
            <a:r>
              <a:rPr lang="en-US" altLang="zh-CN" sz="3200" dirty="0">
                <a:solidFill>
                  <a:srgbClr val="C1457D"/>
                </a:solidFill>
                <a:sym typeface="Arial" panose="020B0604020202020204" pitchFamily="34" charset="0"/>
              </a:rPr>
              <a:t>3</a:t>
            </a:r>
            <a:endParaRPr lang="zh-CN" altLang="en-US" sz="3200" dirty="0">
              <a:solidFill>
                <a:srgbClr val="C1457D"/>
              </a:solidFill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5910265" y="4898027"/>
            <a:ext cx="1800000" cy="872034"/>
          </a:xfrm>
          <a:prstGeom prst="rect">
            <a:avLst/>
          </a:prstGeom>
        </p:spPr>
        <p:txBody>
          <a:bodyPr wrap="square"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apache</a:t>
            </a:r>
            <a:endParaRPr lang="en-US" altLang="zh-CN" dirty="0">
              <a:solidFill>
                <a:sysClr val="window" lastClr="FFFFFF">
                  <a:lumMod val="50000"/>
                </a:sysClr>
              </a:solidFill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6640119" y="1441343"/>
            <a:ext cx="4065905" cy="960504"/>
            <a:chOff x="5633009" y="1717423"/>
            <a:chExt cx="4065905" cy="960504"/>
          </a:xfrm>
        </p:grpSpPr>
        <p:cxnSp>
          <p:nvCxnSpPr>
            <p:cNvPr id="5" name="直接连接符 4"/>
            <p:cNvCxnSpPr/>
            <p:nvPr>
              <p:custDataLst>
                <p:tags r:id="rId9"/>
              </p:custDataLst>
            </p:nvPr>
          </p:nvCxnSpPr>
          <p:spPr>
            <a:xfrm flipV="1">
              <a:off x="5633009" y="2369073"/>
              <a:ext cx="900000" cy="308854"/>
            </a:xfrm>
            <a:prstGeom prst="line">
              <a:avLst/>
            </a:prstGeom>
            <a:ln w="12700">
              <a:solidFill>
                <a:srgbClr val="5F5F5F">
                  <a:lumMod val="50000"/>
                  <a:lumOff val="50000"/>
                </a:srgbClr>
              </a:solidFill>
              <a:prstDash val="solid"/>
            </a:ln>
          </p:spPr>
          <p:style>
            <a:lnRef idx="1">
              <a:srgbClr val="B680DA"/>
            </a:lnRef>
            <a:fillRef idx="0">
              <a:srgbClr val="B680DA"/>
            </a:fillRef>
            <a:effectRef idx="0">
              <a:srgbClr val="B680DA"/>
            </a:effectRef>
            <a:fontRef idx="minor">
              <a:srgbClr val="5F5F5F"/>
            </a:fontRef>
          </p:style>
        </p:cxnSp>
        <p:sp>
          <p:nvSpPr>
            <p:cNvPr id="17" name="椭圆 16"/>
            <p:cNvSpPr/>
            <p:nvPr>
              <p:custDataLst>
                <p:tags r:id="rId10"/>
              </p:custDataLst>
            </p:nvPr>
          </p:nvSpPr>
          <p:spPr>
            <a:xfrm>
              <a:off x="6533009" y="2034098"/>
              <a:ext cx="632981" cy="632981"/>
            </a:xfrm>
            <a:prstGeom prst="ellipse">
              <a:avLst/>
            </a:prstGeom>
            <a:noFill/>
            <a:ln w="6350">
              <a:solidFill>
                <a:srgbClr val="AD59A1"/>
              </a:solidFill>
            </a:ln>
          </p:spPr>
          <p:style>
            <a:lnRef idx="2">
              <a:srgbClr val="B680DA">
                <a:shade val="50000"/>
              </a:srgbClr>
            </a:lnRef>
            <a:fillRef idx="1">
              <a:srgbClr val="B680DA"/>
            </a:fillRef>
            <a:effectRef idx="0">
              <a:srgbClr val="B680DA"/>
            </a:effectRef>
            <a:fontRef idx="minor">
              <a:sysClr val="window" lastClr="FFFFFF"/>
            </a:fontRef>
          </p:style>
          <p:txBody>
            <a:bodyPr rtlCol="0" anchor="ctr">
              <a:normAutofit fontScale="75000" lnSpcReduction="20000"/>
            </a:bodyPr>
            <a:p>
              <a:pPr algn="ctr"/>
              <a:r>
                <a:rPr lang="en-US" altLang="zh-CN" sz="3200" dirty="0">
                  <a:solidFill>
                    <a:srgbClr val="AD59A1"/>
                  </a:solidFill>
                  <a:sym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rgbClr val="AD59A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1"/>
              </p:custDataLst>
            </p:nvPr>
          </p:nvSpPr>
          <p:spPr>
            <a:xfrm>
              <a:off x="7200189" y="1717423"/>
              <a:ext cx="2498725" cy="871855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ysClr val="window" lastClr="FFFFFF">
                      <a:lumMod val="50000"/>
                    </a:sysClr>
                  </a:solidFill>
                  <a:sym typeface="Arial" panose="020B0604020202020204" pitchFamily="34" charset="0"/>
                </a:rPr>
                <a:t>jdk1.8/php7.x/python.....</a:t>
              </a:r>
              <a:endParaRPr lang="zh-CN" altLang="en-US" dirty="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>
            <a:stCxn id="2" idx="4"/>
          </p:cNvCxnSpPr>
          <p:nvPr>
            <p:custDataLst>
              <p:tags r:id="rId12"/>
            </p:custDataLst>
          </p:nvPr>
        </p:nvCxnSpPr>
        <p:spPr>
          <a:xfrm>
            <a:off x="5593907" y="4026449"/>
            <a:ext cx="0" cy="792000"/>
          </a:xfrm>
          <a:prstGeom prst="line">
            <a:avLst/>
          </a:prstGeom>
          <a:ln>
            <a:solidFill>
              <a:srgbClr val="5F5F5F">
                <a:lumMod val="50000"/>
                <a:lumOff val="50000"/>
              </a:srgbClr>
            </a:solidFill>
          </a:ln>
        </p:spPr>
        <p:style>
          <a:lnRef idx="1">
            <a:srgbClr val="B680DA"/>
          </a:lnRef>
          <a:fillRef idx="0">
            <a:srgbClr val="B680DA"/>
          </a:fillRef>
          <a:effectRef idx="0">
            <a:srgbClr val="B680DA"/>
          </a:effectRef>
          <a:fontRef idx="minor">
            <a:srgbClr val="5F5F5F"/>
          </a:fontRef>
        </p:style>
      </p:cxn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6640145" y="3396390"/>
            <a:ext cx="2343371" cy="1180767"/>
            <a:chOff x="329713" y="1634530"/>
            <a:chExt cx="2343371" cy="1180767"/>
          </a:xfrm>
        </p:grpSpPr>
        <p:cxnSp>
          <p:nvCxnSpPr>
            <p:cNvPr id="6" name="直接连接符 5"/>
            <p:cNvCxnSpPr/>
            <p:nvPr>
              <p:custDataLst>
                <p:tags r:id="rId14"/>
              </p:custDataLst>
            </p:nvPr>
          </p:nvCxnSpPr>
          <p:spPr>
            <a:xfrm>
              <a:off x="329713" y="1634530"/>
              <a:ext cx="900000" cy="308854"/>
            </a:xfrm>
            <a:prstGeom prst="line">
              <a:avLst/>
            </a:prstGeom>
            <a:ln w="12700">
              <a:solidFill>
                <a:srgbClr val="5F5F5F">
                  <a:lumMod val="50000"/>
                  <a:lumOff val="50000"/>
                </a:srgbClr>
              </a:solidFill>
              <a:prstDash val="solid"/>
            </a:ln>
          </p:spPr>
          <p:style>
            <a:lnRef idx="1">
              <a:srgbClr val="B680DA"/>
            </a:lnRef>
            <a:fillRef idx="0">
              <a:srgbClr val="B680DA"/>
            </a:fillRef>
            <a:effectRef idx="0">
              <a:srgbClr val="B680DA"/>
            </a:effectRef>
            <a:fontRef idx="minor">
              <a:srgbClr val="5F5F5F"/>
            </a:fontRef>
          </p:style>
        </p:cxnSp>
        <p:sp>
          <p:nvSpPr>
            <p:cNvPr id="7" name="椭圆 6"/>
            <p:cNvSpPr/>
            <p:nvPr>
              <p:custDataLst>
                <p:tags r:id="rId15"/>
              </p:custDataLst>
            </p:nvPr>
          </p:nvSpPr>
          <p:spPr>
            <a:xfrm>
              <a:off x="1263912" y="1819054"/>
              <a:ext cx="632981" cy="632981"/>
            </a:xfrm>
            <a:prstGeom prst="ellipse">
              <a:avLst/>
            </a:prstGeom>
            <a:noFill/>
            <a:ln w="6350">
              <a:solidFill>
                <a:srgbClr val="B680DA"/>
              </a:solidFill>
            </a:ln>
          </p:spPr>
          <p:style>
            <a:lnRef idx="2">
              <a:srgbClr val="B680DA">
                <a:shade val="50000"/>
              </a:srgbClr>
            </a:lnRef>
            <a:fillRef idx="1">
              <a:srgbClr val="B680DA"/>
            </a:fillRef>
            <a:effectRef idx="0">
              <a:srgbClr val="B680DA"/>
            </a:effectRef>
            <a:fontRef idx="minor">
              <a:sysClr val="window" lastClr="FFFFFF"/>
            </a:fontRef>
          </p:style>
          <p:txBody>
            <a:bodyPr rtlCol="0" anchor="ctr">
              <a:normAutofit fontScale="75000" lnSpcReduction="20000"/>
            </a:bodyPr>
            <a:p>
              <a:pPr algn="ctr"/>
              <a:r>
                <a:rPr lang="en-US" altLang="zh-CN" sz="3200" dirty="0">
                  <a:solidFill>
                    <a:srgbClr val="B680DA"/>
                  </a:solidFill>
                  <a:sym typeface="Arial" panose="020B0604020202020204" pitchFamily="34" charset="0"/>
                </a:rPr>
                <a:t>4</a:t>
              </a:r>
              <a:endParaRPr lang="en-US" altLang="zh-CN" sz="3200" dirty="0">
                <a:solidFill>
                  <a:srgbClr val="B680D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6"/>
              </p:custDataLst>
            </p:nvPr>
          </p:nvSpPr>
          <p:spPr>
            <a:xfrm>
              <a:off x="873084" y="1943263"/>
              <a:ext cx="1800000" cy="872034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p>
              <a:pPr algn="r">
                <a:lnSpc>
                  <a:spcPct val="150000"/>
                </a:lnSpc>
              </a:pPr>
              <a:r>
                <a:rPr lang="en-US" altLang="zh-CN" dirty="0">
                  <a:solidFill>
                    <a:sysClr val="window" lastClr="FFFFFF">
                      <a:lumMod val="50000"/>
                    </a:sysClr>
                  </a:solidFill>
                  <a:sym typeface="Arial" panose="020B0604020202020204" pitchFamily="34" charset="0"/>
                </a:rPr>
                <a:t>nginx</a:t>
              </a:r>
              <a:endParaRPr lang="en-US" altLang="zh-CN" dirty="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3550285" y="1441450"/>
            <a:ext cx="4087495" cy="398145"/>
          </a:xfrm>
          <a:custGeom>
            <a:avLst/>
            <a:gdLst>
              <a:gd name="connisteX0" fmla="*/ 0 w 4087578"/>
              <a:gd name="connsiteY0" fmla="*/ 398351 h 398351"/>
              <a:gd name="connisteX1" fmla="*/ 2058035 w 4087578"/>
              <a:gd name="connsiteY1" fmla="*/ 206 h 398351"/>
              <a:gd name="connisteX2" fmla="*/ 4086860 w 4087578"/>
              <a:gd name="connsiteY2" fmla="*/ 340566 h 398351"/>
              <a:gd name="connisteX3" fmla="*/ 1883410 w 4087578"/>
              <a:gd name="connsiteY3" fmla="*/ -582088 h 3983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087578" h="398351">
                <a:moveTo>
                  <a:pt x="0" y="398351"/>
                </a:moveTo>
                <a:cubicBezTo>
                  <a:pt x="370840" y="311991"/>
                  <a:pt x="1240790" y="11636"/>
                  <a:pt x="2058035" y="206"/>
                </a:cubicBezTo>
                <a:cubicBezTo>
                  <a:pt x="2875280" y="-11224"/>
                  <a:pt x="4121785" y="456771"/>
                  <a:pt x="4086860" y="3405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12920" y="919480"/>
            <a:ext cx="294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版本切换，环境变量修改</a:t>
            </a: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6435090" y="4608195"/>
            <a:ext cx="2116455" cy="1325245"/>
          </a:xfrm>
          <a:custGeom>
            <a:avLst/>
            <a:gdLst>
              <a:gd name="connisteX0" fmla="*/ 0 w 2116455"/>
              <a:gd name="connsiteY0" fmla="*/ 1184275 h 1325555"/>
              <a:gd name="connisteX1" fmla="*/ 1747520 w 2116455"/>
              <a:gd name="connsiteY1" fmla="*/ 1223010 h 1325555"/>
              <a:gd name="connisteX2" fmla="*/ 2116455 w 2116455"/>
              <a:gd name="connsiteY2" fmla="*/ 0 h 1325555"/>
              <a:gd name="connisteX3" fmla="*/ 2484755 w 2116455"/>
              <a:gd name="connsiteY3" fmla="*/ 426720 h 13255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16455" h="1325556">
                <a:moveTo>
                  <a:pt x="0" y="1184275"/>
                </a:moveTo>
                <a:cubicBezTo>
                  <a:pt x="342265" y="1216660"/>
                  <a:pt x="1323975" y="1459865"/>
                  <a:pt x="1747520" y="1223010"/>
                </a:cubicBezTo>
                <a:cubicBezTo>
                  <a:pt x="2171065" y="986155"/>
                  <a:pt x="1969135" y="159385"/>
                  <a:pt x="211645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53045" y="5521325"/>
            <a:ext cx="311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端口互斥</a:t>
            </a:r>
            <a:endParaRPr lang="en-US" altLang="zh-CN"/>
          </a:p>
        </p:txBody>
      </p:sp>
      <p:grpSp>
        <p:nvGrpSpPr>
          <p:cNvPr id="27" name="组合 26"/>
          <p:cNvGrpSpPr/>
          <p:nvPr>
            <p:custDataLst>
              <p:tags r:id="rId17"/>
            </p:custDataLst>
          </p:nvPr>
        </p:nvGrpSpPr>
        <p:grpSpPr>
          <a:xfrm>
            <a:off x="738901" y="2819298"/>
            <a:ext cx="3739754" cy="1207272"/>
            <a:chOff x="-253406" y="1452408"/>
            <a:chExt cx="3739754" cy="1207272"/>
          </a:xfrm>
        </p:grpSpPr>
        <p:cxnSp>
          <p:nvCxnSpPr>
            <p:cNvPr id="28" name="直接连接符 27"/>
            <p:cNvCxnSpPr>
              <a:stCxn id="29" idx="6"/>
            </p:cNvCxnSpPr>
            <p:nvPr>
              <p:custDataLst>
                <p:tags r:id="rId18"/>
              </p:custDataLst>
            </p:nvPr>
          </p:nvCxnSpPr>
          <p:spPr>
            <a:xfrm flipV="1">
              <a:off x="2796738" y="1812555"/>
              <a:ext cx="689610" cy="530860"/>
            </a:xfrm>
            <a:prstGeom prst="line">
              <a:avLst/>
            </a:prstGeom>
            <a:ln w="12700">
              <a:solidFill>
                <a:srgbClr val="5F5F5F">
                  <a:lumMod val="50000"/>
                  <a:lumOff val="50000"/>
                </a:srgbClr>
              </a:solidFill>
              <a:prstDash val="solid"/>
            </a:ln>
          </p:spPr>
          <p:style>
            <a:lnRef idx="1">
              <a:srgbClr val="B680DA"/>
            </a:lnRef>
            <a:fillRef idx="0">
              <a:srgbClr val="B680DA"/>
            </a:fillRef>
            <a:effectRef idx="0">
              <a:srgbClr val="B680DA"/>
            </a:effectRef>
            <a:fontRef idx="minor">
              <a:srgbClr val="5F5F5F"/>
            </a:fontRef>
          </p:style>
        </p:cxnSp>
        <p:sp>
          <p:nvSpPr>
            <p:cNvPr id="29" name="椭圆 28"/>
            <p:cNvSpPr/>
            <p:nvPr>
              <p:custDataLst>
                <p:tags r:id="rId19"/>
              </p:custDataLst>
            </p:nvPr>
          </p:nvSpPr>
          <p:spPr>
            <a:xfrm>
              <a:off x="2163707" y="2026699"/>
              <a:ext cx="632981" cy="632981"/>
            </a:xfrm>
            <a:prstGeom prst="ellipse">
              <a:avLst/>
            </a:prstGeom>
            <a:noFill/>
            <a:ln w="6350">
              <a:solidFill>
                <a:srgbClr val="B680DA"/>
              </a:solidFill>
            </a:ln>
          </p:spPr>
          <p:style>
            <a:lnRef idx="2">
              <a:srgbClr val="B680DA">
                <a:shade val="50000"/>
              </a:srgbClr>
            </a:lnRef>
            <a:fillRef idx="1">
              <a:srgbClr val="B680DA"/>
            </a:fillRef>
            <a:effectRef idx="0">
              <a:srgbClr val="B680DA"/>
            </a:effectRef>
            <a:fontRef idx="minor">
              <a:sysClr val="window" lastClr="FFFFFF"/>
            </a:fontRef>
          </p:style>
          <p:txBody>
            <a:bodyPr rtlCol="0" anchor="ctr">
              <a:normAutofit fontScale="75000" lnSpcReduction="20000"/>
            </a:bodyPr>
            <a:p>
              <a:pPr algn="ctr"/>
              <a:r>
                <a:rPr lang="en-US" altLang="zh-CN" sz="3200" dirty="0">
                  <a:solidFill>
                    <a:srgbClr val="B680DA"/>
                  </a:solidFill>
                  <a:sym typeface="Arial" panose="020B0604020202020204" pitchFamily="34" charset="0"/>
                </a:rPr>
                <a:t>5</a:t>
              </a:r>
              <a:endParaRPr lang="en-US" altLang="zh-CN" sz="3200" dirty="0">
                <a:solidFill>
                  <a:srgbClr val="B680D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20"/>
              </p:custDataLst>
            </p:nvPr>
          </p:nvSpPr>
          <p:spPr>
            <a:xfrm>
              <a:off x="-253406" y="1452408"/>
              <a:ext cx="3710940" cy="871855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ysClr val="window" lastClr="FFFFFF">
                      <a:lumMod val="50000"/>
                    </a:sysClr>
                  </a:solidFill>
                  <a:sym typeface="Arial" panose="020B0604020202020204" pitchFamily="34" charset="0"/>
                </a:rPr>
                <a:t>软件版本共存</a:t>
              </a:r>
              <a:endParaRPr lang="zh-CN" altLang="en-US" dirty="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21"/>
            </p:custDataLst>
          </p:nvPr>
        </p:nvGrpSpPr>
        <p:grpSpPr>
          <a:xfrm>
            <a:off x="850661" y="3691255"/>
            <a:ext cx="3934699" cy="1774860"/>
            <a:chOff x="-141646" y="461240"/>
            <a:chExt cx="3802580" cy="2198440"/>
          </a:xfrm>
        </p:grpSpPr>
        <p:cxnSp>
          <p:nvCxnSpPr>
            <p:cNvPr id="32" name="直接连接符 31"/>
            <p:cNvCxnSpPr>
              <a:stCxn id="33" idx="6"/>
              <a:endCxn id="2" idx="3"/>
            </p:cNvCxnSpPr>
            <p:nvPr>
              <p:custDataLst>
                <p:tags r:id="rId22"/>
              </p:custDataLst>
            </p:nvPr>
          </p:nvCxnSpPr>
          <p:spPr>
            <a:xfrm flipV="1">
              <a:off x="2796738" y="461240"/>
              <a:ext cx="864196" cy="1882175"/>
            </a:xfrm>
            <a:prstGeom prst="line">
              <a:avLst/>
            </a:prstGeom>
            <a:ln w="12700">
              <a:solidFill>
                <a:srgbClr val="5F5F5F">
                  <a:lumMod val="50000"/>
                  <a:lumOff val="50000"/>
                </a:srgbClr>
              </a:solidFill>
              <a:prstDash val="solid"/>
            </a:ln>
          </p:spPr>
          <p:style>
            <a:lnRef idx="1">
              <a:srgbClr val="B680DA"/>
            </a:lnRef>
            <a:fillRef idx="0">
              <a:srgbClr val="B680DA"/>
            </a:fillRef>
            <a:effectRef idx="0">
              <a:srgbClr val="B680DA"/>
            </a:effectRef>
            <a:fontRef idx="minor">
              <a:srgbClr val="5F5F5F"/>
            </a:fontRef>
          </p:style>
        </p:cxnSp>
        <p:sp>
          <p:nvSpPr>
            <p:cNvPr id="33" name="椭圆 32"/>
            <p:cNvSpPr/>
            <p:nvPr>
              <p:custDataLst>
                <p:tags r:id="rId23"/>
              </p:custDataLst>
            </p:nvPr>
          </p:nvSpPr>
          <p:spPr>
            <a:xfrm>
              <a:off x="2163707" y="2026699"/>
              <a:ext cx="632981" cy="632981"/>
            </a:xfrm>
            <a:prstGeom prst="ellipse">
              <a:avLst/>
            </a:prstGeom>
            <a:noFill/>
            <a:ln w="6350">
              <a:solidFill>
                <a:srgbClr val="B680DA"/>
              </a:solidFill>
            </a:ln>
          </p:spPr>
          <p:style>
            <a:lnRef idx="2">
              <a:srgbClr val="B680DA">
                <a:shade val="50000"/>
              </a:srgbClr>
            </a:lnRef>
            <a:fillRef idx="1">
              <a:srgbClr val="B680DA"/>
            </a:fillRef>
            <a:effectRef idx="0">
              <a:srgbClr val="B680DA"/>
            </a:effectRef>
            <a:fontRef idx="minor">
              <a:sysClr val="window" lastClr="FFFFFF"/>
            </a:fontRef>
          </p:style>
          <p:txBody>
            <a:bodyPr rtlCol="0" anchor="ctr">
              <a:normAutofit fontScale="55000" lnSpcReduction="20000"/>
            </a:bodyPr>
            <a:p>
              <a:pPr algn="ctr"/>
              <a:r>
                <a:rPr lang="en-US" altLang="zh-CN" sz="3200" dirty="0">
                  <a:solidFill>
                    <a:srgbClr val="B680DA"/>
                  </a:solidFill>
                  <a:sym typeface="Arial" panose="020B0604020202020204" pitchFamily="34" charset="0"/>
                </a:rPr>
                <a:t>6</a:t>
              </a:r>
              <a:endParaRPr lang="en-US" altLang="zh-CN" sz="3200" dirty="0">
                <a:solidFill>
                  <a:srgbClr val="B680D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24"/>
              </p:custDataLst>
            </p:nvPr>
          </p:nvSpPr>
          <p:spPr>
            <a:xfrm>
              <a:off x="-141646" y="1303183"/>
              <a:ext cx="3710940" cy="871855"/>
            </a:xfrm>
            <a:prstGeom prst="rect">
              <a:avLst/>
            </a:prstGeom>
          </p:spPr>
          <p:txBody>
            <a:bodyPr wrap="square">
              <a:normAutofit fontScale="70000"/>
            </a:bodyPr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ysClr val="window" lastClr="FFFFFF">
                      <a:lumMod val="50000"/>
                    </a:sysClr>
                  </a:solidFill>
                  <a:sym typeface="Arial" panose="020B0604020202020204" pitchFamily="34" charset="0"/>
                </a:rPr>
                <a:t>多版本软件共同使用一个</a:t>
              </a:r>
              <a:endParaRPr lang="zh-CN" altLang="en-US" dirty="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dirty="0">
                  <a:solidFill>
                    <a:sysClr val="window" lastClr="FFFFFF">
                      <a:lumMod val="50000"/>
                    </a:sysClr>
                  </a:solidFill>
                  <a:sym typeface="Arial" panose="020B0604020202020204" pitchFamily="34" charset="0"/>
                </a:rPr>
                <a:t>~/.xxx</a:t>
              </a:r>
              <a:r>
                <a:rPr lang="zh-CN" altLang="en-US" dirty="0">
                  <a:solidFill>
                    <a:sysClr val="window" lastClr="FFFFFF">
                      <a:lumMod val="50000"/>
                    </a:sysClr>
                  </a:solidFill>
                  <a:sym typeface="Arial" panose="020B0604020202020204" pitchFamily="34" charset="0"/>
                </a:rPr>
                <a:t>配置目录</a:t>
              </a:r>
              <a:endParaRPr lang="zh-CN" altLang="en-US" dirty="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35250"/>
            <a:ext cx="10515600" cy="1325563"/>
          </a:xfrm>
        </p:spPr>
        <p:txBody>
          <a:bodyPr/>
          <a:lstStyle/>
          <a:p>
            <a:pPr algn="ctr"/>
            <a:r>
              <a:rPr lang="zh-CN" altLang="en-US"/>
              <a:t>什么是</a:t>
            </a:r>
            <a:r>
              <a:rPr lang="zh-CN" altLang="en-US">
                <a:sym typeface="+mn-ea"/>
              </a:rPr>
              <a:t>高可用的</a:t>
            </a:r>
            <a:r>
              <a:rPr lang="zh-CN" altLang="en-US"/>
              <a:t>开发环境？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625475"/>
            <a:ext cx="10515600" cy="3994150"/>
          </a:xfrm>
        </p:spPr>
        <p:txBody>
          <a:bodyPr>
            <a:normAutofit/>
          </a:bodyPr>
          <a:lstStyle/>
          <a:p>
            <a:r>
              <a:rPr lang="en-US" altLang="zh-CN" sz="2800"/>
              <a:t>1. </a:t>
            </a:r>
            <a:r>
              <a:rPr lang="zh-CN" altLang="en-US" sz="2800"/>
              <a:t>简单易配置</a:t>
            </a:r>
            <a:br>
              <a:rPr lang="zh-CN" altLang="en-US" sz="2800"/>
            </a:br>
            <a:r>
              <a:rPr lang="en-US" altLang="zh-CN" sz="2800"/>
              <a:t>2. </a:t>
            </a:r>
            <a:r>
              <a:rPr lang="zh-CN" altLang="en-US" sz="2800"/>
              <a:t>环境可共享，高移植性</a:t>
            </a:r>
            <a:br>
              <a:rPr lang="zh-CN" altLang="en-US" sz="2800"/>
            </a:br>
            <a:r>
              <a:rPr lang="en-US" altLang="zh-CN" sz="2800"/>
              <a:t>3. </a:t>
            </a:r>
            <a:r>
              <a:rPr lang="zh-CN" altLang="en-US" sz="2800"/>
              <a:t>运行环境秒切换</a:t>
            </a:r>
            <a:br>
              <a:rPr lang="zh-CN" altLang="en-US" sz="2800"/>
            </a:br>
            <a:r>
              <a:rPr lang="zh-CN" altLang="en-US" sz="2800"/>
              <a:t>4</a:t>
            </a:r>
            <a:r>
              <a:rPr lang="en-US" altLang="zh-CN" sz="2800"/>
              <a:t>. </a:t>
            </a:r>
            <a:r>
              <a:rPr lang="zh-CN" altLang="en-US" sz="2800"/>
              <a:t>环境配置可版本控制，回滚环境</a:t>
            </a:r>
            <a:br>
              <a:rPr lang="zh-CN" altLang="en-US" sz="2800"/>
            </a:br>
            <a:r>
              <a:rPr lang="zh-CN" altLang="en-US" sz="2800"/>
              <a:t>5</a:t>
            </a:r>
            <a:r>
              <a:rPr lang="en-US" altLang="zh-CN" sz="2800"/>
              <a:t>. </a:t>
            </a:r>
            <a:r>
              <a:rPr lang="zh-CN" altLang="en-US" sz="2800"/>
              <a:t>开发环境，测试环境，产品环境统一</a:t>
            </a:r>
            <a:br>
              <a:rPr lang="zh-CN" altLang="en-US" sz="2800"/>
            </a:br>
            <a:r>
              <a:rPr lang="zh-CN" altLang="en-US" sz="2800"/>
              <a:t>6</a:t>
            </a:r>
            <a:r>
              <a:rPr lang="en-US" altLang="zh-CN" sz="2800"/>
              <a:t>. </a:t>
            </a:r>
            <a:r>
              <a:rPr lang="zh-CN" altLang="en-US" sz="2800"/>
              <a:t>得心应手</a:t>
            </a:r>
            <a:br>
              <a:rPr lang="zh-CN" altLang="en-US" sz="2800"/>
            </a:br>
            <a:r>
              <a:rPr lang="en-US" altLang="zh-CN" sz="2800"/>
              <a:t>7. </a:t>
            </a:r>
            <a:r>
              <a:rPr lang="zh-CN" altLang="en-US" sz="2800"/>
              <a:t>节省开发机器资源</a:t>
            </a:r>
            <a:endParaRPr lang="en-US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385" y="3044825"/>
            <a:ext cx="111112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/>
              <a:t>高可用的开发环境能给我们带来什么？</a:t>
            </a:r>
            <a:endParaRPr lang="zh-CN" altLang="en-US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专注于开发和业务代码的编写</a:t>
            </a:r>
            <a:endParaRPr lang="zh-CN" altLang="en-US" dirty="0"/>
          </a:p>
          <a:p>
            <a:r>
              <a:rPr lang="zh-CN" altLang="en-US" dirty="0"/>
              <a:t>减少生产环境的兼容性问题</a:t>
            </a:r>
            <a:endParaRPr lang="zh-CN" altLang="en-US" dirty="0"/>
          </a:p>
          <a:p>
            <a:r>
              <a:rPr lang="zh-CN" altLang="en-US" dirty="0"/>
              <a:t>节省开发计算机</a:t>
            </a:r>
            <a:r>
              <a:rPr lang="zh-CN" altLang="en-US" dirty="0" smtClean="0"/>
              <a:t>资源（计算资源，存储资源，网络资源）</a:t>
            </a:r>
            <a:r>
              <a:rPr lang="en-US" altLang="zh-CN" dirty="0" smtClean="0"/>
              <a:t>		</a:t>
            </a:r>
            <a:endParaRPr lang="zh-CN" altLang="en-US" dirty="0"/>
          </a:p>
          <a:p>
            <a:r>
              <a:rPr lang="zh-CN" altLang="en-US" dirty="0"/>
              <a:t>快速的工具安装和版本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r>
              <a:rPr lang="zh-CN" altLang="en-US" dirty="0" smtClean="0"/>
              <a:t>云开发环境模式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h_f"/>
  <p:tag name="KSO_WM_UNIT_INDEX" val="1_1_1"/>
  <p:tag name="KSO_WM_UNIT_ID" val="diagram160356_4*n_h_f*1_1_1"/>
  <p:tag name="KSO_WM_UNIT_CLEAR" val="1"/>
  <p:tag name="KSO_WM_UNIT_LAYERLEVEL" val="1_1_1"/>
  <p:tag name="KSO_WM_UNIT_VALUE" val="56"/>
  <p:tag name="KSO_WM_UNIT_HIGHLIGHT" val="0"/>
  <p:tag name="KSO_WM_UNIT_COMPATIBLE" val="0"/>
  <p:tag name="KSO_WM_UNIT_PRESET_TEXT_INDEX" val="4"/>
  <p:tag name="KSO_WM_UNIT_PRESET_TEXT_LEN" val="26"/>
  <p:tag name="KSO_WM_DIAGRAM_GROUP_CODE" val="n1-1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5"/>
  <p:tag name="KSO_WM_UNIT_ID" val="diagram160356_4*n_i*1_5"/>
  <p:tag name="KSO_WM_UNIT_CLEAR" val="1"/>
  <p:tag name="KSO_WM_UNIT_LAYERLEVEL" val="1_1"/>
  <p:tag name="KSO_WM_DIAGRAM_GROUP_CODE" val="n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i"/>
  <p:tag name="KSO_WM_UNIT_INDEX" val="1_1"/>
  <p:tag name="KSO_WM_UNIT_ID" val="diagram160270_3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3*i*2"/>
  <p:tag name="KSO_WM_TEMPLATE_CATEGORY" val="diagram"/>
  <p:tag name="KSO_WM_TEMPLATE_INDEX" val="160270"/>
  <p:tag name="KSO_WM_UNIT_INDEX" val="2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1_1"/>
  <p:tag name="KSO_WM_UNIT_ID" val="diagram160270_3*m_h_f*1_1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1_1"/>
  <p:tag name="KSO_WM_UNIT_ID" val="diagram160270_3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3*i*7"/>
  <p:tag name="KSO_WM_TEMPLATE_CATEGORY" val="diagram"/>
  <p:tag name="KSO_WM_TEMPLATE_INDEX" val="160270"/>
  <p:tag name="KSO_WM_UNIT_INDEX" val="7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2_1"/>
  <p:tag name="KSO_WM_UNIT_ID" val="diagram160270_3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2_1"/>
  <p:tag name="KSO_WM_UNIT_ID" val="diagram160270_3*m_h_f*1_2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3*i*12"/>
  <p:tag name="KSO_WM_TEMPLATE_CATEGORY" val="diagram"/>
  <p:tag name="KSO_WM_TEMPLATE_INDEX" val="160270"/>
  <p:tag name="KSO_WM_UNIT_INDEX" val="12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3_1"/>
  <p:tag name="KSO_WM_UNIT_ID" val="diagram160270_3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3_1"/>
  <p:tag name="KSO_WM_UNIT_ID" val="diagram160270_3*m_h_f*1_3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h_f"/>
  <p:tag name="KSO_WM_UNIT_INDEX" val="1_2_2"/>
  <p:tag name="KSO_WM_UNIT_ID" val="diagram160356_4*n_h_f*1_2_2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6"/>
  <p:tag name="KSO_WM_DIAGRAM_GROUP_CODE" val="n1-1"/>
  <p:tag name="KSO_WM_UNIT_TEXT_FILL_FORE_SCHEMECOLOR_INDEX" val="14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111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112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113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114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115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116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117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6"/>
  <p:tag name="KSO_WM_UNIT_ID" val="diagram160356_4*n_i*1_6"/>
  <p:tag name="KSO_WM_UNIT_CLEAR" val="1"/>
  <p:tag name="KSO_WM_UNIT_LAYERLEVEL" val="1_1"/>
  <p:tag name="KSO_WM_DIAGRAM_GROUP_CODE" val="n1-1"/>
  <p:tag name="KSO_WM_UNIT_LINE_FORE_SCHEMECOLOR_INDEX" val="13"/>
  <p:tag name="KSO_WM_UNIT_LINE_FILL_TYPE" val="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6_4*i*1"/>
  <p:tag name="KSO_WM_TEMPLATE_CATEGORY" val="diagram"/>
  <p:tag name="KSO_WM_TEMPLATE_INDEX" val="160356"/>
  <p:tag name="KSO_WM_UNIT_INDEX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1"/>
  <p:tag name="KSO_WM_UNIT_ID" val="diagram160356_4*n_i*1_1"/>
  <p:tag name="KSO_WM_UNIT_CLEAR" val="1"/>
  <p:tag name="KSO_WM_UNIT_LAYERLEVEL" val="1_1"/>
  <p:tag name="KSO_WM_DIAGRAM_GROUP_CODE" val="n1-1"/>
  <p:tag name="KSO_WM_UNIT_LINE_FORE_SCHEMECOLOR_INDEX" val="13"/>
  <p:tag name="KSO_WM_UNIT_LINE_FILL_TYPE" val="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2"/>
  <p:tag name="KSO_WM_UNIT_ID" val="diagram160356_4*n_i*1_2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h_f"/>
  <p:tag name="KSO_WM_UNIT_INDEX" val="1_2_1"/>
  <p:tag name="KSO_WM_UNIT_ID" val="diagram160356_4*n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6"/>
  <p:tag name="KSO_WM_DIAGRAM_GROUP_CODE" val="n1-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6_4*i*1"/>
  <p:tag name="KSO_WM_TEMPLATE_CATEGORY" val="diagram"/>
  <p:tag name="KSO_WM_TEMPLATE_INDEX" val="160356"/>
  <p:tag name="KSO_WM_UNIT_INDEX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1"/>
  <p:tag name="KSO_WM_UNIT_ID" val="diagram160356_4*n_i*1_1"/>
  <p:tag name="KSO_WM_UNIT_CLEAR" val="1"/>
  <p:tag name="KSO_WM_UNIT_LAYERLEVEL" val="1_1"/>
  <p:tag name="KSO_WM_DIAGRAM_GROUP_CODE" val="n1-1"/>
  <p:tag name="KSO_WM_UNIT_LINE_FORE_SCHEMECOLOR_INDEX" val="13"/>
  <p:tag name="KSO_WM_UNIT_LINE_FILL_TYPE" val="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2"/>
  <p:tag name="KSO_WM_UNIT_ID" val="diagram160356_4*n_i*1_2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6_4*i*1"/>
  <p:tag name="KSO_WM_TEMPLATE_CATEGORY" val="diagram"/>
  <p:tag name="KSO_WM_TEMPLATE_INDEX" val="160356"/>
  <p:tag name="KSO_WM_UNIT_INDEX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h_f"/>
  <p:tag name="KSO_WM_UNIT_INDEX" val="1_2_1"/>
  <p:tag name="KSO_WM_UNIT_ID" val="diagram160356_4*n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6"/>
  <p:tag name="KSO_WM_DIAGRAM_GROUP_CODE" val="n1-1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6_4*i*1"/>
  <p:tag name="KSO_WM_TEMPLATE_CATEGORY" val="diagram"/>
  <p:tag name="KSO_WM_TEMPLATE_INDEX" val="160356"/>
  <p:tag name="KSO_WM_UNIT_INDEX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1"/>
  <p:tag name="KSO_WM_UNIT_ID" val="diagram160356_4*n_i*1_1"/>
  <p:tag name="KSO_WM_UNIT_CLEAR" val="1"/>
  <p:tag name="KSO_WM_UNIT_LAYERLEVEL" val="1_1"/>
  <p:tag name="KSO_WM_DIAGRAM_GROUP_CODE" val="n1-1"/>
  <p:tag name="KSO_WM_UNIT_LINE_FORE_SCHEMECOLOR_INDEX" val="13"/>
  <p:tag name="KSO_WM_UNIT_LINE_FILL_TYPE" val="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2"/>
  <p:tag name="KSO_WM_UNIT_ID" val="diagram160356_4*n_i*1_2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h_f"/>
  <p:tag name="KSO_WM_UNIT_INDEX" val="1_2_1"/>
  <p:tag name="KSO_WM_UNIT_ID" val="diagram160356_4*n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6"/>
  <p:tag name="KSO_WM_DIAGRAM_GROUP_CODE" val="n1-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diagram160277_4*a*1"/>
  <p:tag name="KSO_WM_TEMPLATE_CATEGORY" val="diagram"/>
  <p:tag name="KSO_WM_TEMPLATE_INDEX" val="160277"/>
  <p:tag name="KSO_WM_UNIT_RELATE_UNITID" val="259*l*1"/>
  <p:tag name="KSO_WM_UNIT_TYPE" val="a"/>
  <p:tag name="KSO_WM_UNIT_INDEX" val="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"/>
  <p:tag name="KSO_WM_TEMPLATE_CATEGORY" val="diagram"/>
  <p:tag name="KSO_WM_TEMPLATE_INDEX" val="160277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D" val="diagram160277_4*l_i*1_2"/>
  <p:tag name="KSO_WM_TEMPLATE_CATEGORY" val="diagram"/>
  <p:tag name="KSO_WM_TEMPLATE_INDEX" val="160277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ID" val="diagram160277_4*l_i*1_3"/>
  <p:tag name="KSO_WM_TEMPLATE_CATEGORY" val="diagram"/>
  <p:tag name="KSO_WM_TEMPLATE_INDEX" val="160277"/>
  <p:tag name="KSO_WM_UNIT_TYPE" val="l_i"/>
  <p:tag name="KSO_WM_UNIT_INDEX" val="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ID" val="diagram160277_4*l_i*1_4"/>
  <p:tag name="KSO_WM_TEMPLATE_CATEGORY" val="diagram"/>
  <p:tag name="KSO_WM_TEMPLATE_INDEX" val="160277"/>
  <p:tag name="KSO_WM_UNIT_TYPE" val="l_i"/>
  <p:tag name="KSO_WM_UNIT_INDEX" val="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1"/>
  <p:tag name="KSO_WM_UNIT_ID" val="diagram160356_4*n_i*1_1"/>
  <p:tag name="KSO_WM_UNIT_CLEAR" val="1"/>
  <p:tag name="KSO_WM_UNIT_LAYERLEVEL" val="1_1"/>
  <p:tag name="KSO_WM_DIAGRAM_GROUP_CODE" val="n1-1"/>
  <p:tag name="KSO_WM_UNIT_LINE_FORE_SCHEMECOLOR_INDEX" val="13"/>
  <p:tag name="KSO_WM_UNIT_LINE_FILL_TYPE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diagram160277_4*l_i*1_5"/>
  <p:tag name="KSO_WM_TEMPLATE_CATEGORY" val="diagram"/>
  <p:tag name="KSO_WM_TEMPLATE_INDEX" val="160277"/>
  <p:tag name="KSO_WM_UNIT_TYPE" val="l_i"/>
  <p:tag name="KSO_WM_UNIT_INDEX" val="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diagram160277_4*l_h_f*1_1_1"/>
  <p:tag name="KSO_WM_TEMPLATE_CATEGORY" val="diagram"/>
  <p:tag name="KSO_WM_TEMPLATE_INDEX" val="160277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diagram160277_4*l_h_a*1_1_1"/>
  <p:tag name="KSO_WM_TEMPLATE_CATEGORY" val="diagram"/>
  <p:tag name="KSO_WM_TEMPLATE_INDEX" val="160277"/>
  <p:tag name="KSO_WM_UNIT_TYPE" val="l_h_a"/>
  <p:tag name="KSO_WM_UNIT_INDEX" val="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1"/>
  <p:tag name="KSO_WM_TEMPLATE_CATEGORY" val="diagram"/>
  <p:tag name="KSO_WM_TEMPLATE_INDEX" val="160277"/>
  <p:tag name="KSO_WM_UNIT_TYPE" val="l_i"/>
  <p:tag name="KSO_WM_UNIT_INDEX" val="1_11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2"/>
  <p:tag name="KSO_WM_TEMPLATE_CATEGORY" val="diagram"/>
  <p:tag name="KSO_WM_TEMPLATE_INDEX" val="160277"/>
  <p:tag name="KSO_WM_UNIT_TYPE" val="l_i"/>
  <p:tag name="KSO_WM_UNIT_INDEX" val="1_12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3"/>
  <p:tag name="KSO_WM_TEMPLATE_CATEGORY" val="diagram"/>
  <p:tag name="KSO_WM_TEMPLATE_INDEX" val="160277"/>
  <p:tag name="KSO_WM_UNIT_TYPE" val="l_i"/>
  <p:tag name="KSO_WM_UNIT_INDEX" val="1_13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4"/>
  <p:tag name="KSO_WM_TEMPLATE_CATEGORY" val="diagram"/>
  <p:tag name="KSO_WM_TEMPLATE_INDEX" val="160277"/>
  <p:tag name="KSO_WM_UNIT_TYPE" val="l_i"/>
  <p:tag name="KSO_WM_UNIT_INDEX" val="1_14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5"/>
  <p:tag name="KSO_WM_TEMPLATE_CATEGORY" val="diagram"/>
  <p:tag name="KSO_WM_TEMPLATE_INDEX" val="160277"/>
  <p:tag name="KSO_WM_UNIT_TYPE" val="l_i"/>
  <p:tag name="KSO_WM_UNIT_INDEX" val="1_15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diagram160277_4*l_h_f*1_3_1"/>
  <p:tag name="KSO_WM_TEMPLATE_CATEGORY" val="diagram"/>
  <p:tag name="KSO_WM_TEMPLATE_INDEX" val="160277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diagram160277_4*l_h_a*1_3_1"/>
  <p:tag name="KSO_WM_TEMPLATE_CATEGORY" val="diagram"/>
  <p:tag name="KSO_WM_TEMPLATE_INDEX" val="160277"/>
  <p:tag name="KSO_WM_UNIT_TYPE" val="l_h_a"/>
  <p:tag name="KSO_WM_UNIT_INDEX" val="1_3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7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2"/>
  <p:tag name="KSO_WM_UNIT_ID" val="diagram160356_4*n_i*1_2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diagram160277_4*l_i*1_6"/>
  <p:tag name="KSO_WM_TEMPLATE_CATEGORY" val="diagram"/>
  <p:tag name="KSO_WM_TEMPLATE_INDEX" val="160277"/>
  <p:tag name="KSO_WM_UNIT_TYPE" val="l_i"/>
  <p:tag name="KSO_WM_UNIT_INDEX" val="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diagram160277_4*l_i*1_7"/>
  <p:tag name="KSO_WM_TEMPLATE_CATEGORY" val="diagram"/>
  <p:tag name="KSO_WM_TEMPLATE_INDEX" val="160277"/>
  <p:tag name="KSO_WM_UNIT_TYPE" val="l_i"/>
  <p:tag name="KSO_WM_UNIT_INDEX" val="1_7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diagram160277_4*l_i*1_8"/>
  <p:tag name="KSO_WM_TEMPLATE_CATEGORY" val="diagram"/>
  <p:tag name="KSO_WM_TEMPLATE_INDEX" val="160277"/>
  <p:tag name="KSO_WM_UNIT_TYPE" val="l_i"/>
  <p:tag name="KSO_WM_UNIT_INDEX" val="1_8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ID" val="diagram160277_4*l_i*1_9"/>
  <p:tag name="KSO_WM_TEMPLATE_CATEGORY" val="diagram"/>
  <p:tag name="KSO_WM_TEMPLATE_INDEX" val="160277"/>
  <p:tag name="KSO_WM_UNIT_TYPE" val="l_i"/>
  <p:tag name="KSO_WM_UNIT_INDEX" val="1_9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0"/>
  <p:tag name="KSO_WM_TEMPLATE_CATEGORY" val="diagram"/>
  <p:tag name="KSO_WM_TEMPLATE_INDEX" val="160277"/>
  <p:tag name="KSO_WM_UNIT_TYPE" val="l_i"/>
  <p:tag name="KSO_WM_UNIT_INDEX" val="1_10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ID" val="diagram160277_4*l_h_f*1_2_1"/>
  <p:tag name="KSO_WM_TEMPLATE_CATEGORY" val="diagram"/>
  <p:tag name="KSO_WM_TEMPLATE_INDEX" val="160277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ID" val="diagram160277_4*l_h_a*1_2_1"/>
  <p:tag name="KSO_WM_TEMPLATE_CATEGORY" val="diagram"/>
  <p:tag name="KSO_WM_TEMPLATE_INDEX" val="160277"/>
  <p:tag name="KSO_WM_UNIT_TYPE" val="l_h_a"/>
  <p:tag name="KSO_WM_UNIT_INDEX" val="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47.xml><?xml version="1.0" encoding="utf-8"?>
<p:tagLst xmlns:p="http://schemas.openxmlformats.org/presentationml/2006/main">
  <p:tag name="KSO_WM_SLIDE_ID" val="diagram160277_4"/>
  <p:tag name="KSO_WM_SLIDE_INDEX" val="4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21*118"/>
  <p:tag name="KSO_WM_SLIDE_SIZE" val="728*366"/>
  <p:tag name="KSO_WM_TEMPLATE_CATEGORY" val="diagram"/>
  <p:tag name="KSO_WM_TEMPLATE_INDEX" val="160277"/>
  <p:tag name="KSO_WM_TAG_VERSION" val="1.0"/>
  <p:tag name="KSO_WM_DIAGRAM_GROUP_CODE" val="l1-1"/>
</p:tagLst>
</file>

<file path=ppt/tags/tag48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"/>
  <p:tag name="KSO_WM_UNIT_ID" val="diagram20164482_1*p_i*1_1"/>
  <p:tag name="KSO_WM_UNIT_LAYERLEVEL" val="1_1"/>
  <p:tag name="KSO_WM_DIAGRAM_GROUP_CODE" val="p1-1"/>
  <p:tag name="KSO_WM_UNIT_LINE_FORE_SCHEMECOLOR_INDEX" val="9"/>
  <p:tag name="KSO_WM_UNIT_LINE_FILL_TYPE" val="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h_f"/>
  <p:tag name="KSO_WM_UNIT_INDEX" val="1_2_1"/>
  <p:tag name="KSO_WM_UNIT_ID" val="diagram160356_4*n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6"/>
  <p:tag name="KSO_WM_DIAGRAM_GROUP_CODE" val="n1-1"/>
  <p:tag name="KSO_WM_UNIT_TEXT_FILL_FORE_SCHEMECOLOR_INDEX" val="14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2"/>
  <p:tag name="KSO_WM_UNIT_ID" val="diagram20164482_1*p_i*1_2"/>
  <p:tag name="KSO_WM_UNIT_LAYERLEVEL" val="1_1"/>
  <p:tag name="KSO_WM_DIAGRAM_GROUP_CODE" val="p1-1"/>
  <p:tag name="KSO_WM_UNIT_LINE_FORE_SCHEMECOLOR_INDEX" val="9"/>
  <p:tag name="KSO_WM_UNIT_LINE_FILL_TYPE" val="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3"/>
  <p:tag name="KSO_WM_UNIT_ID" val="diagram20164482_1*p_i*1_3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4"/>
  <p:tag name="KSO_WM_UNIT_ID" val="diagram20164482_1*p_i*1_4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5"/>
  <p:tag name="KSO_WM_UNIT_ID" val="diagram20164482_1*p_i*1_5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6"/>
  <p:tag name="KSO_WM_UNIT_ID" val="diagram20164482_1*p_i*1_6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7"/>
  <p:tag name="KSO_WM_UNIT_ID" val="diagram20164482_1*p_i*1_7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8"/>
  <p:tag name="KSO_WM_UNIT_ID" val="diagram20164482_1*p_i*1_8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9"/>
  <p:tag name="KSO_WM_UNIT_ID" val="diagram20164482_1*p_i*1_9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0"/>
  <p:tag name="KSO_WM_UNIT_ID" val="diagram20164482_1*p_i*1_10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1"/>
  <p:tag name="KSO_WM_UNIT_ID" val="diagram20164482_1*p_i*1_11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3"/>
  <p:tag name="KSO_WM_UNIT_ID" val="diagram160356_4*n_i*1_3"/>
  <p:tag name="KSO_WM_UNIT_CLEAR" val="1"/>
  <p:tag name="KSO_WM_UNIT_LAYERLEVEL" val="1_1"/>
  <p:tag name="KSO_WM_DIAGRAM_GROUP_CODE" val="n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2"/>
  <p:tag name="KSO_WM_UNIT_ID" val="diagram20164482_1*p_i*1_12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3"/>
  <p:tag name="KSO_WM_UNIT_ID" val="diagram20164482_1*p_i*1_13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4"/>
  <p:tag name="KSO_WM_UNIT_ID" val="diagram20164482_1*p_i*1_14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5"/>
  <p:tag name="KSO_WM_UNIT_ID" val="diagram20164482_1*p_i*1_15"/>
  <p:tag name="KSO_WM_UNIT_LAYERLEVEL" val="1_1"/>
  <p:tag name="KSO_WM_DIAGRAM_GROUP_CODE" val="p1-1"/>
  <p:tag name="KSO_WM_UNIT_LINE_FORE_SCHEMECOLOR_INDEX" val="9"/>
  <p:tag name="KSO_WM_UNIT_LINE_FILL_TYPE" val="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6"/>
  <p:tag name="KSO_WM_UNIT_ID" val="diagram20164482_1*p_i*1_16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7"/>
  <p:tag name="KSO_WM_UNIT_ID" val="diagram20164482_1*p_i*1_17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8"/>
  <p:tag name="KSO_WM_UNIT_ID" val="diagram20164482_1*p_i*1_18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9"/>
  <p:tag name="KSO_WM_UNIT_ID" val="diagram20164482_1*p_i*1_19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1_1"/>
  <p:tag name="KSO_WM_UNIT_ID" val="diagram20164482_1*p_h_f*1_1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3;diagram20164482_1*p_i*1_4"/>
  <p:tag name="KSO_WM_DIAGRAM_GROUP_CODE" val="p1-1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2_1"/>
  <p:tag name="KSO_WM_UNIT_ID" val="diagram20164482_1*p_h_f*1_2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5;diagram20164482_1*p_i*1_6"/>
  <p:tag name="KSO_WM_DIAGRAM_GROUP_CODE" val="p1-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h_f"/>
  <p:tag name="KSO_WM_UNIT_INDEX" val="1_2_3"/>
  <p:tag name="KSO_WM_UNIT_ID" val="diagram160356_4*n_h_f*1_2_3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6"/>
  <p:tag name="KSO_WM_DIAGRAM_GROUP_CODE" val="n1-1"/>
  <p:tag name="KSO_WM_UNIT_TEXT_FILL_FORE_SCHEMECOLOR_INDEX" val="14"/>
  <p:tag name="KSO_WM_UNIT_TEXT_FILL_TYPE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2_2"/>
  <p:tag name="KSO_WM_UNIT_ID" val="diagram20164482_1*p_h_f*1_2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7;diagram20164482_1*p_i*1_8"/>
  <p:tag name="KSO_WM_DIAGRAM_GROUP_CODE" val="p1-1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3"/>
  <p:tag name="KSO_WM_UNIT_ID" val="diagram20164482_1*p_h_f*1_3_3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13;diagram20164482_1*p_i*1_14"/>
  <p:tag name="KSO_WM_DIAGRAM_GROUP_CODE" val="p1-1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2"/>
  <p:tag name="KSO_WM_UNIT_ID" val="diagram20164482_1*p_h_f*1_3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11;diagram20164482_1*p_i*1_12"/>
  <p:tag name="KSO_WM_DIAGRAM_GROUP_CODE" val="p1-1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1"/>
  <p:tag name="KSO_WM_UNIT_ID" val="diagram20164482_1*p_h_f*1_3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9;diagram20164482_1*p_i*1_10"/>
  <p:tag name="KSO_WM_DIAGRAM_GROUP_CODE" val="p1-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75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76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77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78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79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6_4*i*10"/>
  <p:tag name="KSO_WM_TEMPLATE_CATEGORY" val="diagram"/>
  <p:tag name="KSO_WM_TEMPLATE_INDEX" val="160356"/>
  <p:tag name="KSO_WM_UNIT_INDEX" val="10"/>
</p:tagLst>
</file>

<file path=ppt/tags/tag80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81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82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i"/>
  <p:tag name="KSO_WM_UNIT_INDEX" val="1_1"/>
  <p:tag name="KSO_WM_UNIT_ID" val="diagram160270_5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5*i*2"/>
  <p:tag name="KSO_WM_TEMPLATE_CATEGORY" val="diagram"/>
  <p:tag name="KSO_WM_TEMPLATE_INDEX" val="160270"/>
  <p:tag name="KSO_WM_UNIT_INDEX" val="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1_1"/>
  <p:tag name="KSO_WM_UNIT_ID" val="diagram160270_5*m_h_f*1_1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1_1"/>
  <p:tag name="KSO_WM_UNIT_ID" val="diagram160270_5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5*i*7"/>
  <p:tag name="KSO_WM_TEMPLATE_CATEGORY" val="diagram"/>
  <p:tag name="KSO_WM_TEMPLATE_INDEX" val="160270"/>
  <p:tag name="KSO_WM_UNIT_INDEX" val="7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2_1"/>
  <p:tag name="KSO_WM_UNIT_ID" val="diagram160270_5*m_h_f*1_2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2_1"/>
  <p:tag name="KSO_WM_UNIT_ID" val="diagram160270_5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6"/>
  <p:tag name="KSO_WM_UNIT_TYPE" val="n_i"/>
  <p:tag name="KSO_WM_UNIT_INDEX" val="1_4"/>
  <p:tag name="KSO_WM_UNIT_ID" val="diagram160356_4*n_i*1_4"/>
  <p:tag name="KSO_WM_UNIT_CLEAR" val="1"/>
  <p:tag name="KSO_WM_UNIT_LAYERLEVEL" val="1_1"/>
  <p:tag name="KSO_WM_DIAGRAM_GROUP_CODE" val="n1-1"/>
  <p:tag name="KSO_WM_UNIT_LINE_FORE_SCHEMECOLOR_INDEX" val="13"/>
  <p:tag name="KSO_WM_UNIT_LINE_FILL_TYPE" val="2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5*i*12"/>
  <p:tag name="KSO_WM_TEMPLATE_CATEGORY" val="diagram"/>
  <p:tag name="KSO_WM_TEMPLATE_INDEX" val="160270"/>
  <p:tag name="KSO_WM_UNIT_INDEX" val="12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3_1"/>
  <p:tag name="KSO_WM_UNIT_ID" val="diagram160270_5*m_h_f*1_3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3_1"/>
  <p:tag name="KSO_WM_UNIT_ID" val="diagram160270_5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5*i*17"/>
  <p:tag name="KSO_WM_TEMPLATE_CATEGORY" val="diagram"/>
  <p:tag name="KSO_WM_TEMPLATE_INDEX" val="160270"/>
  <p:tag name="KSO_WM_UNIT_INDEX" val="17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4_1"/>
  <p:tag name="KSO_WM_UNIT_ID" val="diagram160270_5*m_h_f*1_4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4_1"/>
  <p:tag name="KSO_WM_UNIT_ID" val="diagram160270_5*m_h_a*1_4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5*i*22"/>
  <p:tag name="KSO_WM_TEMPLATE_CATEGORY" val="diagram"/>
  <p:tag name="KSO_WM_TEMPLATE_INDEX" val="160270"/>
  <p:tag name="KSO_WM_UNIT_INDEX" val="22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5_1"/>
  <p:tag name="KSO_WM_UNIT_ID" val="diagram160270_5*m_h_f*1_5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5_1"/>
  <p:tag name="KSO_WM_UNIT_ID" val="diagram160270_5*m_h_a*1_5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99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演示</Application>
  <PresentationFormat>宽屏</PresentationFormat>
  <Paragraphs>181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Calibri Light</vt:lpstr>
      <vt:lpstr>Calibri</vt:lpstr>
      <vt:lpstr>微软雅黑</vt:lpstr>
      <vt:lpstr/>
      <vt:lpstr>Arial Unicode MS</vt:lpstr>
      <vt:lpstr>Segoe Print</vt:lpstr>
      <vt:lpstr>Office 主题</vt:lpstr>
      <vt:lpstr>Docker构建高可用的开发环境</vt:lpstr>
      <vt:lpstr>内容（主要：PPT内容,从：说明文档内容）</vt:lpstr>
      <vt:lpstr>工欲善其事必先利其器</vt:lpstr>
      <vt:lpstr>PowerPoint 演示文稿</vt:lpstr>
      <vt:lpstr>PowerPoint 演示文稿</vt:lpstr>
      <vt:lpstr>什么是高可用的开发环境？</vt:lpstr>
      <vt:lpstr>1. 简单易配置 2. 环境可共享，高移植性 3. 运行环境秒切换 4. 环境配置可版本控制，回滚环境 5. 开发环境，测试环境，产品环境统一 6. 得心应手 7. 节省开发机器资源</vt:lpstr>
      <vt:lpstr>PowerPoint 演示文稿</vt:lpstr>
      <vt:lpstr>PowerPoint 演示文稿</vt:lpstr>
      <vt:lpstr>如何实现这些需求呢？</vt:lpstr>
      <vt:lpstr>what’s the docker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Docker构建高可用的开发环境</dc:title>
  <dc:creator/>
  <cp:lastModifiedBy>zhaojunlike</cp:lastModifiedBy>
  <cp:revision>477</cp:revision>
  <dcterms:created xsi:type="dcterms:W3CDTF">2015-05-05T08:02:00Z</dcterms:created>
  <dcterms:modified xsi:type="dcterms:W3CDTF">2017-09-08T07:22:23Z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