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2" r:id="rId4"/>
    <p:sldId id="257" r:id="rId5"/>
    <p:sldId id="258" r:id="rId6"/>
    <p:sldId id="259" r:id="rId7"/>
    <p:sldId id="260" r:id="rId8"/>
    <p:sldId id="291" r:id="rId9"/>
    <p:sldId id="262" r:id="rId10"/>
    <p:sldId id="261" r:id="rId11"/>
    <p:sldId id="264" r:id="rId13"/>
    <p:sldId id="263" r:id="rId14"/>
    <p:sldId id="266" r:id="rId15"/>
    <p:sldId id="277" r:id="rId16"/>
    <p:sldId id="267" r:id="rId17"/>
    <p:sldId id="268" r:id="rId18"/>
    <p:sldId id="269" r:id="rId19"/>
    <p:sldId id="270" r:id="rId20"/>
    <p:sldId id="278" r:id="rId21"/>
    <p:sldId id="271" r:id="rId22"/>
    <p:sldId id="290" r:id="rId23"/>
    <p:sldId id="272" r:id="rId24"/>
    <p:sldId id="273" r:id="rId25"/>
    <p:sldId id="276" r:id="rId26"/>
    <p:sldId id="274" r:id="rId27"/>
    <p:sldId id="275" r:id="rId28"/>
    <p:sldId id="2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0ADA2-0332-47D9-A9C6-497A0FB21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hyperlink" Target="https://github.com/docker/compose" TargetMode="External"/><Relationship Id="rId2" Type="http://schemas.openxmlformats.org/officeDocument/2006/relationships/hyperlink" Target="https://blog.oeynet.com/post/108.html" TargetMode="External"/><Relationship Id="rId1" Type="http://schemas.openxmlformats.org/officeDocument/2006/relationships/hyperlink" Target="https://docs.docker.com/engine/installation/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hyperlink" Target="https://hub.docker.com/_/mysql/" TargetMode="External"/><Relationship Id="rId2" Type="http://schemas.openxmlformats.org/officeDocument/2006/relationships/hyperlink" Target="https://hub.docker.com/_/nginx/" TargetMode="External"/><Relationship Id="rId1" Type="http://schemas.openxmlformats.org/officeDocument/2006/relationships/hyperlink" Target="https://hub.docker.com/_/php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ocker.com/what-docker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0250"/>
            <a:ext cx="9144000" cy="1094740"/>
          </a:xfrm>
        </p:spPr>
        <p:txBody>
          <a:bodyPr/>
          <a:lstStyle/>
          <a:p>
            <a:r>
              <a:rPr lang="en-US" altLang="zh-CN" sz="4800" dirty="0"/>
              <a:t>Docker</a:t>
            </a:r>
            <a:r>
              <a:rPr lang="zh-CN" altLang="en-US" sz="4800" dirty="0"/>
              <a:t>构建高可用的开发环境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Godtoy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1160" y="453390"/>
            <a:ext cx="6842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Just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30910" y="2463165"/>
            <a:ext cx="1008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1.vmware</a:t>
            </a:r>
            <a:r>
              <a:rPr lang="zh-CN" altLang="en-US" dirty="0"/>
              <a:t>安装</a:t>
            </a:r>
            <a:r>
              <a:rPr lang="en-US" altLang="zh-CN" dirty="0" err="1"/>
              <a:t>linux</a:t>
            </a:r>
            <a:r>
              <a:rPr lang="en-US" altLang="zh-CN" dirty="0"/>
              <a:t> centos</a:t>
            </a:r>
            <a:r>
              <a:rPr lang="zh-CN" altLang="en-US" dirty="0"/>
              <a:t>或者</a:t>
            </a:r>
            <a:r>
              <a:rPr lang="en-US" altLang="zh-CN" dirty="0" err="1"/>
              <a:t>ubuntu</a:t>
            </a:r>
            <a:r>
              <a:rPr lang="zh-CN" altLang="en-US" dirty="0"/>
              <a:t>，建议最新稳定版本作为宿主机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ce</a:t>
            </a:r>
            <a:r>
              <a:rPr lang="zh-CN" altLang="en-US" dirty="0"/>
              <a:t>稳定版本</a:t>
            </a:r>
            <a:endParaRPr lang="zh-CN" altLang="en-US" dirty="0"/>
          </a:p>
          <a:p>
            <a:r>
              <a:rPr lang="zh-CN" altLang="en-US" dirty="0">
                <a:hlinkClick r:id="rId1" action="ppaction://hlinkfile"/>
              </a:rPr>
              <a:t>https://docs.docker.com/engine/installation/</a:t>
            </a:r>
            <a:endParaRPr lang="zh-CN" altLang="en-US" dirty="0"/>
          </a:p>
          <a:p>
            <a:endParaRPr lang="zh-CN" altLang="en-US" dirty="0">
              <a:hlinkClick r:id="rId1" action="ppaction://hlinkfile"/>
            </a:endParaRPr>
          </a:p>
          <a:p>
            <a:r>
              <a:rPr lang="en-US" altLang="zh-CN" dirty="0"/>
              <a:t>3.</a:t>
            </a:r>
            <a:r>
              <a:rPr lang="zh-CN" altLang="en-US" dirty="0" smtClean="0"/>
              <a:t>共享开发机器磁盘文件</a:t>
            </a:r>
            <a:r>
              <a:rPr lang="zh-CN" altLang="en-US" dirty="0"/>
              <a:t>夹到</a:t>
            </a:r>
            <a:r>
              <a:rPr lang="en-US" altLang="zh-CN" dirty="0" err="1"/>
              <a:t>vmware</a:t>
            </a:r>
            <a:r>
              <a:rPr lang="zh-CN" altLang="en-US" dirty="0"/>
              <a:t>虚拟机的宿主机中。</a:t>
            </a:r>
            <a:endParaRPr lang="zh-CN" altLang="en-US" dirty="0"/>
          </a:p>
          <a:p>
            <a:r>
              <a:rPr lang="en-US" altLang="zh-CN" dirty="0">
                <a:hlinkClick r:id="rId2" action="ppaction://hlinkfile"/>
              </a:rPr>
              <a:t>https://blog.oeynet.com/post/108.html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安装编排工具 </a:t>
            </a:r>
            <a:r>
              <a:rPr lang="en-US" altLang="zh-CN" dirty="0" err="1"/>
              <a:t>docker</a:t>
            </a:r>
            <a:r>
              <a:rPr lang="en-US" altLang="zh-CN" dirty="0"/>
              <a:t>-compose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https://github.com/docker/compose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695" y="608965"/>
            <a:ext cx="7085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快速</a:t>
            </a:r>
            <a:r>
              <a:rPr lang="en-US" altLang="zh-CN" sz="3200" dirty="0"/>
              <a:t>run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</a:t>
            </a:r>
            <a:r>
              <a:rPr lang="zh-CN" altLang="en-US" sz="3200" dirty="0"/>
              <a:t> </a:t>
            </a:r>
            <a:r>
              <a:rPr lang="en-US" altLang="zh-CN" sz="3200" dirty="0" err="1" smtClean="0"/>
              <a:t>linux+nmp</a:t>
            </a:r>
            <a:endParaRPr lang="en-US" altLang="zh-CN" sz="3200" dirty="0"/>
          </a:p>
        </p:txBody>
      </p:sp>
      <p:cxnSp>
        <p:nvCxnSpPr>
          <p:cNvPr id="65" name="直接连接符 64"/>
          <p:cNvCxnSpPr/>
          <p:nvPr>
            <p:custDataLst>
              <p:tags r:id="rId1"/>
            </p:custDataLst>
          </p:nvPr>
        </p:nvCxnSpPr>
        <p:spPr>
          <a:xfrm>
            <a:off x="3974173" y="4260505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6135497" y="268974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4" name="空心弧 3"/>
          <p:cNvSpPr/>
          <p:nvPr>
            <p:custDataLst>
              <p:tags r:id="rId3"/>
            </p:custDataLst>
          </p:nvPr>
        </p:nvSpPr>
        <p:spPr>
          <a:xfrm>
            <a:off x="5401215" y="1315228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5617479" y="1512314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43" name="空心弧 42"/>
          <p:cNvSpPr/>
          <p:nvPr>
            <p:custDataLst>
              <p:tags r:id="rId5"/>
            </p:custDataLst>
          </p:nvPr>
        </p:nvSpPr>
        <p:spPr>
          <a:xfrm>
            <a:off x="3247909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3464172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空心弧 6"/>
          <p:cNvSpPr/>
          <p:nvPr>
            <p:custDataLst>
              <p:tags r:id="rId7"/>
            </p:custDataLst>
          </p:nvPr>
        </p:nvSpPr>
        <p:spPr>
          <a:xfrm>
            <a:off x="7554525" y="3019391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7770789" y="3216477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空心弧 8"/>
          <p:cNvSpPr/>
          <p:nvPr>
            <p:custDataLst>
              <p:tags r:id="rId9"/>
            </p:custDataLst>
          </p:nvPr>
        </p:nvSpPr>
        <p:spPr>
          <a:xfrm>
            <a:off x="1791862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2008126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空心弧 10"/>
          <p:cNvSpPr/>
          <p:nvPr>
            <p:custDataLst>
              <p:tags r:id="rId11"/>
            </p:custDataLst>
          </p:nvPr>
        </p:nvSpPr>
        <p:spPr>
          <a:xfrm>
            <a:off x="4659956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4876220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1" name="空心弧 50"/>
          <p:cNvSpPr/>
          <p:nvPr>
            <p:custDataLst>
              <p:tags r:id="rId13"/>
            </p:custDataLst>
          </p:nvPr>
        </p:nvSpPr>
        <p:spPr>
          <a:xfrm>
            <a:off x="7554523" y="4589375"/>
            <a:ext cx="1476554" cy="1438201"/>
          </a:xfrm>
          <a:prstGeom prst="blockArc">
            <a:avLst>
              <a:gd name="adj1" fmla="val 20359382"/>
              <a:gd name="adj2" fmla="val 12040597"/>
              <a:gd name="adj3" fmla="val 18500"/>
            </a:avLst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14"/>
            </p:custDataLst>
          </p:nvPr>
        </p:nvSpPr>
        <p:spPr>
          <a:xfrm>
            <a:off x="7770787" y="4786461"/>
            <a:ext cx="1044028" cy="1044028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0CB5C8">
              <a:hueOff val="0"/>
              <a:satOff val="0"/>
              <a:lumOff val="0"/>
              <a:alphaOff val="0"/>
            </a:srgbClr>
          </a:fillRef>
          <a:effectRef idx="0">
            <a:srgbClr val="0CB5C8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55" name="直接连接符 54"/>
          <p:cNvCxnSpPr>
            <a:endCxn id="52" idx="0"/>
          </p:cNvCxnSpPr>
          <p:nvPr>
            <p:custDataLst>
              <p:tags r:id="rId15"/>
            </p:custDataLst>
          </p:nvPr>
        </p:nvCxnSpPr>
        <p:spPr>
          <a:xfrm>
            <a:off x="8292801" y="4457591"/>
            <a:ext cx="0" cy="328870"/>
          </a:xfrm>
          <a:prstGeom prst="line">
            <a:avLst/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1">
            <a:srgbClr val="0CB5C8"/>
          </a:lnRef>
          <a:fillRef idx="0">
            <a:srgbClr val="0CB5C8"/>
          </a:fillRef>
          <a:effectRef idx="0">
            <a:srgbClr val="0CB5C8"/>
          </a:effectRef>
          <a:fontRef idx="minor">
            <a:sysClr val="windowText" lastClr="000000"/>
          </a:fontRef>
        </p:style>
      </p:cxnSp>
      <p:sp>
        <p:nvSpPr>
          <p:cNvPr id="58" name="半闭框 57"/>
          <p:cNvSpPr/>
          <p:nvPr>
            <p:custDataLst>
              <p:tags r:id="rId16"/>
            </p:custDataLst>
          </p:nvPr>
        </p:nvSpPr>
        <p:spPr>
          <a:xfrm>
            <a:off x="2538902" y="4589375"/>
            <a:ext cx="1477556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9" name="半闭框 58"/>
          <p:cNvSpPr/>
          <p:nvPr>
            <p:custDataLst>
              <p:tags r:id="rId17"/>
            </p:custDataLst>
          </p:nvPr>
        </p:nvSpPr>
        <p:spPr>
          <a:xfrm flipH="1">
            <a:off x="4016458" y="4589375"/>
            <a:ext cx="1395012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半闭框 62"/>
          <p:cNvSpPr/>
          <p:nvPr>
            <p:custDataLst>
              <p:tags r:id="rId18"/>
            </p:custDataLst>
          </p:nvPr>
        </p:nvSpPr>
        <p:spPr>
          <a:xfrm>
            <a:off x="3975186" y="3019919"/>
            <a:ext cx="2220841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半闭框 63"/>
          <p:cNvSpPr/>
          <p:nvPr>
            <p:custDataLst>
              <p:tags r:id="rId19"/>
            </p:custDataLst>
          </p:nvPr>
        </p:nvSpPr>
        <p:spPr>
          <a:xfrm flipH="1">
            <a:off x="6196027" y="3019919"/>
            <a:ext cx="2096774" cy="196031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43537C">
                <a:lumMod val="50000"/>
              </a:srgbClr>
            </a:solidFill>
          </a:ln>
        </p:spPr>
        <p:style>
          <a:lnRef idx="2">
            <a:srgbClr val="0CB5C8">
              <a:shade val="50000"/>
            </a:srgbClr>
          </a:lnRef>
          <a:fillRef idx="1">
            <a:srgbClr val="0CB5C8"/>
          </a:fillRef>
          <a:effectRef idx="0">
            <a:srgbClr val="0CB5C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5675643" y="1778276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nginx</a:t>
            </a:r>
            <a:endParaRPr lang="en-US" altLang="zh-CN" dirty="0"/>
          </a:p>
        </p:txBody>
      </p:sp>
      <p:sp>
        <p:nvSpPr>
          <p:cNvPr id="67" name="文本框 66"/>
          <p:cNvSpPr txBox="1"/>
          <p:nvPr>
            <p:custDataLst>
              <p:tags r:id="rId21"/>
            </p:custDataLst>
          </p:nvPr>
        </p:nvSpPr>
        <p:spPr>
          <a:xfrm>
            <a:off x="3508113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v5.5</a:t>
            </a:r>
            <a:endParaRPr lang="en-US" altLang="zh-CN" dirty="0"/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7832946" y="3482440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algn="ctr"/>
            <a:r>
              <a:rPr lang="en-US" altLang="zh-CN" dirty="0"/>
              <a:t>php-fpm</a:t>
            </a:r>
            <a:endParaRPr lang="en-US" altLang="zh-CN" dirty="0"/>
          </a:p>
          <a:p>
            <a:pPr algn="ctr"/>
            <a:r>
              <a:rPr lang="en-US" altLang="zh-CN" dirty="0"/>
              <a:t>v7.0</a:t>
            </a:r>
            <a:endParaRPr lang="en-US" altLang="zh-CN" dirty="0"/>
          </a:p>
        </p:txBody>
      </p:sp>
      <p:sp>
        <p:nvSpPr>
          <p:cNvPr id="69" name="文本框 68"/>
          <p:cNvSpPr txBox="1"/>
          <p:nvPr>
            <p:custDataLst>
              <p:tags r:id="rId23"/>
            </p:custDataLst>
          </p:nvPr>
        </p:nvSpPr>
        <p:spPr>
          <a:xfrm>
            <a:off x="7832946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mongo</a:t>
            </a:r>
            <a:endParaRPr lang="en-US" altLang="zh-CN" dirty="0"/>
          </a:p>
        </p:txBody>
      </p:sp>
      <p:sp>
        <p:nvSpPr>
          <p:cNvPr id="70" name="文本框 69"/>
          <p:cNvSpPr txBox="1"/>
          <p:nvPr>
            <p:custDataLst>
              <p:tags r:id="rId24"/>
            </p:custDataLst>
          </p:nvPr>
        </p:nvSpPr>
        <p:spPr>
          <a:xfrm>
            <a:off x="495161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redis</a:t>
            </a:r>
            <a:endParaRPr lang="en-US" altLang="zh-CN" dirty="0"/>
          </a:p>
        </p:txBody>
      </p:sp>
      <p:sp>
        <p:nvSpPr>
          <p:cNvPr id="71" name="文本框 70"/>
          <p:cNvSpPr txBox="1"/>
          <p:nvPr>
            <p:custDataLst>
              <p:tags r:id="rId25"/>
            </p:custDataLst>
          </p:nvPr>
        </p:nvSpPr>
        <p:spPr>
          <a:xfrm>
            <a:off x="2070285" y="5049957"/>
            <a:ext cx="919709" cy="5121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/>
              <a:t>mysql</a:t>
            </a:r>
            <a:endParaRPr lang="en-US" altLang="zh-CN" dirty="0"/>
          </a:p>
        </p:txBody>
      </p:sp>
    </p:spTree>
    <p:custDataLst>
      <p:tags r:id="rId2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7235" y="511810"/>
            <a:ext cx="1073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  <a:r>
              <a:rPr lang="en-US" altLang="zh-CN" dirty="0" err="1"/>
              <a:t>docker</a:t>
            </a:r>
            <a:r>
              <a:rPr lang="en-US" altLang="zh-CN" dirty="0"/>
              <a:t> run -d --name sf-</a:t>
            </a:r>
            <a:r>
              <a:rPr lang="en-US" altLang="zh-CN" dirty="0" err="1"/>
              <a:t>mysql</a:t>
            </a:r>
            <a:r>
              <a:rPr lang="en-US" altLang="zh-CN" dirty="0"/>
              <a:t> -e MYSQL_ROOT_PASSWORD=root mysql:5.7 --character-set-server=utf8mb4 --collation-server=utf8mb4_unicode_ci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php</a:t>
            </a:r>
            <a:r>
              <a:rPr lang="en-US" altLang="zh-CN" dirty="0"/>
              <a:t>: </a:t>
            </a:r>
            <a:r>
              <a:rPr lang="en-US" altLang="zh-CN" dirty="0" err="1"/>
              <a:t>docker</a:t>
            </a:r>
            <a:r>
              <a:rPr lang="en-US" altLang="zh-CN" dirty="0"/>
              <a:t> run -d  --name sf-</a:t>
            </a:r>
            <a:r>
              <a:rPr lang="en-US" altLang="zh-CN" dirty="0" err="1"/>
              <a:t>php</a:t>
            </a:r>
            <a:r>
              <a:rPr lang="en-US" altLang="zh-CN" dirty="0"/>
              <a:t> --link </a:t>
            </a:r>
            <a:r>
              <a:rPr lang="en-US" altLang="zh-CN" dirty="0" err="1"/>
              <a:t>sf-mysql:mysql</a:t>
            </a:r>
            <a:r>
              <a:rPr lang="en-US" altLang="zh-CN" dirty="0"/>
              <a:t> -v "$PWD":/app -w /app php:7.0-fpm </a:t>
            </a:r>
            <a:endParaRPr lang="en-US" altLang="zh-CN" dirty="0"/>
          </a:p>
          <a:p>
            <a:r>
              <a:rPr lang="en-US" altLang="zh-CN" dirty="0" smtClean="0"/>
              <a:t>09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nginx</a:t>
            </a:r>
            <a:r>
              <a:rPr lang="zh-CN" altLang="en-US" dirty="0"/>
              <a:t>：docker run </a:t>
            </a:r>
            <a:r>
              <a:rPr lang="en-US" altLang="zh-CN" dirty="0"/>
              <a:t>-d </a:t>
            </a:r>
            <a:r>
              <a:rPr lang="zh-CN" altLang="en-US" dirty="0"/>
              <a:t> --name </a:t>
            </a:r>
            <a:r>
              <a:rPr lang="en-US" altLang="zh-CN" dirty="0"/>
              <a:t>sf-</a:t>
            </a:r>
            <a:r>
              <a:rPr lang="en-US" altLang="zh-CN" dirty="0" err="1"/>
              <a:t>nginx</a:t>
            </a:r>
            <a:r>
              <a:rPr lang="en-US" altLang="zh-CN" dirty="0"/>
              <a:t> -P --link</a:t>
            </a:r>
            <a:r>
              <a:rPr lang="zh-CN" altLang="en-US" dirty="0"/>
              <a:t> </a:t>
            </a:r>
            <a:r>
              <a:rPr lang="en-US" altLang="zh-CN" dirty="0"/>
              <a:t>sf-php:php7 </a:t>
            </a:r>
            <a:r>
              <a:rPr lang="zh-CN" altLang="en-US" dirty="0"/>
              <a:t>-v </a:t>
            </a:r>
            <a:r>
              <a:rPr lang="en-US" altLang="zh-CN" dirty="0">
                <a:sym typeface="+mn-ea"/>
              </a:rPr>
              <a:t>"$PWD"</a:t>
            </a:r>
            <a:r>
              <a:rPr lang="zh-CN" altLang="en-US" dirty="0"/>
              <a:t>/nginx.conf:/etc/nginx/nginx.conf:ro -d nginx</a:t>
            </a:r>
            <a:endParaRPr lang="zh-CN" altLang="en-US" dirty="0"/>
          </a:p>
          <a:p>
            <a:endParaRPr lang="en-US" altLang="zh-CN" dirty="0">
              <a:hlinkClick r:id="rId1" action="ppaction://hlinkfile"/>
            </a:endParaRPr>
          </a:p>
          <a:p>
            <a:endParaRPr lang="en-US" altLang="zh-CN" dirty="0">
              <a:hlinkClick r:id="rId1" action="ppaction://hlinkfile"/>
            </a:endParaRPr>
          </a:p>
          <a:p>
            <a:r>
              <a:rPr lang="en-US" altLang="zh-CN" dirty="0">
                <a:hlinkClick r:id="rId1" action="ppaction://hlinkfile"/>
              </a:rPr>
              <a:t>https://hub.docker.com/_/php/</a:t>
            </a:r>
            <a:endParaRPr lang="en-US" altLang="zh-CN" dirty="0"/>
          </a:p>
          <a:p>
            <a:r>
              <a:rPr lang="en-US" altLang="zh-CN" dirty="0">
                <a:hlinkClick r:id="rId2" action="ppaction://hlinkfile"/>
              </a:rPr>
              <a:t>https://hub.docker.com/_/nginx/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https://hub.docker.com/_/mysql/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7665" y="3137535"/>
            <a:ext cx="637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应用商店</a:t>
            </a:r>
            <a:r>
              <a:rPr lang="en-US" altLang="zh-CN" sz="3200" dirty="0"/>
              <a:t>Hub &amp; </a:t>
            </a:r>
            <a:r>
              <a:rPr lang="zh-CN" altLang="en-US" sz="3200" dirty="0"/>
              <a:t>加速</a:t>
            </a:r>
            <a:r>
              <a:rPr lang="zh-CN" altLang="en-US" sz="3200" dirty="0" smtClean="0"/>
              <a:t>下载</a:t>
            </a:r>
            <a:endParaRPr lang="en-US" altLang="zh-CN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3565" y="2676525"/>
            <a:ext cx="8775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找寻</a:t>
            </a:r>
            <a:r>
              <a:rPr lang="en-US" altLang="zh-CN" sz="2800" dirty="0"/>
              <a:t>,</a:t>
            </a:r>
            <a:r>
              <a:rPr lang="zh-CN" altLang="en-US" sz="2800" dirty="0"/>
              <a:t>或者构建一些常用工具，然后变成自己的</a:t>
            </a:r>
            <a:br>
              <a:rPr lang="zh-CN" altLang="en-US" sz="2800" dirty="0"/>
            </a:br>
            <a:r>
              <a:rPr lang="en-US" altLang="zh-CN" sz="2800" dirty="0"/>
              <a:t>node  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  bower  composer  go ....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88945" y="2831465"/>
            <a:ext cx="716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工具使用</a:t>
            </a:r>
            <a:r>
              <a:rPr lang="en-US" altLang="zh-CN" sz="3200"/>
              <a:t>alias</a:t>
            </a:r>
            <a:r>
              <a:rPr lang="zh-CN" altLang="en-US" sz="3200"/>
              <a:t>的一些使用总结和注意点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4080" y="2894965"/>
            <a:ext cx="8639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工具整合 </a:t>
            </a:r>
            <a:r>
              <a:rPr lang="en-US" altLang="zh-CN" sz="3200"/>
              <a:t>&amp; </a:t>
            </a:r>
            <a:r>
              <a:rPr lang="zh-CN" altLang="en-US" sz="3200"/>
              <a:t>服务编排 </a:t>
            </a:r>
            <a:r>
              <a:rPr lang="en-US" altLang="zh-CN" sz="3200"/>
              <a:t>&amp; </a:t>
            </a:r>
            <a:r>
              <a:rPr lang="zh-CN" altLang="en-US" sz="3200"/>
              <a:t>提取配置文件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7600" y="3050540"/>
            <a:ext cx="7416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构建一个</a:t>
            </a:r>
            <a:r>
              <a:rPr lang="en-US" altLang="zh-CN" sz="3200"/>
              <a:t>docker-compose</a:t>
            </a:r>
            <a:r>
              <a:rPr lang="zh-CN" altLang="en-US" sz="3200"/>
              <a:t>完整的项目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0170" y="2423795"/>
            <a:ext cx="7503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分离</a:t>
            </a:r>
            <a:r>
              <a:rPr lang="en-US" altLang="zh-CN" sz="3200" dirty="0"/>
              <a:t>compose</a:t>
            </a:r>
            <a:r>
              <a:rPr lang="zh-CN" altLang="en-US" sz="3200" dirty="0"/>
              <a:t>文件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4500" y="3244850"/>
            <a:ext cx="622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版本控制 </a:t>
            </a:r>
            <a:r>
              <a:rPr lang="en-US" altLang="zh-CN" sz="3200"/>
              <a:t>&amp; </a:t>
            </a:r>
            <a:r>
              <a:rPr lang="zh-CN" altLang="en-US" sz="3200"/>
              <a:t>构建工具整合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内容</a:t>
            </a:r>
            <a:r>
              <a:rPr kumimoji="1" lang="zh-CN" altLang="en-US" sz="2800" dirty="0" smtClean="0"/>
              <a:t>（</a:t>
            </a:r>
            <a:r>
              <a:rPr kumimoji="1" lang="zh-CN" altLang="en-US" sz="2800" dirty="0"/>
              <a:t>主 ：</a:t>
            </a:r>
            <a:r>
              <a:rPr kumimoji="1" lang="en-US" altLang="zh-CN" sz="2800" dirty="0" smtClean="0"/>
              <a:t>PPT</a:t>
            </a:r>
            <a:r>
              <a:rPr kumimoji="1" lang="zh-CN" altLang="en-US" sz="2800" dirty="0" smtClean="0"/>
              <a:t>内容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从</a:t>
            </a:r>
            <a:r>
              <a:rPr kumimoji="1" lang="zh-CN" altLang="en-US" sz="2800" dirty="0"/>
              <a:t>：</a:t>
            </a:r>
            <a:r>
              <a:rPr kumimoji="1" lang="zh-CN" altLang="en-US" sz="2800" dirty="0" smtClean="0"/>
              <a:t>说明</a:t>
            </a:r>
            <a:r>
              <a:rPr kumimoji="1" lang="zh-CN" altLang="en-US" sz="2800" dirty="0"/>
              <a:t>文档</a:t>
            </a:r>
            <a:r>
              <a:rPr kumimoji="1" lang="zh-CN" altLang="en-US" sz="2800" dirty="0" smtClean="0"/>
              <a:t>内容）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构建高可用的开发环境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企业开发团队的实践工具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开发人员的软件</a:t>
            </a:r>
            <a:r>
              <a:rPr kumimoji="1" lang="zh-CN" altLang="en-US" dirty="0"/>
              <a:t>交付</a:t>
            </a:r>
            <a:r>
              <a:rPr kumimoji="1" lang="zh-CN" altLang="en-US" dirty="0" smtClean="0"/>
              <a:t>的几种方式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必须了解的</a:t>
            </a:r>
            <a:r>
              <a:rPr kumimoji="1" lang="en-US" altLang="zh-CN" dirty="0" err="1" smtClean="0"/>
              <a:t>devops</a:t>
            </a:r>
            <a:r>
              <a:rPr kumimoji="1" lang="zh-CN" altLang="en-US" dirty="0" smtClean="0"/>
              <a:t>知识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5410" y="3137535"/>
            <a:ext cx="6901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开发产品的交付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9195" y="3244850"/>
            <a:ext cx="983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发布应用到云服务器 </a:t>
            </a:r>
            <a:r>
              <a:rPr lang="en-US" altLang="zh-CN" sz="3200" dirty="0"/>
              <a:t>| </a:t>
            </a:r>
            <a:r>
              <a:rPr lang="zh-CN" altLang="en-US" sz="3200" dirty="0"/>
              <a:t>容器云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8550" y="2996565"/>
            <a:ext cx="745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docker </a:t>
            </a:r>
            <a:r>
              <a:rPr lang="en-US" altLang="zh-CN" sz="3200" dirty="0" smtClean="0"/>
              <a:t>swarm</a:t>
            </a:r>
            <a:r>
              <a:rPr lang="zh-CN" altLang="en-US" sz="3200" smtClean="0"/>
              <a:t>  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725" y="3136900"/>
            <a:ext cx="694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企业开发团队操作场景的一些手段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4320" y="2443480"/>
            <a:ext cx="6668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利用</a:t>
            </a:r>
            <a:r>
              <a:rPr lang="en-US" altLang="zh-CN" sz="3200"/>
              <a:t>Docker </a:t>
            </a:r>
            <a:r>
              <a:rPr lang="zh-CN" altLang="en-US" sz="3200"/>
              <a:t>实现 </a:t>
            </a:r>
            <a:r>
              <a:rPr lang="en-US" altLang="zh-CN" sz="3200"/>
              <a:t>Devops</a:t>
            </a:r>
            <a:r>
              <a:rPr lang="zh-CN" altLang="en-US" sz="3200"/>
              <a:t>介绍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3815" y="2921635"/>
            <a:ext cx="4484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/>
              <a:t>Q &amp; A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1480820"/>
            <a:ext cx="7110730" cy="3896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0"/>
            <a:ext cx="10515600" cy="1325563"/>
          </a:xfrm>
        </p:spPr>
        <p:txBody>
          <a:bodyPr/>
          <a:lstStyle/>
          <a:p>
            <a:pPr algn="ctr"/>
            <a:r>
              <a:rPr lang="zh-CN" altLang="en-US"/>
              <a:t>什么是开发环境高可用？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625475"/>
            <a:ext cx="10515600" cy="3994150"/>
          </a:xfrm>
        </p:spPr>
        <p:txBody>
          <a:bodyPr>
            <a:norm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简单易配置</a:t>
            </a:r>
            <a:br>
              <a:rPr lang="zh-CN" altLang="en-US" sz="2800"/>
            </a:br>
            <a:r>
              <a:rPr lang="en-US" altLang="zh-CN" sz="2800"/>
              <a:t>2. </a:t>
            </a:r>
            <a:r>
              <a:rPr lang="zh-CN" altLang="en-US" sz="2800"/>
              <a:t>可共享</a:t>
            </a:r>
            <a:br>
              <a:rPr lang="zh-CN" altLang="en-US" sz="2800"/>
            </a:br>
            <a:r>
              <a:rPr lang="en-US" altLang="zh-CN" sz="2800"/>
              <a:t>3. </a:t>
            </a:r>
            <a:r>
              <a:rPr lang="zh-CN" altLang="en-US" sz="2800"/>
              <a:t>运行环境秒切换</a:t>
            </a:r>
            <a:br>
              <a:rPr lang="zh-CN" altLang="en-US" sz="2800"/>
            </a:br>
            <a:r>
              <a:rPr lang="zh-CN" altLang="en-US" sz="2800"/>
              <a:t>4</a:t>
            </a:r>
            <a:r>
              <a:rPr lang="en-US" altLang="zh-CN" sz="2800"/>
              <a:t>. </a:t>
            </a:r>
            <a:r>
              <a:rPr lang="zh-CN" altLang="en-US" sz="2800"/>
              <a:t>环境配置可版本控制</a:t>
            </a:r>
            <a:br>
              <a:rPr lang="zh-CN" altLang="en-US" sz="2800"/>
            </a:br>
            <a:r>
              <a:rPr lang="zh-CN" altLang="en-US" sz="2800"/>
              <a:t>5</a:t>
            </a:r>
            <a:r>
              <a:rPr lang="en-US" altLang="zh-CN" sz="2800"/>
              <a:t>. </a:t>
            </a:r>
            <a:r>
              <a:rPr lang="zh-CN" altLang="en-US" sz="2800"/>
              <a:t>模拟线上环境</a:t>
            </a:r>
            <a:r>
              <a:rPr lang="en-US" altLang="zh-CN" sz="2800"/>
              <a:t>,</a:t>
            </a:r>
            <a:r>
              <a:rPr lang="zh-CN" altLang="en-US" sz="2800"/>
              <a:t>保证测试，产品环境统一</a:t>
            </a:r>
            <a:br>
              <a:rPr lang="zh-CN" altLang="en-US" sz="2800"/>
            </a:br>
            <a:r>
              <a:rPr lang="zh-CN" altLang="en-US" sz="2800"/>
              <a:t>6</a:t>
            </a:r>
            <a:r>
              <a:rPr lang="en-US" altLang="zh-CN" sz="2800"/>
              <a:t>. </a:t>
            </a:r>
            <a:r>
              <a:rPr lang="zh-CN" altLang="en-US" sz="2800"/>
              <a:t>得心应手</a:t>
            </a:r>
            <a:br>
              <a:rPr lang="zh-CN" altLang="en-US" sz="2800"/>
            </a:br>
            <a:r>
              <a:rPr lang="en-US" altLang="zh-CN" sz="2800"/>
              <a:t>7. </a:t>
            </a:r>
            <a:r>
              <a:rPr lang="zh-CN" altLang="en-US" sz="2800"/>
              <a:t>节省资源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385" y="3044825"/>
            <a:ext cx="11111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/>
              <a:t>高可用的开发环境能给我们带来什么？</a:t>
            </a:r>
            <a:endParaRPr lang="zh-CN" alt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专注于开发和业务代码的编写</a:t>
            </a:r>
            <a:endParaRPr lang="zh-CN" altLang="en-US" dirty="0"/>
          </a:p>
          <a:p>
            <a:r>
              <a:rPr lang="zh-CN" altLang="en-US" dirty="0"/>
              <a:t>减少生产环境的兼容性问题</a:t>
            </a:r>
            <a:endParaRPr lang="zh-CN" altLang="en-US" dirty="0"/>
          </a:p>
          <a:p>
            <a:r>
              <a:rPr lang="zh-CN" altLang="en-US" dirty="0"/>
              <a:t>节省开发计算机</a:t>
            </a:r>
            <a:r>
              <a:rPr lang="zh-CN" altLang="en-US" dirty="0" smtClean="0"/>
              <a:t>资源（计算资源，存储资源，网络资源）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r>
              <a:rPr lang="zh-CN" altLang="en-US" dirty="0"/>
              <a:t>快速的工具安装和版本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云开发环境模式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如何实现呢？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what is </a:t>
            </a:r>
            <a:r>
              <a:rPr lang="en-US" altLang="zh-CN" dirty="0" err="1"/>
              <a:t>docker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核心观念：Build, Ship, and Run Any App, Anywhere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ANY APP, LANGUAGE, OR STACK</a:t>
            </a:r>
            <a:endParaRPr lang="zh-CN" altLang="en-US" dirty="0"/>
          </a:p>
          <a:p>
            <a:r>
              <a:rPr lang="zh-CN" altLang="en-US" dirty="0"/>
              <a:t>AWESOME DEVELOPER EXPERIENCE</a:t>
            </a:r>
            <a:endParaRPr lang="zh-CN" altLang="en-US" dirty="0"/>
          </a:p>
          <a:p>
            <a:r>
              <a:rPr lang="zh-CN" altLang="en-US" dirty="0"/>
              <a:t>BUILT-IN CONTAINER ORCHESTRATION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linkClick r:id="rId1" action="ppaction://hlinkfile"/>
              </a:rPr>
              <a:t>https://www.docker.com/what-docker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753200" y="609297"/>
            <a:ext cx="8751600" cy="6588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构建</a:t>
            </a:r>
            <a:r>
              <a:rPr lang="en-US" altLang="zh-CN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Docker</a:t>
            </a:r>
            <a:r>
              <a:rPr lang="zh-CN" altLang="en-US" sz="320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环境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1977540" y="1628965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3"/>
            </p:custDataLst>
          </p:nvPr>
        </p:nvSpPr>
        <p:spPr>
          <a:xfrm>
            <a:off x="1977540" y="2062031"/>
            <a:ext cx="379564" cy="37956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4"/>
            </p:custDataLst>
          </p:nvPr>
        </p:nvSpPr>
        <p:spPr>
          <a:xfrm>
            <a:off x="2196328" y="1846073"/>
            <a:ext cx="379564" cy="37956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1566329" y="1492871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6"/>
            </p:custDataLst>
          </p:nvPr>
        </p:nvSpPr>
        <p:spPr>
          <a:xfrm>
            <a:off x="1537189" y="1492871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510823" y="2049965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linux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2510823" y="1494604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宿主机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9" name="菱形 58"/>
          <p:cNvSpPr/>
          <p:nvPr>
            <p:custDataLst>
              <p:tags r:id="rId9"/>
            </p:custDataLst>
          </p:nvPr>
        </p:nvSpPr>
        <p:spPr>
          <a:xfrm>
            <a:off x="7497949" y="4906616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0" name="菱形 59"/>
          <p:cNvSpPr/>
          <p:nvPr>
            <p:custDataLst>
              <p:tags r:id="rId10"/>
            </p:custDataLst>
          </p:nvPr>
        </p:nvSpPr>
        <p:spPr>
          <a:xfrm>
            <a:off x="7497949" y="5339682"/>
            <a:ext cx="379564" cy="379564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1" name="菱形 60"/>
          <p:cNvSpPr/>
          <p:nvPr>
            <p:custDataLst>
              <p:tags r:id="rId11"/>
            </p:custDataLst>
          </p:nvPr>
        </p:nvSpPr>
        <p:spPr>
          <a:xfrm>
            <a:off x="7716737" y="5123724"/>
            <a:ext cx="379564" cy="37956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2"/>
            </p:custDataLst>
          </p:nvPr>
        </p:nvSpPr>
        <p:spPr>
          <a:xfrm>
            <a:off x="7086738" y="4770522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>
            <p:custDataLst>
              <p:tags r:id="rId13"/>
            </p:custDataLst>
          </p:nvPr>
        </p:nvSpPr>
        <p:spPr>
          <a:xfrm>
            <a:off x="7057598" y="4770522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>
            <p:custDataLst>
              <p:tags r:id="rId14"/>
            </p:custDataLst>
          </p:nvPr>
        </p:nvSpPr>
        <p:spPr>
          <a:xfrm>
            <a:off x="8031232" y="5327616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docker-compose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15"/>
            </p:custDataLst>
          </p:nvPr>
        </p:nvSpPr>
        <p:spPr>
          <a:xfrm>
            <a:off x="8031232" y="4772255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zh-CN" altLang="en-US" sz="2400" dirty="0">
                <a:sym typeface="+mn-ea"/>
              </a:rPr>
              <a:t>编排工具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7" name="菱形 76"/>
          <p:cNvSpPr/>
          <p:nvPr>
            <p:custDataLst>
              <p:tags r:id="rId16"/>
            </p:custDataLst>
          </p:nvPr>
        </p:nvSpPr>
        <p:spPr>
          <a:xfrm>
            <a:off x="4812791" y="3343154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8" name="菱形 77"/>
          <p:cNvSpPr/>
          <p:nvPr>
            <p:custDataLst>
              <p:tags r:id="rId17"/>
            </p:custDataLst>
          </p:nvPr>
        </p:nvSpPr>
        <p:spPr>
          <a:xfrm>
            <a:off x="4812791" y="3776220"/>
            <a:ext cx="379564" cy="37956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9" name="菱形 78"/>
          <p:cNvSpPr/>
          <p:nvPr>
            <p:custDataLst>
              <p:tags r:id="rId18"/>
            </p:custDataLst>
          </p:nvPr>
        </p:nvSpPr>
        <p:spPr>
          <a:xfrm>
            <a:off x="5031579" y="3560262"/>
            <a:ext cx="379564" cy="37956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19"/>
            </p:custDataLst>
          </p:nvPr>
        </p:nvSpPr>
        <p:spPr>
          <a:xfrm>
            <a:off x="4401580" y="3207060"/>
            <a:ext cx="571988" cy="108596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20"/>
            </p:custDataLst>
          </p:nvPr>
        </p:nvSpPr>
        <p:spPr>
          <a:xfrm>
            <a:off x="4372440" y="3207060"/>
            <a:ext cx="543119" cy="108596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25200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en-US" altLang="zh-CN" sz="2800" dirty="0" err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21"/>
            </p:custDataLst>
          </p:nvPr>
        </p:nvSpPr>
        <p:spPr>
          <a:xfrm>
            <a:off x="5346074" y="3764154"/>
            <a:ext cx="2750226" cy="826883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install docker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22"/>
            </p:custDataLst>
          </p:nvPr>
        </p:nvSpPr>
        <p:spPr>
          <a:xfrm>
            <a:off x="5346074" y="3208793"/>
            <a:ext cx="2750227" cy="492518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r>
              <a:rPr lang="en-US" altLang="zh-CN" sz="2400" dirty="0">
                <a:sym typeface="+mn-ea"/>
              </a:rPr>
              <a:t>Docker</a:t>
            </a:r>
            <a:r>
              <a:rPr lang="zh-CN" altLang="en-US" sz="2400" dirty="0">
                <a:sym typeface="+mn-ea"/>
              </a:rPr>
              <a:t>环境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diagram160277_4*a*1"/>
  <p:tag name="KSO_WM_TEMPLATE_CATEGORY" val="diagram"/>
  <p:tag name="KSO_WM_TEMPLATE_INDEX" val="160277"/>
  <p:tag name="KSO_WM_UNIT_RELATE_UNITID" val="259*l*1"/>
  <p:tag name="KSO_WM_UNIT_TYPE" val="a"/>
  <p:tag name="KSO_WM_UNIT_INDEX" val="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2"/>
  <p:tag name="KSO_WM_TEMPLATE_CATEGORY" val="diagram"/>
  <p:tag name="KSO_WM_TEMPLATE_INDEX" val="160277"/>
  <p:tag name="KSO_WM_UNIT_TYPE" val="l_i"/>
  <p:tag name="KSO_WM_UNIT_INDEX" val="1_1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3"/>
  <p:tag name="KSO_WM_TEMPLATE_CATEGORY" val="diagram"/>
  <p:tag name="KSO_WM_TEMPLATE_INDEX" val="160277"/>
  <p:tag name="KSO_WM_UNIT_TYPE" val="l_i"/>
  <p:tag name="KSO_WM_UNIT_INDEX" val="1_13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4"/>
  <p:tag name="KSO_WM_TEMPLATE_CATEGORY" val="diagram"/>
  <p:tag name="KSO_WM_TEMPLATE_INDEX" val="160277"/>
  <p:tag name="KSO_WM_UNIT_TYPE" val="l_i"/>
  <p:tag name="KSO_WM_UNIT_INDEX" val="1_1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5"/>
  <p:tag name="KSO_WM_TEMPLATE_CATEGORY" val="diagram"/>
  <p:tag name="KSO_WM_TEMPLATE_INDEX" val="160277"/>
  <p:tag name="KSO_WM_UNIT_TYPE" val="l_i"/>
  <p:tag name="KSO_WM_UNIT_INDEX" val="1_15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3_1"/>
  <p:tag name="KSO_WM_TEMPLATE_CATEGORY" val="diagram"/>
  <p:tag name="KSO_WM_TEMPLATE_INDEX" val="160277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3_1"/>
  <p:tag name="KSO_WM_TEMPLATE_CATEGORY" val="diagram"/>
  <p:tag name="KSO_WM_TEMPLATE_INDEX" val="160277"/>
  <p:tag name="KSO_WM_UNIT_TYPE" val="l_h_a"/>
  <p:tag name="KSO_WM_UNIT_INDEX" val="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7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6"/>
  <p:tag name="KSO_WM_TEMPLATE_CATEGORY" val="diagram"/>
  <p:tag name="KSO_WM_TEMPLATE_INDEX" val="160277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diagram160277_4*l_i*1_7"/>
  <p:tag name="KSO_WM_TEMPLATE_CATEGORY" val="diagram"/>
  <p:tag name="KSO_WM_TEMPLATE_INDEX" val="160277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diagram160277_4*l_i*1_8"/>
  <p:tag name="KSO_WM_TEMPLATE_CATEGORY" val="diagram"/>
  <p:tag name="KSO_WM_TEMPLATE_INDEX" val="160277"/>
  <p:tag name="KSO_WM_UNIT_TYPE" val="l_i"/>
  <p:tag name="KSO_WM_UNIT_INDEX" val="1_8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ID" val="diagram160277_4*l_i*1_9"/>
  <p:tag name="KSO_WM_TEMPLATE_CATEGORY" val="diagram"/>
  <p:tag name="KSO_WM_TEMPLATE_INDEX" val="160277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"/>
  <p:tag name="KSO_WM_TEMPLATE_CATEGORY" val="diagram"/>
  <p:tag name="KSO_WM_TEMPLATE_INDEX" val="160277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0"/>
  <p:tag name="KSO_WM_TEMPLATE_CATEGORY" val="diagram"/>
  <p:tag name="KSO_WM_TEMPLATE_INDEX" val="160277"/>
  <p:tag name="KSO_WM_UNIT_TYPE" val="l_i"/>
  <p:tag name="KSO_WM_UNIT_INDEX" val="1_10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2_1"/>
  <p:tag name="KSO_WM_TEMPLATE_CATEGORY" val="diagram"/>
  <p:tag name="KSO_WM_TEMPLATE_INDEX" val="160277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2_1"/>
  <p:tag name="KSO_WM_TEMPLATE_CATEGORY" val="diagram"/>
  <p:tag name="KSO_WM_TEMPLATE_INDEX" val="160277"/>
  <p:tag name="KSO_WM_UNIT_TYPE" val="l_h_a"/>
  <p:tag name="KSO_WM_UNIT_INDEX" val="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SLIDE_ID" val="diagram160277_4"/>
  <p:tag name="KSO_WM_SLIDE_INDEX" val="4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21*118"/>
  <p:tag name="KSO_WM_SLIDE_SIZE" val="728*366"/>
  <p:tag name="KSO_WM_TEMPLATE_CATEGORY" val="diagram"/>
  <p:tag name="KSO_WM_TEMPLATE_INDEX" val="160277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"/>
  <p:tag name="KSO_WM_UNIT_ID" val="diagram20164482_1*p_i*1_1"/>
  <p:tag name="KSO_WM_UNIT_LAYERLEVEL" val="1_1"/>
  <p:tag name="KSO_WM_DIAGRAM_GROUP_CODE" val="p1-1"/>
  <p:tag name="KSO_WM_UNIT_LINE_FORE_SCHEMECOLOR_INDEX" val="9"/>
  <p:tag name="KSO_WM_UNIT_LINE_FILL_TYPE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2"/>
  <p:tag name="KSO_WM_UNIT_ID" val="diagram20164482_1*p_i*1_2"/>
  <p:tag name="KSO_WM_UNIT_LAYERLEVEL" val="1_1"/>
  <p:tag name="KSO_WM_DIAGRAM_GROUP_CODE" val="p1-1"/>
  <p:tag name="KSO_WM_UNIT_LINE_FORE_SCHEMECOLOR_INDEX" val="9"/>
  <p:tag name="KSO_WM_UNIT_LINE_FILL_TYPE" val="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3"/>
  <p:tag name="KSO_WM_UNIT_ID" val="diagram20164482_1*p_i*1_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4"/>
  <p:tag name="KSO_WM_UNIT_ID" val="diagram20164482_1*p_i*1_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5"/>
  <p:tag name="KSO_WM_UNIT_ID" val="diagram20164482_1*p_i*1_5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diagram160277_4*l_i*1_2"/>
  <p:tag name="KSO_WM_TEMPLATE_CATEGORY" val="diagram"/>
  <p:tag name="KSO_WM_TEMPLATE_INDEX" val="160277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6"/>
  <p:tag name="KSO_WM_UNIT_ID" val="diagram20164482_1*p_i*1_6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7"/>
  <p:tag name="KSO_WM_UNIT_ID" val="diagram20164482_1*p_i*1_7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8"/>
  <p:tag name="KSO_WM_UNIT_ID" val="diagram20164482_1*p_i*1_8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9"/>
  <p:tag name="KSO_WM_UNIT_ID" val="diagram20164482_1*p_i*1_9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0"/>
  <p:tag name="KSO_WM_UNIT_ID" val="diagram20164482_1*p_i*1_10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1"/>
  <p:tag name="KSO_WM_UNIT_ID" val="diagram20164482_1*p_i*1_11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2"/>
  <p:tag name="KSO_WM_UNIT_ID" val="diagram20164482_1*p_i*1_12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3"/>
  <p:tag name="KSO_WM_UNIT_ID" val="diagram20164482_1*p_i*1_13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4"/>
  <p:tag name="KSO_WM_UNIT_ID" val="diagram20164482_1*p_i*1_1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5"/>
  <p:tag name="KSO_WM_UNIT_ID" val="diagram20164482_1*p_i*1_15"/>
  <p:tag name="KSO_WM_UNIT_LAYERLEVEL" val="1_1"/>
  <p:tag name="KSO_WM_DIAGRAM_GROUP_CODE" val="p1-1"/>
  <p:tag name="KSO_WM_UNIT_LINE_FORE_SCHEMECOLOR_INDEX" val="9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diagram160277_4*l_i*1_3"/>
  <p:tag name="KSO_WM_TEMPLATE_CATEGORY" val="diagram"/>
  <p:tag name="KSO_WM_TEMPLATE_INDEX" val="160277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6"/>
  <p:tag name="KSO_WM_UNIT_ID" val="diagram20164482_1*p_i*1_1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7"/>
  <p:tag name="KSO_WM_UNIT_ID" val="diagram20164482_1*p_i*1_1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8"/>
  <p:tag name="KSO_WM_UNIT_ID" val="diagram20164482_1*p_i*1_1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i"/>
  <p:tag name="KSO_WM_UNIT_INDEX" val="1_19"/>
  <p:tag name="KSO_WM_UNIT_ID" val="diagram20164482_1*p_i*1_1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9"/>
  <p:tag name="KSO_WM_UNIT_LINE_FILL_TYPE" val="2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1_1"/>
  <p:tag name="KSO_WM_UNIT_ID" val="diagram20164482_1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3;diagram20164482_1*p_i*1_4"/>
  <p:tag name="KSO_WM_DIAGRAM_GROUP_CODE" val="p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1"/>
  <p:tag name="KSO_WM_UNIT_ID" val="diagram20164482_1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5;diagram20164482_1*p_i*1_6"/>
  <p:tag name="KSO_WM_DIAGRAM_GROUP_CODE" val="p1-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2_2"/>
  <p:tag name="KSO_WM_UNIT_ID" val="diagram20164482_1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7;diagram20164482_1*p_i*1_8"/>
  <p:tag name="KSO_WM_DIAGRAM_GROUP_CODE" val="p1-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3"/>
  <p:tag name="KSO_WM_UNIT_ID" val="diagram20164482_1*p_h_f*1_3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3;diagram20164482_1*p_i*1_14"/>
  <p:tag name="KSO_WM_DIAGRAM_GROUP_CODE" val="p1-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2"/>
  <p:tag name="KSO_WM_UNIT_ID" val="diagram20164482_1*p_h_f*1_3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11;diagram20164482_1*p_i*1_12"/>
  <p:tag name="KSO_WM_DIAGRAM_GROUP_CODE" val="p1-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4482"/>
  <p:tag name="KSO_WM_UNIT_TYPE" val="p_h_f"/>
  <p:tag name="KSO_WM_UNIT_INDEX" val="1_3_1"/>
  <p:tag name="KSO_WM_UNIT_ID" val="diagram20164482_1*p_h_f*1_3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4482_1*p_i*1_9;diagram20164482_1*p_i*1_10"/>
  <p:tag name="KSO_WM_DIAGRAM_GROUP_CODE" val="p1-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diagram160277_4*l_i*1_4"/>
  <p:tag name="KSO_WM_TEMPLATE_CATEGORY" val="diagram"/>
  <p:tag name="KSO_WM_TEMPLATE_INDEX" val="160277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6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7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8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59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diagram160277_4*l_i*1_5"/>
  <p:tag name="KSO_WM_TEMPLATE_CATEGORY" val="diagram"/>
  <p:tag name="KSO_WM_TEMPLATE_INDEX" val="160277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1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2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3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4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65.xml><?xml version="1.0" encoding="utf-8"?>
<p:tagLst xmlns:p="http://schemas.openxmlformats.org/presentationml/2006/main">
  <p:tag name="KSO_WM_BEAUTIFY_FLAG" val="#wm#"/>
  <p:tag name="KSO_WM_TEMPLATE_CATEGORY" val="diagram"/>
  <p:tag name="KSO_WM_TEMPLATE_INDEX" val="16027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diagram160277_4*l_h_f*1_1_1"/>
  <p:tag name="KSO_WM_TEMPLATE_CATEGORY" val="diagram"/>
  <p:tag name="KSO_WM_TEMPLATE_INDEX" val="160277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diagram160277_4*l_h_a*1_1_1"/>
  <p:tag name="KSO_WM_TEMPLATE_CATEGORY" val="diagram"/>
  <p:tag name="KSO_WM_TEMPLATE_INDEX" val="160277"/>
  <p:tag name="KSO_WM_UNIT_TYPE" val="l_h_a"/>
  <p:tag name="KSO_WM_UNIT_INDEX" val="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diagram160277_4*l_i*1_11"/>
  <p:tag name="KSO_WM_TEMPLATE_CATEGORY" val="diagram"/>
  <p:tag name="KSO_WM_TEMPLATE_INDEX" val="160277"/>
  <p:tag name="KSO_WM_UNIT_TYPE" val="l_i"/>
  <p:tag name="KSO_WM_UNIT_INDEX" val="1_11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WPS 演示</Application>
  <PresentationFormat>宽屏</PresentationFormat>
  <Paragraphs>129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主题</vt:lpstr>
      <vt:lpstr>Docker构建高可用的开发环境</vt:lpstr>
      <vt:lpstr>内容（主 ：PPT内容,从：说明文档内容）</vt:lpstr>
      <vt:lpstr>什么是开发环境高可用？</vt:lpstr>
      <vt:lpstr>1. 简单易配置 2. 可共享 3. 运行环境秒切换 4. 环境配置可版本控制 5. 模拟线上环境,保证测试，产品环境统一 6. 得心应手 7. 节省资源</vt:lpstr>
      <vt:lpstr>PowerPoint 演示文稿</vt:lpstr>
      <vt:lpstr>PowerPoint 演示文稿</vt:lpstr>
      <vt:lpstr>				如何实现呢？</vt:lpstr>
      <vt:lpstr>what is docker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Docker构建高可用的开发环境</dc:title>
  <dc:creator/>
  <cp:lastModifiedBy>zhaojunlike</cp:lastModifiedBy>
  <cp:revision>246</cp:revision>
  <dcterms:created xsi:type="dcterms:W3CDTF">2015-05-05T08:02:00Z</dcterms:created>
  <dcterms:modified xsi:type="dcterms:W3CDTF">2017-09-07T09:40:27Z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