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8" r:id="rId3"/>
    <p:sldId id="263" r:id="rId4"/>
    <p:sldId id="264" r:id="rId5"/>
    <p:sldId id="259" r:id="rId6"/>
    <p:sldId id="261" r:id="rId7"/>
    <p:sldId id="266" r:id="rId8"/>
    <p:sldId id="257" r:id="rId9"/>
    <p:sldId id="260" r:id="rId10"/>
    <p:sldId id="262"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80"/>
    <p:restoredTop sz="94676"/>
  </p:normalViewPr>
  <p:slideViewPr>
    <p:cSldViewPr snapToGrid="0" snapToObjects="1">
      <p:cViewPr varScale="1">
        <p:scale>
          <a:sx n="66" d="100"/>
          <a:sy n="66" d="100"/>
        </p:scale>
        <p:origin x="224" y="10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575FA4-28D0-F44C-950B-F12733BBDFF4}" type="datetimeFigureOut">
              <a:rPr lang="en-US" smtClean="0"/>
              <a:t>4/30/18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329E4B-80B8-4741-AEEA-0CE2CFD74D7C}" type="slidenum">
              <a:rPr lang="en-US" smtClean="0"/>
              <a:t>‹#›</a:t>
            </a:fld>
            <a:endParaRPr lang="en-US"/>
          </a:p>
        </p:txBody>
      </p:sp>
    </p:spTree>
    <p:extLst>
      <p:ext uri="{BB962C8B-B14F-4D97-AF65-F5344CB8AC3E}">
        <p14:creationId xmlns:p14="http://schemas.microsoft.com/office/powerpoint/2010/main" val="1936651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AC291C-4A35-3643-ADC5-B5FA2176AFD9}" type="datetimeFigureOut">
              <a:rPr lang="en-US" smtClean="0"/>
              <a:t>4/30/18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2733A-B84A-854E-AC73-A4CBF34C9DD2}" type="slidenum">
              <a:rPr lang="en-US" smtClean="0"/>
              <a:t>‹#›</a:t>
            </a:fld>
            <a:endParaRPr lang="en-US"/>
          </a:p>
        </p:txBody>
      </p:sp>
    </p:spTree>
    <p:extLst>
      <p:ext uri="{BB962C8B-B14F-4D97-AF65-F5344CB8AC3E}">
        <p14:creationId xmlns:p14="http://schemas.microsoft.com/office/powerpoint/2010/main" val="939017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AC291C-4A35-3643-ADC5-B5FA2176AFD9}" type="datetimeFigureOut">
              <a:rPr lang="en-US" smtClean="0"/>
              <a:t>4/30/18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2733A-B84A-854E-AC73-A4CBF34C9DD2}" type="slidenum">
              <a:rPr lang="en-US" smtClean="0"/>
              <a:t>‹#›</a:t>
            </a:fld>
            <a:endParaRPr lang="en-US"/>
          </a:p>
        </p:txBody>
      </p:sp>
    </p:spTree>
    <p:extLst>
      <p:ext uri="{BB962C8B-B14F-4D97-AF65-F5344CB8AC3E}">
        <p14:creationId xmlns:p14="http://schemas.microsoft.com/office/powerpoint/2010/main" val="1206932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AC291C-4A35-3643-ADC5-B5FA2176AFD9}" type="datetimeFigureOut">
              <a:rPr lang="en-US" smtClean="0"/>
              <a:t>4/30/18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2733A-B84A-854E-AC73-A4CBF34C9DD2}" type="slidenum">
              <a:rPr lang="en-US" smtClean="0"/>
              <a:t>‹#›</a:t>
            </a:fld>
            <a:endParaRPr lang="en-US"/>
          </a:p>
        </p:txBody>
      </p:sp>
    </p:spTree>
    <p:extLst>
      <p:ext uri="{BB962C8B-B14F-4D97-AF65-F5344CB8AC3E}">
        <p14:creationId xmlns:p14="http://schemas.microsoft.com/office/powerpoint/2010/main" val="1931515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AC291C-4A35-3643-ADC5-B5FA2176AFD9}" type="datetimeFigureOut">
              <a:rPr lang="en-US" smtClean="0"/>
              <a:t>4/30/18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2733A-B84A-854E-AC73-A4CBF34C9DD2}" type="slidenum">
              <a:rPr lang="en-US" smtClean="0"/>
              <a:t>‹#›</a:t>
            </a:fld>
            <a:endParaRPr lang="en-US"/>
          </a:p>
        </p:txBody>
      </p:sp>
    </p:spTree>
    <p:extLst>
      <p:ext uri="{BB962C8B-B14F-4D97-AF65-F5344CB8AC3E}">
        <p14:creationId xmlns:p14="http://schemas.microsoft.com/office/powerpoint/2010/main" val="216624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AC291C-4A35-3643-ADC5-B5FA2176AFD9}" type="datetimeFigureOut">
              <a:rPr lang="en-US" smtClean="0"/>
              <a:t>4/30/18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2733A-B84A-854E-AC73-A4CBF34C9DD2}" type="slidenum">
              <a:rPr lang="en-US" smtClean="0"/>
              <a:t>‹#›</a:t>
            </a:fld>
            <a:endParaRPr lang="en-US"/>
          </a:p>
        </p:txBody>
      </p:sp>
    </p:spTree>
    <p:extLst>
      <p:ext uri="{BB962C8B-B14F-4D97-AF65-F5344CB8AC3E}">
        <p14:creationId xmlns:p14="http://schemas.microsoft.com/office/powerpoint/2010/main" val="820483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AC291C-4A35-3643-ADC5-B5FA2176AFD9}" type="datetimeFigureOut">
              <a:rPr lang="en-US" smtClean="0"/>
              <a:t>4/30/18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52733A-B84A-854E-AC73-A4CBF34C9DD2}" type="slidenum">
              <a:rPr lang="en-US" smtClean="0"/>
              <a:t>‹#›</a:t>
            </a:fld>
            <a:endParaRPr lang="en-US"/>
          </a:p>
        </p:txBody>
      </p:sp>
    </p:spTree>
    <p:extLst>
      <p:ext uri="{BB962C8B-B14F-4D97-AF65-F5344CB8AC3E}">
        <p14:creationId xmlns:p14="http://schemas.microsoft.com/office/powerpoint/2010/main" val="880544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AC291C-4A35-3643-ADC5-B5FA2176AFD9}" type="datetimeFigureOut">
              <a:rPr lang="en-US" smtClean="0"/>
              <a:t>4/30/18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52733A-B84A-854E-AC73-A4CBF34C9DD2}" type="slidenum">
              <a:rPr lang="en-US" smtClean="0"/>
              <a:t>‹#›</a:t>
            </a:fld>
            <a:endParaRPr lang="en-US"/>
          </a:p>
        </p:txBody>
      </p:sp>
    </p:spTree>
    <p:extLst>
      <p:ext uri="{BB962C8B-B14F-4D97-AF65-F5344CB8AC3E}">
        <p14:creationId xmlns:p14="http://schemas.microsoft.com/office/powerpoint/2010/main" val="99939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AC291C-4A35-3643-ADC5-B5FA2176AFD9}" type="datetimeFigureOut">
              <a:rPr lang="en-US" smtClean="0"/>
              <a:t>4/30/18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52733A-B84A-854E-AC73-A4CBF34C9DD2}" type="slidenum">
              <a:rPr lang="en-US" smtClean="0"/>
              <a:t>‹#›</a:t>
            </a:fld>
            <a:endParaRPr lang="en-US"/>
          </a:p>
        </p:txBody>
      </p:sp>
    </p:spTree>
    <p:extLst>
      <p:ext uri="{BB962C8B-B14F-4D97-AF65-F5344CB8AC3E}">
        <p14:creationId xmlns:p14="http://schemas.microsoft.com/office/powerpoint/2010/main" val="1417725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AC291C-4A35-3643-ADC5-B5FA2176AFD9}" type="datetimeFigureOut">
              <a:rPr lang="en-US" smtClean="0"/>
              <a:t>4/30/18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52733A-B84A-854E-AC73-A4CBF34C9DD2}" type="slidenum">
              <a:rPr lang="en-US" smtClean="0"/>
              <a:t>‹#›</a:t>
            </a:fld>
            <a:endParaRPr lang="en-US"/>
          </a:p>
        </p:txBody>
      </p:sp>
    </p:spTree>
    <p:extLst>
      <p:ext uri="{BB962C8B-B14F-4D97-AF65-F5344CB8AC3E}">
        <p14:creationId xmlns:p14="http://schemas.microsoft.com/office/powerpoint/2010/main" val="1385700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AC291C-4A35-3643-ADC5-B5FA2176AFD9}" type="datetimeFigureOut">
              <a:rPr lang="en-US" smtClean="0"/>
              <a:t>4/30/18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52733A-B84A-854E-AC73-A4CBF34C9DD2}" type="slidenum">
              <a:rPr lang="en-US" smtClean="0"/>
              <a:t>‹#›</a:t>
            </a:fld>
            <a:endParaRPr lang="en-US"/>
          </a:p>
        </p:txBody>
      </p:sp>
    </p:spTree>
    <p:extLst>
      <p:ext uri="{BB962C8B-B14F-4D97-AF65-F5344CB8AC3E}">
        <p14:creationId xmlns:p14="http://schemas.microsoft.com/office/powerpoint/2010/main" val="13530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AC291C-4A35-3643-ADC5-B5FA2176AFD9}" type="datetimeFigureOut">
              <a:rPr lang="en-US" smtClean="0"/>
              <a:t>4/30/18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52733A-B84A-854E-AC73-A4CBF34C9DD2}" type="slidenum">
              <a:rPr lang="en-US" smtClean="0"/>
              <a:t>‹#›</a:t>
            </a:fld>
            <a:endParaRPr lang="en-US"/>
          </a:p>
        </p:txBody>
      </p:sp>
    </p:spTree>
    <p:extLst>
      <p:ext uri="{BB962C8B-B14F-4D97-AF65-F5344CB8AC3E}">
        <p14:creationId xmlns:p14="http://schemas.microsoft.com/office/powerpoint/2010/main" val="19133472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AC291C-4A35-3643-ADC5-B5FA2176AFD9}" type="datetimeFigureOut">
              <a:rPr lang="en-US" smtClean="0"/>
              <a:t>4/30/18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52733A-B84A-854E-AC73-A4CBF34C9DD2}" type="slidenum">
              <a:rPr lang="en-US" smtClean="0"/>
              <a:t>‹#›</a:t>
            </a:fld>
            <a:endParaRPr lang="en-US"/>
          </a:p>
        </p:txBody>
      </p:sp>
    </p:spTree>
    <p:extLst>
      <p:ext uri="{BB962C8B-B14F-4D97-AF65-F5344CB8AC3E}">
        <p14:creationId xmlns:p14="http://schemas.microsoft.com/office/powerpoint/2010/main" val="1922914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LSTM Results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13141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8766" y="1904281"/>
            <a:ext cx="5696908" cy="4272681"/>
          </a:xfrm>
          <a:prstGeom prst="rect">
            <a:avLst/>
          </a:prstGeom>
        </p:spPr>
      </p:pic>
      <p:sp>
        <p:nvSpPr>
          <p:cNvPr id="2" name="Title 1"/>
          <p:cNvSpPr>
            <a:spLocks noGrp="1"/>
          </p:cNvSpPr>
          <p:nvPr>
            <p:ph type="title"/>
          </p:nvPr>
        </p:nvSpPr>
        <p:spPr>
          <a:xfrm>
            <a:off x="838200" y="365125"/>
            <a:ext cx="10515600" cy="1325563"/>
          </a:xfrm>
        </p:spPr>
        <p:txBody>
          <a:bodyPr>
            <a:normAutofit/>
          </a:bodyPr>
          <a:lstStyle/>
          <a:p>
            <a:r>
              <a:rPr lang="en-US" dirty="0"/>
              <a:t>RMSE </a:t>
            </a:r>
            <a:r>
              <a:rPr lang="en-US" dirty="0" smtClean="0"/>
              <a:t>for 20 downstream stations </a:t>
            </a:r>
            <a:r>
              <a:rPr lang="mr-IN" dirty="0" smtClean="0"/>
              <a:t>–</a:t>
            </a:r>
            <a:r>
              <a:rPr lang="en-US" dirty="0" smtClean="0"/>
              <a:t> using only location data</a:t>
            </a:r>
            <a:endParaRPr lang="en-US" dirty="0"/>
          </a:p>
        </p:txBody>
      </p:sp>
      <p:sp>
        <p:nvSpPr>
          <p:cNvPr id="3" name="Content Placeholder 2"/>
          <p:cNvSpPr>
            <a:spLocks noGrp="1"/>
          </p:cNvSpPr>
          <p:nvPr>
            <p:ph idx="1"/>
          </p:nvPr>
        </p:nvSpPr>
        <p:spPr>
          <a:xfrm>
            <a:off x="838200" y="1825625"/>
            <a:ext cx="3797807" cy="4351338"/>
          </a:xfrm>
        </p:spPr>
        <p:txBody>
          <a:bodyPr>
            <a:normAutofit/>
          </a:bodyPr>
          <a:lstStyle/>
          <a:p>
            <a:r>
              <a:rPr lang="en-US" sz="2000" dirty="0"/>
              <a:t>For ‘Adam optimizer’ and </a:t>
            </a:r>
            <a:r>
              <a:rPr lang="en-US" sz="2000" dirty="0" smtClean="0"/>
              <a:t>2 epochs </a:t>
            </a:r>
            <a:r>
              <a:rPr lang="mr-IN" sz="2000" dirty="0"/>
              <a:t>–</a:t>
            </a:r>
            <a:r>
              <a:rPr lang="en-US" sz="2000" dirty="0"/>
              <a:t> Accuracy can be improved by adding more LSTM layers or by making LSTM </a:t>
            </a:r>
            <a:r>
              <a:rPr lang="en-US" sz="2000" dirty="0" err="1"/>
              <a:t>stateful</a:t>
            </a:r>
            <a:r>
              <a:rPr lang="en-US" sz="2000" dirty="0"/>
              <a:t> with memory.</a:t>
            </a:r>
          </a:p>
          <a:p>
            <a:r>
              <a:rPr lang="en-US" sz="2000" dirty="0"/>
              <a:t>Train Score: 49.12 RMSE</a:t>
            </a:r>
          </a:p>
          <a:p>
            <a:r>
              <a:rPr lang="en-US" sz="2000" dirty="0"/>
              <a:t>Test Score: 50.71 RMSE</a:t>
            </a:r>
          </a:p>
          <a:p>
            <a:r>
              <a:rPr lang="en-US" sz="2000" dirty="0" smtClean="0"/>
              <a:t>X-axis </a:t>
            </a:r>
            <a:r>
              <a:rPr lang="en-US" sz="2000" dirty="0"/>
              <a:t>is the number of </a:t>
            </a:r>
            <a:r>
              <a:rPr lang="en-US" sz="2000" dirty="0" err="1"/>
              <a:t>datapoints</a:t>
            </a:r>
            <a:endParaRPr lang="en-US" sz="2000" dirty="0"/>
          </a:p>
          <a:p>
            <a:endParaRPr lang="en-US" sz="2000" dirty="0"/>
          </a:p>
          <a:p>
            <a:endParaRPr lang="en-US" sz="2000" dirty="0"/>
          </a:p>
        </p:txBody>
      </p:sp>
    </p:spTree>
    <p:extLst>
      <p:ext uri="{BB962C8B-B14F-4D97-AF65-F5344CB8AC3E}">
        <p14:creationId xmlns:p14="http://schemas.microsoft.com/office/powerpoint/2010/main" val="1394800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for improvements</a:t>
            </a:r>
            <a:endParaRPr lang="en-US" dirty="0"/>
          </a:p>
        </p:txBody>
      </p:sp>
      <p:sp>
        <p:nvSpPr>
          <p:cNvPr id="3" name="Content Placeholder 2"/>
          <p:cNvSpPr>
            <a:spLocks noGrp="1"/>
          </p:cNvSpPr>
          <p:nvPr>
            <p:ph idx="1"/>
          </p:nvPr>
        </p:nvSpPr>
        <p:spPr/>
        <p:txBody>
          <a:bodyPr/>
          <a:lstStyle/>
          <a:p>
            <a:r>
              <a:rPr lang="en-US" dirty="0" smtClean="0"/>
              <a:t>Using both upstream and downstream stations</a:t>
            </a:r>
          </a:p>
          <a:p>
            <a:r>
              <a:rPr lang="en-US" dirty="0" smtClean="0"/>
              <a:t>Trying other optimizers and loss functions(</a:t>
            </a:r>
            <a:r>
              <a:rPr lang="en-US" dirty="0" err="1" smtClean="0"/>
              <a:t>Hyperparameter</a:t>
            </a:r>
            <a:r>
              <a:rPr lang="en-US" dirty="0" smtClean="0"/>
              <a:t> optimization)</a:t>
            </a:r>
          </a:p>
          <a:p>
            <a:r>
              <a:rPr lang="en-US" dirty="0" smtClean="0"/>
              <a:t>Stacked LSTM with </a:t>
            </a:r>
            <a:r>
              <a:rPr lang="en-US" dirty="0" err="1" smtClean="0"/>
              <a:t>stateful</a:t>
            </a:r>
            <a:r>
              <a:rPr lang="en-US" dirty="0" smtClean="0"/>
              <a:t> memory</a:t>
            </a:r>
          </a:p>
          <a:p>
            <a:r>
              <a:rPr lang="en-US" dirty="0" smtClean="0"/>
              <a:t>Increasing the number of hidden layers and </a:t>
            </a:r>
            <a:r>
              <a:rPr lang="en-US" dirty="0" err="1" smtClean="0"/>
              <a:t>lstm</a:t>
            </a:r>
            <a:r>
              <a:rPr lang="en-US" dirty="0" smtClean="0"/>
              <a:t> layers</a:t>
            </a:r>
          </a:p>
          <a:p>
            <a:r>
              <a:rPr lang="en-US" dirty="0" smtClean="0"/>
              <a:t>Increasing the number of epochs</a:t>
            </a:r>
          </a:p>
          <a:p>
            <a:endParaRPr lang="en-US" dirty="0"/>
          </a:p>
        </p:txBody>
      </p:sp>
    </p:spTree>
    <p:extLst>
      <p:ext uri="{BB962C8B-B14F-4D97-AF65-F5344CB8AC3E}">
        <p14:creationId xmlns:p14="http://schemas.microsoft.com/office/powerpoint/2010/main" val="2119584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The detector metadata - </a:t>
            </a:r>
            <a:r>
              <a:rPr lang="en-US" dirty="0"/>
              <a:t>'</a:t>
            </a:r>
            <a:r>
              <a:rPr lang="en-US" dirty="0" err="1"/>
              <a:t>detector_id</a:t>
            </a:r>
            <a:r>
              <a:rPr lang="en-US" dirty="0"/>
              <a:t>', 'version', '</a:t>
            </a:r>
            <a:r>
              <a:rPr lang="en-US" dirty="0" err="1"/>
              <a:t>device_id</a:t>
            </a:r>
            <a:r>
              <a:rPr lang="en-US" dirty="0" smtClean="0"/>
              <a:t>', '</a:t>
            </a:r>
            <a:r>
              <a:rPr lang="en-US" dirty="0" err="1" smtClean="0"/>
              <a:t>lane_number</a:t>
            </a:r>
            <a:r>
              <a:rPr lang="en-US" dirty="0"/>
              <a:t>', </a:t>
            </a:r>
            <a:r>
              <a:rPr lang="en-US" dirty="0" smtClean="0"/>
              <a:t>'</a:t>
            </a:r>
            <a:r>
              <a:rPr lang="en-US" dirty="0" err="1" smtClean="0"/>
              <a:t>lane_type</a:t>
            </a:r>
            <a:r>
              <a:rPr lang="en-US" dirty="0" smtClean="0"/>
              <a:t>’</a:t>
            </a:r>
          </a:p>
          <a:p>
            <a:pPr marL="514350" indent="-514350">
              <a:buFont typeface="+mj-lt"/>
              <a:buAutoNum type="arabicPeriod"/>
            </a:pPr>
            <a:r>
              <a:rPr lang="en-US" dirty="0" smtClean="0"/>
              <a:t>The device metadata - '</a:t>
            </a:r>
            <a:r>
              <a:rPr lang="en-US" dirty="0" err="1" smtClean="0"/>
              <a:t>device_id</a:t>
            </a:r>
            <a:r>
              <a:rPr lang="en-US" dirty="0" smtClean="0"/>
              <a:t>’, 'version’, 'direction’, </a:t>
            </a:r>
            <a:r>
              <a:rPr lang="en-US" dirty="0"/>
              <a:t>'latitude', </a:t>
            </a:r>
            <a:r>
              <a:rPr lang="en-US" dirty="0" smtClean="0"/>
              <a:t>'longitude’, '</a:t>
            </a:r>
            <a:r>
              <a:rPr lang="en-US" dirty="0" err="1" smtClean="0"/>
              <a:t>mile_marker</a:t>
            </a:r>
            <a:r>
              <a:rPr lang="en-US" dirty="0" smtClean="0"/>
              <a:t>’, '</a:t>
            </a:r>
            <a:r>
              <a:rPr lang="en-US" dirty="0" err="1" smtClean="0"/>
              <a:t>primary_road</a:t>
            </a:r>
            <a:r>
              <a:rPr lang="en-US" dirty="0" smtClean="0"/>
              <a:t>’</a:t>
            </a:r>
          </a:p>
          <a:p>
            <a:pPr marL="514350" indent="-514350">
              <a:buFont typeface="+mj-lt"/>
              <a:buAutoNum type="arabicPeriod"/>
            </a:pPr>
            <a:r>
              <a:rPr lang="en-US" dirty="0" smtClean="0"/>
              <a:t>The original data file has data in the following format: </a:t>
            </a:r>
            <a:r>
              <a:rPr lang="en-US" dirty="0" err="1" smtClean="0"/>
              <a:t>device_id</a:t>
            </a:r>
            <a:r>
              <a:rPr lang="en-US" dirty="0" smtClean="0"/>
              <a:t>, </a:t>
            </a:r>
            <a:r>
              <a:rPr lang="en-US" dirty="0" err="1" smtClean="0"/>
              <a:t>detector_id</a:t>
            </a:r>
            <a:r>
              <a:rPr lang="en-US" dirty="0" smtClean="0"/>
              <a:t>, timestamp, interval, vehicle count and speed</a:t>
            </a:r>
          </a:p>
        </p:txBody>
      </p:sp>
    </p:spTree>
    <p:extLst>
      <p:ext uri="{BB962C8B-B14F-4D97-AF65-F5344CB8AC3E}">
        <p14:creationId xmlns:p14="http://schemas.microsoft.com/office/powerpoint/2010/main" val="920656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First we create a device id and a detector id mapping </a:t>
            </a:r>
            <a:r>
              <a:rPr lang="mr-IN" dirty="0" smtClean="0"/>
              <a:t>–</a:t>
            </a:r>
            <a:r>
              <a:rPr lang="en-US" dirty="0" smtClean="0"/>
              <a:t> this maintains the most recent version of the device.</a:t>
            </a:r>
          </a:p>
          <a:p>
            <a:pPr marL="514350" indent="-514350">
              <a:buFont typeface="+mj-lt"/>
              <a:buAutoNum type="arabicPeriod"/>
            </a:pPr>
            <a:r>
              <a:rPr lang="en-US" dirty="0" smtClean="0"/>
              <a:t>We maintain the device </a:t>
            </a:r>
            <a:r>
              <a:rPr lang="mr-IN" dirty="0" smtClean="0"/>
              <a:t>–</a:t>
            </a:r>
            <a:r>
              <a:rPr lang="en-US" dirty="0" smtClean="0"/>
              <a:t> longitude, latitude, direction mapping.</a:t>
            </a:r>
          </a:p>
          <a:p>
            <a:pPr marL="514350" indent="-514350">
              <a:buFont typeface="+mj-lt"/>
              <a:buAutoNum type="arabicPeriod"/>
            </a:pPr>
            <a:r>
              <a:rPr lang="en-US" dirty="0" smtClean="0"/>
              <a:t>We create a method that takes a device id, its corresponding mile marker. We then find all the devices in the same primary road with the same direction.</a:t>
            </a:r>
          </a:p>
          <a:p>
            <a:pPr marL="514350" indent="-514350">
              <a:buFont typeface="+mj-lt"/>
              <a:buAutoNum type="arabicPeriod"/>
            </a:pPr>
            <a:r>
              <a:rPr lang="en-US" dirty="0" smtClean="0"/>
              <a:t>Now we sort the resulting devices by the mile marker and obtain the devices with the downstream mile markers</a:t>
            </a:r>
          </a:p>
          <a:p>
            <a:pPr marL="514350" indent="-514350">
              <a:buFont typeface="+mj-lt"/>
              <a:buAutoNum type="arabicPeriod"/>
            </a:pPr>
            <a:r>
              <a:rPr lang="en-US" dirty="0" smtClean="0"/>
              <a:t>For all the neighboring devices, choose all the entries from the data file and filter the entries for the current row timestamp</a:t>
            </a:r>
          </a:p>
        </p:txBody>
      </p:sp>
    </p:spTree>
    <p:extLst>
      <p:ext uri="{BB962C8B-B14F-4D97-AF65-F5344CB8AC3E}">
        <p14:creationId xmlns:p14="http://schemas.microsoft.com/office/powerpoint/2010/main" val="426483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3" name="Content Placeholder 2"/>
          <p:cNvSpPr>
            <a:spLocks noGrp="1"/>
          </p:cNvSpPr>
          <p:nvPr>
            <p:ph idx="1"/>
          </p:nvPr>
        </p:nvSpPr>
        <p:spPr/>
        <p:txBody>
          <a:bodyPr>
            <a:normAutofit/>
          </a:bodyPr>
          <a:lstStyle/>
          <a:p>
            <a:pPr marL="0" marR="0" lvl="0" indent="0" defTabSz="914400" eaLnBrk="1" fontAlgn="auto" latinLnBrk="0" hangingPunct="1">
              <a:lnSpc>
                <a:spcPct val="100000"/>
              </a:lnSpc>
              <a:spcBef>
                <a:spcPts val="0"/>
              </a:spcBef>
              <a:spcAft>
                <a:spcPts val="0"/>
              </a:spcAft>
              <a:buClrTx/>
              <a:buSzTx/>
              <a:buNone/>
              <a:tabLst/>
              <a:defRPr/>
            </a:pPr>
            <a:r>
              <a:rPr lang="en-US" dirty="0" smtClean="0"/>
              <a:t>With this preprocessed current device and neighboring device data, we obtain the physical distance using the latitude, longitude device mapping. We also take the time difference into consideration for the current row and the neighboring device rows.</a:t>
            </a:r>
            <a:endParaRPr lang="en-US" dirty="0"/>
          </a:p>
          <a:p>
            <a:pPr marL="0" marR="0" lvl="0" indent="0" defTabSz="914400" eaLnBrk="1" fontAlgn="auto" latinLnBrk="0" hangingPunct="1">
              <a:lnSpc>
                <a:spcPct val="100000"/>
              </a:lnSpc>
              <a:spcBef>
                <a:spcPts val="0"/>
              </a:spcBef>
              <a:spcAft>
                <a:spcPts val="0"/>
              </a:spcAft>
              <a:buClrTx/>
              <a:buSzTx/>
              <a:buNone/>
              <a:tabLst/>
              <a:defRPr/>
            </a:pPr>
            <a:endParaRPr lang="en-US" dirty="0" smtClean="0"/>
          </a:p>
          <a:p>
            <a:pPr marL="0" marR="0" lvl="0" indent="0" defTabSz="914400" eaLnBrk="1" fontAlgn="auto" latinLnBrk="0" hangingPunct="1">
              <a:lnSpc>
                <a:spcPct val="100000"/>
              </a:lnSpc>
              <a:spcBef>
                <a:spcPts val="0"/>
              </a:spcBef>
              <a:spcAft>
                <a:spcPts val="0"/>
              </a:spcAft>
              <a:buClrTx/>
              <a:buSzTx/>
              <a:buNone/>
              <a:tabLst/>
              <a:defRPr/>
            </a:pPr>
            <a:r>
              <a:rPr lang="en-US" dirty="0" smtClean="0"/>
              <a:t>For the current row, we choose an entry for the same device, detector combination fifteen minutes into the future </a:t>
            </a:r>
            <a:r>
              <a:rPr lang="mr-IN" dirty="0" smtClean="0"/>
              <a:t>–</a:t>
            </a:r>
            <a:r>
              <a:rPr lang="en-US" dirty="0" smtClean="0"/>
              <a:t> this will be our train y value</a:t>
            </a:r>
          </a:p>
        </p:txBody>
      </p:sp>
    </p:spTree>
    <p:extLst>
      <p:ext uri="{BB962C8B-B14F-4D97-AF65-F5344CB8AC3E}">
        <p14:creationId xmlns:p14="http://schemas.microsoft.com/office/powerpoint/2010/main" val="48078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Arrow Connector 8">
            <a:extLst>
              <a:ext uri="{FF2B5EF4-FFF2-40B4-BE49-F238E27FC236}">
                <a16:creationId xmlns="" xmlns:a16="http://schemas.microsoft.com/office/drawing/2014/main" id="{E4A809D5-3600-46D4-A466-67F2349A54F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665" r="6040" b="-1"/>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
        <p:nvSpPr>
          <p:cNvPr id="2" name="Title 1"/>
          <p:cNvSpPr>
            <a:spLocks noGrp="1"/>
          </p:cNvSpPr>
          <p:nvPr>
            <p:ph type="title"/>
          </p:nvPr>
        </p:nvSpPr>
        <p:spPr>
          <a:xfrm>
            <a:off x="655320" y="365125"/>
            <a:ext cx="5120114" cy="1692794"/>
          </a:xfrm>
        </p:spPr>
        <p:txBody>
          <a:bodyPr>
            <a:normAutofit/>
          </a:bodyPr>
          <a:lstStyle/>
          <a:p>
            <a:r>
              <a:rPr lang="en-US" dirty="0"/>
              <a:t>Literature survey</a:t>
            </a:r>
          </a:p>
        </p:txBody>
      </p:sp>
      <p:sp>
        <p:nvSpPr>
          <p:cNvPr id="3" name="Content Placeholder 2"/>
          <p:cNvSpPr>
            <a:spLocks noGrp="1"/>
          </p:cNvSpPr>
          <p:nvPr>
            <p:ph idx="1"/>
          </p:nvPr>
        </p:nvSpPr>
        <p:spPr>
          <a:xfrm>
            <a:off x="655321" y="2575034"/>
            <a:ext cx="5120113" cy="3462228"/>
          </a:xfrm>
        </p:spPr>
        <p:txBody>
          <a:bodyPr>
            <a:normAutofit/>
          </a:bodyPr>
          <a:lstStyle/>
          <a:p>
            <a:r>
              <a:rPr lang="en-US" sz="1800" dirty="0" smtClean="0"/>
              <a:t>‘A </a:t>
            </a:r>
            <a:r>
              <a:rPr lang="en-US" sz="1800" dirty="0"/>
              <a:t>Deep Learning Approach to the Citywide Traffic Accident Risk </a:t>
            </a:r>
            <a:r>
              <a:rPr lang="en-US" sz="1800" dirty="0" smtClean="0"/>
              <a:t>Prediction’ </a:t>
            </a:r>
            <a:r>
              <a:rPr lang="en-US" sz="1800" dirty="0"/>
              <a:t>makes use of the following LSTM architecture with very similar spatial and temporal preprocessing of data</a:t>
            </a:r>
          </a:p>
          <a:p>
            <a:r>
              <a:rPr lang="en-US" sz="1800" dirty="0" smtClean="0"/>
              <a:t>The first input is the sequence of recent traffic accident frequency, and it is input to the first LSTM layer. The second input contains the longitude and latitude of the region center that the model is expected to predict.</a:t>
            </a:r>
          </a:p>
          <a:p>
            <a:r>
              <a:rPr lang="en-US" sz="1800" dirty="0" smtClean="0"/>
              <a:t>The latitude longitude information is directly input into fully connected layers.</a:t>
            </a:r>
          </a:p>
          <a:p>
            <a:endParaRPr lang="en-US" sz="1800" dirty="0"/>
          </a:p>
          <a:p>
            <a:endParaRPr lang="en-US" sz="1800" dirty="0"/>
          </a:p>
        </p:txBody>
      </p:sp>
    </p:spTree>
    <p:extLst>
      <p:ext uri="{BB962C8B-B14F-4D97-AF65-F5344CB8AC3E}">
        <p14:creationId xmlns:p14="http://schemas.microsoft.com/office/powerpoint/2010/main" val="3690390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 for choosing LSTM</a:t>
            </a:r>
            <a:endParaRPr lang="en-US" dirty="0"/>
          </a:p>
        </p:txBody>
      </p:sp>
      <p:sp>
        <p:nvSpPr>
          <p:cNvPr id="3" name="Content Placeholder 2"/>
          <p:cNvSpPr>
            <a:spLocks noGrp="1"/>
          </p:cNvSpPr>
          <p:nvPr>
            <p:ph idx="1"/>
          </p:nvPr>
        </p:nvSpPr>
        <p:spPr/>
        <p:txBody>
          <a:bodyPr>
            <a:normAutofit lnSpcReduction="10000"/>
          </a:bodyPr>
          <a:lstStyle/>
          <a:p>
            <a:r>
              <a:rPr lang="en-US" dirty="0" smtClean="0"/>
              <a:t>LSTM addresses the vanishing gradient problem </a:t>
            </a:r>
            <a:r>
              <a:rPr lang="mr-IN" dirty="0" smtClean="0"/>
              <a:t>–</a:t>
            </a:r>
            <a:r>
              <a:rPr lang="en-US" dirty="0" smtClean="0"/>
              <a:t> the network forgets the patterns that happened before a longer interval of time due to gradient descent and backpropagation through each layer of the network. </a:t>
            </a:r>
          </a:p>
          <a:p>
            <a:r>
              <a:rPr lang="en-US" dirty="0" smtClean="0"/>
              <a:t>“LSTM can capture the periodic feature of traffic accident, and traditional RNNs shows poor performance and intrinsic difficulties in training when it has long time period. These weaknesses have been proved in researches related with traffic flow prediction[10]. On another hand, the explicit memory cell in LSTM can avoid the problems of gradient vanish or gradient explosion existed in traditional RNNs.” </a:t>
            </a:r>
            <a:r>
              <a:rPr lang="mr-IN" dirty="0" smtClean="0"/>
              <a:t>–</a:t>
            </a:r>
            <a:r>
              <a:rPr lang="en-US" dirty="0" smtClean="0"/>
              <a:t> quoted by ‘A Deep Learning Approach to the Citywide Traffic Accident Risk Prediction’</a:t>
            </a:r>
            <a:endParaRPr lang="en-US" dirty="0"/>
          </a:p>
        </p:txBody>
      </p:sp>
    </p:spTree>
    <p:extLst>
      <p:ext uri="{BB962C8B-B14F-4D97-AF65-F5344CB8AC3E}">
        <p14:creationId xmlns:p14="http://schemas.microsoft.com/office/powerpoint/2010/main" val="2144530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4759" r="1" b="3845"/>
          <a:stretch/>
        </p:blipFill>
        <p:spPr>
          <a:xfrm>
            <a:off x="5120640" y="1904281"/>
            <a:ext cx="6233160" cy="4272681"/>
          </a:xfrm>
          <a:prstGeom prst="rect">
            <a:avLst/>
          </a:prstGeom>
        </p:spPr>
      </p:pic>
      <p:sp>
        <p:nvSpPr>
          <p:cNvPr id="2" name="Title 1"/>
          <p:cNvSpPr>
            <a:spLocks noGrp="1"/>
          </p:cNvSpPr>
          <p:nvPr>
            <p:ph type="title"/>
          </p:nvPr>
        </p:nvSpPr>
        <p:spPr>
          <a:xfrm>
            <a:off x="838200" y="365125"/>
            <a:ext cx="10515600" cy="1325563"/>
          </a:xfrm>
        </p:spPr>
        <p:txBody>
          <a:bodyPr>
            <a:normAutofit/>
          </a:bodyPr>
          <a:lstStyle/>
          <a:p>
            <a:r>
              <a:rPr lang="en-US" dirty="0"/>
              <a:t>RMSE for 23 downstream and upstream stations</a:t>
            </a:r>
          </a:p>
        </p:txBody>
      </p:sp>
      <p:sp>
        <p:nvSpPr>
          <p:cNvPr id="3" name="Content Placeholder 2"/>
          <p:cNvSpPr>
            <a:spLocks noGrp="1"/>
          </p:cNvSpPr>
          <p:nvPr>
            <p:ph idx="1"/>
          </p:nvPr>
        </p:nvSpPr>
        <p:spPr>
          <a:xfrm>
            <a:off x="838200" y="1825625"/>
            <a:ext cx="3797807" cy="4351338"/>
          </a:xfrm>
        </p:spPr>
        <p:txBody>
          <a:bodyPr>
            <a:normAutofit/>
          </a:bodyPr>
          <a:lstStyle/>
          <a:p>
            <a:r>
              <a:rPr lang="en-US" sz="2000"/>
              <a:t>For ‘Adam optimizer’ and 5 epochs </a:t>
            </a:r>
            <a:r>
              <a:rPr lang="mr-IN" sz="2000"/>
              <a:t>–</a:t>
            </a:r>
            <a:r>
              <a:rPr lang="en-US" sz="2000"/>
              <a:t> Accuracy can be improved by adding more LSTM layers or by making LSTM stateful with memory.</a:t>
            </a:r>
          </a:p>
          <a:p>
            <a:r>
              <a:rPr lang="en-US" sz="2000"/>
              <a:t>Train Score: 27.11 RMSE</a:t>
            </a:r>
          </a:p>
          <a:p>
            <a:r>
              <a:rPr lang="en-US" sz="2000"/>
              <a:t>Test Score: 27.03 RMSE</a:t>
            </a:r>
          </a:p>
          <a:p>
            <a:endParaRPr lang="en-US" sz="2000"/>
          </a:p>
          <a:p>
            <a:endParaRPr lang="en-US" sz="2000"/>
          </a:p>
        </p:txBody>
      </p:sp>
    </p:spTree>
    <p:extLst>
      <p:ext uri="{BB962C8B-B14F-4D97-AF65-F5344CB8AC3E}">
        <p14:creationId xmlns:p14="http://schemas.microsoft.com/office/powerpoint/2010/main" val="2251063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247" r="3752" b="-4"/>
          <a:stretch/>
        </p:blipFill>
        <p:spPr>
          <a:xfrm>
            <a:off x="4636008" y="640082"/>
            <a:ext cx="6916329" cy="5577837"/>
          </a:xfrm>
          <a:prstGeom prst="rect">
            <a:avLst/>
          </a:prstGeom>
          <a:effectLst/>
        </p:spPr>
      </p:pic>
      <p:sp>
        <p:nvSpPr>
          <p:cNvPr id="2" name="Title 1"/>
          <p:cNvSpPr>
            <a:spLocks noGrp="1"/>
          </p:cNvSpPr>
          <p:nvPr>
            <p:ph type="title"/>
          </p:nvPr>
        </p:nvSpPr>
        <p:spPr>
          <a:xfrm>
            <a:off x="648929" y="629266"/>
            <a:ext cx="3667039" cy="1676603"/>
          </a:xfrm>
        </p:spPr>
        <p:txBody>
          <a:bodyPr>
            <a:normAutofit/>
          </a:bodyPr>
          <a:lstStyle/>
          <a:p>
            <a:r>
              <a:rPr lang="en-US" sz="3700" dirty="0"/>
              <a:t>RMSE for 13 downstream stations</a:t>
            </a:r>
          </a:p>
        </p:txBody>
      </p:sp>
      <p:sp>
        <p:nvSpPr>
          <p:cNvPr id="3" name="Content Placeholder 2"/>
          <p:cNvSpPr>
            <a:spLocks noGrp="1"/>
          </p:cNvSpPr>
          <p:nvPr>
            <p:ph idx="1"/>
          </p:nvPr>
        </p:nvSpPr>
        <p:spPr>
          <a:xfrm>
            <a:off x="648930" y="2438400"/>
            <a:ext cx="3667037" cy="3785419"/>
          </a:xfrm>
        </p:spPr>
        <p:txBody>
          <a:bodyPr>
            <a:normAutofit/>
          </a:bodyPr>
          <a:lstStyle/>
          <a:p>
            <a:r>
              <a:rPr lang="en-US" sz="1800"/>
              <a:t>For ‘Adam optimizer’ and 5 epochs </a:t>
            </a:r>
            <a:r>
              <a:rPr lang="mr-IN" sz="1800"/>
              <a:t>–</a:t>
            </a:r>
            <a:r>
              <a:rPr lang="en-US" sz="1800"/>
              <a:t> Accuracy can be improved by adding more LSTM layers or by making LSTM stateful with memory.</a:t>
            </a:r>
          </a:p>
          <a:p>
            <a:r>
              <a:rPr lang="en-US" sz="1800"/>
              <a:t>Train Score: 23.18 RMSE</a:t>
            </a:r>
          </a:p>
          <a:p>
            <a:r>
              <a:rPr lang="en-US" sz="1800"/>
              <a:t>Test Score: 28.05 RMSE</a:t>
            </a:r>
          </a:p>
          <a:p>
            <a:r>
              <a:rPr lang="en-US" sz="1800"/>
              <a:t>X-axis is the number of datapoints</a:t>
            </a:r>
          </a:p>
          <a:p>
            <a:endParaRPr lang="en-US" sz="1800"/>
          </a:p>
          <a:p>
            <a:endParaRPr lang="en-US" sz="1800"/>
          </a:p>
        </p:txBody>
      </p:sp>
    </p:spTree>
    <p:extLst>
      <p:ext uri="{BB962C8B-B14F-4D97-AF65-F5344CB8AC3E}">
        <p14:creationId xmlns:p14="http://schemas.microsoft.com/office/powerpoint/2010/main" val="4038421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210" r="-3" b="6390"/>
          <a:stretch/>
        </p:blipFill>
        <p:spPr>
          <a:xfrm>
            <a:off x="5120640" y="1904281"/>
            <a:ext cx="6233160" cy="4272681"/>
          </a:xfrm>
          <a:prstGeom prst="rect">
            <a:avLst/>
          </a:prstGeom>
        </p:spPr>
      </p:pic>
      <p:sp>
        <p:nvSpPr>
          <p:cNvPr id="2" name="Title 1"/>
          <p:cNvSpPr>
            <a:spLocks noGrp="1"/>
          </p:cNvSpPr>
          <p:nvPr>
            <p:ph type="title"/>
          </p:nvPr>
        </p:nvSpPr>
        <p:spPr>
          <a:xfrm>
            <a:off x="838200" y="365125"/>
            <a:ext cx="10515600" cy="1325563"/>
          </a:xfrm>
        </p:spPr>
        <p:txBody>
          <a:bodyPr>
            <a:normAutofit/>
          </a:bodyPr>
          <a:lstStyle/>
          <a:p>
            <a:r>
              <a:rPr lang="en-US" dirty="0"/>
              <a:t>RMSE for 23 downstream stations</a:t>
            </a:r>
          </a:p>
        </p:txBody>
      </p:sp>
      <p:sp>
        <p:nvSpPr>
          <p:cNvPr id="3" name="Content Placeholder 2"/>
          <p:cNvSpPr>
            <a:spLocks noGrp="1"/>
          </p:cNvSpPr>
          <p:nvPr>
            <p:ph idx="1"/>
          </p:nvPr>
        </p:nvSpPr>
        <p:spPr>
          <a:xfrm>
            <a:off x="838200" y="1825625"/>
            <a:ext cx="3797807" cy="4351338"/>
          </a:xfrm>
        </p:spPr>
        <p:txBody>
          <a:bodyPr>
            <a:normAutofit/>
          </a:bodyPr>
          <a:lstStyle/>
          <a:p>
            <a:r>
              <a:rPr lang="en-US" sz="2000" dirty="0"/>
              <a:t>For ‘Adam optimizer’ and </a:t>
            </a:r>
            <a:r>
              <a:rPr lang="en-US" sz="2000" dirty="0" smtClean="0"/>
              <a:t>2 </a:t>
            </a:r>
            <a:r>
              <a:rPr lang="en-US" sz="2000" dirty="0"/>
              <a:t>epochs </a:t>
            </a:r>
            <a:r>
              <a:rPr lang="mr-IN" sz="2000" dirty="0"/>
              <a:t>–</a:t>
            </a:r>
            <a:r>
              <a:rPr lang="en-US" sz="2000" dirty="0"/>
              <a:t> Accuracy can be improved by adding more LSTM layers or by making LSTM </a:t>
            </a:r>
            <a:r>
              <a:rPr lang="en-US" sz="2000" dirty="0" err="1"/>
              <a:t>stateful</a:t>
            </a:r>
            <a:r>
              <a:rPr lang="en-US" sz="2000" dirty="0"/>
              <a:t> with memory.</a:t>
            </a:r>
          </a:p>
          <a:p>
            <a:r>
              <a:rPr lang="en-US" sz="2000" dirty="0"/>
              <a:t>Train Score: 48.74 RMSE</a:t>
            </a:r>
          </a:p>
          <a:p>
            <a:r>
              <a:rPr lang="en-US" sz="2000" dirty="0"/>
              <a:t>Test Score: 49.58 RMSE</a:t>
            </a:r>
          </a:p>
          <a:p>
            <a:r>
              <a:rPr lang="en-US" sz="2000" dirty="0" smtClean="0"/>
              <a:t>X-axis </a:t>
            </a:r>
            <a:r>
              <a:rPr lang="en-US" sz="2000" dirty="0"/>
              <a:t>is the number of </a:t>
            </a:r>
            <a:r>
              <a:rPr lang="en-US" sz="2000" dirty="0" err="1"/>
              <a:t>datapoints</a:t>
            </a:r>
            <a:endParaRPr lang="en-US" sz="2000" dirty="0"/>
          </a:p>
          <a:p>
            <a:endParaRPr lang="en-US" sz="2000" dirty="0"/>
          </a:p>
          <a:p>
            <a:endParaRPr lang="en-US" sz="2000" dirty="0"/>
          </a:p>
        </p:txBody>
      </p:sp>
    </p:spTree>
    <p:extLst>
      <p:ext uri="{BB962C8B-B14F-4D97-AF65-F5344CB8AC3E}">
        <p14:creationId xmlns:p14="http://schemas.microsoft.com/office/powerpoint/2010/main" val="39596121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1979</TotalTime>
  <Words>669</Words>
  <Application>Microsoft Macintosh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Calibri Light</vt:lpstr>
      <vt:lpstr>Mangal</vt:lpstr>
      <vt:lpstr>Arial</vt:lpstr>
      <vt:lpstr>Office Theme</vt:lpstr>
      <vt:lpstr>LSTM Results</vt:lpstr>
      <vt:lpstr>Metadata</vt:lpstr>
      <vt:lpstr>Data preprocessing</vt:lpstr>
      <vt:lpstr>Data preprocessing</vt:lpstr>
      <vt:lpstr>Literature survey</vt:lpstr>
      <vt:lpstr>Reason for choosing LSTM</vt:lpstr>
      <vt:lpstr>RMSE for 23 downstream and upstream stations</vt:lpstr>
      <vt:lpstr>RMSE for 13 downstream stations</vt:lpstr>
      <vt:lpstr>RMSE for 23 downstream stations</vt:lpstr>
      <vt:lpstr>RMSE for 20 downstream stations – using only location data</vt:lpstr>
      <vt:lpstr>Scope for improvements</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LSTM Results</dc:title>
  <dc:creator>Venkitaramanan, Deepthi</dc:creator>
  <cp:lastModifiedBy>Venkitaramanan, Deepthi</cp:lastModifiedBy>
  <cp:revision>22</cp:revision>
  <dcterms:created xsi:type="dcterms:W3CDTF">2018-04-17T02:40:19Z</dcterms:created>
  <dcterms:modified xsi:type="dcterms:W3CDTF">2018-04-30T23:31:38Z</dcterms:modified>
</cp:coreProperties>
</file>