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64" r:id="rId3"/>
    <p:sldId id="265" r:id="rId4"/>
    <p:sldId id="256"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9FA"/>
    <a:srgbClr val="EAAD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12" autoAdjust="0"/>
  </p:normalViewPr>
  <p:slideViewPr>
    <p:cSldViewPr snapToGrid="0">
      <p:cViewPr varScale="1">
        <p:scale>
          <a:sx n="66" d="100"/>
          <a:sy n="66" d="100"/>
        </p:scale>
        <p:origin x="62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EFC51-81E8-448A-B7B5-28A0FF15D09F}"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101CA-34FF-4757-8188-49B1439C34EA}" type="slidenum">
              <a:rPr lang="en-US" smtClean="0"/>
              <a:t>‹#›</a:t>
            </a:fld>
            <a:endParaRPr lang="en-US"/>
          </a:p>
        </p:txBody>
      </p:sp>
    </p:spTree>
    <p:extLst>
      <p:ext uri="{BB962C8B-B14F-4D97-AF65-F5344CB8AC3E}">
        <p14:creationId xmlns:p14="http://schemas.microsoft.com/office/powerpoint/2010/main" val="381303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COVID-19 LST will be added to our sources panel, which will allow users to restrict the results by source</a:t>
            </a:r>
          </a:p>
        </p:txBody>
      </p:sp>
      <p:sp>
        <p:nvSpPr>
          <p:cNvPr id="4" name="Slide Number Placeholder 3"/>
          <p:cNvSpPr>
            <a:spLocks noGrp="1"/>
          </p:cNvSpPr>
          <p:nvPr>
            <p:ph type="sldNum" sz="quarter" idx="5"/>
          </p:nvPr>
        </p:nvSpPr>
        <p:spPr/>
        <p:txBody>
          <a:bodyPr/>
          <a:lstStyle/>
          <a:p>
            <a:fld id="{DEE101CA-34FF-4757-8188-49B1439C34EA}" type="slidenum">
              <a:rPr lang="en-US" smtClean="0"/>
              <a:t>1</a:t>
            </a:fld>
            <a:endParaRPr lang="en-US"/>
          </a:p>
        </p:txBody>
      </p:sp>
    </p:spTree>
    <p:extLst>
      <p:ext uri="{BB962C8B-B14F-4D97-AF65-F5344CB8AC3E}">
        <p14:creationId xmlns:p14="http://schemas.microsoft.com/office/powerpoint/2010/main" val="50449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report will have it’s own record, which will include the report authors (if available/preferred)—otherwise the authorship may include all COVID-19 LST members—up to you guys how you want to handle it.  Each record will also link to the report </a:t>
            </a:r>
            <a:r>
              <a:rPr lang="en-US" dirty="0" err="1"/>
              <a:t>url</a:t>
            </a:r>
            <a:r>
              <a:rPr lang="en-US" dirty="0"/>
              <a:t> on LST site. The description will be automatically generated based on the </a:t>
            </a:r>
            <a:r>
              <a:rPr lang="en-US" dirty="0" err="1"/>
              <a:t>pmids</a:t>
            </a:r>
            <a:r>
              <a:rPr lang="en-US" dirty="0"/>
              <a:t> in the raw file for the report.</a:t>
            </a:r>
          </a:p>
        </p:txBody>
      </p:sp>
      <p:sp>
        <p:nvSpPr>
          <p:cNvPr id="4" name="Slide Number Placeholder 3"/>
          <p:cNvSpPr>
            <a:spLocks noGrp="1"/>
          </p:cNvSpPr>
          <p:nvPr>
            <p:ph type="sldNum" sz="quarter" idx="5"/>
          </p:nvPr>
        </p:nvSpPr>
        <p:spPr/>
        <p:txBody>
          <a:bodyPr/>
          <a:lstStyle/>
          <a:p>
            <a:fld id="{DEE101CA-34FF-4757-8188-49B1439C34EA}" type="slidenum">
              <a:rPr lang="en-US" smtClean="0"/>
              <a:t>2</a:t>
            </a:fld>
            <a:endParaRPr lang="en-US"/>
          </a:p>
        </p:txBody>
      </p:sp>
    </p:spTree>
    <p:extLst>
      <p:ext uri="{BB962C8B-B14F-4D97-AF65-F5344CB8AC3E}">
        <p14:creationId xmlns:p14="http://schemas.microsoft.com/office/powerpoint/2010/main" val="330982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record will have a reference section which will include the citation for the </a:t>
            </a:r>
            <a:r>
              <a:rPr lang="en-US" dirty="0" err="1"/>
              <a:t>pmid</a:t>
            </a:r>
            <a:r>
              <a:rPr lang="en-US" dirty="0"/>
              <a:t> reviewed in the record</a:t>
            </a:r>
          </a:p>
        </p:txBody>
      </p:sp>
      <p:sp>
        <p:nvSpPr>
          <p:cNvPr id="4" name="Slide Number Placeholder 3"/>
          <p:cNvSpPr>
            <a:spLocks noGrp="1"/>
          </p:cNvSpPr>
          <p:nvPr>
            <p:ph type="sldNum" sz="quarter" idx="5"/>
          </p:nvPr>
        </p:nvSpPr>
        <p:spPr/>
        <p:txBody>
          <a:bodyPr/>
          <a:lstStyle/>
          <a:p>
            <a:fld id="{DEE101CA-34FF-4757-8188-49B1439C34EA}" type="slidenum">
              <a:rPr lang="en-US" smtClean="0"/>
              <a:t>3</a:t>
            </a:fld>
            <a:endParaRPr lang="en-US"/>
          </a:p>
        </p:txBody>
      </p:sp>
    </p:spTree>
    <p:extLst>
      <p:ext uri="{BB962C8B-B14F-4D97-AF65-F5344CB8AC3E}">
        <p14:creationId xmlns:p14="http://schemas.microsoft.com/office/powerpoint/2010/main" val="168357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corresponding </a:t>
            </a:r>
            <a:r>
              <a:rPr lang="en-US" dirty="0" err="1"/>
              <a:t>pmid</a:t>
            </a:r>
            <a:r>
              <a:rPr lang="en-US" dirty="0"/>
              <a:t> should already have a record on our site (since we pull metadata directly from </a:t>
            </a:r>
            <a:r>
              <a:rPr lang="en-US" dirty="0" err="1"/>
              <a:t>litcovid</a:t>
            </a:r>
            <a:r>
              <a:rPr lang="en-US" dirty="0"/>
              <a:t>/</a:t>
            </a:r>
            <a:r>
              <a:rPr lang="en-US" dirty="0" err="1"/>
              <a:t>pubmed</a:t>
            </a:r>
            <a:r>
              <a:rPr lang="en-US" dirty="0"/>
              <a:t>, </a:t>
            </a:r>
            <a:r>
              <a:rPr lang="en-US" dirty="0" err="1"/>
              <a:t>biorxiv</a:t>
            </a:r>
            <a:r>
              <a:rPr lang="en-US" dirty="0"/>
              <a:t>, </a:t>
            </a:r>
            <a:r>
              <a:rPr lang="en-US" dirty="0" err="1"/>
              <a:t>medrxiv</a:t>
            </a:r>
            <a:r>
              <a:rPr lang="en-US" dirty="0"/>
              <a:t> and more</a:t>
            </a:r>
          </a:p>
        </p:txBody>
      </p:sp>
      <p:sp>
        <p:nvSpPr>
          <p:cNvPr id="4" name="Slide Number Placeholder 3"/>
          <p:cNvSpPr>
            <a:spLocks noGrp="1"/>
          </p:cNvSpPr>
          <p:nvPr>
            <p:ph type="sldNum" sz="quarter" idx="5"/>
          </p:nvPr>
        </p:nvSpPr>
        <p:spPr/>
        <p:txBody>
          <a:bodyPr/>
          <a:lstStyle/>
          <a:p>
            <a:fld id="{DEE101CA-34FF-4757-8188-49B1439C34EA}" type="slidenum">
              <a:rPr lang="en-US" smtClean="0"/>
              <a:t>4</a:t>
            </a:fld>
            <a:endParaRPr lang="en-US"/>
          </a:p>
        </p:txBody>
      </p:sp>
    </p:spTree>
    <p:extLst>
      <p:ext uri="{BB962C8B-B14F-4D97-AF65-F5344CB8AC3E}">
        <p14:creationId xmlns:p14="http://schemas.microsoft.com/office/powerpoint/2010/main" val="1579523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corresponding </a:t>
            </a:r>
            <a:r>
              <a:rPr lang="en-US" dirty="0" err="1"/>
              <a:t>pmid</a:t>
            </a:r>
            <a:r>
              <a:rPr lang="en-US" dirty="0"/>
              <a:t> record will be updated with a reference to the covid-19 </a:t>
            </a:r>
            <a:r>
              <a:rPr lang="en-US" dirty="0" err="1"/>
              <a:t>lst</a:t>
            </a:r>
            <a:r>
              <a:rPr lang="en-US" dirty="0"/>
              <a:t> report and corresponding </a:t>
            </a:r>
            <a:r>
              <a:rPr lang="en-US" dirty="0" err="1"/>
              <a:t>url</a:t>
            </a:r>
            <a:endParaRPr lang="en-US" dirty="0"/>
          </a:p>
        </p:txBody>
      </p:sp>
      <p:sp>
        <p:nvSpPr>
          <p:cNvPr id="4" name="Slide Number Placeholder 3"/>
          <p:cNvSpPr>
            <a:spLocks noGrp="1"/>
          </p:cNvSpPr>
          <p:nvPr>
            <p:ph type="sldNum" sz="quarter" idx="5"/>
          </p:nvPr>
        </p:nvSpPr>
        <p:spPr/>
        <p:txBody>
          <a:bodyPr/>
          <a:lstStyle/>
          <a:p>
            <a:fld id="{DEE101CA-34FF-4757-8188-49B1439C34EA}" type="slidenum">
              <a:rPr lang="en-US" smtClean="0"/>
              <a:t>5</a:t>
            </a:fld>
            <a:endParaRPr lang="en-US"/>
          </a:p>
        </p:txBody>
      </p:sp>
    </p:spTree>
    <p:extLst>
      <p:ext uri="{BB962C8B-B14F-4D97-AF65-F5344CB8AC3E}">
        <p14:creationId xmlns:p14="http://schemas.microsoft.com/office/powerpoint/2010/main" val="268381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additional metadata from COVID-19 LST report can be included to illustrate the value of the report and an additional link back to the report.  Note, this is NOT necessarily how it may be displayed, as we have </a:t>
            </a:r>
            <a:r>
              <a:rPr lang="en-US" dirty="0" err="1"/>
              <a:t>dataviz</a:t>
            </a:r>
            <a:r>
              <a:rPr lang="en-US" dirty="0"/>
              <a:t>/graph design members on our team who will figure out the best way to include the info.</a:t>
            </a:r>
          </a:p>
        </p:txBody>
      </p:sp>
      <p:sp>
        <p:nvSpPr>
          <p:cNvPr id="4" name="Slide Number Placeholder 3"/>
          <p:cNvSpPr>
            <a:spLocks noGrp="1"/>
          </p:cNvSpPr>
          <p:nvPr>
            <p:ph type="sldNum" sz="quarter" idx="5"/>
          </p:nvPr>
        </p:nvSpPr>
        <p:spPr/>
        <p:txBody>
          <a:bodyPr/>
          <a:lstStyle/>
          <a:p>
            <a:fld id="{DEE101CA-34FF-4757-8188-49B1439C34EA}" type="slidenum">
              <a:rPr lang="en-US" smtClean="0"/>
              <a:t>6</a:t>
            </a:fld>
            <a:endParaRPr lang="en-US"/>
          </a:p>
        </p:txBody>
      </p:sp>
    </p:spTree>
    <p:extLst>
      <p:ext uri="{BB962C8B-B14F-4D97-AF65-F5344CB8AC3E}">
        <p14:creationId xmlns:p14="http://schemas.microsoft.com/office/powerpoint/2010/main" val="103792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metadata will be stored in json format in our MongoDB database which other people can download.  So say, someone builds a publication browser.  It would be possible for them to use this metadata to create records (metadata only) for the COVID-19 LST reports and to those records to the appropriate </a:t>
            </a:r>
            <a:r>
              <a:rPr lang="en-US" dirty="0" err="1"/>
              <a:t>url</a:t>
            </a:r>
            <a:r>
              <a:rPr lang="en-US" dirty="0"/>
              <a:t> on the LST site.</a:t>
            </a:r>
          </a:p>
        </p:txBody>
      </p:sp>
      <p:sp>
        <p:nvSpPr>
          <p:cNvPr id="4" name="Slide Number Placeholder 3"/>
          <p:cNvSpPr>
            <a:spLocks noGrp="1"/>
          </p:cNvSpPr>
          <p:nvPr>
            <p:ph type="sldNum" sz="quarter" idx="5"/>
          </p:nvPr>
        </p:nvSpPr>
        <p:spPr/>
        <p:txBody>
          <a:bodyPr/>
          <a:lstStyle/>
          <a:p>
            <a:fld id="{DEE101CA-34FF-4757-8188-49B1439C34EA}" type="slidenum">
              <a:rPr lang="en-US" smtClean="0"/>
              <a:t>7</a:t>
            </a:fld>
            <a:endParaRPr lang="en-US"/>
          </a:p>
        </p:txBody>
      </p:sp>
    </p:spTree>
    <p:extLst>
      <p:ext uri="{BB962C8B-B14F-4D97-AF65-F5344CB8AC3E}">
        <p14:creationId xmlns:p14="http://schemas.microsoft.com/office/powerpoint/2010/main" val="281652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bare minimum info for the </a:t>
            </a:r>
            <a:r>
              <a:rPr lang="en-US" dirty="0" err="1"/>
              <a:t>curatedBy</a:t>
            </a:r>
            <a:r>
              <a:rPr lang="en-US" dirty="0"/>
              <a:t> field for </a:t>
            </a:r>
            <a:r>
              <a:rPr lang="en-US" dirty="0" err="1"/>
              <a:t>litcovid</a:t>
            </a:r>
            <a:r>
              <a:rPr lang="en-US" dirty="0"/>
              <a:t>.  We can treat COVID-19 LST as a @type of “Organization” and have all the members of the organization listed here.  So each individual report could have ‘individualized authorship’, but would be considered ‘</a:t>
            </a:r>
            <a:r>
              <a:rPr lang="en-US" dirty="0" err="1"/>
              <a:t>curatedBy</a:t>
            </a:r>
            <a:r>
              <a:rPr lang="en-US" dirty="0"/>
              <a:t>’ the entire team.  Schemas are flexible, so we have options as to how to structure the information.</a:t>
            </a:r>
          </a:p>
        </p:txBody>
      </p:sp>
      <p:sp>
        <p:nvSpPr>
          <p:cNvPr id="4" name="Slide Number Placeholder 3"/>
          <p:cNvSpPr>
            <a:spLocks noGrp="1"/>
          </p:cNvSpPr>
          <p:nvPr>
            <p:ph type="sldNum" sz="quarter" idx="5"/>
          </p:nvPr>
        </p:nvSpPr>
        <p:spPr/>
        <p:txBody>
          <a:bodyPr/>
          <a:lstStyle/>
          <a:p>
            <a:fld id="{DEE101CA-34FF-4757-8188-49B1439C34EA}" type="slidenum">
              <a:rPr lang="en-US" smtClean="0"/>
              <a:t>8</a:t>
            </a:fld>
            <a:endParaRPr lang="en-US"/>
          </a:p>
        </p:txBody>
      </p:sp>
    </p:spTree>
    <p:extLst>
      <p:ext uri="{BB962C8B-B14F-4D97-AF65-F5344CB8AC3E}">
        <p14:creationId xmlns:p14="http://schemas.microsoft.com/office/powerpoint/2010/main" val="2908613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we’ll need a blurb to include COVID-19 LST as a source in our data sources section.  If you have preferences on how you’d like people to cite a report, we should include that. </a:t>
            </a:r>
          </a:p>
        </p:txBody>
      </p:sp>
      <p:sp>
        <p:nvSpPr>
          <p:cNvPr id="4" name="Slide Number Placeholder 3"/>
          <p:cNvSpPr>
            <a:spLocks noGrp="1"/>
          </p:cNvSpPr>
          <p:nvPr>
            <p:ph type="sldNum" sz="quarter" idx="5"/>
          </p:nvPr>
        </p:nvSpPr>
        <p:spPr/>
        <p:txBody>
          <a:bodyPr/>
          <a:lstStyle/>
          <a:p>
            <a:fld id="{DEE101CA-34FF-4757-8188-49B1439C34EA}" type="slidenum">
              <a:rPr lang="en-US" smtClean="0"/>
              <a:t>9</a:t>
            </a:fld>
            <a:endParaRPr lang="en-US"/>
          </a:p>
        </p:txBody>
      </p:sp>
    </p:spTree>
    <p:extLst>
      <p:ext uri="{BB962C8B-B14F-4D97-AF65-F5344CB8AC3E}">
        <p14:creationId xmlns:p14="http://schemas.microsoft.com/office/powerpoint/2010/main" val="166245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C91F-A30F-4336-9C88-91569B5F7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E524A-1DF0-4B2E-B8AC-A74372900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365603-B8D6-4DD9-9F2C-85D30BC26C79}"/>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5" name="Footer Placeholder 4">
            <a:extLst>
              <a:ext uri="{FF2B5EF4-FFF2-40B4-BE49-F238E27FC236}">
                <a16:creationId xmlns:a16="http://schemas.microsoft.com/office/drawing/2014/main" id="{BAF57D4E-4F53-46A4-848F-2DEB77E64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5D92E-E566-474B-9130-9730D45E71A9}"/>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272172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316-7F75-4C38-B7CF-024EEA45E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D3D69E-1803-4F3C-8778-2444DDB71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E182D-78A9-4075-936E-2BCC89F5FFB3}"/>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5" name="Footer Placeholder 4">
            <a:extLst>
              <a:ext uri="{FF2B5EF4-FFF2-40B4-BE49-F238E27FC236}">
                <a16:creationId xmlns:a16="http://schemas.microsoft.com/office/drawing/2014/main" id="{E1BF1684-8490-412D-8E3F-EA40337CB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72A15-1515-42DC-B32C-BFACC17C3FF8}"/>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13958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DBBFD-DD13-4AF1-9359-3A5E78C142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E45B0B-9D09-4ED6-AB8D-AB895B64F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624FC-25F9-4148-8A18-F1CA7CA1CF8E}"/>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5" name="Footer Placeholder 4">
            <a:extLst>
              <a:ext uri="{FF2B5EF4-FFF2-40B4-BE49-F238E27FC236}">
                <a16:creationId xmlns:a16="http://schemas.microsoft.com/office/drawing/2014/main" id="{7BCEA3C1-828C-495E-B5E0-BC4493296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3E3F1-F57A-408D-A7F3-9E9C97704B31}"/>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274115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D46D-5FA7-4450-B842-F04C5EFCF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2AADB-D143-49FA-978E-080EC7CEA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EFDBA-4CDC-4507-8A9F-F122F68AC601}"/>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5" name="Footer Placeholder 4">
            <a:extLst>
              <a:ext uri="{FF2B5EF4-FFF2-40B4-BE49-F238E27FC236}">
                <a16:creationId xmlns:a16="http://schemas.microsoft.com/office/drawing/2014/main" id="{218DEDE6-6067-4E19-BD15-A19720AC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951B4-17DD-48F7-922C-48530493C93C}"/>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351649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E76F-3529-4787-B9F5-4B0394DB6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CC362-6984-4F2F-AF32-815DCA94F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A3B4A-644A-4E47-90EB-51BBB2FE570D}"/>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5" name="Footer Placeholder 4">
            <a:extLst>
              <a:ext uri="{FF2B5EF4-FFF2-40B4-BE49-F238E27FC236}">
                <a16:creationId xmlns:a16="http://schemas.microsoft.com/office/drawing/2014/main" id="{B8CFD4C0-C91B-4810-AFAB-10E301854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AF10A-B706-4209-BBC2-C74EE8D619AA}"/>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338213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C18D-CA67-429F-963C-62FEDC35D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26402-B9D4-4E47-BE48-ED07862BC9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D23E80-7380-43B5-93D0-1BC2BB81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CAEEE9-6747-45D1-8467-2DB1C806F3ED}"/>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6" name="Footer Placeholder 5">
            <a:extLst>
              <a:ext uri="{FF2B5EF4-FFF2-40B4-BE49-F238E27FC236}">
                <a16:creationId xmlns:a16="http://schemas.microsoft.com/office/drawing/2014/main" id="{D7E5B256-FFC8-4727-92A6-49FC25B63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4DCA9-66E8-4FC2-8564-B91AC42E397E}"/>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17489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8B13-EA50-4135-94A0-B02B24076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60D55D-2E4C-48F9-8958-14A51C949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17A34-6D81-482D-BA8D-31EEA44664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AA36B-BD39-4896-9F8D-160FDE6F6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DF44B-CB6C-43D3-8233-FD7E9070D6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21E1AF-7BC5-47FD-9AC7-FCB768AA7504}"/>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8" name="Footer Placeholder 7">
            <a:extLst>
              <a:ext uri="{FF2B5EF4-FFF2-40B4-BE49-F238E27FC236}">
                <a16:creationId xmlns:a16="http://schemas.microsoft.com/office/drawing/2014/main" id="{7C13155C-CBC2-41B3-ABC0-20562D23A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0134C7-1C41-475F-8CA7-D74214E23EA0}"/>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344284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EFDF-1D5D-4DBA-8554-33559755D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20093-D098-4D87-A045-7B1A0A705B8D}"/>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4" name="Footer Placeholder 3">
            <a:extLst>
              <a:ext uri="{FF2B5EF4-FFF2-40B4-BE49-F238E27FC236}">
                <a16:creationId xmlns:a16="http://schemas.microsoft.com/office/drawing/2014/main" id="{5EC65CC1-5B64-46F7-93FB-EDF954545A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776F3C-83F5-4477-993B-F6CF55596B47}"/>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267554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F14A59-ADA8-4E4E-8471-156C1C3E0B92}"/>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3" name="Footer Placeholder 2">
            <a:extLst>
              <a:ext uri="{FF2B5EF4-FFF2-40B4-BE49-F238E27FC236}">
                <a16:creationId xmlns:a16="http://schemas.microsoft.com/office/drawing/2014/main" id="{2505A1E9-E885-4474-87C5-A86A57649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CE63D-2261-42FE-8D10-87084C8C0F31}"/>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79533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353E-8358-4393-82E3-FC782ED0C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0EAB43-C79D-431A-BE0D-06307FACA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88918-3836-488F-85AD-B6EEC3F21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BC895-5E38-48C7-9DA4-76219B6C72F8}"/>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6" name="Footer Placeholder 5">
            <a:extLst>
              <a:ext uri="{FF2B5EF4-FFF2-40B4-BE49-F238E27FC236}">
                <a16:creationId xmlns:a16="http://schemas.microsoft.com/office/drawing/2014/main" id="{652972F7-9707-40E6-A95C-BBAB864D6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21709-BC88-4D70-B89E-3091FD8DBC15}"/>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19723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0858-CCC2-42DF-A1B9-04E85BB0B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10AB21-B150-4A16-9CE7-423F88BD0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AD4082-8194-4171-9C7D-5748700DF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B96E1-4339-4604-857A-771D1D0D7E7F}"/>
              </a:ext>
            </a:extLst>
          </p:cNvPr>
          <p:cNvSpPr>
            <a:spLocks noGrp="1"/>
          </p:cNvSpPr>
          <p:nvPr>
            <p:ph type="dt" sz="half" idx="10"/>
          </p:nvPr>
        </p:nvSpPr>
        <p:spPr/>
        <p:txBody>
          <a:bodyPr/>
          <a:lstStyle/>
          <a:p>
            <a:fld id="{B5334560-B08D-4009-8625-8A1B47E4975F}" type="datetimeFigureOut">
              <a:rPr lang="en-US" smtClean="0"/>
              <a:t>8/25/2020</a:t>
            </a:fld>
            <a:endParaRPr lang="en-US"/>
          </a:p>
        </p:txBody>
      </p:sp>
      <p:sp>
        <p:nvSpPr>
          <p:cNvPr id="6" name="Footer Placeholder 5">
            <a:extLst>
              <a:ext uri="{FF2B5EF4-FFF2-40B4-BE49-F238E27FC236}">
                <a16:creationId xmlns:a16="http://schemas.microsoft.com/office/drawing/2014/main" id="{EA8C30BD-4654-4A6A-B746-312629419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4EAAA-88DF-4CA8-9109-C69760D9E1D4}"/>
              </a:ext>
            </a:extLst>
          </p:cNvPr>
          <p:cNvSpPr>
            <a:spLocks noGrp="1"/>
          </p:cNvSpPr>
          <p:nvPr>
            <p:ph type="sldNum" sz="quarter" idx="12"/>
          </p:nvPr>
        </p:nvSpPr>
        <p:spPr/>
        <p:txBody>
          <a:bodyPr/>
          <a:lstStyle/>
          <a:p>
            <a:fld id="{FF4D96CE-B20C-4AD6-A110-A0F72ECAD8EB}" type="slidenum">
              <a:rPr lang="en-US" smtClean="0"/>
              <a:t>‹#›</a:t>
            </a:fld>
            <a:endParaRPr lang="en-US"/>
          </a:p>
        </p:txBody>
      </p:sp>
    </p:spTree>
    <p:extLst>
      <p:ext uri="{BB962C8B-B14F-4D97-AF65-F5344CB8AC3E}">
        <p14:creationId xmlns:p14="http://schemas.microsoft.com/office/powerpoint/2010/main" val="221425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D892D-FABA-407C-BA1E-1F0D95F35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B3951C-9662-4933-8458-3EEEA7766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3AC7B-59CE-40A7-AA77-B8E3B6EBC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34560-B08D-4009-8625-8A1B47E4975F}" type="datetimeFigureOut">
              <a:rPr lang="en-US" smtClean="0"/>
              <a:t>8/25/2020</a:t>
            </a:fld>
            <a:endParaRPr lang="en-US"/>
          </a:p>
        </p:txBody>
      </p:sp>
      <p:sp>
        <p:nvSpPr>
          <p:cNvPr id="5" name="Footer Placeholder 4">
            <a:extLst>
              <a:ext uri="{FF2B5EF4-FFF2-40B4-BE49-F238E27FC236}">
                <a16:creationId xmlns:a16="http://schemas.microsoft.com/office/drawing/2014/main" id="{D2FBAB65-624B-4AB8-BEEB-8B8535D07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CBD0F-DFCC-46E3-943C-6656D03BA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D96CE-B20C-4AD6-A110-A0F72ECAD8EB}" type="slidenum">
              <a:rPr lang="en-US" smtClean="0"/>
              <a:t>‹#›</a:t>
            </a:fld>
            <a:endParaRPr lang="en-US"/>
          </a:p>
        </p:txBody>
      </p:sp>
    </p:spTree>
    <p:extLst>
      <p:ext uri="{BB962C8B-B14F-4D97-AF65-F5344CB8AC3E}">
        <p14:creationId xmlns:p14="http://schemas.microsoft.com/office/powerpoint/2010/main" val="333465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B3AB4B-CD96-4849-BFD4-936FE00D8008}"/>
              </a:ext>
            </a:extLst>
          </p:cNvPr>
          <p:cNvPicPr>
            <a:picLocks noChangeAspect="1"/>
          </p:cNvPicPr>
          <p:nvPr/>
        </p:nvPicPr>
        <p:blipFill rotWithShape="1">
          <a:blip r:embed="rId3"/>
          <a:srcRect b="8143"/>
          <a:stretch/>
        </p:blipFill>
        <p:spPr>
          <a:xfrm>
            <a:off x="0" y="0"/>
            <a:ext cx="12192000" cy="5355771"/>
          </a:xfrm>
          <a:prstGeom prst="rect">
            <a:avLst/>
          </a:prstGeom>
        </p:spPr>
      </p:pic>
      <p:sp>
        <p:nvSpPr>
          <p:cNvPr id="8" name="TextBox 7">
            <a:extLst>
              <a:ext uri="{FF2B5EF4-FFF2-40B4-BE49-F238E27FC236}">
                <a16:creationId xmlns:a16="http://schemas.microsoft.com/office/drawing/2014/main" id="{AE9137CF-05B4-4E8D-9BBD-63EDE100DE20}"/>
              </a:ext>
            </a:extLst>
          </p:cNvPr>
          <p:cNvSpPr txBox="1"/>
          <p:nvPr/>
        </p:nvSpPr>
        <p:spPr>
          <a:xfrm>
            <a:off x="114952" y="5109550"/>
            <a:ext cx="896399" cy="246221"/>
          </a:xfrm>
          <a:prstGeom prst="rect">
            <a:avLst/>
          </a:prstGeom>
          <a:noFill/>
        </p:spPr>
        <p:txBody>
          <a:bodyPr wrap="none" rtlCol="0">
            <a:spAutoFit/>
          </a:bodyPr>
          <a:lstStyle/>
          <a:p>
            <a:r>
              <a:rPr lang="en-US" sz="1000" dirty="0">
                <a:solidFill>
                  <a:schemeClr val="tx1">
                    <a:lumMod val="65000"/>
                    <a:lumOff val="35000"/>
                  </a:schemeClr>
                </a:solidFill>
              </a:rPr>
              <a:t>COVID-19 LST</a:t>
            </a:r>
          </a:p>
        </p:txBody>
      </p:sp>
      <p:sp>
        <p:nvSpPr>
          <p:cNvPr id="10" name="Arrow: Right 9">
            <a:extLst>
              <a:ext uri="{FF2B5EF4-FFF2-40B4-BE49-F238E27FC236}">
                <a16:creationId xmlns:a16="http://schemas.microsoft.com/office/drawing/2014/main" id="{D4F88DC3-9EAE-4F5C-B6B6-22787E556471}"/>
              </a:ext>
            </a:extLst>
          </p:cNvPr>
          <p:cNvSpPr/>
          <p:nvPr/>
        </p:nvSpPr>
        <p:spPr>
          <a:xfrm rot="13156364">
            <a:off x="877824" y="5477817"/>
            <a:ext cx="914400" cy="39188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41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F2B5BDF-4393-47D0-A4B0-534C373AB555}"/>
              </a:ext>
            </a:extLst>
          </p:cNvPr>
          <p:cNvGrpSpPr/>
          <p:nvPr/>
        </p:nvGrpSpPr>
        <p:grpSpPr>
          <a:xfrm>
            <a:off x="14527" y="0"/>
            <a:ext cx="12162946" cy="6858000"/>
            <a:chOff x="14527" y="0"/>
            <a:chExt cx="12162946" cy="6858000"/>
          </a:xfrm>
        </p:grpSpPr>
        <p:pic>
          <p:nvPicPr>
            <p:cNvPr id="9" name="Picture 8">
              <a:extLst>
                <a:ext uri="{FF2B5EF4-FFF2-40B4-BE49-F238E27FC236}">
                  <a16:creationId xmlns:a16="http://schemas.microsoft.com/office/drawing/2014/main" id="{E607B0F5-77FA-46FC-82C3-D8173173C980}"/>
                </a:ext>
              </a:extLst>
            </p:cNvPr>
            <p:cNvPicPr>
              <a:picLocks noChangeAspect="1"/>
            </p:cNvPicPr>
            <p:nvPr/>
          </p:nvPicPr>
          <p:blipFill>
            <a:blip r:embed="rId3"/>
            <a:stretch>
              <a:fillRect/>
            </a:stretch>
          </p:blipFill>
          <p:spPr>
            <a:xfrm>
              <a:off x="14527" y="0"/>
              <a:ext cx="12162946" cy="6858000"/>
            </a:xfrm>
            <a:prstGeom prst="rect">
              <a:avLst/>
            </a:prstGeom>
          </p:spPr>
        </p:pic>
        <p:sp>
          <p:nvSpPr>
            <p:cNvPr id="3" name="Rectangle 2">
              <a:extLst>
                <a:ext uri="{FF2B5EF4-FFF2-40B4-BE49-F238E27FC236}">
                  <a16:creationId xmlns:a16="http://schemas.microsoft.com/office/drawing/2014/main" id="{C144E5A2-CAAE-405C-A547-E05CC28A160B}"/>
                </a:ext>
              </a:extLst>
            </p:cNvPr>
            <p:cNvSpPr/>
            <p:nvPr/>
          </p:nvSpPr>
          <p:spPr>
            <a:xfrm>
              <a:off x="121049" y="3985424"/>
              <a:ext cx="8907998" cy="2833768"/>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14A8B71A-D6D9-4F44-8B07-381260198748}"/>
                </a:ext>
              </a:extLst>
            </p:cNvPr>
            <p:cNvGrpSpPr/>
            <p:nvPr/>
          </p:nvGrpSpPr>
          <p:grpSpPr>
            <a:xfrm>
              <a:off x="69651" y="2148723"/>
              <a:ext cx="8893031" cy="1269173"/>
              <a:chOff x="114261" y="2153951"/>
              <a:chExt cx="8764819" cy="1269173"/>
            </a:xfrm>
          </p:grpSpPr>
          <p:sp>
            <p:nvSpPr>
              <p:cNvPr id="20" name="Rectangle 19">
                <a:extLst>
                  <a:ext uri="{FF2B5EF4-FFF2-40B4-BE49-F238E27FC236}">
                    <a16:creationId xmlns:a16="http://schemas.microsoft.com/office/drawing/2014/main" id="{2F27472B-0D21-44AE-AE05-167FE5B00207}"/>
                  </a:ext>
                </a:extLst>
              </p:cNvPr>
              <p:cNvSpPr/>
              <p:nvPr/>
            </p:nvSpPr>
            <p:spPr>
              <a:xfrm>
                <a:off x="114261" y="3058992"/>
                <a:ext cx="8758031" cy="364132"/>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74CF435-D450-407C-A5B5-82D754CA7B26}"/>
                  </a:ext>
                </a:extLst>
              </p:cNvPr>
              <p:cNvSpPr/>
              <p:nvPr/>
            </p:nvSpPr>
            <p:spPr>
              <a:xfrm>
                <a:off x="121049" y="2575995"/>
                <a:ext cx="8758031" cy="210837"/>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120FDB3-1B99-49E3-9E6C-B1BF29A92EDD}"/>
                  </a:ext>
                </a:extLst>
              </p:cNvPr>
              <p:cNvSpPr/>
              <p:nvPr/>
            </p:nvSpPr>
            <p:spPr>
              <a:xfrm>
                <a:off x="121049" y="2153951"/>
                <a:ext cx="8758031" cy="210837"/>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a:extLst>
              <a:ext uri="{FF2B5EF4-FFF2-40B4-BE49-F238E27FC236}">
                <a16:creationId xmlns:a16="http://schemas.microsoft.com/office/drawing/2014/main" id="{43FAF77D-1DCC-44EA-ADCD-7F540D19552E}"/>
              </a:ext>
            </a:extLst>
          </p:cNvPr>
          <p:cNvSpPr/>
          <p:nvPr/>
        </p:nvSpPr>
        <p:spPr>
          <a:xfrm>
            <a:off x="9316430" y="2471493"/>
            <a:ext cx="2649147" cy="585216"/>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FAB1315-95BE-497D-B9DB-CA9EF8920B96}"/>
              </a:ext>
            </a:extLst>
          </p:cNvPr>
          <p:cNvSpPr/>
          <p:nvPr/>
        </p:nvSpPr>
        <p:spPr>
          <a:xfrm>
            <a:off x="1327483" y="3400208"/>
            <a:ext cx="1665950" cy="585216"/>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04EF305-06D6-46A2-9C5B-FF45D0FA2BFC}"/>
              </a:ext>
            </a:extLst>
          </p:cNvPr>
          <p:cNvSpPr txBox="1"/>
          <p:nvPr/>
        </p:nvSpPr>
        <p:spPr>
          <a:xfrm>
            <a:off x="69651" y="3985424"/>
            <a:ext cx="8229600" cy="692497"/>
          </a:xfrm>
          <a:prstGeom prst="rect">
            <a:avLst/>
          </a:prstGeom>
          <a:noFill/>
        </p:spPr>
        <p:txBody>
          <a:bodyPr wrap="square" rtlCol="0">
            <a:spAutoFit/>
          </a:bodyPr>
          <a:lstStyle/>
          <a:p>
            <a:r>
              <a:rPr lang="en-US" sz="1300" i="0" dirty="0">
                <a:solidFill>
                  <a:schemeClr val="tx1">
                    <a:lumMod val="65000"/>
                    <a:lumOff val="35000"/>
                  </a:schemeClr>
                </a:solidFill>
                <a:effectLst/>
                <a:latin typeface="Arial" panose="020B0604020202020204" pitchFamily="34" charset="0"/>
              </a:rPr>
              <a:t>Analytical reviews on the level of evidence presented in publications by a team of medical students, PhDs, and physicians. This report specifically covers the following publications: pmid32600909,pmid32692408,pmid32691856…</a:t>
            </a:r>
            <a:endParaRPr lang="en-US" sz="1300" dirty="0">
              <a:solidFill>
                <a:schemeClr val="tx1">
                  <a:lumMod val="65000"/>
                  <a:lumOff val="35000"/>
                </a:schemeClr>
              </a:solidFill>
            </a:endParaRPr>
          </a:p>
        </p:txBody>
      </p:sp>
      <p:sp>
        <p:nvSpPr>
          <p:cNvPr id="8" name="TextBox 7">
            <a:extLst>
              <a:ext uri="{FF2B5EF4-FFF2-40B4-BE49-F238E27FC236}">
                <a16:creationId xmlns:a16="http://schemas.microsoft.com/office/drawing/2014/main" id="{43507EB1-F292-4F21-8345-9AE4D92B1B7D}"/>
              </a:ext>
            </a:extLst>
          </p:cNvPr>
          <p:cNvSpPr txBox="1"/>
          <p:nvPr/>
        </p:nvSpPr>
        <p:spPr>
          <a:xfrm>
            <a:off x="1362774" y="3553096"/>
            <a:ext cx="821059" cy="230832"/>
          </a:xfrm>
          <a:prstGeom prst="rect">
            <a:avLst/>
          </a:prstGeom>
          <a:noFill/>
        </p:spPr>
        <p:txBody>
          <a:bodyPr wrap="none" rtlCol="0">
            <a:spAutoFit/>
          </a:bodyPr>
          <a:lstStyle/>
          <a:p>
            <a:r>
              <a:rPr lang="en-US" sz="900" dirty="0">
                <a:solidFill>
                  <a:schemeClr val="accent5">
                    <a:lumMod val="75000"/>
                  </a:schemeClr>
                </a:solidFill>
              </a:rPr>
              <a:t>COVID-19 LST</a:t>
            </a:r>
          </a:p>
        </p:txBody>
      </p:sp>
      <p:pic>
        <p:nvPicPr>
          <p:cNvPr id="11" name="Picture 10">
            <a:extLst>
              <a:ext uri="{FF2B5EF4-FFF2-40B4-BE49-F238E27FC236}">
                <a16:creationId xmlns:a16="http://schemas.microsoft.com/office/drawing/2014/main" id="{E7DD6EE0-E93D-47BA-8AD8-6CA735BF430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691" b="93722" l="9738" r="89888">
                        <a14:foregroundMark x1="13296" y1="44395" x2="13296" y2="44395"/>
                        <a14:foregroundMark x1="42135" y1="5830" x2="42135" y2="5830"/>
                        <a14:foregroundMark x1="48689" y1="2691" x2="48689" y2="2691"/>
                        <a14:foregroundMark x1="46442" y1="93722" x2="46442" y2="93722"/>
                        <a14:foregroundMark x1="41573" y1="66592" x2="41573" y2="66592"/>
                        <a14:foregroundMark x1="41573" y1="67040" x2="41573" y2="67040"/>
                        <a14:foregroundMark x1="41573" y1="66816" x2="41573" y2="66816"/>
                        <a14:foregroundMark x1="49813" y1="67489" x2="49813" y2="67489"/>
                        <a14:foregroundMark x1="25655" y1="66368" x2="25655" y2="66368"/>
                        <a14:foregroundMark x1="31273" y1="66143" x2="31273" y2="66143"/>
                        <a14:foregroundMark x1="37266" y1="65695" x2="37266" y2="65695"/>
                        <a14:foregroundMark x1="43633" y1="67713" x2="43633" y2="67713"/>
                        <a14:foregroundMark x1="53558" y1="67040" x2="53558" y2="67040"/>
                        <a14:foregroundMark x1="57491" y1="67265" x2="57491" y2="67265"/>
                        <a14:foregroundMark x1="62734" y1="67489" x2="62734" y2="67489"/>
                        <a14:foregroundMark x1="69288" y1="67489" x2="69288" y2="67489"/>
                        <a14:foregroundMark x1="73034" y1="65247" x2="73034" y2="65247"/>
                        <a14:foregroundMark x1="33146" y1="67265" x2="33146" y2="67265"/>
                        <a14:foregroundMark x1="52622" y1="41256" x2="52622" y2="41256"/>
                        <a14:backgroundMark x1="33146" y1="66368" x2="33146" y2="66368"/>
                      </a14:backgroundRemoval>
                    </a14:imgEffect>
                  </a14:imgLayer>
                </a14:imgProps>
              </a:ext>
            </a:extLst>
          </a:blip>
          <a:stretch>
            <a:fillRect/>
          </a:stretch>
        </p:blipFill>
        <p:spPr>
          <a:xfrm>
            <a:off x="2219124" y="3461932"/>
            <a:ext cx="459570" cy="383836"/>
          </a:xfrm>
          <a:prstGeom prst="rect">
            <a:avLst/>
          </a:prstGeom>
        </p:spPr>
      </p:pic>
      <p:grpSp>
        <p:nvGrpSpPr>
          <p:cNvPr id="16" name="Group 15">
            <a:extLst>
              <a:ext uri="{FF2B5EF4-FFF2-40B4-BE49-F238E27FC236}">
                <a16:creationId xmlns:a16="http://schemas.microsoft.com/office/drawing/2014/main" id="{DC07276A-FFEE-49A2-9603-2876F7DA7AFE}"/>
              </a:ext>
            </a:extLst>
          </p:cNvPr>
          <p:cNvGrpSpPr/>
          <p:nvPr/>
        </p:nvGrpSpPr>
        <p:grpSpPr>
          <a:xfrm>
            <a:off x="0" y="605803"/>
            <a:ext cx="11547566" cy="908925"/>
            <a:chOff x="121049" y="630835"/>
            <a:chExt cx="11547566" cy="908925"/>
          </a:xfrm>
        </p:grpSpPr>
        <p:sp>
          <p:nvSpPr>
            <p:cNvPr id="13" name="Rectangle 12">
              <a:extLst>
                <a:ext uri="{FF2B5EF4-FFF2-40B4-BE49-F238E27FC236}">
                  <a16:creationId xmlns:a16="http://schemas.microsoft.com/office/drawing/2014/main" id="{E927B629-0ED0-4A8A-B470-6BCC855A66CB}"/>
                </a:ext>
              </a:extLst>
            </p:cNvPr>
            <p:cNvSpPr/>
            <p:nvPr/>
          </p:nvSpPr>
          <p:spPr>
            <a:xfrm>
              <a:off x="121049" y="888742"/>
              <a:ext cx="10574818" cy="651018"/>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AADC2"/>
                </a:solidFill>
              </a:endParaRPr>
            </a:p>
          </p:txBody>
        </p:sp>
        <p:sp>
          <p:nvSpPr>
            <p:cNvPr id="15" name="Rectangle 14">
              <a:extLst>
                <a:ext uri="{FF2B5EF4-FFF2-40B4-BE49-F238E27FC236}">
                  <a16:creationId xmlns:a16="http://schemas.microsoft.com/office/drawing/2014/main" id="{1B9DA9EB-CA2E-4141-B505-01C425C1315B}"/>
                </a:ext>
              </a:extLst>
            </p:cNvPr>
            <p:cNvSpPr/>
            <p:nvPr/>
          </p:nvSpPr>
          <p:spPr>
            <a:xfrm>
              <a:off x="1093797" y="630835"/>
              <a:ext cx="10574818" cy="651018"/>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AADC2"/>
                </a:solidFill>
              </a:endParaRPr>
            </a:p>
          </p:txBody>
        </p:sp>
      </p:grpSp>
      <p:sp>
        <p:nvSpPr>
          <p:cNvPr id="17" name="TextBox 16">
            <a:extLst>
              <a:ext uri="{FF2B5EF4-FFF2-40B4-BE49-F238E27FC236}">
                <a16:creationId xmlns:a16="http://schemas.microsoft.com/office/drawing/2014/main" id="{8205925F-FFAD-4507-BAC0-61BC0A73867F}"/>
              </a:ext>
            </a:extLst>
          </p:cNvPr>
          <p:cNvSpPr txBox="1"/>
          <p:nvPr/>
        </p:nvSpPr>
        <p:spPr>
          <a:xfrm>
            <a:off x="90551" y="828276"/>
            <a:ext cx="3780522" cy="400110"/>
          </a:xfrm>
          <a:prstGeom prst="rect">
            <a:avLst/>
          </a:prstGeom>
          <a:noFill/>
        </p:spPr>
        <p:txBody>
          <a:bodyPr wrap="none" rtlCol="0">
            <a:spAutoFit/>
          </a:bodyPr>
          <a:lstStyle/>
          <a:p>
            <a:r>
              <a:rPr lang="en-US" sz="2000" dirty="0">
                <a:solidFill>
                  <a:schemeClr val="tx2">
                    <a:lumMod val="75000"/>
                  </a:schemeClr>
                </a:solidFill>
              </a:rPr>
              <a:t>July 21 Daily COVID-19 LST Report</a:t>
            </a:r>
          </a:p>
        </p:txBody>
      </p:sp>
      <p:sp>
        <p:nvSpPr>
          <p:cNvPr id="18" name="TextBox 17">
            <a:extLst>
              <a:ext uri="{FF2B5EF4-FFF2-40B4-BE49-F238E27FC236}">
                <a16:creationId xmlns:a16="http://schemas.microsoft.com/office/drawing/2014/main" id="{7CD7821B-1DF4-4785-8D58-5A3D57C576A9}"/>
              </a:ext>
            </a:extLst>
          </p:cNvPr>
          <p:cNvSpPr txBox="1"/>
          <p:nvPr/>
        </p:nvSpPr>
        <p:spPr>
          <a:xfrm>
            <a:off x="1013658" y="598230"/>
            <a:ext cx="783356" cy="338554"/>
          </a:xfrm>
          <a:prstGeom prst="rect">
            <a:avLst/>
          </a:prstGeom>
          <a:noFill/>
        </p:spPr>
        <p:txBody>
          <a:bodyPr wrap="none" rtlCol="0">
            <a:spAutoFit/>
          </a:bodyPr>
          <a:lstStyle/>
          <a:p>
            <a:r>
              <a:rPr lang="en-US" sz="1600" dirty="0">
                <a:solidFill>
                  <a:srgbClr val="EAADC2"/>
                </a:solidFill>
              </a:rPr>
              <a:t>Review</a:t>
            </a:r>
          </a:p>
        </p:txBody>
      </p:sp>
      <p:sp>
        <p:nvSpPr>
          <p:cNvPr id="26" name="TextBox 25">
            <a:extLst>
              <a:ext uri="{FF2B5EF4-FFF2-40B4-BE49-F238E27FC236}">
                <a16:creationId xmlns:a16="http://schemas.microsoft.com/office/drawing/2014/main" id="{E93F7DBF-2711-4BF7-A1D6-91901242F014}"/>
              </a:ext>
            </a:extLst>
          </p:cNvPr>
          <p:cNvSpPr txBox="1"/>
          <p:nvPr/>
        </p:nvSpPr>
        <p:spPr>
          <a:xfrm>
            <a:off x="161288" y="1910336"/>
            <a:ext cx="8928898" cy="523220"/>
          </a:xfrm>
          <a:prstGeom prst="rect">
            <a:avLst/>
          </a:prstGeom>
          <a:noFill/>
        </p:spPr>
        <p:txBody>
          <a:bodyPr wrap="square" rtlCol="0">
            <a:spAutoFit/>
          </a:bodyPr>
          <a:lstStyle/>
          <a:p>
            <a:r>
              <a:rPr lang="en-US" sz="1400" dirty="0">
                <a:solidFill>
                  <a:schemeClr val="tx1">
                    <a:lumMod val="65000"/>
                    <a:lumOff val="35000"/>
                  </a:schemeClr>
                </a:solidFill>
              </a:rPr>
              <a:t>Will Smith, Jasmine Rah, </a:t>
            </a:r>
            <a:r>
              <a:rPr lang="en-US" sz="1400" dirty="0" err="1">
                <a:solidFill>
                  <a:schemeClr val="tx1">
                    <a:lumMod val="65000"/>
                    <a:lumOff val="35000"/>
                  </a:schemeClr>
                </a:solidFill>
              </a:rPr>
              <a:t>Thamana</a:t>
            </a:r>
            <a:r>
              <a:rPr lang="en-US" sz="1400" dirty="0">
                <a:solidFill>
                  <a:schemeClr val="tx1">
                    <a:lumMod val="65000"/>
                    <a:lumOff val="35000"/>
                  </a:schemeClr>
                </a:solidFill>
              </a:rPr>
              <a:t> Nishath, Erin Harnett, Samuel Philbrick, Emily Nelson, Jackson Schmidt, </a:t>
            </a:r>
            <a:r>
              <a:rPr lang="en-US" sz="1400" dirty="0" err="1">
                <a:solidFill>
                  <a:schemeClr val="tx1">
                    <a:lumMod val="65000"/>
                    <a:lumOff val="35000"/>
                  </a:schemeClr>
                </a:solidFill>
              </a:rPr>
              <a:t>Kealapono</a:t>
            </a:r>
            <a:r>
              <a:rPr lang="en-US" sz="1400" dirty="0">
                <a:solidFill>
                  <a:schemeClr val="tx1">
                    <a:lumMod val="65000"/>
                    <a:lumOff val="35000"/>
                  </a:schemeClr>
                </a:solidFill>
              </a:rPr>
              <a:t> Richardson, Michelle Arnold, Brennan Enright, Allison Hansen, Kyle </a:t>
            </a:r>
            <a:r>
              <a:rPr lang="en-US" sz="1400" dirty="0" err="1">
                <a:solidFill>
                  <a:schemeClr val="tx1">
                    <a:lumMod val="65000"/>
                    <a:lumOff val="35000"/>
                  </a:schemeClr>
                </a:solidFill>
              </a:rPr>
              <a:t>Ellingsen</a:t>
            </a:r>
            <a:r>
              <a:rPr lang="en-US" sz="1400" dirty="0">
                <a:solidFill>
                  <a:schemeClr val="tx1">
                    <a:lumMod val="65000"/>
                    <a:lumOff val="35000"/>
                  </a:schemeClr>
                </a:solidFill>
              </a:rPr>
              <a:t>, Zainab Khan, Kathleen Hanlon, </a:t>
            </a:r>
            <a:r>
              <a:rPr lang="en-US" sz="1400" dirty="0" err="1">
                <a:solidFill>
                  <a:schemeClr val="tx1">
                    <a:lumMod val="65000"/>
                    <a:lumOff val="35000"/>
                  </a:schemeClr>
                </a:solidFill>
              </a:rPr>
              <a:t>Sangettha</a:t>
            </a:r>
            <a:r>
              <a:rPr lang="en-US" sz="1400" dirty="0">
                <a:solidFill>
                  <a:schemeClr val="tx1">
                    <a:lumMod val="65000"/>
                    <a:lumOff val="35000"/>
                  </a:schemeClr>
                </a:solidFill>
              </a:rPr>
              <a:t>…</a:t>
            </a:r>
          </a:p>
        </p:txBody>
      </p:sp>
      <p:sp>
        <p:nvSpPr>
          <p:cNvPr id="29" name="Oval 28">
            <a:extLst>
              <a:ext uri="{FF2B5EF4-FFF2-40B4-BE49-F238E27FC236}">
                <a16:creationId xmlns:a16="http://schemas.microsoft.com/office/drawing/2014/main" id="{48A49638-3C5A-4A3A-93DA-066C38E31142}"/>
              </a:ext>
            </a:extLst>
          </p:cNvPr>
          <p:cNvSpPr/>
          <p:nvPr/>
        </p:nvSpPr>
        <p:spPr>
          <a:xfrm>
            <a:off x="9316430" y="3145536"/>
            <a:ext cx="2445367" cy="768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EBA673-B65F-4316-8163-E712A0DF3D68}"/>
              </a:ext>
            </a:extLst>
          </p:cNvPr>
          <p:cNvSpPr/>
          <p:nvPr/>
        </p:nvSpPr>
        <p:spPr>
          <a:xfrm>
            <a:off x="1362774" y="3400208"/>
            <a:ext cx="1558081" cy="511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375BBAF6-2F71-4AB7-BF5A-506E36896C02}"/>
              </a:ext>
            </a:extLst>
          </p:cNvPr>
          <p:cNvSpPr/>
          <p:nvPr/>
        </p:nvSpPr>
        <p:spPr>
          <a:xfrm rot="17951686">
            <a:off x="1591530" y="4967373"/>
            <a:ext cx="914400" cy="39188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A79044-E251-4F98-BE30-0FC90FEB1595}"/>
              </a:ext>
            </a:extLst>
          </p:cNvPr>
          <p:cNvSpPr txBox="1"/>
          <p:nvPr/>
        </p:nvSpPr>
        <p:spPr>
          <a:xfrm>
            <a:off x="707909" y="5758761"/>
            <a:ext cx="3022430" cy="646331"/>
          </a:xfrm>
          <a:prstGeom prst="rect">
            <a:avLst/>
          </a:prstGeom>
          <a:noFill/>
        </p:spPr>
        <p:txBody>
          <a:bodyPr wrap="none" rtlCol="0">
            <a:spAutoFit/>
          </a:bodyPr>
          <a:lstStyle/>
          <a:p>
            <a:r>
              <a:rPr lang="en-US" dirty="0"/>
              <a:t>Auto generated text based on </a:t>
            </a:r>
          </a:p>
          <a:p>
            <a:r>
              <a:rPr lang="en-US" dirty="0" err="1"/>
              <a:t>pmids</a:t>
            </a:r>
            <a:r>
              <a:rPr lang="en-US" dirty="0"/>
              <a:t> for a specific report</a:t>
            </a:r>
          </a:p>
        </p:txBody>
      </p:sp>
      <p:sp>
        <p:nvSpPr>
          <p:cNvPr id="38" name="Arrow: Right 37">
            <a:extLst>
              <a:ext uri="{FF2B5EF4-FFF2-40B4-BE49-F238E27FC236}">
                <a16:creationId xmlns:a16="http://schemas.microsoft.com/office/drawing/2014/main" id="{90D9EEC5-4F20-411A-8D67-5E1B9C8E58B3}"/>
              </a:ext>
            </a:extLst>
          </p:cNvPr>
          <p:cNvSpPr/>
          <p:nvPr/>
        </p:nvSpPr>
        <p:spPr>
          <a:xfrm rot="13156364">
            <a:off x="4246652" y="2406159"/>
            <a:ext cx="511215" cy="40484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69F7D77-61BD-4E6D-B339-9C5529D3CDA3}"/>
              </a:ext>
            </a:extLst>
          </p:cNvPr>
          <p:cNvSpPr txBox="1"/>
          <p:nvPr/>
        </p:nvSpPr>
        <p:spPr>
          <a:xfrm>
            <a:off x="4828273" y="2560231"/>
            <a:ext cx="2949012" cy="646331"/>
          </a:xfrm>
          <a:prstGeom prst="rect">
            <a:avLst/>
          </a:prstGeom>
          <a:noFill/>
        </p:spPr>
        <p:txBody>
          <a:bodyPr wrap="none" rtlCol="0">
            <a:spAutoFit/>
          </a:bodyPr>
          <a:lstStyle/>
          <a:p>
            <a:r>
              <a:rPr lang="en-US" dirty="0"/>
              <a:t>Report authors if available, </a:t>
            </a:r>
          </a:p>
          <a:p>
            <a:r>
              <a:rPr lang="en-US" dirty="0"/>
              <a:t>if not COVID-19 LST members</a:t>
            </a:r>
          </a:p>
        </p:txBody>
      </p:sp>
      <p:sp>
        <p:nvSpPr>
          <p:cNvPr id="42" name="Arrow: Right 41">
            <a:extLst>
              <a:ext uri="{FF2B5EF4-FFF2-40B4-BE49-F238E27FC236}">
                <a16:creationId xmlns:a16="http://schemas.microsoft.com/office/drawing/2014/main" id="{4D4E80BE-8B52-427D-8932-3598FB2C428B}"/>
              </a:ext>
            </a:extLst>
          </p:cNvPr>
          <p:cNvSpPr/>
          <p:nvPr/>
        </p:nvSpPr>
        <p:spPr>
          <a:xfrm rot="17951686">
            <a:off x="8779685" y="4064262"/>
            <a:ext cx="914400" cy="39188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C27C1C4-E228-40D4-9DE6-43AF370AB893}"/>
              </a:ext>
            </a:extLst>
          </p:cNvPr>
          <p:cNvSpPr txBox="1"/>
          <p:nvPr/>
        </p:nvSpPr>
        <p:spPr>
          <a:xfrm>
            <a:off x="8121049" y="4728543"/>
            <a:ext cx="1509901" cy="646331"/>
          </a:xfrm>
          <a:prstGeom prst="rect">
            <a:avLst/>
          </a:prstGeom>
          <a:noFill/>
        </p:spPr>
        <p:txBody>
          <a:bodyPr wrap="none" rtlCol="0">
            <a:spAutoFit/>
          </a:bodyPr>
          <a:lstStyle/>
          <a:p>
            <a:r>
              <a:rPr lang="en-US" dirty="0"/>
              <a:t>Link to report </a:t>
            </a:r>
          </a:p>
          <a:p>
            <a:r>
              <a:rPr lang="en-US" dirty="0"/>
              <a:t>on LST site</a:t>
            </a:r>
          </a:p>
        </p:txBody>
      </p:sp>
    </p:spTree>
    <p:extLst>
      <p:ext uri="{BB962C8B-B14F-4D97-AF65-F5344CB8AC3E}">
        <p14:creationId xmlns:p14="http://schemas.microsoft.com/office/powerpoint/2010/main" val="11538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980C019-B46F-44E3-ADBF-D7512F655C9C}"/>
              </a:ext>
            </a:extLst>
          </p:cNvPr>
          <p:cNvGrpSpPr/>
          <p:nvPr/>
        </p:nvGrpSpPr>
        <p:grpSpPr>
          <a:xfrm>
            <a:off x="0" y="412786"/>
            <a:ext cx="12192000" cy="6445214"/>
            <a:chOff x="0" y="412786"/>
            <a:chExt cx="12192000" cy="6445214"/>
          </a:xfrm>
        </p:grpSpPr>
        <p:grpSp>
          <p:nvGrpSpPr>
            <p:cNvPr id="10" name="Group 9">
              <a:extLst>
                <a:ext uri="{FF2B5EF4-FFF2-40B4-BE49-F238E27FC236}">
                  <a16:creationId xmlns:a16="http://schemas.microsoft.com/office/drawing/2014/main" id="{19889ACB-A2C5-49EA-B3AE-6A5A9ADAAAC1}"/>
                </a:ext>
              </a:extLst>
            </p:cNvPr>
            <p:cNvGrpSpPr/>
            <p:nvPr/>
          </p:nvGrpSpPr>
          <p:grpSpPr>
            <a:xfrm>
              <a:off x="0" y="412786"/>
              <a:ext cx="12192000" cy="6445214"/>
              <a:chOff x="0" y="412786"/>
              <a:chExt cx="12192000" cy="6445214"/>
            </a:xfrm>
          </p:grpSpPr>
          <p:pic>
            <p:nvPicPr>
              <p:cNvPr id="5" name="Picture 4">
                <a:extLst>
                  <a:ext uri="{FF2B5EF4-FFF2-40B4-BE49-F238E27FC236}">
                    <a16:creationId xmlns:a16="http://schemas.microsoft.com/office/drawing/2014/main" id="{F4D5DF42-13FF-4621-BAAA-638225D60F7F}"/>
                  </a:ext>
                </a:extLst>
              </p:cNvPr>
              <p:cNvPicPr>
                <a:picLocks noChangeAspect="1"/>
              </p:cNvPicPr>
              <p:nvPr/>
            </p:nvPicPr>
            <p:blipFill rotWithShape="1">
              <a:blip r:embed="rId3"/>
              <a:srcRect t="7063"/>
              <a:stretch/>
            </p:blipFill>
            <p:spPr>
              <a:xfrm>
                <a:off x="0" y="412786"/>
                <a:ext cx="12192000" cy="5431044"/>
              </a:xfrm>
              <a:prstGeom prst="rect">
                <a:avLst/>
              </a:prstGeom>
            </p:spPr>
          </p:pic>
          <p:pic>
            <p:nvPicPr>
              <p:cNvPr id="7" name="Picture 6">
                <a:extLst>
                  <a:ext uri="{FF2B5EF4-FFF2-40B4-BE49-F238E27FC236}">
                    <a16:creationId xmlns:a16="http://schemas.microsoft.com/office/drawing/2014/main" id="{FC52A4D3-D4E1-4799-98FD-D347DCF2E1A0}"/>
                  </a:ext>
                </a:extLst>
              </p:cNvPr>
              <p:cNvPicPr>
                <a:picLocks noChangeAspect="1"/>
              </p:cNvPicPr>
              <p:nvPr/>
            </p:nvPicPr>
            <p:blipFill rotWithShape="1">
              <a:blip r:embed="rId3"/>
              <a:srcRect t="50957"/>
              <a:stretch/>
            </p:blipFill>
            <p:spPr>
              <a:xfrm>
                <a:off x="0" y="3992010"/>
                <a:ext cx="12192000" cy="2865990"/>
              </a:xfrm>
              <a:prstGeom prst="rect">
                <a:avLst/>
              </a:prstGeom>
            </p:spPr>
          </p:pic>
          <p:sp>
            <p:nvSpPr>
              <p:cNvPr id="8" name="Rectangle 7">
                <a:extLst>
                  <a:ext uri="{FF2B5EF4-FFF2-40B4-BE49-F238E27FC236}">
                    <a16:creationId xmlns:a16="http://schemas.microsoft.com/office/drawing/2014/main" id="{9B99440A-156A-45F4-BB6F-0D0554AF6B26}"/>
                  </a:ext>
                </a:extLst>
              </p:cNvPr>
              <p:cNvSpPr/>
              <p:nvPr/>
            </p:nvSpPr>
            <p:spPr>
              <a:xfrm>
                <a:off x="109728" y="2766713"/>
                <a:ext cx="10957125" cy="1267097"/>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id="{C117444D-7BEE-4557-8232-3F0F1AD4D231}"/>
                </a:ext>
              </a:extLst>
            </p:cNvPr>
            <p:cNvPicPr>
              <a:picLocks noChangeAspect="1"/>
            </p:cNvPicPr>
            <p:nvPr/>
          </p:nvPicPr>
          <p:blipFill rotWithShape="1">
            <a:blip r:embed="rId4"/>
            <a:srcRect r="1255" b="40754"/>
            <a:stretch/>
          </p:blipFill>
          <p:spPr>
            <a:xfrm>
              <a:off x="0" y="2678439"/>
              <a:ext cx="12039016" cy="953035"/>
            </a:xfrm>
            <a:prstGeom prst="rect">
              <a:avLst/>
            </a:prstGeom>
          </p:spPr>
        </p:pic>
        <p:grpSp>
          <p:nvGrpSpPr>
            <p:cNvPr id="16" name="Group 15">
              <a:extLst>
                <a:ext uri="{FF2B5EF4-FFF2-40B4-BE49-F238E27FC236}">
                  <a16:creationId xmlns:a16="http://schemas.microsoft.com/office/drawing/2014/main" id="{02FF22C5-9E77-458D-BAB7-7678CCE993AF}"/>
                </a:ext>
              </a:extLst>
            </p:cNvPr>
            <p:cNvGrpSpPr/>
            <p:nvPr/>
          </p:nvGrpSpPr>
          <p:grpSpPr>
            <a:xfrm>
              <a:off x="109728" y="2678439"/>
              <a:ext cx="8689413" cy="1133303"/>
              <a:chOff x="109728" y="2678439"/>
              <a:chExt cx="8689413" cy="1133303"/>
            </a:xfrm>
            <a:solidFill>
              <a:srgbClr val="F8F9FA"/>
            </a:solidFill>
          </p:grpSpPr>
          <p:sp>
            <p:nvSpPr>
              <p:cNvPr id="13" name="Rectangle 12">
                <a:extLst>
                  <a:ext uri="{FF2B5EF4-FFF2-40B4-BE49-F238E27FC236}">
                    <a16:creationId xmlns:a16="http://schemas.microsoft.com/office/drawing/2014/main" id="{CE231F1A-5248-4E37-A0E1-98CA80DF03A4}"/>
                  </a:ext>
                </a:extLst>
              </p:cNvPr>
              <p:cNvSpPr/>
              <p:nvPr/>
            </p:nvSpPr>
            <p:spPr>
              <a:xfrm>
                <a:off x="893499" y="2678439"/>
                <a:ext cx="7905642" cy="9530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87CB2D-5732-4952-A476-D13624C3CC49}"/>
                  </a:ext>
                </a:extLst>
              </p:cNvPr>
              <p:cNvSpPr/>
              <p:nvPr/>
            </p:nvSpPr>
            <p:spPr>
              <a:xfrm>
                <a:off x="109728" y="3063792"/>
                <a:ext cx="7905642" cy="747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BE0F936B-6803-428E-A0B0-53159E2C0D66}"/>
              </a:ext>
            </a:extLst>
          </p:cNvPr>
          <p:cNvSpPr txBox="1"/>
          <p:nvPr/>
        </p:nvSpPr>
        <p:spPr>
          <a:xfrm>
            <a:off x="57476" y="2764101"/>
            <a:ext cx="8564009" cy="784830"/>
          </a:xfrm>
          <a:prstGeom prst="rect">
            <a:avLst/>
          </a:prstGeom>
          <a:noFill/>
        </p:spPr>
        <p:txBody>
          <a:bodyPr wrap="square" rtlCol="0">
            <a:spAutoFit/>
          </a:bodyPr>
          <a:lstStyle/>
          <a:p>
            <a:r>
              <a:rPr lang="en-US" sz="1500" dirty="0">
                <a:solidFill>
                  <a:schemeClr val="tx1">
                    <a:lumMod val="65000"/>
                    <a:lumOff val="35000"/>
                  </a:schemeClr>
                </a:solidFill>
              </a:rPr>
              <a:t>                   </a:t>
            </a:r>
            <a:r>
              <a:rPr lang="en-US" sz="1500" dirty="0" err="1">
                <a:solidFill>
                  <a:schemeClr val="tx1">
                    <a:lumMod val="65000"/>
                    <a:lumOff val="35000"/>
                  </a:schemeClr>
                </a:solidFill>
              </a:rPr>
              <a:t>Topjian</a:t>
            </a:r>
            <a:r>
              <a:rPr lang="en-US" sz="1500" dirty="0">
                <a:solidFill>
                  <a:schemeClr val="tx1">
                    <a:lumMod val="65000"/>
                    <a:lumOff val="35000"/>
                  </a:schemeClr>
                </a:solidFill>
              </a:rPr>
              <a:t> A, Aziz K, Kamath-Rayne BD, et al. Interim Guidance for Basic and Advanced Life Support in Children and Neonates With Suspected or Confirmed COVID-19 [published online ahead of print, 2020 May 4]. </a:t>
            </a:r>
            <a:r>
              <a:rPr lang="en-US" sz="1500" i="1" dirty="0">
                <a:solidFill>
                  <a:schemeClr val="tx1">
                    <a:lumMod val="65000"/>
                    <a:lumOff val="35000"/>
                  </a:schemeClr>
                </a:solidFill>
              </a:rPr>
              <a:t>Pediatrics</a:t>
            </a:r>
            <a:r>
              <a:rPr lang="en-US" sz="1500" dirty="0">
                <a:solidFill>
                  <a:schemeClr val="tx1">
                    <a:lumMod val="65000"/>
                    <a:lumOff val="35000"/>
                  </a:schemeClr>
                </a:solidFill>
              </a:rPr>
              <a:t>. 2020;e20201405. doi:10.1542/peds.2020-1405 PMID </a:t>
            </a:r>
            <a:r>
              <a:rPr lang="en-US" sz="1500" dirty="0">
                <a:solidFill>
                  <a:srgbClr val="0070C0"/>
                </a:solidFill>
              </a:rPr>
              <a:t>32366608</a:t>
            </a:r>
          </a:p>
        </p:txBody>
      </p:sp>
      <p:sp>
        <p:nvSpPr>
          <p:cNvPr id="18" name="Arrow: Right 17">
            <a:extLst>
              <a:ext uri="{FF2B5EF4-FFF2-40B4-BE49-F238E27FC236}">
                <a16:creationId xmlns:a16="http://schemas.microsoft.com/office/drawing/2014/main" id="{1C3CDAA7-8A50-497B-A231-129E27933944}"/>
              </a:ext>
            </a:extLst>
          </p:cNvPr>
          <p:cNvSpPr/>
          <p:nvPr/>
        </p:nvSpPr>
        <p:spPr>
          <a:xfrm rot="13156364">
            <a:off x="4242815" y="3732610"/>
            <a:ext cx="914400" cy="39188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1B38A03-1ACE-4169-9B30-820A37598D76}"/>
              </a:ext>
            </a:extLst>
          </p:cNvPr>
          <p:cNvSpPr txBox="1"/>
          <p:nvPr/>
        </p:nvSpPr>
        <p:spPr>
          <a:xfrm>
            <a:off x="4404795" y="4351818"/>
            <a:ext cx="5545492" cy="369332"/>
          </a:xfrm>
          <a:prstGeom prst="rect">
            <a:avLst/>
          </a:prstGeom>
          <a:noFill/>
        </p:spPr>
        <p:txBody>
          <a:bodyPr wrap="none" rtlCol="0">
            <a:spAutoFit/>
          </a:bodyPr>
          <a:lstStyle/>
          <a:p>
            <a:r>
              <a:rPr lang="en-US" dirty="0"/>
              <a:t>Each report will be linked to the publications they discuss</a:t>
            </a:r>
          </a:p>
        </p:txBody>
      </p:sp>
    </p:spTree>
    <p:extLst>
      <p:ext uri="{BB962C8B-B14F-4D97-AF65-F5344CB8AC3E}">
        <p14:creationId xmlns:p14="http://schemas.microsoft.com/office/powerpoint/2010/main" val="200330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7B0F5-77FA-46FC-82C3-D8173173C980}"/>
              </a:ext>
            </a:extLst>
          </p:cNvPr>
          <p:cNvPicPr>
            <a:picLocks noChangeAspect="1"/>
          </p:cNvPicPr>
          <p:nvPr/>
        </p:nvPicPr>
        <p:blipFill>
          <a:blip r:embed="rId3"/>
          <a:stretch>
            <a:fillRect/>
          </a:stretch>
        </p:blipFill>
        <p:spPr>
          <a:xfrm>
            <a:off x="14527" y="0"/>
            <a:ext cx="12162946" cy="6858000"/>
          </a:xfrm>
          <a:prstGeom prst="rect">
            <a:avLst/>
          </a:prstGeom>
        </p:spPr>
      </p:pic>
    </p:spTree>
    <p:extLst>
      <p:ext uri="{BB962C8B-B14F-4D97-AF65-F5344CB8AC3E}">
        <p14:creationId xmlns:p14="http://schemas.microsoft.com/office/powerpoint/2010/main" val="380271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D16CEB8-A480-4ABD-B048-91BFDDA9D8ED}"/>
              </a:ext>
            </a:extLst>
          </p:cNvPr>
          <p:cNvGrpSpPr/>
          <p:nvPr/>
        </p:nvGrpSpPr>
        <p:grpSpPr>
          <a:xfrm>
            <a:off x="34796" y="0"/>
            <a:ext cx="12122407" cy="6858000"/>
            <a:chOff x="34796" y="0"/>
            <a:chExt cx="12122407" cy="6858000"/>
          </a:xfrm>
        </p:grpSpPr>
        <p:pic>
          <p:nvPicPr>
            <p:cNvPr id="5" name="Picture 4">
              <a:extLst>
                <a:ext uri="{FF2B5EF4-FFF2-40B4-BE49-F238E27FC236}">
                  <a16:creationId xmlns:a16="http://schemas.microsoft.com/office/drawing/2014/main" id="{6FFBD03A-A027-4C30-8721-299B4847C76D}"/>
                </a:ext>
              </a:extLst>
            </p:cNvPr>
            <p:cNvPicPr>
              <a:picLocks noChangeAspect="1"/>
            </p:cNvPicPr>
            <p:nvPr/>
          </p:nvPicPr>
          <p:blipFill>
            <a:blip r:embed="rId3"/>
            <a:stretch>
              <a:fillRect/>
            </a:stretch>
          </p:blipFill>
          <p:spPr>
            <a:xfrm>
              <a:off x="34796" y="0"/>
              <a:ext cx="12122407" cy="6858000"/>
            </a:xfrm>
            <a:prstGeom prst="rect">
              <a:avLst/>
            </a:prstGeom>
          </p:spPr>
        </p:pic>
        <p:pic>
          <p:nvPicPr>
            <p:cNvPr id="4" name="Picture 3">
              <a:extLst>
                <a:ext uri="{FF2B5EF4-FFF2-40B4-BE49-F238E27FC236}">
                  <a16:creationId xmlns:a16="http://schemas.microsoft.com/office/drawing/2014/main" id="{0906D87F-A221-47F2-A597-036E9E4F54D4}"/>
                </a:ext>
              </a:extLst>
            </p:cNvPr>
            <p:cNvPicPr>
              <a:picLocks noChangeAspect="1"/>
            </p:cNvPicPr>
            <p:nvPr/>
          </p:nvPicPr>
          <p:blipFill rotWithShape="1">
            <a:blip r:embed="rId4"/>
            <a:srcRect r="1255"/>
            <a:stretch/>
          </p:blipFill>
          <p:spPr>
            <a:xfrm>
              <a:off x="34796" y="4658768"/>
              <a:ext cx="12039016" cy="1608611"/>
            </a:xfrm>
            <a:prstGeom prst="rect">
              <a:avLst/>
            </a:prstGeom>
          </p:spPr>
        </p:pic>
      </p:grpSp>
      <p:grpSp>
        <p:nvGrpSpPr>
          <p:cNvPr id="10" name="Group 9">
            <a:extLst>
              <a:ext uri="{FF2B5EF4-FFF2-40B4-BE49-F238E27FC236}">
                <a16:creationId xmlns:a16="http://schemas.microsoft.com/office/drawing/2014/main" id="{C16AB7F5-F94D-479A-BEB8-A62533A9B4EB}"/>
              </a:ext>
            </a:extLst>
          </p:cNvPr>
          <p:cNvGrpSpPr/>
          <p:nvPr/>
        </p:nvGrpSpPr>
        <p:grpSpPr>
          <a:xfrm>
            <a:off x="118188" y="4791455"/>
            <a:ext cx="12073812" cy="883051"/>
            <a:chOff x="118188" y="4791455"/>
            <a:chExt cx="12073812" cy="883051"/>
          </a:xfrm>
        </p:grpSpPr>
        <p:pic>
          <p:nvPicPr>
            <p:cNvPr id="7" name="Picture 6">
              <a:extLst>
                <a:ext uri="{FF2B5EF4-FFF2-40B4-BE49-F238E27FC236}">
                  <a16:creationId xmlns:a16="http://schemas.microsoft.com/office/drawing/2014/main" id="{78EB070A-5FEB-4A4F-93B3-3B4AE4C2219F}"/>
                </a:ext>
              </a:extLst>
            </p:cNvPr>
            <p:cNvPicPr>
              <a:picLocks noChangeAspect="1"/>
            </p:cNvPicPr>
            <p:nvPr/>
          </p:nvPicPr>
          <p:blipFill rotWithShape="1">
            <a:blip r:embed="rId3"/>
            <a:srcRect l="7895" t="52330" b="38984"/>
            <a:stretch/>
          </p:blipFill>
          <p:spPr>
            <a:xfrm>
              <a:off x="118188" y="5078839"/>
              <a:ext cx="11165297" cy="595667"/>
            </a:xfrm>
            <a:prstGeom prst="rect">
              <a:avLst/>
            </a:prstGeom>
          </p:spPr>
        </p:pic>
        <p:pic>
          <p:nvPicPr>
            <p:cNvPr id="9" name="Picture 8">
              <a:extLst>
                <a:ext uri="{FF2B5EF4-FFF2-40B4-BE49-F238E27FC236}">
                  <a16:creationId xmlns:a16="http://schemas.microsoft.com/office/drawing/2014/main" id="{9B2ECFF8-BD32-4E8E-A292-5BC112F5B0BD}"/>
                </a:ext>
              </a:extLst>
            </p:cNvPr>
            <p:cNvPicPr>
              <a:picLocks noChangeAspect="1"/>
            </p:cNvPicPr>
            <p:nvPr/>
          </p:nvPicPr>
          <p:blipFill rotWithShape="1">
            <a:blip r:embed="rId3"/>
            <a:srcRect l="7895" t="52330" b="38984"/>
            <a:stretch/>
          </p:blipFill>
          <p:spPr>
            <a:xfrm>
              <a:off x="1026703" y="4791455"/>
              <a:ext cx="11165297" cy="595667"/>
            </a:xfrm>
            <a:prstGeom prst="rect">
              <a:avLst/>
            </a:prstGeom>
          </p:spPr>
        </p:pic>
      </p:grpSp>
      <p:sp>
        <p:nvSpPr>
          <p:cNvPr id="2" name="Rectangle 1">
            <a:extLst>
              <a:ext uri="{FF2B5EF4-FFF2-40B4-BE49-F238E27FC236}">
                <a16:creationId xmlns:a16="http://schemas.microsoft.com/office/drawing/2014/main" id="{42EA4B51-8941-47D7-9AD7-A4C7F1428910}"/>
              </a:ext>
            </a:extLst>
          </p:cNvPr>
          <p:cNvSpPr/>
          <p:nvPr/>
        </p:nvSpPr>
        <p:spPr>
          <a:xfrm>
            <a:off x="118188" y="4791455"/>
            <a:ext cx="7525137" cy="48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50000"/>
                  </a:schemeClr>
                </a:solidFill>
              </a:rPr>
              <a:t>                      Covid-19 Literature Surveillance Team. Month XX Daily COVID-19 LST Report.  2020.XX.XX</a:t>
            </a:r>
          </a:p>
          <a:p>
            <a:r>
              <a:rPr lang="en-US" sz="1400" dirty="0">
                <a:solidFill>
                  <a:schemeClr val="bg2">
                    <a:lumMod val="50000"/>
                  </a:schemeClr>
                </a:solidFill>
              </a:rPr>
              <a:t>url: </a:t>
            </a:r>
            <a:r>
              <a:rPr lang="en-US" sz="1400" u="sng" dirty="0">
                <a:solidFill>
                  <a:schemeClr val="accent5">
                    <a:lumMod val="75000"/>
                  </a:schemeClr>
                </a:solidFill>
              </a:rPr>
              <a:t>https://www.covid19lst.org/post/month-XX-daily-covid-19-lst-report</a:t>
            </a:r>
          </a:p>
        </p:txBody>
      </p:sp>
      <p:sp>
        <p:nvSpPr>
          <p:cNvPr id="13" name="Arrow: Right 12">
            <a:extLst>
              <a:ext uri="{FF2B5EF4-FFF2-40B4-BE49-F238E27FC236}">
                <a16:creationId xmlns:a16="http://schemas.microsoft.com/office/drawing/2014/main" id="{DEC22423-7BAE-4544-9F4F-65E194863AA9}"/>
              </a:ext>
            </a:extLst>
          </p:cNvPr>
          <p:cNvSpPr/>
          <p:nvPr/>
        </p:nvSpPr>
        <p:spPr>
          <a:xfrm rot="7951952">
            <a:off x="3950206" y="4126146"/>
            <a:ext cx="914400" cy="39188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469D08E-8A05-4EDE-95FC-20BE6DA14888}"/>
              </a:ext>
            </a:extLst>
          </p:cNvPr>
          <p:cNvSpPr txBox="1"/>
          <p:nvPr/>
        </p:nvSpPr>
        <p:spPr>
          <a:xfrm>
            <a:off x="4788919" y="3455345"/>
            <a:ext cx="1823833" cy="646331"/>
          </a:xfrm>
          <a:prstGeom prst="rect">
            <a:avLst/>
          </a:prstGeom>
          <a:noFill/>
        </p:spPr>
        <p:txBody>
          <a:bodyPr wrap="none" rtlCol="0">
            <a:spAutoFit/>
          </a:bodyPr>
          <a:lstStyle/>
          <a:p>
            <a:r>
              <a:rPr lang="en-US" dirty="0"/>
              <a:t>Link to COVID-19 </a:t>
            </a:r>
          </a:p>
          <a:p>
            <a:r>
              <a:rPr lang="en-US" dirty="0"/>
              <a:t>LST report</a:t>
            </a:r>
          </a:p>
        </p:txBody>
      </p:sp>
    </p:spTree>
    <p:extLst>
      <p:ext uri="{BB962C8B-B14F-4D97-AF65-F5344CB8AC3E}">
        <p14:creationId xmlns:p14="http://schemas.microsoft.com/office/powerpoint/2010/main" val="203329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4745A-BBDB-48F2-9E76-462D11B82A47}"/>
              </a:ext>
            </a:extLst>
          </p:cNvPr>
          <p:cNvPicPr>
            <a:picLocks noChangeAspect="1"/>
          </p:cNvPicPr>
          <p:nvPr/>
        </p:nvPicPr>
        <p:blipFill>
          <a:blip r:embed="rId3"/>
          <a:stretch>
            <a:fillRect/>
          </a:stretch>
        </p:blipFill>
        <p:spPr>
          <a:xfrm>
            <a:off x="0" y="145472"/>
            <a:ext cx="12192000" cy="6567055"/>
          </a:xfrm>
          <a:prstGeom prst="rect">
            <a:avLst/>
          </a:prstGeom>
        </p:spPr>
      </p:pic>
      <p:sp>
        <p:nvSpPr>
          <p:cNvPr id="4" name="TextBox 3">
            <a:extLst>
              <a:ext uri="{FF2B5EF4-FFF2-40B4-BE49-F238E27FC236}">
                <a16:creationId xmlns:a16="http://schemas.microsoft.com/office/drawing/2014/main" id="{C24E8FB8-82A8-43AC-BC50-5C171A1A6026}"/>
              </a:ext>
            </a:extLst>
          </p:cNvPr>
          <p:cNvSpPr txBox="1"/>
          <p:nvPr/>
        </p:nvSpPr>
        <p:spPr>
          <a:xfrm>
            <a:off x="9771016" y="3673276"/>
            <a:ext cx="1964654" cy="1446550"/>
          </a:xfrm>
          <a:prstGeom prst="rect">
            <a:avLst/>
          </a:prstGeom>
          <a:noFill/>
        </p:spPr>
        <p:txBody>
          <a:bodyPr wrap="square" rtlCol="0">
            <a:spAutoFit/>
          </a:bodyPr>
          <a:lstStyle/>
          <a:p>
            <a:pPr algn="ctr"/>
            <a:r>
              <a:rPr lang="en-US" sz="1400" dirty="0">
                <a:solidFill>
                  <a:schemeClr val="bg2">
                    <a:lumMod val="10000"/>
                  </a:schemeClr>
                </a:solidFill>
              </a:rPr>
              <a:t>COVID-19 LST evaluation</a:t>
            </a:r>
          </a:p>
          <a:p>
            <a:pPr algn="ctr"/>
            <a:r>
              <a:rPr lang="en-US" sz="1200" dirty="0">
                <a:solidFill>
                  <a:schemeClr val="accent3">
                    <a:lumMod val="50000"/>
                  </a:schemeClr>
                </a:solidFill>
              </a:rPr>
              <a:t>Level of Evidence: 3</a:t>
            </a:r>
          </a:p>
          <a:p>
            <a:pPr algn="ctr"/>
            <a:r>
              <a:rPr lang="en-US" sz="1200" dirty="0">
                <a:solidFill>
                  <a:schemeClr val="accent3">
                    <a:lumMod val="50000"/>
                  </a:schemeClr>
                </a:solidFill>
              </a:rPr>
              <a:t>Methodology: Local non-random sample</a:t>
            </a:r>
          </a:p>
          <a:p>
            <a:pPr algn="ctr"/>
            <a:r>
              <a:rPr lang="en-US" sz="1400" dirty="0">
                <a:solidFill>
                  <a:schemeClr val="accent5">
                    <a:lumMod val="75000"/>
                  </a:schemeClr>
                </a:solidFill>
              </a:rPr>
              <a:t>Report</a:t>
            </a:r>
          </a:p>
          <a:p>
            <a:pPr algn="ctr"/>
            <a:endParaRPr lang="en-US" sz="1200" dirty="0">
              <a:solidFill>
                <a:schemeClr val="accent3">
                  <a:lumMod val="50000"/>
                </a:schemeClr>
              </a:solidFill>
            </a:endParaRPr>
          </a:p>
          <a:p>
            <a:pPr algn="ctr"/>
            <a:endParaRPr lang="en-US" sz="1200" dirty="0">
              <a:solidFill>
                <a:schemeClr val="accent3">
                  <a:lumMod val="50000"/>
                </a:schemeClr>
              </a:solidFill>
            </a:endParaRPr>
          </a:p>
        </p:txBody>
      </p:sp>
      <p:sp>
        <p:nvSpPr>
          <p:cNvPr id="6" name="Arrow: Right 5">
            <a:extLst>
              <a:ext uri="{FF2B5EF4-FFF2-40B4-BE49-F238E27FC236}">
                <a16:creationId xmlns:a16="http://schemas.microsoft.com/office/drawing/2014/main" id="{15AC69FD-5643-4952-8DF3-1C2A34A1FE00}"/>
              </a:ext>
            </a:extLst>
          </p:cNvPr>
          <p:cNvSpPr/>
          <p:nvPr/>
        </p:nvSpPr>
        <p:spPr>
          <a:xfrm rot="17766458">
            <a:off x="9585522" y="4976134"/>
            <a:ext cx="914400" cy="39188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8859F-289E-497B-8EB9-8ADC892E4C90}"/>
              </a:ext>
            </a:extLst>
          </p:cNvPr>
          <p:cNvSpPr txBox="1"/>
          <p:nvPr/>
        </p:nvSpPr>
        <p:spPr>
          <a:xfrm>
            <a:off x="8153909" y="5589092"/>
            <a:ext cx="3539367" cy="923330"/>
          </a:xfrm>
          <a:prstGeom prst="rect">
            <a:avLst/>
          </a:prstGeom>
          <a:noFill/>
        </p:spPr>
        <p:txBody>
          <a:bodyPr wrap="none" rtlCol="0">
            <a:spAutoFit/>
          </a:bodyPr>
          <a:lstStyle/>
          <a:p>
            <a:r>
              <a:rPr lang="en-US" dirty="0"/>
              <a:t>Teaser info showing value of report,</a:t>
            </a:r>
          </a:p>
          <a:p>
            <a:r>
              <a:rPr lang="en-US" dirty="0"/>
              <a:t>Link to COVID-19 LST report</a:t>
            </a:r>
          </a:p>
          <a:p>
            <a:r>
              <a:rPr lang="en-US" dirty="0"/>
              <a:t>Note- layout TBD by viz team</a:t>
            </a:r>
          </a:p>
        </p:txBody>
      </p:sp>
    </p:spTree>
    <p:extLst>
      <p:ext uri="{BB962C8B-B14F-4D97-AF65-F5344CB8AC3E}">
        <p14:creationId xmlns:p14="http://schemas.microsoft.com/office/powerpoint/2010/main" val="226265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58E119-BF44-42C4-B573-DF5E9462E1E3}"/>
              </a:ext>
            </a:extLst>
          </p:cNvPr>
          <p:cNvPicPr>
            <a:picLocks noChangeAspect="1"/>
          </p:cNvPicPr>
          <p:nvPr/>
        </p:nvPicPr>
        <p:blipFill>
          <a:blip r:embed="rId3"/>
          <a:stretch>
            <a:fillRect/>
          </a:stretch>
        </p:blipFill>
        <p:spPr>
          <a:xfrm>
            <a:off x="0" y="59145"/>
            <a:ext cx="12192000" cy="6739709"/>
          </a:xfrm>
          <a:prstGeom prst="rect">
            <a:avLst/>
          </a:prstGeom>
        </p:spPr>
      </p:pic>
    </p:spTree>
    <p:extLst>
      <p:ext uri="{BB962C8B-B14F-4D97-AF65-F5344CB8AC3E}">
        <p14:creationId xmlns:p14="http://schemas.microsoft.com/office/powerpoint/2010/main" val="182028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85D1C-308C-4330-AC8D-BC63E8FA51A3}"/>
              </a:ext>
            </a:extLst>
          </p:cNvPr>
          <p:cNvPicPr>
            <a:picLocks noChangeAspect="1"/>
          </p:cNvPicPr>
          <p:nvPr/>
        </p:nvPicPr>
        <p:blipFill>
          <a:blip r:embed="rId3"/>
          <a:stretch>
            <a:fillRect/>
          </a:stretch>
        </p:blipFill>
        <p:spPr>
          <a:xfrm>
            <a:off x="0" y="1063995"/>
            <a:ext cx="12192000" cy="1626273"/>
          </a:xfrm>
          <a:prstGeom prst="rect">
            <a:avLst/>
          </a:prstGeom>
        </p:spPr>
      </p:pic>
    </p:spTree>
    <p:extLst>
      <p:ext uri="{BB962C8B-B14F-4D97-AF65-F5344CB8AC3E}">
        <p14:creationId xmlns:p14="http://schemas.microsoft.com/office/powerpoint/2010/main" val="38590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CD190C-20A6-48A6-9A52-905EE3353B0A}"/>
              </a:ext>
            </a:extLst>
          </p:cNvPr>
          <p:cNvPicPr>
            <a:picLocks noChangeAspect="1"/>
          </p:cNvPicPr>
          <p:nvPr/>
        </p:nvPicPr>
        <p:blipFill>
          <a:blip r:embed="rId3"/>
          <a:stretch>
            <a:fillRect/>
          </a:stretch>
        </p:blipFill>
        <p:spPr>
          <a:xfrm>
            <a:off x="0" y="62083"/>
            <a:ext cx="12192000" cy="5385747"/>
          </a:xfrm>
          <a:prstGeom prst="rect">
            <a:avLst/>
          </a:prstGeom>
        </p:spPr>
      </p:pic>
      <p:sp>
        <p:nvSpPr>
          <p:cNvPr id="6" name="TextBox 5">
            <a:extLst>
              <a:ext uri="{FF2B5EF4-FFF2-40B4-BE49-F238E27FC236}">
                <a16:creationId xmlns:a16="http://schemas.microsoft.com/office/drawing/2014/main" id="{A8401515-E275-4441-B3D8-BD54CF564A6B}"/>
              </a:ext>
            </a:extLst>
          </p:cNvPr>
          <p:cNvSpPr txBox="1"/>
          <p:nvPr/>
        </p:nvSpPr>
        <p:spPr>
          <a:xfrm>
            <a:off x="334412" y="5606579"/>
            <a:ext cx="4303229" cy="954107"/>
          </a:xfrm>
          <a:prstGeom prst="rect">
            <a:avLst/>
          </a:prstGeom>
          <a:noFill/>
        </p:spPr>
        <p:txBody>
          <a:bodyPr wrap="none" rtlCol="0">
            <a:spAutoFit/>
          </a:bodyPr>
          <a:lstStyle/>
          <a:p>
            <a:r>
              <a:rPr lang="en-US" sz="1600" b="1" dirty="0">
                <a:solidFill>
                  <a:srgbClr val="0070C0"/>
                </a:solidFill>
              </a:rPr>
              <a:t>COVID-19 LST</a:t>
            </a:r>
          </a:p>
          <a:p>
            <a:r>
              <a:rPr lang="en-US" sz="1400" dirty="0">
                <a:solidFill>
                  <a:schemeClr val="tx1">
                    <a:lumMod val="75000"/>
                    <a:lumOff val="25000"/>
                  </a:schemeClr>
                </a:solidFill>
              </a:rPr>
              <a:t>Need a blurb for this</a:t>
            </a:r>
          </a:p>
          <a:p>
            <a:r>
              <a:rPr lang="en-US" sz="1200" dirty="0"/>
              <a:t>Data license: </a:t>
            </a:r>
            <a:r>
              <a:rPr lang="en-US" sz="1200" dirty="0">
                <a:solidFill>
                  <a:schemeClr val="accent5">
                    <a:lumMod val="75000"/>
                  </a:schemeClr>
                </a:solidFill>
              </a:rPr>
              <a:t>https://creativecommons.org/licenses/by-nc-sa/4.0/</a:t>
            </a:r>
          </a:p>
          <a:p>
            <a:r>
              <a:rPr lang="en-US" sz="1200" dirty="0"/>
              <a:t>How to cite: </a:t>
            </a:r>
            <a:r>
              <a:rPr lang="en-US" sz="1200" dirty="0">
                <a:solidFill>
                  <a:schemeClr val="accent5">
                    <a:lumMod val="75000"/>
                  </a:schemeClr>
                </a:solidFill>
              </a:rPr>
              <a:t>How to cite a COVID-19 LST Daily Report</a:t>
            </a:r>
          </a:p>
        </p:txBody>
      </p:sp>
    </p:spTree>
    <p:extLst>
      <p:ext uri="{BB962C8B-B14F-4D97-AF65-F5344CB8AC3E}">
        <p14:creationId xmlns:p14="http://schemas.microsoft.com/office/powerpoint/2010/main" val="317125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685</Words>
  <Application>Microsoft Office PowerPoint</Application>
  <PresentationFormat>Widescreen</PresentationFormat>
  <Paragraphs>47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Ginger Tsueng</dc:creator>
  <cp:lastModifiedBy>Ginger Tsueng</cp:lastModifiedBy>
  <cp:revision>19</cp:revision>
  <dcterms:created xsi:type="dcterms:W3CDTF">2020-08-25T13:43:03Z</dcterms:created>
  <dcterms:modified xsi:type="dcterms:W3CDTF">2020-08-25T19:39:04Z</dcterms:modified>
</cp:coreProperties>
</file>