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23" r:id="rId1"/>
  </p:sldMasterIdLst>
  <p:notesMasterIdLst>
    <p:notesMasterId r:id="rId54"/>
  </p:notesMasterIdLst>
  <p:handoutMasterIdLst>
    <p:handoutMasterId r:id="rId55"/>
  </p:handoutMasterIdLst>
  <p:sldIdLst>
    <p:sldId id="256" r:id="rId2"/>
    <p:sldId id="260" r:id="rId3"/>
    <p:sldId id="259" r:id="rId4"/>
    <p:sldId id="257" r:id="rId5"/>
    <p:sldId id="270" r:id="rId6"/>
    <p:sldId id="261" r:id="rId7"/>
    <p:sldId id="272" r:id="rId8"/>
    <p:sldId id="290" r:id="rId9"/>
    <p:sldId id="273" r:id="rId10"/>
    <p:sldId id="294" r:id="rId11"/>
    <p:sldId id="274" r:id="rId12"/>
    <p:sldId id="275" r:id="rId13"/>
    <p:sldId id="297" r:id="rId14"/>
    <p:sldId id="276" r:id="rId15"/>
    <p:sldId id="302" r:id="rId16"/>
    <p:sldId id="304" r:id="rId17"/>
    <p:sldId id="262" r:id="rId18"/>
    <p:sldId id="308" r:id="rId19"/>
    <p:sldId id="277" r:id="rId20"/>
    <p:sldId id="309" r:id="rId21"/>
    <p:sldId id="278" r:id="rId22"/>
    <p:sldId id="279" r:id="rId23"/>
    <p:sldId id="280" r:id="rId24"/>
    <p:sldId id="281" r:id="rId25"/>
    <p:sldId id="310" r:id="rId26"/>
    <p:sldId id="263" r:id="rId27"/>
    <p:sldId id="282" r:id="rId28"/>
    <p:sldId id="283" r:id="rId29"/>
    <p:sldId id="305" r:id="rId30"/>
    <p:sldId id="306" r:id="rId31"/>
    <p:sldId id="285" r:id="rId32"/>
    <p:sldId id="307" r:id="rId33"/>
    <p:sldId id="264" r:id="rId34"/>
    <p:sldId id="286" r:id="rId35"/>
    <p:sldId id="287" r:id="rId36"/>
    <p:sldId id="322" r:id="rId37"/>
    <p:sldId id="288" r:id="rId38"/>
    <p:sldId id="311" r:id="rId39"/>
    <p:sldId id="312" r:id="rId40"/>
    <p:sldId id="313" r:id="rId41"/>
    <p:sldId id="320" r:id="rId42"/>
    <p:sldId id="323" r:id="rId43"/>
    <p:sldId id="314" r:id="rId44"/>
    <p:sldId id="315" r:id="rId45"/>
    <p:sldId id="316" r:id="rId46"/>
    <p:sldId id="317" r:id="rId47"/>
    <p:sldId id="318" r:id="rId48"/>
    <p:sldId id="319" r:id="rId49"/>
    <p:sldId id="265" r:id="rId50"/>
    <p:sldId id="266" r:id="rId51"/>
    <p:sldId id="267" r:id="rId52"/>
    <p:sldId id="268" r:id="rId53"/>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AA0E577-047D-42AC-8738-5D57F3DA51BD}">
          <p14:sldIdLst>
            <p14:sldId id="256"/>
            <p14:sldId id="260"/>
          </p14:sldIdLst>
        </p14:section>
        <p14:section name="Introduction" id="{F2C0FABB-ECD8-42E8-823D-764E78786715}">
          <p14:sldIdLst>
            <p14:sldId id="259"/>
            <p14:sldId id="257"/>
            <p14:sldId id="270"/>
          </p14:sldIdLst>
        </p14:section>
        <p14:section name="Theoretical Background" id="{C928B559-E924-4F8D-B49B-0BC0BEA7337B}">
          <p14:sldIdLst>
            <p14:sldId id="261"/>
            <p14:sldId id="272"/>
            <p14:sldId id="290"/>
            <p14:sldId id="273"/>
            <p14:sldId id="294"/>
            <p14:sldId id="274"/>
            <p14:sldId id="275"/>
            <p14:sldId id="297"/>
            <p14:sldId id="276"/>
            <p14:sldId id="302"/>
            <p14:sldId id="304"/>
          </p14:sldIdLst>
        </p14:section>
        <p14:section name="System Description" id="{2CBD8E46-C0C7-4ACB-90D2-D72059D042F1}">
          <p14:sldIdLst>
            <p14:sldId id="262"/>
            <p14:sldId id="308"/>
            <p14:sldId id="277"/>
            <p14:sldId id="309"/>
            <p14:sldId id="278"/>
            <p14:sldId id="279"/>
            <p14:sldId id="280"/>
            <p14:sldId id="281"/>
            <p14:sldId id="310"/>
          </p14:sldIdLst>
        </p14:section>
        <p14:section name="HBase and Phoenix Optimizations" id="{75601D02-D179-4E9F-A82A-202CE4580D0A}">
          <p14:sldIdLst>
            <p14:sldId id="263"/>
            <p14:sldId id="282"/>
            <p14:sldId id="283"/>
            <p14:sldId id="305"/>
            <p14:sldId id="306"/>
            <p14:sldId id="285"/>
            <p14:sldId id="307"/>
          </p14:sldIdLst>
        </p14:section>
        <p14:section name="Evaluation" id="{BADB1D97-305D-4B2A-9E1C-914D469EBAF9}">
          <p14:sldIdLst>
            <p14:sldId id="264"/>
            <p14:sldId id="286"/>
            <p14:sldId id="287"/>
            <p14:sldId id="322"/>
            <p14:sldId id="288"/>
            <p14:sldId id="311"/>
            <p14:sldId id="312"/>
            <p14:sldId id="313"/>
            <p14:sldId id="320"/>
            <p14:sldId id="323"/>
            <p14:sldId id="314"/>
            <p14:sldId id="315"/>
            <p14:sldId id="316"/>
            <p14:sldId id="317"/>
            <p14:sldId id="318"/>
            <p14:sldId id="319"/>
          </p14:sldIdLst>
        </p14:section>
        <p14:section name="Conclusion" id="{DC0BAB3C-BC45-40B4-8E3C-130AC5CFB495}">
          <p14:sldIdLst>
            <p14:sldId id="265"/>
            <p14:sldId id="266"/>
            <p14:sldId id="267"/>
            <p14:sldId id="268"/>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ttm" initials="g" lastIdx="1" clrIdx="0">
    <p:extLst>
      <p:ext uri="{19B8F6BF-5375-455C-9EA6-DF929625EA0E}">
        <p15:presenceInfo xmlns:p15="http://schemas.microsoft.com/office/powerpoint/2012/main" userId="gtt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832" autoAdjust="0"/>
    <p:restoredTop sz="63079" autoAdjust="0"/>
  </p:normalViewPr>
  <p:slideViewPr>
    <p:cSldViewPr snapToGrid="0">
      <p:cViewPr varScale="1">
        <p:scale>
          <a:sx n="70" d="100"/>
          <a:sy n="70" d="100"/>
        </p:scale>
        <p:origin x="2328" y="5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296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saf</a:t>
            </a:r>
            <a:endParaRPr lang="el-G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0831607-F214-4186-A88E-BE55668AB084}" type="datetimeFigureOut">
              <a:rPr lang="el-GR" smtClean="0"/>
              <a:t>1/11/2015</a:t>
            </a:fld>
            <a:endParaRPr lang="el-G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DD4ED0-A705-4C1A-837E-A3ACE2461DA4}" type="slidenum">
              <a:rPr lang="el-GR" smtClean="0"/>
              <a:t>‹#›</a:t>
            </a:fld>
            <a:endParaRPr lang="el-GR"/>
          </a:p>
        </p:txBody>
      </p:sp>
    </p:spTree>
    <p:extLst>
      <p:ext uri="{BB962C8B-B14F-4D97-AF65-F5344CB8AC3E}">
        <p14:creationId xmlns:p14="http://schemas.microsoft.com/office/powerpoint/2010/main" val="28724929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saf</a:t>
            </a:r>
            <a:endParaRPr lang="el-G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AFCFD7-30E3-489A-8080-8F98F92A94B7}" type="datetimeFigureOut">
              <a:rPr lang="el-GR" smtClean="0"/>
              <a:t>1/11/2015</a:t>
            </a:fld>
            <a:endParaRPr lang="el-G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8B0E10-9416-484A-AE67-2425FFDAEF03}" type="slidenum">
              <a:rPr lang="el-GR" smtClean="0"/>
              <a:t>‹#›</a:t>
            </a:fld>
            <a:endParaRPr lang="el-GR"/>
          </a:p>
        </p:txBody>
      </p:sp>
    </p:spTree>
    <p:extLst>
      <p:ext uri="{BB962C8B-B14F-4D97-AF65-F5344CB8AC3E}">
        <p14:creationId xmlns:p14="http://schemas.microsoft.com/office/powerpoint/2010/main" val="346707078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l-GR" dirty="0" smtClean="0"/>
              <a:t>Καλησπέρα,</a:t>
            </a:r>
            <a:r>
              <a:rPr lang="el-GR" baseline="0" dirty="0" smtClean="0"/>
              <a:t> ονομάζομαι Γ.Τ. και σήμερα θα σας παρουσιάσω τη διπλωματική μου με τίτλο Κατανεμημένη Αναλυτική Επεξεργασία Ροών Δικτυακών Δεδομένων σε Πραγματικό Χρόνο.</a:t>
            </a:r>
          </a:p>
          <a:p>
            <a:endParaRPr lang="el-GR" dirty="0"/>
          </a:p>
        </p:txBody>
      </p:sp>
      <p:sp>
        <p:nvSpPr>
          <p:cNvPr id="4" name="Slide Number Placeholder 3"/>
          <p:cNvSpPr>
            <a:spLocks noGrp="1"/>
          </p:cNvSpPr>
          <p:nvPr>
            <p:ph type="sldNum" sz="quarter" idx="10"/>
          </p:nvPr>
        </p:nvSpPr>
        <p:spPr/>
        <p:txBody>
          <a:bodyPr/>
          <a:lstStyle/>
          <a:p>
            <a:fld id="{3B8B0E10-9416-484A-AE67-2425FFDAEF03}" type="slidenum">
              <a:rPr lang="el-GR" smtClean="0"/>
              <a:t>1</a:t>
            </a:fld>
            <a:endParaRPr lang="el-GR"/>
          </a:p>
        </p:txBody>
      </p:sp>
    </p:spTree>
    <p:extLst>
      <p:ext uri="{BB962C8B-B14F-4D97-AF65-F5344CB8AC3E}">
        <p14:creationId xmlns:p14="http://schemas.microsoft.com/office/powerpoint/2010/main" val="2956454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i="0" kern="1200" dirty="0" smtClean="0">
                <a:solidFill>
                  <a:schemeClr val="tx1"/>
                </a:solidFill>
                <a:effectLst/>
                <a:latin typeface="+mn-lt"/>
                <a:ea typeface="+mn-ea"/>
                <a:cs typeface="+mn-cs"/>
              </a:rPr>
              <a:t>Το </a:t>
            </a:r>
            <a:r>
              <a:rPr lang="en-US" sz="1200" i="0" kern="1200" dirty="0" smtClean="0">
                <a:solidFill>
                  <a:schemeClr val="tx1"/>
                </a:solidFill>
                <a:effectLst/>
                <a:latin typeface="+mn-lt"/>
                <a:ea typeface="+mn-ea"/>
                <a:cs typeface="+mn-cs"/>
              </a:rPr>
              <a:t>Storm </a:t>
            </a:r>
            <a:r>
              <a:rPr lang="el-GR" sz="1200" i="0" kern="1200" dirty="0" smtClean="0">
                <a:solidFill>
                  <a:schemeClr val="tx1"/>
                </a:solidFill>
                <a:effectLst/>
                <a:latin typeface="+mn-lt"/>
                <a:ea typeface="+mn-ea"/>
                <a:cs typeface="+mn-cs"/>
              </a:rPr>
              <a:t>επεξεργάζεται ροές</a:t>
            </a:r>
            <a:r>
              <a:rPr lang="el-GR" sz="1200" i="0" kern="1200" baseline="0" dirty="0" smtClean="0">
                <a:solidFill>
                  <a:schemeClr val="tx1"/>
                </a:solidFill>
                <a:effectLst/>
                <a:latin typeface="+mn-lt"/>
                <a:ea typeface="+mn-ea"/>
                <a:cs typeface="+mn-cs"/>
              </a:rPr>
              <a:t> δεδομένων οι οποίες είναι σειρές από </a:t>
            </a:r>
            <a:r>
              <a:rPr lang="en-US" sz="1200" i="0" kern="1200" baseline="0" dirty="0" smtClean="0">
                <a:solidFill>
                  <a:schemeClr val="tx1"/>
                </a:solidFill>
                <a:effectLst/>
                <a:latin typeface="+mn-lt"/>
                <a:ea typeface="+mn-ea"/>
                <a:cs typeface="+mn-cs"/>
              </a:rPr>
              <a:t>tuples. </a:t>
            </a:r>
            <a:r>
              <a:rPr lang="el-GR" sz="1200" i="0" kern="1200" baseline="0" dirty="0" smtClean="0">
                <a:solidFill>
                  <a:schemeClr val="tx1"/>
                </a:solidFill>
                <a:effectLst/>
                <a:latin typeface="+mn-lt"/>
                <a:ea typeface="+mn-ea"/>
                <a:cs typeface="+mn-cs"/>
              </a:rPr>
              <a:t>Ένα </a:t>
            </a:r>
            <a:r>
              <a:rPr lang="en-US" sz="1200" i="0" kern="1200" baseline="0" dirty="0" smtClean="0">
                <a:solidFill>
                  <a:schemeClr val="tx1"/>
                </a:solidFill>
                <a:effectLst/>
                <a:latin typeface="+mn-lt"/>
                <a:ea typeface="+mn-ea"/>
                <a:cs typeface="+mn-cs"/>
              </a:rPr>
              <a:t>tuple </a:t>
            </a:r>
            <a:r>
              <a:rPr lang="el-GR" sz="1200" i="0" kern="1200" baseline="0" dirty="0" smtClean="0">
                <a:solidFill>
                  <a:schemeClr val="tx1"/>
                </a:solidFill>
                <a:effectLst/>
                <a:latin typeface="+mn-lt"/>
                <a:ea typeface="+mn-ea"/>
                <a:cs typeface="+mn-cs"/>
              </a:rPr>
              <a:t>είναι μία λίστα από πεδία με τιμές.</a:t>
            </a:r>
          </a:p>
          <a:p>
            <a:endParaRPr lang="el-GR"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Τα βασικά στοιχεία για την επεξεργασία δεδομένων στο </a:t>
            </a:r>
            <a:r>
              <a:rPr lang="en-US" sz="1200" i="0" kern="1200" baseline="0" dirty="0" smtClean="0">
                <a:solidFill>
                  <a:schemeClr val="tx1"/>
                </a:solidFill>
                <a:effectLst/>
                <a:latin typeface="+mn-lt"/>
                <a:ea typeface="+mn-ea"/>
                <a:cs typeface="+mn-cs"/>
              </a:rPr>
              <a:t>Storm </a:t>
            </a:r>
            <a:r>
              <a:rPr lang="el-GR" sz="1200" i="0" kern="1200" baseline="0" dirty="0" smtClean="0">
                <a:solidFill>
                  <a:schemeClr val="tx1"/>
                </a:solidFill>
                <a:effectLst/>
                <a:latin typeface="+mn-lt"/>
                <a:ea typeface="+mn-ea"/>
                <a:cs typeface="+mn-cs"/>
              </a:rPr>
              <a:t>είναι τα </a:t>
            </a:r>
            <a:r>
              <a:rPr lang="en-US" sz="1200" i="0" kern="1200" baseline="0" dirty="0" smtClean="0">
                <a:solidFill>
                  <a:schemeClr val="tx1"/>
                </a:solidFill>
                <a:effectLst/>
                <a:latin typeface="+mn-lt"/>
                <a:ea typeface="+mn-ea"/>
                <a:cs typeface="+mn-cs"/>
              </a:rPr>
              <a:t>spouts </a:t>
            </a:r>
            <a:r>
              <a:rPr lang="el-GR" sz="1200" i="0" kern="1200" baseline="0" dirty="0" smtClean="0">
                <a:solidFill>
                  <a:schemeClr val="tx1"/>
                </a:solidFill>
                <a:effectLst/>
                <a:latin typeface="+mn-lt"/>
                <a:ea typeface="+mn-ea"/>
                <a:cs typeface="+mn-cs"/>
              </a:rPr>
              <a:t>και τα </a:t>
            </a:r>
            <a:r>
              <a:rPr lang="en-US" sz="1200" i="0" kern="1200" baseline="0" dirty="0" smtClean="0">
                <a:solidFill>
                  <a:schemeClr val="tx1"/>
                </a:solidFill>
                <a:effectLst/>
                <a:latin typeface="+mn-lt"/>
                <a:ea typeface="+mn-ea"/>
                <a:cs typeface="+mn-cs"/>
              </a:rPr>
              <a:t>bolts.</a:t>
            </a:r>
          </a:p>
          <a:p>
            <a:endParaRPr lang="el-GR" sz="1200" i="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Spout </a:t>
            </a:r>
            <a:r>
              <a:rPr lang="el-GR" sz="1200" i="0" kern="1200" dirty="0" smtClean="0">
                <a:solidFill>
                  <a:schemeClr val="tx1"/>
                </a:solidFill>
                <a:effectLst/>
                <a:latin typeface="+mn-lt"/>
                <a:ea typeface="+mn-ea"/>
                <a:cs typeface="+mn-cs"/>
              </a:rPr>
              <a:t>είναι</a:t>
            </a:r>
            <a:r>
              <a:rPr lang="el-GR" sz="1200" i="0" kern="1200" baseline="0" dirty="0" smtClean="0">
                <a:solidFill>
                  <a:schemeClr val="tx1"/>
                </a:solidFill>
                <a:effectLst/>
                <a:latin typeface="+mn-lt"/>
                <a:ea typeface="+mn-ea"/>
                <a:cs typeface="+mn-cs"/>
              </a:rPr>
              <a:t> μία πηγή ροής δεδομένων. Συνήθως ένα </a:t>
            </a:r>
            <a:r>
              <a:rPr lang="en-US" sz="1200" i="0" kern="1200" baseline="0" dirty="0" smtClean="0">
                <a:solidFill>
                  <a:schemeClr val="tx1"/>
                </a:solidFill>
                <a:effectLst/>
                <a:latin typeface="+mn-lt"/>
                <a:ea typeface="+mn-ea"/>
                <a:cs typeface="+mn-cs"/>
              </a:rPr>
              <a:t>spout </a:t>
            </a:r>
            <a:r>
              <a:rPr lang="el-GR" sz="1200" i="0" kern="1200" baseline="0" dirty="0" smtClean="0">
                <a:solidFill>
                  <a:schemeClr val="tx1"/>
                </a:solidFill>
                <a:effectLst/>
                <a:latin typeface="+mn-lt"/>
                <a:ea typeface="+mn-ea"/>
                <a:cs typeface="+mn-cs"/>
              </a:rPr>
              <a:t>διαβάζει μηνύματα από ένα σύστημα ουράς όπως το </a:t>
            </a:r>
            <a:r>
              <a:rPr lang="en-US" sz="1200" i="0" kern="1200" baseline="0" dirty="0" smtClean="0">
                <a:solidFill>
                  <a:schemeClr val="tx1"/>
                </a:solidFill>
                <a:effectLst/>
                <a:latin typeface="+mn-lt"/>
                <a:ea typeface="+mn-ea"/>
                <a:cs typeface="+mn-cs"/>
              </a:rPr>
              <a:t>Kafka.</a:t>
            </a:r>
          </a:p>
          <a:p>
            <a:endParaRPr lang="en-US"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Ένα </a:t>
            </a:r>
            <a:r>
              <a:rPr lang="en-US" sz="1200" i="0" kern="1200" baseline="0" dirty="0" smtClean="0">
                <a:solidFill>
                  <a:schemeClr val="tx1"/>
                </a:solidFill>
                <a:effectLst/>
                <a:latin typeface="+mn-lt"/>
                <a:ea typeface="+mn-ea"/>
                <a:cs typeface="+mn-cs"/>
              </a:rPr>
              <a:t>bolt</a:t>
            </a:r>
            <a:r>
              <a:rPr lang="el-GR" sz="1200" i="0" kern="1200" baseline="0" dirty="0" smtClean="0">
                <a:solidFill>
                  <a:schemeClr val="tx1"/>
                </a:solidFill>
                <a:effectLst/>
                <a:latin typeface="+mn-lt"/>
                <a:ea typeface="+mn-ea"/>
                <a:cs typeface="+mn-cs"/>
              </a:rPr>
              <a:t> καταναλώνει ένα ή περισσότερα </a:t>
            </a:r>
            <a:r>
              <a:rPr lang="en-US" sz="1200" i="0" kern="1200" baseline="0" dirty="0" smtClean="0">
                <a:solidFill>
                  <a:schemeClr val="tx1"/>
                </a:solidFill>
                <a:effectLst/>
                <a:latin typeface="+mn-lt"/>
                <a:ea typeface="+mn-ea"/>
                <a:cs typeface="+mn-cs"/>
              </a:rPr>
              <a:t>streams </a:t>
            </a:r>
            <a:r>
              <a:rPr lang="el-GR" sz="1200" i="0" kern="1200" baseline="0" dirty="0" smtClean="0">
                <a:solidFill>
                  <a:schemeClr val="tx1"/>
                </a:solidFill>
                <a:effectLst/>
                <a:latin typeface="+mn-lt"/>
                <a:ea typeface="+mn-ea"/>
                <a:cs typeface="+mn-cs"/>
              </a:rPr>
              <a:t>δεδομένων, τα επεξεργάζεται και</a:t>
            </a:r>
            <a:r>
              <a:rPr lang="en-US" sz="1200" i="0" kern="1200" baseline="0" dirty="0" smtClean="0">
                <a:solidFill>
                  <a:schemeClr val="tx1"/>
                </a:solidFill>
                <a:effectLst/>
                <a:latin typeface="+mn-lt"/>
                <a:ea typeface="+mn-ea"/>
                <a:cs typeface="+mn-cs"/>
              </a:rPr>
              <a:t> </a:t>
            </a:r>
            <a:r>
              <a:rPr lang="el-GR" sz="1200" i="0" kern="1200" baseline="0" dirty="0" smtClean="0">
                <a:solidFill>
                  <a:schemeClr val="tx1"/>
                </a:solidFill>
                <a:effectLst/>
                <a:latin typeface="+mn-lt"/>
                <a:ea typeface="+mn-ea"/>
                <a:cs typeface="+mn-cs"/>
              </a:rPr>
              <a:t>ενδεχομένως παράγει νέα </a:t>
            </a:r>
            <a:r>
              <a:rPr lang="en-US" sz="1200" i="0" kern="1200" baseline="0" dirty="0" smtClean="0">
                <a:solidFill>
                  <a:schemeClr val="tx1"/>
                </a:solidFill>
                <a:effectLst/>
                <a:latin typeface="+mn-lt"/>
                <a:ea typeface="+mn-ea"/>
                <a:cs typeface="+mn-cs"/>
              </a:rPr>
              <a:t>streams.</a:t>
            </a:r>
          </a:p>
          <a:p>
            <a:endParaRPr lang="en-US"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Ένα δίκτυο από </a:t>
            </a:r>
            <a:r>
              <a:rPr lang="en-US" sz="1200" i="0" kern="1200" baseline="0" dirty="0" smtClean="0">
                <a:solidFill>
                  <a:schemeClr val="tx1"/>
                </a:solidFill>
                <a:effectLst/>
                <a:latin typeface="+mn-lt"/>
                <a:ea typeface="+mn-ea"/>
                <a:cs typeface="+mn-cs"/>
              </a:rPr>
              <a:t>spouts </a:t>
            </a:r>
            <a:r>
              <a:rPr lang="el-GR" sz="1200" i="0" kern="1200" baseline="0" dirty="0" smtClean="0">
                <a:solidFill>
                  <a:schemeClr val="tx1"/>
                </a:solidFill>
                <a:effectLst/>
                <a:latin typeface="+mn-lt"/>
                <a:ea typeface="+mn-ea"/>
                <a:cs typeface="+mn-cs"/>
              </a:rPr>
              <a:t>και </a:t>
            </a:r>
            <a:r>
              <a:rPr lang="en-US" sz="1200" i="0" kern="1200" baseline="0" dirty="0" smtClean="0">
                <a:solidFill>
                  <a:schemeClr val="tx1"/>
                </a:solidFill>
                <a:effectLst/>
                <a:latin typeface="+mn-lt"/>
                <a:ea typeface="+mn-ea"/>
                <a:cs typeface="+mn-cs"/>
              </a:rPr>
              <a:t>bolts </a:t>
            </a:r>
            <a:r>
              <a:rPr lang="el-GR" sz="1200" i="0" kern="1200" baseline="0" dirty="0" smtClean="0">
                <a:solidFill>
                  <a:schemeClr val="tx1"/>
                </a:solidFill>
                <a:effectLst/>
                <a:latin typeface="+mn-lt"/>
                <a:ea typeface="+mn-ea"/>
                <a:cs typeface="+mn-cs"/>
              </a:rPr>
              <a:t>ονομάζεται </a:t>
            </a:r>
            <a:r>
              <a:rPr lang="en-US" sz="1200" i="0" kern="1200" baseline="0" dirty="0" smtClean="0">
                <a:solidFill>
                  <a:schemeClr val="tx1"/>
                </a:solidFill>
                <a:effectLst/>
                <a:latin typeface="+mn-lt"/>
                <a:ea typeface="+mn-ea"/>
                <a:cs typeface="+mn-cs"/>
              </a:rPr>
              <a:t>Storm topology. </a:t>
            </a:r>
            <a:r>
              <a:rPr lang="el-GR" sz="1200" i="0" kern="1200" baseline="0" dirty="0" smtClean="0">
                <a:solidFill>
                  <a:schemeClr val="tx1"/>
                </a:solidFill>
                <a:effectLst/>
                <a:latin typeface="+mn-lt"/>
                <a:ea typeface="+mn-ea"/>
                <a:cs typeface="+mn-cs"/>
              </a:rPr>
              <a:t>Είναι στην ουσία ένας γράφος μετασχηματισμών ροών δεδομένων. Κάθε τοπολογία μπορεί να τρέχει συνεχώς, καταναλώνοντας νέα δεδομένα.</a:t>
            </a:r>
          </a:p>
          <a:p>
            <a:endParaRPr lang="el-GR"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Σημαντικό είναι επίσης ότι κάθε </a:t>
            </a:r>
            <a:r>
              <a:rPr lang="en-US" sz="1200" i="0" kern="1200" baseline="0" dirty="0" smtClean="0">
                <a:solidFill>
                  <a:schemeClr val="tx1"/>
                </a:solidFill>
                <a:effectLst/>
                <a:latin typeface="+mn-lt"/>
                <a:ea typeface="+mn-ea"/>
                <a:cs typeface="+mn-cs"/>
              </a:rPr>
              <a:t>spout </a:t>
            </a:r>
            <a:r>
              <a:rPr lang="el-GR" sz="1200" i="0" kern="1200" baseline="0" dirty="0" smtClean="0">
                <a:solidFill>
                  <a:schemeClr val="tx1"/>
                </a:solidFill>
                <a:effectLst/>
                <a:latin typeface="+mn-lt"/>
                <a:ea typeface="+mn-ea"/>
                <a:cs typeface="+mn-cs"/>
              </a:rPr>
              <a:t>ή </a:t>
            </a:r>
            <a:r>
              <a:rPr lang="en-US" sz="1200" i="0" kern="1200" baseline="0" dirty="0" smtClean="0">
                <a:solidFill>
                  <a:schemeClr val="tx1"/>
                </a:solidFill>
                <a:effectLst/>
                <a:latin typeface="+mn-lt"/>
                <a:ea typeface="+mn-ea"/>
                <a:cs typeface="+mn-cs"/>
              </a:rPr>
              <a:t>bolt </a:t>
            </a:r>
            <a:r>
              <a:rPr lang="el-GR" sz="1200" i="0" kern="1200" baseline="0" dirty="0" smtClean="0">
                <a:solidFill>
                  <a:schemeClr val="tx1"/>
                </a:solidFill>
                <a:effectLst/>
                <a:latin typeface="+mn-lt"/>
                <a:ea typeface="+mn-ea"/>
                <a:cs typeface="+mn-cs"/>
              </a:rPr>
              <a:t>μπορεί να τρέχει σε παράλληλα </a:t>
            </a:r>
            <a:r>
              <a:rPr lang="en-US" sz="1200" i="0" kern="1200" baseline="0" dirty="0" smtClean="0">
                <a:solidFill>
                  <a:schemeClr val="tx1"/>
                </a:solidFill>
                <a:effectLst/>
                <a:latin typeface="+mn-lt"/>
                <a:ea typeface="+mn-ea"/>
                <a:cs typeface="+mn-cs"/>
              </a:rPr>
              <a:t>instances. </a:t>
            </a:r>
            <a:r>
              <a:rPr lang="el-GR" sz="1200" i="0" kern="1200" baseline="0" dirty="0" smtClean="0">
                <a:solidFill>
                  <a:schemeClr val="tx1"/>
                </a:solidFill>
                <a:effectLst/>
                <a:latin typeface="+mn-lt"/>
                <a:ea typeface="+mn-ea"/>
                <a:cs typeface="+mn-cs"/>
              </a:rPr>
              <a:t>Μπορούμε να ορίσουμε τον βαθμό παραλληλίας για το κάθε στοιχείο της τοπολογίας και το </a:t>
            </a:r>
            <a:r>
              <a:rPr lang="en-US" sz="1200" i="0" kern="1200" baseline="0" dirty="0" smtClean="0">
                <a:solidFill>
                  <a:schemeClr val="tx1"/>
                </a:solidFill>
                <a:effectLst/>
                <a:latin typeface="+mn-lt"/>
                <a:ea typeface="+mn-ea"/>
                <a:cs typeface="+mn-cs"/>
              </a:rPr>
              <a:t>Storm </a:t>
            </a:r>
            <a:r>
              <a:rPr lang="el-GR" sz="1200" i="0" kern="1200" baseline="0" dirty="0" smtClean="0">
                <a:solidFill>
                  <a:schemeClr val="tx1"/>
                </a:solidFill>
                <a:effectLst/>
                <a:latin typeface="+mn-lt"/>
                <a:ea typeface="+mn-ea"/>
                <a:cs typeface="+mn-cs"/>
              </a:rPr>
              <a:t>θα δημιουργήσει τον κατάλληλο αριθμό </a:t>
            </a:r>
            <a:r>
              <a:rPr lang="en-US" sz="1200" i="0" kern="1200" baseline="0" dirty="0" smtClean="0">
                <a:solidFill>
                  <a:schemeClr val="tx1"/>
                </a:solidFill>
                <a:effectLst/>
                <a:latin typeface="+mn-lt"/>
                <a:ea typeface="+mn-ea"/>
                <a:cs typeface="+mn-cs"/>
              </a:rPr>
              <a:t>threads </a:t>
            </a:r>
            <a:r>
              <a:rPr lang="el-GR" sz="1200" i="0" kern="1200" baseline="0" dirty="0" smtClean="0">
                <a:solidFill>
                  <a:schemeClr val="tx1"/>
                </a:solidFill>
                <a:effectLst/>
                <a:latin typeface="+mn-lt"/>
                <a:ea typeface="+mn-ea"/>
                <a:cs typeface="+mn-cs"/>
              </a:rPr>
              <a:t>για το καθένα.</a:t>
            </a:r>
          </a:p>
          <a:p>
            <a:endParaRPr lang="el-GR" sz="120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B8B0E10-9416-484A-AE67-2425FFDAEF03}" type="slidenum">
              <a:rPr lang="el-GR" smtClean="0"/>
              <a:t>10</a:t>
            </a:fld>
            <a:endParaRPr lang="el-GR"/>
          </a:p>
        </p:txBody>
      </p:sp>
    </p:spTree>
    <p:extLst>
      <p:ext uri="{BB962C8B-B14F-4D97-AF65-F5344CB8AC3E}">
        <p14:creationId xmlns:p14="http://schemas.microsoft.com/office/powerpoint/2010/main" val="131131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i="0" kern="1200" dirty="0" smtClean="0">
                <a:solidFill>
                  <a:schemeClr val="tx1"/>
                </a:solidFill>
                <a:effectLst/>
                <a:latin typeface="+mn-lt"/>
                <a:ea typeface="+mn-ea"/>
                <a:cs typeface="+mn-cs"/>
              </a:rPr>
              <a:t>Το</a:t>
            </a:r>
            <a:r>
              <a:rPr lang="el-GR" sz="1200" i="0" kern="1200" baseline="0" dirty="0" smtClean="0">
                <a:solidFill>
                  <a:schemeClr val="tx1"/>
                </a:solidFill>
                <a:effectLst/>
                <a:latin typeface="+mn-lt"/>
                <a:ea typeface="+mn-ea"/>
                <a:cs typeface="+mn-cs"/>
              </a:rPr>
              <a:t> </a:t>
            </a:r>
            <a:r>
              <a:rPr lang="en-US" sz="1200" i="0" kern="1200" baseline="0" dirty="0" smtClean="0">
                <a:solidFill>
                  <a:schemeClr val="tx1"/>
                </a:solidFill>
                <a:effectLst/>
                <a:latin typeface="+mn-lt"/>
                <a:ea typeface="+mn-ea"/>
                <a:cs typeface="+mn-cs"/>
              </a:rPr>
              <a:t>HDFS </a:t>
            </a:r>
            <a:r>
              <a:rPr lang="el-GR" sz="1200" i="0" kern="1200" baseline="0" dirty="0" smtClean="0">
                <a:solidFill>
                  <a:schemeClr val="tx1"/>
                </a:solidFill>
                <a:effectLst/>
                <a:latin typeface="+mn-lt"/>
                <a:ea typeface="+mn-ea"/>
                <a:cs typeface="+mn-cs"/>
              </a:rPr>
              <a:t>είναι ένα κατανεμημένο </a:t>
            </a:r>
            <a:r>
              <a:rPr lang="en-US" sz="1200" i="0" kern="1200" baseline="0" dirty="0" smtClean="0">
                <a:solidFill>
                  <a:schemeClr val="tx1"/>
                </a:solidFill>
                <a:effectLst/>
                <a:latin typeface="+mn-lt"/>
                <a:ea typeface="+mn-ea"/>
                <a:cs typeface="+mn-cs"/>
              </a:rPr>
              <a:t>file system </a:t>
            </a:r>
            <a:r>
              <a:rPr lang="el-GR" sz="1200" i="0" kern="1200" baseline="0" dirty="0" smtClean="0">
                <a:solidFill>
                  <a:schemeClr val="tx1"/>
                </a:solidFill>
                <a:effectLst/>
                <a:latin typeface="+mn-lt"/>
                <a:ea typeface="+mn-ea"/>
                <a:cs typeface="+mn-cs"/>
              </a:rPr>
              <a:t>για την αποθήκευση μεγάλης ποσότητας δεδομένων. Αποτελεί το αποθηκευτικό κομμάτι του </a:t>
            </a:r>
            <a:r>
              <a:rPr lang="en-US" sz="1200" i="0" kern="1200" baseline="0" dirty="0" smtClean="0">
                <a:solidFill>
                  <a:schemeClr val="tx1"/>
                </a:solidFill>
                <a:effectLst/>
                <a:latin typeface="+mn-lt"/>
                <a:ea typeface="+mn-ea"/>
                <a:cs typeface="+mn-cs"/>
              </a:rPr>
              <a:t>Hadoop framework. </a:t>
            </a:r>
            <a:endParaRPr lang="el-GR" sz="120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l-GR" sz="120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sz="1200" i="0" kern="1200" baseline="0" dirty="0" smtClean="0">
                <a:solidFill>
                  <a:schemeClr val="tx1"/>
                </a:solidFill>
                <a:effectLst/>
                <a:latin typeface="+mn-lt"/>
                <a:ea typeface="+mn-ea"/>
                <a:cs typeface="+mn-cs"/>
              </a:rPr>
              <a:t>Το </a:t>
            </a:r>
            <a:r>
              <a:rPr lang="en-US" sz="1200" i="0" kern="1200" baseline="0" dirty="0" smtClean="0">
                <a:solidFill>
                  <a:schemeClr val="tx1"/>
                </a:solidFill>
                <a:effectLst/>
                <a:latin typeface="+mn-lt"/>
                <a:ea typeface="+mn-ea"/>
                <a:cs typeface="+mn-cs"/>
              </a:rPr>
              <a:t>HDFS </a:t>
            </a:r>
            <a:r>
              <a:rPr lang="el-GR" sz="1200" i="0" kern="1200" baseline="0" dirty="0" smtClean="0">
                <a:solidFill>
                  <a:schemeClr val="tx1"/>
                </a:solidFill>
                <a:effectLst/>
                <a:latin typeface="+mn-lt"/>
                <a:ea typeface="+mn-ea"/>
                <a:cs typeface="+mn-cs"/>
              </a:rPr>
              <a:t>είναι κλιμακώσιμο. Τρέχει σε </a:t>
            </a:r>
            <a:r>
              <a:rPr lang="en-US" sz="1200" i="0" kern="1200" baseline="0" dirty="0" smtClean="0">
                <a:solidFill>
                  <a:schemeClr val="tx1"/>
                </a:solidFill>
                <a:effectLst/>
                <a:latin typeface="+mn-lt"/>
                <a:ea typeface="+mn-ea"/>
                <a:cs typeface="+mn-cs"/>
              </a:rPr>
              <a:t>cluster </a:t>
            </a:r>
            <a:r>
              <a:rPr lang="el-GR" sz="1200" i="0" kern="1200" baseline="0" dirty="0" smtClean="0">
                <a:solidFill>
                  <a:schemeClr val="tx1"/>
                </a:solidFill>
                <a:effectLst/>
                <a:latin typeface="+mn-lt"/>
                <a:ea typeface="+mn-ea"/>
                <a:cs typeface="+mn-cs"/>
              </a:rPr>
              <a:t>το οποίο αποτελείται από τον </a:t>
            </a:r>
            <a:r>
              <a:rPr lang="en-US" sz="1200" i="0" kern="1200" baseline="0" dirty="0" smtClean="0">
                <a:solidFill>
                  <a:schemeClr val="tx1"/>
                </a:solidFill>
                <a:effectLst/>
                <a:latin typeface="+mn-lt"/>
                <a:ea typeface="+mn-ea"/>
                <a:cs typeface="+mn-cs"/>
              </a:rPr>
              <a:t>master </a:t>
            </a:r>
            <a:r>
              <a:rPr lang="el-GR" sz="1200" i="0" kern="1200" baseline="0" dirty="0" smtClean="0">
                <a:solidFill>
                  <a:schemeClr val="tx1"/>
                </a:solidFill>
                <a:effectLst/>
                <a:latin typeface="+mn-lt"/>
                <a:ea typeface="+mn-ea"/>
                <a:cs typeface="+mn-cs"/>
              </a:rPr>
              <a:t>κόμβο </a:t>
            </a:r>
            <a:r>
              <a:rPr lang="en-US" sz="1200" i="0" kern="1200" baseline="0" dirty="0" err="1" smtClean="0">
                <a:solidFill>
                  <a:schemeClr val="tx1"/>
                </a:solidFill>
                <a:effectLst/>
                <a:latin typeface="+mn-lt"/>
                <a:ea typeface="+mn-ea"/>
                <a:cs typeface="+mn-cs"/>
              </a:rPr>
              <a:t>NameNode</a:t>
            </a:r>
            <a:r>
              <a:rPr lang="en-US" sz="1200" i="0" kern="1200" baseline="0" dirty="0" smtClean="0">
                <a:solidFill>
                  <a:schemeClr val="tx1"/>
                </a:solidFill>
                <a:effectLst/>
                <a:latin typeface="+mn-lt"/>
                <a:ea typeface="+mn-ea"/>
                <a:cs typeface="+mn-cs"/>
              </a:rPr>
              <a:t>, </a:t>
            </a:r>
            <a:r>
              <a:rPr lang="el-GR" sz="1200" i="0" kern="1200" baseline="0" dirty="0" smtClean="0">
                <a:solidFill>
                  <a:schemeClr val="tx1"/>
                </a:solidFill>
                <a:effectLst/>
                <a:latin typeface="+mn-lt"/>
                <a:ea typeface="+mn-ea"/>
                <a:cs typeface="+mn-cs"/>
              </a:rPr>
              <a:t>που διαχειρίζεται τα </a:t>
            </a:r>
            <a:r>
              <a:rPr lang="en-US" sz="1200" i="0" kern="1200" baseline="0" dirty="0" smtClean="0">
                <a:solidFill>
                  <a:schemeClr val="tx1"/>
                </a:solidFill>
                <a:effectLst/>
                <a:latin typeface="+mn-lt"/>
                <a:ea typeface="+mn-ea"/>
                <a:cs typeface="+mn-cs"/>
              </a:rPr>
              <a:t>metadata </a:t>
            </a:r>
            <a:r>
              <a:rPr lang="el-GR" sz="1200" i="0" kern="1200" baseline="0" dirty="0" smtClean="0">
                <a:solidFill>
                  <a:schemeClr val="tx1"/>
                </a:solidFill>
                <a:effectLst/>
                <a:latin typeface="+mn-lt"/>
                <a:ea typeface="+mn-ea"/>
                <a:cs typeface="+mn-cs"/>
              </a:rPr>
              <a:t>του </a:t>
            </a:r>
            <a:r>
              <a:rPr lang="en-US" sz="1200" i="0" kern="1200" baseline="0" dirty="0" smtClean="0">
                <a:solidFill>
                  <a:schemeClr val="tx1"/>
                </a:solidFill>
                <a:effectLst/>
                <a:latin typeface="+mn-lt"/>
                <a:ea typeface="+mn-ea"/>
                <a:cs typeface="+mn-cs"/>
              </a:rPr>
              <a:t>file system, </a:t>
            </a:r>
            <a:r>
              <a:rPr lang="el-GR" sz="1200" i="0" kern="1200" baseline="0" dirty="0" smtClean="0">
                <a:solidFill>
                  <a:schemeClr val="tx1"/>
                </a:solidFill>
                <a:effectLst/>
                <a:latin typeface="+mn-lt"/>
                <a:ea typeface="+mn-ea"/>
                <a:cs typeface="+mn-cs"/>
              </a:rPr>
              <a:t>και τους </a:t>
            </a:r>
            <a:r>
              <a:rPr lang="en-US" sz="1200" i="0" kern="1200" baseline="0" dirty="0" err="1" smtClean="0">
                <a:solidFill>
                  <a:schemeClr val="tx1"/>
                </a:solidFill>
                <a:effectLst/>
                <a:latin typeface="+mn-lt"/>
                <a:ea typeface="+mn-ea"/>
                <a:cs typeface="+mn-cs"/>
              </a:rPr>
              <a:t>DataNodes</a:t>
            </a:r>
            <a:r>
              <a:rPr lang="en-US" sz="1200" i="0" kern="1200" baseline="0" dirty="0" smtClean="0">
                <a:solidFill>
                  <a:schemeClr val="tx1"/>
                </a:solidFill>
                <a:effectLst/>
                <a:latin typeface="+mn-lt"/>
                <a:ea typeface="+mn-ea"/>
                <a:cs typeface="+mn-cs"/>
              </a:rPr>
              <a:t> </a:t>
            </a:r>
            <a:r>
              <a:rPr lang="el-GR" sz="1200" i="0" kern="1200" baseline="0" dirty="0" smtClean="0">
                <a:solidFill>
                  <a:schemeClr val="tx1"/>
                </a:solidFill>
                <a:effectLst/>
                <a:latin typeface="+mn-lt"/>
                <a:ea typeface="+mn-ea"/>
                <a:cs typeface="+mn-cs"/>
              </a:rPr>
              <a:t>που διαχειρίζονται τα αποθηκευμένα δεδομένα κάθε κόμβου.</a:t>
            </a:r>
          </a:p>
          <a:p>
            <a:pPr marL="0" marR="0" indent="0" algn="l" defTabSz="914400" rtl="0" eaLnBrk="1" fontAlgn="auto" latinLnBrk="0" hangingPunct="1">
              <a:lnSpc>
                <a:spcPct val="100000"/>
              </a:lnSpc>
              <a:spcBef>
                <a:spcPts val="0"/>
              </a:spcBef>
              <a:spcAft>
                <a:spcPts val="0"/>
              </a:spcAft>
              <a:buClrTx/>
              <a:buSzTx/>
              <a:buFontTx/>
              <a:buNone/>
              <a:tabLst/>
              <a:defRPr/>
            </a:pPr>
            <a:endParaRPr lang="el-GR" sz="120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sz="1200" i="0" kern="1200" baseline="0" dirty="0" smtClean="0">
                <a:solidFill>
                  <a:schemeClr val="tx1"/>
                </a:solidFill>
                <a:effectLst/>
                <a:latin typeface="+mn-lt"/>
                <a:ea typeface="+mn-ea"/>
                <a:cs typeface="+mn-cs"/>
              </a:rPr>
              <a:t>Έχει ανοχή στα σφάλματα, καθώς κάνει </a:t>
            </a:r>
            <a:r>
              <a:rPr lang="en-US" sz="1200" i="0" kern="1200" baseline="0" dirty="0" smtClean="0">
                <a:solidFill>
                  <a:schemeClr val="tx1"/>
                </a:solidFill>
                <a:effectLst/>
                <a:latin typeface="+mn-lt"/>
                <a:ea typeface="+mn-ea"/>
                <a:cs typeface="+mn-cs"/>
              </a:rPr>
              <a:t>replicate </a:t>
            </a:r>
            <a:r>
              <a:rPr lang="el-GR" sz="1200" i="0" kern="1200" baseline="0" dirty="0" smtClean="0">
                <a:solidFill>
                  <a:schemeClr val="tx1"/>
                </a:solidFill>
                <a:effectLst/>
                <a:latin typeface="+mn-lt"/>
                <a:ea typeface="+mn-ea"/>
                <a:cs typeface="+mn-cs"/>
              </a:rPr>
              <a:t>τα δεδομένα στους </a:t>
            </a:r>
            <a:r>
              <a:rPr lang="en-US" sz="1200" i="0" kern="1200" baseline="0" dirty="0" err="1" smtClean="0">
                <a:solidFill>
                  <a:schemeClr val="tx1"/>
                </a:solidFill>
                <a:effectLst/>
                <a:latin typeface="+mn-lt"/>
                <a:ea typeface="+mn-ea"/>
                <a:cs typeface="+mn-cs"/>
              </a:rPr>
              <a:t>DataNodes</a:t>
            </a:r>
            <a:r>
              <a:rPr lang="en-US" sz="1200" i="0" kern="1200" baseline="0" dirty="0" smtClean="0">
                <a:solidFill>
                  <a:schemeClr val="tx1"/>
                </a:solidFill>
                <a:effectLst/>
                <a:latin typeface="+mn-lt"/>
                <a:ea typeface="+mn-ea"/>
                <a:cs typeface="+mn-cs"/>
              </a:rPr>
              <a:t>.</a:t>
            </a:r>
            <a:endParaRPr lang="el-GR" sz="120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l-GR" sz="120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B8B0E10-9416-484A-AE67-2425FFDAEF03}" type="slidenum">
              <a:rPr lang="el-GR" smtClean="0"/>
              <a:t>11</a:t>
            </a:fld>
            <a:endParaRPr lang="el-GR"/>
          </a:p>
        </p:txBody>
      </p:sp>
    </p:spTree>
    <p:extLst>
      <p:ext uri="{BB962C8B-B14F-4D97-AF65-F5344CB8AC3E}">
        <p14:creationId xmlns:p14="http://schemas.microsoft.com/office/powerpoint/2010/main" val="1746250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i="0" kern="1200" dirty="0" smtClean="0">
                <a:solidFill>
                  <a:schemeClr val="tx1"/>
                </a:solidFill>
                <a:effectLst/>
                <a:latin typeface="+mn-lt"/>
                <a:ea typeface="+mn-ea"/>
                <a:cs typeface="+mn-cs"/>
              </a:rPr>
              <a:t>Η </a:t>
            </a:r>
            <a:r>
              <a:rPr lang="en-US" sz="1200" i="0" kern="1200" dirty="0" smtClean="0">
                <a:solidFill>
                  <a:schemeClr val="tx1"/>
                </a:solidFill>
                <a:effectLst/>
                <a:latin typeface="+mn-lt"/>
                <a:ea typeface="+mn-ea"/>
                <a:cs typeface="+mn-cs"/>
              </a:rPr>
              <a:t>HBase</a:t>
            </a:r>
            <a:r>
              <a:rPr lang="en-US" sz="1200" i="0" kern="1200" baseline="0" dirty="0" smtClean="0">
                <a:solidFill>
                  <a:schemeClr val="tx1"/>
                </a:solidFill>
                <a:effectLst/>
                <a:latin typeface="+mn-lt"/>
                <a:ea typeface="+mn-ea"/>
                <a:cs typeface="+mn-cs"/>
              </a:rPr>
              <a:t> </a:t>
            </a:r>
            <a:r>
              <a:rPr lang="el-GR" sz="1200" i="0" kern="1200" baseline="0" dirty="0" smtClean="0">
                <a:solidFill>
                  <a:schemeClr val="tx1"/>
                </a:solidFill>
                <a:effectLst/>
                <a:latin typeface="+mn-lt"/>
                <a:ea typeface="+mn-ea"/>
                <a:cs typeface="+mn-cs"/>
              </a:rPr>
              <a:t>είναι μία κατανεμημένη μη-σχεσιακή βάση δεδομένων που τρέχει πάνω στο </a:t>
            </a:r>
            <a:r>
              <a:rPr lang="en-US" sz="1200" i="0" kern="1200" baseline="0" dirty="0" smtClean="0">
                <a:solidFill>
                  <a:schemeClr val="tx1"/>
                </a:solidFill>
                <a:effectLst/>
                <a:latin typeface="+mn-lt"/>
                <a:ea typeface="+mn-ea"/>
                <a:cs typeface="+mn-cs"/>
              </a:rPr>
              <a:t>HDFS. </a:t>
            </a:r>
            <a:r>
              <a:rPr lang="el-GR" sz="1200" i="0" kern="1200" baseline="0" dirty="0" smtClean="0">
                <a:solidFill>
                  <a:schemeClr val="tx1"/>
                </a:solidFill>
                <a:effectLst/>
                <a:latin typeface="+mn-lt"/>
                <a:ea typeface="+mn-ea"/>
                <a:cs typeface="+mn-cs"/>
              </a:rPr>
              <a:t>Χρησιμοποιείται για την αποθήκευση πινάκων μεγάλου όγκου δεδομένων και επιτρέπει τυχαία </a:t>
            </a:r>
            <a:r>
              <a:rPr lang="en-US" sz="1200" i="0" kern="1200" baseline="0" dirty="0" smtClean="0">
                <a:solidFill>
                  <a:schemeClr val="tx1"/>
                </a:solidFill>
                <a:effectLst/>
                <a:latin typeface="+mn-lt"/>
                <a:ea typeface="+mn-ea"/>
                <a:cs typeface="+mn-cs"/>
              </a:rPr>
              <a:t>real-time </a:t>
            </a:r>
            <a:r>
              <a:rPr lang="el-GR" sz="1200" i="0" kern="1200" baseline="0" dirty="0" smtClean="0">
                <a:solidFill>
                  <a:schemeClr val="tx1"/>
                </a:solidFill>
                <a:effectLst/>
                <a:latin typeface="+mn-lt"/>
                <a:ea typeface="+mn-ea"/>
                <a:cs typeface="+mn-cs"/>
              </a:rPr>
              <a:t>προσπέλαση σε αυτά. </a:t>
            </a:r>
          </a:p>
          <a:p>
            <a:endParaRPr lang="el-GR" sz="120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sz="1200" i="0" kern="1200" baseline="0" dirty="0" smtClean="0">
                <a:solidFill>
                  <a:schemeClr val="tx1"/>
                </a:solidFill>
                <a:effectLst/>
                <a:latin typeface="+mn-lt"/>
                <a:ea typeface="+mn-ea"/>
                <a:cs typeface="+mn-cs"/>
              </a:rPr>
              <a:t>Η </a:t>
            </a:r>
            <a:r>
              <a:rPr lang="en-US" sz="1200" i="0" kern="1200" baseline="0" dirty="0" smtClean="0">
                <a:solidFill>
                  <a:schemeClr val="tx1"/>
                </a:solidFill>
                <a:effectLst/>
                <a:latin typeface="+mn-lt"/>
                <a:ea typeface="+mn-ea"/>
                <a:cs typeface="+mn-cs"/>
              </a:rPr>
              <a:t>HBase</a:t>
            </a:r>
            <a:r>
              <a:rPr lang="el-GR" sz="1200" i="0" kern="1200" baseline="0" dirty="0" smtClean="0">
                <a:solidFill>
                  <a:schemeClr val="tx1"/>
                </a:solidFill>
                <a:effectLst/>
                <a:latin typeface="+mn-lt"/>
                <a:ea typeface="+mn-ea"/>
                <a:cs typeface="+mn-cs"/>
              </a:rPr>
              <a:t> είναι κλιμακώσιμη. Τρέχει σε </a:t>
            </a:r>
            <a:r>
              <a:rPr lang="en-US" sz="1200" i="0" kern="1200" baseline="0" dirty="0" smtClean="0">
                <a:solidFill>
                  <a:schemeClr val="tx1"/>
                </a:solidFill>
                <a:effectLst/>
                <a:latin typeface="+mn-lt"/>
                <a:ea typeface="+mn-ea"/>
                <a:cs typeface="+mn-cs"/>
              </a:rPr>
              <a:t>cluster </a:t>
            </a:r>
            <a:r>
              <a:rPr lang="el-GR" sz="1200" i="0" kern="1200" baseline="0" dirty="0" smtClean="0">
                <a:solidFill>
                  <a:schemeClr val="tx1"/>
                </a:solidFill>
                <a:effectLst/>
                <a:latin typeface="+mn-lt"/>
                <a:ea typeface="+mn-ea"/>
                <a:cs typeface="+mn-cs"/>
              </a:rPr>
              <a:t>το οποίο αποτελείται από τον </a:t>
            </a:r>
            <a:r>
              <a:rPr lang="en-US" sz="1200" i="0" kern="1200" baseline="0" dirty="0" smtClean="0">
                <a:solidFill>
                  <a:schemeClr val="tx1"/>
                </a:solidFill>
                <a:effectLst/>
                <a:latin typeface="+mn-lt"/>
                <a:ea typeface="+mn-ea"/>
                <a:cs typeface="+mn-cs"/>
              </a:rPr>
              <a:t>master </a:t>
            </a:r>
            <a:r>
              <a:rPr lang="el-GR" sz="1200" i="0" kern="1200" baseline="0" dirty="0" smtClean="0">
                <a:solidFill>
                  <a:schemeClr val="tx1"/>
                </a:solidFill>
                <a:effectLst/>
                <a:latin typeface="+mn-lt"/>
                <a:ea typeface="+mn-ea"/>
                <a:cs typeface="+mn-cs"/>
              </a:rPr>
              <a:t>κόμβο </a:t>
            </a:r>
            <a:r>
              <a:rPr lang="en-US" sz="1200" i="0" kern="1200" baseline="0" dirty="0" err="1" smtClean="0">
                <a:solidFill>
                  <a:schemeClr val="tx1"/>
                </a:solidFill>
                <a:effectLst/>
                <a:latin typeface="+mn-lt"/>
                <a:ea typeface="+mn-ea"/>
                <a:cs typeface="+mn-cs"/>
              </a:rPr>
              <a:t>HMaster</a:t>
            </a:r>
            <a:r>
              <a:rPr lang="en-US" sz="1200" i="0" kern="1200" baseline="0" dirty="0" smtClean="0">
                <a:solidFill>
                  <a:schemeClr val="tx1"/>
                </a:solidFill>
                <a:effectLst/>
                <a:latin typeface="+mn-lt"/>
                <a:ea typeface="+mn-ea"/>
                <a:cs typeface="+mn-cs"/>
              </a:rPr>
              <a:t>, </a:t>
            </a:r>
            <a:r>
              <a:rPr lang="el-GR" sz="1200" i="0" kern="1200" baseline="0" dirty="0" smtClean="0">
                <a:solidFill>
                  <a:schemeClr val="tx1"/>
                </a:solidFill>
                <a:effectLst/>
                <a:latin typeface="+mn-lt"/>
                <a:ea typeface="+mn-ea"/>
                <a:cs typeface="+mn-cs"/>
              </a:rPr>
              <a:t>που διαχειρίζεται τα </a:t>
            </a:r>
            <a:r>
              <a:rPr lang="en-US" sz="1200" i="0" kern="1200" baseline="0" dirty="0" smtClean="0">
                <a:solidFill>
                  <a:schemeClr val="tx1"/>
                </a:solidFill>
                <a:effectLst/>
                <a:latin typeface="+mn-lt"/>
                <a:ea typeface="+mn-ea"/>
                <a:cs typeface="+mn-cs"/>
              </a:rPr>
              <a:t>metadata, </a:t>
            </a:r>
            <a:r>
              <a:rPr lang="el-GR" sz="1200" i="0" kern="1200" baseline="0" dirty="0" smtClean="0">
                <a:solidFill>
                  <a:schemeClr val="tx1"/>
                </a:solidFill>
                <a:effectLst/>
                <a:latin typeface="+mn-lt"/>
                <a:ea typeface="+mn-ea"/>
                <a:cs typeface="+mn-cs"/>
              </a:rPr>
              <a:t>και τους </a:t>
            </a:r>
            <a:r>
              <a:rPr lang="en-US" sz="1200" i="0" kern="1200" baseline="0" dirty="0" smtClean="0">
                <a:solidFill>
                  <a:schemeClr val="tx1"/>
                </a:solidFill>
                <a:effectLst/>
                <a:latin typeface="+mn-lt"/>
                <a:ea typeface="+mn-ea"/>
                <a:cs typeface="+mn-cs"/>
              </a:rPr>
              <a:t>RegionServers </a:t>
            </a:r>
            <a:r>
              <a:rPr lang="el-GR" sz="1200" i="0" kern="1200" baseline="0" dirty="0" smtClean="0">
                <a:solidFill>
                  <a:schemeClr val="tx1"/>
                </a:solidFill>
                <a:effectLst/>
                <a:latin typeface="+mn-lt"/>
                <a:ea typeface="+mn-ea"/>
                <a:cs typeface="+mn-cs"/>
              </a:rPr>
              <a:t>που διαχειρίζονται τα δεδομένα κάθε κόμβου. Ο συγχρονισμός γίνεται μέσω ενός </a:t>
            </a:r>
            <a:r>
              <a:rPr lang="en-US" sz="1200" i="0" kern="1200" baseline="0" dirty="0" smtClean="0">
                <a:solidFill>
                  <a:schemeClr val="tx1"/>
                </a:solidFill>
                <a:effectLst/>
                <a:latin typeface="+mn-lt"/>
                <a:ea typeface="+mn-ea"/>
                <a:cs typeface="+mn-cs"/>
              </a:rPr>
              <a:t>Zookeeper cluster.</a:t>
            </a:r>
          </a:p>
          <a:p>
            <a:pPr marL="0" marR="0" indent="0" algn="l" defTabSz="914400" rtl="0" eaLnBrk="1" fontAlgn="auto" latinLnBrk="0" hangingPunct="1">
              <a:lnSpc>
                <a:spcPct val="100000"/>
              </a:lnSpc>
              <a:spcBef>
                <a:spcPts val="0"/>
              </a:spcBef>
              <a:spcAft>
                <a:spcPts val="0"/>
              </a:spcAft>
              <a:buClrTx/>
              <a:buSzTx/>
              <a:buFontTx/>
              <a:buNone/>
              <a:tabLst/>
              <a:defRPr/>
            </a:pPr>
            <a:r>
              <a:rPr lang="el-GR" sz="1200" i="0" kern="1200" baseline="0" dirty="0" smtClean="0">
                <a:solidFill>
                  <a:schemeClr val="tx1"/>
                </a:solidFill>
                <a:effectLst/>
                <a:latin typeface="+mn-lt"/>
                <a:ea typeface="+mn-ea"/>
                <a:cs typeface="+mn-cs"/>
              </a:rPr>
              <a:t>Οι πίνακες χωρίζονται σε </a:t>
            </a:r>
            <a:r>
              <a:rPr lang="en-US" sz="1200" i="0" kern="1200" baseline="0" dirty="0" smtClean="0">
                <a:solidFill>
                  <a:schemeClr val="tx1"/>
                </a:solidFill>
                <a:effectLst/>
                <a:latin typeface="+mn-lt"/>
                <a:ea typeface="+mn-ea"/>
                <a:cs typeface="+mn-cs"/>
              </a:rPr>
              <a:t>Regions </a:t>
            </a:r>
            <a:r>
              <a:rPr lang="el-GR" sz="1200" i="0" kern="1200" baseline="0" dirty="0" smtClean="0">
                <a:solidFill>
                  <a:schemeClr val="tx1"/>
                </a:solidFill>
                <a:effectLst/>
                <a:latin typeface="+mn-lt"/>
                <a:ea typeface="+mn-ea"/>
                <a:cs typeface="+mn-cs"/>
              </a:rPr>
              <a:t>τα οποία κατανέμονται στους κόμβους του </a:t>
            </a:r>
            <a:r>
              <a:rPr lang="en-US" sz="1200" i="0" kern="1200" baseline="0" dirty="0" smtClean="0">
                <a:solidFill>
                  <a:schemeClr val="tx1"/>
                </a:solidFill>
                <a:effectLst/>
                <a:latin typeface="+mn-lt"/>
                <a:ea typeface="+mn-ea"/>
                <a:cs typeface="+mn-cs"/>
              </a:rPr>
              <a:t>cluster.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sz="1200" i="0" kern="1200" baseline="0" dirty="0" smtClean="0">
                <a:solidFill>
                  <a:schemeClr val="tx1"/>
                </a:solidFill>
                <a:effectLst/>
                <a:latin typeface="+mn-lt"/>
                <a:ea typeface="+mn-ea"/>
                <a:cs typeface="+mn-cs"/>
              </a:rPr>
              <a:t>Έχει ανοχή στα σφάλματα. Εάν πέσει κάποιος </a:t>
            </a:r>
            <a:r>
              <a:rPr lang="en-US" sz="1200" i="0" kern="1200" baseline="0" dirty="0" smtClean="0">
                <a:solidFill>
                  <a:schemeClr val="tx1"/>
                </a:solidFill>
                <a:effectLst/>
                <a:latin typeface="+mn-lt"/>
                <a:ea typeface="+mn-ea"/>
                <a:cs typeface="+mn-cs"/>
              </a:rPr>
              <a:t>RegionServer, </a:t>
            </a:r>
            <a:r>
              <a:rPr lang="el-GR" sz="1200" i="0" kern="1200" baseline="0" dirty="0" smtClean="0">
                <a:solidFill>
                  <a:schemeClr val="tx1"/>
                </a:solidFill>
                <a:effectLst/>
                <a:latin typeface="+mn-lt"/>
                <a:ea typeface="+mn-ea"/>
                <a:cs typeface="+mn-cs"/>
              </a:rPr>
              <a:t>τα δεδομένα του ανατίθενται σε άλλους, αξιοποιώντας το </a:t>
            </a:r>
            <a:r>
              <a:rPr lang="en-US" sz="1200" i="0" kern="1200" baseline="0" dirty="0" smtClean="0">
                <a:solidFill>
                  <a:schemeClr val="tx1"/>
                </a:solidFill>
                <a:effectLst/>
                <a:latin typeface="+mn-lt"/>
                <a:ea typeface="+mn-ea"/>
                <a:cs typeface="+mn-cs"/>
              </a:rPr>
              <a:t>replication </a:t>
            </a:r>
            <a:r>
              <a:rPr lang="el-GR" sz="1200" i="0" kern="1200" baseline="0" dirty="0" smtClean="0">
                <a:solidFill>
                  <a:schemeClr val="tx1"/>
                </a:solidFill>
                <a:effectLst/>
                <a:latin typeface="+mn-lt"/>
                <a:ea typeface="+mn-ea"/>
                <a:cs typeface="+mn-cs"/>
              </a:rPr>
              <a:t>του</a:t>
            </a:r>
            <a:r>
              <a:rPr lang="en-US" sz="1200" i="0" kern="1200" baseline="0" dirty="0" smtClean="0">
                <a:solidFill>
                  <a:schemeClr val="tx1"/>
                </a:solidFill>
                <a:effectLst/>
                <a:latin typeface="+mn-lt"/>
                <a:ea typeface="+mn-ea"/>
                <a:cs typeface="+mn-cs"/>
              </a:rPr>
              <a:t> HDFS</a:t>
            </a:r>
            <a:r>
              <a:rPr lang="el-GR" sz="1200" i="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l-GR" sz="120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sz="1200" i="0" kern="1200" baseline="0" dirty="0" smtClean="0">
                <a:solidFill>
                  <a:schemeClr val="tx1"/>
                </a:solidFill>
                <a:effectLst/>
                <a:latin typeface="+mn-lt"/>
                <a:ea typeface="+mn-ea"/>
                <a:cs typeface="+mn-cs"/>
              </a:rPr>
              <a:t>Η </a:t>
            </a:r>
            <a:r>
              <a:rPr lang="en-US" sz="1200" i="0" kern="1200" baseline="0" dirty="0" smtClean="0">
                <a:solidFill>
                  <a:schemeClr val="tx1"/>
                </a:solidFill>
                <a:effectLst/>
                <a:latin typeface="+mn-lt"/>
                <a:ea typeface="+mn-ea"/>
                <a:cs typeface="+mn-cs"/>
              </a:rPr>
              <a:t>HBase </a:t>
            </a:r>
            <a:r>
              <a:rPr lang="el-GR" sz="1200" i="0" kern="1200" baseline="0" dirty="0" smtClean="0">
                <a:solidFill>
                  <a:schemeClr val="tx1"/>
                </a:solidFill>
                <a:effectLst/>
                <a:latin typeface="+mn-lt"/>
                <a:ea typeface="+mn-ea"/>
                <a:cs typeface="+mn-cs"/>
              </a:rPr>
              <a:t>εγγυάται ότι όλα τα </a:t>
            </a:r>
            <a:r>
              <a:rPr lang="en-US" sz="1200" i="0" kern="1200" baseline="0" dirty="0" smtClean="0">
                <a:solidFill>
                  <a:schemeClr val="tx1"/>
                </a:solidFill>
                <a:effectLst/>
                <a:latin typeface="+mn-lt"/>
                <a:ea typeface="+mn-ea"/>
                <a:cs typeface="+mn-cs"/>
              </a:rPr>
              <a:t>writes </a:t>
            </a:r>
            <a:r>
              <a:rPr lang="el-GR" sz="1200" i="0" kern="1200" baseline="0" dirty="0" smtClean="0">
                <a:solidFill>
                  <a:schemeClr val="tx1"/>
                </a:solidFill>
                <a:effectLst/>
                <a:latin typeface="+mn-lt"/>
                <a:ea typeface="+mn-ea"/>
                <a:cs typeface="+mn-cs"/>
              </a:rPr>
              <a:t>γίνονται με καθορισμένη σειρά και ότι όλα τα </a:t>
            </a:r>
            <a:r>
              <a:rPr lang="en-US" sz="1200" i="0" kern="1200" baseline="0" dirty="0" smtClean="0">
                <a:solidFill>
                  <a:schemeClr val="tx1"/>
                </a:solidFill>
                <a:effectLst/>
                <a:latin typeface="+mn-lt"/>
                <a:ea typeface="+mn-ea"/>
                <a:cs typeface="+mn-cs"/>
              </a:rPr>
              <a:t>reads </a:t>
            </a:r>
            <a:r>
              <a:rPr lang="el-GR" sz="1200" i="0" kern="1200" baseline="0" dirty="0" smtClean="0">
                <a:solidFill>
                  <a:schemeClr val="tx1"/>
                </a:solidFill>
                <a:effectLst/>
                <a:latin typeface="+mn-lt"/>
                <a:ea typeface="+mn-ea"/>
                <a:cs typeface="+mn-cs"/>
              </a:rPr>
              <a:t>βλέπουν τα πιο πρόσφατα δεδομένα.</a:t>
            </a:r>
            <a:endParaRPr lang="en-US" sz="120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sz="1200" i="0" kern="1200" baseline="0" dirty="0" smtClean="0">
                <a:solidFill>
                  <a:schemeClr val="tx1"/>
                </a:solidFill>
                <a:effectLst/>
                <a:latin typeface="+mn-lt"/>
                <a:ea typeface="+mn-ea"/>
                <a:cs typeface="+mn-cs"/>
              </a:rPr>
              <a:t>Τέλος, επιτρέπει </a:t>
            </a:r>
            <a:r>
              <a:rPr lang="en-US" sz="1200" i="0" kern="1200" baseline="0" dirty="0" smtClean="0">
                <a:solidFill>
                  <a:schemeClr val="tx1"/>
                </a:solidFill>
                <a:effectLst/>
                <a:latin typeface="+mn-lt"/>
                <a:ea typeface="+mn-ea"/>
                <a:cs typeface="+mn-cs"/>
              </a:rPr>
              <a:t>real-time </a:t>
            </a:r>
            <a:r>
              <a:rPr lang="el-GR" sz="1200" i="0" kern="1200" baseline="0" dirty="0" smtClean="0">
                <a:solidFill>
                  <a:schemeClr val="tx1"/>
                </a:solidFill>
                <a:effectLst/>
                <a:latin typeface="+mn-lt"/>
                <a:ea typeface="+mn-ea"/>
                <a:cs typeface="+mn-cs"/>
              </a:rPr>
              <a:t>ερωτήματα, με τη χρήση </a:t>
            </a:r>
            <a:r>
              <a:rPr lang="en-US" sz="1200" i="0" kern="1200" baseline="0" dirty="0" smtClean="0">
                <a:solidFill>
                  <a:schemeClr val="tx1"/>
                </a:solidFill>
                <a:effectLst/>
                <a:latin typeface="+mn-lt"/>
                <a:ea typeface="+mn-ea"/>
                <a:cs typeface="+mn-cs"/>
              </a:rPr>
              <a:t>cache </a:t>
            </a:r>
            <a:r>
              <a:rPr lang="el-GR" sz="1200" i="0" kern="1200" baseline="0" dirty="0" smtClean="0">
                <a:solidFill>
                  <a:schemeClr val="tx1"/>
                </a:solidFill>
                <a:effectLst/>
                <a:latin typeface="+mn-lt"/>
                <a:ea typeface="+mn-ea"/>
                <a:cs typeface="+mn-cs"/>
              </a:rPr>
              <a:t>σε κάθε </a:t>
            </a:r>
            <a:r>
              <a:rPr lang="en-US" sz="1200" i="0" kern="1200" baseline="0" dirty="0" smtClean="0">
                <a:solidFill>
                  <a:schemeClr val="tx1"/>
                </a:solidFill>
                <a:effectLst/>
                <a:latin typeface="+mn-lt"/>
                <a:ea typeface="+mn-ea"/>
                <a:cs typeface="+mn-cs"/>
              </a:rPr>
              <a:t>RegionServer </a:t>
            </a:r>
            <a:r>
              <a:rPr lang="el-GR" sz="1200" i="0" kern="1200" baseline="0" dirty="0" smtClean="0">
                <a:solidFill>
                  <a:schemeClr val="tx1"/>
                </a:solidFill>
                <a:effectLst/>
                <a:latin typeface="+mn-lt"/>
                <a:ea typeface="+mn-ea"/>
                <a:cs typeface="+mn-cs"/>
              </a:rPr>
              <a:t>και </a:t>
            </a:r>
            <a:r>
              <a:rPr lang="en-US" sz="1200" i="0" kern="1200" baseline="0" dirty="0" smtClean="0">
                <a:solidFill>
                  <a:schemeClr val="tx1"/>
                </a:solidFill>
                <a:effectLst/>
                <a:latin typeface="+mn-lt"/>
                <a:ea typeface="+mn-ea"/>
                <a:cs typeface="+mn-cs"/>
              </a:rPr>
              <a:t>bloom filters </a:t>
            </a:r>
            <a:r>
              <a:rPr lang="el-GR" sz="1200" i="0" kern="1200" baseline="0" dirty="0" smtClean="0">
                <a:solidFill>
                  <a:schemeClr val="tx1"/>
                </a:solidFill>
                <a:effectLst/>
                <a:latin typeface="+mn-lt"/>
                <a:ea typeface="+mn-ea"/>
                <a:cs typeface="+mn-cs"/>
              </a:rPr>
              <a:t>για κάθε </a:t>
            </a:r>
            <a:r>
              <a:rPr lang="en-US" sz="1200" i="0" kern="1200" baseline="0" dirty="0" smtClean="0">
                <a:solidFill>
                  <a:schemeClr val="tx1"/>
                </a:solidFill>
                <a:effectLst/>
                <a:latin typeface="+mn-lt"/>
                <a:ea typeface="+mn-ea"/>
                <a:cs typeface="+mn-cs"/>
              </a:rPr>
              <a:t>table, </a:t>
            </a:r>
            <a:r>
              <a:rPr lang="el-GR" sz="1200" i="0" kern="1200" baseline="0" dirty="0" smtClean="0">
                <a:solidFill>
                  <a:schemeClr val="tx1"/>
                </a:solidFill>
                <a:effectLst/>
                <a:latin typeface="+mn-lt"/>
                <a:ea typeface="+mn-ea"/>
                <a:cs typeface="+mn-cs"/>
              </a:rPr>
              <a:t>τα οποία θα αναλύσουμε πιο μετά</a:t>
            </a:r>
            <a:r>
              <a:rPr lang="en-US" sz="1200" i="0" kern="1200" baseline="0" dirty="0" smtClean="0">
                <a:solidFill>
                  <a:schemeClr val="tx1"/>
                </a:solidFill>
                <a:effectLst/>
                <a:latin typeface="+mn-lt"/>
                <a:ea typeface="+mn-ea"/>
                <a:cs typeface="+mn-cs"/>
              </a:rPr>
              <a:t>.</a:t>
            </a:r>
            <a:endParaRPr lang="el-GR" sz="1200" i="0" kern="1200" baseline="0" dirty="0" smtClean="0">
              <a:solidFill>
                <a:schemeClr val="tx1"/>
              </a:solidFill>
              <a:effectLst/>
              <a:latin typeface="+mn-lt"/>
              <a:ea typeface="+mn-ea"/>
              <a:cs typeface="+mn-cs"/>
            </a:endParaRPr>
          </a:p>
          <a:p>
            <a:endParaRPr lang="el-GR" sz="120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B8B0E10-9416-484A-AE67-2425FFDAEF03}" type="slidenum">
              <a:rPr lang="el-GR" smtClean="0"/>
              <a:t>12</a:t>
            </a:fld>
            <a:endParaRPr lang="el-GR"/>
          </a:p>
        </p:txBody>
      </p:sp>
    </p:spTree>
    <p:extLst>
      <p:ext uri="{BB962C8B-B14F-4D97-AF65-F5344CB8AC3E}">
        <p14:creationId xmlns:p14="http://schemas.microsoft.com/office/powerpoint/2010/main" val="1770375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1200" i="0" kern="1200" dirty="0" smtClean="0">
                <a:solidFill>
                  <a:schemeClr val="tx1"/>
                </a:solidFill>
                <a:effectLst/>
                <a:latin typeface="+mn-lt"/>
                <a:ea typeface="+mn-ea"/>
                <a:cs typeface="+mn-cs"/>
              </a:rPr>
              <a:t>Λίγα λόγια για το μοντέλο δεδομένων της </a:t>
            </a:r>
            <a:r>
              <a:rPr lang="en-US" sz="1200" i="0" kern="1200" dirty="0" smtClean="0">
                <a:solidFill>
                  <a:schemeClr val="tx1"/>
                </a:solidFill>
                <a:effectLst/>
                <a:latin typeface="+mn-lt"/>
                <a:ea typeface="+mn-ea"/>
                <a:cs typeface="+mn-cs"/>
              </a:rPr>
              <a:t>HBase.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sz="1200" i="0" kern="1200" dirty="0" smtClean="0">
                <a:solidFill>
                  <a:schemeClr val="tx1"/>
                </a:solidFill>
                <a:effectLst/>
                <a:latin typeface="+mn-lt"/>
                <a:ea typeface="+mn-ea"/>
                <a:cs typeface="+mn-cs"/>
              </a:rPr>
              <a:t>Τα</a:t>
            </a:r>
            <a:r>
              <a:rPr lang="el-GR" sz="1200" i="0" kern="1200" baseline="0" dirty="0" smtClean="0">
                <a:solidFill>
                  <a:schemeClr val="tx1"/>
                </a:solidFill>
                <a:effectLst/>
                <a:latin typeface="+mn-lt"/>
                <a:ea typeface="+mn-ea"/>
                <a:cs typeface="+mn-cs"/>
              </a:rPr>
              <a:t> δεδομένα αποθηκεύονται σε ένα </a:t>
            </a:r>
            <a:r>
              <a:rPr lang="en-US" sz="1200" i="0" kern="1200" baseline="0" dirty="0" smtClean="0">
                <a:solidFill>
                  <a:schemeClr val="tx1"/>
                </a:solidFill>
                <a:effectLst/>
                <a:latin typeface="+mn-lt"/>
                <a:ea typeface="+mn-ea"/>
                <a:cs typeface="+mn-cs"/>
              </a:rPr>
              <a:t>table</a:t>
            </a:r>
            <a:r>
              <a:rPr lang="el-GR" sz="1200" i="0" kern="1200" baseline="0" dirty="0" smtClean="0">
                <a:solidFill>
                  <a:schemeClr val="tx1"/>
                </a:solidFill>
                <a:effectLst/>
                <a:latin typeface="+mn-lt"/>
                <a:ea typeface="+mn-ea"/>
                <a:cs typeface="+mn-cs"/>
              </a:rPr>
              <a:t> που αποτελείται από </a:t>
            </a:r>
            <a:r>
              <a:rPr lang="en-US" sz="1200" i="0" kern="1200" baseline="0" dirty="0" smtClean="0">
                <a:solidFill>
                  <a:schemeClr val="tx1"/>
                </a:solidFill>
                <a:effectLst/>
                <a:latin typeface="+mn-lt"/>
                <a:ea typeface="+mn-ea"/>
                <a:cs typeface="+mn-cs"/>
              </a:rPr>
              <a:t>rows. </a:t>
            </a:r>
            <a:r>
              <a:rPr lang="el-GR" sz="1200" i="0" kern="1200" baseline="0" dirty="0" smtClean="0">
                <a:solidFill>
                  <a:schemeClr val="tx1"/>
                </a:solidFill>
                <a:effectLst/>
                <a:latin typeface="+mn-lt"/>
                <a:ea typeface="+mn-ea"/>
                <a:cs typeface="+mn-cs"/>
              </a:rPr>
              <a:t>Κάθε </a:t>
            </a:r>
            <a:r>
              <a:rPr lang="en-US" sz="1200" i="0" kern="1200" baseline="0" dirty="0" smtClean="0">
                <a:solidFill>
                  <a:schemeClr val="tx1"/>
                </a:solidFill>
                <a:effectLst/>
                <a:latin typeface="+mn-lt"/>
                <a:ea typeface="+mn-ea"/>
                <a:cs typeface="+mn-cs"/>
              </a:rPr>
              <a:t>row</a:t>
            </a:r>
            <a:r>
              <a:rPr lang="el-GR" sz="1200" i="0" kern="1200" baseline="0" dirty="0" smtClean="0">
                <a:solidFill>
                  <a:schemeClr val="tx1"/>
                </a:solidFill>
                <a:effectLst/>
                <a:latin typeface="+mn-lt"/>
                <a:ea typeface="+mn-ea"/>
                <a:cs typeface="+mn-cs"/>
              </a:rPr>
              <a:t> έχει ένα μοναδικό </a:t>
            </a:r>
            <a:r>
              <a:rPr lang="en-US" sz="1200" i="0" kern="1200" baseline="0" dirty="0" smtClean="0">
                <a:solidFill>
                  <a:schemeClr val="tx1"/>
                </a:solidFill>
                <a:effectLst/>
                <a:latin typeface="+mn-lt"/>
                <a:ea typeface="+mn-ea"/>
                <a:cs typeface="+mn-cs"/>
              </a:rPr>
              <a:t>row key </a:t>
            </a:r>
            <a:r>
              <a:rPr lang="el-GR" sz="1200" i="0" kern="1200" baseline="0" dirty="0" smtClean="0">
                <a:solidFill>
                  <a:schemeClr val="tx1"/>
                </a:solidFill>
                <a:effectLst/>
                <a:latin typeface="+mn-lt"/>
                <a:ea typeface="+mn-ea"/>
                <a:cs typeface="+mn-cs"/>
              </a:rPr>
              <a:t>και ένα ή περισσότερα </a:t>
            </a:r>
            <a:r>
              <a:rPr lang="en-US" sz="1200" i="0" kern="1200" baseline="0" dirty="0" smtClean="0">
                <a:solidFill>
                  <a:schemeClr val="tx1"/>
                </a:solidFill>
                <a:effectLst/>
                <a:latin typeface="+mn-lt"/>
                <a:ea typeface="+mn-ea"/>
                <a:cs typeface="+mn-cs"/>
              </a:rPr>
              <a:t>columns </a:t>
            </a:r>
            <a:r>
              <a:rPr lang="el-GR" sz="1200" i="0" kern="1200" baseline="0" dirty="0" smtClean="0">
                <a:solidFill>
                  <a:schemeClr val="tx1"/>
                </a:solidFill>
                <a:effectLst/>
                <a:latin typeface="+mn-lt"/>
                <a:ea typeface="+mn-ea"/>
                <a:cs typeface="+mn-cs"/>
              </a:rPr>
              <a:t>που σχετίζονται με αυτό. Τα </a:t>
            </a:r>
            <a:r>
              <a:rPr lang="en-US" sz="1200" i="0" kern="1200" baseline="0" dirty="0" smtClean="0">
                <a:solidFill>
                  <a:schemeClr val="tx1"/>
                </a:solidFill>
                <a:effectLst/>
                <a:latin typeface="+mn-lt"/>
                <a:ea typeface="+mn-ea"/>
                <a:cs typeface="+mn-cs"/>
              </a:rPr>
              <a:t>rows </a:t>
            </a:r>
            <a:r>
              <a:rPr lang="el-GR" sz="1200" i="0" kern="1200" baseline="0" dirty="0" smtClean="0">
                <a:solidFill>
                  <a:schemeClr val="tx1"/>
                </a:solidFill>
                <a:effectLst/>
                <a:latin typeface="+mn-lt"/>
                <a:ea typeface="+mn-ea"/>
                <a:cs typeface="+mn-cs"/>
              </a:rPr>
              <a:t>είναι ταξινομημένα αλφαβητικά με βάση το </a:t>
            </a:r>
            <a:r>
              <a:rPr lang="en-US" sz="1200" i="0" kern="1200" baseline="0" dirty="0" smtClean="0">
                <a:solidFill>
                  <a:schemeClr val="tx1"/>
                </a:solidFill>
                <a:effectLst/>
                <a:latin typeface="+mn-lt"/>
                <a:ea typeface="+mn-ea"/>
                <a:cs typeface="+mn-cs"/>
              </a:rPr>
              <a:t>row key </a:t>
            </a:r>
            <a:r>
              <a:rPr lang="el-GR" sz="1200" i="0" kern="1200" baseline="0" dirty="0" smtClean="0">
                <a:solidFill>
                  <a:schemeClr val="tx1"/>
                </a:solidFill>
                <a:effectLst/>
                <a:latin typeface="+mn-lt"/>
                <a:ea typeface="+mn-ea"/>
                <a:cs typeface="+mn-cs"/>
              </a:rPr>
              <a:t>και το </a:t>
            </a:r>
            <a:r>
              <a:rPr lang="en-US" sz="1200" i="0" kern="1200" baseline="0" dirty="0" smtClean="0">
                <a:solidFill>
                  <a:schemeClr val="tx1"/>
                </a:solidFill>
                <a:effectLst/>
                <a:latin typeface="+mn-lt"/>
                <a:ea typeface="+mn-ea"/>
                <a:cs typeface="+mn-cs"/>
              </a:rPr>
              <a:t>table </a:t>
            </a:r>
            <a:r>
              <a:rPr lang="el-GR" sz="1200" i="0" kern="1200" baseline="0" dirty="0" smtClean="0">
                <a:solidFill>
                  <a:schemeClr val="tx1"/>
                </a:solidFill>
                <a:effectLst/>
                <a:latin typeface="+mn-lt"/>
                <a:ea typeface="+mn-ea"/>
                <a:cs typeface="+mn-cs"/>
              </a:rPr>
              <a:t>χωρίζεται οριζόντια σε </a:t>
            </a:r>
            <a:r>
              <a:rPr lang="en-US" sz="1200" i="0" kern="1200" baseline="0" dirty="0" smtClean="0">
                <a:solidFill>
                  <a:schemeClr val="tx1"/>
                </a:solidFill>
                <a:effectLst/>
                <a:latin typeface="+mn-lt"/>
                <a:ea typeface="+mn-ea"/>
                <a:cs typeface="+mn-cs"/>
              </a:rPr>
              <a:t>Regions </a:t>
            </a:r>
            <a:r>
              <a:rPr lang="el-GR" sz="1200" i="0" kern="1200" baseline="0" dirty="0" smtClean="0">
                <a:solidFill>
                  <a:schemeClr val="tx1"/>
                </a:solidFill>
                <a:effectLst/>
                <a:latin typeface="+mn-lt"/>
                <a:ea typeface="+mn-ea"/>
                <a:cs typeface="+mn-cs"/>
              </a:rPr>
              <a:t>που περιλαμβάνουν </a:t>
            </a:r>
            <a:r>
              <a:rPr lang="en-US" sz="1200" i="0" kern="1200" baseline="0" dirty="0" smtClean="0">
                <a:solidFill>
                  <a:schemeClr val="tx1"/>
                </a:solidFill>
                <a:effectLst/>
                <a:latin typeface="+mn-lt"/>
                <a:ea typeface="+mn-ea"/>
                <a:cs typeface="+mn-cs"/>
              </a:rPr>
              <a:t>ranges </a:t>
            </a:r>
            <a:r>
              <a:rPr lang="el-GR" sz="1200" i="0" kern="1200" baseline="0" dirty="0" smtClean="0">
                <a:solidFill>
                  <a:schemeClr val="tx1"/>
                </a:solidFill>
                <a:effectLst/>
                <a:latin typeface="+mn-lt"/>
                <a:ea typeface="+mn-ea"/>
                <a:cs typeface="+mn-cs"/>
              </a:rPr>
              <a:t>από </a:t>
            </a:r>
            <a:r>
              <a:rPr lang="en-US" sz="1200" i="0" kern="1200" baseline="0" dirty="0" smtClean="0">
                <a:solidFill>
                  <a:schemeClr val="tx1"/>
                </a:solidFill>
                <a:effectLst/>
                <a:latin typeface="+mn-lt"/>
                <a:ea typeface="+mn-ea"/>
                <a:cs typeface="+mn-cs"/>
              </a:rPr>
              <a:t>row keys.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sz="1200" i="0" kern="1200" baseline="0" dirty="0" smtClean="0">
                <a:solidFill>
                  <a:schemeClr val="tx1"/>
                </a:solidFill>
                <a:effectLst/>
                <a:latin typeface="+mn-lt"/>
                <a:ea typeface="+mn-ea"/>
                <a:cs typeface="+mn-cs"/>
              </a:rPr>
              <a:t>Κάθε </a:t>
            </a:r>
            <a:r>
              <a:rPr lang="en-US" sz="1200" i="0" kern="1200" baseline="0" dirty="0" smtClean="0">
                <a:solidFill>
                  <a:schemeClr val="tx1"/>
                </a:solidFill>
                <a:effectLst/>
                <a:latin typeface="+mn-lt"/>
                <a:ea typeface="+mn-ea"/>
                <a:cs typeface="+mn-cs"/>
              </a:rPr>
              <a:t>column </a:t>
            </a:r>
            <a:r>
              <a:rPr lang="el-GR" sz="1200" i="0" kern="1200" baseline="0" dirty="0" smtClean="0">
                <a:solidFill>
                  <a:schemeClr val="tx1"/>
                </a:solidFill>
                <a:effectLst/>
                <a:latin typeface="+mn-lt"/>
                <a:ea typeface="+mn-ea"/>
                <a:cs typeface="+mn-cs"/>
              </a:rPr>
              <a:t>προσδιορίζεται από ένα </a:t>
            </a:r>
            <a:r>
              <a:rPr lang="en-US" sz="1200" i="0" kern="1200" baseline="0" dirty="0" smtClean="0">
                <a:solidFill>
                  <a:schemeClr val="tx1"/>
                </a:solidFill>
                <a:effectLst/>
                <a:latin typeface="+mn-lt"/>
                <a:ea typeface="+mn-ea"/>
                <a:cs typeface="+mn-cs"/>
              </a:rPr>
              <a:t>column family </a:t>
            </a:r>
            <a:r>
              <a:rPr lang="el-GR" sz="1200" i="0" kern="1200" baseline="0" dirty="0" smtClean="0">
                <a:solidFill>
                  <a:schemeClr val="tx1"/>
                </a:solidFill>
                <a:effectLst/>
                <a:latin typeface="+mn-lt"/>
                <a:ea typeface="+mn-ea"/>
                <a:cs typeface="+mn-cs"/>
              </a:rPr>
              <a:t>και ένα </a:t>
            </a:r>
            <a:r>
              <a:rPr lang="en-US" sz="1200" i="0" kern="1200" baseline="0" dirty="0" smtClean="0">
                <a:solidFill>
                  <a:schemeClr val="tx1"/>
                </a:solidFill>
                <a:effectLst/>
                <a:latin typeface="+mn-lt"/>
                <a:ea typeface="+mn-ea"/>
                <a:cs typeface="+mn-cs"/>
              </a:rPr>
              <a:t>column qualifier. </a:t>
            </a:r>
            <a:r>
              <a:rPr lang="el-GR" sz="1200" i="0" kern="1200" baseline="0" dirty="0" smtClean="0">
                <a:solidFill>
                  <a:schemeClr val="tx1"/>
                </a:solidFill>
                <a:effectLst/>
                <a:latin typeface="+mn-lt"/>
                <a:ea typeface="+mn-ea"/>
                <a:cs typeface="+mn-cs"/>
              </a:rPr>
              <a:t>Τα </a:t>
            </a:r>
            <a:r>
              <a:rPr lang="en-US" sz="1200" i="0" kern="1200" baseline="0" dirty="0" smtClean="0">
                <a:solidFill>
                  <a:schemeClr val="tx1"/>
                </a:solidFill>
                <a:effectLst/>
                <a:latin typeface="+mn-lt"/>
                <a:ea typeface="+mn-ea"/>
                <a:cs typeface="+mn-cs"/>
              </a:rPr>
              <a:t>column families </a:t>
            </a:r>
            <a:r>
              <a:rPr lang="el-GR" sz="1200" i="0" kern="1200" baseline="0" dirty="0" err="1" smtClean="0">
                <a:solidFill>
                  <a:schemeClr val="tx1"/>
                </a:solidFill>
                <a:effectLst/>
                <a:latin typeface="+mn-lt"/>
                <a:ea typeface="+mn-ea"/>
                <a:cs typeface="+mn-cs"/>
              </a:rPr>
              <a:t>γκρουπάρουν</a:t>
            </a:r>
            <a:r>
              <a:rPr lang="el-GR" sz="1200" i="0" kern="1200" baseline="0" dirty="0" smtClean="0">
                <a:solidFill>
                  <a:schemeClr val="tx1"/>
                </a:solidFill>
                <a:effectLst/>
                <a:latin typeface="+mn-lt"/>
                <a:ea typeface="+mn-ea"/>
                <a:cs typeface="+mn-cs"/>
              </a:rPr>
              <a:t> </a:t>
            </a:r>
            <a:r>
              <a:rPr lang="en-US" sz="1200" i="0" kern="1200" baseline="0" dirty="0" smtClean="0">
                <a:solidFill>
                  <a:schemeClr val="tx1"/>
                </a:solidFill>
                <a:effectLst/>
                <a:latin typeface="+mn-lt"/>
                <a:ea typeface="+mn-ea"/>
                <a:cs typeface="+mn-cs"/>
              </a:rPr>
              <a:t>sets </a:t>
            </a:r>
            <a:r>
              <a:rPr lang="el-GR" sz="1200" i="0" kern="1200" baseline="0" dirty="0" smtClean="0">
                <a:solidFill>
                  <a:schemeClr val="tx1"/>
                </a:solidFill>
                <a:effectLst/>
                <a:latin typeface="+mn-lt"/>
                <a:ea typeface="+mn-ea"/>
                <a:cs typeface="+mn-cs"/>
              </a:rPr>
              <a:t>από </a:t>
            </a:r>
            <a:r>
              <a:rPr lang="en-US" sz="1200" i="0" kern="1200" baseline="0" dirty="0" smtClean="0">
                <a:solidFill>
                  <a:schemeClr val="tx1"/>
                </a:solidFill>
                <a:effectLst/>
                <a:latin typeface="+mn-lt"/>
                <a:ea typeface="+mn-ea"/>
                <a:cs typeface="+mn-cs"/>
              </a:rPr>
              <a:t>column</a:t>
            </a:r>
            <a:r>
              <a:rPr lang="el-GR" sz="1200" i="0" kern="1200" baseline="0" dirty="0" smtClean="0">
                <a:solidFill>
                  <a:schemeClr val="tx1"/>
                </a:solidFill>
                <a:effectLst/>
                <a:latin typeface="+mn-lt"/>
                <a:ea typeface="+mn-ea"/>
                <a:cs typeface="+mn-cs"/>
              </a:rPr>
              <a:t> </a:t>
            </a:r>
            <a:r>
              <a:rPr lang="en-US" sz="1200" i="0" kern="1200" baseline="0" dirty="0" smtClean="0">
                <a:solidFill>
                  <a:schemeClr val="tx1"/>
                </a:solidFill>
                <a:effectLst/>
                <a:latin typeface="+mn-lt"/>
                <a:ea typeface="+mn-ea"/>
                <a:cs typeface="+mn-cs"/>
              </a:rPr>
              <a:t>qualifiers.</a:t>
            </a:r>
            <a:r>
              <a:rPr lang="el-GR" sz="1200" i="0" kern="1200" baseline="0" dirty="0" smtClean="0">
                <a:solidFill>
                  <a:schemeClr val="tx1"/>
                </a:solidFill>
                <a:effectLst/>
                <a:latin typeface="+mn-lt"/>
                <a:ea typeface="+mn-ea"/>
                <a:cs typeface="+mn-cs"/>
              </a:rPr>
              <a:t> </a:t>
            </a:r>
            <a:endParaRPr lang="el-GR" sz="120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sz="1200" i="0" kern="1200" baseline="0" dirty="0" smtClean="0">
                <a:solidFill>
                  <a:schemeClr val="tx1"/>
                </a:solidFill>
                <a:effectLst/>
                <a:latin typeface="+mn-lt"/>
                <a:ea typeface="+mn-ea"/>
                <a:cs typeface="+mn-cs"/>
              </a:rPr>
              <a:t>(Κάθε </a:t>
            </a:r>
            <a:r>
              <a:rPr lang="en-US" sz="1200" i="0" kern="1200" baseline="0" dirty="0" smtClean="0">
                <a:solidFill>
                  <a:schemeClr val="tx1"/>
                </a:solidFill>
                <a:effectLst/>
                <a:latin typeface="+mn-lt"/>
                <a:ea typeface="+mn-ea"/>
                <a:cs typeface="+mn-cs"/>
              </a:rPr>
              <a:t>column family </a:t>
            </a:r>
            <a:r>
              <a:rPr lang="el-GR" sz="1200" i="0" kern="1200" baseline="0" dirty="0" smtClean="0">
                <a:solidFill>
                  <a:schemeClr val="tx1"/>
                </a:solidFill>
                <a:effectLst/>
                <a:latin typeface="+mn-lt"/>
                <a:ea typeface="+mn-ea"/>
                <a:cs typeface="+mn-cs"/>
              </a:rPr>
              <a:t>για κάθε </a:t>
            </a:r>
            <a:r>
              <a:rPr lang="en-US" sz="1200" i="0" kern="1200" baseline="0" dirty="0" smtClean="0">
                <a:solidFill>
                  <a:schemeClr val="tx1"/>
                </a:solidFill>
                <a:effectLst/>
                <a:latin typeface="+mn-lt"/>
                <a:ea typeface="+mn-ea"/>
                <a:cs typeface="+mn-cs"/>
              </a:rPr>
              <a:t>Region </a:t>
            </a:r>
            <a:r>
              <a:rPr lang="el-GR" sz="1200" i="0" kern="1200" baseline="0" dirty="0" smtClean="0">
                <a:solidFill>
                  <a:schemeClr val="tx1"/>
                </a:solidFill>
                <a:effectLst/>
                <a:latin typeface="+mn-lt"/>
                <a:ea typeface="+mn-ea"/>
                <a:cs typeface="+mn-cs"/>
              </a:rPr>
              <a:t>αποθηκεύεται σε ξεχωριστό αρχείο </a:t>
            </a:r>
            <a:r>
              <a:rPr lang="en-US" sz="1200" i="0" kern="1200" baseline="0" dirty="0" err="1" smtClean="0">
                <a:solidFill>
                  <a:schemeClr val="tx1"/>
                </a:solidFill>
                <a:effectLst/>
                <a:latin typeface="+mn-lt"/>
                <a:ea typeface="+mn-ea"/>
                <a:cs typeface="+mn-cs"/>
              </a:rPr>
              <a:t>HFile</a:t>
            </a:r>
            <a:r>
              <a:rPr lang="en-US" sz="1200" i="0" kern="1200" baseline="0" dirty="0" smtClean="0">
                <a:solidFill>
                  <a:schemeClr val="tx1"/>
                </a:solidFill>
                <a:effectLst/>
                <a:latin typeface="+mn-lt"/>
                <a:ea typeface="+mn-ea"/>
                <a:cs typeface="+mn-cs"/>
              </a:rPr>
              <a:t>, </a:t>
            </a:r>
            <a:r>
              <a:rPr lang="el-GR" sz="1200" i="0" kern="1200" baseline="0" dirty="0" err="1" smtClean="0">
                <a:solidFill>
                  <a:schemeClr val="tx1"/>
                </a:solidFill>
                <a:effectLst/>
                <a:latin typeface="+mn-lt"/>
                <a:ea typeface="+mn-ea"/>
                <a:cs typeface="+mn-cs"/>
              </a:rPr>
              <a:t>γι’αυτό</a:t>
            </a:r>
            <a:r>
              <a:rPr lang="el-GR" sz="1200" i="0" kern="1200" baseline="0" dirty="0" smtClean="0">
                <a:solidFill>
                  <a:schemeClr val="tx1"/>
                </a:solidFill>
                <a:effectLst/>
                <a:latin typeface="+mn-lt"/>
                <a:ea typeface="+mn-ea"/>
                <a:cs typeface="+mn-cs"/>
              </a:rPr>
              <a:t> τα </a:t>
            </a:r>
            <a:r>
              <a:rPr lang="en-US" sz="1200" i="0" kern="1200" baseline="0" dirty="0" smtClean="0">
                <a:solidFill>
                  <a:schemeClr val="tx1"/>
                </a:solidFill>
                <a:effectLst/>
                <a:latin typeface="+mn-lt"/>
                <a:ea typeface="+mn-ea"/>
                <a:cs typeface="+mn-cs"/>
              </a:rPr>
              <a:t>column families </a:t>
            </a:r>
            <a:r>
              <a:rPr lang="el-GR" sz="1200" i="0" kern="1200" baseline="0" dirty="0" smtClean="0">
                <a:solidFill>
                  <a:schemeClr val="tx1"/>
                </a:solidFill>
                <a:effectLst/>
                <a:latin typeface="+mn-lt"/>
                <a:ea typeface="+mn-ea"/>
                <a:cs typeface="+mn-cs"/>
              </a:rPr>
              <a:t>πρέπει να ορίζεται κατά τη δημιουργία του πίνακα</a:t>
            </a:r>
            <a:r>
              <a:rPr lang="en-US" sz="1200" i="0" kern="1200" baseline="0" dirty="0" smtClean="0">
                <a:solidFill>
                  <a:schemeClr val="tx1"/>
                </a:solidFill>
                <a:effectLst/>
                <a:latin typeface="+mn-lt"/>
                <a:ea typeface="+mn-ea"/>
                <a:cs typeface="+mn-cs"/>
              </a:rPr>
              <a:t>. </a:t>
            </a:r>
            <a:r>
              <a:rPr lang="el-GR" sz="1200" i="0" kern="1200" baseline="0" dirty="0" smtClean="0">
                <a:solidFill>
                  <a:schemeClr val="tx1"/>
                </a:solidFill>
                <a:effectLst/>
                <a:latin typeface="+mn-lt"/>
                <a:ea typeface="+mn-ea"/>
                <a:cs typeface="+mn-cs"/>
              </a:rPr>
              <a:t>Μέσα σε ένα </a:t>
            </a:r>
            <a:r>
              <a:rPr lang="en-US" sz="1200" i="0" kern="1200" baseline="0" dirty="0" smtClean="0">
                <a:solidFill>
                  <a:schemeClr val="tx1"/>
                </a:solidFill>
                <a:effectLst/>
                <a:latin typeface="+mn-lt"/>
                <a:ea typeface="+mn-ea"/>
                <a:cs typeface="+mn-cs"/>
              </a:rPr>
              <a:t>column family </a:t>
            </a:r>
            <a:r>
              <a:rPr lang="el-GR" sz="1200" i="0" kern="1200" baseline="0" dirty="0" smtClean="0">
                <a:solidFill>
                  <a:schemeClr val="tx1"/>
                </a:solidFill>
                <a:effectLst/>
                <a:latin typeface="+mn-lt"/>
                <a:ea typeface="+mn-ea"/>
                <a:cs typeface="+mn-cs"/>
              </a:rPr>
              <a:t>κάθε </a:t>
            </a:r>
            <a:r>
              <a:rPr lang="en-US" sz="1200" i="0" kern="1200" baseline="0" dirty="0" smtClean="0">
                <a:solidFill>
                  <a:schemeClr val="tx1"/>
                </a:solidFill>
                <a:effectLst/>
                <a:latin typeface="+mn-lt"/>
                <a:ea typeface="+mn-ea"/>
                <a:cs typeface="+mn-cs"/>
              </a:rPr>
              <a:t>row </a:t>
            </a:r>
            <a:r>
              <a:rPr lang="el-GR" sz="1200" i="0" kern="1200" baseline="0" dirty="0" smtClean="0">
                <a:solidFill>
                  <a:schemeClr val="tx1"/>
                </a:solidFill>
                <a:effectLst/>
                <a:latin typeface="+mn-lt"/>
                <a:ea typeface="+mn-ea"/>
                <a:cs typeface="+mn-cs"/>
              </a:rPr>
              <a:t>μπορεί να έχει διαφορετικά </a:t>
            </a:r>
            <a:r>
              <a:rPr lang="en-US" sz="1200" i="0" kern="1200" baseline="0" dirty="0" smtClean="0">
                <a:solidFill>
                  <a:schemeClr val="tx1"/>
                </a:solidFill>
                <a:effectLst/>
                <a:latin typeface="+mn-lt"/>
                <a:ea typeface="+mn-ea"/>
                <a:cs typeface="+mn-cs"/>
              </a:rPr>
              <a:t>column qualifiers, </a:t>
            </a:r>
            <a:r>
              <a:rPr lang="el-GR" sz="1200" i="0" kern="1200" baseline="0" dirty="0" smtClean="0">
                <a:solidFill>
                  <a:schemeClr val="tx1"/>
                </a:solidFill>
                <a:effectLst/>
                <a:latin typeface="+mn-lt"/>
                <a:ea typeface="+mn-ea"/>
                <a:cs typeface="+mn-cs"/>
              </a:rPr>
              <a:t>τα οποία δε χρειάζεται να είναι προσδιορισμένα κατά τη δημιουργία του </a:t>
            </a:r>
            <a:r>
              <a:rPr lang="en-US" sz="1200" i="0" kern="1200" baseline="0" dirty="0" smtClean="0">
                <a:solidFill>
                  <a:schemeClr val="tx1"/>
                </a:solidFill>
                <a:effectLst/>
                <a:latin typeface="+mn-lt"/>
                <a:ea typeface="+mn-ea"/>
                <a:cs typeface="+mn-cs"/>
              </a:rPr>
              <a:t>table</a:t>
            </a:r>
            <a:r>
              <a:rPr lang="en-US" sz="1200" i="0" kern="1200" baseline="0" dirty="0" smtClean="0">
                <a:solidFill>
                  <a:schemeClr val="tx1"/>
                </a:solidFill>
                <a:effectLst/>
                <a:latin typeface="+mn-lt"/>
                <a:ea typeface="+mn-ea"/>
                <a:cs typeface="+mn-cs"/>
              </a:rPr>
              <a:t>.</a:t>
            </a:r>
            <a:r>
              <a:rPr lang="el-GR" sz="1200" i="0" kern="1200" baseline="0" dirty="0" smtClean="0">
                <a:solidFill>
                  <a:schemeClr val="tx1"/>
                </a:solidFill>
                <a:effectLst/>
                <a:latin typeface="+mn-lt"/>
                <a:ea typeface="+mn-ea"/>
                <a:cs typeface="+mn-cs"/>
              </a:rPr>
              <a:t>)</a:t>
            </a:r>
            <a:endParaRPr lang="en-US" sz="120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sz="1200" i="0" kern="1200" baseline="0" dirty="0" smtClean="0">
                <a:solidFill>
                  <a:schemeClr val="tx1"/>
                </a:solidFill>
                <a:effectLst/>
                <a:latin typeface="+mn-lt"/>
                <a:ea typeface="+mn-ea"/>
                <a:cs typeface="+mn-cs"/>
              </a:rPr>
              <a:t>Ο συνδυασμός </a:t>
            </a:r>
            <a:r>
              <a:rPr lang="en-US" sz="1200" i="0" kern="1200" baseline="0" dirty="0" smtClean="0">
                <a:solidFill>
                  <a:schemeClr val="tx1"/>
                </a:solidFill>
                <a:effectLst/>
                <a:latin typeface="+mn-lt"/>
                <a:ea typeface="+mn-ea"/>
                <a:cs typeface="+mn-cs"/>
              </a:rPr>
              <a:t>row, column family </a:t>
            </a:r>
            <a:r>
              <a:rPr lang="el-GR" sz="1200" i="0" kern="1200" baseline="0" dirty="0" smtClean="0">
                <a:solidFill>
                  <a:schemeClr val="tx1"/>
                </a:solidFill>
                <a:effectLst/>
                <a:latin typeface="+mn-lt"/>
                <a:ea typeface="+mn-ea"/>
                <a:cs typeface="+mn-cs"/>
              </a:rPr>
              <a:t>και </a:t>
            </a:r>
            <a:r>
              <a:rPr lang="en-US" sz="1200" i="0" kern="1200" baseline="0" dirty="0" smtClean="0">
                <a:solidFill>
                  <a:schemeClr val="tx1"/>
                </a:solidFill>
                <a:effectLst/>
                <a:latin typeface="+mn-lt"/>
                <a:ea typeface="+mn-ea"/>
                <a:cs typeface="+mn-cs"/>
              </a:rPr>
              <a:t>column qualifier </a:t>
            </a:r>
            <a:r>
              <a:rPr lang="el-GR" sz="1200" i="0" kern="1200" baseline="0" dirty="0" smtClean="0">
                <a:solidFill>
                  <a:schemeClr val="tx1"/>
                </a:solidFill>
                <a:effectLst/>
                <a:latin typeface="+mn-lt"/>
                <a:ea typeface="+mn-ea"/>
                <a:cs typeface="+mn-cs"/>
              </a:rPr>
              <a:t>ορίζει μοναδικά ένα </a:t>
            </a:r>
            <a:r>
              <a:rPr lang="en-US" sz="1200" i="0" kern="1200" baseline="0" dirty="0" smtClean="0">
                <a:solidFill>
                  <a:schemeClr val="tx1"/>
                </a:solidFill>
                <a:effectLst/>
                <a:latin typeface="+mn-lt"/>
                <a:ea typeface="+mn-ea"/>
                <a:cs typeface="+mn-cs"/>
              </a:rPr>
              <a:t>cell, </a:t>
            </a:r>
            <a:r>
              <a:rPr lang="el-GR" sz="1200" i="0" kern="1200" baseline="0" dirty="0" smtClean="0">
                <a:solidFill>
                  <a:schemeClr val="tx1"/>
                </a:solidFill>
                <a:effectLst/>
                <a:latin typeface="+mn-lt"/>
                <a:ea typeface="+mn-ea"/>
                <a:cs typeface="+mn-cs"/>
              </a:rPr>
              <a:t>το οποίο αποθηκεύει δεδομένα. Οι τιμές του κάθε </a:t>
            </a:r>
            <a:r>
              <a:rPr lang="en-US" sz="1200" i="0" kern="1200" baseline="0" dirty="0" smtClean="0">
                <a:solidFill>
                  <a:schemeClr val="tx1"/>
                </a:solidFill>
                <a:effectLst/>
                <a:latin typeface="+mn-lt"/>
                <a:ea typeface="+mn-ea"/>
                <a:cs typeface="+mn-cs"/>
              </a:rPr>
              <a:t>cell </a:t>
            </a:r>
            <a:r>
              <a:rPr lang="el-GR" sz="1200" i="0" kern="1200" baseline="0" dirty="0" smtClean="0">
                <a:solidFill>
                  <a:schemeClr val="tx1"/>
                </a:solidFill>
                <a:effectLst/>
                <a:latin typeface="+mn-lt"/>
                <a:ea typeface="+mn-ea"/>
                <a:cs typeface="+mn-cs"/>
              </a:rPr>
              <a:t>μπορούν να είναι </a:t>
            </a:r>
            <a:r>
              <a:rPr lang="en-US" sz="1200" i="0" kern="1200" baseline="0" dirty="0" smtClean="0">
                <a:solidFill>
                  <a:schemeClr val="tx1"/>
                </a:solidFill>
                <a:effectLst/>
                <a:latin typeface="+mn-lt"/>
                <a:ea typeface="+mn-ea"/>
                <a:cs typeface="+mn-cs"/>
              </a:rPr>
              <a:t>versioned </a:t>
            </a:r>
            <a:r>
              <a:rPr lang="el-GR" sz="1200" i="0" kern="1200" baseline="0" dirty="0" smtClean="0">
                <a:solidFill>
                  <a:schemeClr val="tx1"/>
                </a:solidFill>
                <a:effectLst/>
                <a:latin typeface="+mn-lt"/>
                <a:ea typeface="+mn-ea"/>
                <a:cs typeface="+mn-cs"/>
              </a:rPr>
              <a:t>με </a:t>
            </a:r>
            <a:r>
              <a:rPr lang="en-US" sz="1200" i="0" kern="1200" baseline="0" dirty="0" smtClean="0">
                <a:solidFill>
                  <a:schemeClr val="tx1"/>
                </a:solidFill>
                <a:effectLst/>
                <a:latin typeface="+mn-lt"/>
                <a:ea typeface="+mn-ea"/>
                <a:cs typeface="+mn-cs"/>
              </a:rPr>
              <a:t>timestamp.</a:t>
            </a:r>
            <a:endParaRPr lang="el-GR" sz="120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sz="1200" i="0" kern="1200" dirty="0" smtClean="0">
                <a:solidFill>
                  <a:schemeClr val="tx1"/>
                </a:solidFill>
                <a:effectLst/>
                <a:latin typeface="+mn-lt"/>
                <a:ea typeface="+mn-ea"/>
                <a:cs typeface="+mn-cs"/>
              </a:rPr>
              <a:t>Οι</a:t>
            </a:r>
            <a:r>
              <a:rPr lang="el-GR" sz="1200" i="0" kern="1200" baseline="0" dirty="0" smtClean="0">
                <a:solidFill>
                  <a:schemeClr val="tx1"/>
                </a:solidFill>
                <a:effectLst/>
                <a:latin typeface="+mn-lt"/>
                <a:ea typeface="+mn-ea"/>
                <a:cs typeface="+mn-cs"/>
              </a:rPr>
              <a:t> εντολές που υποστηρίζει η </a:t>
            </a:r>
            <a:r>
              <a:rPr lang="en-US" sz="1200" i="0" kern="1200" baseline="0" dirty="0" smtClean="0">
                <a:solidFill>
                  <a:schemeClr val="tx1"/>
                </a:solidFill>
                <a:effectLst/>
                <a:latin typeface="+mn-lt"/>
                <a:ea typeface="+mn-ea"/>
                <a:cs typeface="+mn-cs"/>
              </a:rPr>
              <a:t>HBase </a:t>
            </a:r>
            <a:r>
              <a:rPr lang="el-GR" sz="1200" i="0" kern="1200" baseline="0" dirty="0" smtClean="0">
                <a:solidFill>
                  <a:schemeClr val="tx1"/>
                </a:solidFill>
                <a:effectLst/>
                <a:latin typeface="+mn-lt"/>
                <a:ea typeface="+mn-ea"/>
                <a:cs typeface="+mn-cs"/>
              </a:rPr>
              <a:t>σε ένα</a:t>
            </a:r>
            <a:r>
              <a:rPr lang="en-US" sz="1200" i="0" kern="1200" baseline="0" dirty="0" smtClean="0">
                <a:solidFill>
                  <a:schemeClr val="tx1"/>
                </a:solidFill>
                <a:effectLst/>
                <a:latin typeface="+mn-lt"/>
                <a:ea typeface="+mn-ea"/>
                <a:cs typeface="+mn-cs"/>
              </a:rPr>
              <a:t> table </a:t>
            </a:r>
            <a:r>
              <a:rPr lang="el-GR" sz="1200" i="0" kern="1200" baseline="0" dirty="0" smtClean="0">
                <a:solidFill>
                  <a:schemeClr val="tx1"/>
                </a:solidFill>
                <a:effectLst/>
                <a:latin typeface="+mn-lt"/>
                <a:ea typeface="+mn-ea"/>
                <a:cs typeface="+mn-cs"/>
              </a:rPr>
              <a:t>είναι:</a:t>
            </a:r>
            <a:endParaRPr lang="en-US" sz="120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baseline="0" dirty="0" smtClean="0">
                <a:solidFill>
                  <a:schemeClr val="tx1"/>
                </a:solidFill>
                <a:effectLst/>
                <a:latin typeface="+mn-lt"/>
                <a:ea typeface="+mn-ea"/>
                <a:cs typeface="+mn-cs"/>
              </a:rPr>
              <a:t>Put </a:t>
            </a:r>
            <a:r>
              <a:rPr lang="el-GR" sz="1200" i="0" kern="1200" baseline="0" dirty="0" smtClean="0">
                <a:solidFill>
                  <a:schemeClr val="tx1"/>
                </a:solidFill>
                <a:effectLst/>
                <a:latin typeface="+mn-lt"/>
                <a:ea typeface="+mn-ea"/>
                <a:cs typeface="+mn-cs"/>
              </a:rPr>
              <a:t>που προσθέτει νέο </a:t>
            </a:r>
            <a:r>
              <a:rPr lang="en-US" sz="1200" i="0" kern="1200" baseline="0" dirty="0" smtClean="0">
                <a:solidFill>
                  <a:schemeClr val="tx1"/>
                </a:solidFill>
                <a:effectLst/>
                <a:latin typeface="+mn-lt"/>
                <a:ea typeface="+mn-ea"/>
                <a:cs typeface="+mn-cs"/>
              </a:rPr>
              <a:t>row </a:t>
            </a:r>
            <a:r>
              <a:rPr lang="el-GR" sz="1200" i="0" kern="1200" baseline="0" dirty="0" smtClean="0">
                <a:solidFill>
                  <a:schemeClr val="tx1"/>
                </a:solidFill>
                <a:effectLst/>
                <a:latin typeface="+mn-lt"/>
                <a:ea typeface="+mn-ea"/>
                <a:cs typeface="+mn-cs"/>
              </a:rPr>
              <a:t>στο </a:t>
            </a:r>
            <a:r>
              <a:rPr lang="en-US" sz="1200" i="0" kern="1200" baseline="0" dirty="0" smtClean="0">
                <a:solidFill>
                  <a:schemeClr val="tx1"/>
                </a:solidFill>
                <a:effectLst/>
                <a:latin typeface="+mn-lt"/>
                <a:ea typeface="+mn-ea"/>
                <a:cs typeface="+mn-cs"/>
              </a:rPr>
              <a:t>table</a:t>
            </a:r>
            <a:endParaRPr lang="el-GR" sz="120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baseline="0" dirty="0" smtClean="0">
                <a:solidFill>
                  <a:schemeClr val="tx1"/>
                </a:solidFill>
                <a:effectLst/>
                <a:latin typeface="+mn-lt"/>
                <a:ea typeface="+mn-ea"/>
                <a:cs typeface="+mn-cs"/>
              </a:rPr>
              <a:t>Get </a:t>
            </a:r>
            <a:r>
              <a:rPr lang="el-GR" sz="1200" i="0" kern="1200" baseline="0" dirty="0" smtClean="0">
                <a:solidFill>
                  <a:schemeClr val="tx1"/>
                </a:solidFill>
                <a:effectLst/>
                <a:latin typeface="+mn-lt"/>
                <a:ea typeface="+mn-ea"/>
                <a:cs typeface="+mn-cs"/>
              </a:rPr>
              <a:t>που επιστρέφει τις τιμές για ένα συγκεκριμένο </a:t>
            </a:r>
            <a:r>
              <a:rPr lang="en-US" sz="1200" i="0" kern="1200" baseline="0" dirty="0" smtClean="0">
                <a:solidFill>
                  <a:schemeClr val="tx1"/>
                </a:solidFill>
                <a:effectLst/>
                <a:latin typeface="+mn-lt"/>
                <a:ea typeface="+mn-ea"/>
                <a:cs typeface="+mn-cs"/>
              </a:rPr>
              <a:t>row</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baseline="0" dirty="0" smtClean="0">
                <a:solidFill>
                  <a:schemeClr val="tx1"/>
                </a:solidFill>
                <a:effectLst/>
                <a:latin typeface="+mn-lt"/>
                <a:ea typeface="+mn-ea"/>
                <a:cs typeface="+mn-cs"/>
              </a:rPr>
              <a:t>Scan </a:t>
            </a:r>
            <a:r>
              <a:rPr lang="el-GR" sz="1200" i="0" kern="1200" baseline="0" dirty="0" smtClean="0">
                <a:solidFill>
                  <a:schemeClr val="tx1"/>
                </a:solidFill>
                <a:effectLst/>
                <a:latin typeface="+mn-lt"/>
                <a:ea typeface="+mn-ea"/>
                <a:cs typeface="+mn-cs"/>
              </a:rPr>
              <a:t>που επιστρέφει τις τιμές για ένα </a:t>
            </a:r>
            <a:r>
              <a:rPr lang="en-US" sz="1200" i="0" kern="1200" baseline="0" dirty="0" smtClean="0">
                <a:solidFill>
                  <a:schemeClr val="tx1"/>
                </a:solidFill>
                <a:effectLst/>
                <a:latin typeface="+mn-lt"/>
                <a:ea typeface="+mn-ea"/>
                <a:cs typeface="+mn-cs"/>
              </a:rPr>
              <a:t>range</a:t>
            </a:r>
            <a:r>
              <a:rPr lang="el-GR" sz="1200" i="0" kern="1200" baseline="0" dirty="0" smtClean="0">
                <a:solidFill>
                  <a:schemeClr val="tx1"/>
                </a:solidFill>
                <a:effectLst/>
                <a:latin typeface="+mn-lt"/>
                <a:ea typeface="+mn-ea"/>
                <a:cs typeface="+mn-cs"/>
              </a:rPr>
              <a:t> από </a:t>
            </a:r>
            <a:r>
              <a:rPr lang="en-US" sz="1200" i="0" kern="1200" baseline="0" dirty="0" smtClean="0">
                <a:solidFill>
                  <a:schemeClr val="tx1"/>
                </a:solidFill>
                <a:effectLst/>
                <a:latin typeface="+mn-lt"/>
                <a:ea typeface="+mn-ea"/>
                <a:cs typeface="+mn-cs"/>
              </a:rPr>
              <a:t>rows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baseline="0" dirty="0" smtClean="0">
                <a:solidFill>
                  <a:schemeClr val="tx1"/>
                </a:solidFill>
                <a:effectLst/>
                <a:latin typeface="+mn-lt"/>
                <a:ea typeface="+mn-ea"/>
                <a:cs typeface="+mn-cs"/>
              </a:rPr>
              <a:t>Delete </a:t>
            </a:r>
            <a:r>
              <a:rPr lang="el-GR" sz="1200" i="0" kern="1200" baseline="0" dirty="0" smtClean="0">
                <a:solidFill>
                  <a:schemeClr val="tx1"/>
                </a:solidFill>
                <a:effectLst/>
                <a:latin typeface="+mn-lt"/>
                <a:ea typeface="+mn-ea"/>
                <a:cs typeface="+mn-cs"/>
              </a:rPr>
              <a:t>για τη διαγραφή ενός </a:t>
            </a:r>
            <a:r>
              <a:rPr lang="en-US" sz="1200" i="0" kern="1200" baseline="0" dirty="0" smtClean="0">
                <a:solidFill>
                  <a:schemeClr val="tx1"/>
                </a:solidFill>
                <a:effectLst/>
                <a:latin typeface="+mn-lt"/>
                <a:ea typeface="+mn-ea"/>
                <a:cs typeface="+mn-cs"/>
              </a:rPr>
              <a:t>row</a:t>
            </a:r>
            <a:endParaRPr lang="en-US" sz="120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B8B0E10-9416-484A-AE67-2425FFDAEF03}" type="slidenum">
              <a:rPr lang="el-GR" smtClean="0"/>
              <a:t>13</a:t>
            </a:fld>
            <a:endParaRPr lang="el-GR"/>
          </a:p>
        </p:txBody>
      </p:sp>
    </p:spTree>
    <p:extLst>
      <p:ext uri="{BB962C8B-B14F-4D97-AF65-F5344CB8AC3E}">
        <p14:creationId xmlns:p14="http://schemas.microsoft.com/office/powerpoint/2010/main" val="2219832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i="0" kern="1200" dirty="0" smtClean="0">
                <a:solidFill>
                  <a:schemeClr val="tx1"/>
                </a:solidFill>
                <a:effectLst/>
                <a:latin typeface="+mn-lt"/>
                <a:ea typeface="+mn-ea"/>
                <a:cs typeface="+mn-cs"/>
              </a:rPr>
              <a:t>Το </a:t>
            </a:r>
            <a:r>
              <a:rPr lang="en-US" sz="1200" i="0" kern="1200" dirty="0" smtClean="0">
                <a:solidFill>
                  <a:schemeClr val="tx1"/>
                </a:solidFill>
                <a:effectLst/>
                <a:latin typeface="+mn-lt"/>
                <a:ea typeface="+mn-ea"/>
                <a:cs typeface="+mn-cs"/>
              </a:rPr>
              <a:t>Phoenix </a:t>
            </a:r>
            <a:r>
              <a:rPr lang="el-GR" sz="1200" i="0" kern="1200" dirty="0" smtClean="0">
                <a:solidFill>
                  <a:schemeClr val="tx1"/>
                </a:solidFill>
                <a:effectLst/>
                <a:latin typeface="+mn-lt"/>
                <a:ea typeface="+mn-ea"/>
                <a:cs typeface="+mn-cs"/>
              </a:rPr>
              <a:t>είναι ένα</a:t>
            </a:r>
            <a:r>
              <a:rPr lang="el-GR" sz="1200" i="0" kern="1200" baseline="0" dirty="0" smtClean="0">
                <a:solidFill>
                  <a:schemeClr val="tx1"/>
                </a:solidFill>
                <a:effectLst/>
                <a:latin typeface="+mn-lt"/>
                <a:ea typeface="+mn-ea"/>
                <a:cs typeface="+mn-cs"/>
              </a:rPr>
              <a:t> </a:t>
            </a:r>
            <a:r>
              <a:rPr lang="en-US" sz="1200" i="0" kern="1200" baseline="0" dirty="0" smtClean="0">
                <a:solidFill>
                  <a:schemeClr val="tx1"/>
                </a:solidFill>
                <a:effectLst/>
                <a:latin typeface="+mn-lt"/>
                <a:ea typeface="+mn-ea"/>
                <a:cs typeface="+mn-cs"/>
              </a:rPr>
              <a:t>relational database layer </a:t>
            </a:r>
            <a:r>
              <a:rPr lang="el-GR" sz="1200" i="0" kern="1200" baseline="0" dirty="0" smtClean="0">
                <a:solidFill>
                  <a:schemeClr val="tx1"/>
                </a:solidFill>
                <a:effectLst/>
                <a:latin typeface="+mn-lt"/>
                <a:ea typeface="+mn-ea"/>
                <a:cs typeface="+mn-cs"/>
              </a:rPr>
              <a:t>για την </a:t>
            </a:r>
            <a:r>
              <a:rPr lang="en-US" sz="1200" i="0" kern="1200" baseline="0" dirty="0" smtClean="0">
                <a:solidFill>
                  <a:schemeClr val="tx1"/>
                </a:solidFill>
                <a:effectLst/>
                <a:latin typeface="+mn-lt"/>
                <a:ea typeface="+mn-ea"/>
                <a:cs typeface="+mn-cs"/>
              </a:rPr>
              <a:t>HBase, </a:t>
            </a:r>
            <a:r>
              <a:rPr lang="el-GR" sz="1200" i="0" kern="1200" baseline="0" dirty="0" smtClean="0">
                <a:solidFill>
                  <a:schemeClr val="tx1"/>
                </a:solidFill>
                <a:effectLst/>
                <a:latin typeface="+mn-lt"/>
                <a:ea typeface="+mn-ea"/>
                <a:cs typeface="+mn-cs"/>
              </a:rPr>
              <a:t>που επιτρέπει την εκτέλεση </a:t>
            </a:r>
            <a:r>
              <a:rPr lang="en-US" sz="1200" i="0" kern="1200" baseline="0" dirty="0" smtClean="0">
                <a:solidFill>
                  <a:schemeClr val="tx1"/>
                </a:solidFill>
                <a:effectLst/>
                <a:latin typeface="+mn-lt"/>
                <a:ea typeface="+mn-ea"/>
                <a:cs typeface="+mn-cs"/>
              </a:rPr>
              <a:t>low latency SQL </a:t>
            </a:r>
            <a:r>
              <a:rPr lang="el-GR" sz="1200" i="0" kern="1200" baseline="0" dirty="0" smtClean="0">
                <a:solidFill>
                  <a:schemeClr val="tx1"/>
                </a:solidFill>
                <a:effectLst/>
                <a:latin typeface="+mn-lt"/>
                <a:ea typeface="+mn-ea"/>
                <a:cs typeface="+mn-cs"/>
              </a:rPr>
              <a:t>ερωτημάτων σε δεδομένα </a:t>
            </a:r>
            <a:r>
              <a:rPr lang="en-US" sz="1200" i="0" kern="1200" baseline="0" dirty="0" smtClean="0">
                <a:solidFill>
                  <a:schemeClr val="tx1"/>
                </a:solidFill>
                <a:effectLst/>
                <a:latin typeface="+mn-lt"/>
                <a:ea typeface="+mn-ea"/>
                <a:cs typeface="+mn-cs"/>
              </a:rPr>
              <a:t>HBase.</a:t>
            </a:r>
            <a:r>
              <a:rPr lang="el-GR" sz="1200" i="0" kern="1200" baseline="0" dirty="0" smtClean="0">
                <a:solidFill>
                  <a:schemeClr val="tx1"/>
                </a:solidFill>
                <a:effectLst/>
                <a:latin typeface="+mn-lt"/>
                <a:ea typeface="+mn-ea"/>
                <a:cs typeface="+mn-cs"/>
              </a:rPr>
              <a:t> </a:t>
            </a:r>
            <a:endParaRPr lang="en-US" sz="1200" i="0" kern="1200" baseline="0" dirty="0" smtClean="0">
              <a:solidFill>
                <a:schemeClr val="tx1"/>
              </a:solidFill>
              <a:effectLst/>
              <a:latin typeface="+mn-lt"/>
              <a:ea typeface="+mn-ea"/>
              <a:cs typeface="+mn-cs"/>
            </a:endParaRPr>
          </a:p>
          <a:p>
            <a:endParaRPr lang="en-US"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Το </a:t>
            </a:r>
            <a:r>
              <a:rPr lang="en-US" sz="1200" i="0" kern="1200" baseline="0" dirty="0" smtClean="0">
                <a:solidFill>
                  <a:schemeClr val="tx1"/>
                </a:solidFill>
                <a:effectLst/>
                <a:latin typeface="+mn-lt"/>
                <a:ea typeface="+mn-ea"/>
                <a:cs typeface="+mn-cs"/>
              </a:rPr>
              <a:t>Phoenix </a:t>
            </a:r>
            <a:r>
              <a:rPr lang="el-GR" sz="1200" i="0" kern="1200" baseline="0" dirty="0" smtClean="0">
                <a:solidFill>
                  <a:schemeClr val="tx1"/>
                </a:solidFill>
                <a:effectLst/>
                <a:latin typeface="+mn-lt"/>
                <a:ea typeface="+mn-ea"/>
                <a:cs typeface="+mn-cs"/>
              </a:rPr>
              <a:t>περιλαμβάνει</a:t>
            </a:r>
            <a:r>
              <a:rPr lang="en-US" sz="1200" i="0" kern="1200" baseline="0" dirty="0" smtClean="0">
                <a:solidFill>
                  <a:schemeClr val="tx1"/>
                </a:solidFill>
                <a:effectLst/>
                <a:latin typeface="+mn-lt"/>
                <a:ea typeface="+mn-ea"/>
                <a:cs typeface="+mn-cs"/>
              </a:rPr>
              <a:t>:</a:t>
            </a:r>
          </a:p>
          <a:p>
            <a:r>
              <a:rPr lang="el-GR" sz="1200" i="0" kern="1200" baseline="0" dirty="0" smtClean="0">
                <a:solidFill>
                  <a:schemeClr val="tx1"/>
                </a:solidFill>
                <a:effectLst/>
                <a:latin typeface="+mn-lt"/>
                <a:ea typeface="+mn-ea"/>
                <a:cs typeface="+mn-cs"/>
              </a:rPr>
              <a:t>Ένα </a:t>
            </a:r>
            <a:r>
              <a:rPr lang="en-US" sz="1200" i="0" kern="1200" baseline="0" dirty="0" smtClean="0">
                <a:solidFill>
                  <a:schemeClr val="tx1"/>
                </a:solidFill>
                <a:effectLst/>
                <a:latin typeface="+mn-lt"/>
                <a:ea typeface="+mn-ea"/>
                <a:cs typeface="+mn-cs"/>
              </a:rPr>
              <a:t>query engine </a:t>
            </a:r>
            <a:r>
              <a:rPr lang="el-GR" sz="1200" i="0" kern="1200" baseline="0" dirty="0" smtClean="0">
                <a:solidFill>
                  <a:schemeClr val="tx1"/>
                </a:solidFill>
                <a:effectLst/>
                <a:latin typeface="+mn-lt"/>
                <a:ea typeface="+mn-ea"/>
                <a:cs typeface="+mn-cs"/>
              </a:rPr>
              <a:t>που μετασχηματίζει </a:t>
            </a:r>
            <a:r>
              <a:rPr lang="en-US" sz="1200" i="0" kern="1200" baseline="0" dirty="0" smtClean="0">
                <a:solidFill>
                  <a:schemeClr val="tx1"/>
                </a:solidFill>
                <a:effectLst/>
                <a:latin typeface="+mn-lt"/>
                <a:ea typeface="+mn-ea"/>
                <a:cs typeface="+mn-cs"/>
              </a:rPr>
              <a:t>SQL </a:t>
            </a:r>
            <a:r>
              <a:rPr lang="el-GR" sz="1200" i="0" kern="1200" baseline="0" dirty="0" smtClean="0">
                <a:solidFill>
                  <a:schemeClr val="tx1"/>
                </a:solidFill>
                <a:effectLst/>
                <a:latin typeface="+mn-lt"/>
                <a:ea typeface="+mn-ea"/>
                <a:cs typeface="+mn-cs"/>
              </a:rPr>
              <a:t>ερωτήματα σε </a:t>
            </a:r>
            <a:r>
              <a:rPr lang="en-US" sz="1200" i="0" kern="1200" baseline="0" dirty="0" smtClean="0">
                <a:solidFill>
                  <a:schemeClr val="tx1"/>
                </a:solidFill>
                <a:effectLst/>
                <a:latin typeface="+mn-lt"/>
                <a:ea typeface="+mn-ea"/>
                <a:cs typeface="+mn-cs"/>
              </a:rPr>
              <a:t>HBase </a:t>
            </a:r>
            <a:r>
              <a:rPr lang="el-GR" sz="1200" i="0" kern="1200" baseline="0" dirty="0" smtClean="0">
                <a:solidFill>
                  <a:schemeClr val="tx1"/>
                </a:solidFill>
                <a:effectLst/>
                <a:latin typeface="+mn-lt"/>
                <a:ea typeface="+mn-ea"/>
                <a:cs typeface="+mn-cs"/>
              </a:rPr>
              <a:t>εντολές και αναθέτει όσο περισσότερο φόρτο εργασίας γίνεται στο </a:t>
            </a:r>
            <a:r>
              <a:rPr lang="en-US" sz="1200" i="0" kern="1200" baseline="0" dirty="0" smtClean="0">
                <a:solidFill>
                  <a:schemeClr val="tx1"/>
                </a:solidFill>
                <a:effectLst/>
                <a:latin typeface="+mn-lt"/>
                <a:ea typeface="+mn-ea"/>
                <a:cs typeface="+mn-cs"/>
              </a:rPr>
              <a:t>HBase cluster </a:t>
            </a:r>
            <a:r>
              <a:rPr lang="el-GR" sz="1200" i="0" kern="1200" baseline="0" dirty="0" smtClean="0">
                <a:solidFill>
                  <a:schemeClr val="tx1"/>
                </a:solidFill>
                <a:effectLst/>
                <a:latin typeface="+mn-lt"/>
                <a:ea typeface="+mn-ea"/>
                <a:cs typeface="+mn-cs"/>
              </a:rPr>
              <a:t>για παράλληλη εκτέλεση.</a:t>
            </a:r>
          </a:p>
          <a:p>
            <a:r>
              <a:rPr lang="el-GR" sz="1200" i="0" kern="1200" baseline="0" dirty="0" smtClean="0">
                <a:solidFill>
                  <a:schemeClr val="tx1"/>
                </a:solidFill>
                <a:effectLst/>
                <a:latin typeface="+mn-lt"/>
                <a:ea typeface="+mn-ea"/>
                <a:cs typeface="+mn-cs"/>
              </a:rPr>
              <a:t>Ένα </a:t>
            </a:r>
            <a:r>
              <a:rPr lang="en-US" sz="1200" i="0" kern="1200" baseline="0" dirty="0" smtClean="0">
                <a:solidFill>
                  <a:schemeClr val="tx1"/>
                </a:solidFill>
                <a:effectLst/>
                <a:latin typeface="+mn-lt"/>
                <a:ea typeface="+mn-ea"/>
                <a:cs typeface="+mn-cs"/>
              </a:rPr>
              <a:t>metadata repository</a:t>
            </a:r>
            <a:r>
              <a:rPr lang="el-GR" sz="1200" i="0" kern="1200" baseline="0" dirty="0" smtClean="0">
                <a:solidFill>
                  <a:schemeClr val="tx1"/>
                </a:solidFill>
                <a:effectLst/>
                <a:latin typeface="+mn-lt"/>
                <a:ea typeface="+mn-ea"/>
                <a:cs typeface="+mn-cs"/>
              </a:rPr>
              <a:t> για </a:t>
            </a:r>
            <a:r>
              <a:rPr lang="en-US" sz="1200" i="0" kern="1200" baseline="0" dirty="0" smtClean="0">
                <a:solidFill>
                  <a:schemeClr val="tx1"/>
                </a:solidFill>
                <a:effectLst/>
                <a:latin typeface="+mn-lt"/>
                <a:ea typeface="+mn-ea"/>
                <a:cs typeface="+mn-cs"/>
              </a:rPr>
              <a:t>typed access </a:t>
            </a:r>
            <a:r>
              <a:rPr lang="el-GR" sz="1200" i="0" kern="1200" baseline="0" dirty="0" smtClean="0">
                <a:solidFill>
                  <a:schemeClr val="tx1"/>
                </a:solidFill>
                <a:effectLst/>
                <a:latin typeface="+mn-lt"/>
                <a:ea typeface="+mn-ea"/>
                <a:cs typeface="+mn-cs"/>
              </a:rPr>
              <a:t>σε δεδομένα αποθηκευμένα σε </a:t>
            </a:r>
            <a:r>
              <a:rPr lang="en-US" sz="1200" i="0" kern="1200" baseline="0" dirty="0" smtClean="0">
                <a:solidFill>
                  <a:schemeClr val="tx1"/>
                </a:solidFill>
                <a:effectLst/>
                <a:latin typeface="+mn-lt"/>
                <a:ea typeface="+mn-ea"/>
                <a:cs typeface="+mn-cs"/>
              </a:rPr>
              <a:t>HBase tables.</a:t>
            </a:r>
          </a:p>
          <a:p>
            <a:r>
              <a:rPr lang="el-GR" sz="1200" i="0" kern="1200" baseline="0" dirty="0" smtClean="0">
                <a:solidFill>
                  <a:schemeClr val="tx1"/>
                </a:solidFill>
                <a:effectLst/>
                <a:latin typeface="+mn-lt"/>
                <a:ea typeface="+mn-ea"/>
                <a:cs typeface="+mn-cs"/>
              </a:rPr>
              <a:t>Έναν </a:t>
            </a:r>
            <a:r>
              <a:rPr lang="en-US" sz="1200" i="0" kern="1200" baseline="0" dirty="0" smtClean="0">
                <a:solidFill>
                  <a:schemeClr val="tx1"/>
                </a:solidFill>
                <a:effectLst/>
                <a:latin typeface="+mn-lt"/>
                <a:ea typeface="+mn-ea"/>
                <a:cs typeface="+mn-cs"/>
              </a:rPr>
              <a:t>JDBC driver </a:t>
            </a:r>
            <a:r>
              <a:rPr lang="el-GR" sz="1200" i="0" kern="1200" baseline="0" dirty="0" smtClean="0">
                <a:solidFill>
                  <a:schemeClr val="tx1"/>
                </a:solidFill>
                <a:effectLst/>
                <a:latin typeface="+mn-lt"/>
                <a:ea typeface="+mn-ea"/>
                <a:cs typeface="+mn-cs"/>
              </a:rPr>
              <a:t>που χρησιμοποιείται από τους </a:t>
            </a:r>
            <a:r>
              <a:rPr lang="en-US" sz="1200" i="0" kern="1200" baseline="0" dirty="0" smtClean="0">
                <a:solidFill>
                  <a:schemeClr val="tx1"/>
                </a:solidFill>
                <a:effectLst/>
                <a:latin typeface="+mn-lt"/>
                <a:ea typeface="+mn-ea"/>
                <a:cs typeface="+mn-cs"/>
              </a:rPr>
              <a:t>clients.</a:t>
            </a:r>
            <a:endParaRPr lang="el-GR" sz="1200" i="0" kern="1200" dirty="0" smtClean="0">
              <a:solidFill>
                <a:schemeClr val="tx1"/>
              </a:solidFill>
              <a:effectLst/>
              <a:latin typeface="+mn-lt"/>
              <a:ea typeface="+mn-ea"/>
              <a:cs typeface="+mn-cs"/>
            </a:endParaRPr>
          </a:p>
          <a:p>
            <a:endParaRPr lang="el-GR" sz="120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B8B0E10-9416-484A-AE67-2425FFDAEF03}" type="slidenum">
              <a:rPr lang="el-GR" smtClean="0"/>
              <a:t>14</a:t>
            </a:fld>
            <a:endParaRPr lang="el-GR"/>
          </a:p>
        </p:txBody>
      </p:sp>
    </p:spTree>
    <p:extLst>
      <p:ext uri="{BB962C8B-B14F-4D97-AF65-F5344CB8AC3E}">
        <p14:creationId xmlns:p14="http://schemas.microsoft.com/office/powerpoint/2010/main" val="3616192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i="0" kern="1200" dirty="0" smtClean="0">
                <a:solidFill>
                  <a:schemeClr val="tx1"/>
                </a:solidFill>
                <a:effectLst/>
                <a:latin typeface="+mn-lt"/>
                <a:ea typeface="+mn-ea"/>
                <a:cs typeface="+mn-cs"/>
              </a:rPr>
              <a:t>Εδώ παρουσιάζουμε</a:t>
            </a:r>
            <a:r>
              <a:rPr lang="el-GR" sz="1200" i="0" kern="1200" baseline="0" dirty="0" smtClean="0">
                <a:solidFill>
                  <a:schemeClr val="tx1"/>
                </a:solidFill>
                <a:effectLst/>
                <a:latin typeface="+mn-lt"/>
                <a:ea typeface="+mn-ea"/>
                <a:cs typeface="+mn-cs"/>
              </a:rPr>
              <a:t> την αντιστοίχιση των </a:t>
            </a:r>
            <a:r>
              <a:rPr lang="el-GR" sz="1200" i="0" kern="1200" dirty="0" smtClean="0">
                <a:solidFill>
                  <a:schemeClr val="tx1"/>
                </a:solidFill>
                <a:effectLst/>
                <a:latin typeface="+mn-lt"/>
                <a:ea typeface="+mn-ea"/>
                <a:cs typeface="+mn-cs"/>
              </a:rPr>
              <a:t>στοιχείων του σχεσιακού μοντέλου</a:t>
            </a:r>
            <a:r>
              <a:rPr lang="el-GR" sz="1200" i="0" kern="1200" baseline="0" dirty="0" smtClean="0">
                <a:solidFill>
                  <a:schemeClr val="tx1"/>
                </a:solidFill>
                <a:effectLst/>
                <a:latin typeface="+mn-lt"/>
                <a:ea typeface="+mn-ea"/>
                <a:cs typeface="+mn-cs"/>
              </a:rPr>
              <a:t> του </a:t>
            </a:r>
            <a:r>
              <a:rPr lang="en-US" sz="1200" i="0" kern="1200" baseline="0" dirty="0" smtClean="0">
                <a:solidFill>
                  <a:schemeClr val="tx1"/>
                </a:solidFill>
                <a:effectLst/>
                <a:latin typeface="+mn-lt"/>
                <a:ea typeface="+mn-ea"/>
                <a:cs typeface="+mn-cs"/>
              </a:rPr>
              <a:t>Phoenix </a:t>
            </a:r>
            <a:r>
              <a:rPr lang="el-GR" sz="1200" i="0" kern="1200" baseline="0" dirty="0" smtClean="0">
                <a:solidFill>
                  <a:schemeClr val="tx1"/>
                </a:solidFill>
                <a:effectLst/>
                <a:latin typeface="+mn-lt"/>
                <a:ea typeface="+mn-ea"/>
                <a:cs typeface="+mn-cs"/>
              </a:rPr>
              <a:t>με στοιχεία του μοντέλου της </a:t>
            </a:r>
            <a:r>
              <a:rPr lang="en-US" sz="1200" i="0" kern="1200" baseline="0" dirty="0" smtClean="0">
                <a:solidFill>
                  <a:schemeClr val="tx1"/>
                </a:solidFill>
                <a:effectLst/>
                <a:latin typeface="+mn-lt"/>
                <a:ea typeface="+mn-ea"/>
                <a:cs typeface="+mn-cs"/>
              </a:rPr>
              <a:t>HBase.</a:t>
            </a:r>
          </a:p>
          <a:p>
            <a:endParaRPr lang="en-US"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Κάθε </a:t>
            </a:r>
            <a:r>
              <a:rPr lang="en-US" sz="1200" i="0" kern="1200" baseline="0" dirty="0" smtClean="0">
                <a:solidFill>
                  <a:schemeClr val="tx1"/>
                </a:solidFill>
                <a:effectLst/>
                <a:latin typeface="+mn-lt"/>
                <a:ea typeface="+mn-ea"/>
                <a:cs typeface="+mn-cs"/>
              </a:rPr>
              <a:t>Phoenix table </a:t>
            </a:r>
            <a:r>
              <a:rPr lang="el-GR" sz="1200" i="0" kern="1200" baseline="0" dirty="0" smtClean="0">
                <a:solidFill>
                  <a:schemeClr val="tx1"/>
                </a:solidFill>
                <a:effectLst/>
                <a:latin typeface="+mn-lt"/>
                <a:ea typeface="+mn-ea"/>
                <a:cs typeface="+mn-cs"/>
              </a:rPr>
              <a:t>αντιστοιχεί σε ένα </a:t>
            </a:r>
            <a:r>
              <a:rPr lang="en-US" sz="1200" i="0" kern="1200" baseline="0" dirty="0" smtClean="0">
                <a:solidFill>
                  <a:schemeClr val="tx1"/>
                </a:solidFill>
                <a:effectLst/>
                <a:latin typeface="+mn-lt"/>
                <a:ea typeface="+mn-ea"/>
                <a:cs typeface="+mn-cs"/>
              </a:rPr>
              <a:t>HBase </a:t>
            </a:r>
            <a:r>
              <a:rPr lang="en-US" sz="1200" i="0" kern="1200" baseline="0" dirty="0" err="1" smtClean="0">
                <a:solidFill>
                  <a:schemeClr val="tx1"/>
                </a:solidFill>
                <a:effectLst/>
                <a:latin typeface="+mn-lt"/>
                <a:ea typeface="+mn-ea"/>
                <a:cs typeface="+mn-cs"/>
              </a:rPr>
              <a:t>tbale</a:t>
            </a:r>
            <a:r>
              <a:rPr lang="en-US" sz="1200" i="0" kern="1200" baseline="0" dirty="0" smtClean="0">
                <a:solidFill>
                  <a:schemeClr val="tx1"/>
                </a:solidFill>
                <a:effectLst/>
                <a:latin typeface="+mn-lt"/>
                <a:ea typeface="+mn-ea"/>
                <a:cs typeface="+mn-cs"/>
              </a:rPr>
              <a:t>.</a:t>
            </a:r>
          </a:p>
          <a:p>
            <a:r>
              <a:rPr lang="el-GR" sz="1200" i="0" kern="1200" baseline="0" dirty="0" smtClean="0">
                <a:solidFill>
                  <a:schemeClr val="tx1"/>
                </a:solidFill>
                <a:effectLst/>
                <a:latin typeface="+mn-lt"/>
                <a:ea typeface="+mn-ea"/>
                <a:cs typeface="+mn-cs"/>
              </a:rPr>
              <a:t>Οι στήλες του </a:t>
            </a:r>
            <a:r>
              <a:rPr lang="en-US" sz="1200" i="0" kern="1200" baseline="0" dirty="0" smtClean="0">
                <a:solidFill>
                  <a:schemeClr val="tx1"/>
                </a:solidFill>
                <a:effectLst/>
                <a:latin typeface="+mn-lt"/>
                <a:ea typeface="+mn-ea"/>
                <a:cs typeface="+mn-cs"/>
              </a:rPr>
              <a:t>Phoenix table </a:t>
            </a:r>
            <a:r>
              <a:rPr lang="el-GR" sz="1200" i="0" kern="1200" baseline="0" dirty="0" smtClean="0">
                <a:solidFill>
                  <a:schemeClr val="tx1"/>
                </a:solidFill>
                <a:effectLst/>
                <a:latin typeface="+mn-lt"/>
                <a:ea typeface="+mn-ea"/>
                <a:cs typeface="+mn-cs"/>
              </a:rPr>
              <a:t>που περιλαμβάνονται στο </a:t>
            </a:r>
            <a:r>
              <a:rPr lang="en-US" sz="1200" i="0" kern="1200" baseline="0" dirty="0" smtClean="0">
                <a:solidFill>
                  <a:schemeClr val="tx1"/>
                </a:solidFill>
                <a:effectLst/>
                <a:latin typeface="+mn-lt"/>
                <a:ea typeface="+mn-ea"/>
                <a:cs typeface="+mn-cs"/>
              </a:rPr>
              <a:t>primary key </a:t>
            </a:r>
            <a:r>
              <a:rPr lang="el-GR" sz="1200" i="0" kern="1200" baseline="0" dirty="0" smtClean="0">
                <a:solidFill>
                  <a:schemeClr val="tx1"/>
                </a:solidFill>
                <a:effectLst/>
                <a:latin typeface="+mn-lt"/>
                <a:ea typeface="+mn-ea"/>
                <a:cs typeface="+mn-cs"/>
              </a:rPr>
              <a:t>αντιστοιχούν στο </a:t>
            </a:r>
            <a:r>
              <a:rPr lang="en-US" sz="1200" i="0" kern="1200" baseline="0" dirty="0" smtClean="0">
                <a:solidFill>
                  <a:schemeClr val="tx1"/>
                </a:solidFill>
                <a:effectLst/>
                <a:latin typeface="+mn-lt"/>
                <a:ea typeface="+mn-ea"/>
                <a:cs typeface="+mn-cs"/>
              </a:rPr>
              <a:t>row key </a:t>
            </a:r>
            <a:r>
              <a:rPr lang="el-GR" sz="1200" i="0" kern="1200" baseline="0" dirty="0" smtClean="0">
                <a:solidFill>
                  <a:schemeClr val="tx1"/>
                </a:solidFill>
                <a:effectLst/>
                <a:latin typeface="+mn-lt"/>
                <a:ea typeface="+mn-ea"/>
                <a:cs typeface="+mn-cs"/>
              </a:rPr>
              <a:t>της </a:t>
            </a:r>
            <a:r>
              <a:rPr lang="en-US" sz="1200" i="0" kern="1200" baseline="0" dirty="0" smtClean="0">
                <a:solidFill>
                  <a:schemeClr val="tx1"/>
                </a:solidFill>
                <a:effectLst/>
                <a:latin typeface="+mn-lt"/>
                <a:ea typeface="+mn-ea"/>
                <a:cs typeface="+mn-cs"/>
              </a:rPr>
              <a:t>HBase.</a:t>
            </a:r>
          </a:p>
          <a:p>
            <a:r>
              <a:rPr lang="el-GR" sz="1200" i="0" kern="1200" baseline="0" dirty="0" smtClean="0">
                <a:solidFill>
                  <a:schemeClr val="tx1"/>
                </a:solidFill>
                <a:effectLst/>
                <a:latin typeface="+mn-lt"/>
                <a:ea typeface="+mn-ea"/>
                <a:cs typeface="+mn-cs"/>
              </a:rPr>
              <a:t>Οι υπόλοιπες στήλες αντιστοιχούν σε </a:t>
            </a:r>
            <a:r>
              <a:rPr lang="en-US" sz="1200" i="0" kern="1200" baseline="0" dirty="0" smtClean="0">
                <a:solidFill>
                  <a:schemeClr val="tx1"/>
                </a:solidFill>
                <a:effectLst/>
                <a:latin typeface="+mn-lt"/>
                <a:ea typeface="+mn-ea"/>
                <a:cs typeface="+mn-cs"/>
              </a:rPr>
              <a:t>HBase columns, </a:t>
            </a:r>
            <a:r>
              <a:rPr lang="el-GR" sz="1200" i="0" kern="1200" baseline="0" dirty="0" smtClean="0">
                <a:solidFill>
                  <a:schemeClr val="tx1"/>
                </a:solidFill>
                <a:effectLst/>
                <a:latin typeface="+mn-lt"/>
                <a:ea typeface="+mn-ea"/>
                <a:cs typeface="+mn-cs"/>
              </a:rPr>
              <a:t>που ορίζονται από </a:t>
            </a:r>
            <a:r>
              <a:rPr lang="en-US" sz="1200" i="0" kern="1200" baseline="0" dirty="0" smtClean="0">
                <a:solidFill>
                  <a:schemeClr val="tx1"/>
                </a:solidFill>
                <a:effectLst/>
                <a:latin typeface="+mn-lt"/>
                <a:ea typeface="+mn-ea"/>
                <a:cs typeface="+mn-cs"/>
              </a:rPr>
              <a:t>column family </a:t>
            </a:r>
            <a:r>
              <a:rPr lang="el-GR" sz="1200" i="0" kern="1200" baseline="0" dirty="0" smtClean="0">
                <a:solidFill>
                  <a:schemeClr val="tx1"/>
                </a:solidFill>
                <a:effectLst/>
                <a:latin typeface="+mn-lt"/>
                <a:ea typeface="+mn-ea"/>
                <a:cs typeface="+mn-cs"/>
              </a:rPr>
              <a:t>και </a:t>
            </a:r>
            <a:r>
              <a:rPr lang="en-US" sz="1200" i="0" kern="1200" baseline="0" dirty="0" smtClean="0">
                <a:solidFill>
                  <a:schemeClr val="tx1"/>
                </a:solidFill>
                <a:effectLst/>
                <a:latin typeface="+mn-lt"/>
                <a:ea typeface="+mn-ea"/>
                <a:cs typeface="+mn-cs"/>
              </a:rPr>
              <a:t>column qualifier.</a:t>
            </a:r>
          </a:p>
          <a:p>
            <a:endParaRPr lang="en-US"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Για κάθε στήλη του </a:t>
            </a:r>
            <a:r>
              <a:rPr lang="en-US" sz="1200" i="0" kern="1200" baseline="0" dirty="0" smtClean="0">
                <a:solidFill>
                  <a:schemeClr val="tx1"/>
                </a:solidFill>
                <a:effectLst/>
                <a:latin typeface="+mn-lt"/>
                <a:ea typeface="+mn-ea"/>
                <a:cs typeface="+mn-cs"/>
              </a:rPr>
              <a:t>Phoenix table </a:t>
            </a:r>
            <a:r>
              <a:rPr lang="el-GR" sz="1200" i="0" kern="1200" baseline="0" dirty="0" smtClean="0">
                <a:solidFill>
                  <a:schemeClr val="tx1"/>
                </a:solidFill>
                <a:effectLst/>
                <a:latin typeface="+mn-lt"/>
                <a:ea typeface="+mn-ea"/>
                <a:cs typeface="+mn-cs"/>
              </a:rPr>
              <a:t>ορίζεται ένας </a:t>
            </a:r>
            <a:r>
              <a:rPr lang="en-US" sz="1200" i="0" kern="1200" baseline="0" dirty="0" smtClean="0">
                <a:solidFill>
                  <a:schemeClr val="tx1"/>
                </a:solidFill>
                <a:effectLst/>
                <a:latin typeface="+mn-lt"/>
                <a:ea typeface="+mn-ea"/>
                <a:cs typeface="+mn-cs"/>
              </a:rPr>
              <a:t>SQL </a:t>
            </a:r>
            <a:r>
              <a:rPr lang="el-GR" sz="1200" i="0" kern="1200" baseline="0" dirty="0" smtClean="0">
                <a:solidFill>
                  <a:schemeClr val="tx1"/>
                </a:solidFill>
                <a:effectLst/>
                <a:latin typeface="+mn-lt"/>
                <a:ea typeface="+mn-ea"/>
                <a:cs typeface="+mn-cs"/>
              </a:rPr>
              <a:t>τύπος δεδομένων.</a:t>
            </a:r>
            <a:endParaRPr lang="el-GR" sz="120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B8B0E10-9416-484A-AE67-2425FFDAEF03}" type="slidenum">
              <a:rPr lang="el-GR" smtClean="0"/>
              <a:t>15</a:t>
            </a:fld>
            <a:endParaRPr lang="el-GR"/>
          </a:p>
        </p:txBody>
      </p:sp>
    </p:spTree>
    <p:extLst>
      <p:ext uri="{BB962C8B-B14F-4D97-AF65-F5344CB8AC3E}">
        <p14:creationId xmlns:p14="http://schemas.microsoft.com/office/powerpoint/2010/main" val="769788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1200" i="0" kern="1200" baseline="0" dirty="0" smtClean="0">
                <a:solidFill>
                  <a:schemeClr val="tx1"/>
                </a:solidFill>
                <a:effectLst/>
                <a:latin typeface="+mn-lt"/>
                <a:ea typeface="+mn-ea"/>
                <a:cs typeface="+mn-cs"/>
              </a:rPr>
              <a:t>Στο </a:t>
            </a:r>
            <a:r>
              <a:rPr lang="en-US" sz="1200" i="0" kern="1200" baseline="0" dirty="0" smtClean="0">
                <a:solidFill>
                  <a:schemeClr val="tx1"/>
                </a:solidFill>
                <a:effectLst/>
                <a:latin typeface="+mn-lt"/>
                <a:ea typeface="+mn-ea"/>
                <a:cs typeface="+mn-cs"/>
              </a:rPr>
              <a:t>use case </a:t>
            </a:r>
            <a:r>
              <a:rPr lang="el-GR" sz="1200" i="0" kern="1200" baseline="0" dirty="0" smtClean="0">
                <a:solidFill>
                  <a:schemeClr val="tx1"/>
                </a:solidFill>
                <a:effectLst/>
                <a:latin typeface="+mn-lt"/>
                <a:ea typeface="+mn-ea"/>
                <a:cs typeface="+mn-cs"/>
              </a:rPr>
              <a:t>μας με τα δεδομένα κίνησης ενός </a:t>
            </a:r>
            <a:r>
              <a:rPr lang="en-US" sz="1200" i="0" kern="1200" baseline="0" dirty="0" smtClean="0">
                <a:solidFill>
                  <a:schemeClr val="tx1"/>
                </a:solidFill>
                <a:effectLst/>
                <a:latin typeface="+mn-lt"/>
                <a:ea typeface="+mn-ea"/>
                <a:cs typeface="+mn-cs"/>
              </a:rPr>
              <a:t>IXP </a:t>
            </a:r>
            <a:r>
              <a:rPr lang="el-GR" sz="1200" i="0" kern="1200" baseline="0" dirty="0" smtClean="0">
                <a:solidFill>
                  <a:schemeClr val="tx1"/>
                </a:solidFill>
                <a:effectLst/>
                <a:latin typeface="+mn-lt"/>
                <a:ea typeface="+mn-ea"/>
                <a:cs typeface="+mn-cs"/>
              </a:rPr>
              <a:t>η αναλυτική επεξεργασία που θέλουμε να κάνουμε είναι η εκτέλεση </a:t>
            </a:r>
            <a:r>
              <a:rPr lang="en-US" sz="1200" i="0" kern="1200" baseline="0" dirty="0" err="1" smtClean="0">
                <a:solidFill>
                  <a:schemeClr val="tx1"/>
                </a:solidFill>
                <a:effectLst/>
                <a:latin typeface="+mn-lt"/>
                <a:ea typeface="+mn-ea"/>
                <a:cs typeface="+mn-cs"/>
              </a:rPr>
              <a:t>topN</a:t>
            </a:r>
            <a:r>
              <a:rPr lang="el-GR" sz="1200" i="0" kern="1200" baseline="0" dirty="0" smtClean="0">
                <a:solidFill>
                  <a:schemeClr val="tx1"/>
                </a:solidFill>
                <a:effectLst/>
                <a:latin typeface="+mn-lt"/>
                <a:ea typeface="+mn-ea"/>
                <a:cs typeface="+mn-cs"/>
              </a:rPr>
              <a:t> ερωτημάτων.</a:t>
            </a:r>
            <a:r>
              <a:rPr lang="en-US" sz="1200" i="0" kern="1200" baseline="0" dirty="0" smtClean="0">
                <a:solidFill>
                  <a:schemeClr val="tx1"/>
                </a:solidFill>
                <a:effectLst/>
                <a:latin typeface="+mn-lt"/>
                <a:ea typeface="+mn-ea"/>
                <a:cs typeface="+mn-cs"/>
              </a:rPr>
              <a:t> </a:t>
            </a:r>
            <a:r>
              <a:rPr lang="el-GR" sz="1200" i="0" kern="1200" baseline="0" dirty="0" smtClean="0">
                <a:solidFill>
                  <a:schemeClr val="tx1"/>
                </a:solidFill>
                <a:effectLst/>
                <a:latin typeface="+mn-lt"/>
                <a:ea typeface="+mn-ea"/>
                <a:cs typeface="+mn-cs"/>
              </a:rPr>
              <a:t>Για παράδειγμα ζητάμε τα </a:t>
            </a:r>
            <a:r>
              <a:rPr lang="en-US" sz="1200" i="0" kern="1200" baseline="0" dirty="0" smtClean="0">
                <a:solidFill>
                  <a:schemeClr val="tx1"/>
                </a:solidFill>
                <a:effectLst/>
                <a:latin typeface="+mn-lt"/>
                <a:ea typeface="+mn-ea"/>
                <a:cs typeface="+mn-cs"/>
              </a:rPr>
              <a:t>top 10 </a:t>
            </a:r>
            <a:r>
              <a:rPr lang="el-GR" sz="1200" i="0" kern="1200" baseline="0" dirty="0" smtClean="0">
                <a:solidFill>
                  <a:schemeClr val="tx1"/>
                </a:solidFill>
                <a:effectLst/>
                <a:latin typeface="+mn-lt"/>
                <a:ea typeface="+mn-ea"/>
                <a:cs typeface="+mn-cs"/>
              </a:rPr>
              <a:t>ζεύγη αυτόνομων συστημάτων που αντάλλαξαν την περισσότερη κίνηση σε μία συγκεκριμένη χρονική περίοδο.</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sz="1200" i="0" kern="1200" baseline="0" dirty="0" smtClean="0">
                <a:solidFill>
                  <a:schemeClr val="tx1"/>
                </a:solidFill>
                <a:effectLst/>
                <a:latin typeface="+mn-lt"/>
                <a:ea typeface="+mn-ea"/>
                <a:cs typeface="+mn-cs"/>
              </a:rPr>
              <a:t>Το </a:t>
            </a:r>
            <a:r>
              <a:rPr lang="en-US" sz="1200" i="0" kern="1200" baseline="0" dirty="0" smtClean="0">
                <a:solidFill>
                  <a:schemeClr val="tx1"/>
                </a:solidFill>
                <a:effectLst/>
                <a:latin typeface="+mn-lt"/>
                <a:ea typeface="+mn-ea"/>
                <a:cs typeface="+mn-cs"/>
              </a:rPr>
              <a:t>Phoenix </a:t>
            </a:r>
            <a:r>
              <a:rPr lang="el-GR" sz="1200" i="0" kern="1200" baseline="0" dirty="0" smtClean="0">
                <a:solidFill>
                  <a:schemeClr val="tx1"/>
                </a:solidFill>
                <a:effectLst/>
                <a:latin typeface="+mn-lt"/>
                <a:ea typeface="+mn-ea"/>
                <a:cs typeface="+mn-cs"/>
              </a:rPr>
              <a:t>υπολογίζει παράλληλα μια μερική </a:t>
            </a:r>
            <a:r>
              <a:rPr lang="en-US" sz="1200" i="0" kern="1200" baseline="0" dirty="0" err="1" smtClean="0">
                <a:solidFill>
                  <a:schemeClr val="tx1"/>
                </a:solidFill>
                <a:effectLst/>
                <a:latin typeface="+mn-lt"/>
                <a:ea typeface="+mn-ea"/>
                <a:cs typeface="+mn-cs"/>
              </a:rPr>
              <a:t>topN</a:t>
            </a:r>
            <a:r>
              <a:rPr lang="en-US" sz="1200" i="0" kern="1200" baseline="0" dirty="0" smtClean="0">
                <a:solidFill>
                  <a:schemeClr val="tx1"/>
                </a:solidFill>
                <a:effectLst/>
                <a:latin typeface="+mn-lt"/>
                <a:ea typeface="+mn-ea"/>
                <a:cs typeface="+mn-cs"/>
              </a:rPr>
              <a:t> </a:t>
            </a:r>
            <a:r>
              <a:rPr lang="el-GR" sz="1200" i="0" kern="1200" baseline="0" dirty="0" smtClean="0">
                <a:solidFill>
                  <a:schemeClr val="tx1"/>
                </a:solidFill>
                <a:effectLst/>
                <a:latin typeface="+mn-lt"/>
                <a:ea typeface="+mn-ea"/>
                <a:cs typeface="+mn-cs"/>
              </a:rPr>
              <a:t>λίστα σε κάθε </a:t>
            </a:r>
            <a:r>
              <a:rPr lang="en-US" sz="1200" i="0" kern="1200" baseline="0" dirty="0" smtClean="0">
                <a:solidFill>
                  <a:schemeClr val="tx1"/>
                </a:solidFill>
                <a:effectLst/>
                <a:latin typeface="+mn-lt"/>
                <a:ea typeface="+mn-ea"/>
                <a:cs typeface="+mn-cs"/>
              </a:rPr>
              <a:t>RegionServer </a:t>
            </a:r>
            <a:r>
              <a:rPr lang="el-GR" sz="1200" i="0" kern="1200" baseline="0" dirty="0" smtClean="0">
                <a:solidFill>
                  <a:schemeClr val="tx1"/>
                </a:solidFill>
                <a:effectLst/>
                <a:latin typeface="+mn-lt"/>
                <a:ea typeface="+mn-ea"/>
                <a:cs typeface="+mn-cs"/>
              </a:rPr>
              <a:t>και με ένα </a:t>
            </a:r>
            <a:r>
              <a:rPr lang="en-US" sz="1200" i="0" kern="1200" baseline="0" dirty="0" smtClean="0">
                <a:solidFill>
                  <a:schemeClr val="tx1"/>
                </a:solidFill>
                <a:effectLst/>
                <a:latin typeface="+mn-lt"/>
                <a:ea typeface="+mn-ea"/>
                <a:cs typeface="+mn-cs"/>
              </a:rPr>
              <a:t>merge sort </a:t>
            </a:r>
            <a:r>
              <a:rPr lang="el-GR" sz="1200" i="0" kern="1200" baseline="0" dirty="0" smtClean="0">
                <a:solidFill>
                  <a:schemeClr val="tx1"/>
                </a:solidFill>
                <a:effectLst/>
                <a:latin typeface="+mn-lt"/>
                <a:ea typeface="+mn-ea"/>
                <a:cs typeface="+mn-cs"/>
              </a:rPr>
              <a:t>στον </a:t>
            </a:r>
            <a:r>
              <a:rPr lang="en-US" sz="1200" i="0" kern="1200" baseline="0" dirty="0" smtClean="0">
                <a:solidFill>
                  <a:schemeClr val="tx1"/>
                </a:solidFill>
                <a:effectLst/>
                <a:latin typeface="+mn-lt"/>
                <a:ea typeface="+mn-ea"/>
                <a:cs typeface="+mn-cs"/>
              </a:rPr>
              <a:t>client </a:t>
            </a:r>
            <a:r>
              <a:rPr lang="el-GR" sz="1200" i="0" kern="1200" baseline="0" dirty="0" smtClean="0">
                <a:solidFill>
                  <a:schemeClr val="tx1"/>
                </a:solidFill>
                <a:effectLst/>
                <a:latin typeface="+mn-lt"/>
                <a:ea typeface="+mn-ea"/>
                <a:cs typeface="+mn-cs"/>
              </a:rPr>
              <a:t>υπολογίζει την τελική </a:t>
            </a:r>
            <a:r>
              <a:rPr lang="en-US" sz="1200" i="0" kern="1200" baseline="0" dirty="0" err="1" smtClean="0">
                <a:solidFill>
                  <a:schemeClr val="tx1"/>
                </a:solidFill>
                <a:effectLst/>
                <a:latin typeface="+mn-lt"/>
                <a:ea typeface="+mn-ea"/>
                <a:cs typeface="+mn-cs"/>
              </a:rPr>
              <a:t>topN</a:t>
            </a:r>
            <a:r>
              <a:rPr lang="en-US" sz="1200" i="0" kern="1200" baseline="0" dirty="0" smtClean="0">
                <a:solidFill>
                  <a:schemeClr val="tx1"/>
                </a:solidFill>
                <a:effectLst/>
                <a:latin typeface="+mn-lt"/>
                <a:ea typeface="+mn-ea"/>
                <a:cs typeface="+mn-cs"/>
              </a:rPr>
              <a:t> </a:t>
            </a:r>
            <a:r>
              <a:rPr lang="el-GR" sz="1200" i="0" kern="1200" baseline="0" dirty="0" smtClean="0">
                <a:solidFill>
                  <a:schemeClr val="tx1"/>
                </a:solidFill>
                <a:effectLst/>
                <a:latin typeface="+mn-lt"/>
                <a:ea typeface="+mn-ea"/>
                <a:cs typeface="+mn-cs"/>
              </a:rPr>
              <a:t>λίστα για όλα τα δεδομένα του ερωτήματος.</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baseline="0" dirty="0" smtClean="0">
                <a:solidFill>
                  <a:schemeClr val="tx1"/>
                </a:solidFill>
                <a:effectLst/>
                <a:latin typeface="+mn-lt"/>
                <a:ea typeface="+mn-ea"/>
                <a:cs typeface="+mn-cs"/>
              </a:rPr>
              <a:t>(</a:t>
            </a:r>
            <a:r>
              <a:rPr lang="el-GR" sz="1200" i="0" kern="1200" baseline="0" dirty="0" smtClean="0">
                <a:solidFill>
                  <a:schemeClr val="tx1"/>
                </a:solidFill>
                <a:effectLst/>
                <a:latin typeface="+mn-lt"/>
                <a:ea typeface="+mn-ea"/>
                <a:cs typeface="+mn-cs"/>
              </a:rPr>
              <a:t>Εδώ έχουμε</a:t>
            </a:r>
            <a:r>
              <a:rPr lang="en-US" sz="1200" i="0" kern="1200" baseline="0" dirty="0" smtClean="0">
                <a:solidFill>
                  <a:schemeClr val="tx1"/>
                </a:solidFill>
                <a:effectLst/>
                <a:latin typeface="+mn-lt"/>
                <a:ea typeface="+mn-ea"/>
                <a:cs typeface="+mn-cs"/>
              </a:rPr>
              <a:t> </a:t>
            </a:r>
            <a:r>
              <a:rPr lang="el-GR" sz="1200" i="0" kern="1200" baseline="0" dirty="0" smtClean="0">
                <a:solidFill>
                  <a:schemeClr val="tx1"/>
                </a:solidFill>
                <a:effectLst/>
                <a:latin typeface="+mn-lt"/>
                <a:ea typeface="+mn-ea"/>
                <a:cs typeface="+mn-cs"/>
              </a:rPr>
              <a:t>ένα παράδειγμα </a:t>
            </a:r>
            <a:r>
              <a:rPr lang="en-US" sz="1200" i="0" kern="1200" baseline="0" dirty="0" err="1" smtClean="0">
                <a:solidFill>
                  <a:schemeClr val="tx1"/>
                </a:solidFill>
                <a:effectLst/>
                <a:latin typeface="+mn-lt"/>
                <a:ea typeface="+mn-ea"/>
                <a:cs typeface="+mn-cs"/>
              </a:rPr>
              <a:t>topN</a:t>
            </a:r>
            <a:r>
              <a:rPr lang="en-US" sz="1200" i="0" kern="1200" baseline="0" dirty="0" smtClean="0">
                <a:solidFill>
                  <a:schemeClr val="tx1"/>
                </a:solidFill>
                <a:effectLst/>
                <a:latin typeface="+mn-lt"/>
                <a:ea typeface="+mn-ea"/>
                <a:cs typeface="+mn-cs"/>
              </a:rPr>
              <a:t> </a:t>
            </a:r>
            <a:r>
              <a:rPr lang="el-GR" sz="1200" i="0" kern="1200" baseline="0" dirty="0" smtClean="0">
                <a:solidFill>
                  <a:schemeClr val="tx1"/>
                </a:solidFill>
                <a:effectLst/>
                <a:latin typeface="+mn-lt"/>
                <a:ea typeface="+mn-ea"/>
                <a:cs typeface="+mn-cs"/>
              </a:rPr>
              <a:t>ερωτήματος και θα αναλύσουμε πώς το εκτελεί το </a:t>
            </a:r>
            <a:r>
              <a:rPr lang="en-US" sz="1200" i="0" kern="1200" baseline="0" dirty="0" smtClean="0">
                <a:solidFill>
                  <a:schemeClr val="tx1"/>
                </a:solidFill>
                <a:effectLst/>
                <a:latin typeface="+mn-lt"/>
                <a:ea typeface="+mn-ea"/>
                <a:cs typeface="+mn-cs"/>
              </a:rPr>
              <a:t>Phoenix.</a:t>
            </a:r>
          </a:p>
          <a:p>
            <a:pPr marL="0" marR="0" indent="0" algn="l" defTabSz="914400" rtl="0" eaLnBrk="1" fontAlgn="auto" latinLnBrk="0" hangingPunct="1">
              <a:lnSpc>
                <a:spcPct val="100000"/>
              </a:lnSpc>
              <a:spcBef>
                <a:spcPts val="0"/>
              </a:spcBef>
              <a:spcAft>
                <a:spcPts val="0"/>
              </a:spcAft>
              <a:buClrTx/>
              <a:buSzTx/>
              <a:buFontTx/>
              <a:buNone/>
              <a:tabLst/>
              <a:defRPr/>
            </a:pPr>
            <a:r>
              <a:rPr lang="el-GR" sz="1200" i="0" kern="1200" dirty="0" smtClean="0">
                <a:solidFill>
                  <a:schemeClr val="tx1"/>
                </a:solidFill>
                <a:effectLst/>
                <a:latin typeface="+mn-lt"/>
                <a:ea typeface="+mn-ea"/>
                <a:cs typeface="+mn-cs"/>
              </a:rPr>
              <a:t>Αρχικά εκτελούνται παράλληλα</a:t>
            </a:r>
            <a:r>
              <a:rPr lang="el-GR" sz="1200" i="0" kern="1200" baseline="0" dirty="0" smtClean="0">
                <a:solidFill>
                  <a:schemeClr val="tx1"/>
                </a:solidFill>
                <a:effectLst/>
                <a:latin typeface="+mn-lt"/>
                <a:ea typeface="+mn-ea"/>
                <a:cs typeface="+mn-cs"/>
              </a:rPr>
              <a:t> </a:t>
            </a:r>
            <a:r>
              <a:rPr lang="en-US" sz="1200" i="0" kern="1200" baseline="0" dirty="0" smtClean="0">
                <a:solidFill>
                  <a:schemeClr val="tx1"/>
                </a:solidFill>
                <a:effectLst/>
                <a:latin typeface="+mn-lt"/>
                <a:ea typeface="+mn-ea"/>
                <a:cs typeface="+mn-cs"/>
              </a:rPr>
              <a:t>scans </a:t>
            </a:r>
            <a:r>
              <a:rPr lang="el-GR" sz="1200" i="0" kern="1200" baseline="0" dirty="0" smtClean="0">
                <a:solidFill>
                  <a:schemeClr val="tx1"/>
                </a:solidFill>
                <a:effectLst/>
                <a:latin typeface="+mn-lt"/>
                <a:ea typeface="+mn-ea"/>
                <a:cs typeface="+mn-cs"/>
              </a:rPr>
              <a:t>με βάση το φίλτρο του </a:t>
            </a:r>
            <a:r>
              <a:rPr lang="en-US" sz="1200" i="0" kern="1200" baseline="0" dirty="0" smtClean="0">
                <a:solidFill>
                  <a:schemeClr val="tx1"/>
                </a:solidFill>
                <a:effectLst/>
                <a:latin typeface="+mn-lt"/>
                <a:ea typeface="+mn-ea"/>
                <a:cs typeface="+mn-cs"/>
              </a:rPr>
              <a:t>WHERE </a:t>
            </a:r>
            <a:r>
              <a:rPr lang="el-GR" sz="1200" i="0" kern="1200" baseline="0" dirty="0" smtClean="0">
                <a:solidFill>
                  <a:schemeClr val="tx1"/>
                </a:solidFill>
                <a:effectLst/>
                <a:latin typeface="+mn-lt"/>
                <a:ea typeface="+mn-ea"/>
                <a:cs typeface="+mn-cs"/>
              </a:rPr>
              <a:t>όρου. Σε κάθε </a:t>
            </a:r>
            <a:r>
              <a:rPr lang="en-US" sz="1200" i="0" kern="1200" baseline="0" dirty="0" smtClean="0">
                <a:solidFill>
                  <a:schemeClr val="tx1"/>
                </a:solidFill>
                <a:effectLst/>
                <a:latin typeface="+mn-lt"/>
                <a:ea typeface="+mn-ea"/>
                <a:cs typeface="+mn-cs"/>
              </a:rPr>
              <a:t>RegionServer, </a:t>
            </a:r>
            <a:r>
              <a:rPr lang="el-GR" sz="1200" i="0" kern="1200" baseline="0" dirty="0" smtClean="0">
                <a:solidFill>
                  <a:schemeClr val="tx1"/>
                </a:solidFill>
                <a:effectLst/>
                <a:latin typeface="+mn-lt"/>
                <a:ea typeface="+mn-ea"/>
                <a:cs typeface="+mn-cs"/>
              </a:rPr>
              <a:t>τα </a:t>
            </a:r>
            <a:r>
              <a:rPr lang="en-US" sz="1200" i="0" kern="1200" baseline="0" dirty="0" smtClean="0">
                <a:solidFill>
                  <a:schemeClr val="tx1"/>
                </a:solidFill>
                <a:effectLst/>
                <a:latin typeface="+mn-lt"/>
                <a:ea typeface="+mn-ea"/>
                <a:cs typeface="+mn-cs"/>
              </a:rPr>
              <a:t>rows </a:t>
            </a:r>
            <a:r>
              <a:rPr lang="el-GR" sz="1200" i="0" kern="1200" baseline="0" dirty="0" smtClean="0">
                <a:solidFill>
                  <a:schemeClr val="tx1"/>
                </a:solidFill>
                <a:effectLst/>
                <a:latin typeface="+mn-lt"/>
                <a:ea typeface="+mn-ea"/>
                <a:cs typeface="+mn-cs"/>
              </a:rPr>
              <a:t>που περνάνε από το φίλτρο </a:t>
            </a:r>
            <a:r>
              <a:rPr lang="el-GR" sz="1200" i="0" kern="1200" baseline="0" dirty="0" err="1" smtClean="0">
                <a:solidFill>
                  <a:schemeClr val="tx1"/>
                </a:solidFill>
                <a:effectLst/>
                <a:latin typeface="+mn-lt"/>
                <a:ea typeface="+mn-ea"/>
                <a:cs typeface="+mn-cs"/>
              </a:rPr>
              <a:t>γκρουπάρονται</a:t>
            </a:r>
            <a:r>
              <a:rPr lang="el-GR" sz="1200" i="0" kern="1200" baseline="0" dirty="0" smtClean="0">
                <a:solidFill>
                  <a:schemeClr val="tx1"/>
                </a:solidFill>
                <a:effectLst/>
                <a:latin typeface="+mn-lt"/>
                <a:ea typeface="+mn-ea"/>
                <a:cs typeface="+mn-cs"/>
              </a:rPr>
              <a:t> με βάση τον </a:t>
            </a:r>
            <a:r>
              <a:rPr lang="en-US" sz="1200" i="0" kern="1200" baseline="0" dirty="0" smtClean="0">
                <a:solidFill>
                  <a:schemeClr val="tx1"/>
                </a:solidFill>
                <a:effectLst/>
                <a:latin typeface="+mn-lt"/>
                <a:ea typeface="+mn-ea"/>
                <a:cs typeface="+mn-cs"/>
              </a:rPr>
              <a:t>GROUP BY </a:t>
            </a:r>
            <a:r>
              <a:rPr lang="el-GR" sz="1200" i="0" kern="1200" baseline="0" dirty="0" smtClean="0">
                <a:solidFill>
                  <a:schemeClr val="tx1"/>
                </a:solidFill>
                <a:effectLst/>
                <a:latin typeface="+mn-lt"/>
                <a:ea typeface="+mn-ea"/>
                <a:cs typeface="+mn-cs"/>
              </a:rPr>
              <a:t>όρο, ταξινομούνται με βάση το </a:t>
            </a:r>
            <a:r>
              <a:rPr lang="en-US" sz="1200" i="0" kern="1200" baseline="0" dirty="0" smtClean="0">
                <a:solidFill>
                  <a:schemeClr val="tx1"/>
                </a:solidFill>
                <a:effectLst/>
                <a:latin typeface="+mn-lt"/>
                <a:ea typeface="+mn-ea"/>
                <a:cs typeface="+mn-cs"/>
              </a:rPr>
              <a:t>ORDER BY </a:t>
            </a:r>
            <a:r>
              <a:rPr lang="el-GR" sz="1200" i="0" kern="1200" baseline="0" dirty="0" smtClean="0">
                <a:solidFill>
                  <a:schemeClr val="tx1"/>
                </a:solidFill>
                <a:effectLst/>
                <a:latin typeface="+mn-lt"/>
                <a:ea typeface="+mn-ea"/>
                <a:cs typeface="+mn-cs"/>
              </a:rPr>
              <a:t>και έτσι για το κάθε </a:t>
            </a:r>
            <a:r>
              <a:rPr lang="en-US" sz="1200" i="0" kern="1200" baseline="0" dirty="0" smtClean="0">
                <a:solidFill>
                  <a:schemeClr val="tx1"/>
                </a:solidFill>
                <a:effectLst/>
                <a:latin typeface="+mn-lt"/>
                <a:ea typeface="+mn-ea"/>
                <a:cs typeface="+mn-cs"/>
              </a:rPr>
              <a:t>Region </a:t>
            </a:r>
            <a:r>
              <a:rPr lang="el-GR" sz="1200" i="0" kern="1200" baseline="0" dirty="0" smtClean="0">
                <a:solidFill>
                  <a:schemeClr val="tx1"/>
                </a:solidFill>
                <a:effectLst/>
                <a:latin typeface="+mn-lt"/>
                <a:ea typeface="+mn-ea"/>
                <a:cs typeface="+mn-cs"/>
              </a:rPr>
              <a:t>υπολογίζεται μερικώς η </a:t>
            </a:r>
            <a:r>
              <a:rPr lang="en-US" sz="1200" i="0" kern="1200" baseline="0" dirty="0" err="1" smtClean="0">
                <a:solidFill>
                  <a:schemeClr val="tx1"/>
                </a:solidFill>
                <a:effectLst/>
                <a:latin typeface="+mn-lt"/>
                <a:ea typeface="+mn-ea"/>
                <a:cs typeface="+mn-cs"/>
              </a:rPr>
              <a:t>topN</a:t>
            </a:r>
            <a:r>
              <a:rPr lang="en-US" sz="1200" i="0" kern="1200" baseline="0" dirty="0" smtClean="0">
                <a:solidFill>
                  <a:schemeClr val="tx1"/>
                </a:solidFill>
                <a:effectLst/>
                <a:latin typeface="+mn-lt"/>
                <a:ea typeface="+mn-ea"/>
                <a:cs typeface="+mn-cs"/>
              </a:rPr>
              <a:t> </a:t>
            </a:r>
            <a:r>
              <a:rPr lang="el-GR" sz="1200" i="0" kern="1200" baseline="0" dirty="0" smtClean="0">
                <a:solidFill>
                  <a:schemeClr val="tx1"/>
                </a:solidFill>
                <a:effectLst/>
                <a:latin typeface="+mn-lt"/>
                <a:ea typeface="+mn-ea"/>
                <a:cs typeface="+mn-cs"/>
              </a:rPr>
              <a:t>λίστα. Στη συνέχεια ο </a:t>
            </a:r>
            <a:r>
              <a:rPr lang="en-US" sz="1200" i="0" kern="1200" baseline="0" dirty="0" smtClean="0">
                <a:solidFill>
                  <a:schemeClr val="tx1"/>
                </a:solidFill>
                <a:effectLst/>
                <a:latin typeface="+mn-lt"/>
                <a:ea typeface="+mn-ea"/>
                <a:cs typeface="+mn-cs"/>
              </a:rPr>
              <a:t>Phoenix client</a:t>
            </a:r>
            <a:r>
              <a:rPr lang="el-GR" sz="1200" i="0" kern="1200" baseline="0" dirty="0" smtClean="0">
                <a:solidFill>
                  <a:schemeClr val="tx1"/>
                </a:solidFill>
                <a:effectLst/>
                <a:latin typeface="+mn-lt"/>
                <a:ea typeface="+mn-ea"/>
                <a:cs typeface="+mn-cs"/>
              </a:rPr>
              <a:t> λαμβάνει αυτές τις μερικές λίστες και με ένα </a:t>
            </a:r>
            <a:r>
              <a:rPr lang="en-US" sz="1200" i="0" kern="1200" baseline="0" dirty="0" smtClean="0">
                <a:solidFill>
                  <a:schemeClr val="tx1"/>
                </a:solidFill>
                <a:effectLst/>
                <a:latin typeface="+mn-lt"/>
                <a:ea typeface="+mn-ea"/>
                <a:cs typeface="+mn-cs"/>
              </a:rPr>
              <a:t>merge sort </a:t>
            </a:r>
            <a:r>
              <a:rPr lang="el-GR" sz="1200" i="0" kern="1200" baseline="0" dirty="0" smtClean="0">
                <a:solidFill>
                  <a:schemeClr val="tx1"/>
                </a:solidFill>
                <a:effectLst/>
                <a:latin typeface="+mn-lt"/>
                <a:ea typeface="+mn-ea"/>
                <a:cs typeface="+mn-cs"/>
              </a:rPr>
              <a:t>υπολογίζει την τελική </a:t>
            </a:r>
            <a:r>
              <a:rPr lang="en-US" sz="1200" i="0" kern="1200" baseline="0" dirty="0" err="1" smtClean="0">
                <a:solidFill>
                  <a:schemeClr val="tx1"/>
                </a:solidFill>
                <a:effectLst/>
                <a:latin typeface="+mn-lt"/>
                <a:ea typeface="+mn-ea"/>
                <a:cs typeface="+mn-cs"/>
              </a:rPr>
              <a:t>topN</a:t>
            </a:r>
            <a:r>
              <a:rPr lang="en-US" sz="1200" i="0" kern="1200" baseline="0" dirty="0" smtClean="0">
                <a:solidFill>
                  <a:schemeClr val="tx1"/>
                </a:solidFill>
                <a:effectLst/>
                <a:latin typeface="+mn-lt"/>
                <a:ea typeface="+mn-ea"/>
                <a:cs typeface="+mn-cs"/>
              </a:rPr>
              <a:t> </a:t>
            </a:r>
            <a:r>
              <a:rPr lang="el-GR" sz="1200" i="0" kern="1200" baseline="0" dirty="0" smtClean="0">
                <a:solidFill>
                  <a:schemeClr val="tx1"/>
                </a:solidFill>
                <a:effectLst/>
                <a:latin typeface="+mn-lt"/>
                <a:ea typeface="+mn-ea"/>
                <a:cs typeface="+mn-cs"/>
              </a:rPr>
              <a:t>λίστα για όλα τα δεδομένα του ερωτήματος.</a:t>
            </a:r>
            <a:r>
              <a:rPr lang="en-US" sz="1200" i="0" kern="1200" baseline="0" dirty="0" smtClean="0">
                <a:solidFill>
                  <a:schemeClr val="tx1"/>
                </a:solidFill>
                <a:effectLst/>
                <a:latin typeface="+mn-lt"/>
                <a:ea typeface="+mn-ea"/>
                <a:cs typeface="+mn-cs"/>
              </a:rPr>
              <a:t>)</a:t>
            </a:r>
            <a:endParaRPr lang="el-GR" sz="1200" i="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endParaRPr lang="el-GR" dirty="0"/>
          </a:p>
        </p:txBody>
      </p:sp>
      <p:sp>
        <p:nvSpPr>
          <p:cNvPr id="4" name="Slide Number Placeholder 3"/>
          <p:cNvSpPr>
            <a:spLocks noGrp="1"/>
          </p:cNvSpPr>
          <p:nvPr>
            <p:ph type="sldNum" sz="quarter" idx="10"/>
          </p:nvPr>
        </p:nvSpPr>
        <p:spPr/>
        <p:txBody>
          <a:bodyPr/>
          <a:lstStyle/>
          <a:p>
            <a:fld id="{3B8B0E10-9416-484A-AE67-2425FFDAEF03}" type="slidenum">
              <a:rPr lang="el-GR" smtClean="0"/>
              <a:t>16</a:t>
            </a:fld>
            <a:endParaRPr lang="el-GR"/>
          </a:p>
        </p:txBody>
      </p:sp>
    </p:spTree>
    <p:extLst>
      <p:ext uri="{BB962C8B-B14F-4D97-AF65-F5344CB8AC3E}">
        <p14:creationId xmlns:p14="http://schemas.microsoft.com/office/powerpoint/2010/main" val="36127713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Σε αυτό το μέρος </a:t>
            </a:r>
            <a:r>
              <a:rPr lang="el-GR" sz="1200" i="0" kern="1200" baseline="0" dirty="0" smtClean="0">
                <a:solidFill>
                  <a:schemeClr val="tx1"/>
                </a:solidFill>
                <a:effectLst/>
                <a:latin typeface="+mn-lt"/>
                <a:ea typeface="+mn-ea"/>
                <a:cs typeface="+mn-cs"/>
              </a:rPr>
              <a:t>περιγράφουμε το σχεδιασμό και παρουσιάζουμε αναλυτικά το σύστημα που υλοποιήσαμε.</a:t>
            </a:r>
            <a:endParaRPr lang="el-GR" dirty="0"/>
          </a:p>
        </p:txBody>
      </p:sp>
      <p:sp>
        <p:nvSpPr>
          <p:cNvPr id="4" name="Slide Number Placeholder 3"/>
          <p:cNvSpPr>
            <a:spLocks noGrp="1"/>
          </p:cNvSpPr>
          <p:nvPr>
            <p:ph type="sldNum" sz="quarter" idx="10"/>
          </p:nvPr>
        </p:nvSpPr>
        <p:spPr/>
        <p:txBody>
          <a:bodyPr/>
          <a:lstStyle/>
          <a:p>
            <a:fld id="{3B8B0E10-9416-484A-AE67-2425FFDAEF03}" type="slidenum">
              <a:rPr lang="el-GR" smtClean="0"/>
              <a:t>17</a:t>
            </a:fld>
            <a:endParaRPr lang="el-GR"/>
          </a:p>
        </p:txBody>
      </p:sp>
    </p:spTree>
    <p:extLst>
      <p:ext uri="{BB962C8B-B14F-4D97-AF65-F5344CB8AC3E}">
        <p14:creationId xmlns:p14="http://schemas.microsoft.com/office/powerpoint/2010/main" val="28995102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i="0" kern="1200" dirty="0" smtClean="0">
                <a:solidFill>
                  <a:schemeClr val="tx1"/>
                </a:solidFill>
                <a:effectLst/>
                <a:latin typeface="+mn-lt"/>
                <a:ea typeface="+mn-ea"/>
                <a:cs typeface="+mn-cs"/>
              </a:rPr>
              <a:t>Ένα </a:t>
            </a:r>
            <a:r>
              <a:rPr lang="en-US" sz="1200" i="0" kern="1200" dirty="0" smtClean="0">
                <a:solidFill>
                  <a:schemeClr val="tx1"/>
                </a:solidFill>
                <a:effectLst/>
                <a:latin typeface="+mn-lt"/>
                <a:ea typeface="+mn-ea"/>
                <a:cs typeface="+mn-cs"/>
              </a:rPr>
              <a:t>SQL join </a:t>
            </a:r>
            <a:r>
              <a:rPr lang="el-GR" sz="1200" i="0" kern="1200" dirty="0" smtClean="0">
                <a:solidFill>
                  <a:schemeClr val="tx1"/>
                </a:solidFill>
                <a:effectLst/>
                <a:latin typeface="+mn-lt"/>
                <a:ea typeface="+mn-ea"/>
                <a:cs typeface="+mn-cs"/>
              </a:rPr>
              <a:t>συνδυάζει</a:t>
            </a:r>
            <a:r>
              <a:rPr lang="el-GR" sz="1200" i="0" kern="1200" baseline="0" dirty="0" smtClean="0">
                <a:solidFill>
                  <a:schemeClr val="tx1"/>
                </a:solidFill>
                <a:effectLst/>
                <a:latin typeface="+mn-lt"/>
                <a:ea typeface="+mn-ea"/>
                <a:cs typeface="+mn-cs"/>
              </a:rPr>
              <a:t> εγγραφές από δύο πίνακες. Η εκτέλεση ενός </a:t>
            </a:r>
            <a:r>
              <a:rPr lang="en-US" sz="1200" i="0" kern="1200" baseline="0" dirty="0" smtClean="0">
                <a:solidFill>
                  <a:schemeClr val="tx1"/>
                </a:solidFill>
                <a:effectLst/>
                <a:latin typeface="+mn-lt"/>
                <a:ea typeface="+mn-ea"/>
                <a:cs typeface="+mn-cs"/>
              </a:rPr>
              <a:t>join </a:t>
            </a:r>
            <a:r>
              <a:rPr lang="el-GR" sz="1200" i="0" kern="1200" baseline="0" dirty="0" smtClean="0">
                <a:solidFill>
                  <a:schemeClr val="tx1"/>
                </a:solidFill>
                <a:effectLst/>
                <a:latin typeface="+mn-lt"/>
                <a:ea typeface="+mn-ea"/>
                <a:cs typeface="+mn-cs"/>
              </a:rPr>
              <a:t>είναι χρονοβόρα, ιδίως όταν ο ένας ή και οι δύο πίνακες είναι μεγάλοι σε μέγεθος. Για να μειώσουμε τη χρονική καθυστέρηση των </a:t>
            </a:r>
            <a:r>
              <a:rPr lang="en-US" sz="1200" i="0" kern="1200" baseline="0" dirty="0" smtClean="0">
                <a:solidFill>
                  <a:schemeClr val="tx1"/>
                </a:solidFill>
                <a:effectLst/>
                <a:latin typeface="+mn-lt"/>
                <a:ea typeface="+mn-ea"/>
                <a:cs typeface="+mn-cs"/>
              </a:rPr>
              <a:t>join </a:t>
            </a:r>
            <a:r>
              <a:rPr lang="el-GR" sz="1200" i="0" kern="1200" baseline="0" dirty="0" smtClean="0">
                <a:solidFill>
                  <a:schemeClr val="tx1"/>
                </a:solidFill>
                <a:effectLst/>
                <a:latin typeface="+mn-lt"/>
                <a:ea typeface="+mn-ea"/>
                <a:cs typeface="+mn-cs"/>
              </a:rPr>
              <a:t>ερωτημάτων μπορούμε να εφαρμόσουμε </a:t>
            </a:r>
            <a:r>
              <a:rPr lang="en-US" sz="1200" i="0" kern="1200" baseline="0" dirty="0" err="1" smtClean="0">
                <a:solidFill>
                  <a:schemeClr val="tx1"/>
                </a:solidFill>
                <a:effectLst/>
                <a:latin typeface="+mn-lt"/>
                <a:ea typeface="+mn-ea"/>
                <a:cs typeface="+mn-cs"/>
              </a:rPr>
              <a:t>denormalization</a:t>
            </a:r>
            <a:r>
              <a:rPr lang="en-US" sz="1200" i="0" kern="1200" baseline="0" dirty="0" smtClean="0">
                <a:solidFill>
                  <a:schemeClr val="tx1"/>
                </a:solidFill>
                <a:effectLst/>
                <a:latin typeface="+mn-lt"/>
                <a:ea typeface="+mn-ea"/>
                <a:cs typeface="+mn-cs"/>
              </a:rPr>
              <a:t>. </a:t>
            </a:r>
            <a:r>
              <a:rPr lang="el-GR" sz="1200" i="0" kern="1200" baseline="0" dirty="0" smtClean="0">
                <a:solidFill>
                  <a:schemeClr val="tx1"/>
                </a:solidFill>
                <a:effectLst/>
                <a:latin typeface="+mn-lt"/>
                <a:ea typeface="+mn-ea"/>
                <a:cs typeface="+mn-cs"/>
              </a:rPr>
              <a:t>Αυτή η τεχνική βελτιστοποιεί το </a:t>
            </a:r>
            <a:r>
              <a:rPr lang="en-US" sz="1200" i="0" kern="1200" baseline="0" dirty="0" smtClean="0">
                <a:solidFill>
                  <a:schemeClr val="tx1"/>
                </a:solidFill>
                <a:effectLst/>
                <a:latin typeface="+mn-lt"/>
                <a:ea typeface="+mn-ea"/>
                <a:cs typeface="+mn-cs"/>
              </a:rPr>
              <a:t>read </a:t>
            </a:r>
            <a:r>
              <a:rPr lang="en-US" sz="1200" i="0" kern="1200" baseline="0" dirty="0" err="1" smtClean="0">
                <a:solidFill>
                  <a:schemeClr val="tx1"/>
                </a:solidFill>
                <a:effectLst/>
                <a:latin typeface="+mn-lt"/>
                <a:ea typeface="+mn-ea"/>
                <a:cs typeface="+mn-cs"/>
              </a:rPr>
              <a:t>performace</a:t>
            </a:r>
            <a:r>
              <a:rPr lang="en-US" sz="1200" i="0" kern="1200" baseline="0" dirty="0" smtClean="0">
                <a:solidFill>
                  <a:schemeClr val="tx1"/>
                </a:solidFill>
                <a:effectLst/>
                <a:latin typeface="+mn-lt"/>
                <a:ea typeface="+mn-ea"/>
                <a:cs typeface="+mn-cs"/>
              </a:rPr>
              <a:t> </a:t>
            </a:r>
            <a:r>
              <a:rPr lang="el-GR" sz="1200" i="0" kern="1200" baseline="0" dirty="0" smtClean="0">
                <a:solidFill>
                  <a:schemeClr val="tx1"/>
                </a:solidFill>
                <a:effectLst/>
                <a:latin typeface="+mn-lt"/>
                <a:ea typeface="+mn-ea"/>
                <a:cs typeface="+mn-cs"/>
              </a:rPr>
              <a:t>προσθέτοντας πλεονάζουσα πληροφορία στα δεδομένα που αποθηκεύονται.</a:t>
            </a:r>
          </a:p>
          <a:p>
            <a:endParaRPr lang="el-GR"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Όπως φαίνεται στη διαφάνεια, το </a:t>
            </a:r>
            <a:r>
              <a:rPr lang="en-US" sz="1200" i="0" kern="1200" baseline="0" dirty="0" err="1" smtClean="0">
                <a:solidFill>
                  <a:schemeClr val="tx1"/>
                </a:solidFill>
                <a:effectLst/>
                <a:latin typeface="+mn-lt"/>
                <a:ea typeface="+mn-ea"/>
                <a:cs typeface="+mn-cs"/>
              </a:rPr>
              <a:t>denormalized</a:t>
            </a:r>
            <a:r>
              <a:rPr lang="en-US" sz="1200" i="0" kern="1200" baseline="0" dirty="0" smtClean="0">
                <a:solidFill>
                  <a:schemeClr val="tx1"/>
                </a:solidFill>
                <a:effectLst/>
                <a:latin typeface="+mn-lt"/>
                <a:ea typeface="+mn-ea"/>
                <a:cs typeface="+mn-cs"/>
              </a:rPr>
              <a:t> table </a:t>
            </a:r>
            <a:r>
              <a:rPr lang="el-GR" sz="1200" i="0" kern="1200" baseline="0" dirty="0" smtClean="0">
                <a:solidFill>
                  <a:schemeClr val="tx1"/>
                </a:solidFill>
                <a:effectLst/>
                <a:latin typeface="+mn-lt"/>
                <a:ea typeface="+mn-ea"/>
                <a:cs typeface="+mn-cs"/>
              </a:rPr>
              <a:t>αποθηκεύει πληροφορία που συνδυάζει τις εγγραφές των δύο αρχικών πινάκων. Τώρα αντί να υπολογίζεται </a:t>
            </a:r>
            <a:r>
              <a:rPr lang="en-US" sz="1200" i="0" kern="1200" baseline="0" dirty="0" smtClean="0">
                <a:solidFill>
                  <a:schemeClr val="tx1"/>
                </a:solidFill>
                <a:effectLst/>
                <a:latin typeface="+mn-lt"/>
                <a:ea typeface="+mn-ea"/>
                <a:cs typeface="+mn-cs"/>
              </a:rPr>
              <a:t>join </a:t>
            </a:r>
            <a:r>
              <a:rPr lang="el-GR" sz="1200" i="0" kern="1200" baseline="0" dirty="0" smtClean="0">
                <a:solidFill>
                  <a:schemeClr val="tx1"/>
                </a:solidFill>
                <a:effectLst/>
                <a:latin typeface="+mn-lt"/>
                <a:ea typeface="+mn-ea"/>
                <a:cs typeface="+mn-cs"/>
              </a:rPr>
              <a:t>των αρχικών πινάκων για κάθε ερώτημα, μπορούμε να κάνουμε κατευθείαν ερωτήματα στο </a:t>
            </a:r>
            <a:r>
              <a:rPr lang="en-US" sz="1200" i="0" kern="1200" baseline="0" dirty="0" err="1" smtClean="0">
                <a:solidFill>
                  <a:schemeClr val="tx1"/>
                </a:solidFill>
                <a:effectLst/>
                <a:latin typeface="+mn-lt"/>
                <a:ea typeface="+mn-ea"/>
                <a:cs typeface="+mn-cs"/>
              </a:rPr>
              <a:t>denormalized</a:t>
            </a:r>
            <a:r>
              <a:rPr lang="en-US" sz="1200" i="0" kern="1200" baseline="0" dirty="0" smtClean="0">
                <a:solidFill>
                  <a:schemeClr val="tx1"/>
                </a:solidFill>
                <a:effectLst/>
                <a:latin typeface="+mn-lt"/>
                <a:ea typeface="+mn-ea"/>
                <a:cs typeface="+mn-cs"/>
              </a:rPr>
              <a:t> table.</a:t>
            </a:r>
            <a:endParaRPr lang="el-GR" sz="1200" i="0" kern="1200" baseline="0" dirty="0" smtClean="0">
              <a:solidFill>
                <a:schemeClr val="tx1"/>
              </a:solidFill>
              <a:effectLst/>
              <a:latin typeface="+mn-lt"/>
              <a:ea typeface="+mn-ea"/>
              <a:cs typeface="+mn-cs"/>
            </a:endParaRPr>
          </a:p>
          <a:p>
            <a:endParaRPr lang="el-GR"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Στην περίπτωσή μας η βασική ιδέα είναι το </a:t>
            </a:r>
            <a:r>
              <a:rPr lang="en-US" sz="1200" i="0" kern="1200" baseline="0" dirty="0" smtClean="0">
                <a:solidFill>
                  <a:schemeClr val="tx1"/>
                </a:solidFill>
                <a:effectLst/>
                <a:latin typeface="+mn-lt"/>
                <a:ea typeface="+mn-ea"/>
                <a:cs typeface="+mn-cs"/>
              </a:rPr>
              <a:t>join </a:t>
            </a:r>
            <a:r>
              <a:rPr lang="el-GR" sz="1200" i="0" kern="1200" baseline="0" dirty="0" smtClean="0">
                <a:solidFill>
                  <a:schemeClr val="tx1"/>
                </a:solidFill>
                <a:effectLst/>
                <a:latin typeface="+mn-lt"/>
                <a:ea typeface="+mn-ea"/>
                <a:cs typeface="+mn-cs"/>
              </a:rPr>
              <a:t>της ροής δικτυακών δεδομένων με τα εξωτερικά </a:t>
            </a:r>
            <a:r>
              <a:rPr lang="en-US" sz="1200" i="0" kern="1200" baseline="0" dirty="0" smtClean="0">
                <a:solidFill>
                  <a:schemeClr val="tx1"/>
                </a:solidFill>
                <a:effectLst/>
                <a:latin typeface="+mn-lt"/>
                <a:ea typeface="+mn-ea"/>
                <a:cs typeface="+mn-cs"/>
              </a:rPr>
              <a:t>datasets </a:t>
            </a:r>
            <a:r>
              <a:rPr lang="el-GR" sz="1200" i="0" kern="1200" baseline="0" dirty="0" smtClean="0">
                <a:solidFill>
                  <a:schemeClr val="tx1"/>
                </a:solidFill>
                <a:effectLst/>
                <a:latin typeface="+mn-lt"/>
                <a:ea typeface="+mn-ea"/>
                <a:cs typeface="+mn-cs"/>
              </a:rPr>
              <a:t>να υπολογίζεται σε πραγματικό χρόνο από μία </a:t>
            </a:r>
            <a:r>
              <a:rPr lang="en-US" sz="1200" i="0" kern="1200" baseline="0" dirty="0" smtClean="0">
                <a:solidFill>
                  <a:schemeClr val="tx1"/>
                </a:solidFill>
                <a:effectLst/>
                <a:latin typeface="+mn-lt"/>
                <a:ea typeface="+mn-ea"/>
                <a:cs typeface="+mn-cs"/>
              </a:rPr>
              <a:t>Storm </a:t>
            </a:r>
            <a:r>
              <a:rPr lang="el-GR" sz="1200" i="0" kern="1200" baseline="0" dirty="0" smtClean="0">
                <a:solidFill>
                  <a:schemeClr val="tx1"/>
                </a:solidFill>
                <a:effectLst/>
                <a:latin typeface="+mn-lt"/>
                <a:ea typeface="+mn-ea"/>
                <a:cs typeface="+mn-cs"/>
              </a:rPr>
              <a:t>τοπολογία και η </a:t>
            </a:r>
            <a:r>
              <a:rPr lang="en-US" sz="1200" i="0" kern="1200" baseline="0" dirty="0" err="1" smtClean="0">
                <a:solidFill>
                  <a:schemeClr val="tx1"/>
                </a:solidFill>
                <a:effectLst/>
                <a:latin typeface="+mn-lt"/>
                <a:ea typeface="+mn-ea"/>
                <a:cs typeface="+mn-cs"/>
              </a:rPr>
              <a:t>denormalized</a:t>
            </a:r>
            <a:r>
              <a:rPr lang="en-US" sz="1200" i="0" kern="1200" baseline="0" dirty="0" smtClean="0">
                <a:solidFill>
                  <a:schemeClr val="tx1"/>
                </a:solidFill>
                <a:effectLst/>
                <a:latin typeface="+mn-lt"/>
                <a:ea typeface="+mn-ea"/>
                <a:cs typeface="+mn-cs"/>
              </a:rPr>
              <a:t> </a:t>
            </a:r>
            <a:r>
              <a:rPr lang="el-GR" sz="1200" i="0" kern="1200" baseline="0" dirty="0" smtClean="0">
                <a:solidFill>
                  <a:schemeClr val="tx1"/>
                </a:solidFill>
                <a:effectLst/>
                <a:latin typeface="+mn-lt"/>
                <a:ea typeface="+mn-ea"/>
                <a:cs typeface="+mn-cs"/>
              </a:rPr>
              <a:t>ροή δεδομένων να αποθηκεύεται σε ένα </a:t>
            </a:r>
            <a:r>
              <a:rPr lang="en-US" sz="1200" i="0" kern="1200" baseline="0" dirty="0" smtClean="0">
                <a:solidFill>
                  <a:schemeClr val="tx1"/>
                </a:solidFill>
                <a:effectLst/>
                <a:latin typeface="+mn-lt"/>
                <a:ea typeface="+mn-ea"/>
                <a:cs typeface="+mn-cs"/>
              </a:rPr>
              <a:t>Phoenix table. </a:t>
            </a:r>
            <a:r>
              <a:rPr lang="el-GR" sz="1200" i="0" kern="1200" baseline="0" dirty="0" smtClean="0">
                <a:solidFill>
                  <a:schemeClr val="tx1"/>
                </a:solidFill>
                <a:effectLst/>
                <a:latin typeface="+mn-lt"/>
                <a:ea typeface="+mn-ea"/>
                <a:cs typeface="+mn-cs"/>
              </a:rPr>
              <a:t>Έτσι τα ερωτήματα που εκτελούμε δε χρειάζεται να υπολογίζουν το </a:t>
            </a:r>
            <a:r>
              <a:rPr lang="en-US" sz="1200" i="0" kern="1200" baseline="0" dirty="0" smtClean="0">
                <a:solidFill>
                  <a:schemeClr val="tx1"/>
                </a:solidFill>
                <a:effectLst/>
                <a:latin typeface="+mn-lt"/>
                <a:ea typeface="+mn-ea"/>
                <a:cs typeface="+mn-cs"/>
              </a:rPr>
              <a:t>join, </a:t>
            </a:r>
            <a:r>
              <a:rPr lang="el-GR" sz="1200" i="0" kern="1200" baseline="0" dirty="0" smtClean="0">
                <a:solidFill>
                  <a:schemeClr val="tx1"/>
                </a:solidFill>
                <a:effectLst/>
                <a:latin typeface="+mn-lt"/>
                <a:ea typeface="+mn-ea"/>
                <a:cs typeface="+mn-cs"/>
              </a:rPr>
              <a:t>και πραγματοποιούνται με μικρότερη χρονική καθυστέρηση.</a:t>
            </a:r>
          </a:p>
          <a:p>
            <a:endParaRPr lang="el-GR"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Πρέπει να τονίσουμε ότι το </a:t>
            </a:r>
            <a:r>
              <a:rPr lang="en-US" sz="1200" i="0" kern="1200" baseline="0" dirty="0" err="1" smtClean="0">
                <a:solidFill>
                  <a:schemeClr val="tx1"/>
                </a:solidFill>
                <a:effectLst/>
                <a:latin typeface="+mn-lt"/>
                <a:ea typeface="+mn-ea"/>
                <a:cs typeface="+mn-cs"/>
              </a:rPr>
              <a:t>denormalization</a:t>
            </a:r>
            <a:r>
              <a:rPr lang="en-US" sz="1200" i="0" kern="1200" baseline="0" dirty="0" smtClean="0">
                <a:solidFill>
                  <a:schemeClr val="tx1"/>
                </a:solidFill>
                <a:effectLst/>
                <a:latin typeface="+mn-lt"/>
                <a:ea typeface="+mn-ea"/>
                <a:cs typeface="+mn-cs"/>
              </a:rPr>
              <a:t> </a:t>
            </a:r>
            <a:r>
              <a:rPr lang="el-GR" sz="1200" i="0" kern="1200" baseline="0" dirty="0" smtClean="0">
                <a:solidFill>
                  <a:schemeClr val="tx1"/>
                </a:solidFill>
                <a:effectLst/>
                <a:latin typeface="+mn-lt"/>
                <a:ea typeface="+mn-ea"/>
                <a:cs typeface="+mn-cs"/>
              </a:rPr>
              <a:t>εισάγει ένα </a:t>
            </a:r>
            <a:r>
              <a:rPr lang="en-US" sz="1200" i="0" kern="1200" baseline="0" dirty="0" smtClean="0">
                <a:solidFill>
                  <a:schemeClr val="tx1"/>
                </a:solidFill>
                <a:effectLst/>
                <a:latin typeface="+mn-lt"/>
                <a:ea typeface="+mn-ea"/>
                <a:cs typeface="+mn-cs"/>
              </a:rPr>
              <a:t>trade-off. </a:t>
            </a:r>
            <a:r>
              <a:rPr lang="el-GR" sz="1200" i="0" kern="1200" baseline="0" dirty="0" smtClean="0">
                <a:solidFill>
                  <a:schemeClr val="tx1"/>
                </a:solidFill>
                <a:effectLst/>
                <a:latin typeface="+mn-lt"/>
                <a:ea typeface="+mn-ea"/>
                <a:cs typeface="+mn-cs"/>
              </a:rPr>
              <a:t>Επιταχύνει τα </a:t>
            </a:r>
            <a:r>
              <a:rPr lang="en-US" sz="1200" i="0" kern="1200" baseline="0" dirty="0" smtClean="0">
                <a:solidFill>
                  <a:schemeClr val="tx1"/>
                </a:solidFill>
                <a:effectLst/>
                <a:latin typeface="+mn-lt"/>
                <a:ea typeface="+mn-ea"/>
                <a:cs typeface="+mn-cs"/>
              </a:rPr>
              <a:t>reads </a:t>
            </a:r>
            <a:r>
              <a:rPr lang="el-GR" sz="1200" i="0" kern="1200" baseline="0" dirty="0" smtClean="0">
                <a:solidFill>
                  <a:schemeClr val="tx1"/>
                </a:solidFill>
                <a:effectLst/>
                <a:latin typeface="+mn-lt"/>
                <a:ea typeface="+mn-ea"/>
                <a:cs typeface="+mn-cs"/>
              </a:rPr>
              <a:t>για ερωτήματα σε βάρος των </a:t>
            </a:r>
            <a:r>
              <a:rPr lang="en-US" sz="1200" i="0" kern="1200" baseline="0" dirty="0" smtClean="0">
                <a:solidFill>
                  <a:schemeClr val="tx1"/>
                </a:solidFill>
                <a:effectLst/>
                <a:latin typeface="+mn-lt"/>
                <a:ea typeface="+mn-ea"/>
                <a:cs typeface="+mn-cs"/>
              </a:rPr>
              <a:t>writes, </a:t>
            </a:r>
            <a:r>
              <a:rPr lang="el-GR" sz="1200" i="0" kern="1200" baseline="0" dirty="0" smtClean="0">
                <a:solidFill>
                  <a:schemeClr val="tx1"/>
                </a:solidFill>
                <a:effectLst/>
                <a:latin typeface="+mn-lt"/>
                <a:ea typeface="+mn-ea"/>
                <a:cs typeface="+mn-cs"/>
              </a:rPr>
              <a:t>καθώς το </a:t>
            </a:r>
            <a:r>
              <a:rPr lang="en-US" sz="1200" i="0" kern="1200" baseline="0" dirty="0" smtClean="0">
                <a:solidFill>
                  <a:schemeClr val="tx1"/>
                </a:solidFill>
                <a:effectLst/>
                <a:latin typeface="+mn-lt"/>
                <a:ea typeface="+mn-ea"/>
                <a:cs typeface="+mn-cs"/>
              </a:rPr>
              <a:t>join</a:t>
            </a:r>
            <a:r>
              <a:rPr lang="el-GR" sz="1200" i="0" kern="1200" baseline="0" dirty="0" smtClean="0">
                <a:solidFill>
                  <a:schemeClr val="tx1"/>
                </a:solidFill>
                <a:effectLst/>
                <a:latin typeface="+mn-lt"/>
                <a:ea typeface="+mn-ea"/>
                <a:cs typeface="+mn-cs"/>
              </a:rPr>
              <a:t> υπολογίζεται στην τοπολογία</a:t>
            </a:r>
            <a:r>
              <a:rPr lang="en-US" sz="1200" i="0" kern="1200" baseline="0" dirty="0" smtClean="0">
                <a:solidFill>
                  <a:schemeClr val="tx1"/>
                </a:solidFill>
                <a:effectLst/>
                <a:latin typeface="+mn-lt"/>
                <a:ea typeface="+mn-ea"/>
                <a:cs typeface="+mn-cs"/>
              </a:rPr>
              <a:t>.</a:t>
            </a:r>
            <a:r>
              <a:rPr lang="el-GR" sz="1200" i="0" kern="1200" baseline="0" dirty="0" smtClean="0">
                <a:solidFill>
                  <a:schemeClr val="tx1"/>
                </a:solidFill>
                <a:effectLst/>
                <a:latin typeface="+mn-lt"/>
                <a:ea typeface="+mn-ea"/>
                <a:cs typeface="+mn-cs"/>
              </a:rPr>
              <a:t> Εάν όμως το σύστημά μας μπορεί να επεξεργαστεί δεδομένα με ρυθμό ταχύτερο από το ρυθμό δημιουργίας τους τότε τα πιο αργά </a:t>
            </a:r>
            <a:r>
              <a:rPr lang="en-US" sz="1200" i="0" kern="1200" baseline="0" dirty="0" smtClean="0">
                <a:solidFill>
                  <a:schemeClr val="tx1"/>
                </a:solidFill>
                <a:effectLst/>
                <a:latin typeface="+mn-lt"/>
                <a:ea typeface="+mn-ea"/>
                <a:cs typeface="+mn-cs"/>
              </a:rPr>
              <a:t>writes </a:t>
            </a:r>
            <a:r>
              <a:rPr lang="el-GR" sz="1200" i="0" kern="1200" baseline="0" dirty="0" smtClean="0">
                <a:solidFill>
                  <a:schemeClr val="tx1"/>
                </a:solidFill>
                <a:effectLst/>
                <a:latin typeface="+mn-lt"/>
                <a:ea typeface="+mn-ea"/>
                <a:cs typeface="+mn-cs"/>
              </a:rPr>
              <a:t>δεν αποτελούν πρόβλημα.</a:t>
            </a:r>
          </a:p>
          <a:p>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endParaRPr lang="el-GR" i="0" dirty="0"/>
          </a:p>
        </p:txBody>
      </p:sp>
      <p:sp>
        <p:nvSpPr>
          <p:cNvPr id="4" name="Slide Number Placeholder 3"/>
          <p:cNvSpPr>
            <a:spLocks noGrp="1"/>
          </p:cNvSpPr>
          <p:nvPr>
            <p:ph type="sldNum" sz="quarter" idx="10"/>
          </p:nvPr>
        </p:nvSpPr>
        <p:spPr/>
        <p:txBody>
          <a:bodyPr/>
          <a:lstStyle/>
          <a:p>
            <a:fld id="{3B8B0E10-9416-484A-AE67-2425FFDAEF03}" type="slidenum">
              <a:rPr lang="el-GR" smtClean="0"/>
              <a:t>18</a:t>
            </a:fld>
            <a:endParaRPr lang="el-GR"/>
          </a:p>
        </p:txBody>
      </p:sp>
    </p:spTree>
    <p:extLst>
      <p:ext uri="{BB962C8B-B14F-4D97-AF65-F5344CB8AC3E}">
        <p14:creationId xmlns:p14="http://schemas.microsoft.com/office/powerpoint/2010/main" val="2233669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i="0" kern="1200" dirty="0" smtClean="0">
                <a:solidFill>
                  <a:schemeClr val="tx1"/>
                </a:solidFill>
                <a:effectLst/>
                <a:latin typeface="+mn-lt"/>
                <a:ea typeface="+mn-ea"/>
                <a:cs typeface="+mn-cs"/>
              </a:rPr>
              <a:t>Αυτό το σχήμα παρουσιάζει</a:t>
            </a:r>
            <a:r>
              <a:rPr lang="el-GR" sz="1200" i="0" kern="1200" baseline="0" dirty="0" smtClean="0">
                <a:solidFill>
                  <a:schemeClr val="tx1"/>
                </a:solidFill>
                <a:effectLst/>
                <a:latin typeface="+mn-lt"/>
                <a:ea typeface="+mn-ea"/>
                <a:cs typeface="+mn-cs"/>
              </a:rPr>
              <a:t> την επισκόπηση του συστήματος που υλοποιήσαμε.</a:t>
            </a:r>
          </a:p>
          <a:p>
            <a:endParaRPr lang="el-GR"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Αρχικά τα δικτυακά δεδομένα παράγονται με δειγματοληψία από τα </a:t>
            </a:r>
            <a:r>
              <a:rPr lang="en-US" sz="1200" i="0" kern="1200" baseline="0" dirty="0" smtClean="0">
                <a:solidFill>
                  <a:schemeClr val="tx1"/>
                </a:solidFill>
                <a:effectLst/>
                <a:latin typeface="+mn-lt"/>
                <a:ea typeface="+mn-ea"/>
                <a:cs typeface="+mn-cs"/>
              </a:rPr>
              <a:t>switches </a:t>
            </a:r>
            <a:r>
              <a:rPr lang="el-GR" sz="1200" i="0" kern="1200" baseline="0" dirty="0" smtClean="0">
                <a:solidFill>
                  <a:schemeClr val="tx1"/>
                </a:solidFill>
                <a:effectLst/>
                <a:latin typeface="+mn-lt"/>
                <a:ea typeface="+mn-ea"/>
                <a:cs typeface="+mn-cs"/>
              </a:rPr>
              <a:t>του </a:t>
            </a:r>
            <a:r>
              <a:rPr lang="en-US" sz="1200" i="0" kern="1200" baseline="0" dirty="0" smtClean="0">
                <a:solidFill>
                  <a:schemeClr val="tx1"/>
                </a:solidFill>
                <a:effectLst/>
                <a:latin typeface="+mn-lt"/>
                <a:ea typeface="+mn-ea"/>
                <a:cs typeface="+mn-cs"/>
              </a:rPr>
              <a:t>IXP</a:t>
            </a:r>
            <a:r>
              <a:rPr lang="el-GR" sz="1200" i="0" kern="1200" baseline="0" dirty="0" smtClean="0">
                <a:solidFill>
                  <a:schemeClr val="tx1"/>
                </a:solidFill>
                <a:effectLst/>
                <a:latin typeface="+mn-lt"/>
                <a:ea typeface="+mn-ea"/>
                <a:cs typeface="+mn-cs"/>
              </a:rPr>
              <a:t> και</a:t>
            </a:r>
            <a:r>
              <a:rPr lang="en-US" sz="1200" i="0" kern="1200" baseline="0" dirty="0" smtClean="0">
                <a:solidFill>
                  <a:schemeClr val="tx1"/>
                </a:solidFill>
                <a:effectLst/>
                <a:latin typeface="+mn-lt"/>
                <a:ea typeface="+mn-ea"/>
                <a:cs typeface="+mn-cs"/>
              </a:rPr>
              <a:t> </a:t>
            </a:r>
            <a:r>
              <a:rPr lang="el-GR" sz="1200" i="0" kern="1200" baseline="0" dirty="0" smtClean="0">
                <a:solidFill>
                  <a:schemeClr val="tx1"/>
                </a:solidFill>
                <a:effectLst/>
                <a:latin typeface="+mn-lt"/>
                <a:ea typeface="+mn-ea"/>
                <a:cs typeface="+mn-cs"/>
              </a:rPr>
              <a:t>συλλέγονται από έναν κόμβο που τρέχει έναν </a:t>
            </a:r>
            <a:r>
              <a:rPr lang="en-US" sz="1200" i="0" kern="1200" baseline="0" dirty="0" smtClean="0">
                <a:solidFill>
                  <a:schemeClr val="tx1"/>
                </a:solidFill>
                <a:effectLst/>
                <a:latin typeface="+mn-lt"/>
                <a:ea typeface="+mn-ea"/>
                <a:cs typeface="+mn-cs"/>
              </a:rPr>
              <a:t>Kafka producer.</a:t>
            </a:r>
            <a:r>
              <a:rPr lang="el-GR" sz="1200" i="0" kern="1200" baseline="0" dirty="0" smtClean="0">
                <a:solidFill>
                  <a:schemeClr val="tx1"/>
                </a:solidFill>
                <a:effectLst/>
                <a:latin typeface="+mn-lt"/>
                <a:ea typeface="+mn-ea"/>
                <a:cs typeface="+mn-cs"/>
              </a:rPr>
              <a:t> Εκεί εξάγονται τα χρήσιμα πεδία από τους </a:t>
            </a:r>
            <a:r>
              <a:rPr lang="en-US" sz="1200" i="0" kern="1200" baseline="0" dirty="0" smtClean="0">
                <a:solidFill>
                  <a:schemeClr val="tx1"/>
                </a:solidFill>
                <a:effectLst/>
                <a:latin typeface="+mn-lt"/>
                <a:ea typeface="+mn-ea"/>
                <a:cs typeface="+mn-cs"/>
              </a:rPr>
              <a:t>headers </a:t>
            </a:r>
            <a:r>
              <a:rPr lang="el-GR" sz="1200" i="0" kern="1200" baseline="0" dirty="0" smtClean="0">
                <a:solidFill>
                  <a:schemeClr val="tx1"/>
                </a:solidFill>
                <a:effectLst/>
                <a:latin typeface="+mn-lt"/>
                <a:ea typeface="+mn-ea"/>
                <a:cs typeface="+mn-cs"/>
              </a:rPr>
              <a:t>των πακέτων (π.χ. </a:t>
            </a:r>
            <a:r>
              <a:rPr lang="en-US" sz="1200" i="0" kern="1200" baseline="0" dirty="0" smtClean="0">
                <a:solidFill>
                  <a:schemeClr val="tx1"/>
                </a:solidFill>
                <a:effectLst/>
                <a:latin typeface="+mn-lt"/>
                <a:ea typeface="+mn-ea"/>
                <a:cs typeface="+mn-cs"/>
              </a:rPr>
              <a:t>IP </a:t>
            </a:r>
            <a:r>
              <a:rPr lang="el-GR" sz="1200" i="0" kern="1200" baseline="0" dirty="0" smtClean="0">
                <a:solidFill>
                  <a:schemeClr val="tx1"/>
                </a:solidFill>
                <a:effectLst/>
                <a:latin typeface="+mn-lt"/>
                <a:ea typeface="+mn-ea"/>
                <a:cs typeface="+mn-cs"/>
              </a:rPr>
              <a:t>διευθύνσεις, πρωτόκολλο, </a:t>
            </a:r>
            <a:r>
              <a:rPr lang="en-US" sz="1200" i="0" kern="1200" baseline="0" dirty="0" smtClean="0">
                <a:solidFill>
                  <a:schemeClr val="tx1"/>
                </a:solidFill>
                <a:effectLst/>
                <a:latin typeface="+mn-lt"/>
                <a:ea typeface="+mn-ea"/>
                <a:cs typeface="+mn-cs"/>
              </a:rPr>
              <a:t>Ports </a:t>
            </a:r>
            <a:r>
              <a:rPr lang="el-GR" sz="1200" i="0" kern="1200" baseline="0" dirty="0" smtClean="0">
                <a:solidFill>
                  <a:schemeClr val="tx1"/>
                </a:solidFill>
                <a:effectLst/>
                <a:latin typeface="+mn-lt"/>
                <a:ea typeface="+mn-ea"/>
                <a:cs typeface="+mn-cs"/>
              </a:rPr>
              <a:t>κτλ.) και δημοσιεύονται στο </a:t>
            </a:r>
            <a:r>
              <a:rPr lang="en-US" sz="1200" i="0" kern="1200" baseline="0" dirty="0" smtClean="0">
                <a:solidFill>
                  <a:schemeClr val="tx1"/>
                </a:solidFill>
                <a:effectLst/>
                <a:latin typeface="+mn-lt"/>
                <a:ea typeface="+mn-ea"/>
                <a:cs typeface="+mn-cs"/>
              </a:rPr>
              <a:t>Kafka topic</a:t>
            </a:r>
            <a:r>
              <a:rPr lang="el-GR" sz="1200" i="0" kern="1200" baseline="0" dirty="0" smtClean="0">
                <a:solidFill>
                  <a:schemeClr val="tx1"/>
                </a:solidFill>
                <a:effectLst/>
                <a:latin typeface="+mn-lt"/>
                <a:ea typeface="+mn-ea"/>
                <a:cs typeface="+mn-cs"/>
              </a:rPr>
              <a:t>. Στη συνέχεια γίνεται η επεξεργασία της ροής δεδομένων από την </a:t>
            </a:r>
            <a:r>
              <a:rPr lang="en-US" sz="1200" i="0" kern="1200" baseline="0" dirty="0" smtClean="0">
                <a:solidFill>
                  <a:schemeClr val="tx1"/>
                </a:solidFill>
                <a:effectLst/>
                <a:latin typeface="+mn-lt"/>
                <a:ea typeface="+mn-ea"/>
                <a:cs typeface="+mn-cs"/>
              </a:rPr>
              <a:t>Storm </a:t>
            </a:r>
            <a:r>
              <a:rPr lang="el-GR" sz="1200" i="0" kern="1200" baseline="0" dirty="0" smtClean="0">
                <a:solidFill>
                  <a:schemeClr val="tx1"/>
                </a:solidFill>
                <a:effectLst/>
                <a:latin typeface="+mn-lt"/>
                <a:ea typeface="+mn-ea"/>
                <a:cs typeface="+mn-cs"/>
              </a:rPr>
              <a:t>τοπολογία. Η τοπολογία περιλαμβάνει μεταξύ άλλων ένα </a:t>
            </a:r>
            <a:r>
              <a:rPr lang="en-US" sz="1200" i="0" kern="1200" baseline="0" dirty="0" smtClean="0">
                <a:solidFill>
                  <a:schemeClr val="tx1"/>
                </a:solidFill>
                <a:effectLst/>
                <a:latin typeface="+mn-lt"/>
                <a:ea typeface="+mn-ea"/>
                <a:cs typeface="+mn-cs"/>
              </a:rPr>
              <a:t>bolt </a:t>
            </a:r>
            <a:r>
              <a:rPr lang="el-GR" sz="1200" i="0" kern="1200" baseline="0" dirty="0" smtClean="0">
                <a:solidFill>
                  <a:schemeClr val="tx1"/>
                </a:solidFill>
                <a:effectLst/>
                <a:latin typeface="+mn-lt"/>
                <a:ea typeface="+mn-ea"/>
                <a:cs typeface="+mn-cs"/>
              </a:rPr>
              <a:t>που υπολογίζει το </a:t>
            </a:r>
            <a:r>
              <a:rPr lang="en-US" sz="1200" i="0" kern="1200" baseline="0" dirty="0" smtClean="0">
                <a:solidFill>
                  <a:schemeClr val="tx1"/>
                </a:solidFill>
                <a:effectLst/>
                <a:latin typeface="+mn-lt"/>
                <a:ea typeface="+mn-ea"/>
                <a:cs typeface="+mn-cs"/>
              </a:rPr>
              <a:t>join </a:t>
            </a:r>
            <a:r>
              <a:rPr lang="el-GR" sz="1200" i="0" kern="1200" baseline="0" dirty="0" smtClean="0">
                <a:solidFill>
                  <a:schemeClr val="tx1"/>
                </a:solidFill>
                <a:effectLst/>
                <a:latin typeface="+mn-lt"/>
                <a:ea typeface="+mn-ea"/>
                <a:cs typeface="+mn-cs"/>
              </a:rPr>
              <a:t>της ροής δεδομένων με το </a:t>
            </a:r>
            <a:r>
              <a:rPr lang="en-US" sz="1200" i="0" kern="1200" baseline="0" dirty="0" smtClean="0">
                <a:solidFill>
                  <a:schemeClr val="tx1"/>
                </a:solidFill>
                <a:effectLst/>
                <a:latin typeface="+mn-lt"/>
                <a:ea typeface="+mn-ea"/>
                <a:cs typeface="+mn-cs"/>
              </a:rPr>
              <a:t>AS dataset, </a:t>
            </a:r>
            <a:r>
              <a:rPr lang="el-GR" sz="1200" i="0" kern="1200" baseline="0" dirty="0" smtClean="0">
                <a:solidFill>
                  <a:schemeClr val="tx1"/>
                </a:solidFill>
                <a:effectLst/>
                <a:latin typeface="+mn-lt"/>
                <a:ea typeface="+mn-ea"/>
                <a:cs typeface="+mn-cs"/>
              </a:rPr>
              <a:t>το οποίο χωράει στη μνήμη του </a:t>
            </a:r>
            <a:r>
              <a:rPr lang="en-US" sz="1200" i="0" kern="1200" baseline="0" dirty="0" smtClean="0">
                <a:solidFill>
                  <a:schemeClr val="tx1"/>
                </a:solidFill>
                <a:effectLst/>
                <a:latin typeface="+mn-lt"/>
                <a:ea typeface="+mn-ea"/>
                <a:cs typeface="+mn-cs"/>
              </a:rPr>
              <a:t>bolt.</a:t>
            </a:r>
            <a:r>
              <a:rPr lang="el-GR" sz="1200" i="0" kern="1200" baseline="0" dirty="0" smtClean="0">
                <a:solidFill>
                  <a:schemeClr val="tx1"/>
                </a:solidFill>
                <a:effectLst/>
                <a:latin typeface="+mn-lt"/>
                <a:ea typeface="+mn-ea"/>
                <a:cs typeface="+mn-cs"/>
              </a:rPr>
              <a:t> Επίσης περιλαμβάνει και ένα </a:t>
            </a:r>
            <a:r>
              <a:rPr lang="en-US" sz="1200" i="0" kern="1200" baseline="0" dirty="0" smtClean="0">
                <a:solidFill>
                  <a:schemeClr val="tx1"/>
                </a:solidFill>
                <a:effectLst/>
                <a:latin typeface="+mn-lt"/>
                <a:ea typeface="+mn-ea"/>
                <a:cs typeface="+mn-cs"/>
              </a:rPr>
              <a:t>bolt </a:t>
            </a:r>
            <a:r>
              <a:rPr lang="el-GR" sz="1200" i="0" kern="1200" baseline="0" dirty="0" smtClean="0">
                <a:solidFill>
                  <a:schemeClr val="tx1"/>
                </a:solidFill>
                <a:effectLst/>
                <a:latin typeface="+mn-lt"/>
                <a:ea typeface="+mn-ea"/>
                <a:cs typeface="+mn-cs"/>
              </a:rPr>
              <a:t>που υπολογίζει το </a:t>
            </a:r>
            <a:r>
              <a:rPr lang="en-US" sz="1200" i="0" kern="1200" baseline="0" dirty="0" smtClean="0">
                <a:solidFill>
                  <a:schemeClr val="tx1"/>
                </a:solidFill>
                <a:effectLst/>
                <a:latin typeface="+mn-lt"/>
                <a:ea typeface="+mn-ea"/>
                <a:cs typeface="+mn-cs"/>
              </a:rPr>
              <a:t>join </a:t>
            </a:r>
            <a:r>
              <a:rPr lang="el-GR" sz="1200" i="0" kern="1200" baseline="0" dirty="0" smtClean="0">
                <a:solidFill>
                  <a:schemeClr val="tx1"/>
                </a:solidFill>
                <a:effectLst/>
                <a:latin typeface="+mn-lt"/>
                <a:ea typeface="+mn-ea"/>
                <a:cs typeface="+mn-cs"/>
              </a:rPr>
              <a:t>της ροής δεδομένων με το </a:t>
            </a:r>
            <a:r>
              <a:rPr lang="en-US" sz="1200" i="0" kern="1200" baseline="0" dirty="0" smtClean="0">
                <a:solidFill>
                  <a:schemeClr val="tx1"/>
                </a:solidFill>
                <a:effectLst/>
                <a:latin typeface="+mn-lt"/>
                <a:ea typeface="+mn-ea"/>
                <a:cs typeface="+mn-cs"/>
              </a:rPr>
              <a:t>DNS dataset, </a:t>
            </a:r>
            <a:r>
              <a:rPr lang="el-GR" sz="1200" i="0" kern="1200" baseline="0" dirty="0" smtClean="0">
                <a:solidFill>
                  <a:schemeClr val="tx1"/>
                </a:solidFill>
                <a:effectLst/>
                <a:latin typeface="+mn-lt"/>
                <a:ea typeface="+mn-ea"/>
                <a:cs typeface="+mn-cs"/>
              </a:rPr>
              <a:t>το οποίο λόγω του μεγάλου μεγέθους του είναι αποθηκευμένο στην </a:t>
            </a:r>
            <a:r>
              <a:rPr lang="en-US" sz="1200" i="0" kern="1200" baseline="0" dirty="0" smtClean="0">
                <a:solidFill>
                  <a:schemeClr val="tx1"/>
                </a:solidFill>
                <a:effectLst/>
                <a:latin typeface="+mn-lt"/>
                <a:ea typeface="+mn-ea"/>
                <a:cs typeface="+mn-cs"/>
              </a:rPr>
              <a:t>HBase. </a:t>
            </a:r>
            <a:r>
              <a:rPr lang="el-GR" sz="1200" i="0" kern="1200" baseline="0" dirty="0" smtClean="0">
                <a:solidFill>
                  <a:schemeClr val="tx1"/>
                </a:solidFill>
                <a:effectLst/>
                <a:latin typeface="+mn-lt"/>
                <a:ea typeface="+mn-ea"/>
                <a:cs typeface="+mn-cs"/>
              </a:rPr>
              <a:t>Τέλος τα </a:t>
            </a:r>
            <a:r>
              <a:rPr lang="en-US" sz="1200" i="0" kern="1200" baseline="0" dirty="0" err="1" smtClean="0">
                <a:solidFill>
                  <a:schemeClr val="tx1"/>
                </a:solidFill>
                <a:effectLst/>
                <a:latin typeface="+mn-lt"/>
                <a:ea typeface="+mn-ea"/>
                <a:cs typeface="+mn-cs"/>
              </a:rPr>
              <a:t>denormalized</a:t>
            </a:r>
            <a:r>
              <a:rPr lang="en-US" sz="1200" i="0" kern="1200" baseline="0" dirty="0" smtClean="0">
                <a:solidFill>
                  <a:schemeClr val="tx1"/>
                </a:solidFill>
                <a:effectLst/>
                <a:latin typeface="+mn-lt"/>
                <a:ea typeface="+mn-ea"/>
                <a:cs typeface="+mn-cs"/>
              </a:rPr>
              <a:t> </a:t>
            </a:r>
            <a:r>
              <a:rPr lang="el-GR" sz="1200" i="0" kern="1200" baseline="0" dirty="0" smtClean="0">
                <a:solidFill>
                  <a:schemeClr val="tx1"/>
                </a:solidFill>
                <a:effectLst/>
                <a:latin typeface="+mn-lt"/>
                <a:ea typeface="+mn-ea"/>
                <a:cs typeface="+mn-cs"/>
              </a:rPr>
              <a:t>δικτυακά δεδομένα αποθηκεύονται σε ένα </a:t>
            </a:r>
            <a:r>
              <a:rPr lang="en-US" sz="1200" i="0" kern="1200" baseline="0" dirty="0" smtClean="0">
                <a:solidFill>
                  <a:schemeClr val="tx1"/>
                </a:solidFill>
                <a:effectLst/>
                <a:latin typeface="+mn-lt"/>
                <a:ea typeface="+mn-ea"/>
                <a:cs typeface="+mn-cs"/>
              </a:rPr>
              <a:t>Phoenix table </a:t>
            </a:r>
            <a:r>
              <a:rPr lang="el-GR" sz="1200" i="0" kern="1200" baseline="0" dirty="0" smtClean="0">
                <a:solidFill>
                  <a:schemeClr val="tx1"/>
                </a:solidFill>
                <a:effectLst/>
                <a:latin typeface="+mn-lt"/>
                <a:ea typeface="+mn-ea"/>
                <a:cs typeface="+mn-cs"/>
              </a:rPr>
              <a:t>στην </a:t>
            </a:r>
            <a:r>
              <a:rPr lang="en-US" sz="1200" i="0" kern="1200" baseline="0" dirty="0" smtClean="0">
                <a:solidFill>
                  <a:schemeClr val="tx1"/>
                </a:solidFill>
                <a:effectLst/>
                <a:latin typeface="+mn-lt"/>
                <a:ea typeface="+mn-ea"/>
                <a:cs typeface="+mn-cs"/>
              </a:rPr>
              <a:t>HBase, </a:t>
            </a:r>
            <a:r>
              <a:rPr lang="el-GR" sz="1200" i="0" kern="1200" baseline="0" dirty="0" smtClean="0">
                <a:solidFill>
                  <a:schemeClr val="tx1"/>
                </a:solidFill>
                <a:effectLst/>
                <a:latin typeface="+mn-lt"/>
                <a:ea typeface="+mn-ea"/>
                <a:cs typeface="+mn-cs"/>
              </a:rPr>
              <a:t>το οποίο επιτρέπει σε </a:t>
            </a:r>
            <a:r>
              <a:rPr lang="en-US" sz="1200" i="0" kern="1200" baseline="0" dirty="0" smtClean="0">
                <a:solidFill>
                  <a:schemeClr val="tx1"/>
                </a:solidFill>
                <a:effectLst/>
                <a:latin typeface="+mn-lt"/>
                <a:ea typeface="+mn-ea"/>
                <a:cs typeface="+mn-cs"/>
              </a:rPr>
              <a:t>Phoenix clients </a:t>
            </a:r>
            <a:r>
              <a:rPr lang="el-GR" sz="1200" i="0" kern="1200" baseline="0" dirty="0" smtClean="0">
                <a:solidFill>
                  <a:schemeClr val="tx1"/>
                </a:solidFill>
                <a:effectLst/>
                <a:latin typeface="+mn-lt"/>
                <a:ea typeface="+mn-ea"/>
                <a:cs typeface="+mn-cs"/>
              </a:rPr>
              <a:t>να πραγματοποιούν σε αυτά</a:t>
            </a:r>
            <a:r>
              <a:rPr lang="en-US" sz="1200" i="0" kern="1200" baseline="0" dirty="0" smtClean="0">
                <a:solidFill>
                  <a:schemeClr val="tx1"/>
                </a:solidFill>
                <a:effectLst/>
                <a:latin typeface="+mn-lt"/>
                <a:ea typeface="+mn-ea"/>
                <a:cs typeface="+mn-cs"/>
              </a:rPr>
              <a:t> SQL </a:t>
            </a:r>
            <a:r>
              <a:rPr lang="el-GR" sz="1200" i="0" kern="1200" baseline="0" dirty="0" smtClean="0">
                <a:solidFill>
                  <a:schemeClr val="tx1"/>
                </a:solidFill>
                <a:effectLst/>
                <a:latin typeface="+mn-lt"/>
                <a:ea typeface="+mn-ea"/>
                <a:cs typeface="+mn-cs"/>
              </a:rPr>
              <a:t>ερωτήματα.</a:t>
            </a:r>
          </a:p>
          <a:p>
            <a:endParaRPr lang="el-GR"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(Αυτή η δομή μπορεί να χρησιμοποιηθεί για την υλοποίηση συστημάτων και για διαφορετικά </a:t>
            </a:r>
            <a:r>
              <a:rPr lang="en-US" sz="1200" i="0" kern="1200" baseline="0" dirty="0" smtClean="0">
                <a:solidFill>
                  <a:schemeClr val="tx1"/>
                </a:solidFill>
                <a:effectLst/>
                <a:latin typeface="+mn-lt"/>
                <a:ea typeface="+mn-ea"/>
                <a:cs typeface="+mn-cs"/>
              </a:rPr>
              <a:t>use cases </a:t>
            </a:r>
            <a:r>
              <a:rPr lang="el-GR" sz="1200" i="0" kern="1200" baseline="0" dirty="0" smtClean="0">
                <a:solidFill>
                  <a:schemeClr val="tx1"/>
                </a:solidFill>
                <a:effectLst/>
                <a:latin typeface="+mn-lt"/>
                <a:ea typeface="+mn-ea"/>
                <a:cs typeface="+mn-cs"/>
              </a:rPr>
              <a:t>για την εκτέλεση </a:t>
            </a:r>
            <a:r>
              <a:rPr lang="en-US" sz="1200" i="0" kern="1200" baseline="0" dirty="0" smtClean="0">
                <a:solidFill>
                  <a:schemeClr val="tx1"/>
                </a:solidFill>
                <a:effectLst/>
                <a:latin typeface="+mn-lt"/>
                <a:ea typeface="+mn-ea"/>
                <a:cs typeface="+mn-cs"/>
              </a:rPr>
              <a:t>SQL join </a:t>
            </a:r>
            <a:r>
              <a:rPr lang="el-GR" sz="1200" i="0" kern="1200" baseline="0" dirty="0" smtClean="0">
                <a:solidFill>
                  <a:schemeClr val="tx1"/>
                </a:solidFill>
                <a:effectLst/>
                <a:latin typeface="+mn-lt"/>
                <a:ea typeface="+mn-ea"/>
                <a:cs typeface="+mn-cs"/>
              </a:rPr>
              <a:t>ερωτημάτων σε άλλες ροές δεδομένων και εξωτερικά </a:t>
            </a:r>
            <a:r>
              <a:rPr lang="en-US" sz="1200" i="0" kern="1200" baseline="0" dirty="0" smtClean="0">
                <a:solidFill>
                  <a:schemeClr val="tx1"/>
                </a:solidFill>
                <a:effectLst/>
                <a:latin typeface="+mn-lt"/>
                <a:ea typeface="+mn-ea"/>
                <a:cs typeface="+mn-cs"/>
              </a:rPr>
              <a:t>datasets. </a:t>
            </a:r>
            <a:r>
              <a:rPr lang="el-GR" sz="1200" i="0" kern="1200" baseline="0" dirty="0" smtClean="0">
                <a:solidFill>
                  <a:schemeClr val="tx1"/>
                </a:solidFill>
                <a:effectLst/>
                <a:latin typeface="+mn-lt"/>
                <a:ea typeface="+mn-ea"/>
                <a:cs typeface="+mn-cs"/>
              </a:rPr>
              <a:t>Έχουμε τη δημιουργία και εισαγωγή της ροής στο σύστημα, δημοσίευση των μηνυμάτων σε ένα </a:t>
            </a:r>
            <a:r>
              <a:rPr lang="en-US" sz="1200" i="0" kern="1200" baseline="0" dirty="0" smtClean="0">
                <a:solidFill>
                  <a:schemeClr val="tx1"/>
                </a:solidFill>
                <a:effectLst/>
                <a:latin typeface="+mn-lt"/>
                <a:ea typeface="+mn-ea"/>
                <a:cs typeface="+mn-cs"/>
              </a:rPr>
              <a:t>Kafka topic, </a:t>
            </a:r>
            <a:r>
              <a:rPr lang="el-GR" sz="1200" i="0" kern="1200" baseline="0" dirty="0" smtClean="0">
                <a:solidFill>
                  <a:schemeClr val="tx1"/>
                </a:solidFill>
                <a:effectLst/>
                <a:latin typeface="+mn-lt"/>
                <a:ea typeface="+mn-ea"/>
                <a:cs typeface="+mn-cs"/>
              </a:rPr>
              <a:t>υπολογισμός των </a:t>
            </a:r>
            <a:r>
              <a:rPr lang="en-US" sz="1200" i="0" kern="1200" baseline="0" dirty="0" smtClean="0">
                <a:solidFill>
                  <a:schemeClr val="tx1"/>
                </a:solidFill>
                <a:effectLst/>
                <a:latin typeface="+mn-lt"/>
                <a:ea typeface="+mn-ea"/>
                <a:cs typeface="+mn-cs"/>
              </a:rPr>
              <a:t>join </a:t>
            </a:r>
            <a:r>
              <a:rPr lang="el-GR" sz="1200" i="0" kern="1200" baseline="0" dirty="0" smtClean="0">
                <a:solidFill>
                  <a:schemeClr val="tx1"/>
                </a:solidFill>
                <a:effectLst/>
                <a:latin typeface="+mn-lt"/>
                <a:ea typeface="+mn-ea"/>
                <a:cs typeface="+mn-cs"/>
              </a:rPr>
              <a:t>από </a:t>
            </a:r>
            <a:r>
              <a:rPr lang="en-US" sz="1200" i="0" kern="1200" baseline="0" dirty="0" smtClean="0">
                <a:solidFill>
                  <a:schemeClr val="tx1"/>
                </a:solidFill>
                <a:effectLst/>
                <a:latin typeface="+mn-lt"/>
                <a:ea typeface="+mn-ea"/>
                <a:cs typeface="+mn-cs"/>
              </a:rPr>
              <a:t>Storm topology </a:t>
            </a:r>
            <a:r>
              <a:rPr lang="el-GR" sz="1200" i="0" kern="1200" baseline="0" dirty="0" smtClean="0">
                <a:solidFill>
                  <a:schemeClr val="tx1"/>
                </a:solidFill>
                <a:effectLst/>
                <a:latin typeface="+mn-lt"/>
                <a:ea typeface="+mn-ea"/>
                <a:cs typeface="+mn-cs"/>
              </a:rPr>
              <a:t>και αποθήκευση των </a:t>
            </a:r>
            <a:r>
              <a:rPr lang="en-US" sz="1200" i="0" kern="1200" baseline="0" dirty="0" err="1" smtClean="0">
                <a:solidFill>
                  <a:schemeClr val="tx1"/>
                </a:solidFill>
                <a:effectLst/>
                <a:latin typeface="+mn-lt"/>
                <a:ea typeface="+mn-ea"/>
                <a:cs typeface="+mn-cs"/>
              </a:rPr>
              <a:t>denormalized</a:t>
            </a:r>
            <a:r>
              <a:rPr lang="en-US" sz="1200" i="0" kern="1200" baseline="0" dirty="0" smtClean="0">
                <a:solidFill>
                  <a:schemeClr val="tx1"/>
                </a:solidFill>
                <a:effectLst/>
                <a:latin typeface="+mn-lt"/>
                <a:ea typeface="+mn-ea"/>
                <a:cs typeface="+mn-cs"/>
              </a:rPr>
              <a:t> </a:t>
            </a:r>
            <a:r>
              <a:rPr lang="el-GR" sz="1200" i="0" kern="1200" baseline="0" dirty="0" smtClean="0">
                <a:solidFill>
                  <a:schemeClr val="tx1"/>
                </a:solidFill>
                <a:effectLst/>
                <a:latin typeface="+mn-lt"/>
                <a:ea typeface="+mn-ea"/>
                <a:cs typeface="+mn-cs"/>
              </a:rPr>
              <a:t>δεδομένων σε </a:t>
            </a:r>
            <a:r>
              <a:rPr lang="en-US" sz="1200" i="0" kern="1200" baseline="0" dirty="0" smtClean="0">
                <a:solidFill>
                  <a:schemeClr val="tx1"/>
                </a:solidFill>
                <a:effectLst/>
                <a:latin typeface="+mn-lt"/>
                <a:ea typeface="+mn-ea"/>
                <a:cs typeface="+mn-cs"/>
              </a:rPr>
              <a:t>Phoenix table.</a:t>
            </a:r>
            <a:r>
              <a:rPr lang="el-GR" sz="1200" i="0" kern="1200" baseline="0" dirty="0" smtClean="0">
                <a:solidFill>
                  <a:schemeClr val="tx1"/>
                </a:solidFill>
                <a:effectLst/>
                <a:latin typeface="+mn-lt"/>
                <a:ea typeface="+mn-ea"/>
                <a:cs typeface="+mn-cs"/>
              </a:rPr>
              <a:t>)</a:t>
            </a:r>
          </a:p>
          <a:p>
            <a:endParaRPr lang="el-GR" sz="120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B8B0E10-9416-484A-AE67-2425FFDAEF03}" type="slidenum">
              <a:rPr lang="el-GR" smtClean="0"/>
              <a:t>19</a:t>
            </a:fld>
            <a:endParaRPr lang="el-GR"/>
          </a:p>
        </p:txBody>
      </p:sp>
    </p:spTree>
    <p:extLst>
      <p:ext uri="{BB962C8B-B14F-4D97-AF65-F5344CB8AC3E}">
        <p14:creationId xmlns:p14="http://schemas.microsoft.com/office/powerpoint/2010/main" val="1350159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l-GR" sz="1200" i="0" kern="1200" dirty="0" smtClean="0">
                <a:solidFill>
                  <a:schemeClr val="tx1"/>
                </a:solidFill>
                <a:effectLst/>
                <a:latin typeface="+mn-lt"/>
                <a:ea typeface="+mn-ea"/>
                <a:cs typeface="+mn-cs"/>
              </a:rPr>
              <a:t>Η δομή της παρουσίασης είναι η</a:t>
            </a:r>
            <a:r>
              <a:rPr lang="el-GR" sz="1200" i="0" kern="1200" baseline="0" dirty="0" smtClean="0">
                <a:solidFill>
                  <a:schemeClr val="tx1"/>
                </a:solidFill>
                <a:effectLst/>
                <a:latin typeface="+mn-lt"/>
                <a:ea typeface="+mn-ea"/>
                <a:cs typeface="+mn-cs"/>
              </a:rPr>
              <a:t> εξής:</a:t>
            </a:r>
          </a:p>
          <a:p>
            <a:endParaRPr lang="el-GR"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Αρχικά στην εισαγωγή αναφέρουμε κίνητρο και το στόχο της εργασίας.</a:t>
            </a:r>
          </a:p>
          <a:p>
            <a:endParaRPr lang="el-GR"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Έπειτα</a:t>
            </a:r>
            <a:r>
              <a:rPr lang="en-US" sz="1200" i="0" kern="1200" baseline="0" dirty="0" smtClean="0">
                <a:solidFill>
                  <a:schemeClr val="tx1"/>
                </a:solidFill>
                <a:effectLst/>
                <a:latin typeface="+mn-lt"/>
                <a:ea typeface="+mn-ea"/>
                <a:cs typeface="+mn-cs"/>
              </a:rPr>
              <a:t> </a:t>
            </a:r>
            <a:r>
              <a:rPr lang="el-GR" sz="1200" i="0" kern="1200" baseline="0" dirty="0" smtClean="0">
                <a:solidFill>
                  <a:schemeClr val="tx1"/>
                </a:solidFill>
                <a:effectLst/>
                <a:latin typeface="+mn-lt"/>
                <a:ea typeface="+mn-ea"/>
                <a:cs typeface="+mn-cs"/>
              </a:rPr>
              <a:t>δίνουμε μία συνοπτική περιγραφή των τεχνολογιών που χρησιμοποιήσαμε.</a:t>
            </a:r>
          </a:p>
          <a:p>
            <a:endParaRPr lang="el-GR"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Στο επόμενο μέρος παρουσιάζουμε το σχεδιασμό του συστήματος που υλοποιήσαμε και περιγράφουμε αναλυτικά τα μέρη του.</a:t>
            </a:r>
          </a:p>
          <a:p>
            <a:endParaRPr lang="el-GR"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Στη συνέχεια περιγράφουμε τις σημαντικότερες βελτιστοποιήσεις που εφαρμόσαμε.</a:t>
            </a:r>
          </a:p>
          <a:p>
            <a:endParaRPr lang="el-GR"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Μετά παρουσιάζουμε αποτελέσματα από την αξιολόγηση του συστήματος.</a:t>
            </a:r>
          </a:p>
          <a:p>
            <a:endParaRPr lang="el-GR"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Τέλος συνοψίζουμε και δίνουμε ορισμένες πιθανές μελλοντικές επεκτάσεις της εργασίας.</a:t>
            </a:r>
            <a:endParaRPr lang="el-GR" sz="1200" i="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endParaRPr lang="el-GR" dirty="0"/>
          </a:p>
        </p:txBody>
      </p:sp>
      <p:sp>
        <p:nvSpPr>
          <p:cNvPr id="4" name="Slide Number Placeholder 3"/>
          <p:cNvSpPr>
            <a:spLocks noGrp="1"/>
          </p:cNvSpPr>
          <p:nvPr>
            <p:ph type="sldNum" sz="quarter" idx="10"/>
          </p:nvPr>
        </p:nvSpPr>
        <p:spPr/>
        <p:txBody>
          <a:bodyPr/>
          <a:lstStyle/>
          <a:p>
            <a:fld id="{3B8B0E10-9416-484A-AE67-2425FFDAEF03}" type="slidenum">
              <a:rPr lang="el-GR" smtClean="0"/>
              <a:t>2</a:t>
            </a:fld>
            <a:endParaRPr lang="el-GR"/>
          </a:p>
        </p:txBody>
      </p:sp>
    </p:spTree>
    <p:extLst>
      <p:ext uri="{BB962C8B-B14F-4D97-AF65-F5344CB8AC3E}">
        <p14:creationId xmlns:p14="http://schemas.microsoft.com/office/powerpoint/2010/main" val="831614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i="0" kern="1200" dirty="0" smtClean="0">
                <a:solidFill>
                  <a:schemeClr val="tx1"/>
                </a:solidFill>
                <a:effectLst/>
                <a:latin typeface="+mn-lt"/>
                <a:ea typeface="+mn-ea"/>
                <a:cs typeface="+mn-cs"/>
              </a:rPr>
              <a:t>Ας</a:t>
            </a:r>
            <a:r>
              <a:rPr lang="el-GR" sz="1200" i="0" kern="1200" baseline="0" dirty="0" smtClean="0">
                <a:solidFill>
                  <a:schemeClr val="tx1"/>
                </a:solidFill>
                <a:effectLst/>
                <a:latin typeface="+mn-lt"/>
                <a:ea typeface="+mn-ea"/>
                <a:cs typeface="+mn-cs"/>
              </a:rPr>
              <a:t> δούμε τώρα τα χαρακτηριστικά του συστήματος.</a:t>
            </a:r>
          </a:p>
          <a:p>
            <a:endParaRPr lang="el-GR"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Το σύστημα είναι κλιμακώσιμο, καθώς για την υλοποίησή του χρησιμοποιούμε κατανεμημένες τεχνολογίες. Το </a:t>
            </a:r>
            <a:r>
              <a:rPr lang="en-US" sz="1200" i="0" kern="1200" baseline="0" dirty="0" smtClean="0">
                <a:solidFill>
                  <a:schemeClr val="tx1"/>
                </a:solidFill>
                <a:effectLst/>
                <a:latin typeface="+mn-lt"/>
                <a:ea typeface="+mn-ea"/>
                <a:cs typeface="+mn-cs"/>
              </a:rPr>
              <a:t>Kafka topic </a:t>
            </a:r>
            <a:r>
              <a:rPr lang="el-GR" sz="1200" i="0" kern="1200" baseline="0" dirty="0" smtClean="0">
                <a:solidFill>
                  <a:schemeClr val="tx1"/>
                </a:solidFill>
                <a:effectLst/>
                <a:latin typeface="+mn-lt"/>
                <a:ea typeface="+mn-ea"/>
                <a:cs typeface="+mn-cs"/>
              </a:rPr>
              <a:t>είναι χωρισμένο σε </a:t>
            </a:r>
            <a:r>
              <a:rPr lang="en-US" sz="1200" i="0" kern="1200" baseline="0" dirty="0" smtClean="0">
                <a:solidFill>
                  <a:schemeClr val="tx1"/>
                </a:solidFill>
                <a:effectLst/>
                <a:latin typeface="+mn-lt"/>
                <a:ea typeface="+mn-ea"/>
                <a:cs typeface="+mn-cs"/>
              </a:rPr>
              <a:t>partitions </a:t>
            </a:r>
            <a:r>
              <a:rPr lang="el-GR" sz="1200" i="0" kern="1200" baseline="0" dirty="0" smtClean="0">
                <a:solidFill>
                  <a:schemeClr val="tx1"/>
                </a:solidFill>
                <a:effectLst/>
                <a:latin typeface="+mn-lt"/>
                <a:ea typeface="+mn-ea"/>
                <a:cs typeface="+mn-cs"/>
              </a:rPr>
              <a:t>τα οποία κατανέμονται στους </a:t>
            </a:r>
            <a:r>
              <a:rPr lang="en-US" sz="1200" i="0" kern="1200" baseline="0" dirty="0" smtClean="0">
                <a:solidFill>
                  <a:schemeClr val="tx1"/>
                </a:solidFill>
                <a:effectLst/>
                <a:latin typeface="+mn-lt"/>
                <a:ea typeface="+mn-ea"/>
                <a:cs typeface="+mn-cs"/>
              </a:rPr>
              <a:t>brokers. </a:t>
            </a:r>
            <a:r>
              <a:rPr lang="el-GR" sz="1200" i="0" kern="1200" baseline="0" dirty="0" smtClean="0">
                <a:solidFill>
                  <a:schemeClr val="tx1"/>
                </a:solidFill>
                <a:effectLst/>
                <a:latin typeface="+mn-lt"/>
                <a:ea typeface="+mn-ea"/>
                <a:cs typeface="+mn-cs"/>
              </a:rPr>
              <a:t>Η </a:t>
            </a:r>
            <a:r>
              <a:rPr lang="en-US" sz="1200" i="0" kern="1200" baseline="0" dirty="0" smtClean="0">
                <a:solidFill>
                  <a:schemeClr val="tx1"/>
                </a:solidFill>
                <a:effectLst/>
                <a:latin typeface="+mn-lt"/>
                <a:ea typeface="+mn-ea"/>
                <a:cs typeface="+mn-cs"/>
              </a:rPr>
              <a:t>Storm </a:t>
            </a:r>
            <a:r>
              <a:rPr lang="el-GR" sz="1200" i="0" kern="1200" baseline="0" dirty="0" smtClean="0">
                <a:solidFill>
                  <a:schemeClr val="tx1"/>
                </a:solidFill>
                <a:effectLst/>
                <a:latin typeface="+mn-lt"/>
                <a:ea typeface="+mn-ea"/>
                <a:cs typeface="+mn-cs"/>
              </a:rPr>
              <a:t>τοπολογία τρέχει σε </a:t>
            </a:r>
            <a:r>
              <a:rPr lang="en-US" sz="1200" i="0" kern="1200" baseline="0" dirty="0" smtClean="0">
                <a:solidFill>
                  <a:schemeClr val="tx1"/>
                </a:solidFill>
                <a:effectLst/>
                <a:latin typeface="+mn-lt"/>
                <a:ea typeface="+mn-ea"/>
                <a:cs typeface="+mn-cs"/>
              </a:rPr>
              <a:t>cluster </a:t>
            </a:r>
            <a:r>
              <a:rPr lang="el-GR" sz="1200" i="0" kern="1200" baseline="0" dirty="0" smtClean="0">
                <a:solidFill>
                  <a:schemeClr val="tx1"/>
                </a:solidFill>
                <a:effectLst/>
                <a:latin typeface="+mn-lt"/>
                <a:ea typeface="+mn-ea"/>
                <a:cs typeface="+mn-cs"/>
              </a:rPr>
              <a:t>από </a:t>
            </a:r>
            <a:r>
              <a:rPr lang="en-US" sz="1200" i="0" kern="1200" baseline="0" dirty="0" smtClean="0">
                <a:solidFill>
                  <a:schemeClr val="tx1"/>
                </a:solidFill>
                <a:effectLst/>
                <a:latin typeface="+mn-lt"/>
                <a:ea typeface="+mn-ea"/>
                <a:cs typeface="+mn-cs"/>
              </a:rPr>
              <a:t>Supervisors </a:t>
            </a:r>
            <a:r>
              <a:rPr lang="el-GR" sz="1200" i="0" kern="1200" baseline="0" dirty="0" smtClean="0">
                <a:solidFill>
                  <a:schemeClr val="tx1"/>
                </a:solidFill>
                <a:effectLst/>
                <a:latin typeface="+mn-lt"/>
                <a:ea typeface="+mn-ea"/>
                <a:cs typeface="+mn-cs"/>
              </a:rPr>
              <a:t>και για κάθε στοιχείο της ορίζουμε βαθμό παραλληλίας. Ο τελικός </a:t>
            </a:r>
            <a:r>
              <a:rPr lang="en-US" sz="1200" i="0" kern="1200" baseline="0" dirty="0" smtClean="0">
                <a:solidFill>
                  <a:schemeClr val="tx1"/>
                </a:solidFill>
                <a:effectLst/>
                <a:latin typeface="+mn-lt"/>
                <a:ea typeface="+mn-ea"/>
                <a:cs typeface="+mn-cs"/>
              </a:rPr>
              <a:t>Phoenix table</a:t>
            </a:r>
            <a:r>
              <a:rPr lang="el-GR" sz="1200" i="0" kern="1200" baseline="0" dirty="0" smtClean="0">
                <a:solidFill>
                  <a:schemeClr val="tx1"/>
                </a:solidFill>
                <a:effectLst/>
                <a:latin typeface="+mn-lt"/>
                <a:ea typeface="+mn-ea"/>
                <a:cs typeface="+mn-cs"/>
              </a:rPr>
              <a:t> είναι αποθηκευμένος σε </a:t>
            </a:r>
            <a:r>
              <a:rPr lang="en-US" sz="1200" i="0" kern="1200" baseline="0" dirty="0" smtClean="0">
                <a:solidFill>
                  <a:schemeClr val="tx1"/>
                </a:solidFill>
                <a:effectLst/>
                <a:latin typeface="+mn-lt"/>
                <a:ea typeface="+mn-ea"/>
                <a:cs typeface="+mn-cs"/>
              </a:rPr>
              <a:t>HBase cluster</a:t>
            </a:r>
            <a:r>
              <a:rPr lang="el-GR" sz="1200" i="0" kern="1200" baseline="0" dirty="0" smtClean="0">
                <a:solidFill>
                  <a:schemeClr val="tx1"/>
                </a:solidFill>
                <a:effectLst/>
                <a:latin typeface="+mn-lt"/>
                <a:ea typeface="+mn-ea"/>
                <a:cs typeface="+mn-cs"/>
              </a:rPr>
              <a:t> και το </a:t>
            </a:r>
            <a:r>
              <a:rPr lang="en-US" sz="1200" i="0" kern="1200" baseline="0" dirty="0" smtClean="0">
                <a:solidFill>
                  <a:schemeClr val="tx1"/>
                </a:solidFill>
                <a:effectLst/>
                <a:latin typeface="+mn-lt"/>
                <a:ea typeface="+mn-ea"/>
                <a:cs typeface="+mn-cs"/>
              </a:rPr>
              <a:t>Phoenix </a:t>
            </a:r>
            <a:r>
              <a:rPr lang="el-GR" sz="1200" i="0" kern="1200" baseline="0" dirty="0" smtClean="0">
                <a:solidFill>
                  <a:schemeClr val="tx1"/>
                </a:solidFill>
                <a:effectLst/>
                <a:latin typeface="+mn-lt"/>
                <a:ea typeface="+mn-ea"/>
                <a:cs typeface="+mn-cs"/>
              </a:rPr>
              <a:t>μπορεί να </a:t>
            </a:r>
            <a:r>
              <a:rPr lang="el-GR" sz="1200" i="0" kern="1200" baseline="0" dirty="0" err="1" smtClean="0">
                <a:solidFill>
                  <a:schemeClr val="tx1"/>
                </a:solidFill>
                <a:effectLst/>
                <a:latin typeface="+mn-lt"/>
                <a:ea typeface="+mn-ea"/>
                <a:cs typeface="+mn-cs"/>
              </a:rPr>
              <a:t>παραλληλοποιήσει</a:t>
            </a:r>
            <a:r>
              <a:rPr lang="el-GR" sz="1200" i="0" kern="1200" baseline="0" dirty="0" smtClean="0">
                <a:solidFill>
                  <a:schemeClr val="tx1"/>
                </a:solidFill>
                <a:effectLst/>
                <a:latin typeface="+mn-lt"/>
                <a:ea typeface="+mn-ea"/>
                <a:cs typeface="+mn-cs"/>
              </a:rPr>
              <a:t> τα ερωτήματα που κάνουμε.</a:t>
            </a:r>
          </a:p>
          <a:p>
            <a:endParaRPr lang="el-GR"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Επόμενο χαρακτηριστικό του συστήματος είναι η ανοχή στα σφάλματα. Πρώτα </a:t>
            </a:r>
            <a:r>
              <a:rPr lang="el-GR" sz="1200" i="0" kern="1200" baseline="0" dirty="0" err="1" smtClean="0">
                <a:solidFill>
                  <a:schemeClr val="tx1"/>
                </a:solidFill>
                <a:effectLst/>
                <a:latin typeface="+mn-lt"/>
                <a:ea typeface="+mn-ea"/>
                <a:cs typeface="+mn-cs"/>
              </a:rPr>
              <a:t>απ’όλα</a:t>
            </a:r>
            <a:r>
              <a:rPr lang="el-GR" sz="1200" i="0" kern="1200" baseline="0" dirty="0" smtClean="0">
                <a:solidFill>
                  <a:schemeClr val="tx1"/>
                </a:solidFill>
                <a:effectLst/>
                <a:latin typeface="+mn-lt"/>
                <a:ea typeface="+mn-ea"/>
                <a:cs typeface="+mn-cs"/>
              </a:rPr>
              <a:t> τα </a:t>
            </a:r>
            <a:r>
              <a:rPr lang="en-US" sz="1200" i="0" kern="1200" baseline="0" dirty="0" smtClean="0">
                <a:solidFill>
                  <a:schemeClr val="tx1"/>
                </a:solidFill>
                <a:effectLst/>
                <a:latin typeface="+mn-lt"/>
                <a:ea typeface="+mn-ea"/>
                <a:cs typeface="+mn-cs"/>
              </a:rPr>
              <a:t>partitions </a:t>
            </a:r>
            <a:r>
              <a:rPr lang="el-GR" sz="1200" i="0" kern="1200" baseline="0" dirty="0" smtClean="0">
                <a:solidFill>
                  <a:schemeClr val="tx1"/>
                </a:solidFill>
                <a:effectLst/>
                <a:latin typeface="+mn-lt"/>
                <a:ea typeface="+mn-ea"/>
                <a:cs typeface="+mn-cs"/>
              </a:rPr>
              <a:t>του </a:t>
            </a:r>
            <a:r>
              <a:rPr lang="en-US" sz="1200" i="0" kern="1200" baseline="0" dirty="0" smtClean="0">
                <a:solidFill>
                  <a:schemeClr val="tx1"/>
                </a:solidFill>
                <a:effectLst/>
                <a:latin typeface="+mn-lt"/>
                <a:ea typeface="+mn-ea"/>
                <a:cs typeface="+mn-cs"/>
              </a:rPr>
              <a:t>Kafka topic </a:t>
            </a:r>
            <a:r>
              <a:rPr lang="el-GR" sz="1200" i="0" kern="1200" baseline="0" dirty="0" smtClean="0">
                <a:solidFill>
                  <a:schemeClr val="tx1"/>
                </a:solidFill>
                <a:effectLst/>
                <a:latin typeface="+mn-lt"/>
                <a:ea typeface="+mn-ea"/>
                <a:cs typeface="+mn-cs"/>
              </a:rPr>
              <a:t>είναι </a:t>
            </a:r>
            <a:r>
              <a:rPr lang="en-US" sz="1200" i="0" kern="1200" baseline="0" dirty="0" smtClean="0">
                <a:solidFill>
                  <a:schemeClr val="tx1"/>
                </a:solidFill>
                <a:effectLst/>
                <a:latin typeface="+mn-lt"/>
                <a:ea typeface="+mn-ea"/>
                <a:cs typeface="+mn-cs"/>
              </a:rPr>
              <a:t>replicated</a:t>
            </a:r>
            <a:r>
              <a:rPr lang="el-GR" sz="1200" i="0" kern="1200" baseline="0" dirty="0" smtClean="0">
                <a:solidFill>
                  <a:schemeClr val="tx1"/>
                </a:solidFill>
                <a:effectLst/>
                <a:latin typeface="+mn-lt"/>
                <a:ea typeface="+mn-ea"/>
                <a:cs typeface="+mn-cs"/>
              </a:rPr>
              <a:t> στους </a:t>
            </a:r>
            <a:r>
              <a:rPr lang="en-US" sz="1200" i="0" kern="1200" baseline="0" dirty="0" smtClean="0">
                <a:solidFill>
                  <a:schemeClr val="tx1"/>
                </a:solidFill>
                <a:effectLst/>
                <a:latin typeface="+mn-lt"/>
                <a:ea typeface="+mn-ea"/>
                <a:cs typeface="+mn-cs"/>
              </a:rPr>
              <a:t>brokers. H Storm </a:t>
            </a:r>
            <a:r>
              <a:rPr lang="el-GR" sz="1200" i="0" kern="1200" baseline="0" dirty="0" smtClean="0">
                <a:solidFill>
                  <a:schemeClr val="tx1"/>
                </a:solidFill>
                <a:effectLst/>
                <a:latin typeface="+mn-lt"/>
                <a:ea typeface="+mn-ea"/>
                <a:cs typeface="+mn-cs"/>
              </a:rPr>
              <a:t>τοπολογία είναι επίσης </a:t>
            </a:r>
            <a:r>
              <a:rPr lang="en-US" sz="1200" i="0" kern="1200" baseline="0" dirty="0" smtClean="0">
                <a:solidFill>
                  <a:schemeClr val="tx1"/>
                </a:solidFill>
                <a:effectLst/>
                <a:latin typeface="+mn-lt"/>
                <a:ea typeface="+mn-ea"/>
                <a:cs typeface="+mn-cs"/>
              </a:rPr>
              <a:t>fault-tolerant </a:t>
            </a:r>
            <a:r>
              <a:rPr lang="el-GR" sz="1200" i="0" kern="1200" baseline="0" dirty="0" smtClean="0">
                <a:solidFill>
                  <a:schemeClr val="tx1"/>
                </a:solidFill>
                <a:effectLst/>
                <a:latin typeface="+mn-lt"/>
                <a:ea typeface="+mn-ea"/>
                <a:cs typeface="+mn-cs"/>
              </a:rPr>
              <a:t>όπως προαναφέραμε. Επιπλέον το </a:t>
            </a:r>
            <a:r>
              <a:rPr lang="en-US" sz="1200" i="0" kern="1200" baseline="0" dirty="0" smtClean="0">
                <a:solidFill>
                  <a:schemeClr val="tx1"/>
                </a:solidFill>
                <a:effectLst/>
                <a:latin typeface="+mn-lt"/>
                <a:ea typeface="+mn-ea"/>
                <a:cs typeface="+mn-cs"/>
              </a:rPr>
              <a:t>Storm </a:t>
            </a:r>
            <a:r>
              <a:rPr lang="el-GR" sz="1200" i="0" kern="1200" baseline="0" dirty="0" smtClean="0">
                <a:solidFill>
                  <a:schemeClr val="tx1"/>
                </a:solidFill>
                <a:effectLst/>
                <a:latin typeface="+mn-lt"/>
                <a:ea typeface="+mn-ea"/>
                <a:cs typeface="+mn-cs"/>
              </a:rPr>
              <a:t>μπορεί να κάνει </a:t>
            </a:r>
            <a:r>
              <a:rPr lang="en-US" sz="1200" i="0" kern="1200" baseline="0" dirty="0" smtClean="0">
                <a:solidFill>
                  <a:schemeClr val="tx1"/>
                </a:solidFill>
                <a:effectLst/>
                <a:latin typeface="+mn-lt"/>
                <a:ea typeface="+mn-ea"/>
                <a:cs typeface="+mn-cs"/>
              </a:rPr>
              <a:t>replay </a:t>
            </a:r>
            <a:r>
              <a:rPr lang="el-GR" sz="1200" i="0" kern="1200" baseline="0" dirty="0" smtClean="0">
                <a:solidFill>
                  <a:schemeClr val="tx1"/>
                </a:solidFill>
                <a:effectLst/>
                <a:latin typeface="+mn-lt"/>
                <a:ea typeface="+mn-ea"/>
                <a:cs typeface="+mn-cs"/>
              </a:rPr>
              <a:t>μηνύματα από το </a:t>
            </a:r>
            <a:r>
              <a:rPr lang="en-US" sz="1200" i="0" kern="1200" baseline="0" dirty="0" smtClean="0">
                <a:solidFill>
                  <a:schemeClr val="tx1"/>
                </a:solidFill>
                <a:effectLst/>
                <a:latin typeface="+mn-lt"/>
                <a:ea typeface="+mn-ea"/>
                <a:cs typeface="+mn-cs"/>
              </a:rPr>
              <a:t>Kafka </a:t>
            </a:r>
            <a:r>
              <a:rPr lang="el-GR" sz="1200" i="0" kern="1200" baseline="0" dirty="0" smtClean="0">
                <a:solidFill>
                  <a:schemeClr val="tx1"/>
                </a:solidFill>
                <a:effectLst/>
                <a:latin typeface="+mn-lt"/>
                <a:ea typeface="+mn-ea"/>
                <a:cs typeface="+mn-cs"/>
              </a:rPr>
              <a:t>σε περίπτωση αποτυχίας, καθώς αυτά παραμένουν αποθηκευμένα στους </a:t>
            </a:r>
            <a:r>
              <a:rPr lang="en-US" sz="1200" i="0" kern="1200" baseline="0" dirty="0" smtClean="0">
                <a:solidFill>
                  <a:schemeClr val="tx1"/>
                </a:solidFill>
                <a:effectLst/>
                <a:latin typeface="+mn-lt"/>
                <a:ea typeface="+mn-ea"/>
                <a:cs typeface="+mn-cs"/>
              </a:rPr>
              <a:t>brokers. </a:t>
            </a:r>
            <a:r>
              <a:rPr lang="el-GR" sz="1200" i="0" kern="1200" baseline="0" dirty="0" smtClean="0">
                <a:solidFill>
                  <a:schemeClr val="tx1"/>
                </a:solidFill>
                <a:effectLst/>
                <a:latin typeface="+mn-lt"/>
                <a:ea typeface="+mn-ea"/>
                <a:cs typeface="+mn-cs"/>
              </a:rPr>
              <a:t>Τέλος το </a:t>
            </a:r>
            <a:r>
              <a:rPr lang="en-US" sz="1200" i="0" kern="1200" baseline="0" dirty="0" smtClean="0">
                <a:solidFill>
                  <a:schemeClr val="tx1"/>
                </a:solidFill>
                <a:effectLst/>
                <a:latin typeface="+mn-lt"/>
                <a:ea typeface="+mn-ea"/>
                <a:cs typeface="+mn-cs"/>
              </a:rPr>
              <a:t>replication </a:t>
            </a:r>
            <a:r>
              <a:rPr lang="el-GR" sz="1200" i="0" kern="1200" baseline="0" dirty="0" smtClean="0">
                <a:solidFill>
                  <a:schemeClr val="tx1"/>
                </a:solidFill>
                <a:effectLst/>
                <a:latin typeface="+mn-lt"/>
                <a:ea typeface="+mn-ea"/>
                <a:cs typeface="+mn-cs"/>
              </a:rPr>
              <a:t>στο επίπεδο του </a:t>
            </a:r>
            <a:r>
              <a:rPr lang="en-US" sz="1200" i="0" kern="1200" baseline="0" dirty="0" smtClean="0">
                <a:solidFill>
                  <a:schemeClr val="tx1"/>
                </a:solidFill>
                <a:effectLst/>
                <a:latin typeface="+mn-lt"/>
                <a:ea typeface="+mn-ea"/>
                <a:cs typeface="+mn-cs"/>
              </a:rPr>
              <a:t>HDFS </a:t>
            </a:r>
            <a:r>
              <a:rPr lang="el-GR" sz="1200" i="0" kern="1200" baseline="0" dirty="0" smtClean="0">
                <a:solidFill>
                  <a:schemeClr val="tx1"/>
                </a:solidFill>
                <a:effectLst/>
                <a:latin typeface="+mn-lt"/>
                <a:ea typeface="+mn-ea"/>
                <a:cs typeface="+mn-cs"/>
              </a:rPr>
              <a:t>προσφέρει ανοχή στα σφάλματα για το </a:t>
            </a:r>
            <a:r>
              <a:rPr lang="en-US" sz="1200" i="0" kern="1200" baseline="0" dirty="0" smtClean="0">
                <a:solidFill>
                  <a:schemeClr val="tx1"/>
                </a:solidFill>
                <a:effectLst/>
                <a:latin typeface="+mn-lt"/>
                <a:ea typeface="+mn-ea"/>
                <a:cs typeface="+mn-cs"/>
              </a:rPr>
              <a:t>Phoenix table.</a:t>
            </a:r>
          </a:p>
          <a:p>
            <a:endParaRPr lang="el-GR" sz="1200" i="0" kern="1200" baseline="0" dirty="0" smtClean="0">
              <a:solidFill>
                <a:schemeClr val="tx1"/>
              </a:solidFill>
              <a:effectLst/>
              <a:latin typeface="+mn-lt"/>
              <a:ea typeface="+mn-ea"/>
              <a:cs typeface="+mn-cs"/>
            </a:endParaRPr>
          </a:p>
          <a:p>
            <a:r>
              <a:rPr lang="el-GR" sz="1200" i="0" kern="1200" dirty="0" smtClean="0">
                <a:solidFill>
                  <a:schemeClr val="tx1"/>
                </a:solidFill>
                <a:effectLst/>
                <a:latin typeface="+mn-lt"/>
                <a:ea typeface="+mn-ea"/>
                <a:cs typeface="+mn-cs"/>
              </a:rPr>
              <a:t>Το</a:t>
            </a:r>
            <a:r>
              <a:rPr lang="el-GR" sz="1200" i="0" kern="1200" baseline="0" dirty="0" smtClean="0">
                <a:solidFill>
                  <a:schemeClr val="tx1"/>
                </a:solidFill>
                <a:effectLst/>
                <a:latin typeface="+mn-lt"/>
                <a:ea typeface="+mn-ea"/>
                <a:cs typeface="+mn-cs"/>
              </a:rPr>
              <a:t> σύστημα είναι τέλος επεκτάσιμο. Για την υλοποίηση του </a:t>
            </a:r>
            <a:r>
              <a:rPr lang="en-US" sz="1200" i="0" kern="1200" baseline="0" dirty="0" smtClean="0">
                <a:solidFill>
                  <a:schemeClr val="tx1"/>
                </a:solidFill>
                <a:effectLst/>
                <a:latin typeface="+mn-lt"/>
                <a:ea typeface="+mn-ea"/>
                <a:cs typeface="+mn-cs"/>
              </a:rPr>
              <a:t>join </a:t>
            </a:r>
            <a:r>
              <a:rPr lang="el-GR" sz="1200" i="0" kern="1200" baseline="0" dirty="0" smtClean="0">
                <a:solidFill>
                  <a:schemeClr val="tx1"/>
                </a:solidFill>
                <a:effectLst/>
                <a:latin typeface="+mn-lt"/>
                <a:ea typeface="+mn-ea"/>
                <a:cs typeface="+mn-cs"/>
              </a:rPr>
              <a:t>της ροής δεδομένων με ένα νέο </a:t>
            </a:r>
            <a:r>
              <a:rPr lang="en-US" sz="1200" i="0" kern="1200" baseline="0" dirty="0" smtClean="0">
                <a:solidFill>
                  <a:schemeClr val="tx1"/>
                </a:solidFill>
                <a:effectLst/>
                <a:latin typeface="+mn-lt"/>
                <a:ea typeface="+mn-ea"/>
                <a:cs typeface="+mn-cs"/>
              </a:rPr>
              <a:t>dataset </a:t>
            </a:r>
            <a:r>
              <a:rPr lang="el-GR" sz="1200" i="0" kern="1200" baseline="0" dirty="0" smtClean="0">
                <a:solidFill>
                  <a:schemeClr val="tx1"/>
                </a:solidFill>
                <a:effectLst/>
                <a:latin typeface="+mn-lt"/>
                <a:ea typeface="+mn-ea"/>
                <a:cs typeface="+mn-cs"/>
              </a:rPr>
              <a:t>αρκεί η προσθήκη ενός νέου </a:t>
            </a:r>
            <a:r>
              <a:rPr lang="en-US" sz="1200" i="0" kern="1200" baseline="0" dirty="0" smtClean="0">
                <a:solidFill>
                  <a:schemeClr val="tx1"/>
                </a:solidFill>
                <a:effectLst/>
                <a:latin typeface="+mn-lt"/>
                <a:ea typeface="+mn-ea"/>
                <a:cs typeface="+mn-cs"/>
              </a:rPr>
              <a:t>bolt </a:t>
            </a:r>
            <a:r>
              <a:rPr lang="el-GR" sz="1200" i="0" kern="1200" baseline="0" dirty="0" smtClean="0">
                <a:solidFill>
                  <a:schemeClr val="tx1"/>
                </a:solidFill>
                <a:effectLst/>
                <a:latin typeface="+mn-lt"/>
                <a:ea typeface="+mn-ea"/>
                <a:cs typeface="+mn-cs"/>
              </a:rPr>
              <a:t>στην</a:t>
            </a:r>
            <a:r>
              <a:rPr lang="en-US" sz="1200" i="0" kern="1200" baseline="0" dirty="0" smtClean="0">
                <a:solidFill>
                  <a:schemeClr val="tx1"/>
                </a:solidFill>
                <a:effectLst/>
                <a:latin typeface="+mn-lt"/>
                <a:ea typeface="+mn-ea"/>
                <a:cs typeface="+mn-cs"/>
              </a:rPr>
              <a:t> Storm </a:t>
            </a:r>
            <a:r>
              <a:rPr lang="el-GR" sz="1200" i="0" kern="1200" baseline="0" dirty="0" smtClean="0">
                <a:solidFill>
                  <a:schemeClr val="tx1"/>
                </a:solidFill>
                <a:effectLst/>
                <a:latin typeface="+mn-lt"/>
                <a:ea typeface="+mn-ea"/>
                <a:cs typeface="+mn-cs"/>
              </a:rPr>
              <a:t>τοπολογία όπως θα δούμε πιο μετά.</a:t>
            </a:r>
            <a:endParaRPr lang="el-GR" sz="1200" i="0" kern="1200" dirty="0" smtClean="0">
              <a:solidFill>
                <a:schemeClr val="tx1"/>
              </a:solidFill>
              <a:effectLst/>
              <a:latin typeface="+mn-lt"/>
              <a:ea typeface="+mn-ea"/>
              <a:cs typeface="+mn-cs"/>
            </a:endParaRPr>
          </a:p>
          <a:p>
            <a:endParaRPr lang="el-GR" sz="120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B8B0E10-9416-484A-AE67-2425FFDAEF03}" type="slidenum">
              <a:rPr lang="el-GR" smtClean="0"/>
              <a:t>20</a:t>
            </a:fld>
            <a:endParaRPr lang="el-GR"/>
          </a:p>
        </p:txBody>
      </p:sp>
    </p:spTree>
    <p:extLst>
      <p:ext uri="{BB962C8B-B14F-4D97-AF65-F5344CB8AC3E}">
        <p14:creationId xmlns:p14="http://schemas.microsoft.com/office/powerpoint/2010/main" val="6468749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b="0" i="0" kern="1200" dirty="0" smtClean="0">
                <a:solidFill>
                  <a:schemeClr val="tx1"/>
                </a:solidFill>
                <a:effectLst/>
                <a:latin typeface="+mn-lt"/>
                <a:ea typeface="+mn-ea"/>
                <a:cs typeface="+mn-cs"/>
              </a:rPr>
              <a:t>Τώρα</a:t>
            </a:r>
            <a:r>
              <a:rPr lang="el-GR" sz="1200" b="0" i="0" kern="1200" baseline="0" dirty="0" smtClean="0">
                <a:solidFill>
                  <a:schemeClr val="tx1"/>
                </a:solidFill>
                <a:effectLst/>
                <a:latin typeface="+mn-lt"/>
                <a:ea typeface="+mn-ea"/>
                <a:cs typeface="+mn-cs"/>
              </a:rPr>
              <a:t> θα περιγράψουμε αναλυτικά τα επιμέρους τμήματα του συστήματος.</a:t>
            </a:r>
          </a:p>
          <a:p>
            <a:endParaRPr lang="el-GR" sz="1200" b="0" i="0" kern="1200" baseline="0" dirty="0" smtClean="0">
              <a:solidFill>
                <a:schemeClr val="tx1"/>
              </a:solidFill>
              <a:effectLst/>
              <a:latin typeface="+mn-lt"/>
              <a:ea typeface="+mn-ea"/>
              <a:cs typeface="+mn-cs"/>
            </a:endParaRPr>
          </a:p>
          <a:p>
            <a:r>
              <a:rPr lang="el-GR" sz="1200" b="0" i="0" kern="1200" baseline="0" dirty="0" smtClean="0">
                <a:solidFill>
                  <a:schemeClr val="tx1"/>
                </a:solidFill>
                <a:effectLst/>
                <a:latin typeface="+mn-lt"/>
                <a:ea typeface="+mn-ea"/>
                <a:cs typeface="+mn-cs"/>
              </a:rPr>
              <a:t>Η δημιουργία της ροής δεδομένων γίνεται στα </a:t>
            </a:r>
            <a:r>
              <a:rPr lang="en-US" sz="1200" b="0" i="0" kern="1200" baseline="0" dirty="0" smtClean="0">
                <a:solidFill>
                  <a:schemeClr val="tx1"/>
                </a:solidFill>
                <a:effectLst/>
                <a:latin typeface="+mn-lt"/>
                <a:ea typeface="+mn-ea"/>
                <a:cs typeface="+mn-cs"/>
              </a:rPr>
              <a:t>switches </a:t>
            </a:r>
            <a:r>
              <a:rPr lang="el-GR" sz="1200" b="0" i="0" kern="1200" baseline="0" dirty="0" smtClean="0">
                <a:solidFill>
                  <a:schemeClr val="tx1"/>
                </a:solidFill>
                <a:effectLst/>
                <a:latin typeface="+mn-lt"/>
                <a:ea typeface="+mn-ea"/>
                <a:cs typeface="+mn-cs"/>
              </a:rPr>
              <a:t>του </a:t>
            </a:r>
            <a:r>
              <a:rPr lang="en-US" sz="1200" b="0" i="0" kern="1200" baseline="0" dirty="0" smtClean="0">
                <a:solidFill>
                  <a:schemeClr val="tx1"/>
                </a:solidFill>
                <a:effectLst/>
                <a:latin typeface="+mn-lt"/>
                <a:ea typeface="+mn-ea"/>
                <a:cs typeface="+mn-cs"/>
              </a:rPr>
              <a:t>IXP</a:t>
            </a:r>
            <a:r>
              <a:rPr lang="el-GR" sz="1200" b="0" i="0" kern="1200" baseline="0" dirty="0" smtClean="0">
                <a:solidFill>
                  <a:schemeClr val="tx1"/>
                </a:solidFill>
                <a:effectLst/>
                <a:latin typeface="+mn-lt"/>
                <a:ea typeface="+mn-ea"/>
                <a:cs typeface="+mn-cs"/>
              </a:rPr>
              <a:t> με τη χρήση της τεχνολογίας </a:t>
            </a:r>
            <a:r>
              <a:rPr lang="en-US" sz="1200" b="0" i="0" kern="1200" baseline="0" dirty="0" err="1" smtClean="0">
                <a:solidFill>
                  <a:schemeClr val="tx1"/>
                </a:solidFill>
                <a:effectLst/>
                <a:latin typeface="+mn-lt"/>
                <a:ea typeface="+mn-ea"/>
                <a:cs typeface="+mn-cs"/>
              </a:rPr>
              <a:t>sFlow</a:t>
            </a:r>
            <a:r>
              <a:rPr lang="en-US" sz="1200" b="0" i="0" kern="1200" baseline="0" dirty="0" smtClean="0">
                <a:solidFill>
                  <a:schemeClr val="tx1"/>
                </a:solidFill>
                <a:effectLst/>
                <a:latin typeface="+mn-lt"/>
                <a:ea typeface="+mn-ea"/>
                <a:cs typeface="+mn-cs"/>
              </a:rPr>
              <a:t>. </a:t>
            </a:r>
            <a:r>
              <a:rPr lang="el-GR" sz="1200" b="0" i="0" kern="1200" baseline="0" dirty="0" smtClean="0">
                <a:solidFill>
                  <a:schemeClr val="tx1"/>
                </a:solidFill>
                <a:effectLst/>
                <a:latin typeface="+mn-lt"/>
                <a:ea typeface="+mn-ea"/>
                <a:cs typeface="+mn-cs"/>
              </a:rPr>
              <a:t>Στο καθένα από αυτά ένας </a:t>
            </a:r>
            <a:r>
              <a:rPr lang="en-US" sz="1200" b="0" i="0" kern="1200" baseline="0" dirty="0" err="1" smtClean="0">
                <a:solidFill>
                  <a:schemeClr val="tx1"/>
                </a:solidFill>
                <a:effectLst/>
                <a:latin typeface="+mn-lt"/>
                <a:ea typeface="+mn-ea"/>
                <a:cs typeface="+mn-cs"/>
              </a:rPr>
              <a:t>sFlow</a:t>
            </a:r>
            <a:r>
              <a:rPr lang="en-US" sz="1200" b="0" i="0" kern="1200" baseline="0" dirty="0" smtClean="0">
                <a:solidFill>
                  <a:schemeClr val="tx1"/>
                </a:solidFill>
                <a:effectLst/>
                <a:latin typeface="+mn-lt"/>
                <a:ea typeface="+mn-ea"/>
                <a:cs typeface="+mn-cs"/>
              </a:rPr>
              <a:t> agent </a:t>
            </a:r>
            <a:r>
              <a:rPr lang="el-GR" sz="1200" b="0" i="0" kern="1200" baseline="0" dirty="0" smtClean="0">
                <a:solidFill>
                  <a:schemeClr val="tx1"/>
                </a:solidFill>
                <a:effectLst/>
                <a:latin typeface="+mn-lt"/>
                <a:ea typeface="+mn-ea"/>
                <a:cs typeface="+mn-cs"/>
              </a:rPr>
              <a:t>πραγματοποιεί τυχαία δειγματοληψία στα πακέτα που διέρχονται από το </a:t>
            </a:r>
            <a:r>
              <a:rPr lang="en-US" sz="1200" b="0" i="0" kern="1200" baseline="0" dirty="0" smtClean="0">
                <a:solidFill>
                  <a:schemeClr val="tx1"/>
                </a:solidFill>
                <a:effectLst/>
                <a:latin typeface="+mn-lt"/>
                <a:ea typeface="+mn-ea"/>
                <a:cs typeface="+mn-cs"/>
              </a:rPr>
              <a:t>switch </a:t>
            </a:r>
            <a:r>
              <a:rPr lang="el-GR" sz="1200" b="0" i="0" kern="1200" baseline="0" dirty="0" smtClean="0">
                <a:solidFill>
                  <a:schemeClr val="tx1"/>
                </a:solidFill>
                <a:effectLst/>
                <a:latin typeface="+mn-lt"/>
                <a:ea typeface="+mn-ea"/>
                <a:cs typeface="+mn-cs"/>
              </a:rPr>
              <a:t>και στέλνει τα δείγματα σε έναν </a:t>
            </a:r>
            <a:r>
              <a:rPr lang="en-US" sz="1200" b="0" i="0" kern="1200" baseline="0" dirty="0" err="1" smtClean="0">
                <a:solidFill>
                  <a:schemeClr val="tx1"/>
                </a:solidFill>
                <a:effectLst/>
                <a:latin typeface="+mn-lt"/>
                <a:ea typeface="+mn-ea"/>
                <a:cs typeface="+mn-cs"/>
              </a:rPr>
              <a:t>sFlow</a:t>
            </a:r>
            <a:r>
              <a:rPr lang="en-US" sz="1200" b="0" i="0" kern="1200" baseline="0" dirty="0" smtClean="0">
                <a:solidFill>
                  <a:schemeClr val="tx1"/>
                </a:solidFill>
                <a:effectLst/>
                <a:latin typeface="+mn-lt"/>
                <a:ea typeface="+mn-ea"/>
                <a:cs typeface="+mn-cs"/>
              </a:rPr>
              <a:t> collector.</a:t>
            </a:r>
          </a:p>
          <a:p>
            <a:endParaRPr lang="en-US" sz="1200" b="0" i="0" kern="1200" baseline="0" dirty="0" smtClean="0">
              <a:solidFill>
                <a:schemeClr val="tx1"/>
              </a:solidFill>
              <a:effectLst/>
              <a:latin typeface="+mn-lt"/>
              <a:ea typeface="+mn-ea"/>
              <a:cs typeface="+mn-cs"/>
            </a:endParaRPr>
          </a:p>
          <a:p>
            <a:r>
              <a:rPr lang="el-GR" sz="1200" b="0" i="0" kern="1200" baseline="0" dirty="0" smtClean="0">
                <a:solidFill>
                  <a:schemeClr val="tx1"/>
                </a:solidFill>
                <a:effectLst/>
                <a:latin typeface="+mn-lt"/>
                <a:ea typeface="+mn-ea"/>
                <a:cs typeface="+mn-cs"/>
              </a:rPr>
              <a:t>Αυτός ο </a:t>
            </a:r>
            <a:r>
              <a:rPr lang="en-US" sz="1200" b="0" i="0" kern="1200" baseline="0" dirty="0" smtClean="0">
                <a:solidFill>
                  <a:schemeClr val="tx1"/>
                </a:solidFill>
                <a:effectLst/>
                <a:latin typeface="+mn-lt"/>
                <a:ea typeface="+mn-ea"/>
                <a:cs typeface="+mn-cs"/>
              </a:rPr>
              <a:t>collector </a:t>
            </a:r>
            <a:r>
              <a:rPr lang="el-GR" sz="1200" b="0" i="0" kern="1200" baseline="0" dirty="0" smtClean="0">
                <a:solidFill>
                  <a:schemeClr val="tx1"/>
                </a:solidFill>
                <a:effectLst/>
                <a:latin typeface="+mn-lt"/>
                <a:ea typeface="+mn-ea"/>
                <a:cs typeface="+mn-cs"/>
              </a:rPr>
              <a:t>τρέχει στον </a:t>
            </a:r>
            <a:r>
              <a:rPr lang="en-US" sz="1200" b="0" i="0" kern="1200" baseline="0" dirty="0" smtClean="0">
                <a:solidFill>
                  <a:schemeClr val="tx1"/>
                </a:solidFill>
                <a:effectLst/>
                <a:latin typeface="+mn-lt"/>
                <a:ea typeface="+mn-ea"/>
                <a:cs typeface="+mn-cs"/>
              </a:rPr>
              <a:t>Kafka producer </a:t>
            </a:r>
            <a:r>
              <a:rPr lang="el-GR" sz="1200" b="0" i="0" kern="1200" baseline="0" dirty="0" smtClean="0">
                <a:solidFill>
                  <a:schemeClr val="tx1"/>
                </a:solidFill>
                <a:effectLst/>
                <a:latin typeface="+mn-lt"/>
                <a:ea typeface="+mn-ea"/>
                <a:cs typeface="+mn-cs"/>
              </a:rPr>
              <a:t>κόμβο, και συλλέγει τα δείγματα από τα </a:t>
            </a:r>
            <a:r>
              <a:rPr lang="en-US" sz="1200" b="0" i="0" kern="1200" baseline="0" dirty="0" smtClean="0">
                <a:solidFill>
                  <a:schemeClr val="tx1"/>
                </a:solidFill>
                <a:effectLst/>
                <a:latin typeface="+mn-lt"/>
                <a:ea typeface="+mn-ea"/>
                <a:cs typeface="+mn-cs"/>
              </a:rPr>
              <a:t>switches.</a:t>
            </a:r>
          </a:p>
          <a:p>
            <a:r>
              <a:rPr lang="el-GR" sz="1200" b="0" i="0" kern="1200" baseline="0" dirty="0" smtClean="0">
                <a:solidFill>
                  <a:schemeClr val="tx1"/>
                </a:solidFill>
                <a:effectLst/>
                <a:latin typeface="+mn-lt"/>
                <a:ea typeface="+mn-ea"/>
                <a:cs typeface="+mn-cs"/>
              </a:rPr>
              <a:t>Στον ίδιο κόμβο τρέχει ένα </a:t>
            </a:r>
            <a:r>
              <a:rPr lang="en-US" sz="1200" b="0" i="0" kern="1200" baseline="0" dirty="0" smtClean="0">
                <a:solidFill>
                  <a:schemeClr val="tx1"/>
                </a:solidFill>
                <a:effectLst/>
                <a:latin typeface="+mn-lt"/>
                <a:ea typeface="+mn-ea"/>
                <a:cs typeface="+mn-cs"/>
              </a:rPr>
              <a:t>Kafka producer script </a:t>
            </a:r>
            <a:r>
              <a:rPr lang="el-GR" sz="1200" b="0" i="0" kern="1200" baseline="0" dirty="0" smtClean="0">
                <a:solidFill>
                  <a:schemeClr val="tx1"/>
                </a:solidFill>
                <a:effectLst/>
                <a:latin typeface="+mn-lt"/>
                <a:ea typeface="+mn-ea"/>
                <a:cs typeface="+mn-cs"/>
              </a:rPr>
              <a:t>το οποίο εξάγει τα χρήσιμα πεδία από τα </a:t>
            </a:r>
            <a:r>
              <a:rPr lang="en-US" sz="1200" b="0" i="0" kern="1200" baseline="0" dirty="0" smtClean="0">
                <a:solidFill>
                  <a:schemeClr val="tx1"/>
                </a:solidFill>
                <a:effectLst/>
                <a:latin typeface="+mn-lt"/>
                <a:ea typeface="+mn-ea"/>
                <a:cs typeface="+mn-cs"/>
              </a:rPr>
              <a:t>headers </a:t>
            </a:r>
            <a:r>
              <a:rPr lang="el-GR" sz="1200" b="0" i="0" kern="1200" baseline="0" dirty="0" smtClean="0">
                <a:solidFill>
                  <a:schemeClr val="tx1"/>
                </a:solidFill>
                <a:effectLst/>
                <a:latin typeface="+mn-lt"/>
                <a:ea typeface="+mn-ea"/>
                <a:cs typeface="+mn-cs"/>
              </a:rPr>
              <a:t>των πακέτων </a:t>
            </a:r>
            <a:r>
              <a:rPr lang="el-GR" sz="1200" i="0" kern="1200" baseline="0" dirty="0" smtClean="0">
                <a:solidFill>
                  <a:schemeClr val="tx1"/>
                </a:solidFill>
                <a:effectLst/>
                <a:latin typeface="+mn-lt"/>
                <a:ea typeface="+mn-ea"/>
                <a:cs typeface="+mn-cs"/>
              </a:rPr>
              <a:t>(π.χ. </a:t>
            </a:r>
            <a:r>
              <a:rPr lang="en-US" sz="1200" i="0" kern="1200" baseline="0" dirty="0" smtClean="0">
                <a:solidFill>
                  <a:schemeClr val="tx1"/>
                </a:solidFill>
                <a:effectLst/>
                <a:latin typeface="+mn-lt"/>
                <a:ea typeface="+mn-ea"/>
                <a:cs typeface="+mn-cs"/>
              </a:rPr>
              <a:t>IP </a:t>
            </a:r>
            <a:r>
              <a:rPr lang="el-GR" sz="1200" i="0" kern="1200" baseline="0" dirty="0" smtClean="0">
                <a:solidFill>
                  <a:schemeClr val="tx1"/>
                </a:solidFill>
                <a:effectLst/>
                <a:latin typeface="+mn-lt"/>
                <a:ea typeface="+mn-ea"/>
                <a:cs typeface="+mn-cs"/>
              </a:rPr>
              <a:t>διευθύνσεις, πρωτόκολλο, </a:t>
            </a:r>
            <a:r>
              <a:rPr lang="en-US" sz="1200" i="0" kern="1200" baseline="0" dirty="0" smtClean="0">
                <a:solidFill>
                  <a:schemeClr val="tx1"/>
                </a:solidFill>
                <a:effectLst/>
                <a:latin typeface="+mn-lt"/>
                <a:ea typeface="+mn-ea"/>
                <a:cs typeface="+mn-cs"/>
              </a:rPr>
              <a:t>Ports </a:t>
            </a:r>
            <a:r>
              <a:rPr lang="el-GR" sz="1200" i="0" kern="1200" baseline="0" dirty="0" smtClean="0">
                <a:solidFill>
                  <a:schemeClr val="tx1"/>
                </a:solidFill>
                <a:effectLst/>
                <a:latin typeface="+mn-lt"/>
                <a:ea typeface="+mn-ea"/>
                <a:cs typeface="+mn-cs"/>
              </a:rPr>
              <a:t>κτλ.) και τα δημοσιεύει </a:t>
            </a:r>
            <a:r>
              <a:rPr lang="el-GR" sz="1200" b="0" i="0" kern="1200" baseline="0" dirty="0" smtClean="0">
                <a:solidFill>
                  <a:schemeClr val="tx1"/>
                </a:solidFill>
                <a:effectLst/>
                <a:latin typeface="+mn-lt"/>
                <a:ea typeface="+mn-ea"/>
                <a:cs typeface="+mn-cs"/>
              </a:rPr>
              <a:t>στο </a:t>
            </a:r>
            <a:r>
              <a:rPr lang="en-US" sz="1200" b="0" i="0" kern="1200" baseline="0" dirty="0" smtClean="0">
                <a:solidFill>
                  <a:schemeClr val="tx1"/>
                </a:solidFill>
                <a:effectLst/>
                <a:latin typeface="+mn-lt"/>
                <a:ea typeface="+mn-ea"/>
                <a:cs typeface="+mn-cs"/>
              </a:rPr>
              <a:t>Kafka topic.</a:t>
            </a:r>
            <a:endParaRPr lang="el-GR" sz="1200" b="0" i="0" kern="1200" dirty="0" smtClean="0">
              <a:solidFill>
                <a:schemeClr val="tx1"/>
              </a:solidFill>
              <a:effectLst/>
              <a:latin typeface="+mn-lt"/>
              <a:ea typeface="+mn-ea"/>
              <a:cs typeface="+mn-cs"/>
            </a:endParaRPr>
          </a:p>
          <a:p>
            <a:endParaRPr lang="el-GR"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B8B0E10-9416-484A-AE67-2425FFDAEF03}" type="slidenum">
              <a:rPr lang="el-GR" smtClean="0"/>
              <a:t>21</a:t>
            </a:fld>
            <a:endParaRPr lang="el-GR"/>
          </a:p>
        </p:txBody>
      </p:sp>
    </p:spTree>
    <p:extLst>
      <p:ext uri="{BB962C8B-B14F-4D97-AF65-F5344CB8AC3E}">
        <p14:creationId xmlns:p14="http://schemas.microsoft.com/office/powerpoint/2010/main" val="13460774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i="0" kern="1200" dirty="0" smtClean="0">
                <a:solidFill>
                  <a:schemeClr val="tx1"/>
                </a:solidFill>
                <a:effectLst/>
                <a:latin typeface="+mn-lt"/>
                <a:ea typeface="+mn-ea"/>
                <a:cs typeface="+mn-cs"/>
              </a:rPr>
              <a:t>Τα</a:t>
            </a:r>
            <a:r>
              <a:rPr lang="el-GR" sz="1200" i="0" kern="1200" baseline="0" dirty="0" smtClean="0">
                <a:solidFill>
                  <a:schemeClr val="tx1"/>
                </a:solidFill>
                <a:effectLst/>
                <a:latin typeface="+mn-lt"/>
                <a:ea typeface="+mn-ea"/>
                <a:cs typeface="+mn-cs"/>
              </a:rPr>
              <a:t> μηνύματα που περιλαμβάνουν τα χρήσιμα πεδία αποθηκεύονται στο </a:t>
            </a:r>
            <a:r>
              <a:rPr lang="en-US" sz="1200" i="0" kern="1200" baseline="0" dirty="0" smtClean="0">
                <a:solidFill>
                  <a:schemeClr val="tx1"/>
                </a:solidFill>
                <a:effectLst/>
                <a:latin typeface="+mn-lt"/>
                <a:ea typeface="+mn-ea"/>
                <a:cs typeface="+mn-cs"/>
              </a:rPr>
              <a:t>Kafka topic.</a:t>
            </a:r>
          </a:p>
          <a:p>
            <a:endParaRPr lang="en-US"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Για κλιμακωσιμότητα και </a:t>
            </a:r>
            <a:r>
              <a:rPr lang="en-US" sz="1200" i="0" kern="1200" baseline="0" dirty="0" smtClean="0">
                <a:solidFill>
                  <a:schemeClr val="tx1"/>
                </a:solidFill>
                <a:effectLst/>
                <a:latin typeface="+mn-lt"/>
                <a:ea typeface="+mn-ea"/>
                <a:cs typeface="+mn-cs"/>
              </a:rPr>
              <a:t>load balancing </a:t>
            </a:r>
            <a:r>
              <a:rPr lang="el-GR" sz="1200" i="0" kern="1200" baseline="0" dirty="0" smtClean="0">
                <a:solidFill>
                  <a:schemeClr val="tx1"/>
                </a:solidFill>
                <a:effectLst/>
                <a:latin typeface="+mn-lt"/>
                <a:ea typeface="+mn-ea"/>
                <a:cs typeface="+mn-cs"/>
              </a:rPr>
              <a:t>θέτουμε τον αριθμό των </a:t>
            </a:r>
            <a:r>
              <a:rPr lang="en-US" sz="1200" i="0" kern="1200" baseline="0" dirty="0" smtClean="0">
                <a:solidFill>
                  <a:schemeClr val="tx1"/>
                </a:solidFill>
                <a:effectLst/>
                <a:latin typeface="+mn-lt"/>
                <a:ea typeface="+mn-ea"/>
                <a:cs typeface="+mn-cs"/>
              </a:rPr>
              <a:t>partitions </a:t>
            </a:r>
            <a:r>
              <a:rPr lang="el-GR" sz="1200" i="0" kern="1200" baseline="0" dirty="0" smtClean="0">
                <a:solidFill>
                  <a:schemeClr val="tx1"/>
                </a:solidFill>
                <a:effectLst/>
                <a:latin typeface="+mn-lt"/>
                <a:ea typeface="+mn-ea"/>
                <a:cs typeface="+mn-cs"/>
              </a:rPr>
              <a:t>του</a:t>
            </a:r>
            <a:r>
              <a:rPr lang="en-US" sz="1200" i="0" kern="1200" baseline="0" dirty="0" smtClean="0">
                <a:solidFill>
                  <a:schemeClr val="tx1"/>
                </a:solidFill>
                <a:effectLst/>
                <a:latin typeface="+mn-lt"/>
                <a:ea typeface="+mn-ea"/>
                <a:cs typeface="+mn-cs"/>
              </a:rPr>
              <a:t> topic </a:t>
            </a:r>
            <a:r>
              <a:rPr lang="el-GR" sz="1200" i="0" kern="1200" baseline="0" dirty="0" smtClean="0">
                <a:solidFill>
                  <a:schemeClr val="tx1"/>
                </a:solidFill>
                <a:effectLst/>
                <a:latin typeface="+mn-lt"/>
                <a:ea typeface="+mn-ea"/>
                <a:cs typeface="+mn-cs"/>
              </a:rPr>
              <a:t>ίσο με τον αριθμό των </a:t>
            </a:r>
            <a:r>
              <a:rPr lang="en-US" sz="1200" i="0" kern="1200" baseline="0" dirty="0" smtClean="0">
                <a:solidFill>
                  <a:schemeClr val="tx1"/>
                </a:solidFill>
                <a:effectLst/>
                <a:latin typeface="+mn-lt"/>
                <a:ea typeface="+mn-ea"/>
                <a:cs typeface="+mn-cs"/>
              </a:rPr>
              <a:t>brokers </a:t>
            </a:r>
            <a:r>
              <a:rPr lang="el-GR" sz="1200" i="0" kern="1200" baseline="0" dirty="0" smtClean="0">
                <a:solidFill>
                  <a:schemeClr val="tx1"/>
                </a:solidFill>
                <a:effectLst/>
                <a:latin typeface="+mn-lt"/>
                <a:ea typeface="+mn-ea"/>
                <a:cs typeface="+mn-cs"/>
              </a:rPr>
              <a:t>του </a:t>
            </a:r>
            <a:r>
              <a:rPr lang="en-US" sz="1200" i="0" kern="1200" baseline="0" dirty="0" smtClean="0">
                <a:solidFill>
                  <a:schemeClr val="tx1"/>
                </a:solidFill>
                <a:effectLst/>
                <a:latin typeface="+mn-lt"/>
                <a:ea typeface="+mn-ea"/>
                <a:cs typeface="+mn-cs"/>
              </a:rPr>
              <a:t>Kafka cluster.</a:t>
            </a:r>
          </a:p>
          <a:p>
            <a:endParaRPr lang="en-US"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Για ανοχή στα σφάλματα ενεργοποιούμε </a:t>
            </a:r>
            <a:r>
              <a:rPr lang="en-US" sz="1200" i="0" kern="1200" baseline="0" dirty="0" smtClean="0">
                <a:solidFill>
                  <a:schemeClr val="tx1"/>
                </a:solidFill>
                <a:effectLst/>
                <a:latin typeface="+mn-lt"/>
                <a:ea typeface="+mn-ea"/>
                <a:cs typeface="+mn-cs"/>
              </a:rPr>
              <a:t>replication </a:t>
            </a:r>
            <a:r>
              <a:rPr lang="el-GR" sz="1200" i="0" kern="1200" baseline="0" dirty="0" smtClean="0">
                <a:solidFill>
                  <a:schemeClr val="tx1"/>
                </a:solidFill>
                <a:effectLst/>
                <a:latin typeface="+mn-lt"/>
                <a:ea typeface="+mn-ea"/>
                <a:cs typeface="+mn-cs"/>
              </a:rPr>
              <a:t>για το </a:t>
            </a:r>
            <a:r>
              <a:rPr lang="en-US" sz="1200" i="0" kern="1200" baseline="0" dirty="0" smtClean="0">
                <a:solidFill>
                  <a:schemeClr val="tx1"/>
                </a:solidFill>
                <a:effectLst/>
                <a:latin typeface="+mn-lt"/>
                <a:ea typeface="+mn-ea"/>
                <a:cs typeface="+mn-cs"/>
              </a:rPr>
              <a:t>topic.</a:t>
            </a:r>
          </a:p>
          <a:p>
            <a:endParaRPr lang="en-US"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Τέλος ορίζουμε την περίοδο κατακράτησης μηνυμάτων από τους </a:t>
            </a:r>
            <a:r>
              <a:rPr lang="en-US" sz="1200" i="0" kern="1200" baseline="0" dirty="0" smtClean="0">
                <a:solidFill>
                  <a:schemeClr val="tx1"/>
                </a:solidFill>
                <a:effectLst/>
                <a:latin typeface="+mn-lt"/>
                <a:ea typeface="+mn-ea"/>
                <a:cs typeface="+mn-cs"/>
              </a:rPr>
              <a:t>broker </a:t>
            </a:r>
            <a:r>
              <a:rPr lang="el-GR" sz="1200" i="0" kern="1200" baseline="0" dirty="0" smtClean="0">
                <a:solidFill>
                  <a:schemeClr val="tx1"/>
                </a:solidFill>
                <a:effectLst/>
                <a:latin typeface="+mn-lt"/>
                <a:ea typeface="+mn-ea"/>
                <a:cs typeface="+mn-cs"/>
              </a:rPr>
              <a:t>στις 7</a:t>
            </a:r>
            <a:r>
              <a:rPr lang="en-US" sz="1200" i="0" kern="1200" baseline="0" dirty="0" smtClean="0">
                <a:solidFill>
                  <a:schemeClr val="tx1"/>
                </a:solidFill>
                <a:effectLst/>
                <a:latin typeface="+mn-lt"/>
                <a:ea typeface="+mn-ea"/>
                <a:cs typeface="+mn-cs"/>
              </a:rPr>
              <a:t> </a:t>
            </a:r>
            <a:r>
              <a:rPr lang="el-GR" sz="1200" i="0" kern="1200" baseline="0" dirty="0" smtClean="0">
                <a:solidFill>
                  <a:schemeClr val="tx1"/>
                </a:solidFill>
                <a:effectLst/>
                <a:latin typeface="+mn-lt"/>
                <a:ea typeface="+mn-ea"/>
                <a:cs typeface="+mn-cs"/>
              </a:rPr>
              <a:t>ημέρες.</a:t>
            </a:r>
          </a:p>
          <a:p>
            <a:endParaRPr lang="en-US" sz="120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B8B0E10-9416-484A-AE67-2425FFDAEF03}" type="slidenum">
              <a:rPr lang="el-GR" smtClean="0"/>
              <a:t>22</a:t>
            </a:fld>
            <a:endParaRPr lang="el-GR"/>
          </a:p>
        </p:txBody>
      </p:sp>
    </p:spTree>
    <p:extLst>
      <p:ext uri="{BB962C8B-B14F-4D97-AF65-F5344CB8AC3E}">
        <p14:creationId xmlns:p14="http://schemas.microsoft.com/office/powerpoint/2010/main" val="3695776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b="0" i="0" kern="1200" dirty="0" smtClean="0">
                <a:solidFill>
                  <a:schemeClr val="tx1"/>
                </a:solidFill>
                <a:effectLst/>
                <a:latin typeface="+mn-lt"/>
                <a:ea typeface="+mn-ea"/>
                <a:cs typeface="+mn-cs"/>
              </a:rPr>
              <a:t>Η επεξεργασία</a:t>
            </a:r>
            <a:r>
              <a:rPr lang="el-GR" sz="1200" b="0" i="0" kern="1200" baseline="0" dirty="0" smtClean="0">
                <a:solidFill>
                  <a:schemeClr val="tx1"/>
                </a:solidFill>
                <a:effectLst/>
                <a:latin typeface="+mn-lt"/>
                <a:ea typeface="+mn-ea"/>
                <a:cs typeface="+mn-cs"/>
              </a:rPr>
              <a:t> της ροής δεδομένων πραγματοποιείται στην </a:t>
            </a:r>
            <a:r>
              <a:rPr lang="en-US" sz="1200" b="0" i="0" kern="1200" baseline="0" dirty="0" smtClean="0">
                <a:solidFill>
                  <a:schemeClr val="tx1"/>
                </a:solidFill>
                <a:effectLst/>
                <a:latin typeface="+mn-lt"/>
                <a:ea typeface="+mn-ea"/>
                <a:cs typeface="+mn-cs"/>
              </a:rPr>
              <a:t>Storm </a:t>
            </a:r>
            <a:r>
              <a:rPr lang="el-GR" sz="1200" b="0" i="0" kern="1200" baseline="0" dirty="0" smtClean="0">
                <a:solidFill>
                  <a:schemeClr val="tx1"/>
                </a:solidFill>
                <a:effectLst/>
                <a:latin typeface="+mn-lt"/>
                <a:ea typeface="+mn-ea"/>
                <a:cs typeface="+mn-cs"/>
              </a:rPr>
              <a:t>τοπολογία.</a:t>
            </a:r>
          </a:p>
          <a:p>
            <a:endParaRPr lang="el-GR" sz="1200" b="0" i="0" kern="1200" baseline="0" dirty="0" smtClean="0">
              <a:solidFill>
                <a:schemeClr val="tx1"/>
              </a:solidFill>
              <a:effectLst/>
              <a:latin typeface="+mn-lt"/>
              <a:ea typeface="+mn-ea"/>
              <a:cs typeface="+mn-cs"/>
            </a:endParaRPr>
          </a:p>
          <a:p>
            <a:r>
              <a:rPr lang="el-GR" sz="1200" b="0" i="0" kern="1200" baseline="0" dirty="0" smtClean="0">
                <a:solidFill>
                  <a:schemeClr val="tx1"/>
                </a:solidFill>
                <a:effectLst/>
                <a:latin typeface="+mn-lt"/>
                <a:ea typeface="+mn-ea"/>
                <a:cs typeface="+mn-cs"/>
              </a:rPr>
              <a:t>Αρχικά το </a:t>
            </a:r>
            <a:r>
              <a:rPr lang="en-US" sz="1200" b="0" i="0" kern="1200" baseline="0" dirty="0" smtClean="0">
                <a:solidFill>
                  <a:schemeClr val="tx1"/>
                </a:solidFill>
                <a:effectLst/>
                <a:latin typeface="+mn-lt"/>
                <a:ea typeface="+mn-ea"/>
                <a:cs typeface="+mn-cs"/>
              </a:rPr>
              <a:t>Kafka Spout </a:t>
            </a:r>
            <a:r>
              <a:rPr lang="el-GR" sz="1200" b="0" i="0" kern="1200" baseline="0" dirty="0" smtClean="0">
                <a:solidFill>
                  <a:schemeClr val="tx1"/>
                </a:solidFill>
                <a:effectLst/>
                <a:latin typeface="+mn-lt"/>
                <a:ea typeface="+mn-ea"/>
                <a:cs typeface="+mn-cs"/>
              </a:rPr>
              <a:t>είναι στην ουσία ένας </a:t>
            </a:r>
            <a:r>
              <a:rPr lang="en-US" sz="1200" b="0" i="0" kern="1200" baseline="0" dirty="0" smtClean="0">
                <a:solidFill>
                  <a:schemeClr val="tx1"/>
                </a:solidFill>
                <a:effectLst/>
                <a:latin typeface="+mn-lt"/>
                <a:ea typeface="+mn-ea"/>
                <a:cs typeface="+mn-cs"/>
              </a:rPr>
              <a:t>Kafka consumer </a:t>
            </a:r>
            <a:r>
              <a:rPr lang="el-GR" sz="1200" b="0" i="0" kern="1200" baseline="0" dirty="0" smtClean="0">
                <a:solidFill>
                  <a:schemeClr val="tx1"/>
                </a:solidFill>
                <a:effectLst/>
                <a:latin typeface="+mn-lt"/>
                <a:ea typeface="+mn-ea"/>
                <a:cs typeface="+mn-cs"/>
              </a:rPr>
              <a:t>που διαβάζει μηνύματα από το </a:t>
            </a:r>
            <a:r>
              <a:rPr lang="en-US" sz="1200" b="0" i="0" kern="1200" baseline="0" dirty="0" smtClean="0">
                <a:solidFill>
                  <a:schemeClr val="tx1"/>
                </a:solidFill>
                <a:effectLst/>
                <a:latin typeface="+mn-lt"/>
                <a:ea typeface="+mn-ea"/>
                <a:cs typeface="+mn-cs"/>
              </a:rPr>
              <a:t>topic </a:t>
            </a:r>
            <a:r>
              <a:rPr lang="el-GR" sz="1200" b="0" i="0" kern="1200" baseline="0" dirty="0" smtClean="0">
                <a:solidFill>
                  <a:schemeClr val="tx1"/>
                </a:solidFill>
                <a:effectLst/>
                <a:latin typeface="+mn-lt"/>
                <a:ea typeface="+mn-ea"/>
                <a:cs typeface="+mn-cs"/>
              </a:rPr>
              <a:t>και τα εκπέμπει </a:t>
            </a:r>
            <a:r>
              <a:rPr lang="en-US" sz="1200" b="0" i="0" kern="1200" baseline="0" dirty="0" smtClean="0">
                <a:solidFill>
                  <a:schemeClr val="tx1"/>
                </a:solidFill>
                <a:effectLst/>
                <a:latin typeface="+mn-lt"/>
                <a:ea typeface="+mn-ea"/>
                <a:cs typeface="+mn-cs"/>
              </a:rPr>
              <a:t>tuples </a:t>
            </a:r>
            <a:r>
              <a:rPr lang="el-GR" sz="1200" b="0" i="0" kern="1200" baseline="0" dirty="0" smtClean="0">
                <a:solidFill>
                  <a:schemeClr val="tx1"/>
                </a:solidFill>
                <a:effectLst/>
                <a:latin typeface="+mn-lt"/>
                <a:ea typeface="+mn-ea"/>
                <a:cs typeface="+mn-cs"/>
              </a:rPr>
              <a:t>με αυτά στο </a:t>
            </a:r>
            <a:r>
              <a:rPr lang="en-US" sz="1200" b="0" i="0" kern="1200" baseline="0" dirty="0" smtClean="0">
                <a:solidFill>
                  <a:schemeClr val="tx1"/>
                </a:solidFill>
                <a:effectLst/>
                <a:latin typeface="+mn-lt"/>
                <a:ea typeface="+mn-ea"/>
                <a:cs typeface="+mn-cs"/>
              </a:rPr>
              <a:t>Split Fields Bolt. </a:t>
            </a:r>
            <a:r>
              <a:rPr lang="el-GR" sz="1200" b="0" i="0" kern="1200" baseline="0" dirty="0" smtClean="0">
                <a:solidFill>
                  <a:schemeClr val="tx1"/>
                </a:solidFill>
                <a:effectLst/>
                <a:latin typeface="+mn-lt"/>
                <a:ea typeface="+mn-ea"/>
                <a:cs typeface="+mn-cs"/>
              </a:rPr>
              <a:t>Επειδή τα μηνύματα αυτά είναι σε </a:t>
            </a:r>
            <a:r>
              <a:rPr lang="en-US" sz="1200" b="0" i="0" kern="1200" baseline="0" dirty="0" smtClean="0">
                <a:solidFill>
                  <a:schemeClr val="tx1"/>
                </a:solidFill>
                <a:effectLst/>
                <a:latin typeface="+mn-lt"/>
                <a:ea typeface="+mn-ea"/>
                <a:cs typeface="+mn-cs"/>
              </a:rPr>
              <a:t>CSV </a:t>
            </a:r>
            <a:r>
              <a:rPr lang="el-GR" sz="1200" b="0" i="0" kern="1200" baseline="0" dirty="0" smtClean="0">
                <a:solidFill>
                  <a:schemeClr val="tx1"/>
                </a:solidFill>
                <a:effectLst/>
                <a:latin typeface="+mn-lt"/>
                <a:ea typeface="+mn-ea"/>
                <a:cs typeface="+mn-cs"/>
              </a:rPr>
              <a:t>μορφή, σε αυτό το </a:t>
            </a:r>
            <a:r>
              <a:rPr lang="en-US" sz="1200" b="0" i="0" kern="1200" baseline="0" dirty="0" smtClean="0">
                <a:solidFill>
                  <a:schemeClr val="tx1"/>
                </a:solidFill>
                <a:effectLst/>
                <a:latin typeface="+mn-lt"/>
                <a:ea typeface="+mn-ea"/>
                <a:cs typeface="+mn-cs"/>
              </a:rPr>
              <a:t>bolt </a:t>
            </a:r>
            <a:r>
              <a:rPr lang="el-GR" sz="1200" b="0" i="0" kern="1200" baseline="0" dirty="0" smtClean="0">
                <a:solidFill>
                  <a:schemeClr val="tx1"/>
                </a:solidFill>
                <a:effectLst/>
                <a:latin typeface="+mn-lt"/>
                <a:ea typeface="+mn-ea"/>
                <a:cs typeface="+mn-cs"/>
              </a:rPr>
              <a:t>γίνεται ο διαχωρισμός των πεδίων τους. Όπως βλέπουμε τα χρήσιμα πεδία για κάθε πακέτο είναι:</a:t>
            </a:r>
            <a:r>
              <a:rPr lang="en-US" sz="1200" b="0" i="0" kern="1200" baseline="0" dirty="0" smtClean="0">
                <a:solidFill>
                  <a:schemeClr val="tx1"/>
                </a:solidFill>
                <a:effectLst/>
                <a:latin typeface="+mn-lt"/>
                <a:ea typeface="+mn-ea"/>
                <a:cs typeface="+mn-cs"/>
              </a:rPr>
              <a:t> …</a:t>
            </a:r>
            <a:r>
              <a:rPr lang="el-GR" sz="1200" b="0" i="0" kern="1200" baseline="0" dirty="0" smtClean="0">
                <a:solidFill>
                  <a:schemeClr val="tx1"/>
                </a:solidFill>
                <a:effectLst/>
                <a:latin typeface="+mn-lt"/>
                <a:ea typeface="+mn-ea"/>
                <a:cs typeface="+mn-cs"/>
              </a:rPr>
              <a:t> (επίσης υπολογίζονται και </a:t>
            </a:r>
            <a:r>
              <a:rPr lang="en-US" sz="1200" b="0" i="0" kern="1200" baseline="0" dirty="0" smtClean="0">
                <a:solidFill>
                  <a:schemeClr val="tx1"/>
                </a:solidFill>
                <a:effectLst/>
                <a:latin typeface="+mn-lt"/>
                <a:ea typeface="+mn-ea"/>
                <a:cs typeface="+mn-cs"/>
              </a:rPr>
              <a:t>integer </a:t>
            </a:r>
            <a:r>
              <a:rPr lang="en-US" sz="1200" b="0" i="0" kern="1200" baseline="0" dirty="0" err="1" smtClean="0">
                <a:solidFill>
                  <a:schemeClr val="tx1"/>
                </a:solidFill>
                <a:effectLst/>
                <a:latin typeface="+mn-lt"/>
                <a:ea typeface="+mn-ea"/>
                <a:cs typeface="+mn-cs"/>
              </a:rPr>
              <a:t>reperesentations</a:t>
            </a:r>
            <a:r>
              <a:rPr lang="en-US" sz="1200" b="0" i="0" kern="1200" baseline="0" dirty="0" smtClean="0">
                <a:solidFill>
                  <a:schemeClr val="tx1"/>
                </a:solidFill>
                <a:effectLst/>
                <a:latin typeface="+mn-lt"/>
                <a:ea typeface="+mn-ea"/>
                <a:cs typeface="+mn-cs"/>
              </a:rPr>
              <a:t> </a:t>
            </a:r>
            <a:r>
              <a:rPr lang="el-GR" sz="1200" b="0" i="0" kern="1200" baseline="0" dirty="0" smtClean="0">
                <a:solidFill>
                  <a:schemeClr val="tx1"/>
                </a:solidFill>
                <a:effectLst/>
                <a:latin typeface="+mn-lt"/>
                <a:ea typeface="+mn-ea"/>
                <a:cs typeface="+mn-cs"/>
              </a:rPr>
              <a:t>για τις διευθύνσεις </a:t>
            </a:r>
            <a:r>
              <a:rPr lang="en-US" sz="1200" b="0" i="0" kern="1200" baseline="0" dirty="0" smtClean="0">
                <a:solidFill>
                  <a:schemeClr val="tx1"/>
                </a:solidFill>
                <a:effectLst/>
                <a:latin typeface="+mn-lt"/>
                <a:ea typeface="+mn-ea"/>
                <a:cs typeface="+mn-cs"/>
              </a:rPr>
              <a:t>IP </a:t>
            </a:r>
            <a:r>
              <a:rPr lang="el-GR" sz="1200" b="0" i="0" kern="1200" baseline="0" dirty="0" smtClean="0">
                <a:solidFill>
                  <a:schemeClr val="tx1"/>
                </a:solidFill>
                <a:effectLst/>
                <a:latin typeface="+mn-lt"/>
                <a:ea typeface="+mn-ea"/>
                <a:cs typeface="+mn-cs"/>
              </a:rPr>
              <a:t>καθώς είναι χρήσιμες για διάφορα ερωτήματα)</a:t>
            </a:r>
          </a:p>
          <a:p>
            <a:endParaRPr lang="el-GR" sz="1200" b="0" i="0" kern="1200" baseline="0" dirty="0" smtClean="0">
              <a:solidFill>
                <a:schemeClr val="tx1"/>
              </a:solidFill>
              <a:effectLst/>
              <a:latin typeface="+mn-lt"/>
              <a:ea typeface="+mn-ea"/>
              <a:cs typeface="+mn-cs"/>
            </a:endParaRPr>
          </a:p>
          <a:p>
            <a:r>
              <a:rPr lang="el-GR" sz="1200" b="0" i="0" kern="1200" baseline="0" dirty="0" smtClean="0">
                <a:solidFill>
                  <a:schemeClr val="tx1"/>
                </a:solidFill>
                <a:effectLst/>
                <a:latin typeface="+mn-lt"/>
                <a:ea typeface="+mn-ea"/>
                <a:cs typeface="+mn-cs"/>
              </a:rPr>
              <a:t>Στη συνέχεια το </a:t>
            </a:r>
            <a:r>
              <a:rPr lang="en-US" sz="1200" b="0" i="0" kern="1200" baseline="0" dirty="0" smtClean="0">
                <a:solidFill>
                  <a:schemeClr val="tx1"/>
                </a:solidFill>
                <a:effectLst/>
                <a:latin typeface="+mn-lt"/>
                <a:ea typeface="+mn-ea"/>
                <a:cs typeface="+mn-cs"/>
              </a:rPr>
              <a:t>IP to AS Bolt</a:t>
            </a:r>
            <a:r>
              <a:rPr lang="el-GR" sz="1200" b="0" i="0" kern="1200" baseline="0" dirty="0" smtClean="0">
                <a:solidFill>
                  <a:schemeClr val="tx1"/>
                </a:solidFill>
                <a:effectLst/>
                <a:latin typeface="+mn-lt"/>
                <a:ea typeface="+mn-ea"/>
                <a:cs typeface="+mn-cs"/>
              </a:rPr>
              <a:t> υπολογίζει το </a:t>
            </a:r>
            <a:r>
              <a:rPr lang="en-US" sz="1200" b="0" i="0" kern="1200" baseline="0" dirty="0" smtClean="0">
                <a:solidFill>
                  <a:schemeClr val="tx1"/>
                </a:solidFill>
                <a:effectLst/>
                <a:latin typeface="+mn-lt"/>
                <a:ea typeface="+mn-ea"/>
                <a:cs typeface="+mn-cs"/>
              </a:rPr>
              <a:t>join </a:t>
            </a:r>
            <a:r>
              <a:rPr lang="el-GR" sz="1200" b="0" i="0" kern="1200" baseline="0" dirty="0" smtClean="0">
                <a:solidFill>
                  <a:schemeClr val="tx1"/>
                </a:solidFill>
                <a:effectLst/>
                <a:latin typeface="+mn-lt"/>
                <a:ea typeface="+mn-ea"/>
                <a:cs typeface="+mn-cs"/>
              </a:rPr>
              <a:t>της ροής δεδομένων με το </a:t>
            </a:r>
            <a:r>
              <a:rPr lang="en-US" sz="1200" b="0" i="0" kern="1200" baseline="0" dirty="0" smtClean="0">
                <a:solidFill>
                  <a:schemeClr val="tx1"/>
                </a:solidFill>
                <a:effectLst/>
                <a:latin typeface="+mn-lt"/>
                <a:ea typeface="+mn-ea"/>
                <a:cs typeface="+mn-cs"/>
              </a:rPr>
              <a:t>AS dataset, </a:t>
            </a:r>
            <a:r>
              <a:rPr lang="el-GR" sz="1200" b="0" i="0" kern="1200" baseline="0" dirty="0" smtClean="0">
                <a:solidFill>
                  <a:schemeClr val="tx1"/>
                </a:solidFill>
                <a:effectLst/>
                <a:latin typeface="+mn-lt"/>
                <a:ea typeface="+mn-ea"/>
                <a:cs typeface="+mn-cs"/>
              </a:rPr>
              <a:t>το οποίο αντιστοιχεί </a:t>
            </a:r>
            <a:r>
              <a:rPr lang="en-US" sz="1200" b="0" i="0" kern="1200" baseline="0" dirty="0" smtClean="0">
                <a:solidFill>
                  <a:schemeClr val="tx1"/>
                </a:solidFill>
                <a:effectLst/>
                <a:latin typeface="+mn-lt"/>
                <a:ea typeface="+mn-ea"/>
                <a:cs typeface="+mn-cs"/>
              </a:rPr>
              <a:t>IP ranges </a:t>
            </a:r>
            <a:r>
              <a:rPr lang="el-GR" sz="1200" b="0" i="0" kern="1200" baseline="0" dirty="0" smtClean="0">
                <a:solidFill>
                  <a:schemeClr val="tx1"/>
                </a:solidFill>
                <a:effectLst/>
                <a:latin typeface="+mn-lt"/>
                <a:ea typeface="+mn-ea"/>
                <a:cs typeface="+mn-cs"/>
              </a:rPr>
              <a:t>σε </a:t>
            </a:r>
            <a:r>
              <a:rPr lang="en-US" sz="1200" b="0" i="0" kern="1200" baseline="0" dirty="0" smtClean="0">
                <a:solidFill>
                  <a:schemeClr val="tx1"/>
                </a:solidFill>
                <a:effectLst/>
                <a:latin typeface="+mn-lt"/>
                <a:ea typeface="+mn-ea"/>
                <a:cs typeface="+mn-cs"/>
              </a:rPr>
              <a:t>AS. </a:t>
            </a:r>
            <a:r>
              <a:rPr lang="el-GR" sz="1200" b="0" i="0" kern="1200" baseline="0" dirty="0" smtClean="0">
                <a:solidFill>
                  <a:schemeClr val="tx1"/>
                </a:solidFill>
                <a:effectLst/>
                <a:latin typeface="+mn-lt"/>
                <a:ea typeface="+mn-ea"/>
                <a:cs typeface="+mn-cs"/>
              </a:rPr>
              <a:t>Καθώς το </a:t>
            </a:r>
            <a:r>
              <a:rPr lang="en-US" sz="1200" b="0" i="0" kern="1200" baseline="0" dirty="0" smtClean="0">
                <a:solidFill>
                  <a:schemeClr val="tx1"/>
                </a:solidFill>
                <a:effectLst/>
                <a:latin typeface="+mn-lt"/>
                <a:ea typeface="+mn-ea"/>
                <a:cs typeface="+mn-cs"/>
              </a:rPr>
              <a:t>dataset </a:t>
            </a:r>
            <a:r>
              <a:rPr lang="el-GR" sz="1200" b="0" i="0" kern="1200" baseline="0" dirty="0" smtClean="0">
                <a:solidFill>
                  <a:schemeClr val="tx1"/>
                </a:solidFill>
                <a:effectLst/>
                <a:latin typeface="+mn-lt"/>
                <a:ea typeface="+mn-ea"/>
                <a:cs typeface="+mn-cs"/>
              </a:rPr>
              <a:t>είναι μικρό σε μέγεθος, κατά την αρχικοποίηση της τοπολογίας φορτώνεται στη μνήμη του </a:t>
            </a:r>
            <a:r>
              <a:rPr lang="en-US" sz="1200" b="0" i="0" kern="1200" baseline="0" dirty="0" smtClean="0">
                <a:solidFill>
                  <a:schemeClr val="tx1"/>
                </a:solidFill>
                <a:effectLst/>
                <a:latin typeface="+mn-lt"/>
                <a:ea typeface="+mn-ea"/>
                <a:cs typeface="+mn-cs"/>
              </a:rPr>
              <a:t>bolt</a:t>
            </a:r>
            <a:r>
              <a:rPr lang="el-GR" sz="1200" b="0" i="0" kern="1200" baseline="0" dirty="0" smtClean="0">
                <a:solidFill>
                  <a:schemeClr val="tx1"/>
                </a:solidFill>
                <a:effectLst/>
                <a:latin typeface="+mn-lt"/>
                <a:ea typeface="+mn-ea"/>
                <a:cs typeface="+mn-cs"/>
              </a:rPr>
              <a:t> σε μία </a:t>
            </a:r>
            <a:r>
              <a:rPr lang="en-US" sz="1200" b="0" i="0" kern="1200" baseline="0" dirty="0" err="1" smtClean="0">
                <a:solidFill>
                  <a:schemeClr val="tx1"/>
                </a:solidFill>
                <a:effectLst/>
                <a:latin typeface="+mn-lt"/>
                <a:ea typeface="+mn-ea"/>
                <a:cs typeface="+mn-cs"/>
              </a:rPr>
              <a:t>TreeMap</a:t>
            </a:r>
            <a:r>
              <a:rPr lang="en-US" sz="1200" b="0" i="0" kern="1200" baseline="0" dirty="0" smtClean="0">
                <a:solidFill>
                  <a:schemeClr val="tx1"/>
                </a:solidFill>
                <a:effectLst/>
                <a:latin typeface="+mn-lt"/>
                <a:ea typeface="+mn-ea"/>
                <a:cs typeface="+mn-cs"/>
              </a:rPr>
              <a:t> </a:t>
            </a:r>
            <a:r>
              <a:rPr lang="el-GR" sz="1200" b="0" i="0" kern="1200" baseline="0" dirty="0" smtClean="0">
                <a:solidFill>
                  <a:schemeClr val="tx1"/>
                </a:solidFill>
                <a:effectLst/>
                <a:latin typeface="+mn-lt"/>
                <a:ea typeface="+mn-ea"/>
                <a:cs typeface="+mn-cs"/>
              </a:rPr>
              <a:t>δομή που επιτρέπει αναζητήσεις σε λογαριθμικό χρόνο. Για κάθε </a:t>
            </a:r>
            <a:r>
              <a:rPr lang="en-US" sz="1200" b="0" i="0" kern="1200" baseline="0" dirty="0" smtClean="0">
                <a:solidFill>
                  <a:schemeClr val="tx1"/>
                </a:solidFill>
                <a:effectLst/>
                <a:latin typeface="+mn-lt"/>
                <a:ea typeface="+mn-ea"/>
                <a:cs typeface="+mn-cs"/>
              </a:rPr>
              <a:t>tuple </a:t>
            </a:r>
            <a:r>
              <a:rPr lang="el-GR" sz="1200" b="0" i="0" kern="1200" baseline="0" dirty="0" smtClean="0">
                <a:solidFill>
                  <a:schemeClr val="tx1"/>
                </a:solidFill>
                <a:effectLst/>
                <a:latin typeface="+mn-lt"/>
                <a:ea typeface="+mn-ea"/>
                <a:cs typeface="+mn-cs"/>
              </a:rPr>
              <a:t>το </a:t>
            </a:r>
            <a:r>
              <a:rPr lang="en-US" sz="1200" b="0" i="0" kern="1200" baseline="0" dirty="0" smtClean="0">
                <a:solidFill>
                  <a:schemeClr val="tx1"/>
                </a:solidFill>
                <a:effectLst/>
                <a:latin typeface="+mn-lt"/>
                <a:ea typeface="+mn-ea"/>
                <a:cs typeface="+mn-cs"/>
              </a:rPr>
              <a:t>bolt </a:t>
            </a:r>
            <a:r>
              <a:rPr lang="el-GR" sz="1200" b="0" i="0" kern="1200" baseline="0" dirty="0" smtClean="0">
                <a:solidFill>
                  <a:schemeClr val="tx1"/>
                </a:solidFill>
                <a:effectLst/>
                <a:latin typeface="+mn-lt"/>
                <a:ea typeface="+mn-ea"/>
                <a:cs typeface="+mn-cs"/>
              </a:rPr>
              <a:t>υπολογίζει τα </a:t>
            </a:r>
            <a:r>
              <a:rPr lang="en-US" sz="1200" b="0" i="0" kern="1200" baseline="0" dirty="0" smtClean="0">
                <a:solidFill>
                  <a:schemeClr val="tx1"/>
                </a:solidFill>
                <a:effectLst/>
                <a:latin typeface="+mn-lt"/>
                <a:ea typeface="+mn-ea"/>
                <a:cs typeface="+mn-cs"/>
              </a:rPr>
              <a:t>AS </a:t>
            </a:r>
            <a:r>
              <a:rPr lang="el-GR" sz="1200" b="0" i="0" kern="1200" baseline="0" dirty="0" smtClean="0">
                <a:solidFill>
                  <a:schemeClr val="tx1"/>
                </a:solidFill>
                <a:effectLst/>
                <a:latin typeface="+mn-lt"/>
                <a:ea typeface="+mn-ea"/>
                <a:cs typeface="+mn-cs"/>
              </a:rPr>
              <a:t>πηγής και προορισμού και τα προσθέτει στα πεδία που εκπέμπει.</a:t>
            </a:r>
          </a:p>
          <a:p>
            <a:endParaRPr lang="el-GR" sz="1200" b="0" i="0" kern="1200" baseline="0" dirty="0" smtClean="0">
              <a:solidFill>
                <a:schemeClr val="tx1"/>
              </a:solidFill>
              <a:effectLst/>
              <a:latin typeface="+mn-lt"/>
              <a:ea typeface="+mn-ea"/>
              <a:cs typeface="+mn-cs"/>
            </a:endParaRPr>
          </a:p>
          <a:p>
            <a:r>
              <a:rPr lang="el-GR" sz="1200" b="0" i="0" kern="1200" baseline="0" dirty="0" smtClean="0">
                <a:solidFill>
                  <a:schemeClr val="tx1"/>
                </a:solidFill>
                <a:effectLst/>
                <a:latin typeface="+mn-lt"/>
                <a:ea typeface="+mn-ea"/>
                <a:cs typeface="+mn-cs"/>
              </a:rPr>
              <a:t>Έπειτα το </a:t>
            </a:r>
            <a:r>
              <a:rPr lang="en-US" sz="1200" b="0" i="0" kern="1200" baseline="0" dirty="0" smtClean="0">
                <a:solidFill>
                  <a:schemeClr val="tx1"/>
                </a:solidFill>
                <a:effectLst/>
                <a:latin typeface="+mn-lt"/>
                <a:ea typeface="+mn-ea"/>
                <a:cs typeface="+mn-cs"/>
              </a:rPr>
              <a:t>IP to DNS Bolt </a:t>
            </a:r>
            <a:r>
              <a:rPr lang="el-GR" sz="1200" b="0" i="0" kern="1200" baseline="0" dirty="0" smtClean="0">
                <a:solidFill>
                  <a:schemeClr val="tx1"/>
                </a:solidFill>
                <a:effectLst/>
                <a:latin typeface="+mn-lt"/>
                <a:ea typeface="+mn-ea"/>
                <a:cs typeface="+mn-cs"/>
              </a:rPr>
              <a:t>υπολογίζει το </a:t>
            </a:r>
            <a:r>
              <a:rPr lang="en-US" sz="1200" b="0" i="0" kern="1200" baseline="0" dirty="0" smtClean="0">
                <a:solidFill>
                  <a:schemeClr val="tx1"/>
                </a:solidFill>
                <a:effectLst/>
                <a:latin typeface="+mn-lt"/>
                <a:ea typeface="+mn-ea"/>
                <a:cs typeface="+mn-cs"/>
              </a:rPr>
              <a:t>join </a:t>
            </a:r>
            <a:r>
              <a:rPr lang="el-GR" sz="1200" b="0" i="0" kern="1200" baseline="0" dirty="0" smtClean="0">
                <a:solidFill>
                  <a:schemeClr val="tx1"/>
                </a:solidFill>
                <a:effectLst/>
                <a:latin typeface="+mn-lt"/>
                <a:ea typeface="+mn-ea"/>
                <a:cs typeface="+mn-cs"/>
              </a:rPr>
              <a:t>της ροής δεδομένων με το </a:t>
            </a:r>
            <a:r>
              <a:rPr lang="en-US" sz="1200" b="0" i="0" kern="1200" baseline="0" dirty="0" smtClean="0">
                <a:solidFill>
                  <a:schemeClr val="tx1"/>
                </a:solidFill>
                <a:effectLst/>
                <a:latin typeface="+mn-lt"/>
                <a:ea typeface="+mn-ea"/>
                <a:cs typeface="+mn-cs"/>
              </a:rPr>
              <a:t>DNS dataset, </a:t>
            </a:r>
            <a:r>
              <a:rPr lang="el-GR" sz="1200" b="0" i="0" kern="1200" baseline="0" dirty="0" smtClean="0">
                <a:solidFill>
                  <a:schemeClr val="tx1"/>
                </a:solidFill>
                <a:effectLst/>
                <a:latin typeface="+mn-lt"/>
                <a:ea typeface="+mn-ea"/>
                <a:cs typeface="+mn-cs"/>
              </a:rPr>
              <a:t>το οποίο αντιστοιχεί διευθύνσεις </a:t>
            </a:r>
            <a:r>
              <a:rPr lang="en-US" sz="1200" b="0" i="0" kern="1200" baseline="0" dirty="0" smtClean="0">
                <a:solidFill>
                  <a:schemeClr val="tx1"/>
                </a:solidFill>
                <a:effectLst/>
                <a:latin typeface="+mn-lt"/>
                <a:ea typeface="+mn-ea"/>
                <a:cs typeface="+mn-cs"/>
              </a:rPr>
              <a:t>IP </a:t>
            </a:r>
            <a:r>
              <a:rPr lang="el-GR" sz="1200" b="0" i="0" kern="1200" baseline="0" dirty="0" smtClean="0">
                <a:solidFill>
                  <a:schemeClr val="tx1"/>
                </a:solidFill>
                <a:effectLst/>
                <a:latin typeface="+mn-lt"/>
                <a:ea typeface="+mn-ea"/>
                <a:cs typeface="+mn-cs"/>
              </a:rPr>
              <a:t>σε </a:t>
            </a:r>
            <a:r>
              <a:rPr lang="en-US" sz="1200" b="0" i="0" kern="1200" baseline="0" dirty="0" smtClean="0">
                <a:solidFill>
                  <a:schemeClr val="tx1"/>
                </a:solidFill>
                <a:effectLst/>
                <a:latin typeface="+mn-lt"/>
                <a:ea typeface="+mn-ea"/>
                <a:cs typeface="+mn-cs"/>
              </a:rPr>
              <a:t>domain names. </a:t>
            </a:r>
            <a:r>
              <a:rPr lang="el-GR" sz="1200" b="0" i="0" kern="1200" baseline="0" dirty="0" smtClean="0">
                <a:solidFill>
                  <a:schemeClr val="tx1"/>
                </a:solidFill>
                <a:effectLst/>
                <a:latin typeface="+mn-lt"/>
                <a:ea typeface="+mn-ea"/>
                <a:cs typeface="+mn-cs"/>
              </a:rPr>
              <a:t>Καθώς το </a:t>
            </a:r>
            <a:r>
              <a:rPr lang="en-US" sz="1200" b="0" i="0" kern="1200" baseline="0" dirty="0" smtClean="0">
                <a:solidFill>
                  <a:schemeClr val="tx1"/>
                </a:solidFill>
                <a:effectLst/>
                <a:latin typeface="+mn-lt"/>
                <a:ea typeface="+mn-ea"/>
                <a:cs typeface="+mn-cs"/>
              </a:rPr>
              <a:t>dataset </a:t>
            </a:r>
            <a:r>
              <a:rPr lang="el-GR" sz="1200" b="0" i="0" kern="1200" baseline="0" dirty="0" smtClean="0">
                <a:solidFill>
                  <a:schemeClr val="tx1"/>
                </a:solidFill>
                <a:effectLst/>
                <a:latin typeface="+mn-lt"/>
                <a:ea typeface="+mn-ea"/>
                <a:cs typeface="+mn-cs"/>
              </a:rPr>
              <a:t>είναι μεγάλο σε μέγεθος, το έχουμε αποθηκεύσει σε πίνακα στην </a:t>
            </a:r>
            <a:r>
              <a:rPr lang="en-US" sz="1200" b="0" i="0" kern="1200" baseline="0" dirty="0" smtClean="0">
                <a:solidFill>
                  <a:schemeClr val="tx1"/>
                </a:solidFill>
                <a:effectLst/>
                <a:latin typeface="+mn-lt"/>
                <a:ea typeface="+mn-ea"/>
                <a:cs typeface="+mn-cs"/>
              </a:rPr>
              <a:t>HBase. </a:t>
            </a:r>
            <a:r>
              <a:rPr lang="el-GR" sz="1200" b="0" i="0" kern="1200" baseline="0" dirty="0" smtClean="0">
                <a:solidFill>
                  <a:schemeClr val="tx1"/>
                </a:solidFill>
                <a:effectLst/>
                <a:latin typeface="+mn-lt"/>
                <a:ea typeface="+mn-ea"/>
                <a:cs typeface="+mn-cs"/>
              </a:rPr>
              <a:t>Για κάθε </a:t>
            </a:r>
            <a:r>
              <a:rPr lang="en-US" sz="1200" b="0" i="0" kern="1200" baseline="0" dirty="0" smtClean="0">
                <a:solidFill>
                  <a:schemeClr val="tx1"/>
                </a:solidFill>
                <a:effectLst/>
                <a:latin typeface="+mn-lt"/>
                <a:ea typeface="+mn-ea"/>
                <a:cs typeface="+mn-cs"/>
              </a:rPr>
              <a:t>tuple </a:t>
            </a:r>
            <a:r>
              <a:rPr lang="el-GR" sz="1200" b="0" i="0" kern="1200" baseline="0" dirty="0" smtClean="0">
                <a:solidFill>
                  <a:schemeClr val="tx1"/>
                </a:solidFill>
                <a:effectLst/>
                <a:latin typeface="+mn-lt"/>
                <a:ea typeface="+mn-ea"/>
                <a:cs typeface="+mn-cs"/>
              </a:rPr>
              <a:t>το </a:t>
            </a:r>
            <a:r>
              <a:rPr lang="en-US" sz="1200" b="0" i="0" kern="1200" baseline="0" dirty="0" smtClean="0">
                <a:solidFill>
                  <a:schemeClr val="tx1"/>
                </a:solidFill>
                <a:effectLst/>
                <a:latin typeface="+mn-lt"/>
                <a:ea typeface="+mn-ea"/>
                <a:cs typeface="+mn-cs"/>
              </a:rPr>
              <a:t>bolt </a:t>
            </a:r>
            <a:r>
              <a:rPr lang="el-GR" sz="1200" b="0" i="0" kern="1200" baseline="0" dirty="0" smtClean="0">
                <a:solidFill>
                  <a:schemeClr val="tx1"/>
                </a:solidFill>
                <a:effectLst/>
                <a:latin typeface="+mn-lt"/>
                <a:ea typeface="+mn-ea"/>
                <a:cs typeface="+mn-cs"/>
              </a:rPr>
              <a:t>κάνει </a:t>
            </a:r>
            <a:r>
              <a:rPr lang="en-US" sz="1200" b="0" i="0" kern="1200" baseline="0" dirty="0" smtClean="0">
                <a:solidFill>
                  <a:schemeClr val="tx1"/>
                </a:solidFill>
                <a:effectLst/>
                <a:latin typeface="+mn-lt"/>
                <a:ea typeface="+mn-ea"/>
                <a:cs typeface="+mn-cs"/>
              </a:rPr>
              <a:t>Get </a:t>
            </a:r>
            <a:r>
              <a:rPr lang="el-GR" sz="1200" b="0" i="0" kern="1200" baseline="0" dirty="0" smtClean="0">
                <a:solidFill>
                  <a:schemeClr val="tx1"/>
                </a:solidFill>
                <a:effectLst/>
                <a:latin typeface="+mn-lt"/>
                <a:ea typeface="+mn-ea"/>
                <a:cs typeface="+mn-cs"/>
              </a:rPr>
              <a:t>για τις διευθύνσεις </a:t>
            </a:r>
            <a:r>
              <a:rPr lang="en-US" sz="1200" b="0" i="0" kern="1200" baseline="0" dirty="0" smtClean="0">
                <a:solidFill>
                  <a:schemeClr val="tx1"/>
                </a:solidFill>
                <a:effectLst/>
                <a:latin typeface="+mn-lt"/>
                <a:ea typeface="+mn-ea"/>
                <a:cs typeface="+mn-cs"/>
              </a:rPr>
              <a:t>IP </a:t>
            </a:r>
            <a:r>
              <a:rPr lang="el-GR" sz="1200" b="0" i="0" kern="1200" baseline="0" dirty="0" smtClean="0">
                <a:solidFill>
                  <a:schemeClr val="tx1"/>
                </a:solidFill>
                <a:effectLst/>
                <a:latin typeface="+mn-lt"/>
                <a:ea typeface="+mn-ea"/>
                <a:cs typeface="+mn-cs"/>
              </a:rPr>
              <a:t>και έτσι υπολογίζει τα </a:t>
            </a:r>
            <a:r>
              <a:rPr lang="en-US" sz="1200" b="0" i="0" kern="1200" baseline="0" dirty="0" smtClean="0">
                <a:solidFill>
                  <a:schemeClr val="tx1"/>
                </a:solidFill>
                <a:effectLst/>
                <a:latin typeface="+mn-lt"/>
                <a:ea typeface="+mn-ea"/>
                <a:cs typeface="+mn-cs"/>
              </a:rPr>
              <a:t>domain names </a:t>
            </a:r>
            <a:r>
              <a:rPr lang="el-GR" sz="1200" b="0" i="0" kern="1200" baseline="0" dirty="0" smtClean="0">
                <a:solidFill>
                  <a:schemeClr val="tx1"/>
                </a:solidFill>
                <a:effectLst/>
                <a:latin typeface="+mn-lt"/>
                <a:ea typeface="+mn-ea"/>
                <a:cs typeface="+mn-cs"/>
              </a:rPr>
              <a:t>πηγής και προορισμού και τα προσθέτει στα πεδία που εκπέμπει. </a:t>
            </a:r>
          </a:p>
          <a:p>
            <a:r>
              <a:rPr lang="el-GR" sz="1200" b="0" i="0" kern="1200" baseline="0" dirty="0" smtClean="0">
                <a:solidFill>
                  <a:schemeClr val="tx1"/>
                </a:solidFill>
                <a:effectLst/>
                <a:latin typeface="+mn-lt"/>
                <a:ea typeface="+mn-ea"/>
                <a:cs typeface="+mn-cs"/>
              </a:rPr>
              <a:t>(Τα </a:t>
            </a:r>
            <a:r>
              <a:rPr lang="en-US" sz="1200" b="0" i="0" kern="1200" baseline="0" dirty="0" smtClean="0">
                <a:solidFill>
                  <a:schemeClr val="tx1"/>
                </a:solidFill>
                <a:effectLst/>
                <a:latin typeface="+mn-lt"/>
                <a:ea typeface="+mn-ea"/>
                <a:cs typeface="+mn-cs"/>
              </a:rPr>
              <a:t>Get </a:t>
            </a:r>
            <a:r>
              <a:rPr lang="el-GR" sz="1200" b="0" i="0" kern="1200" baseline="0" dirty="0" smtClean="0">
                <a:solidFill>
                  <a:schemeClr val="tx1"/>
                </a:solidFill>
                <a:effectLst/>
                <a:latin typeface="+mn-lt"/>
                <a:ea typeface="+mn-ea"/>
                <a:cs typeface="+mn-cs"/>
              </a:rPr>
              <a:t>πραγματοποιούνται αποδοτικά καθώς το </a:t>
            </a:r>
            <a:r>
              <a:rPr lang="en-US" sz="1200" b="0" i="0" kern="1200" baseline="0" dirty="0" smtClean="0">
                <a:solidFill>
                  <a:schemeClr val="tx1"/>
                </a:solidFill>
                <a:effectLst/>
                <a:latin typeface="+mn-lt"/>
                <a:ea typeface="+mn-ea"/>
                <a:cs typeface="+mn-cs"/>
              </a:rPr>
              <a:t>HBase table </a:t>
            </a:r>
            <a:r>
              <a:rPr lang="el-GR" sz="1200" b="0" i="0" kern="1200" baseline="0" dirty="0" smtClean="0">
                <a:solidFill>
                  <a:schemeClr val="tx1"/>
                </a:solidFill>
                <a:effectLst/>
                <a:latin typeface="+mn-lt"/>
                <a:ea typeface="+mn-ea"/>
                <a:cs typeface="+mn-cs"/>
              </a:rPr>
              <a:t>έχει </a:t>
            </a:r>
            <a:r>
              <a:rPr lang="en-US" sz="1200" b="0" i="0" kern="1200" baseline="0" dirty="0" smtClean="0">
                <a:solidFill>
                  <a:schemeClr val="tx1"/>
                </a:solidFill>
                <a:effectLst/>
                <a:latin typeface="+mn-lt"/>
                <a:ea typeface="+mn-ea"/>
                <a:cs typeface="+mn-cs"/>
              </a:rPr>
              <a:t>bloom filter</a:t>
            </a:r>
            <a:r>
              <a:rPr lang="el-GR" sz="1200" b="0" i="0" kern="1200" baseline="0" dirty="0" smtClean="0">
                <a:solidFill>
                  <a:schemeClr val="tx1"/>
                </a:solidFill>
                <a:effectLst/>
                <a:latin typeface="+mn-lt"/>
                <a:ea typeface="+mn-ea"/>
                <a:cs typeface="+mn-cs"/>
              </a:rPr>
              <a:t>. Είναι μία δομή που βοηθάει στον εντοπισμό των </a:t>
            </a:r>
            <a:r>
              <a:rPr lang="en-US" sz="1200" b="0" i="0" kern="1200" baseline="0" dirty="0" smtClean="0">
                <a:solidFill>
                  <a:schemeClr val="tx1"/>
                </a:solidFill>
                <a:effectLst/>
                <a:latin typeface="+mn-lt"/>
                <a:ea typeface="+mn-ea"/>
                <a:cs typeface="+mn-cs"/>
              </a:rPr>
              <a:t>Region </a:t>
            </a:r>
            <a:r>
              <a:rPr lang="el-GR" sz="1200" b="0" i="0" kern="1200" baseline="0" dirty="0" smtClean="0">
                <a:solidFill>
                  <a:schemeClr val="tx1"/>
                </a:solidFill>
                <a:effectLst/>
                <a:latin typeface="+mn-lt"/>
                <a:ea typeface="+mn-ea"/>
                <a:cs typeface="+mn-cs"/>
              </a:rPr>
              <a:t>του πίνακα που ζητούνται από το </a:t>
            </a:r>
            <a:r>
              <a:rPr lang="en-US" sz="1200" b="0" i="0" kern="1200" baseline="0" dirty="0" smtClean="0">
                <a:solidFill>
                  <a:schemeClr val="tx1"/>
                </a:solidFill>
                <a:effectLst/>
                <a:latin typeface="+mn-lt"/>
                <a:ea typeface="+mn-ea"/>
                <a:cs typeface="+mn-cs"/>
              </a:rPr>
              <a:t>Get </a:t>
            </a:r>
            <a:r>
              <a:rPr lang="el-GR" sz="1200" b="0" i="0" kern="1200" baseline="0" dirty="0" smtClean="0">
                <a:solidFill>
                  <a:schemeClr val="tx1"/>
                </a:solidFill>
                <a:effectLst/>
                <a:latin typeface="+mn-lt"/>
                <a:ea typeface="+mn-ea"/>
                <a:cs typeface="+mn-cs"/>
              </a:rPr>
              <a:t>και περιορίζει τον αριθμό των </a:t>
            </a:r>
            <a:r>
              <a:rPr lang="en-US" sz="1200" b="0" i="0" kern="1200" baseline="0" dirty="0" smtClean="0">
                <a:solidFill>
                  <a:schemeClr val="tx1"/>
                </a:solidFill>
                <a:effectLst/>
                <a:latin typeface="+mn-lt"/>
                <a:ea typeface="+mn-ea"/>
                <a:cs typeface="+mn-cs"/>
              </a:rPr>
              <a:t>reads </a:t>
            </a:r>
            <a:r>
              <a:rPr lang="el-GR" sz="1200" b="0" i="0" kern="1200" baseline="0" dirty="0" smtClean="0">
                <a:solidFill>
                  <a:schemeClr val="tx1"/>
                </a:solidFill>
                <a:effectLst/>
                <a:latin typeface="+mn-lt"/>
                <a:ea typeface="+mn-ea"/>
                <a:cs typeface="+mn-cs"/>
              </a:rPr>
              <a:t>από το δίσκο.)</a:t>
            </a:r>
          </a:p>
          <a:p>
            <a:endParaRPr lang="el-GR" sz="1200" b="0" i="0" kern="1200" dirty="0" smtClean="0">
              <a:solidFill>
                <a:schemeClr val="tx1"/>
              </a:solidFill>
              <a:effectLst/>
              <a:latin typeface="+mn-lt"/>
              <a:ea typeface="+mn-ea"/>
              <a:cs typeface="+mn-cs"/>
            </a:endParaRPr>
          </a:p>
          <a:p>
            <a:r>
              <a:rPr lang="el-GR" sz="1200" b="0" i="0" kern="1200" dirty="0" smtClean="0">
                <a:solidFill>
                  <a:schemeClr val="tx1"/>
                </a:solidFill>
                <a:effectLst/>
                <a:latin typeface="+mn-lt"/>
                <a:ea typeface="+mn-ea"/>
                <a:cs typeface="+mn-cs"/>
              </a:rPr>
              <a:t>Τέλος το </a:t>
            </a:r>
            <a:r>
              <a:rPr lang="en-US" sz="1200" b="0" i="0" kern="1200" dirty="0" smtClean="0">
                <a:solidFill>
                  <a:schemeClr val="tx1"/>
                </a:solidFill>
                <a:effectLst/>
                <a:latin typeface="+mn-lt"/>
                <a:ea typeface="+mn-ea"/>
                <a:cs typeface="+mn-cs"/>
              </a:rPr>
              <a:t>Phoenix Bolt </a:t>
            </a:r>
            <a:r>
              <a:rPr lang="el-GR" sz="1200" b="0" i="0" kern="1200" dirty="0" smtClean="0">
                <a:solidFill>
                  <a:schemeClr val="tx1"/>
                </a:solidFill>
                <a:effectLst/>
                <a:latin typeface="+mn-lt"/>
                <a:ea typeface="+mn-ea"/>
                <a:cs typeface="+mn-cs"/>
              </a:rPr>
              <a:t>εισάγει τα</a:t>
            </a:r>
            <a:r>
              <a:rPr lang="el-GR"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denormalized</a:t>
            </a:r>
            <a:r>
              <a:rPr lang="en-US" sz="1200" b="0" i="0" kern="1200" baseline="0" dirty="0" smtClean="0">
                <a:solidFill>
                  <a:schemeClr val="tx1"/>
                </a:solidFill>
                <a:effectLst/>
                <a:latin typeface="+mn-lt"/>
                <a:ea typeface="+mn-ea"/>
                <a:cs typeface="+mn-cs"/>
              </a:rPr>
              <a:t> </a:t>
            </a:r>
            <a:r>
              <a:rPr lang="el-GR" sz="1200" b="0" i="0" kern="1200" baseline="0" dirty="0" smtClean="0">
                <a:solidFill>
                  <a:schemeClr val="tx1"/>
                </a:solidFill>
                <a:effectLst/>
                <a:latin typeface="+mn-lt"/>
                <a:ea typeface="+mn-ea"/>
                <a:cs typeface="+mn-cs"/>
              </a:rPr>
              <a:t>δεδομένα </a:t>
            </a:r>
            <a:r>
              <a:rPr lang="el-GR" sz="1200" b="0" i="0" kern="1200" dirty="0" smtClean="0">
                <a:solidFill>
                  <a:schemeClr val="tx1"/>
                </a:solidFill>
                <a:effectLst/>
                <a:latin typeface="+mn-lt"/>
                <a:ea typeface="+mn-ea"/>
                <a:cs typeface="+mn-cs"/>
              </a:rPr>
              <a:t>στο</a:t>
            </a:r>
            <a:r>
              <a:rPr lang="el-GR" sz="1200" b="0" i="0" kern="1200" baseline="0" dirty="0" smtClean="0">
                <a:solidFill>
                  <a:schemeClr val="tx1"/>
                </a:solidFill>
                <a:effectLst/>
                <a:latin typeface="+mn-lt"/>
                <a:ea typeface="+mn-ea"/>
                <a:cs typeface="+mn-cs"/>
              </a:rPr>
              <a:t> τελικό </a:t>
            </a:r>
            <a:r>
              <a:rPr lang="en-US" sz="1200" b="0" i="0" kern="1200" baseline="0" dirty="0" smtClean="0">
                <a:solidFill>
                  <a:schemeClr val="tx1"/>
                </a:solidFill>
                <a:effectLst/>
                <a:latin typeface="+mn-lt"/>
                <a:ea typeface="+mn-ea"/>
                <a:cs typeface="+mn-cs"/>
              </a:rPr>
              <a:t>Phoenix table.</a:t>
            </a:r>
            <a:endParaRPr lang="el-GR"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l-GR" sz="1200" b="0" i="0" kern="1200" dirty="0" smtClean="0">
                <a:solidFill>
                  <a:schemeClr val="tx1"/>
                </a:solidFill>
                <a:effectLst/>
                <a:latin typeface="+mn-lt"/>
                <a:ea typeface="+mn-ea"/>
                <a:cs typeface="+mn-cs"/>
              </a:rPr>
              <a:t>Επέκταση</a:t>
            </a:r>
            <a:r>
              <a:rPr lang="el-GR" sz="1200" b="0" i="0" kern="1200" baseline="0" dirty="0" smtClean="0">
                <a:solidFill>
                  <a:schemeClr val="tx1"/>
                </a:solidFill>
                <a:effectLst/>
                <a:latin typeface="+mn-lt"/>
                <a:ea typeface="+mn-ea"/>
                <a:cs typeface="+mn-cs"/>
              </a:rPr>
              <a:t> του συστήματος με νέο </a:t>
            </a:r>
            <a:r>
              <a:rPr lang="en-US" sz="1200" b="0" i="0" kern="1200" baseline="0" dirty="0" smtClean="0">
                <a:solidFill>
                  <a:schemeClr val="tx1"/>
                </a:solidFill>
                <a:effectLst/>
                <a:latin typeface="+mn-lt"/>
                <a:ea typeface="+mn-ea"/>
                <a:cs typeface="+mn-cs"/>
              </a:rPr>
              <a:t>dataset </a:t>
            </a:r>
            <a:r>
              <a:rPr lang="el-GR" sz="1200" b="0" i="0" kern="1200" baseline="0" dirty="0" smtClean="0">
                <a:solidFill>
                  <a:schemeClr val="tx1"/>
                </a:solidFill>
                <a:effectLst/>
                <a:latin typeface="+mn-lt"/>
                <a:ea typeface="+mn-ea"/>
                <a:cs typeface="+mn-cs"/>
              </a:rPr>
              <a:t>μπορεί να γίνει με προσθήκη νέου </a:t>
            </a:r>
            <a:r>
              <a:rPr lang="en-US" sz="1200" b="0" i="0" kern="1200" baseline="0" dirty="0" smtClean="0">
                <a:solidFill>
                  <a:schemeClr val="tx1"/>
                </a:solidFill>
                <a:effectLst/>
                <a:latin typeface="+mn-lt"/>
                <a:ea typeface="+mn-ea"/>
                <a:cs typeface="+mn-cs"/>
              </a:rPr>
              <a:t>bolt </a:t>
            </a:r>
            <a:r>
              <a:rPr lang="el-GR" sz="1200" b="0" i="0" kern="1200" baseline="0" dirty="0" smtClean="0">
                <a:solidFill>
                  <a:schemeClr val="tx1"/>
                </a:solidFill>
                <a:effectLst/>
                <a:latin typeface="+mn-lt"/>
                <a:ea typeface="+mn-ea"/>
                <a:cs typeface="+mn-cs"/>
              </a:rPr>
              <a:t>που υλοποιεί το </a:t>
            </a:r>
            <a:r>
              <a:rPr lang="en-US" sz="1200" b="0" i="0" kern="1200" baseline="0" dirty="0" smtClean="0">
                <a:solidFill>
                  <a:schemeClr val="tx1"/>
                </a:solidFill>
                <a:effectLst/>
                <a:latin typeface="+mn-lt"/>
                <a:ea typeface="+mn-ea"/>
                <a:cs typeface="+mn-cs"/>
              </a:rPr>
              <a:t>join </a:t>
            </a:r>
            <a:r>
              <a:rPr lang="el-GR" sz="1200" b="0" i="0" kern="1200" baseline="0" dirty="0" smtClean="0">
                <a:solidFill>
                  <a:schemeClr val="tx1"/>
                </a:solidFill>
                <a:effectLst/>
                <a:latin typeface="+mn-lt"/>
                <a:ea typeface="+mn-ea"/>
                <a:cs typeface="+mn-cs"/>
              </a:rPr>
              <a:t>πριν από το </a:t>
            </a:r>
            <a:r>
              <a:rPr lang="en-US" sz="1200" b="0" i="0" kern="1200" baseline="0" dirty="0" smtClean="0">
                <a:solidFill>
                  <a:schemeClr val="tx1"/>
                </a:solidFill>
                <a:effectLst/>
                <a:latin typeface="+mn-lt"/>
                <a:ea typeface="+mn-ea"/>
                <a:cs typeface="+mn-cs"/>
              </a:rPr>
              <a:t>Phoenix bolt. </a:t>
            </a:r>
            <a:r>
              <a:rPr lang="el-GR" sz="1200" b="0" i="0" kern="1200" baseline="0" dirty="0" smtClean="0">
                <a:solidFill>
                  <a:schemeClr val="tx1"/>
                </a:solidFill>
                <a:effectLst/>
                <a:latin typeface="+mn-lt"/>
                <a:ea typeface="+mn-ea"/>
                <a:cs typeface="+mn-cs"/>
              </a:rPr>
              <a:t>Ανάλογα με το μέγεθος του </a:t>
            </a:r>
            <a:r>
              <a:rPr lang="en-US" sz="1200" b="0" i="0" kern="1200" baseline="0" dirty="0" smtClean="0">
                <a:solidFill>
                  <a:schemeClr val="tx1"/>
                </a:solidFill>
                <a:effectLst/>
                <a:latin typeface="+mn-lt"/>
                <a:ea typeface="+mn-ea"/>
                <a:cs typeface="+mn-cs"/>
              </a:rPr>
              <a:t>dataset </a:t>
            </a:r>
            <a:r>
              <a:rPr lang="el-GR" sz="1200" b="0" i="0" kern="1200" baseline="0" dirty="0" smtClean="0">
                <a:solidFill>
                  <a:schemeClr val="tx1"/>
                </a:solidFill>
                <a:effectLst/>
                <a:latin typeface="+mn-lt"/>
                <a:ea typeface="+mn-ea"/>
                <a:cs typeface="+mn-cs"/>
              </a:rPr>
              <a:t>η υλοποίηση του </a:t>
            </a:r>
            <a:r>
              <a:rPr lang="en-US" sz="1200" b="0" i="0" kern="1200" baseline="0" dirty="0" smtClean="0">
                <a:solidFill>
                  <a:schemeClr val="tx1"/>
                </a:solidFill>
                <a:effectLst/>
                <a:latin typeface="+mn-lt"/>
                <a:ea typeface="+mn-ea"/>
                <a:cs typeface="+mn-cs"/>
              </a:rPr>
              <a:t>bolt </a:t>
            </a:r>
            <a:r>
              <a:rPr lang="el-GR" sz="1200" b="0" i="0" kern="1200" baseline="0" dirty="0" smtClean="0">
                <a:solidFill>
                  <a:schemeClr val="tx1"/>
                </a:solidFill>
                <a:effectLst/>
                <a:latin typeface="+mn-lt"/>
                <a:ea typeface="+mn-ea"/>
                <a:cs typeface="+mn-cs"/>
              </a:rPr>
              <a:t>θα είναι παρόμοια είτε με το </a:t>
            </a:r>
            <a:r>
              <a:rPr lang="en-US" sz="1200" b="0" i="0" kern="1200" baseline="0" dirty="0" smtClean="0">
                <a:solidFill>
                  <a:schemeClr val="tx1"/>
                </a:solidFill>
                <a:effectLst/>
                <a:latin typeface="+mn-lt"/>
                <a:ea typeface="+mn-ea"/>
                <a:cs typeface="+mn-cs"/>
              </a:rPr>
              <a:t>IP to AS bolt </a:t>
            </a:r>
            <a:r>
              <a:rPr lang="el-GR" sz="1200" b="0" i="0" kern="1200" baseline="0" dirty="0" smtClean="0">
                <a:solidFill>
                  <a:schemeClr val="tx1"/>
                </a:solidFill>
                <a:effectLst/>
                <a:latin typeface="+mn-lt"/>
                <a:ea typeface="+mn-ea"/>
                <a:cs typeface="+mn-cs"/>
              </a:rPr>
              <a:t>ή με το </a:t>
            </a:r>
            <a:r>
              <a:rPr lang="en-US" sz="1200" b="0" i="0" kern="1200" baseline="0" dirty="0" smtClean="0">
                <a:solidFill>
                  <a:schemeClr val="tx1"/>
                </a:solidFill>
                <a:effectLst/>
                <a:latin typeface="+mn-lt"/>
                <a:ea typeface="+mn-ea"/>
                <a:cs typeface="+mn-cs"/>
              </a:rPr>
              <a:t>IP to DNS bolt.</a:t>
            </a:r>
            <a:endParaRPr lang="el-GR"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B8B0E10-9416-484A-AE67-2425FFDAEF03}" type="slidenum">
              <a:rPr lang="el-GR" smtClean="0"/>
              <a:t>23</a:t>
            </a:fld>
            <a:endParaRPr lang="el-GR"/>
          </a:p>
        </p:txBody>
      </p:sp>
    </p:spTree>
    <p:extLst>
      <p:ext uri="{BB962C8B-B14F-4D97-AF65-F5344CB8AC3E}">
        <p14:creationId xmlns:p14="http://schemas.microsoft.com/office/powerpoint/2010/main" val="2414071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i="0" kern="1200" dirty="0" smtClean="0">
                <a:solidFill>
                  <a:schemeClr val="tx1"/>
                </a:solidFill>
                <a:effectLst/>
                <a:latin typeface="+mn-lt"/>
                <a:ea typeface="+mn-ea"/>
                <a:cs typeface="+mn-cs"/>
              </a:rPr>
              <a:t>Το τελευταίο</a:t>
            </a:r>
            <a:r>
              <a:rPr lang="el-GR" sz="1200" i="0" kern="1200" baseline="0" dirty="0" smtClean="0">
                <a:solidFill>
                  <a:schemeClr val="tx1"/>
                </a:solidFill>
                <a:effectLst/>
                <a:latin typeface="+mn-lt"/>
                <a:ea typeface="+mn-ea"/>
                <a:cs typeface="+mn-cs"/>
              </a:rPr>
              <a:t> μέρος του συστήματος είναι το </a:t>
            </a:r>
            <a:r>
              <a:rPr lang="en-US" sz="1200" i="0" kern="1200" baseline="0" dirty="0" smtClean="0">
                <a:solidFill>
                  <a:schemeClr val="tx1"/>
                </a:solidFill>
                <a:effectLst/>
                <a:latin typeface="+mn-lt"/>
                <a:ea typeface="+mn-ea"/>
                <a:cs typeface="+mn-cs"/>
              </a:rPr>
              <a:t>Phoenix table. </a:t>
            </a:r>
            <a:r>
              <a:rPr lang="el-GR" sz="1200" i="0" kern="1200" baseline="0" dirty="0" smtClean="0">
                <a:solidFill>
                  <a:schemeClr val="tx1"/>
                </a:solidFill>
                <a:effectLst/>
                <a:latin typeface="+mn-lt"/>
                <a:ea typeface="+mn-ea"/>
                <a:cs typeface="+mn-cs"/>
              </a:rPr>
              <a:t>Για το σχεδιασμό του λάβαμε υπόψη τους εξής παράγοντες:</a:t>
            </a:r>
            <a:endParaRPr lang="en-US" sz="1200" i="0" kern="1200" baseline="0" dirty="0" smtClean="0">
              <a:solidFill>
                <a:schemeClr val="tx1"/>
              </a:solidFill>
              <a:effectLst/>
              <a:latin typeface="+mn-lt"/>
              <a:ea typeface="+mn-ea"/>
              <a:cs typeface="+mn-cs"/>
            </a:endParaRPr>
          </a:p>
          <a:p>
            <a:endParaRPr lang="el-GR" sz="120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sz="1200" i="0" kern="1200" baseline="0" dirty="0" smtClean="0">
                <a:solidFill>
                  <a:schemeClr val="tx1"/>
                </a:solidFill>
                <a:effectLst/>
                <a:latin typeface="+mn-lt"/>
                <a:ea typeface="+mn-ea"/>
                <a:cs typeface="+mn-cs"/>
              </a:rPr>
              <a:t>Τα ερωτήματα που θα πραγματοποιούμε στον πίνακα περιορίζονται συνήθως σε ένα χρονικό παράθυρο.</a:t>
            </a:r>
            <a:r>
              <a:rPr lang="en-US" sz="1200" i="0" kern="1200" baseline="0" dirty="0" smtClean="0">
                <a:solidFill>
                  <a:schemeClr val="tx1"/>
                </a:solidFill>
                <a:effectLst/>
                <a:latin typeface="+mn-lt"/>
                <a:ea typeface="+mn-ea"/>
                <a:cs typeface="+mn-cs"/>
              </a:rPr>
              <a:t> </a:t>
            </a:r>
            <a:r>
              <a:rPr lang="el-GR" sz="1200" i="0" kern="1200" baseline="0" dirty="0" smtClean="0">
                <a:solidFill>
                  <a:schemeClr val="tx1"/>
                </a:solidFill>
                <a:effectLst/>
                <a:latin typeface="+mn-lt"/>
                <a:ea typeface="+mn-ea"/>
                <a:cs typeface="+mn-cs"/>
              </a:rPr>
              <a:t>Για το λόγο αυτό, το </a:t>
            </a:r>
            <a:r>
              <a:rPr lang="en-US" sz="1200" i="0" kern="1200" baseline="0" dirty="0" smtClean="0">
                <a:solidFill>
                  <a:schemeClr val="tx1"/>
                </a:solidFill>
                <a:effectLst/>
                <a:latin typeface="+mn-lt"/>
                <a:ea typeface="+mn-ea"/>
                <a:cs typeface="+mn-cs"/>
              </a:rPr>
              <a:t>row key </a:t>
            </a:r>
            <a:r>
              <a:rPr lang="el-GR" sz="1200" i="0" kern="1200" baseline="0" dirty="0" smtClean="0">
                <a:solidFill>
                  <a:schemeClr val="tx1"/>
                </a:solidFill>
                <a:effectLst/>
                <a:latin typeface="+mn-lt"/>
                <a:ea typeface="+mn-ea"/>
                <a:cs typeface="+mn-cs"/>
              </a:rPr>
              <a:t>του </a:t>
            </a:r>
            <a:r>
              <a:rPr lang="en-US" sz="1200" i="0" kern="1200" baseline="0" dirty="0" smtClean="0">
                <a:solidFill>
                  <a:schemeClr val="tx1"/>
                </a:solidFill>
                <a:effectLst/>
                <a:latin typeface="+mn-lt"/>
                <a:ea typeface="+mn-ea"/>
                <a:cs typeface="+mn-cs"/>
              </a:rPr>
              <a:t>HBase table </a:t>
            </a:r>
            <a:r>
              <a:rPr lang="el-GR" sz="1200" i="0" kern="1200" baseline="0" dirty="0" smtClean="0">
                <a:solidFill>
                  <a:schemeClr val="tx1"/>
                </a:solidFill>
                <a:effectLst/>
                <a:latin typeface="+mn-lt"/>
                <a:ea typeface="+mn-ea"/>
                <a:cs typeface="+mn-cs"/>
              </a:rPr>
              <a:t>που αντιστοιχεί στον τελικό </a:t>
            </a:r>
            <a:r>
              <a:rPr lang="en-US" sz="1200" i="0" kern="1200" baseline="0" dirty="0" smtClean="0">
                <a:solidFill>
                  <a:schemeClr val="tx1"/>
                </a:solidFill>
                <a:effectLst/>
                <a:latin typeface="+mn-lt"/>
                <a:ea typeface="+mn-ea"/>
                <a:cs typeface="+mn-cs"/>
              </a:rPr>
              <a:t>Phoenix table</a:t>
            </a:r>
            <a:r>
              <a:rPr lang="el-GR" sz="1200" i="0" kern="1200" baseline="0" dirty="0" smtClean="0">
                <a:solidFill>
                  <a:schemeClr val="tx1"/>
                </a:solidFill>
                <a:effectLst/>
                <a:latin typeface="+mn-lt"/>
                <a:ea typeface="+mn-ea"/>
                <a:cs typeface="+mn-cs"/>
              </a:rPr>
              <a:t> πρέπει να είναι το </a:t>
            </a:r>
            <a:r>
              <a:rPr lang="en-US" sz="1200" i="0" kern="1200" baseline="0" dirty="0" smtClean="0">
                <a:solidFill>
                  <a:schemeClr val="tx1"/>
                </a:solidFill>
                <a:effectLst/>
                <a:latin typeface="+mn-lt"/>
                <a:ea typeface="+mn-ea"/>
                <a:cs typeface="+mn-cs"/>
              </a:rPr>
              <a:t>timestamp </a:t>
            </a:r>
            <a:r>
              <a:rPr lang="el-GR" sz="1200" i="0" kern="1200" baseline="0" dirty="0" smtClean="0">
                <a:solidFill>
                  <a:schemeClr val="tx1"/>
                </a:solidFill>
                <a:effectLst/>
                <a:latin typeface="+mn-lt"/>
                <a:ea typeface="+mn-ea"/>
                <a:cs typeface="+mn-cs"/>
              </a:rPr>
              <a:t>του πακέτου, ώστε να εκτελούνται αποδοτικά </a:t>
            </a:r>
            <a:r>
              <a:rPr lang="en-US" sz="1200" i="0" kern="1200" baseline="0" dirty="0" smtClean="0">
                <a:solidFill>
                  <a:schemeClr val="tx1"/>
                </a:solidFill>
                <a:effectLst/>
                <a:latin typeface="+mn-lt"/>
                <a:ea typeface="+mn-ea"/>
                <a:cs typeface="+mn-cs"/>
              </a:rPr>
              <a:t>scans </a:t>
            </a:r>
            <a:r>
              <a:rPr lang="el-GR" sz="1200" i="0" kern="1200" baseline="0" dirty="0" smtClean="0">
                <a:solidFill>
                  <a:schemeClr val="tx1"/>
                </a:solidFill>
                <a:effectLst/>
                <a:latin typeface="+mn-lt"/>
                <a:ea typeface="+mn-ea"/>
                <a:cs typeface="+mn-cs"/>
              </a:rPr>
              <a:t>για αυτά τα ερωτήματα.</a:t>
            </a:r>
          </a:p>
          <a:p>
            <a:pPr marL="0" marR="0" indent="0" algn="l" defTabSz="914400" rtl="0" eaLnBrk="1" fontAlgn="auto" latinLnBrk="0" hangingPunct="1">
              <a:lnSpc>
                <a:spcPct val="100000"/>
              </a:lnSpc>
              <a:spcBef>
                <a:spcPts val="0"/>
              </a:spcBef>
              <a:spcAft>
                <a:spcPts val="0"/>
              </a:spcAft>
              <a:buClrTx/>
              <a:buSzTx/>
              <a:buFontTx/>
              <a:buNone/>
              <a:tabLst/>
              <a:defRPr/>
            </a:pPr>
            <a:endParaRPr lang="el-GR" sz="120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sz="1200" i="0" kern="1200" baseline="0" dirty="0" smtClean="0">
                <a:solidFill>
                  <a:schemeClr val="tx1"/>
                </a:solidFill>
                <a:effectLst/>
                <a:latin typeface="+mn-lt"/>
                <a:ea typeface="+mn-ea"/>
                <a:cs typeface="+mn-cs"/>
              </a:rPr>
              <a:t>Τα </a:t>
            </a:r>
            <a:r>
              <a:rPr lang="en-US" sz="1200" i="0" kern="1200" baseline="0" dirty="0" err="1" smtClean="0">
                <a:solidFill>
                  <a:schemeClr val="tx1"/>
                </a:solidFill>
                <a:effectLst/>
                <a:latin typeface="+mn-lt"/>
                <a:ea typeface="+mn-ea"/>
                <a:cs typeface="+mn-cs"/>
              </a:rPr>
              <a:t>topN</a:t>
            </a:r>
            <a:r>
              <a:rPr lang="en-US" sz="1200" i="0" kern="1200" baseline="0" dirty="0" smtClean="0">
                <a:solidFill>
                  <a:schemeClr val="tx1"/>
                </a:solidFill>
                <a:effectLst/>
                <a:latin typeface="+mn-lt"/>
                <a:ea typeface="+mn-ea"/>
                <a:cs typeface="+mn-cs"/>
              </a:rPr>
              <a:t> </a:t>
            </a:r>
            <a:r>
              <a:rPr lang="el-GR" sz="1200" i="0" kern="1200" baseline="0" dirty="0" smtClean="0">
                <a:solidFill>
                  <a:schemeClr val="tx1"/>
                </a:solidFill>
                <a:effectLst/>
                <a:latin typeface="+mn-lt"/>
                <a:ea typeface="+mn-ea"/>
                <a:cs typeface="+mn-cs"/>
              </a:rPr>
              <a:t>ερωτήματα του </a:t>
            </a:r>
            <a:r>
              <a:rPr lang="en-US" sz="1200" i="0" kern="1200" baseline="0" dirty="0" smtClean="0">
                <a:solidFill>
                  <a:schemeClr val="tx1"/>
                </a:solidFill>
                <a:effectLst/>
                <a:latin typeface="+mn-lt"/>
                <a:ea typeface="+mn-ea"/>
                <a:cs typeface="+mn-cs"/>
              </a:rPr>
              <a:t>use case </a:t>
            </a:r>
            <a:r>
              <a:rPr lang="el-GR" sz="1200" i="0" kern="1200" baseline="0" dirty="0" smtClean="0">
                <a:solidFill>
                  <a:schemeClr val="tx1"/>
                </a:solidFill>
                <a:effectLst/>
                <a:latin typeface="+mn-lt"/>
                <a:ea typeface="+mn-ea"/>
                <a:cs typeface="+mn-cs"/>
              </a:rPr>
              <a:t>μας αφορούν είτε </a:t>
            </a:r>
            <a:r>
              <a:rPr lang="en-US" sz="1200" i="0" kern="1200" baseline="0" dirty="0" smtClean="0">
                <a:solidFill>
                  <a:schemeClr val="tx1"/>
                </a:solidFill>
                <a:effectLst/>
                <a:latin typeface="+mn-lt"/>
                <a:ea typeface="+mn-ea"/>
                <a:cs typeface="+mn-cs"/>
              </a:rPr>
              <a:t>AS </a:t>
            </a:r>
            <a:r>
              <a:rPr lang="el-GR" sz="1200" i="0" kern="1200" baseline="0" dirty="0" smtClean="0">
                <a:solidFill>
                  <a:schemeClr val="tx1"/>
                </a:solidFill>
                <a:effectLst/>
                <a:latin typeface="+mn-lt"/>
                <a:ea typeface="+mn-ea"/>
                <a:cs typeface="+mn-cs"/>
              </a:rPr>
              <a:t>ή </a:t>
            </a:r>
            <a:r>
              <a:rPr lang="en-US" sz="1200" i="0" kern="1200" baseline="0" dirty="0" smtClean="0">
                <a:solidFill>
                  <a:schemeClr val="tx1"/>
                </a:solidFill>
                <a:effectLst/>
                <a:latin typeface="+mn-lt"/>
                <a:ea typeface="+mn-ea"/>
                <a:cs typeface="+mn-cs"/>
              </a:rPr>
              <a:t>DNS </a:t>
            </a:r>
            <a:r>
              <a:rPr lang="el-GR" sz="1200" i="0" kern="1200" baseline="0" dirty="0" smtClean="0">
                <a:solidFill>
                  <a:schemeClr val="tx1"/>
                </a:solidFill>
                <a:effectLst/>
                <a:latin typeface="+mn-lt"/>
                <a:ea typeface="+mn-ea"/>
                <a:cs typeface="+mn-cs"/>
              </a:rPr>
              <a:t>πληροφορίες. Η </a:t>
            </a:r>
            <a:r>
              <a:rPr lang="en-US" sz="1200" i="0" kern="1200" baseline="0" dirty="0" smtClean="0">
                <a:solidFill>
                  <a:schemeClr val="tx1"/>
                </a:solidFill>
                <a:effectLst/>
                <a:latin typeface="+mn-lt"/>
                <a:ea typeface="+mn-ea"/>
                <a:cs typeface="+mn-cs"/>
              </a:rPr>
              <a:t>HBase </a:t>
            </a:r>
            <a:r>
              <a:rPr lang="el-GR" sz="1200" i="0" kern="1200" baseline="0" dirty="0" smtClean="0">
                <a:solidFill>
                  <a:schemeClr val="tx1"/>
                </a:solidFill>
                <a:effectLst/>
                <a:latin typeface="+mn-lt"/>
                <a:ea typeface="+mn-ea"/>
                <a:cs typeface="+mn-cs"/>
              </a:rPr>
              <a:t>μεταφέρει στην </a:t>
            </a:r>
            <a:r>
              <a:rPr lang="en-US" sz="1200" i="0" kern="1200" baseline="0" dirty="0" smtClean="0">
                <a:solidFill>
                  <a:schemeClr val="tx1"/>
                </a:solidFill>
                <a:effectLst/>
                <a:latin typeface="+mn-lt"/>
                <a:ea typeface="+mn-ea"/>
                <a:cs typeface="+mn-cs"/>
              </a:rPr>
              <a:t>cache </a:t>
            </a:r>
            <a:r>
              <a:rPr lang="el-GR" sz="1200" i="0" kern="1200" baseline="0" dirty="0" smtClean="0">
                <a:solidFill>
                  <a:schemeClr val="tx1"/>
                </a:solidFill>
                <a:effectLst/>
                <a:latin typeface="+mn-lt"/>
                <a:ea typeface="+mn-ea"/>
                <a:cs typeface="+mn-cs"/>
              </a:rPr>
              <a:t>μόνο τα </a:t>
            </a:r>
            <a:r>
              <a:rPr lang="en-US" sz="1200" i="0" kern="1200" baseline="0" dirty="0" smtClean="0">
                <a:solidFill>
                  <a:schemeClr val="tx1"/>
                </a:solidFill>
                <a:effectLst/>
                <a:latin typeface="+mn-lt"/>
                <a:ea typeface="+mn-ea"/>
                <a:cs typeface="+mn-cs"/>
              </a:rPr>
              <a:t>column families </a:t>
            </a:r>
            <a:r>
              <a:rPr lang="el-GR" sz="1200" i="0" kern="1200" baseline="0" dirty="0" smtClean="0">
                <a:solidFill>
                  <a:schemeClr val="tx1"/>
                </a:solidFill>
                <a:effectLst/>
                <a:latin typeface="+mn-lt"/>
                <a:ea typeface="+mn-ea"/>
                <a:cs typeface="+mn-cs"/>
              </a:rPr>
              <a:t>που είναι απαραίτητα για κάθε ερώτημα. Μπορούμε να μειώσουμε την πληροφορία που μεταφέρεται από το δίσκο, χωρίζοντας τον πίνακα σε ξεχωριστά </a:t>
            </a:r>
            <a:r>
              <a:rPr lang="en-US" sz="1200" i="0" kern="1200" baseline="0" dirty="0" smtClean="0">
                <a:solidFill>
                  <a:schemeClr val="tx1"/>
                </a:solidFill>
                <a:effectLst/>
                <a:latin typeface="+mn-lt"/>
                <a:ea typeface="+mn-ea"/>
                <a:cs typeface="+mn-cs"/>
              </a:rPr>
              <a:t>column families </a:t>
            </a:r>
            <a:r>
              <a:rPr lang="el-GR" sz="1200" i="0" kern="1200" baseline="0" dirty="0" smtClean="0">
                <a:solidFill>
                  <a:schemeClr val="tx1"/>
                </a:solidFill>
                <a:effectLst/>
                <a:latin typeface="+mn-lt"/>
                <a:ea typeface="+mn-ea"/>
                <a:cs typeface="+mn-cs"/>
              </a:rPr>
              <a:t>για πληροφορίες </a:t>
            </a:r>
            <a:r>
              <a:rPr lang="en-US" sz="1200" i="0" kern="1200" baseline="0" dirty="0" smtClean="0">
                <a:solidFill>
                  <a:schemeClr val="tx1"/>
                </a:solidFill>
                <a:effectLst/>
                <a:latin typeface="+mn-lt"/>
                <a:ea typeface="+mn-ea"/>
                <a:cs typeface="+mn-cs"/>
              </a:rPr>
              <a:t>AS, DNS </a:t>
            </a:r>
            <a:r>
              <a:rPr lang="el-GR" sz="1200" i="0" kern="1200" baseline="0" dirty="0" smtClean="0">
                <a:solidFill>
                  <a:schemeClr val="tx1"/>
                </a:solidFill>
                <a:effectLst/>
                <a:latin typeface="+mn-lt"/>
                <a:ea typeface="+mn-ea"/>
                <a:cs typeface="+mn-cs"/>
              </a:rPr>
              <a:t>και τις υπόλοιπες.</a:t>
            </a:r>
          </a:p>
          <a:p>
            <a:pPr marL="0" marR="0" indent="0" algn="l" defTabSz="914400" rtl="0" eaLnBrk="1" fontAlgn="auto" latinLnBrk="0" hangingPunct="1">
              <a:lnSpc>
                <a:spcPct val="100000"/>
              </a:lnSpc>
              <a:spcBef>
                <a:spcPts val="0"/>
              </a:spcBef>
              <a:spcAft>
                <a:spcPts val="0"/>
              </a:spcAft>
              <a:buClrTx/>
              <a:buSzTx/>
              <a:buFontTx/>
              <a:buNone/>
              <a:tabLst/>
              <a:defRPr/>
            </a:pPr>
            <a:endParaRPr lang="el-GR" sz="120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sz="1200" i="0" kern="1200" baseline="0" dirty="0" smtClean="0">
                <a:solidFill>
                  <a:schemeClr val="tx1"/>
                </a:solidFill>
                <a:effectLst/>
                <a:latin typeface="+mn-lt"/>
                <a:ea typeface="+mn-ea"/>
                <a:cs typeface="+mn-cs"/>
              </a:rPr>
              <a:t>Τέλος επιθυμούμε το μέγεθος του πίνακα να είναι όσο μικρότερο γίνεται. Εκτός από μικρότερο μέγεθος στο δίσκο, αυτό οδηγεί και σε γρηγορότερη μεταφορά δεδομένων στην </a:t>
            </a:r>
            <a:r>
              <a:rPr lang="en-US" sz="1200" i="0" kern="1200" baseline="0" dirty="0" smtClean="0">
                <a:solidFill>
                  <a:schemeClr val="tx1"/>
                </a:solidFill>
                <a:effectLst/>
                <a:latin typeface="+mn-lt"/>
                <a:ea typeface="+mn-ea"/>
                <a:cs typeface="+mn-cs"/>
              </a:rPr>
              <a:t>cache</a:t>
            </a:r>
            <a:r>
              <a:rPr lang="el-GR" sz="1200" i="0" kern="1200" baseline="0" dirty="0" smtClean="0">
                <a:solidFill>
                  <a:schemeClr val="tx1"/>
                </a:solidFill>
                <a:effectLst/>
                <a:latin typeface="+mn-lt"/>
                <a:ea typeface="+mn-ea"/>
                <a:cs typeface="+mn-cs"/>
              </a:rPr>
              <a:t>, αλλά και ταχύτερη προσπέλασή τους</a:t>
            </a:r>
            <a:r>
              <a:rPr lang="en-US" sz="1200" i="0" kern="1200" baseline="0" dirty="0" smtClean="0">
                <a:solidFill>
                  <a:schemeClr val="tx1"/>
                </a:solidFill>
                <a:effectLst/>
                <a:latin typeface="+mn-lt"/>
                <a:ea typeface="+mn-ea"/>
                <a:cs typeface="+mn-cs"/>
              </a:rPr>
              <a:t> </a:t>
            </a:r>
            <a:r>
              <a:rPr lang="el-GR" sz="1200" i="0" kern="1200" baseline="0" dirty="0" smtClean="0">
                <a:solidFill>
                  <a:schemeClr val="tx1"/>
                </a:solidFill>
                <a:effectLst/>
                <a:latin typeface="+mn-lt"/>
                <a:ea typeface="+mn-ea"/>
                <a:cs typeface="+mn-cs"/>
              </a:rPr>
              <a:t>από ερωτήματα όταν είναι ήδη στην </a:t>
            </a:r>
            <a:r>
              <a:rPr lang="en-US" sz="1200" i="0" kern="1200" baseline="0" dirty="0" smtClean="0">
                <a:solidFill>
                  <a:schemeClr val="tx1"/>
                </a:solidFill>
                <a:effectLst/>
                <a:latin typeface="+mn-lt"/>
                <a:ea typeface="+mn-ea"/>
                <a:cs typeface="+mn-cs"/>
              </a:rPr>
              <a:t>cache.</a:t>
            </a:r>
            <a:endParaRPr lang="el-GR" sz="120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l-GR" sz="120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sz="1200" i="0" kern="1200" baseline="0" dirty="0" smtClean="0">
                <a:solidFill>
                  <a:schemeClr val="tx1"/>
                </a:solidFill>
                <a:effectLst/>
                <a:latin typeface="+mn-lt"/>
                <a:ea typeface="+mn-ea"/>
                <a:cs typeface="+mn-cs"/>
              </a:rPr>
              <a:t>Η </a:t>
            </a:r>
            <a:r>
              <a:rPr lang="en-US" sz="1200" i="0" kern="1200" baseline="0" dirty="0" smtClean="0">
                <a:solidFill>
                  <a:schemeClr val="tx1"/>
                </a:solidFill>
                <a:effectLst/>
                <a:latin typeface="+mn-lt"/>
                <a:ea typeface="+mn-ea"/>
                <a:cs typeface="+mn-cs"/>
              </a:rPr>
              <a:t>HBase </a:t>
            </a:r>
            <a:r>
              <a:rPr lang="el-GR" sz="1200" i="0" kern="1200" baseline="0" dirty="0" smtClean="0">
                <a:solidFill>
                  <a:schemeClr val="tx1"/>
                </a:solidFill>
                <a:effectLst/>
                <a:latin typeface="+mn-lt"/>
                <a:ea typeface="+mn-ea"/>
                <a:cs typeface="+mn-cs"/>
              </a:rPr>
              <a:t>αποθηκεύει μαζί με κάθε τιμή </a:t>
            </a:r>
            <a:r>
              <a:rPr lang="en-US" sz="1200" i="0" kern="1200" baseline="0" dirty="0" smtClean="0">
                <a:solidFill>
                  <a:schemeClr val="tx1"/>
                </a:solidFill>
                <a:effectLst/>
                <a:latin typeface="+mn-lt"/>
                <a:ea typeface="+mn-ea"/>
                <a:cs typeface="+mn-cs"/>
              </a:rPr>
              <a:t>cell </a:t>
            </a:r>
            <a:r>
              <a:rPr lang="el-GR" sz="1200" i="0" kern="1200" baseline="0" dirty="0" smtClean="0">
                <a:solidFill>
                  <a:schemeClr val="tx1"/>
                </a:solidFill>
                <a:effectLst/>
                <a:latin typeface="+mn-lt"/>
                <a:ea typeface="+mn-ea"/>
                <a:cs typeface="+mn-cs"/>
              </a:rPr>
              <a:t>το </a:t>
            </a:r>
            <a:r>
              <a:rPr lang="en-US" sz="1200" i="0" kern="1200" baseline="0" dirty="0" smtClean="0">
                <a:solidFill>
                  <a:schemeClr val="tx1"/>
                </a:solidFill>
                <a:effectLst/>
                <a:latin typeface="+mn-lt"/>
                <a:ea typeface="+mn-ea"/>
                <a:cs typeface="+mn-cs"/>
              </a:rPr>
              <a:t>row key, column family, column qualifier </a:t>
            </a:r>
            <a:r>
              <a:rPr lang="el-GR" sz="1200" i="0" kern="1200" baseline="0" dirty="0" smtClean="0">
                <a:solidFill>
                  <a:schemeClr val="tx1"/>
                </a:solidFill>
                <a:effectLst/>
                <a:latin typeface="+mn-lt"/>
                <a:ea typeface="+mn-ea"/>
                <a:cs typeface="+mn-cs"/>
              </a:rPr>
              <a:t>και </a:t>
            </a:r>
            <a:r>
              <a:rPr lang="en-US" sz="1200" i="0" kern="1200" baseline="0" dirty="0" smtClean="0">
                <a:solidFill>
                  <a:schemeClr val="tx1"/>
                </a:solidFill>
                <a:effectLst/>
                <a:latin typeface="+mn-lt"/>
                <a:ea typeface="+mn-ea"/>
                <a:cs typeface="+mn-cs"/>
              </a:rPr>
              <a:t>version timestamp</a:t>
            </a:r>
            <a:r>
              <a:rPr lang="el-GR" sz="1200" i="0" kern="1200" baseline="0" dirty="0" smtClean="0">
                <a:solidFill>
                  <a:schemeClr val="tx1"/>
                </a:solidFill>
                <a:effectLst/>
                <a:latin typeface="+mn-lt"/>
                <a:ea typeface="+mn-ea"/>
                <a:cs typeface="+mn-cs"/>
              </a:rPr>
              <a:t> που το προσδιορίζουν μοναδικά. Επειδή αυτή η πληροφορία επαναλαμβάνεται, είναι σημαντικό να ορίσουμε μικρά ονόματα για </a:t>
            </a:r>
            <a:r>
              <a:rPr lang="en-US" sz="1200" i="0" kern="1200" baseline="0" dirty="0" smtClean="0">
                <a:solidFill>
                  <a:schemeClr val="tx1"/>
                </a:solidFill>
                <a:effectLst/>
                <a:latin typeface="+mn-lt"/>
                <a:ea typeface="+mn-ea"/>
                <a:cs typeface="+mn-cs"/>
              </a:rPr>
              <a:t>column families </a:t>
            </a:r>
            <a:r>
              <a:rPr lang="el-GR" sz="1200" i="0" kern="1200" baseline="0" dirty="0" smtClean="0">
                <a:solidFill>
                  <a:schemeClr val="tx1"/>
                </a:solidFill>
                <a:effectLst/>
                <a:latin typeface="+mn-lt"/>
                <a:ea typeface="+mn-ea"/>
                <a:cs typeface="+mn-cs"/>
              </a:rPr>
              <a:t>και </a:t>
            </a:r>
            <a:r>
              <a:rPr lang="en-US" sz="1200" i="0" kern="1200" baseline="0" dirty="0" smtClean="0">
                <a:solidFill>
                  <a:schemeClr val="tx1"/>
                </a:solidFill>
                <a:effectLst/>
                <a:latin typeface="+mn-lt"/>
                <a:ea typeface="+mn-ea"/>
                <a:cs typeface="+mn-cs"/>
              </a:rPr>
              <a:t>column qualifiers </a:t>
            </a:r>
            <a:r>
              <a:rPr lang="el-GR" sz="1200" i="0" kern="1200" baseline="0" dirty="0" smtClean="0">
                <a:solidFill>
                  <a:schemeClr val="tx1"/>
                </a:solidFill>
                <a:effectLst/>
                <a:latin typeface="+mn-lt"/>
                <a:ea typeface="+mn-ea"/>
                <a:cs typeface="+mn-cs"/>
              </a:rPr>
              <a:t>ώστε να περιορίσουμε το μέγεθος των δεδομένων που αποθηκεύονται.</a:t>
            </a:r>
            <a:endParaRPr lang="en-US" sz="120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sz="1200" i="0" kern="1200" baseline="0" dirty="0" smtClean="0">
                <a:solidFill>
                  <a:schemeClr val="tx1"/>
                </a:solidFill>
                <a:effectLst/>
                <a:latin typeface="+mn-lt"/>
                <a:ea typeface="+mn-ea"/>
                <a:cs typeface="+mn-cs"/>
              </a:rPr>
              <a:t>Ένας άλλος τρόπος μείωσης του μεγέθους του πίνακα είναι με την επιλογή του κατάλληλου </a:t>
            </a:r>
            <a:r>
              <a:rPr lang="en-US" sz="1200" i="0" kern="1200" baseline="0" dirty="0" smtClean="0">
                <a:solidFill>
                  <a:schemeClr val="tx1"/>
                </a:solidFill>
                <a:effectLst/>
                <a:latin typeface="+mn-lt"/>
                <a:ea typeface="+mn-ea"/>
                <a:cs typeface="+mn-cs"/>
              </a:rPr>
              <a:t>SQL datatype </a:t>
            </a:r>
            <a:r>
              <a:rPr lang="el-GR" sz="1200" i="0" kern="1200" baseline="0" dirty="0" smtClean="0">
                <a:solidFill>
                  <a:schemeClr val="tx1"/>
                </a:solidFill>
                <a:effectLst/>
                <a:latin typeface="+mn-lt"/>
                <a:ea typeface="+mn-ea"/>
                <a:cs typeface="+mn-cs"/>
              </a:rPr>
              <a:t>για κάθε </a:t>
            </a:r>
            <a:r>
              <a:rPr lang="en-US" sz="1200" i="0" kern="1200" baseline="0" dirty="0" smtClean="0">
                <a:solidFill>
                  <a:schemeClr val="tx1"/>
                </a:solidFill>
                <a:effectLst/>
                <a:latin typeface="+mn-lt"/>
                <a:ea typeface="+mn-ea"/>
                <a:cs typeface="+mn-cs"/>
              </a:rPr>
              <a:t>column.</a:t>
            </a:r>
            <a:endParaRPr lang="el-GR" i="0" dirty="0"/>
          </a:p>
        </p:txBody>
      </p:sp>
      <p:sp>
        <p:nvSpPr>
          <p:cNvPr id="4" name="Slide Number Placeholder 3"/>
          <p:cNvSpPr>
            <a:spLocks noGrp="1"/>
          </p:cNvSpPr>
          <p:nvPr>
            <p:ph type="sldNum" sz="quarter" idx="10"/>
          </p:nvPr>
        </p:nvSpPr>
        <p:spPr/>
        <p:txBody>
          <a:bodyPr/>
          <a:lstStyle/>
          <a:p>
            <a:fld id="{3B8B0E10-9416-484A-AE67-2425FFDAEF03}" type="slidenum">
              <a:rPr lang="el-GR" smtClean="0"/>
              <a:t>24</a:t>
            </a:fld>
            <a:endParaRPr lang="el-GR"/>
          </a:p>
        </p:txBody>
      </p:sp>
    </p:spTree>
    <p:extLst>
      <p:ext uri="{BB962C8B-B14F-4D97-AF65-F5344CB8AC3E}">
        <p14:creationId xmlns:p14="http://schemas.microsoft.com/office/powerpoint/2010/main" val="23475766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i="0" kern="1200" dirty="0" smtClean="0">
                <a:solidFill>
                  <a:schemeClr val="tx1"/>
                </a:solidFill>
                <a:effectLst/>
                <a:latin typeface="+mn-lt"/>
                <a:ea typeface="+mn-ea"/>
                <a:cs typeface="+mn-cs"/>
              </a:rPr>
              <a:t>Λαμβάνοντας</a:t>
            </a:r>
            <a:r>
              <a:rPr lang="el-GR" sz="1200" i="0" kern="1200" baseline="0" dirty="0" smtClean="0">
                <a:solidFill>
                  <a:schemeClr val="tx1"/>
                </a:solidFill>
                <a:effectLst/>
                <a:latin typeface="+mn-lt"/>
                <a:ea typeface="+mn-ea"/>
                <a:cs typeface="+mn-cs"/>
              </a:rPr>
              <a:t> υπόψη αυτούς τους παράγοντες δημιουργούμε το </a:t>
            </a:r>
            <a:r>
              <a:rPr lang="en-US" sz="1200" i="0" kern="1200" baseline="0" dirty="0" smtClean="0">
                <a:solidFill>
                  <a:schemeClr val="tx1"/>
                </a:solidFill>
                <a:effectLst/>
                <a:latin typeface="+mn-lt"/>
                <a:ea typeface="+mn-ea"/>
                <a:cs typeface="+mn-cs"/>
              </a:rPr>
              <a:t>Phoenix table </a:t>
            </a:r>
            <a:r>
              <a:rPr lang="el-GR" sz="1200" i="0" kern="1200" baseline="0" dirty="0" smtClean="0">
                <a:solidFill>
                  <a:schemeClr val="tx1"/>
                </a:solidFill>
                <a:effectLst/>
                <a:latin typeface="+mn-lt"/>
                <a:ea typeface="+mn-ea"/>
                <a:cs typeface="+mn-cs"/>
              </a:rPr>
              <a:t>με αυτό το </a:t>
            </a:r>
            <a:r>
              <a:rPr lang="en-US" sz="1200" i="0" kern="1200" baseline="0" dirty="0" smtClean="0">
                <a:solidFill>
                  <a:schemeClr val="tx1"/>
                </a:solidFill>
                <a:effectLst/>
                <a:latin typeface="+mn-lt"/>
                <a:ea typeface="+mn-ea"/>
                <a:cs typeface="+mn-cs"/>
              </a:rPr>
              <a:t>CREATE</a:t>
            </a:r>
            <a:r>
              <a:rPr lang="el-GR" sz="1200" i="0" kern="1200" baseline="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statement</a:t>
            </a:r>
            <a:r>
              <a:rPr lang="el-GR" sz="1200" i="0" kern="1200" dirty="0" smtClean="0">
                <a:solidFill>
                  <a:schemeClr val="tx1"/>
                </a:solidFill>
                <a:effectLst/>
                <a:latin typeface="+mn-lt"/>
                <a:ea typeface="+mn-ea"/>
                <a:cs typeface="+mn-cs"/>
              </a:rPr>
              <a:t>.</a:t>
            </a:r>
            <a:r>
              <a:rPr lang="el-GR" sz="1200" i="0" kern="1200" baseline="0" dirty="0" smtClean="0">
                <a:solidFill>
                  <a:schemeClr val="tx1"/>
                </a:solidFill>
                <a:effectLst/>
                <a:latin typeface="+mn-lt"/>
                <a:ea typeface="+mn-ea"/>
                <a:cs typeface="+mn-cs"/>
              </a:rPr>
              <a:t> Εδώ περιλαμβάνονται και ορισμένες βελτιστοποιήσεις που θα παρουσιάσουμε στη συνέχεια.</a:t>
            </a:r>
          </a:p>
          <a:p>
            <a:endParaRPr lang="el-GR" sz="1200" i="0" kern="1200" baseline="0" dirty="0" smtClean="0">
              <a:solidFill>
                <a:schemeClr val="tx1"/>
              </a:solidFill>
              <a:effectLst/>
              <a:latin typeface="+mn-lt"/>
              <a:ea typeface="+mn-ea"/>
              <a:cs typeface="+mn-cs"/>
            </a:endParaRPr>
          </a:p>
          <a:p>
            <a:r>
              <a:rPr lang="en-US" sz="1200" i="0" kern="1200" baseline="0" dirty="0" smtClean="0">
                <a:solidFill>
                  <a:schemeClr val="tx1"/>
                </a:solidFill>
                <a:effectLst/>
                <a:latin typeface="+mn-lt"/>
                <a:ea typeface="+mn-ea"/>
                <a:cs typeface="+mn-cs"/>
              </a:rPr>
              <a:t>t </a:t>
            </a:r>
            <a:r>
              <a:rPr lang="el-GR" sz="1200" i="0" kern="1200" baseline="0" dirty="0" smtClean="0">
                <a:solidFill>
                  <a:schemeClr val="tx1"/>
                </a:solidFill>
                <a:effectLst/>
                <a:latin typeface="+mn-lt"/>
                <a:ea typeface="+mn-ea"/>
                <a:cs typeface="+mn-cs"/>
              </a:rPr>
              <a:t>είναι το </a:t>
            </a:r>
            <a:r>
              <a:rPr lang="en-US" sz="1200" i="0" kern="1200" baseline="0" dirty="0" smtClean="0">
                <a:solidFill>
                  <a:schemeClr val="tx1"/>
                </a:solidFill>
                <a:effectLst/>
                <a:latin typeface="+mn-lt"/>
                <a:ea typeface="+mn-ea"/>
                <a:cs typeface="+mn-cs"/>
              </a:rPr>
              <a:t>column </a:t>
            </a:r>
            <a:r>
              <a:rPr lang="el-GR" sz="1200" i="0" kern="1200" baseline="0" dirty="0" smtClean="0">
                <a:solidFill>
                  <a:schemeClr val="tx1"/>
                </a:solidFill>
                <a:effectLst/>
                <a:latin typeface="+mn-lt"/>
                <a:ea typeface="+mn-ea"/>
                <a:cs typeface="+mn-cs"/>
              </a:rPr>
              <a:t>με το </a:t>
            </a:r>
            <a:r>
              <a:rPr lang="en-US" sz="1200" i="0" kern="1200" baseline="0" dirty="0" smtClean="0">
                <a:solidFill>
                  <a:schemeClr val="tx1"/>
                </a:solidFill>
                <a:effectLst/>
                <a:latin typeface="+mn-lt"/>
                <a:ea typeface="+mn-ea"/>
                <a:cs typeface="+mn-cs"/>
              </a:rPr>
              <a:t>timestamp </a:t>
            </a:r>
            <a:r>
              <a:rPr lang="el-GR" sz="1200" i="0" kern="1200" baseline="0" dirty="0" smtClean="0">
                <a:solidFill>
                  <a:schemeClr val="tx1"/>
                </a:solidFill>
                <a:effectLst/>
                <a:latin typeface="+mn-lt"/>
                <a:ea typeface="+mn-ea"/>
                <a:cs typeface="+mn-cs"/>
              </a:rPr>
              <a:t>του πακέτου και χρησιμοποιείται σαν </a:t>
            </a:r>
            <a:r>
              <a:rPr lang="en-US" sz="1200" i="0" kern="1200" baseline="0" dirty="0" smtClean="0">
                <a:solidFill>
                  <a:schemeClr val="tx1"/>
                </a:solidFill>
                <a:effectLst/>
                <a:latin typeface="+mn-lt"/>
                <a:ea typeface="+mn-ea"/>
                <a:cs typeface="+mn-cs"/>
              </a:rPr>
              <a:t>primary key.</a:t>
            </a:r>
            <a:endParaRPr lang="el-GR" sz="1200" i="0" kern="1200" baseline="0" dirty="0" smtClean="0">
              <a:solidFill>
                <a:schemeClr val="tx1"/>
              </a:solidFill>
              <a:effectLst/>
              <a:latin typeface="+mn-lt"/>
              <a:ea typeface="+mn-ea"/>
              <a:cs typeface="+mn-cs"/>
            </a:endParaRPr>
          </a:p>
          <a:p>
            <a:endParaRPr lang="en-US"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Ακολουθούν τα υπόλοιπα </a:t>
            </a:r>
            <a:r>
              <a:rPr lang="en-US" sz="1200" i="0" kern="1200" baseline="0" dirty="0" smtClean="0">
                <a:solidFill>
                  <a:schemeClr val="tx1"/>
                </a:solidFill>
                <a:effectLst/>
                <a:latin typeface="+mn-lt"/>
                <a:ea typeface="+mn-ea"/>
                <a:cs typeface="+mn-cs"/>
              </a:rPr>
              <a:t>columns, </a:t>
            </a:r>
            <a:r>
              <a:rPr lang="el-GR" sz="1200" i="0" kern="1200" baseline="0" dirty="0" smtClean="0">
                <a:solidFill>
                  <a:schemeClr val="tx1"/>
                </a:solidFill>
                <a:effectLst/>
                <a:latin typeface="+mn-lt"/>
                <a:ea typeface="+mn-ea"/>
                <a:cs typeface="+mn-cs"/>
              </a:rPr>
              <a:t>των οποίων τα ονόματα αποτελούνται από </a:t>
            </a:r>
            <a:r>
              <a:rPr lang="en-US" sz="1200" i="0" kern="1200" baseline="0" dirty="0" smtClean="0">
                <a:solidFill>
                  <a:schemeClr val="tx1"/>
                </a:solidFill>
                <a:effectLst/>
                <a:latin typeface="+mn-lt"/>
                <a:ea typeface="+mn-ea"/>
                <a:cs typeface="+mn-cs"/>
              </a:rPr>
              <a:t>column family </a:t>
            </a:r>
            <a:r>
              <a:rPr lang="el-GR" sz="1200" i="0" kern="1200" baseline="0" dirty="0" smtClean="0">
                <a:solidFill>
                  <a:schemeClr val="tx1"/>
                </a:solidFill>
                <a:effectLst/>
                <a:latin typeface="+mn-lt"/>
                <a:ea typeface="+mn-ea"/>
                <a:cs typeface="+mn-cs"/>
              </a:rPr>
              <a:t>και </a:t>
            </a:r>
            <a:r>
              <a:rPr lang="en-US" sz="1200" i="0" kern="1200" baseline="0" dirty="0" smtClean="0">
                <a:solidFill>
                  <a:schemeClr val="tx1"/>
                </a:solidFill>
                <a:effectLst/>
                <a:latin typeface="+mn-lt"/>
                <a:ea typeface="+mn-ea"/>
                <a:cs typeface="+mn-cs"/>
              </a:rPr>
              <a:t>column qualifier </a:t>
            </a:r>
            <a:r>
              <a:rPr lang="el-GR" sz="1200" i="0" kern="1200" baseline="0" dirty="0" smtClean="0">
                <a:solidFill>
                  <a:schemeClr val="tx1"/>
                </a:solidFill>
                <a:effectLst/>
                <a:latin typeface="+mn-lt"/>
                <a:ea typeface="+mn-ea"/>
                <a:cs typeface="+mn-cs"/>
              </a:rPr>
              <a:t>χωρισμένα με τελεία.</a:t>
            </a:r>
          </a:p>
          <a:p>
            <a:endParaRPr lang="el-GR"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Έχουμε 3 </a:t>
            </a:r>
            <a:r>
              <a:rPr lang="en-US" sz="1200" i="0" kern="1200" baseline="0" dirty="0" smtClean="0">
                <a:solidFill>
                  <a:schemeClr val="tx1"/>
                </a:solidFill>
                <a:effectLst/>
                <a:latin typeface="+mn-lt"/>
                <a:ea typeface="+mn-ea"/>
                <a:cs typeface="+mn-cs"/>
              </a:rPr>
              <a:t>column families d, as, </a:t>
            </a:r>
            <a:r>
              <a:rPr lang="en-US" sz="1200" i="0" kern="1200" baseline="0" dirty="0" err="1" smtClean="0">
                <a:solidFill>
                  <a:schemeClr val="tx1"/>
                </a:solidFill>
                <a:effectLst/>
                <a:latin typeface="+mn-lt"/>
                <a:ea typeface="+mn-ea"/>
                <a:cs typeface="+mn-cs"/>
              </a:rPr>
              <a:t>dns</a:t>
            </a:r>
            <a:r>
              <a:rPr lang="en-US" sz="1200" i="0" kern="1200" baseline="0" dirty="0" smtClean="0">
                <a:solidFill>
                  <a:schemeClr val="tx1"/>
                </a:solidFill>
                <a:effectLst/>
                <a:latin typeface="+mn-lt"/>
                <a:ea typeface="+mn-ea"/>
                <a:cs typeface="+mn-cs"/>
              </a:rPr>
              <a:t>.</a:t>
            </a:r>
            <a:endParaRPr lang="el-GR" sz="1200" i="0" kern="1200" baseline="0" dirty="0" smtClean="0">
              <a:solidFill>
                <a:schemeClr val="tx1"/>
              </a:solidFill>
              <a:effectLst/>
              <a:latin typeface="+mn-lt"/>
              <a:ea typeface="+mn-ea"/>
              <a:cs typeface="+mn-cs"/>
            </a:endParaRPr>
          </a:p>
          <a:p>
            <a:endParaRPr lang="en-US"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Για κάθε </a:t>
            </a:r>
            <a:r>
              <a:rPr lang="en-US" sz="1200" i="0" kern="1200" baseline="0" dirty="0" smtClean="0">
                <a:solidFill>
                  <a:schemeClr val="tx1"/>
                </a:solidFill>
                <a:effectLst/>
                <a:latin typeface="+mn-lt"/>
                <a:ea typeface="+mn-ea"/>
                <a:cs typeface="+mn-cs"/>
              </a:rPr>
              <a:t>column </a:t>
            </a:r>
            <a:r>
              <a:rPr lang="el-GR" sz="1200" i="0" kern="1200" baseline="0" dirty="0" smtClean="0">
                <a:solidFill>
                  <a:schemeClr val="tx1"/>
                </a:solidFill>
                <a:effectLst/>
                <a:latin typeface="+mn-lt"/>
                <a:ea typeface="+mn-ea"/>
                <a:cs typeface="+mn-cs"/>
              </a:rPr>
              <a:t>του πίνακα έχουμε ορίσει το κατάλληλο </a:t>
            </a:r>
            <a:r>
              <a:rPr lang="en-US" sz="1200" i="0" kern="1200" baseline="0" dirty="0" smtClean="0">
                <a:solidFill>
                  <a:schemeClr val="tx1"/>
                </a:solidFill>
                <a:effectLst/>
                <a:latin typeface="+mn-lt"/>
                <a:ea typeface="+mn-ea"/>
                <a:cs typeface="+mn-cs"/>
              </a:rPr>
              <a:t>SQL datatype </a:t>
            </a:r>
            <a:r>
              <a:rPr lang="el-GR" sz="1200" i="0" kern="1200" baseline="0" dirty="0" smtClean="0">
                <a:solidFill>
                  <a:schemeClr val="tx1"/>
                </a:solidFill>
                <a:effectLst/>
                <a:latin typeface="+mn-lt"/>
                <a:ea typeface="+mn-ea"/>
                <a:cs typeface="+mn-cs"/>
              </a:rPr>
              <a:t>και φροντίζουμε τα ονόματα να έχουν μικρό μέγεθος για οικονομία χώρου.</a:t>
            </a:r>
          </a:p>
          <a:p>
            <a:endParaRPr lang="el-GR" sz="120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B8B0E10-9416-484A-AE67-2425FFDAEF03}" type="slidenum">
              <a:rPr lang="el-GR" smtClean="0"/>
              <a:t>25</a:t>
            </a:fld>
            <a:endParaRPr lang="el-GR"/>
          </a:p>
        </p:txBody>
      </p:sp>
    </p:spTree>
    <p:extLst>
      <p:ext uri="{BB962C8B-B14F-4D97-AF65-F5344CB8AC3E}">
        <p14:creationId xmlns:p14="http://schemas.microsoft.com/office/powerpoint/2010/main" val="18853121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Σε αυτό το μέρος παρουσιάζουμε τις</a:t>
            </a:r>
            <a:r>
              <a:rPr lang="el-GR" baseline="0" dirty="0" smtClean="0"/>
              <a:t> σημαντικότερες βελτιστοποιήσεις που εφαρμόσαμε στο </a:t>
            </a:r>
            <a:r>
              <a:rPr lang="en-US" baseline="0" dirty="0" smtClean="0"/>
              <a:t>HBase cluster </a:t>
            </a:r>
            <a:r>
              <a:rPr lang="el-GR" baseline="0" dirty="0" smtClean="0"/>
              <a:t>και στο </a:t>
            </a:r>
            <a:r>
              <a:rPr lang="en-US" baseline="0" dirty="0" smtClean="0"/>
              <a:t>Phoenix table.</a:t>
            </a:r>
            <a:endParaRPr lang="el-GR" dirty="0" smtClean="0"/>
          </a:p>
          <a:p>
            <a:endParaRPr lang="el-GR" dirty="0" smtClean="0"/>
          </a:p>
          <a:p>
            <a:r>
              <a:rPr lang="el-GR" dirty="0" smtClean="0"/>
              <a:t>Η</a:t>
            </a:r>
            <a:r>
              <a:rPr lang="el-GR" baseline="0" dirty="0" smtClean="0"/>
              <a:t> βελτίωση που προσφέρει η καθεμιά στην επίδοση του συστήματος θα παρουσιαστεί πιο μετά στην αξιολόγηση του συστήματος.</a:t>
            </a:r>
            <a:endParaRPr lang="el-GR" dirty="0"/>
          </a:p>
        </p:txBody>
      </p:sp>
      <p:sp>
        <p:nvSpPr>
          <p:cNvPr id="4" name="Slide Number Placeholder 3"/>
          <p:cNvSpPr>
            <a:spLocks noGrp="1"/>
          </p:cNvSpPr>
          <p:nvPr>
            <p:ph type="sldNum" sz="quarter" idx="10"/>
          </p:nvPr>
        </p:nvSpPr>
        <p:spPr/>
        <p:txBody>
          <a:bodyPr/>
          <a:lstStyle/>
          <a:p>
            <a:fld id="{3B8B0E10-9416-484A-AE67-2425FFDAEF03}" type="slidenum">
              <a:rPr lang="el-GR" smtClean="0"/>
              <a:t>26</a:t>
            </a:fld>
            <a:endParaRPr lang="el-GR"/>
          </a:p>
        </p:txBody>
      </p:sp>
    </p:spTree>
    <p:extLst>
      <p:ext uri="{BB962C8B-B14F-4D97-AF65-F5344CB8AC3E}">
        <p14:creationId xmlns:p14="http://schemas.microsoft.com/office/powerpoint/2010/main" val="18700648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i="0" kern="1200" dirty="0" smtClean="0">
                <a:solidFill>
                  <a:schemeClr val="tx1"/>
                </a:solidFill>
                <a:effectLst/>
                <a:latin typeface="+mn-lt"/>
                <a:ea typeface="+mn-ea"/>
                <a:cs typeface="+mn-cs"/>
              </a:rPr>
              <a:t>Στο</a:t>
            </a:r>
            <a:r>
              <a:rPr lang="el-GR" sz="1200" i="0" kern="1200" baseline="0" dirty="0" smtClean="0">
                <a:solidFill>
                  <a:schemeClr val="tx1"/>
                </a:solidFill>
                <a:effectLst/>
                <a:latin typeface="+mn-lt"/>
                <a:ea typeface="+mn-ea"/>
                <a:cs typeface="+mn-cs"/>
              </a:rPr>
              <a:t> </a:t>
            </a:r>
            <a:r>
              <a:rPr lang="en-US" sz="1200" i="0" kern="1200" baseline="0" dirty="0" smtClean="0">
                <a:solidFill>
                  <a:schemeClr val="tx1"/>
                </a:solidFill>
                <a:effectLst/>
                <a:latin typeface="+mn-lt"/>
                <a:ea typeface="+mn-ea"/>
                <a:cs typeface="+mn-cs"/>
              </a:rPr>
              <a:t>HDFS </a:t>
            </a:r>
            <a:r>
              <a:rPr lang="el-GR" sz="1200" i="0" kern="1200" baseline="0" dirty="0" smtClean="0">
                <a:solidFill>
                  <a:schemeClr val="tx1"/>
                </a:solidFill>
                <a:effectLst/>
                <a:latin typeface="+mn-lt"/>
                <a:ea typeface="+mn-ea"/>
                <a:cs typeface="+mn-cs"/>
              </a:rPr>
              <a:t>όλα τα </a:t>
            </a:r>
            <a:r>
              <a:rPr lang="en-US" sz="1200" i="0" kern="1200" baseline="0" dirty="0" smtClean="0">
                <a:solidFill>
                  <a:schemeClr val="tx1"/>
                </a:solidFill>
                <a:effectLst/>
                <a:latin typeface="+mn-lt"/>
                <a:ea typeface="+mn-ea"/>
                <a:cs typeface="+mn-cs"/>
              </a:rPr>
              <a:t>reads </a:t>
            </a:r>
            <a:r>
              <a:rPr lang="el-GR" sz="1200" i="0" kern="1200" baseline="0" dirty="0" smtClean="0">
                <a:solidFill>
                  <a:schemeClr val="tx1"/>
                </a:solidFill>
                <a:effectLst/>
                <a:latin typeface="+mn-lt"/>
                <a:ea typeface="+mn-ea"/>
                <a:cs typeface="+mn-cs"/>
              </a:rPr>
              <a:t>πραγματοποιούνται κανονικά μέσω των </a:t>
            </a:r>
            <a:r>
              <a:rPr lang="en-US" sz="1200" i="0" kern="1200" baseline="0" dirty="0" err="1" smtClean="0">
                <a:solidFill>
                  <a:schemeClr val="tx1"/>
                </a:solidFill>
                <a:effectLst/>
                <a:latin typeface="+mn-lt"/>
                <a:ea typeface="+mn-ea"/>
                <a:cs typeface="+mn-cs"/>
              </a:rPr>
              <a:t>DataNodes</a:t>
            </a:r>
            <a:r>
              <a:rPr lang="en-US" sz="1200" i="0" kern="1200" baseline="0" dirty="0" smtClean="0">
                <a:solidFill>
                  <a:schemeClr val="tx1"/>
                </a:solidFill>
                <a:effectLst/>
                <a:latin typeface="+mn-lt"/>
                <a:ea typeface="+mn-ea"/>
                <a:cs typeface="+mn-cs"/>
              </a:rPr>
              <a:t>. </a:t>
            </a:r>
            <a:r>
              <a:rPr lang="el-GR" sz="1200" i="0" kern="1200" baseline="0" dirty="0" smtClean="0">
                <a:solidFill>
                  <a:schemeClr val="tx1"/>
                </a:solidFill>
                <a:effectLst/>
                <a:latin typeface="+mn-lt"/>
                <a:ea typeface="+mn-ea"/>
                <a:cs typeface="+mn-cs"/>
              </a:rPr>
              <a:t>Όταν ένας </a:t>
            </a:r>
            <a:r>
              <a:rPr lang="en-US" sz="1200" i="0" kern="1200" baseline="0" dirty="0" smtClean="0">
                <a:solidFill>
                  <a:schemeClr val="tx1"/>
                </a:solidFill>
                <a:effectLst/>
                <a:latin typeface="+mn-lt"/>
                <a:ea typeface="+mn-ea"/>
                <a:cs typeface="+mn-cs"/>
              </a:rPr>
              <a:t>RegionServer </a:t>
            </a:r>
            <a:r>
              <a:rPr lang="el-GR" sz="1200" i="0" kern="1200" baseline="0" dirty="0" smtClean="0">
                <a:solidFill>
                  <a:schemeClr val="tx1"/>
                </a:solidFill>
                <a:effectLst/>
                <a:latin typeface="+mn-lt"/>
                <a:ea typeface="+mn-ea"/>
                <a:cs typeface="+mn-cs"/>
              </a:rPr>
              <a:t>θέλει να διαβάσει ένα αρχείο πρέπει να το ζητήσει από τον </a:t>
            </a:r>
            <a:r>
              <a:rPr lang="en-US" sz="1200" i="0" kern="1200" baseline="0" dirty="0" err="1" smtClean="0">
                <a:solidFill>
                  <a:schemeClr val="tx1"/>
                </a:solidFill>
                <a:effectLst/>
                <a:latin typeface="+mn-lt"/>
                <a:ea typeface="+mn-ea"/>
                <a:cs typeface="+mn-cs"/>
              </a:rPr>
              <a:t>DataNode</a:t>
            </a:r>
            <a:r>
              <a:rPr lang="en-US" sz="1200" i="0" kern="1200" baseline="0" dirty="0" smtClean="0">
                <a:solidFill>
                  <a:schemeClr val="tx1"/>
                </a:solidFill>
                <a:effectLst/>
                <a:latin typeface="+mn-lt"/>
                <a:ea typeface="+mn-ea"/>
                <a:cs typeface="+mn-cs"/>
              </a:rPr>
              <a:t>, </a:t>
            </a:r>
            <a:r>
              <a:rPr lang="el-GR" sz="1200" i="0" kern="1200" baseline="0" dirty="0" smtClean="0">
                <a:solidFill>
                  <a:schemeClr val="tx1"/>
                </a:solidFill>
                <a:effectLst/>
                <a:latin typeface="+mn-lt"/>
                <a:ea typeface="+mn-ea"/>
                <a:cs typeface="+mn-cs"/>
              </a:rPr>
              <a:t>ο οποίος θα το διαβάσει από το δίσκο και θα του στείλει τα δεδομένα μέσω ενός </a:t>
            </a:r>
            <a:r>
              <a:rPr lang="en-US" sz="1200" i="0" kern="1200" baseline="0" dirty="0" smtClean="0">
                <a:solidFill>
                  <a:schemeClr val="tx1"/>
                </a:solidFill>
                <a:effectLst/>
                <a:latin typeface="+mn-lt"/>
                <a:ea typeface="+mn-ea"/>
                <a:cs typeface="+mn-cs"/>
              </a:rPr>
              <a:t>TCP socket</a:t>
            </a:r>
            <a:r>
              <a:rPr lang="el-GR" sz="1200" i="0" kern="1200" baseline="0" dirty="0" smtClean="0">
                <a:solidFill>
                  <a:schemeClr val="tx1"/>
                </a:solidFill>
                <a:effectLst/>
                <a:latin typeface="+mn-lt"/>
                <a:ea typeface="+mn-ea"/>
                <a:cs typeface="+mn-cs"/>
              </a:rPr>
              <a:t>. Συνήθως τα δεδομένα είναι αποθηκευμένα στον ίδιο κόμβο με τον </a:t>
            </a:r>
            <a:r>
              <a:rPr lang="en-US" sz="1200" i="0" kern="1200" baseline="0" dirty="0" smtClean="0">
                <a:solidFill>
                  <a:schemeClr val="tx1"/>
                </a:solidFill>
                <a:effectLst/>
                <a:latin typeface="+mn-lt"/>
                <a:ea typeface="+mn-ea"/>
                <a:cs typeface="+mn-cs"/>
              </a:rPr>
              <a:t>RegionServer</a:t>
            </a:r>
            <a:r>
              <a:rPr lang="el-GR" sz="1200" i="0" kern="1200" baseline="0" dirty="0" smtClean="0">
                <a:solidFill>
                  <a:schemeClr val="tx1"/>
                </a:solidFill>
                <a:effectLst/>
                <a:latin typeface="+mn-lt"/>
                <a:ea typeface="+mn-ea"/>
                <a:cs typeface="+mn-cs"/>
              </a:rPr>
              <a:t>, δηλαδή έχουμε </a:t>
            </a:r>
            <a:r>
              <a:rPr lang="en-US" sz="1200" i="0" kern="1200" baseline="0" dirty="0" smtClean="0">
                <a:solidFill>
                  <a:schemeClr val="tx1"/>
                </a:solidFill>
                <a:effectLst/>
                <a:latin typeface="+mn-lt"/>
                <a:ea typeface="+mn-ea"/>
                <a:cs typeface="+mn-cs"/>
              </a:rPr>
              <a:t>local reads</a:t>
            </a:r>
            <a:r>
              <a:rPr lang="el-GR" sz="1200" i="0" kern="1200" baseline="0" dirty="0" smtClean="0">
                <a:solidFill>
                  <a:schemeClr val="tx1"/>
                </a:solidFill>
                <a:effectLst/>
                <a:latin typeface="+mn-lt"/>
                <a:ea typeface="+mn-ea"/>
                <a:cs typeface="+mn-cs"/>
              </a:rPr>
              <a:t>.</a:t>
            </a:r>
            <a:r>
              <a:rPr lang="en-US" sz="1200" i="0" kern="1200" baseline="0" dirty="0" smtClean="0">
                <a:solidFill>
                  <a:schemeClr val="tx1"/>
                </a:solidFill>
                <a:effectLst/>
                <a:latin typeface="+mn-lt"/>
                <a:ea typeface="+mn-ea"/>
                <a:cs typeface="+mn-cs"/>
              </a:rPr>
              <a:t> </a:t>
            </a:r>
            <a:r>
              <a:rPr lang="el-GR" sz="1200" i="0" kern="1200" baseline="0" dirty="0" smtClean="0">
                <a:solidFill>
                  <a:schemeClr val="tx1"/>
                </a:solidFill>
                <a:effectLst/>
                <a:latin typeface="+mn-lt"/>
                <a:ea typeface="+mn-ea"/>
                <a:cs typeface="+mn-cs"/>
              </a:rPr>
              <a:t>Σε αυτήν την περίπτωση, αυτή η προσέγγιση έχει το μειονέκτημα του </a:t>
            </a:r>
            <a:r>
              <a:rPr lang="en-US" sz="1200" i="0" kern="1200" baseline="0" dirty="0" smtClean="0">
                <a:solidFill>
                  <a:schemeClr val="tx1"/>
                </a:solidFill>
                <a:effectLst/>
                <a:latin typeface="+mn-lt"/>
                <a:ea typeface="+mn-ea"/>
                <a:cs typeface="+mn-cs"/>
              </a:rPr>
              <a:t>overhead </a:t>
            </a:r>
            <a:r>
              <a:rPr lang="el-GR" sz="1200" i="0" kern="1200" baseline="0" dirty="0" smtClean="0">
                <a:solidFill>
                  <a:schemeClr val="tx1"/>
                </a:solidFill>
                <a:effectLst/>
                <a:latin typeface="+mn-lt"/>
                <a:ea typeface="+mn-ea"/>
                <a:cs typeface="+mn-cs"/>
              </a:rPr>
              <a:t>από το </a:t>
            </a:r>
            <a:r>
              <a:rPr lang="en-US" sz="1200" i="0" kern="1200" baseline="0" dirty="0" smtClean="0">
                <a:solidFill>
                  <a:schemeClr val="tx1"/>
                </a:solidFill>
                <a:effectLst/>
                <a:latin typeface="+mn-lt"/>
                <a:ea typeface="+mn-ea"/>
                <a:cs typeface="+mn-cs"/>
              </a:rPr>
              <a:t>TCP </a:t>
            </a:r>
            <a:r>
              <a:rPr lang="el-GR" sz="1200" i="0" kern="1200" baseline="0" dirty="0" smtClean="0">
                <a:solidFill>
                  <a:schemeClr val="tx1"/>
                </a:solidFill>
                <a:effectLst/>
                <a:latin typeface="+mn-lt"/>
                <a:ea typeface="+mn-ea"/>
                <a:cs typeface="+mn-cs"/>
              </a:rPr>
              <a:t>πρωτόκολλο και το πρωτόκολλο μεταφοράς δεδομένων που χρησιμοποιεί ο </a:t>
            </a:r>
            <a:r>
              <a:rPr lang="en-US" sz="1200" i="0" kern="1200" baseline="0" dirty="0" err="1" smtClean="0">
                <a:solidFill>
                  <a:schemeClr val="tx1"/>
                </a:solidFill>
                <a:effectLst/>
                <a:latin typeface="+mn-lt"/>
                <a:ea typeface="+mn-ea"/>
                <a:cs typeface="+mn-cs"/>
              </a:rPr>
              <a:t>DataNode</a:t>
            </a:r>
            <a:r>
              <a:rPr lang="en-US" sz="1200" i="0" kern="1200" baseline="0" dirty="0" smtClean="0">
                <a:solidFill>
                  <a:schemeClr val="tx1"/>
                </a:solidFill>
                <a:effectLst/>
                <a:latin typeface="+mn-lt"/>
                <a:ea typeface="+mn-ea"/>
                <a:cs typeface="+mn-cs"/>
              </a:rPr>
              <a:t>.</a:t>
            </a:r>
          </a:p>
          <a:p>
            <a:endParaRPr lang="en-US" sz="1200" i="0" kern="1200" baseline="0" dirty="0" smtClean="0">
              <a:solidFill>
                <a:schemeClr val="tx1"/>
              </a:solidFill>
              <a:effectLst/>
              <a:latin typeface="+mn-lt"/>
              <a:ea typeface="+mn-ea"/>
              <a:cs typeface="+mn-cs"/>
            </a:endParaRPr>
          </a:p>
          <a:p>
            <a:r>
              <a:rPr lang="el-GR" sz="1200" i="0" kern="1200" dirty="0" smtClean="0">
                <a:solidFill>
                  <a:schemeClr val="tx1"/>
                </a:solidFill>
                <a:effectLst/>
                <a:latin typeface="+mn-lt"/>
                <a:ea typeface="+mn-ea"/>
                <a:cs typeface="+mn-cs"/>
              </a:rPr>
              <a:t>Για</a:t>
            </a:r>
            <a:r>
              <a:rPr lang="el-GR" sz="1200" i="0" kern="1200" baseline="0" dirty="0" smtClean="0">
                <a:solidFill>
                  <a:schemeClr val="tx1"/>
                </a:solidFill>
                <a:effectLst/>
                <a:latin typeface="+mn-lt"/>
                <a:ea typeface="+mn-ea"/>
                <a:cs typeface="+mn-cs"/>
              </a:rPr>
              <a:t> να το αντιμετωπίσουμε, μ</a:t>
            </a:r>
            <a:r>
              <a:rPr lang="el-GR" sz="1200" i="0" kern="1200" dirty="0" smtClean="0">
                <a:solidFill>
                  <a:schemeClr val="tx1"/>
                </a:solidFill>
                <a:effectLst/>
                <a:latin typeface="+mn-lt"/>
                <a:ea typeface="+mn-ea"/>
                <a:cs typeface="+mn-cs"/>
              </a:rPr>
              <a:t>πορούμε</a:t>
            </a:r>
            <a:r>
              <a:rPr lang="el-GR" sz="1200" i="0" kern="1200" baseline="0" dirty="0" smtClean="0">
                <a:solidFill>
                  <a:schemeClr val="tx1"/>
                </a:solidFill>
                <a:effectLst/>
                <a:latin typeface="+mn-lt"/>
                <a:ea typeface="+mn-ea"/>
                <a:cs typeface="+mn-cs"/>
              </a:rPr>
              <a:t> να ενεργοποιήσουμε το </a:t>
            </a:r>
            <a:r>
              <a:rPr lang="en-US" sz="1200" i="0" kern="1200" baseline="0" dirty="0" smtClean="0">
                <a:solidFill>
                  <a:schemeClr val="tx1"/>
                </a:solidFill>
                <a:effectLst/>
                <a:latin typeface="+mn-lt"/>
                <a:ea typeface="+mn-ea"/>
                <a:cs typeface="+mn-cs"/>
              </a:rPr>
              <a:t>short-circuit </a:t>
            </a:r>
            <a:r>
              <a:rPr lang="el-GR" sz="1200" i="0" kern="1200" baseline="0" dirty="0" smtClean="0">
                <a:solidFill>
                  <a:schemeClr val="tx1"/>
                </a:solidFill>
                <a:effectLst/>
                <a:latin typeface="+mn-lt"/>
                <a:ea typeface="+mn-ea"/>
                <a:cs typeface="+mn-cs"/>
              </a:rPr>
              <a:t>στα</a:t>
            </a:r>
            <a:r>
              <a:rPr lang="en-US" sz="1200" i="0" kern="1200" baseline="0" dirty="0" smtClean="0">
                <a:solidFill>
                  <a:schemeClr val="tx1"/>
                </a:solidFill>
                <a:effectLst/>
                <a:latin typeface="+mn-lt"/>
                <a:ea typeface="+mn-ea"/>
                <a:cs typeface="+mn-cs"/>
              </a:rPr>
              <a:t> local reads</a:t>
            </a:r>
            <a:r>
              <a:rPr lang="el-GR" sz="1200" i="0" kern="1200" baseline="0" dirty="0" smtClean="0">
                <a:solidFill>
                  <a:schemeClr val="tx1"/>
                </a:solidFill>
                <a:effectLst/>
                <a:latin typeface="+mn-lt"/>
                <a:ea typeface="+mn-ea"/>
                <a:cs typeface="+mn-cs"/>
              </a:rPr>
              <a:t> από το </a:t>
            </a:r>
            <a:r>
              <a:rPr lang="en-US" sz="1200" i="0" kern="1200" baseline="0" dirty="0" smtClean="0">
                <a:solidFill>
                  <a:schemeClr val="tx1"/>
                </a:solidFill>
                <a:effectLst/>
                <a:latin typeface="+mn-lt"/>
                <a:ea typeface="+mn-ea"/>
                <a:cs typeface="+mn-cs"/>
              </a:rPr>
              <a:t>HDFS.</a:t>
            </a:r>
            <a:r>
              <a:rPr lang="el-GR" sz="1200" i="0" kern="1200" baseline="0" dirty="0" smtClean="0">
                <a:solidFill>
                  <a:schemeClr val="tx1"/>
                </a:solidFill>
                <a:effectLst/>
                <a:latin typeface="+mn-lt"/>
                <a:ea typeface="+mn-ea"/>
                <a:cs typeface="+mn-cs"/>
              </a:rPr>
              <a:t> Αυτό επιτρέπει στον </a:t>
            </a:r>
            <a:r>
              <a:rPr lang="en-US" sz="1200" i="0" kern="1200" baseline="0" dirty="0" smtClean="0">
                <a:solidFill>
                  <a:schemeClr val="tx1"/>
                </a:solidFill>
                <a:effectLst/>
                <a:latin typeface="+mn-lt"/>
                <a:ea typeface="+mn-ea"/>
                <a:cs typeface="+mn-cs"/>
              </a:rPr>
              <a:t>RegionServer </a:t>
            </a:r>
            <a:r>
              <a:rPr lang="el-GR" sz="1200" i="0" kern="1200" baseline="0" dirty="0" smtClean="0">
                <a:solidFill>
                  <a:schemeClr val="tx1"/>
                </a:solidFill>
                <a:effectLst/>
                <a:latin typeface="+mn-lt"/>
                <a:ea typeface="+mn-ea"/>
                <a:cs typeface="+mn-cs"/>
              </a:rPr>
              <a:t>να διαβάζει τα τοπικά δεδομένα απευθείας από τον δίσκο. Με αυτόν τον τρόπο αυξάνεται σημαντικά την επίδοση στη μεταφορά τοπικών δεδομένων από το δίσκο στην </a:t>
            </a:r>
            <a:r>
              <a:rPr lang="en-US" sz="1200" i="0" kern="1200" baseline="0" dirty="0" smtClean="0">
                <a:solidFill>
                  <a:schemeClr val="tx1"/>
                </a:solidFill>
                <a:effectLst/>
                <a:latin typeface="+mn-lt"/>
                <a:ea typeface="+mn-ea"/>
                <a:cs typeface="+mn-cs"/>
              </a:rPr>
              <a:t>BlockCache.</a:t>
            </a:r>
            <a:endParaRPr lang="el-GR" sz="1200" i="0" kern="1200" baseline="0" dirty="0" smtClean="0">
              <a:solidFill>
                <a:schemeClr val="tx1"/>
              </a:solidFill>
              <a:effectLst/>
              <a:latin typeface="+mn-lt"/>
              <a:ea typeface="+mn-ea"/>
              <a:cs typeface="+mn-cs"/>
            </a:endParaRPr>
          </a:p>
          <a:p>
            <a:endParaRPr lang="el-GR" sz="120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B8B0E10-9416-484A-AE67-2425FFDAEF03}" type="slidenum">
              <a:rPr lang="el-GR" smtClean="0"/>
              <a:t>27</a:t>
            </a:fld>
            <a:endParaRPr lang="el-GR"/>
          </a:p>
        </p:txBody>
      </p:sp>
    </p:spTree>
    <p:extLst>
      <p:ext uri="{BB962C8B-B14F-4D97-AF65-F5344CB8AC3E}">
        <p14:creationId xmlns:p14="http://schemas.microsoft.com/office/powerpoint/2010/main" val="31826877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i="0" kern="1200" dirty="0" smtClean="0">
                <a:solidFill>
                  <a:schemeClr val="tx1"/>
                </a:solidFill>
                <a:effectLst/>
                <a:latin typeface="+mn-lt"/>
                <a:ea typeface="+mn-ea"/>
                <a:cs typeface="+mn-cs"/>
              </a:rPr>
              <a:t>Το μέγεθος των δεδομένων όταν</a:t>
            </a:r>
            <a:r>
              <a:rPr lang="el-GR" sz="1200" i="0" kern="1200" baseline="0" dirty="0" smtClean="0">
                <a:solidFill>
                  <a:schemeClr val="tx1"/>
                </a:solidFill>
                <a:effectLst/>
                <a:latin typeface="+mn-lt"/>
                <a:ea typeface="+mn-ea"/>
                <a:cs typeface="+mn-cs"/>
              </a:rPr>
              <a:t> είναι αποθηκευμένα στο δίσκο μπορεί να μειωθεί με τη χρήση συμπίεσης και </a:t>
            </a:r>
            <a:r>
              <a:rPr lang="en-US" sz="1200" i="0" kern="1200" baseline="0" dirty="0" smtClean="0">
                <a:solidFill>
                  <a:schemeClr val="tx1"/>
                </a:solidFill>
                <a:effectLst/>
                <a:latin typeface="+mn-lt"/>
                <a:ea typeface="+mn-ea"/>
                <a:cs typeface="+mn-cs"/>
              </a:rPr>
              <a:t>data block encoding</a:t>
            </a:r>
            <a:r>
              <a:rPr lang="el-GR" sz="1200" i="0" kern="1200" baseline="0" dirty="0" smtClean="0">
                <a:solidFill>
                  <a:schemeClr val="tx1"/>
                </a:solidFill>
                <a:effectLst/>
                <a:latin typeface="+mn-lt"/>
                <a:ea typeface="+mn-ea"/>
                <a:cs typeface="+mn-cs"/>
              </a:rPr>
              <a:t>, τα οποία μπορούν να εφαρμοστούν παράλληλα.</a:t>
            </a:r>
          </a:p>
          <a:p>
            <a:endParaRPr lang="en-US"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Η συμπίεση μειώνει σημαντικά το μέγεθος των τιμών των </a:t>
            </a:r>
            <a:r>
              <a:rPr lang="en-US" sz="1200" i="0" kern="1200" baseline="0" dirty="0" smtClean="0">
                <a:solidFill>
                  <a:schemeClr val="tx1"/>
                </a:solidFill>
                <a:effectLst/>
                <a:latin typeface="+mn-lt"/>
                <a:ea typeface="+mn-ea"/>
                <a:cs typeface="+mn-cs"/>
              </a:rPr>
              <a:t>cells</a:t>
            </a:r>
            <a:r>
              <a:rPr lang="el-GR" sz="1200" i="0" kern="1200" baseline="0" dirty="0" smtClean="0">
                <a:solidFill>
                  <a:schemeClr val="tx1"/>
                </a:solidFill>
                <a:effectLst/>
                <a:latin typeface="+mn-lt"/>
                <a:ea typeface="+mn-ea"/>
                <a:cs typeface="+mn-cs"/>
              </a:rPr>
              <a:t>, και κατά συνέπεια όλου του πίνακα.</a:t>
            </a:r>
          </a:p>
          <a:p>
            <a:endParaRPr lang="el-GR"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Το </a:t>
            </a:r>
            <a:r>
              <a:rPr lang="en-US" sz="1200" i="0" kern="1200" baseline="0" dirty="0" smtClean="0">
                <a:solidFill>
                  <a:schemeClr val="tx1"/>
                </a:solidFill>
                <a:effectLst/>
                <a:latin typeface="+mn-lt"/>
                <a:ea typeface="+mn-ea"/>
                <a:cs typeface="+mn-cs"/>
              </a:rPr>
              <a:t>data</a:t>
            </a:r>
            <a:r>
              <a:rPr lang="el-GR" sz="1200" i="0" kern="1200" baseline="0" dirty="0" smtClean="0">
                <a:solidFill>
                  <a:schemeClr val="tx1"/>
                </a:solidFill>
                <a:effectLst/>
                <a:latin typeface="+mn-lt"/>
                <a:ea typeface="+mn-ea"/>
                <a:cs typeface="+mn-cs"/>
              </a:rPr>
              <a:t> </a:t>
            </a:r>
            <a:r>
              <a:rPr lang="en-US" sz="1200" i="0" kern="1200" baseline="0" dirty="0" smtClean="0">
                <a:solidFill>
                  <a:schemeClr val="tx1"/>
                </a:solidFill>
                <a:effectLst/>
                <a:latin typeface="+mn-lt"/>
                <a:ea typeface="+mn-ea"/>
                <a:cs typeface="+mn-cs"/>
              </a:rPr>
              <a:t>block encoding</a:t>
            </a:r>
            <a:r>
              <a:rPr lang="el-GR" sz="1200" i="0" kern="1200" baseline="0" dirty="0" smtClean="0">
                <a:solidFill>
                  <a:schemeClr val="tx1"/>
                </a:solidFill>
                <a:effectLst/>
                <a:latin typeface="+mn-lt"/>
                <a:ea typeface="+mn-ea"/>
                <a:cs typeface="+mn-cs"/>
              </a:rPr>
              <a:t> περιορίζει την αναπαραγωγή της πληροφορίας στο </a:t>
            </a:r>
            <a:r>
              <a:rPr lang="en-US" sz="1200" i="0" kern="1200" baseline="0" dirty="0" smtClean="0">
                <a:solidFill>
                  <a:schemeClr val="tx1"/>
                </a:solidFill>
                <a:effectLst/>
                <a:latin typeface="+mn-lt"/>
                <a:ea typeface="+mn-ea"/>
                <a:cs typeface="+mn-cs"/>
              </a:rPr>
              <a:t>key </a:t>
            </a:r>
            <a:r>
              <a:rPr lang="el-GR" sz="1200" i="0" kern="1200" baseline="0" dirty="0" smtClean="0">
                <a:solidFill>
                  <a:schemeClr val="tx1"/>
                </a:solidFill>
                <a:effectLst/>
                <a:latin typeface="+mn-lt"/>
                <a:ea typeface="+mn-ea"/>
                <a:cs typeface="+mn-cs"/>
              </a:rPr>
              <a:t>που αποθηκεύεται για κάθε </a:t>
            </a:r>
            <a:r>
              <a:rPr lang="en-US" sz="1200" i="0" kern="1200" baseline="0" dirty="0" smtClean="0">
                <a:solidFill>
                  <a:schemeClr val="tx1"/>
                </a:solidFill>
                <a:effectLst/>
                <a:latin typeface="+mn-lt"/>
                <a:ea typeface="+mn-ea"/>
                <a:cs typeface="+mn-cs"/>
              </a:rPr>
              <a:t>cell, </a:t>
            </a:r>
            <a:r>
              <a:rPr lang="el-GR" sz="1200" i="0" kern="1200" baseline="0" dirty="0" smtClean="0">
                <a:solidFill>
                  <a:schemeClr val="tx1"/>
                </a:solidFill>
                <a:effectLst/>
                <a:latin typeface="+mn-lt"/>
                <a:ea typeface="+mn-ea"/>
                <a:cs typeface="+mn-cs"/>
              </a:rPr>
              <a:t>όπως θα δείξουμε σε λίγο.</a:t>
            </a:r>
          </a:p>
          <a:p>
            <a:endParaRPr lang="el-GR"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Το πιο σημαντικό είναι να τονίσουμε ότι αυτές οι τεχνικές μπορούν να περιορίσουν το μέγεθος των δεδομένων όταν αυτά βρίσκονται στην </a:t>
            </a:r>
            <a:r>
              <a:rPr lang="en-US" sz="1200" i="0" kern="1200" baseline="0" dirty="0" smtClean="0">
                <a:solidFill>
                  <a:schemeClr val="tx1"/>
                </a:solidFill>
                <a:effectLst/>
                <a:latin typeface="+mn-lt"/>
                <a:ea typeface="+mn-ea"/>
                <a:cs typeface="+mn-cs"/>
              </a:rPr>
              <a:t>BlockCache</a:t>
            </a:r>
            <a:r>
              <a:rPr lang="el-GR" sz="1200" i="0" kern="1200" baseline="0" dirty="0" smtClean="0">
                <a:solidFill>
                  <a:schemeClr val="tx1"/>
                </a:solidFill>
                <a:effectLst/>
                <a:latin typeface="+mn-lt"/>
                <a:ea typeface="+mn-ea"/>
                <a:cs typeface="+mn-cs"/>
              </a:rPr>
              <a:t>, καθώς μπορούν να </a:t>
            </a:r>
            <a:r>
              <a:rPr lang="el-GR" sz="1200" i="0" kern="1200" baseline="0" dirty="0" err="1" smtClean="0">
                <a:solidFill>
                  <a:schemeClr val="tx1"/>
                </a:solidFill>
                <a:effectLst/>
                <a:latin typeface="+mn-lt"/>
                <a:ea typeface="+mn-ea"/>
                <a:cs typeface="+mn-cs"/>
              </a:rPr>
              <a:t>κασάρονται</a:t>
            </a:r>
            <a:r>
              <a:rPr lang="el-GR" sz="1200" i="0" kern="1200" baseline="0" dirty="0" smtClean="0">
                <a:solidFill>
                  <a:schemeClr val="tx1"/>
                </a:solidFill>
                <a:effectLst/>
                <a:latin typeface="+mn-lt"/>
                <a:ea typeface="+mn-ea"/>
                <a:cs typeface="+mn-cs"/>
              </a:rPr>
              <a:t> σε </a:t>
            </a:r>
            <a:r>
              <a:rPr lang="el-GR" sz="1200" i="0" kern="1200" baseline="0" dirty="0" err="1" smtClean="0">
                <a:solidFill>
                  <a:schemeClr val="tx1"/>
                </a:solidFill>
                <a:effectLst/>
                <a:latin typeface="+mn-lt"/>
                <a:ea typeface="+mn-ea"/>
                <a:cs typeface="+mn-cs"/>
              </a:rPr>
              <a:t>συμιεσμένο</a:t>
            </a:r>
            <a:r>
              <a:rPr lang="el-GR" sz="1200" i="0" kern="1200" baseline="0" dirty="0" smtClean="0">
                <a:solidFill>
                  <a:schemeClr val="tx1"/>
                </a:solidFill>
                <a:effectLst/>
                <a:latin typeface="+mn-lt"/>
                <a:ea typeface="+mn-ea"/>
                <a:cs typeface="+mn-cs"/>
              </a:rPr>
              <a:t> ή και </a:t>
            </a:r>
            <a:r>
              <a:rPr lang="en-US" sz="1200" i="0" kern="1200" baseline="0" dirty="0" smtClean="0">
                <a:solidFill>
                  <a:schemeClr val="tx1"/>
                </a:solidFill>
                <a:effectLst/>
                <a:latin typeface="+mn-lt"/>
                <a:ea typeface="+mn-ea"/>
                <a:cs typeface="+mn-cs"/>
              </a:rPr>
              <a:t>encoded</a:t>
            </a:r>
            <a:r>
              <a:rPr lang="el-GR" sz="1200" i="0" kern="1200" baseline="0" dirty="0" smtClean="0">
                <a:solidFill>
                  <a:schemeClr val="tx1"/>
                </a:solidFill>
                <a:effectLst/>
                <a:latin typeface="+mn-lt"/>
                <a:ea typeface="+mn-ea"/>
                <a:cs typeface="+mn-cs"/>
              </a:rPr>
              <a:t> </a:t>
            </a:r>
            <a:r>
              <a:rPr lang="en-US" sz="1200" i="0" kern="1200" baseline="0" dirty="0" smtClean="0">
                <a:solidFill>
                  <a:schemeClr val="tx1"/>
                </a:solidFill>
                <a:effectLst/>
                <a:latin typeface="+mn-lt"/>
                <a:ea typeface="+mn-ea"/>
                <a:cs typeface="+mn-cs"/>
              </a:rPr>
              <a:t>format</a:t>
            </a:r>
            <a:r>
              <a:rPr lang="el-GR" sz="1200" i="0" kern="1200" baseline="0" dirty="0" smtClean="0">
                <a:solidFill>
                  <a:schemeClr val="tx1"/>
                </a:solidFill>
                <a:effectLst/>
                <a:latin typeface="+mn-lt"/>
                <a:ea typeface="+mn-ea"/>
                <a:cs typeface="+mn-cs"/>
              </a:rPr>
              <a:t>.</a:t>
            </a:r>
            <a:r>
              <a:rPr lang="en-US" sz="1200" i="0" kern="1200" baseline="0" dirty="0" smtClean="0">
                <a:solidFill>
                  <a:schemeClr val="tx1"/>
                </a:solidFill>
                <a:effectLst/>
                <a:latin typeface="+mn-lt"/>
                <a:ea typeface="+mn-ea"/>
                <a:cs typeface="+mn-cs"/>
              </a:rPr>
              <a:t> </a:t>
            </a:r>
            <a:r>
              <a:rPr lang="el-GR" sz="1200" i="0" kern="1200" baseline="0" dirty="0" smtClean="0">
                <a:solidFill>
                  <a:schemeClr val="tx1"/>
                </a:solidFill>
                <a:effectLst/>
                <a:latin typeface="+mn-lt"/>
                <a:ea typeface="+mn-ea"/>
                <a:cs typeface="+mn-cs"/>
              </a:rPr>
              <a:t>Η μείωση του μεγέθους των δεδομένων στην </a:t>
            </a:r>
            <a:r>
              <a:rPr lang="en-US" sz="1200" i="0" kern="1200" baseline="0" dirty="0" smtClean="0">
                <a:solidFill>
                  <a:schemeClr val="tx1"/>
                </a:solidFill>
                <a:effectLst/>
                <a:latin typeface="+mn-lt"/>
                <a:ea typeface="+mn-ea"/>
                <a:cs typeface="+mn-cs"/>
              </a:rPr>
              <a:t>BlockCache </a:t>
            </a:r>
            <a:r>
              <a:rPr lang="el-GR" sz="1200" i="0" kern="1200" baseline="0" dirty="0" smtClean="0">
                <a:solidFill>
                  <a:schemeClr val="tx1"/>
                </a:solidFill>
                <a:effectLst/>
                <a:latin typeface="+mn-lt"/>
                <a:ea typeface="+mn-ea"/>
                <a:cs typeface="+mn-cs"/>
              </a:rPr>
              <a:t>οδηγεί σε γρηγορότερη μεταφορά τους από το δίσκο στην </a:t>
            </a:r>
            <a:r>
              <a:rPr lang="en-US" sz="1200" i="0" kern="1200" baseline="0" dirty="0" smtClean="0">
                <a:solidFill>
                  <a:schemeClr val="tx1"/>
                </a:solidFill>
                <a:effectLst/>
                <a:latin typeface="+mn-lt"/>
                <a:ea typeface="+mn-ea"/>
                <a:cs typeface="+mn-cs"/>
              </a:rPr>
              <a:t>cache </a:t>
            </a:r>
            <a:r>
              <a:rPr lang="el-GR" sz="1200" i="0" kern="1200" baseline="0" dirty="0" smtClean="0">
                <a:solidFill>
                  <a:schemeClr val="tx1"/>
                </a:solidFill>
                <a:effectLst/>
                <a:latin typeface="+mn-lt"/>
                <a:ea typeface="+mn-ea"/>
                <a:cs typeface="+mn-cs"/>
              </a:rPr>
              <a:t>και επίσης περισσότερα δεδομένα μπορούν να παραμείνουν στην </a:t>
            </a:r>
            <a:r>
              <a:rPr lang="en-US" sz="1200" i="0" kern="1200" baseline="0" dirty="0" smtClean="0">
                <a:solidFill>
                  <a:schemeClr val="tx1"/>
                </a:solidFill>
                <a:effectLst/>
                <a:latin typeface="+mn-lt"/>
                <a:ea typeface="+mn-ea"/>
                <a:cs typeface="+mn-cs"/>
              </a:rPr>
              <a:t>BlockCache.</a:t>
            </a:r>
            <a:endParaRPr lang="el-GR" sz="1200" i="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endParaRPr lang="el-GR" i="0" dirty="0"/>
          </a:p>
        </p:txBody>
      </p:sp>
      <p:sp>
        <p:nvSpPr>
          <p:cNvPr id="4" name="Slide Number Placeholder 3"/>
          <p:cNvSpPr>
            <a:spLocks noGrp="1"/>
          </p:cNvSpPr>
          <p:nvPr>
            <p:ph type="sldNum" sz="quarter" idx="10"/>
          </p:nvPr>
        </p:nvSpPr>
        <p:spPr/>
        <p:txBody>
          <a:bodyPr/>
          <a:lstStyle/>
          <a:p>
            <a:fld id="{3B8B0E10-9416-484A-AE67-2425FFDAEF03}" type="slidenum">
              <a:rPr lang="el-GR" smtClean="0"/>
              <a:t>28</a:t>
            </a:fld>
            <a:endParaRPr lang="el-GR"/>
          </a:p>
        </p:txBody>
      </p:sp>
    </p:spTree>
    <p:extLst>
      <p:ext uri="{BB962C8B-B14F-4D97-AF65-F5344CB8AC3E}">
        <p14:creationId xmlns:p14="http://schemas.microsoft.com/office/powerpoint/2010/main" val="7486997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i="0" kern="1200" dirty="0" smtClean="0">
                <a:solidFill>
                  <a:schemeClr val="tx1"/>
                </a:solidFill>
                <a:effectLst/>
                <a:latin typeface="+mn-lt"/>
                <a:ea typeface="+mn-ea"/>
                <a:cs typeface="+mn-cs"/>
              </a:rPr>
              <a:t>Από</a:t>
            </a:r>
            <a:r>
              <a:rPr lang="el-GR" sz="1200" i="0" kern="1200" baseline="0" dirty="0" smtClean="0">
                <a:solidFill>
                  <a:schemeClr val="tx1"/>
                </a:solidFill>
                <a:effectLst/>
                <a:latin typeface="+mn-lt"/>
                <a:ea typeface="+mn-ea"/>
                <a:cs typeface="+mn-cs"/>
              </a:rPr>
              <a:t> όλες τις επιλογές που έχουμε για την συμπίεση διαλέγουμε την </a:t>
            </a:r>
            <a:r>
              <a:rPr lang="en-US" sz="1200" i="0" kern="1200" baseline="0" dirty="0" smtClean="0">
                <a:solidFill>
                  <a:schemeClr val="tx1"/>
                </a:solidFill>
                <a:effectLst/>
                <a:latin typeface="+mn-lt"/>
                <a:ea typeface="+mn-ea"/>
                <a:cs typeface="+mn-cs"/>
              </a:rPr>
              <a:t>Snappy</a:t>
            </a:r>
            <a:r>
              <a:rPr lang="el-GR" sz="1200" i="0" kern="1200" baseline="0" dirty="0" smtClean="0">
                <a:solidFill>
                  <a:schemeClr val="tx1"/>
                </a:solidFill>
                <a:effectLst/>
                <a:latin typeface="+mn-lt"/>
                <a:ea typeface="+mn-ea"/>
                <a:cs typeface="+mn-cs"/>
              </a:rPr>
              <a:t>. Δε στοχεύει σε μέγιστη συμπίεση, αλλά σε γρήγορες ταχύτητες το οποίο είναι και η προτεραιότητά μας.</a:t>
            </a:r>
          </a:p>
          <a:p>
            <a:endParaRPr lang="el-GR"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Για </a:t>
            </a:r>
            <a:r>
              <a:rPr lang="en-US" sz="1200" i="0" kern="1200" baseline="0" dirty="0" smtClean="0">
                <a:solidFill>
                  <a:schemeClr val="tx1"/>
                </a:solidFill>
                <a:effectLst/>
                <a:latin typeface="+mn-lt"/>
                <a:ea typeface="+mn-ea"/>
                <a:cs typeface="+mn-cs"/>
              </a:rPr>
              <a:t>data block encoding </a:t>
            </a:r>
            <a:r>
              <a:rPr lang="el-GR" sz="1200" i="0" kern="1200" baseline="0" dirty="0" smtClean="0">
                <a:solidFill>
                  <a:schemeClr val="tx1"/>
                </a:solidFill>
                <a:effectLst/>
                <a:latin typeface="+mn-lt"/>
                <a:ea typeface="+mn-ea"/>
                <a:cs typeface="+mn-cs"/>
              </a:rPr>
              <a:t>εξετάζουμε το </a:t>
            </a:r>
            <a:r>
              <a:rPr lang="en-US" sz="1200" i="0" kern="1200" baseline="0" dirty="0" smtClean="0">
                <a:solidFill>
                  <a:schemeClr val="tx1"/>
                </a:solidFill>
                <a:effectLst/>
                <a:latin typeface="+mn-lt"/>
                <a:ea typeface="+mn-ea"/>
                <a:cs typeface="+mn-cs"/>
              </a:rPr>
              <a:t>Fast Diff. </a:t>
            </a:r>
            <a:r>
              <a:rPr lang="el-GR" sz="1200" i="0" kern="1200" baseline="0" dirty="0" smtClean="0">
                <a:solidFill>
                  <a:schemeClr val="tx1"/>
                </a:solidFill>
                <a:effectLst/>
                <a:latin typeface="+mn-lt"/>
                <a:ea typeface="+mn-ea"/>
                <a:cs typeface="+mn-cs"/>
              </a:rPr>
              <a:t>Περιορίζει το μέγεθος των δεδομένων χρησιμοποιώντας μία επιπλέον στήλη που αποθηκεύει το μήκος του κοινού προθέματος</a:t>
            </a:r>
            <a:r>
              <a:rPr lang="en-US" sz="1200" i="0" kern="1200" baseline="0" dirty="0" smtClean="0">
                <a:solidFill>
                  <a:schemeClr val="tx1"/>
                </a:solidFill>
                <a:effectLst/>
                <a:latin typeface="+mn-lt"/>
                <a:ea typeface="+mn-ea"/>
                <a:cs typeface="+mn-cs"/>
              </a:rPr>
              <a:t> </a:t>
            </a:r>
            <a:r>
              <a:rPr lang="el-GR" sz="1200" i="0" kern="1200" baseline="0" dirty="0" smtClean="0">
                <a:solidFill>
                  <a:schemeClr val="tx1"/>
                </a:solidFill>
                <a:effectLst/>
                <a:latin typeface="+mn-lt"/>
                <a:ea typeface="+mn-ea"/>
                <a:cs typeface="+mn-cs"/>
              </a:rPr>
              <a:t>μεταξύ δύο διαδοχικών </a:t>
            </a:r>
            <a:r>
              <a:rPr lang="en-US" sz="1200" i="0" kern="1200" baseline="0" dirty="0" smtClean="0">
                <a:solidFill>
                  <a:schemeClr val="tx1"/>
                </a:solidFill>
                <a:effectLst/>
                <a:latin typeface="+mn-lt"/>
                <a:ea typeface="+mn-ea"/>
                <a:cs typeface="+mn-cs"/>
              </a:rPr>
              <a:t>keys </a:t>
            </a:r>
            <a:r>
              <a:rPr lang="el-GR" sz="1200" i="0" kern="1200" baseline="0" dirty="0" smtClean="0">
                <a:solidFill>
                  <a:schemeClr val="tx1"/>
                </a:solidFill>
                <a:effectLst/>
                <a:latin typeface="+mn-lt"/>
                <a:ea typeface="+mn-ea"/>
                <a:cs typeface="+mn-cs"/>
              </a:rPr>
              <a:t>στο </a:t>
            </a:r>
            <a:r>
              <a:rPr lang="en-US" sz="1200" i="0" kern="1200" baseline="0" dirty="0" smtClean="0">
                <a:solidFill>
                  <a:schemeClr val="tx1"/>
                </a:solidFill>
                <a:effectLst/>
                <a:latin typeface="+mn-lt"/>
                <a:ea typeface="+mn-ea"/>
                <a:cs typeface="+mn-cs"/>
              </a:rPr>
              <a:t>HBase table, </a:t>
            </a:r>
            <a:r>
              <a:rPr lang="el-GR" sz="1200" i="0" kern="1200" baseline="0" dirty="0" smtClean="0">
                <a:solidFill>
                  <a:schemeClr val="tx1"/>
                </a:solidFill>
                <a:effectLst/>
                <a:latin typeface="+mn-lt"/>
                <a:ea typeface="+mn-ea"/>
                <a:cs typeface="+mn-cs"/>
              </a:rPr>
              <a:t>όπως βλέπουμε στην επόμενη διαφάνεια.</a:t>
            </a:r>
            <a:endParaRPr lang="en-US" sz="1200" i="0" kern="1200" dirty="0" smtClean="0">
              <a:solidFill>
                <a:schemeClr val="tx1"/>
              </a:solidFill>
              <a:effectLst/>
              <a:latin typeface="+mn-lt"/>
              <a:ea typeface="+mn-ea"/>
              <a:cs typeface="+mn-cs"/>
            </a:endParaRPr>
          </a:p>
          <a:p>
            <a:endParaRPr lang="en-US" sz="120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B8B0E10-9416-484A-AE67-2425FFDAEF03}" type="slidenum">
              <a:rPr lang="el-GR" smtClean="0"/>
              <a:t>29</a:t>
            </a:fld>
            <a:endParaRPr lang="el-GR"/>
          </a:p>
        </p:txBody>
      </p:sp>
    </p:spTree>
    <p:extLst>
      <p:ext uri="{BB962C8B-B14F-4D97-AF65-F5344CB8AC3E}">
        <p14:creationId xmlns:p14="http://schemas.microsoft.com/office/powerpoint/2010/main" val="3125058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3B8B0E10-9416-484A-AE67-2425FFDAEF03}" type="slidenum">
              <a:rPr lang="el-GR" smtClean="0"/>
              <a:t>3</a:t>
            </a:fld>
            <a:endParaRPr lang="el-GR"/>
          </a:p>
        </p:txBody>
      </p:sp>
    </p:spTree>
    <p:extLst>
      <p:ext uri="{BB962C8B-B14F-4D97-AF65-F5344CB8AC3E}">
        <p14:creationId xmlns:p14="http://schemas.microsoft.com/office/powerpoint/2010/main" val="23774672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i="0" kern="1200" dirty="0" smtClean="0">
                <a:solidFill>
                  <a:schemeClr val="tx1"/>
                </a:solidFill>
                <a:effectLst/>
                <a:latin typeface="+mn-lt"/>
                <a:ea typeface="+mn-ea"/>
                <a:cs typeface="+mn-cs"/>
              </a:rPr>
              <a:t>Πάνω</a:t>
            </a:r>
            <a:r>
              <a:rPr lang="el-GR" sz="1200" i="0" kern="1200" baseline="0" dirty="0" smtClean="0">
                <a:solidFill>
                  <a:schemeClr val="tx1"/>
                </a:solidFill>
                <a:effectLst/>
                <a:latin typeface="+mn-lt"/>
                <a:ea typeface="+mn-ea"/>
                <a:cs typeface="+mn-cs"/>
              </a:rPr>
              <a:t> βλέπουμε πως αναπαράγεται η πληροφορία στο </a:t>
            </a:r>
            <a:r>
              <a:rPr lang="en-US" sz="1200" i="0" kern="1200" baseline="0" dirty="0" smtClean="0">
                <a:solidFill>
                  <a:schemeClr val="tx1"/>
                </a:solidFill>
                <a:effectLst/>
                <a:latin typeface="+mn-lt"/>
                <a:ea typeface="+mn-ea"/>
                <a:cs typeface="+mn-cs"/>
              </a:rPr>
              <a:t>key </a:t>
            </a:r>
            <a:r>
              <a:rPr lang="el-GR" sz="1200" i="0" kern="1200" baseline="0" dirty="0" smtClean="0">
                <a:solidFill>
                  <a:schemeClr val="tx1"/>
                </a:solidFill>
                <a:effectLst/>
                <a:latin typeface="+mn-lt"/>
                <a:ea typeface="+mn-ea"/>
                <a:cs typeface="+mn-cs"/>
              </a:rPr>
              <a:t>ενός </a:t>
            </a:r>
            <a:r>
              <a:rPr lang="en-US" sz="1200" i="0" kern="1200" baseline="0" dirty="0" smtClean="0">
                <a:solidFill>
                  <a:schemeClr val="tx1"/>
                </a:solidFill>
                <a:effectLst/>
                <a:latin typeface="+mn-lt"/>
                <a:ea typeface="+mn-ea"/>
                <a:cs typeface="+mn-cs"/>
              </a:rPr>
              <a:t>HBase table </a:t>
            </a:r>
            <a:r>
              <a:rPr lang="el-GR" sz="1200" i="0" kern="1200" baseline="0" dirty="0" smtClean="0">
                <a:solidFill>
                  <a:schemeClr val="tx1"/>
                </a:solidFill>
                <a:effectLst/>
                <a:latin typeface="+mn-lt"/>
                <a:ea typeface="+mn-ea"/>
                <a:cs typeface="+mn-cs"/>
              </a:rPr>
              <a:t>χωρίς </a:t>
            </a:r>
            <a:r>
              <a:rPr lang="en-US" sz="1200" i="0" kern="1200" baseline="0" dirty="0" smtClean="0">
                <a:solidFill>
                  <a:schemeClr val="tx1"/>
                </a:solidFill>
                <a:effectLst/>
                <a:latin typeface="+mn-lt"/>
                <a:ea typeface="+mn-ea"/>
                <a:cs typeface="+mn-cs"/>
              </a:rPr>
              <a:t>data block encoding.</a:t>
            </a:r>
          </a:p>
          <a:p>
            <a:endParaRPr lang="en-US"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Κάτω βλέπουμε τη μείωση του μεγέθους των </a:t>
            </a:r>
            <a:r>
              <a:rPr lang="en-US" sz="1200" i="0" kern="1200" baseline="0" dirty="0" smtClean="0">
                <a:solidFill>
                  <a:schemeClr val="tx1"/>
                </a:solidFill>
                <a:effectLst/>
                <a:latin typeface="+mn-lt"/>
                <a:ea typeface="+mn-ea"/>
                <a:cs typeface="+mn-cs"/>
              </a:rPr>
              <a:t>keys </a:t>
            </a:r>
            <a:r>
              <a:rPr lang="el-GR" sz="1200" i="0" kern="1200" baseline="0" dirty="0" smtClean="0">
                <a:solidFill>
                  <a:schemeClr val="tx1"/>
                </a:solidFill>
                <a:effectLst/>
                <a:latin typeface="+mn-lt"/>
                <a:ea typeface="+mn-ea"/>
                <a:cs typeface="+mn-cs"/>
              </a:rPr>
              <a:t>με την χρήση της στήλης </a:t>
            </a:r>
            <a:r>
              <a:rPr lang="en-US" sz="1200" i="0" kern="1200" baseline="0" dirty="0" smtClean="0">
                <a:solidFill>
                  <a:schemeClr val="tx1"/>
                </a:solidFill>
                <a:effectLst/>
                <a:latin typeface="+mn-lt"/>
                <a:ea typeface="+mn-ea"/>
                <a:cs typeface="+mn-cs"/>
              </a:rPr>
              <a:t>Prefix Len </a:t>
            </a:r>
            <a:r>
              <a:rPr lang="el-GR" sz="1200" i="0" kern="1200" baseline="0" dirty="0" smtClean="0">
                <a:solidFill>
                  <a:schemeClr val="tx1"/>
                </a:solidFill>
                <a:effectLst/>
                <a:latin typeface="+mn-lt"/>
                <a:ea typeface="+mn-ea"/>
                <a:cs typeface="+mn-cs"/>
              </a:rPr>
              <a:t>που αποθηκεύει το μήκος του κοινού προθέματος</a:t>
            </a:r>
            <a:r>
              <a:rPr lang="en-US" sz="1200" i="0" kern="1200" baseline="0" dirty="0" smtClean="0">
                <a:solidFill>
                  <a:schemeClr val="tx1"/>
                </a:solidFill>
                <a:effectLst/>
                <a:latin typeface="+mn-lt"/>
                <a:ea typeface="+mn-ea"/>
                <a:cs typeface="+mn-cs"/>
              </a:rPr>
              <a:t> </a:t>
            </a:r>
            <a:r>
              <a:rPr lang="el-GR" sz="1200" i="0" kern="1200" baseline="0" dirty="0" smtClean="0">
                <a:solidFill>
                  <a:schemeClr val="tx1"/>
                </a:solidFill>
                <a:effectLst/>
                <a:latin typeface="+mn-lt"/>
                <a:ea typeface="+mn-ea"/>
                <a:cs typeface="+mn-cs"/>
              </a:rPr>
              <a:t>μεταξύ δύο διαδοχικών </a:t>
            </a:r>
            <a:r>
              <a:rPr lang="en-US" sz="1200" i="0" kern="1200" baseline="0" dirty="0" smtClean="0">
                <a:solidFill>
                  <a:schemeClr val="tx1"/>
                </a:solidFill>
                <a:effectLst/>
                <a:latin typeface="+mn-lt"/>
                <a:ea typeface="+mn-ea"/>
                <a:cs typeface="+mn-cs"/>
              </a:rPr>
              <a:t>keys</a:t>
            </a:r>
            <a:r>
              <a:rPr lang="el-GR" sz="1200" i="0" kern="1200" baseline="0" dirty="0" smtClean="0">
                <a:solidFill>
                  <a:schemeClr val="tx1"/>
                </a:solidFill>
                <a:effectLst/>
                <a:latin typeface="+mn-lt"/>
                <a:ea typeface="+mn-ea"/>
                <a:cs typeface="+mn-cs"/>
              </a:rPr>
              <a:t>.</a:t>
            </a:r>
            <a:endParaRPr lang="el-GR" sz="1200" i="0" kern="1200" dirty="0" smtClean="0">
              <a:solidFill>
                <a:schemeClr val="tx1"/>
              </a:solidFill>
              <a:effectLst/>
              <a:latin typeface="+mn-lt"/>
              <a:ea typeface="+mn-ea"/>
              <a:cs typeface="+mn-cs"/>
            </a:endParaRPr>
          </a:p>
          <a:p>
            <a:endParaRPr lang="el-GR" sz="120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B8B0E10-9416-484A-AE67-2425FFDAEF03}" type="slidenum">
              <a:rPr lang="el-GR" smtClean="0"/>
              <a:t>30</a:t>
            </a:fld>
            <a:endParaRPr lang="el-GR"/>
          </a:p>
        </p:txBody>
      </p:sp>
    </p:spTree>
    <p:extLst>
      <p:ext uri="{BB962C8B-B14F-4D97-AF65-F5344CB8AC3E}">
        <p14:creationId xmlns:p14="http://schemas.microsoft.com/office/powerpoint/2010/main" val="12967692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i="0" kern="1200" dirty="0" smtClean="0">
                <a:solidFill>
                  <a:schemeClr val="tx1"/>
                </a:solidFill>
                <a:effectLst/>
                <a:latin typeface="+mn-lt"/>
                <a:ea typeface="+mn-ea"/>
                <a:cs typeface="+mn-cs"/>
              </a:rPr>
              <a:t>Όπως</a:t>
            </a:r>
            <a:r>
              <a:rPr lang="el-GR" sz="1200" i="0" kern="1200" baseline="0" dirty="0" smtClean="0">
                <a:solidFill>
                  <a:schemeClr val="tx1"/>
                </a:solidFill>
                <a:effectLst/>
                <a:latin typeface="+mn-lt"/>
                <a:ea typeface="+mn-ea"/>
                <a:cs typeface="+mn-cs"/>
              </a:rPr>
              <a:t> αναφέραμε, το </a:t>
            </a:r>
            <a:r>
              <a:rPr lang="en-US" sz="1200" i="0" kern="1200" baseline="0" dirty="0" smtClean="0">
                <a:solidFill>
                  <a:schemeClr val="tx1"/>
                </a:solidFill>
                <a:effectLst/>
                <a:latin typeface="+mn-lt"/>
                <a:ea typeface="+mn-ea"/>
                <a:cs typeface="+mn-cs"/>
              </a:rPr>
              <a:t>row key </a:t>
            </a:r>
            <a:r>
              <a:rPr lang="el-GR" sz="1200" i="0" kern="1200" baseline="0" dirty="0" smtClean="0">
                <a:solidFill>
                  <a:schemeClr val="tx1"/>
                </a:solidFill>
                <a:effectLst/>
                <a:latin typeface="+mn-lt"/>
                <a:ea typeface="+mn-ea"/>
                <a:cs typeface="+mn-cs"/>
              </a:rPr>
              <a:t>του </a:t>
            </a:r>
            <a:r>
              <a:rPr lang="en-US" sz="1200" i="0" kern="1200" baseline="0" dirty="0" smtClean="0">
                <a:solidFill>
                  <a:schemeClr val="tx1"/>
                </a:solidFill>
                <a:effectLst/>
                <a:latin typeface="+mn-lt"/>
                <a:ea typeface="+mn-ea"/>
                <a:cs typeface="+mn-cs"/>
              </a:rPr>
              <a:t>HBase table </a:t>
            </a:r>
            <a:r>
              <a:rPr lang="el-GR" sz="1200" i="0" kern="1200" baseline="0" dirty="0" smtClean="0">
                <a:solidFill>
                  <a:schemeClr val="tx1"/>
                </a:solidFill>
                <a:effectLst/>
                <a:latin typeface="+mn-lt"/>
                <a:ea typeface="+mn-ea"/>
                <a:cs typeface="+mn-cs"/>
              </a:rPr>
              <a:t>που αντιστοιχεί στον τελικό </a:t>
            </a:r>
            <a:r>
              <a:rPr lang="en-US" sz="1200" i="0" kern="1200" baseline="0" dirty="0" smtClean="0">
                <a:solidFill>
                  <a:schemeClr val="tx1"/>
                </a:solidFill>
                <a:effectLst/>
                <a:latin typeface="+mn-lt"/>
                <a:ea typeface="+mn-ea"/>
                <a:cs typeface="+mn-cs"/>
              </a:rPr>
              <a:t>Phoenix table</a:t>
            </a:r>
            <a:r>
              <a:rPr lang="el-GR" sz="1200" i="0" kern="1200" baseline="0" dirty="0" smtClean="0">
                <a:solidFill>
                  <a:schemeClr val="tx1"/>
                </a:solidFill>
                <a:effectLst/>
                <a:latin typeface="+mn-lt"/>
                <a:ea typeface="+mn-ea"/>
                <a:cs typeface="+mn-cs"/>
              </a:rPr>
              <a:t> είναι το </a:t>
            </a:r>
            <a:r>
              <a:rPr lang="en-US" sz="1200" i="0" kern="1200" baseline="0" dirty="0" smtClean="0">
                <a:solidFill>
                  <a:schemeClr val="tx1"/>
                </a:solidFill>
                <a:effectLst/>
                <a:latin typeface="+mn-lt"/>
                <a:ea typeface="+mn-ea"/>
                <a:cs typeface="+mn-cs"/>
              </a:rPr>
              <a:t>timestamp </a:t>
            </a:r>
            <a:r>
              <a:rPr lang="el-GR" sz="1200" i="0" kern="1200" baseline="0" dirty="0" smtClean="0">
                <a:solidFill>
                  <a:schemeClr val="tx1"/>
                </a:solidFill>
                <a:effectLst/>
                <a:latin typeface="+mn-lt"/>
                <a:ea typeface="+mn-ea"/>
                <a:cs typeface="+mn-cs"/>
              </a:rPr>
              <a:t>του πακέτου.</a:t>
            </a:r>
          </a:p>
          <a:p>
            <a:endParaRPr lang="el-GR"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Επειδή το </a:t>
            </a:r>
            <a:r>
              <a:rPr lang="en-US" sz="1200" i="0" kern="1200" baseline="0" dirty="0" smtClean="0">
                <a:solidFill>
                  <a:schemeClr val="tx1"/>
                </a:solidFill>
                <a:effectLst/>
                <a:latin typeface="+mn-lt"/>
                <a:ea typeface="+mn-ea"/>
                <a:cs typeface="+mn-cs"/>
              </a:rPr>
              <a:t>timestamp </a:t>
            </a:r>
            <a:r>
              <a:rPr lang="el-GR" sz="1200" i="0" kern="1200" baseline="0" dirty="0" smtClean="0">
                <a:solidFill>
                  <a:schemeClr val="tx1"/>
                </a:solidFill>
                <a:effectLst/>
                <a:latin typeface="+mn-lt"/>
                <a:ea typeface="+mn-ea"/>
                <a:cs typeface="+mn-cs"/>
              </a:rPr>
              <a:t>συνεχώς αυξάνεται, το </a:t>
            </a:r>
            <a:r>
              <a:rPr lang="en-US" sz="1200" i="0" kern="1200" baseline="0" dirty="0" smtClean="0">
                <a:solidFill>
                  <a:schemeClr val="tx1"/>
                </a:solidFill>
                <a:effectLst/>
                <a:latin typeface="+mn-lt"/>
                <a:ea typeface="+mn-ea"/>
                <a:cs typeface="+mn-cs"/>
              </a:rPr>
              <a:t>row key </a:t>
            </a:r>
            <a:r>
              <a:rPr lang="el-GR" sz="1200" i="0" kern="1200" baseline="0" dirty="0" smtClean="0">
                <a:solidFill>
                  <a:schemeClr val="tx1"/>
                </a:solidFill>
                <a:effectLst/>
                <a:latin typeface="+mn-lt"/>
                <a:ea typeface="+mn-ea"/>
                <a:cs typeface="+mn-cs"/>
              </a:rPr>
              <a:t>αυξάνεται και αυτό συνεχώς. Όταν </a:t>
            </a:r>
            <a:r>
              <a:rPr lang="en-US" sz="1200" i="0" kern="1200" baseline="0" dirty="0" smtClean="0">
                <a:solidFill>
                  <a:schemeClr val="tx1"/>
                </a:solidFill>
                <a:effectLst/>
                <a:latin typeface="+mn-lt"/>
                <a:ea typeface="+mn-ea"/>
                <a:cs typeface="+mn-cs"/>
              </a:rPr>
              <a:t>rows </a:t>
            </a:r>
            <a:r>
              <a:rPr lang="el-GR" sz="1200" i="0" kern="1200" baseline="0" dirty="0" smtClean="0">
                <a:solidFill>
                  <a:schemeClr val="tx1"/>
                </a:solidFill>
                <a:effectLst/>
                <a:latin typeface="+mn-lt"/>
                <a:ea typeface="+mn-ea"/>
                <a:cs typeface="+mn-cs"/>
              </a:rPr>
              <a:t>με μονοτονικά αυξανόμενα </a:t>
            </a:r>
            <a:r>
              <a:rPr lang="en-US" sz="1200" i="0" kern="1200" baseline="0" dirty="0" smtClean="0">
                <a:solidFill>
                  <a:schemeClr val="tx1"/>
                </a:solidFill>
                <a:effectLst/>
                <a:latin typeface="+mn-lt"/>
                <a:ea typeface="+mn-ea"/>
                <a:cs typeface="+mn-cs"/>
              </a:rPr>
              <a:t>row keys </a:t>
            </a:r>
            <a:r>
              <a:rPr lang="el-GR" sz="1200" i="0" kern="1200" baseline="0" dirty="0" smtClean="0">
                <a:solidFill>
                  <a:schemeClr val="tx1"/>
                </a:solidFill>
                <a:effectLst/>
                <a:latin typeface="+mn-lt"/>
                <a:ea typeface="+mn-ea"/>
                <a:cs typeface="+mn-cs"/>
              </a:rPr>
              <a:t>γράφονται στον πίνακα, όλα τα </a:t>
            </a:r>
            <a:r>
              <a:rPr lang="en-US" sz="1200" i="0" kern="1200" baseline="0" dirty="0" smtClean="0">
                <a:solidFill>
                  <a:schemeClr val="tx1"/>
                </a:solidFill>
                <a:effectLst/>
                <a:latin typeface="+mn-lt"/>
                <a:ea typeface="+mn-ea"/>
                <a:cs typeface="+mn-cs"/>
              </a:rPr>
              <a:t>writes </a:t>
            </a:r>
            <a:r>
              <a:rPr lang="el-GR" sz="1200" i="0" kern="1200" baseline="0" dirty="0" smtClean="0">
                <a:solidFill>
                  <a:schemeClr val="tx1"/>
                </a:solidFill>
                <a:effectLst/>
                <a:latin typeface="+mn-lt"/>
                <a:ea typeface="+mn-ea"/>
                <a:cs typeface="+mn-cs"/>
              </a:rPr>
              <a:t>γίνονται στο τελευταίο </a:t>
            </a:r>
            <a:r>
              <a:rPr lang="en-US" sz="1200" i="0" kern="1200" baseline="0" dirty="0" smtClean="0">
                <a:solidFill>
                  <a:schemeClr val="tx1"/>
                </a:solidFill>
                <a:effectLst/>
                <a:latin typeface="+mn-lt"/>
                <a:ea typeface="+mn-ea"/>
                <a:cs typeface="+mn-cs"/>
              </a:rPr>
              <a:t>Region </a:t>
            </a:r>
            <a:r>
              <a:rPr lang="el-GR" sz="1200" i="0" kern="1200" baseline="0" dirty="0" smtClean="0">
                <a:solidFill>
                  <a:schemeClr val="tx1"/>
                </a:solidFill>
                <a:effectLst/>
                <a:latin typeface="+mn-lt"/>
                <a:ea typeface="+mn-ea"/>
                <a:cs typeface="+mn-cs"/>
              </a:rPr>
              <a:t>του πίνακα και έτσι έχουμε </a:t>
            </a:r>
            <a:r>
              <a:rPr lang="en-US" sz="1200" i="0" kern="1200" baseline="0" dirty="0" err="1" smtClean="0">
                <a:solidFill>
                  <a:schemeClr val="tx1"/>
                </a:solidFill>
                <a:effectLst/>
                <a:latin typeface="+mn-lt"/>
                <a:ea typeface="+mn-ea"/>
                <a:cs typeface="+mn-cs"/>
              </a:rPr>
              <a:t>hotspotting</a:t>
            </a:r>
            <a:r>
              <a:rPr lang="en-US" sz="1200" i="0" kern="1200" baseline="0" dirty="0" smtClean="0">
                <a:solidFill>
                  <a:schemeClr val="tx1"/>
                </a:solidFill>
                <a:effectLst/>
                <a:latin typeface="+mn-lt"/>
                <a:ea typeface="+mn-ea"/>
                <a:cs typeface="+mn-cs"/>
              </a:rPr>
              <a:t>.</a:t>
            </a:r>
            <a:r>
              <a:rPr lang="el-GR" sz="1200" i="0" kern="1200" baseline="0" dirty="0" smtClean="0">
                <a:solidFill>
                  <a:schemeClr val="tx1"/>
                </a:solidFill>
                <a:effectLst/>
                <a:latin typeface="+mn-lt"/>
                <a:ea typeface="+mn-ea"/>
                <a:cs typeface="+mn-cs"/>
              </a:rPr>
              <a:t> Τα </a:t>
            </a:r>
            <a:r>
              <a:rPr lang="en-US" sz="1200" i="0" kern="1200" baseline="0" dirty="0" smtClean="0">
                <a:solidFill>
                  <a:schemeClr val="tx1"/>
                </a:solidFill>
                <a:effectLst/>
                <a:latin typeface="+mn-lt"/>
                <a:ea typeface="+mn-ea"/>
                <a:cs typeface="+mn-cs"/>
              </a:rPr>
              <a:t>writes </a:t>
            </a:r>
            <a:r>
              <a:rPr lang="el-GR" sz="1200" i="0" kern="1200" baseline="0" dirty="0" smtClean="0">
                <a:solidFill>
                  <a:schemeClr val="tx1"/>
                </a:solidFill>
                <a:effectLst/>
                <a:latin typeface="+mn-lt"/>
                <a:ea typeface="+mn-ea"/>
                <a:cs typeface="+mn-cs"/>
              </a:rPr>
              <a:t>δεν κατανέμονται σε όλο το </a:t>
            </a:r>
            <a:r>
              <a:rPr lang="en-US" sz="1200" i="0" kern="1200" baseline="0" dirty="0" smtClean="0">
                <a:solidFill>
                  <a:schemeClr val="tx1"/>
                </a:solidFill>
                <a:effectLst/>
                <a:latin typeface="+mn-lt"/>
                <a:ea typeface="+mn-ea"/>
                <a:cs typeface="+mn-cs"/>
              </a:rPr>
              <a:t>cluster</a:t>
            </a:r>
            <a:r>
              <a:rPr lang="el-GR" sz="1200" i="0" kern="1200" baseline="0" dirty="0" smtClean="0">
                <a:solidFill>
                  <a:schemeClr val="tx1"/>
                </a:solidFill>
                <a:effectLst/>
                <a:latin typeface="+mn-lt"/>
                <a:ea typeface="+mn-ea"/>
                <a:cs typeface="+mn-cs"/>
              </a:rPr>
              <a:t>, αλλά πρέπει να πραγματοποιηθούν στον ίδιο </a:t>
            </a:r>
            <a:r>
              <a:rPr lang="en-US" sz="1200" i="0" kern="1200" baseline="0" dirty="0" smtClean="0">
                <a:solidFill>
                  <a:schemeClr val="tx1"/>
                </a:solidFill>
                <a:effectLst/>
                <a:latin typeface="+mn-lt"/>
                <a:ea typeface="+mn-ea"/>
                <a:cs typeface="+mn-cs"/>
              </a:rPr>
              <a:t>RegionServer</a:t>
            </a:r>
            <a:r>
              <a:rPr lang="el-GR" sz="1200" i="0" kern="1200" baseline="0" dirty="0" smtClean="0">
                <a:solidFill>
                  <a:schemeClr val="tx1"/>
                </a:solidFill>
                <a:effectLst/>
                <a:latin typeface="+mn-lt"/>
                <a:ea typeface="+mn-ea"/>
                <a:cs typeface="+mn-cs"/>
              </a:rPr>
              <a:t>, πράγμα που περιορίζει το </a:t>
            </a:r>
            <a:r>
              <a:rPr lang="en-US" sz="1200" i="0" kern="1200" baseline="0" dirty="0" smtClean="0">
                <a:solidFill>
                  <a:schemeClr val="tx1"/>
                </a:solidFill>
                <a:effectLst/>
                <a:latin typeface="+mn-lt"/>
                <a:ea typeface="+mn-ea"/>
                <a:cs typeface="+mn-cs"/>
              </a:rPr>
              <a:t>write throughput </a:t>
            </a:r>
            <a:r>
              <a:rPr lang="el-GR" sz="1200" i="0" kern="1200" baseline="0" dirty="0" smtClean="0">
                <a:solidFill>
                  <a:schemeClr val="tx1"/>
                </a:solidFill>
                <a:effectLst/>
                <a:latin typeface="+mn-lt"/>
                <a:ea typeface="+mn-ea"/>
                <a:cs typeface="+mn-cs"/>
              </a:rPr>
              <a:t>και μπορεί να δημιουργήσει αστάθεια στον </a:t>
            </a:r>
            <a:r>
              <a:rPr lang="en-US" sz="1200" i="0" kern="1200" baseline="0" dirty="0" smtClean="0">
                <a:solidFill>
                  <a:schemeClr val="tx1"/>
                </a:solidFill>
                <a:effectLst/>
                <a:latin typeface="+mn-lt"/>
                <a:ea typeface="+mn-ea"/>
                <a:cs typeface="+mn-cs"/>
              </a:rPr>
              <a:t>RegionServer.</a:t>
            </a:r>
          </a:p>
          <a:p>
            <a:endParaRPr lang="en-US"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Για την αντιμετώπιση του </a:t>
            </a:r>
            <a:r>
              <a:rPr lang="en-US" sz="1200" i="0" kern="1200" baseline="0" dirty="0" err="1" smtClean="0">
                <a:solidFill>
                  <a:schemeClr val="tx1"/>
                </a:solidFill>
                <a:effectLst/>
                <a:latin typeface="+mn-lt"/>
                <a:ea typeface="+mn-ea"/>
                <a:cs typeface="+mn-cs"/>
              </a:rPr>
              <a:t>hotspotting</a:t>
            </a:r>
            <a:r>
              <a:rPr lang="en-US" sz="1200" i="0" kern="1200" baseline="0" dirty="0" smtClean="0">
                <a:solidFill>
                  <a:schemeClr val="tx1"/>
                </a:solidFill>
                <a:effectLst/>
                <a:latin typeface="+mn-lt"/>
                <a:ea typeface="+mn-ea"/>
                <a:cs typeface="+mn-cs"/>
              </a:rPr>
              <a:t> </a:t>
            </a:r>
            <a:r>
              <a:rPr lang="el-GR" sz="1200" i="0" kern="1200" baseline="0" dirty="0" smtClean="0">
                <a:solidFill>
                  <a:schemeClr val="tx1"/>
                </a:solidFill>
                <a:effectLst/>
                <a:latin typeface="+mn-lt"/>
                <a:ea typeface="+mn-ea"/>
                <a:cs typeface="+mn-cs"/>
              </a:rPr>
              <a:t>μπορούμε να εφαρμόσουμε </a:t>
            </a:r>
            <a:r>
              <a:rPr lang="en-US" sz="1200" i="0" kern="1200" baseline="0" dirty="0" smtClean="0">
                <a:solidFill>
                  <a:schemeClr val="tx1"/>
                </a:solidFill>
                <a:effectLst/>
                <a:latin typeface="+mn-lt"/>
                <a:ea typeface="+mn-ea"/>
                <a:cs typeface="+mn-cs"/>
              </a:rPr>
              <a:t>salting </a:t>
            </a:r>
            <a:r>
              <a:rPr lang="el-GR" sz="1200" i="0" kern="1200" baseline="0" dirty="0" smtClean="0">
                <a:solidFill>
                  <a:schemeClr val="tx1"/>
                </a:solidFill>
                <a:effectLst/>
                <a:latin typeface="+mn-lt"/>
                <a:ea typeface="+mn-ea"/>
                <a:cs typeface="+mn-cs"/>
              </a:rPr>
              <a:t>στο </a:t>
            </a:r>
            <a:r>
              <a:rPr lang="en-US" sz="1200" i="0" kern="1200" baseline="0" dirty="0" smtClean="0">
                <a:solidFill>
                  <a:schemeClr val="tx1"/>
                </a:solidFill>
                <a:effectLst/>
                <a:latin typeface="+mn-lt"/>
                <a:ea typeface="+mn-ea"/>
                <a:cs typeface="+mn-cs"/>
              </a:rPr>
              <a:t>row key. Salting</a:t>
            </a:r>
            <a:r>
              <a:rPr lang="el-GR" sz="1200" i="0" kern="1200" baseline="0" dirty="0" smtClean="0">
                <a:solidFill>
                  <a:schemeClr val="tx1"/>
                </a:solidFill>
                <a:effectLst/>
                <a:latin typeface="+mn-lt"/>
                <a:ea typeface="+mn-ea"/>
                <a:cs typeface="+mn-cs"/>
              </a:rPr>
              <a:t> είναι η προσθήκη ενός τυχαίου προθέματος στα </a:t>
            </a:r>
            <a:r>
              <a:rPr lang="en-US" sz="1200" i="0" kern="1200" baseline="0" dirty="0" smtClean="0">
                <a:solidFill>
                  <a:schemeClr val="tx1"/>
                </a:solidFill>
                <a:effectLst/>
                <a:latin typeface="+mn-lt"/>
                <a:ea typeface="+mn-ea"/>
                <a:cs typeface="+mn-cs"/>
              </a:rPr>
              <a:t>row keys, </a:t>
            </a:r>
            <a:r>
              <a:rPr lang="el-GR" sz="1200" i="0" kern="1200" baseline="0" dirty="0" smtClean="0">
                <a:solidFill>
                  <a:schemeClr val="tx1"/>
                </a:solidFill>
                <a:effectLst/>
                <a:latin typeface="+mn-lt"/>
                <a:ea typeface="+mn-ea"/>
                <a:cs typeface="+mn-cs"/>
              </a:rPr>
              <a:t>με σκοπό αυτά να ταξινομούνται με διαφορετικό τρόπο, όπως θα δούμε στην επόμενη διαφάνεια.</a:t>
            </a:r>
            <a:endParaRPr lang="en-US" sz="1200" i="0" kern="1200" dirty="0" smtClean="0">
              <a:solidFill>
                <a:schemeClr val="tx1"/>
              </a:solidFill>
              <a:effectLst/>
              <a:latin typeface="+mn-lt"/>
              <a:ea typeface="+mn-ea"/>
              <a:cs typeface="+mn-cs"/>
            </a:endParaRPr>
          </a:p>
          <a:p>
            <a:endParaRPr lang="en-US" sz="120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B8B0E10-9416-484A-AE67-2425FFDAEF03}" type="slidenum">
              <a:rPr lang="el-GR" smtClean="0"/>
              <a:t>31</a:t>
            </a:fld>
            <a:endParaRPr lang="el-GR"/>
          </a:p>
        </p:txBody>
      </p:sp>
    </p:spTree>
    <p:extLst>
      <p:ext uri="{BB962C8B-B14F-4D97-AF65-F5344CB8AC3E}">
        <p14:creationId xmlns:p14="http://schemas.microsoft.com/office/powerpoint/2010/main" val="24119279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t>Εδώ</a:t>
            </a:r>
            <a:r>
              <a:rPr lang="el-GR" baseline="0" dirty="0" smtClean="0"/>
              <a:t> βλέπουμε το κομμάτι κώδικα του </a:t>
            </a:r>
            <a:r>
              <a:rPr lang="en-US" baseline="0" dirty="0" smtClean="0"/>
              <a:t>Phoenix</a:t>
            </a:r>
            <a:r>
              <a:rPr lang="el-GR" baseline="0" dirty="0" smtClean="0"/>
              <a:t> που εφαρμόζει το </a:t>
            </a:r>
            <a:r>
              <a:rPr lang="en-US" baseline="0" dirty="0" smtClean="0"/>
              <a:t>salting</a:t>
            </a:r>
            <a:r>
              <a:rPr lang="el-GR" baseline="0" dirty="0" smtClean="0"/>
              <a:t>. Ο αριθμός των πιθανών προθεμάτων ορίζεται από το </a:t>
            </a:r>
            <a:r>
              <a:rPr lang="en-US" baseline="0" dirty="0" smtClean="0"/>
              <a:t>BUCKETS_NUMBER </a:t>
            </a:r>
            <a:r>
              <a:rPr lang="el-GR" baseline="0" dirty="0" smtClean="0"/>
              <a:t>και αντιστοιχεί στον αριθμό των </a:t>
            </a:r>
            <a:r>
              <a:rPr lang="en-US" baseline="0" dirty="0" smtClean="0"/>
              <a:t>RegionServers </a:t>
            </a:r>
            <a:r>
              <a:rPr lang="el-GR" baseline="0" dirty="0" smtClean="0"/>
              <a:t>στους οποίους θέλουμε να μοιράζουμε τα δεδομένα. Μετά το </a:t>
            </a:r>
            <a:r>
              <a:rPr lang="en-US" baseline="0" dirty="0" smtClean="0"/>
              <a:t>salting </a:t>
            </a:r>
            <a:r>
              <a:rPr lang="el-GR" baseline="0" dirty="0" smtClean="0"/>
              <a:t>τα </a:t>
            </a:r>
            <a:r>
              <a:rPr lang="en-US" baseline="0" dirty="0" smtClean="0"/>
              <a:t>rows </a:t>
            </a:r>
            <a:r>
              <a:rPr lang="el-GR" baseline="0" dirty="0" smtClean="0"/>
              <a:t>δεν ταξινομούνται με τη σειρά που ήταν αρχικά, αλλά παραμένουν ταξινομημένα μέσα σε κάθε </a:t>
            </a:r>
            <a:r>
              <a:rPr lang="en-US" baseline="0" dirty="0" smtClean="0"/>
              <a:t>bucket.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Επειδή με το </a:t>
            </a:r>
            <a:r>
              <a:rPr lang="en-US" baseline="0" dirty="0" smtClean="0"/>
              <a:t>salting </a:t>
            </a:r>
            <a:r>
              <a:rPr lang="el-GR" baseline="0" dirty="0" smtClean="0"/>
              <a:t>διαδοχικά δεδομένα αποθηκεύονται σε διαφορετικούς </a:t>
            </a:r>
            <a:r>
              <a:rPr lang="en-US" baseline="0" dirty="0" smtClean="0"/>
              <a:t>RegionServers, </a:t>
            </a:r>
            <a:r>
              <a:rPr lang="el-GR" baseline="0" dirty="0" smtClean="0"/>
              <a:t>κατά την εκτέλεση </a:t>
            </a:r>
            <a:r>
              <a:rPr lang="en-US" baseline="0" dirty="0" smtClean="0"/>
              <a:t>scans </a:t>
            </a:r>
            <a:r>
              <a:rPr lang="el-GR" baseline="0" dirty="0" smtClean="0"/>
              <a:t>θα πρέπει να διαβάζουμε από όλο το </a:t>
            </a:r>
            <a:r>
              <a:rPr lang="en-US" baseline="0" dirty="0" smtClean="0"/>
              <a:t>HBase cluster. </a:t>
            </a:r>
            <a:r>
              <a:rPr lang="el-GR" baseline="0" dirty="0" smtClean="0"/>
              <a:t>Το </a:t>
            </a:r>
            <a:r>
              <a:rPr lang="en-US" baseline="0" dirty="0" smtClean="0"/>
              <a:t>Phoenix </a:t>
            </a:r>
            <a:r>
              <a:rPr lang="el-GR" baseline="0" dirty="0" smtClean="0"/>
              <a:t>πραγματοποιεί τώρα τα </a:t>
            </a:r>
            <a:r>
              <a:rPr lang="en-US" baseline="0" dirty="0" smtClean="0"/>
              <a:t>scans </a:t>
            </a:r>
            <a:r>
              <a:rPr lang="el-GR" baseline="0" dirty="0" smtClean="0"/>
              <a:t>γίνονται παράλληλα, πράγμα το οποίο μπορεί να αυξήσει και την απόδοση στα </a:t>
            </a:r>
            <a:r>
              <a:rPr lang="en-US" baseline="0" dirty="0" smtClean="0"/>
              <a:t>reads.</a:t>
            </a:r>
          </a:p>
          <a:p>
            <a:endParaRPr lang="el-GR" sz="120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B8B0E10-9416-484A-AE67-2425FFDAEF03}" type="slidenum">
              <a:rPr lang="el-GR" smtClean="0"/>
              <a:t>32</a:t>
            </a:fld>
            <a:endParaRPr lang="el-GR"/>
          </a:p>
        </p:txBody>
      </p:sp>
    </p:spTree>
    <p:extLst>
      <p:ext uri="{BB962C8B-B14F-4D97-AF65-F5344CB8AC3E}">
        <p14:creationId xmlns:p14="http://schemas.microsoft.com/office/powerpoint/2010/main" val="20112141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Σε αυτό το μέρος αξιολογούμε την επίδοση </a:t>
            </a:r>
            <a:r>
              <a:rPr lang="el-GR" dirty="0" smtClean="0"/>
              <a:t>του</a:t>
            </a:r>
            <a:r>
              <a:rPr lang="el-GR" baseline="0" dirty="0" smtClean="0"/>
              <a:t> </a:t>
            </a:r>
            <a:r>
              <a:rPr lang="el-GR" baseline="0" dirty="0" smtClean="0"/>
              <a:t>συστήματος.</a:t>
            </a:r>
            <a:endParaRPr lang="el-GR" dirty="0"/>
          </a:p>
        </p:txBody>
      </p:sp>
      <p:sp>
        <p:nvSpPr>
          <p:cNvPr id="4" name="Slide Number Placeholder 3"/>
          <p:cNvSpPr>
            <a:spLocks noGrp="1"/>
          </p:cNvSpPr>
          <p:nvPr>
            <p:ph type="sldNum" sz="quarter" idx="10"/>
          </p:nvPr>
        </p:nvSpPr>
        <p:spPr/>
        <p:txBody>
          <a:bodyPr/>
          <a:lstStyle/>
          <a:p>
            <a:fld id="{3B8B0E10-9416-484A-AE67-2425FFDAEF03}" type="slidenum">
              <a:rPr lang="el-GR" smtClean="0"/>
              <a:t>33</a:t>
            </a:fld>
            <a:endParaRPr lang="el-GR"/>
          </a:p>
        </p:txBody>
      </p:sp>
    </p:spTree>
    <p:extLst>
      <p:ext uri="{BB962C8B-B14F-4D97-AF65-F5344CB8AC3E}">
        <p14:creationId xmlns:p14="http://schemas.microsoft.com/office/powerpoint/2010/main" val="35159920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b="0" i="0" kern="1200" baseline="0" dirty="0" smtClean="0">
                <a:solidFill>
                  <a:schemeClr val="tx1"/>
                </a:solidFill>
                <a:effectLst/>
                <a:latin typeface="+mn-lt"/>
                <a:ea typeface="+mn-ea"/>
                <a:cs typeface="+mn-cs"/>
              </a:rPr>
              <a:t>Χρησιμοποιήσαμε </a:t>
            </a:r>
            <a:r>
              <a:rPr lang="en-US" sz="1200" b="0" i="0" kern="1200" baseline="0" dirty="0" smtClean="0">
                <a:solidFill>
                  <a:schemeClr val="tx1"/>
                </a:solidFill>
                <a:effectLst/>
                <a:latin typeface="+mn-lt"/>
                <a:ea typeface="+mn-ea"/>
                <a:cs typeface="+mn-cs"/>
              </a:rPr>
              <a:t>3 dataset </a:t>
            </a:r>
            <a:r>
              <a:rPr lang="el-GR" sz="1200" b="0" i="0" kern="1200" baseline="0" dirty="0" smtClean="0">
                <a:solidFill>
                  <a:schemeClr val="tx1"/>
                </a:solidFill>
                <a:effectLst/>
                <a:latin typeface="+mn-lt"/>
                <a:ea typeface="+mn-ea"/>
                <a:cs typeface="+mn-cs"/>
              </a:rPr>
              <a:t>για την αξιολόγηση:</a:t>
            </a:r>
          </a:p>
          <a:p>
            <a:endParaRPr lang="el-GR" sz="1200" b="0" i="0" kern="1200" baseline="0" dirty="0" smtClean="0">
              <a:solidFill>
                <a:schemeClr val="tx1"/>
              </a:solidFill>
              <a:effectLst/>
              <a:latin typeface="+mn-lt"/>
              <a:ea typeface="+mn-ea"/>
              <a:cs typeface="+mn-cs"/>
            </a:endParaRPr>
          </a:p>
          <a:p>
            <a:r>
              <a:rPr lang="el-GR" sz="1200" b="0" i="0" kern="1200" baseline="0" dirty="0" smtClean="0">
                <a:solidFill>
                  <a:schemeClr val="tx1"/>
                </a:solidFill>
                <a:effectLst/>
                <a:latin typeface="+mn-lt"/>
                <a:ea typeface="+mn-ea"/>
                <a:cs typeface="+mn-cs"/>
              </a:rPr>
              <a:t>Το πρώτο περιλαμβάνει </a:t>
            </a:r>
            <a:r>
              <a:rPr lang="en-US" sz="1200" b="0" i="0" kern="1200" baseline="0" dirty="0" smtClean="0">
                <a:solidFill>
                  <a:schemeClr val="tx1"/>
                </a:solidFill>
                <a:effectLst/>
                <a:latin typeface="+mn-lt"/>
                <a:ea typeface="+mn-ea"/>
                <a:cs typeface="+mn-cs"/>
              </a:rPr>
              <a:t>sampled </a:t>
            </a:r>
            <a:r>
              <a:rPr lang="el-GR" sz="1200" b="0" i="0" kern="1200" baseline="0" dirty="0" smtClean="0">
                <a:solidFill>
                  <a:schemeClr val="tx1"/>
                </a:solidFill>
                <a:effectLst/>
                <a:latin typeface="+mn-lt"/>
                <a:ea typeface="+mn-ea"/>
                <a:cs typeface="+mn-cs"/>
              </a:rPr>
              <a:t>κίνηση του ελληνικού </a:t>
            </a:r>
            <a:r>
              <a:rPr lang="en-US" sz="1200" b="0" i="0" kern="1200" baseline="0" dirty="0" smtClean="0">
                <a:solidFill>
                  <a:schemeClr val="tx1"/>
                </a:solidFill>
                <a:effectLst/>
                <a:latin typeface="+mn-lt"/>
                <a:ea typeface="+mn-ea"/>
                <a:cs typeface="+mn-cs"/>
              </a:rPr>
              <a:t>IXP GR-IX </a:t>
            </a:r>
            <a:r>
              <a:rPr lang="el-GR" sz="1200" b="0" i="0" kern="1200" baseline="0" dirty="0" smtClean="0">
                <a:solidFill>
                  <a:schemeClr val="tx1"/>
                </a:solidFill>
                <a:effectLst/>
                <a:latin typeface="+mn-lt"/>
                <a:ea typeface="+mn-ea"/>
                <a:cs typeface="+mn-cs"/>
              </a:rPr>
              <a:t>για μια περίοδο 6 μηνών. Για τα πειράματα χρησιμοποιήσαμε </a:t>
            </a:r>
            <a:r>
              <a:rPr lang="en-US" sz="1200" b="0" i="0" kern="1200" baseline="0" dirty="0" smtClean="0">
                <a:solidFill>
                  <a:schemeClr val="tx1"/>
                </a:solidFill>
                <a:effectLst/>
                <a:latin typeface="+mn-lt"/>
                <a:ea typeface="+mn-ea"/>
                <a:cs typeface="+mn-cs"/>
              </a:rPr>
              <a:t>script</a:t>
            </a:r>
            <a:r>
              <a:rPr lang="el-GR" sz="1200" b="0" i="0" kern="1200" baseline="0" dirty="0" smtClean="0">
                <a:solidFill>
                  <a:schemeClr val="tx1"/>
                </a:solidFill>
                <a:effectLst/>
                <a:latin typeface="+mn-lt"/>
                <a:ea typeface="+mn-ea"/>
                <a:cs typeface="+mn-cs"/>
              </a:rPr>
              <a:t> που προσομοιάζει τη λειτουργία ενός </a:t>
            </a:r>
            <a:r>
              <a:rPr lang="en-US" sz="1200" b="0" i="0" kern="1200" baseline="0" dirty="0" smtClean="0">
                <a:solidFill>
                  <a:schemeClr val="tx1"/>
                </a:solidFill>
                <a:effectLst/>
                <a:latin typeface="+mn-lt"/>
                <a:ea typeface="+mn-ea"/>
                <a:cs typeface="+mn-cs"/>
              </a:rPr>
              <a:t>IXP switch</a:t>
            </a:r>
            <a:r>
              <a:rPr lang="el-GR" sz="1200" b="0" i="0" kern="1200" baseline="0" dirty="0" smtClean="0">
                <a:solidFill>
                  <a:schemeClr val="tx1"/>
                </a:solidFill>
                <a:effectLst/>
                <a:latin typeface="+mn-lt"/>
                <a:ea typeface="+mn-ea"/>
                <a:cs typeface="+mn-cs"/>
              </a:rPr>
              <a:t> στο σύστημά μας εισάγοντας δεδομένα αυτού του </a:t>
            </a:r>
            <a:r>
              <a:rPr lang="en-US" sz="1200" b="0" i="0" kern="1200" baseline="0" dirty="0" smtClean="0">
                <a:solidFill>
                  <a:schemeClr val="tx1"/>
                </a:solidFill>
                <a:effectLst/>
                <a:latin typeface="+mn-lt"/>
                <a:ea typeface="+mn-ea"/>
                <a:cs typeface="+mn-cs"/>
              </a:rPr>
              <a:t>dataset</a:t>
            </a:r>
            <a:r>
              <a:rPr lang="el-GR" sz="1200" b="0" i="0" kern="1200" baseline="0" dirty="0" smtClean="0">
                <a:solidFill>
                  <a:schemeClr val="tx1"/>
                </a:solidFill>
                <a:effectLst/>
                <a:latin typeface="+mn-lt"/>
                <a:ea typeface="+mn-ea"/>
                <a:cs typeface="+mn-cs"/>
              </a:rPr>
              <a:t>.</a:t>
            </a:r>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r>
              <a:rPr lang="el-GR" sz="1200" b="0" i="0" kern="1200" baseline="0" dirty="0" smtClean="0">
                <a:solidFill>
                  <a:schemeClr val="tx1"/>
                </a:solidFill>
                <a:effectLst/>
                <a:latin typeface="+mn-lt"/>
                <a:ea typeface="+mn-ea"/>
                <a:cs typeface="+mn-cs"/>
              </a:rPr>
              <a:t>Έπειτα έχουμε το </a:t>
            </a:r>
            <a:r>
              <a:rPr lang="en-US" sz="1200" b="0" i="0" kern="1200" baseline="0" dirty="0" smtClean="0">
                <a:solidFill>
                  <a:schemeClr val="tx1"/>
                </a:solidFill>
                <a:effectLst/>
                <a:latin typeface="+mn-lt"/>
                <a:ea typeface="+mn-ea"/>
                <a:cs typeface="+mn-cs"/>
              </a:rPr>
              <a:t>AS dataset </a:t>
            </a:r>
            <a:r>
              <a:rPr lang="el-GR" sz="1200" b="0" i="0" kern="1200" baseline="0" dirty="0" smtClean="0">
                <a:solidFill>
                  <a:schemeClr val="tx1"/>
                </a:solidFill>
                <a:effectLst/>
                <a:latin typeface="+mn-lt"/>
                <a:ea typeface="+mn-ea"/>
                <a:cs typeface="+mn-cs"/>
              </a:rPr>
              <a:t>της </a:t>
            </a:r>
            <a:r>
              <a:rPr lang="en-US" sz="1200" b="0" i="0" kern="1200" baseline="0" dirty="0" err="1" smtClean="0">
                <a:solidFill>
                  <a:schemeClr val="tx1"/>
                </a:solidFill>
                <a:effectLst/>
                <a:latin typeface="+mn-lt"/>
                <a:ea typeface="+mn-ea"/>
                <a:cs typeface="+mn-cs"/>
              </a:rPr>
              <a:t>Geolite</a:t>
            </a:r>
            <a:r>
              <a:rPr lang="el-GR" sz="1200" b="0" i="0" kern="1200" baseline="0" dirty="0" smtClean="0">
                <a:solidFill>
                  <a:schemeClr val="tx1"/>
                </a:solidFill>
                <a:effectLst/>
                <a:latin typeface="+mn-lt"/>
                <a:ea typeface="+mn-ea"/>
                <a:cs typeface="+mn-cs"/>
              </a:rPr>
              <a:t>, που αντιστοιχεί </a:t>
            </a:r>
            <a:r>
              <a:rPr lang="en-US" sz="1200" b="0" i="0" kern="1200" baseline="0" dirty="0" smtClean="0">
                <a:solidFill>
                  <a:schemeClr val="tx1"/>
                </a:solidFill>
                <a:effectLst/>
                <a:latin typeface="+mn-lt"/>
                <a:ea typeface="+mn-ea"/>
                <a:cs typeface="+mn-cs"/>
              </a:rPr>
              <a:t>ranges IP </a:t>
            </a:r>
            <a:r>
              <a:rPr lang="el-GR" sz="1200" b="0" i="0" kern="1200" baseline="0" dirty="0" smtClean="0">
                <a:solidFill>
                  <a:schemeClr val="tx1"/>
                </a:solidFill>
                <a:effectLst/>
                <a:latin typeface="+mn-lt"/>
                <a:ea typeface="+mn-ea"/>
                <a:cs typeface="+mn-cs"/>
              </a:rPr>
              <a:t>διευθύνσεων σε </a:t>
            </a:r>
            <a:r>
              <a:rPr lang="en-US" sz="1200" b="0" i="0" kern="1200" baseline="0" dirty="0" smtClean="0">
                <a:solidFill>
                  <a:schemeClr val="tx1"/>
                </a:solidFill>
                <a:effectLst/>
                <a:latin typeface="+mn-lt"/>
                <a:ea typeface="+mn-ea"/>
                <a:cs typeface="+mn-cs"/>
              </a:rPr>
              <a:t>AS.</a:t>
            </a:r>
          </a:p>
          <a:p>
            <a:endParaRPr lang="en-US" sz="1200" b="0" i="0" kern="1200" baseline="0" dirty="0" smtClean="0">
              <a:solidFill>
                <a:schemeClr val="tx1"/>
              </a:solidFill>
              <a:effectLst/>
              <a:latin typeface="+mn-lt"/>
              <a:ea typeface="+mn-ea"/>
              <a:cs typeface="+mn-cs"/>
            </a:endParaRPr>
          </a:p>
          <a:p>
            <a:r>
              <a:rPr lang="el-GR" sz="1200" b="0" i="0" kern="1200" baseline="0" dirty="0" smtClean="0">
                <a:solidFill>
                  <a:schemeClr val="tx1"/>
                </a:solidFill>
                <a:effectLst/>
                <a:latin typeface="+mn-lt"/>
                <a:ea typeface="+mn-ea"/>
                <a:cs typeface="+mn-cs"/>
              </a:rPr>
              <a:t>Τέλος έχουμε το </a:t>
            </a:r>
            <a:r>
              <a:rPr lang="en-US" sz="1200" b="0" i="0" kern="1200" baseline="0" dirty="0" smtClean="0">
                <a:solidFill>
                  <a:schemeClr val="tx1"/>
                </a:solidFill>
                <a:effectLst/>
                <a:latin typeface="+mn-lt"/>
                <a:ea typeface="+mn-ea"/>
                <a:cs typeface="+mn-cs"/>
              </a:rPr>
              <a:t>Reverse DNS dataset </a:t>
            </a:r>
            <a:r>
              <a:rPr lang="el-GR" sz="1200" b="0" i="0" kern="1200" baseline="0" dirty="0" smtClean="0">
                <a:solidFill>
                  <a:schemeClr val="tx1"/>
                </a:solidFill>
                <a:effectLst/>
                <a:latin typeface="+mn-lt"/>
                <a:ea typeface="+mn-ea"/>
                <a:cs typeface="+mn-cs"/>
              </a:rPr>
              <a:t>της </a:t>
            </a:r>
            <a:r>
              <a:rPr lang="en-US" sz="1200" b="0" i="0" kern="1200" baseline="0" dirty="0" smtClean="0">
                <a:solidFill>
                  <a:schemeClr val="tx1"/>
                </a:solidFill>
                <a:effectLst/>
                <a:latin typeface="+mn-lt"/>
                <a:ea typeface="+mn-ea"/>
                <a:cs typeface="+mn-cs"/>
              </a:rPr>
              <a:t>Rapid7,</a:t>
            </a:r>
            <a:r>
              <a:rPr lang="el-GR" sz="1200" b="0" i="0" kern="1200" baseline="0" dirty="0" smtClean="0">
                <a:solidFill>
                  <a:schemeClr val="tx1"/>
                </a:solidFill>
                <a:effectLst/>
                <a:latin typeface="+mn-lt"/>
                <a:ea typeface="+mn-ea"/>
                <a:cs typeface="+mn-cs"/>
              </a:rPr>
              <a:t> που αντιστοιχεί </a:t>
            </a:r>
            <a:r>
              <a:rPr lang="en-US" sz="1200" b="0" i="0" kern="1200" baseline="0" dirty="0" smtClean="0">
                <a:solidFill>
                  <a:schemeClr val="tx1"/>
                </a:solidFill>
                <a:effectLst/>
                <a:latin typeface="+mn-lt"/>
                <a:ea typeface="+mn-ea"/>
                <a:cs typeface="+mn-cs"/>
              </a:rPr>
              <a:t>IP </a:t>
            </a:r>
            <a:r>
              <a:rPr lang="el-GR" sz="1200" b="0" i="0" kern="1200" baseline="0" dirty="0" smtClean="0">
                <a:solidFill>
                  <a:schemeClr val="tx1"/>
                </a:solidFill>
                <a:effectLst/>
                <a:latin typeface="+mn-lt"/>
                <a:ea typeface="+mn-ea"/>
                <a:cs typeface="+mn-cs"/>
              </a:rPr>
              <a:t>διευθύνσεις σε </a:t>
            </a:r>
            <a:r>
              <a:rPr lang="en-US" sz="1200" b="0" i="0" kern="1200" baseline="0" dirty="0" smtClean="0">
                <a:solidFill>
                  <a:schemeClr val="tx1"/>
                </a:solidFill>
                <a:effectLst/>
                <a:latin typeface="+mn-lt"/>
                <a:ea typeface="+mn-ea"/>
                <a:cs typeface="+mn-cs"/>
              </a:rPr>
              <a:t>domain names.</a:t>
            </a:r>
            <a:endParaRPr lang="el-GR" sz="1200" b="0" i="0" kern="1200" dirty="0" smtClean="0">
              <a:solidFill>
                <a:schemeClr val="tx1"/>
              </a:solidFill>
              <a:effectLst/>
              <a:latin typeface="+mn-lt"/>
              <a:ea typeface="+mn-ea"/>
              <a:cs typeface="+mn-cs"/>
            </a:endParaRPr>
          </a:p>
          <a:p>
            <a:endParaRPr lang="el-GR"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B8B0E10-9416-484A-AE67-2425FFDAEF03}" type="slidenum">
              <a:rPr lang="el-GR" smtClean="0"/>
              <a:t>34</a:t>
            </a:fld>
            <a:endParaRPr lang="el-GR"/>
          </a:p>
        </p:txBody>
      </p:sp>
    </p:spTree>
    <p:extLst>
      <p:ext uri="{BB962C8B-B14F-4D97-AF65-F5344CB8AC3E}">
        <p14:creationId xmlns:p14="http://schemas.microsoft.com/office/powerpoint/2010/main" val="11050552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i="0" kern="1200" dirty="0" smtClean="0">
                <a:solidFill>
                  <a:schemeClr val="tx1"/>
                </a:solidFill>
                <a:effectLst/>
                <a:latin typeface="+mn-lt"/>
                <a:ea typeface="+mn-ea"/>
                <a:cs typeface="+mn-cs"/>
              </a:rPr>
              <a:t>Για την εκτέλεση των πειραμάτων χρησιμοποιήσαμε εικονικές μηχανές στο </a:t>
            </a:r>
            <a:r>
              <a:rPr lang="en-US" sz="1200" i="0" kern="1200" dirty="0" smtClean="0">
                <a:solidFill>
                  <a:schemeClr val="tx1"/>
                </a:solidFill>
                <a:effectLst/>
                <a:latin typeface="+mn-lt"/>
                <a:ea typeface="+mn-ea"/>
                <a:cs typeface="+mn-cs"/>
              </a:rPr>
              <a:t>OpenStack</a:t>
            </a:r>
            <a:r>
              <a:rPr lang="en-US" sz="1200" i="0" kern="1200" baseline="0" dirty="0" smtClean="0">
                <a:solidFill>
                  <a:schemeClr val="tx1"/>
                </a:solidFill>
                <a:effectLst/>
                <a:latin typeface="+mn-lt"/>
                <a:ea typeface="+mn-ea"/>
                <a:cs typeface="+mn-cs"/>
              </a:rPr>
              <a:t> cluster </a:t>
            </a:r>
            <a:r>
              <a:rPr lang="el-GR" sz="1200" i="0" kern="1200" baseline="0" dirty="0" smtClean="0">
                <a:solidFill>
                  <a:schemeClr val="tx1"/>
                </a:solidFill>
                <a:effectLst/>
                <a:latin typeface="+mn-lt"/>
                <a:ea typeface="+mn-ea"/>
                <a:cs typeface="+mn-cs"/>
              </a:rPr>
              <a:t>του </a:t>
            </a:r>
            <a:r>
              <a:rPr lang="en-US" sz="1200" i="0" kern="1200" baseline="0" dirty="0" err="1" smtClean="0">
                <a:solidFill>
                  <a:schemeClr val="tx1"/>
                </a:solidFill>
                <a:effectLst/>
                <a:latin typeface="+mn-lt"/>
                <a:ea typeface="+mn-ea"/>
                <a:cs typeface="+mn-cs"/>
              </a:rPr>
              <a:t>CSLab</a:t>
            </a:r>
            <a:r>
              <a:rPr lang="en-US" sz="1200" i="0" kern="1200" baseline="0" dirty="0" smtClean="0">
                <a:solidFill>
                  <a:schemeClr val="tx1"/>
                </a:solidFill>
                <a:effectLst/>
                <a:latin typeface="+mn-lt"/>
                <a:ea typeface="+mn-ea"/>
                <a:cs typeface="+mn-cs"/>
              </a:rPr>
              <a:t>.</a:t>
            </a:r>
          </a:p>
          <a:p>
            <a:endParaRPr lang="en-US" sz="1200" i="0" kern="1200" baseline="0" dirty="0" smtClean="0">
              <a:solidFill>
                <a:schemeClr val="tx1"/>
              </a:solidFill>
              <a:effectLst/>
              <a:latin typeface="+mn-lt"/>
              <a:ea typeface="+mn-ea"/>
              <a:cs typeface="+mn-cs"/>
            </a:endParaRPr>
          </a:p>
          <a:p>
            <a:r>
              <a:rPr lang="el-GR" sz="1200" i="0" kern="1200" dirty="0" smtClean="0">
                <a:solidFill>
                  <a:schemeClr val="tx1"/>
                </a:solidFill>
                <a:effectLst/>
                <a:latin typeface="+mn-lt"/>
                <a:ea typeface="+mn-ea"/>
                <a:cs typeface="+mn-cs"/>
              </a:rPr>
              <a:t>Τα </a:t>
            </a:r>
            <a:r>
              <a:rPr lang="en-US" sz="1200" i="0" kern="1200" dirty="0" smtClean="0">
                <a:solidFill>
                  <a:schemeClr val="tx1"/>
                </a:solidFill>
                <a:effectLst/>
                <a:latin typeface="+mn-lt"/>
                <a:ea typeface="+mn-ea"/>
                <a:cs typeface="+mn-cs"/>
              </a:rPr>
              <a:t>VM </a:t>
            </a:r>
            <a:r>
              <a:rPr lang="el-GR" sz="1200" i="0" kern="1200" baseline="0" dirty="0" smtClean="0">
                <a:solidFill>
                  <a:schemeClr val="tx1"/>
                </a:solidFill>
                <a:effectLst/>
                <a:latin typeface="+mn-lt"/>
                <a:ea typeface="+mn-ea"/>
                <a:cs typeface="+mn-cs"/>
              </a:rPr>
              <a:t>μας περιλαμβάνουν:</a:t>
            </a:r>
          </a:p>
          <a:p>
            <a:r>
              <a:rPr lang="el-GR" sz="1200" i="0" kern="1200" baseline="0" dirty="0" smtClean="0">
                <a:solidFill>
                  <a:schemeClr val="tx1"/>
                </a:solidFill>
                <a:effectLst/>
                <a:latin typeface="+mn-lt"/>
                <a:ea typeface="+mn-ea"/>
                <a:cs typeface="+mn-cs"/>
              </a:rPr>
              <a:t>Έναν </a:t>
            </a:r>
            <a:r>
              <a:rPr lang="en-US" sz="1200" i="0" kern="1200" baseline="0" dirty="0" smtClean="0">
                <a:solidFill>
                  <a:schemeClr val="tx1"/>
                </a:solidFill>
                <a:effectLst/>
                <a:latin typeface="+mn-lt"/>
                <a:ea typeface="+mn-ea"/>
                <a:cs typeface="+mn-cs"/>
              </a:rPr>
              <a:t>Master </a:t>
            </a:r>
            <a:r>
              <a:rPr lang="el-GR" sz="1200" i="0" kern="1200" baseline="0" dirty="0" smtClean="0">
                <a:solidFill>
                  <a:schemeClr val="tx1"/>
                </a:solidFill>
                <a:effectLst/>
                <a:latin typeface="+mn-lt"/>
                <a:ea typeface="+mn-ea"/>
                <a:cs typeface="+mn-cs"/>
              </a:rPr>
              <a:t>κόμβο, που τρέχει τις </a:t>
            </a:r>
            <a:r>
              <a:rPr lang="en-US" sz="1200" i="0" kern="1200" baseline="0" dirty="0" smtClean="0">
                <a:solidFill>
                  <a:schemeClr val="tx1"/>
                </a:solidFill>
                <a:effectLst/>
                <a:latin typeface="+mn-lt"/>
                <a:ea typeface="+mn-ea"/>
                <a:cs typeface="+mn-cs"/>
              </a:rPr>
              <a:t>master </a:t>
            </a:r>
            <a:r>
              <a:rPr lang="el-GR" sz="1200" i="0" kern="1200" baseline="0" dirty="0" smtClean="0">
                <a:solidFill>
                  <a:schemeClr val="tx1"/>
                </a:solidFill>
                <a:effectLst/>
                <a:latin typeface="+mn-lt"/>
                <a:ea typeface="+mn-ea"/>
                <a:cs typeface="+mn-cs"/>
              </a:rPr>
              <a:t>διεργασίες των </a:t>
            </a:r>
            <a:r>
              <a:rPr lang="en-US" sz="1200" i="0" kern="1200" baseline="0" dirty="0" smtClean="0">
                <a:solidFill>
                  <a:schemeClr val="tx1"/>
                </a:solidFill>
                <a:effectLst/>
                <a:latin typeface="+mn-lt"/>
                <a:ea typeface="+mn-ea"/>
                <a:cs typeface="+mn-cs"/>
              </a:rPr>
              <a:t>Storm, HDFS </a:t>
            </a:r>
            <a:r>
              <a:rPr lang="el-GR" sz="1200" i="0" kern="1200" baseline="0" dirty="0" smtClean="0">
                <a:solidFill>
                  <a:schemeClr val="tx1"/>
                </a:solidFill>
                <a:effectLst/>
                <a:latin typeface="+mn-lt"/>
                <a:ea typeface="+mn-ea"/>
                <a:cs typeface="+mn-cs"/>
              </a:rPr>
              <a:t>και </a:t>
            </a:r>
            <a:r>
              <a:rPr lang="en-US" sz="1200" i="0" kern="1200" baseline="0" dirty="0" smtClean="0">
                <a:solidFill>
                  <a:schemeClr val="tx1"/>
                </a:solidFill>
                <a:effectLst/>
                <a:latin typeface="+mn-lt"/>
                <a:ea typeface="+mn-ea"/>
                <a:cs typeface="+mn-cs"/>
              </a:rPr>
              <a:t>HBase clusters.</a:t>
            </a:r>
          </a:p>
          <a:p>
            <a:endParaRPr lang="en-US"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Έχουμε επίσης έναν </a:t>
            </a:r>
            <a:r>
              <a:rPr lang="en-US" sz="1200" i="0" kern="1200" baseline="0" dirty="0" smtClean="0">
                <a:solidFill>
                  <a:schemeClr val="tx1"/>
                </a:solidFill>
                <a:effectLst/>
                <a:latin typeface="+mn-lt"/>
                <a:ea typeface="+mn-ea"/>
                <a:cs typeface="+mn-cs"/>
              </a:rPr>
              <a:t>Zookeeper </a:t>
            </a:r>
            <a:r>
              <a:rPr lang="el-GR" sz="1200" i="0" kern="1200" baseline="0" dirty="0" smtClean="0">
                <a:solidFill>
                  <a:schemeClr val="tx1"/>
                </a:solidFill>
                <a:effectLst/>
                <a:latin typeface="+mn-lt"/>
                <a:ea typeface="+mn-ea"/>
                <a:cs typeface="+mn-cs"/>
              </a:rPr>
              <a:t>κόμβο για τις ανάγκες των </a:t>
            </a:r>
            <a:r>
              <a:rPr lang="en-US" sz="1200" i="0" kern="1200" baseline="0" dirty="0" smtClean="0">
                <a:solidFill>
                  <a:schemeClr val="tx1"/>
                </a:solidFill>
                <a:effectLst/>
                <a:latin typeface="+mn-lt"/>
                <a:ea typeface="+mn-ea"/>
                <a:cs typeface="+mn-cs"/>
              </a:rPr>
              <a:t>Kafka, Storm </a:t>
            </a:r>
            <a:r>
              <a:rPr lang="el-GR" sz="1200" i="0" kern="1200" baseline="0" dirty="0" smtClean="0">
                <a:solidFill>
                  <a:schemeClr val="tx1"/>
                </a:solidFill>
                <a:effectLst/>
                <a:latin typeface="+mn-lt"/>
                <a:ea typeface="+mn-ea"/>
                <a:cs typeface="+mn-cs"/>
              </a:rPr>
              <a:t>και </a:t>
            </a:r>
            <a:r>
              <a:rPr lang="en-US" sz="1200" i="0" kern="1200" baseline="0" dirty="0" smtClean="0">
                <a:solidFill>
                  <a:schemeClr val="tx1"/>
                </a:solidFill>
                <a:effectLst/>
                <a:latin typeface="+mn-lt"/>
                <a:ea typeface="+mn-ea"/>
                <a:cs typeface="+mn-cs"/>
              </a:rPr>
              <a:t>HBase.</a:t>
            </a:r>
          </a:p>
          <a:p>
            <a:endParaRPr lang="en-US"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Σε 4 </a:t>
            </a:r>
            <a:r>
              <a:rPr lang="en-US" sz="1200" i="0" kern="1200" baseline="0" dirty="0" smtClean="0">
                <a:solidFill>
                  <a:schemeClr val="tx1"/>
                </a:solidFill>
                <a:effectLst/>
                <a:latin typeface="+mn-lt"/>
                <a:ea typeface="+mn-ea"/>
                <a:cs typeface="+mn-cs"/>
              </a:rPr>
              <a:t>VM </a:t>
            </a:r>
            <a:r>
              <a:rPr lang="el-GR" sz="1200" i="0" kern="1200" baseline="0" dirty="0" smtClean="0">
                <a:solidFill>
                  <a:schemeClr val="tx1"/>
                </a:solidFill>
                <a:effectLst/>
                <a:latin typeface="+mn-lt"/>
                <a:ea typeface="+mn-ea"/>
                <a:cs typeface="+mn-cs"/>
              </a:rPr>
              <a:t>τρέχουν οι </a:t>
            </a:r>
            <a:r>
              <a:rPr lang="en-US" sz="1200" i="0" kern="1200" baseline="0" dirty="0" smtClean="0">
                <a:solidFill>
                  <a:schemeClr val="tx1"/>
                </a:solidFill>
                <a:effectLst/>
                <a:latin typeface="+mn-lt"/>
                <a:ea typeface="+mn-ea"/>
                <a:cs typeface="+mn-cs"/>
              </a:rPr>
              <a:t>Supervisor </a:t>
            </a:r>
            <a:r>
              <a:rPr lang="el-GR" sz="1200" i="0" kern="1200" baseline="0" dirty="0" smtClean="0">
                <a:solidFill>
                  <a:schemeClr val="tx1"/>
                </a:solidFill>
                <a:effectLst/>
                <a:latin typeface="+mn-lt"/>
                <a:ea typeface="+mn-ea"/>
                <a:cs typeface="+mn-cs"/>
              </a:rPr>
              <a:t>του </a:t>
            </a:r>
            <a:r>
              <a:rPr lang="en-US" sz="1200" i="0" kern="1200" baseline="0" dirty="0" smtClean="0">
                <a:solidFill>
                  <a:schemeClr val="tx1"/>
                </a:solidFill>
                <a:effectLst/>
                <a:latin typeface="+mn-lt"/>
                <a:ea typeface="+mn-ea"/>
                <a:cs typeface="+mn-cs"/>
              </a:rPr>
              <a:t>Storm, </a:t>
            </a:r>
            <a:r>
              <a:rPr lang="el-GR" sz="1200" i="0" kern="1200" baseline="0" dirty="0" smtClean="0">
                <a:solidFill>
                  <a:schemeClr val="tx1"/>
                </a:solidFill>
                <a:effectLst/>
                <a:latin typeface="+mn-lt"/>
                <a:ea typeface="+mn-ea"/>
                <a:cs typeface="+mn-cs"/>
              </a:rPr>
              <a:t>και σε άλλα 4 τρέχουν το </a:t>
            </a:r>
            <a:r>
              <a:rPr lang="en-US" sz="1200" i="0" kern="1200" baseline="0" dirty="0" smtClean="0">
                <a:solidFill>
                  <a:schemeClr val="tx1"/>
                </a:solidFill>
                <a:effectLst/>
                <a:latin typeface="+mn-lt"/>
                <a:ea typeface="+mn-ea"/>
                <a:cs typeface="+mn-cs"/>
              </a:rPr>
              <a:t>Kafka </a:t>
            </a:r>
            <a:r>
              <a:rPr lang="el-GR" sz="1200" i="0" kern="1200" baseline="0" dirty="0" smtClean="0">
                <a:solidFill>
                  <a:schemeClr val="tx1"/>
                </a:solidFill>
                <a:effectLst/>
                <a:latin typeface="+mn-lt"/>
                <a:ea typeface="+mn-ea"/>
                <a:cs typeface="+mn-cs"/>
              </a:rPr>
              <a:t>και </a:t>
            </a:r>
            <a:r>
              <a:rPr lang="en-US" sz="1200" i="0" kern="1200" baseline="0" dirty="0" smtClean="0">
                <a:solidFill>
                  <a:schemeClr val="tx1"/>
                </a:solidFill>
                <a:effectLst/>
                <a:latin typeface="+mn-lt"/>
                <a:ea typeface="+mn-ea"/>
                <a:cs typeface="+mn-cs"/>
              </a:rPr>
              <a:t>HBase cluster</a:t>
            </a:r>
            <a:r>
              <a:rPr lang="el-GR" sz="1200" i="0" kern="1200" baseline="0" dirty="0" smtClean="0">
                <a:solidFill>
                  <a:schemeClr val="tx1"/>
                </a:solidFill>
                <a:effectLst/>
                <a:latin typeface="+mn-lt"/>
                <a:ea typeface="+mn-ea"/>
                <a:cs typeface="+mn-cs"/>
              </a:rPr>
              <a:t> μαζί.</a:t>
            </a:r>
            <a:endParaRPr lang="en-US" sz="1200" i="0" kern="1200" baseline="0" dirty="0" smtClean="0">
              <a:solidFill>
                <a:schemeClr val="tx1"/>
              </a:solidFill>
              <a:effectLst/>
              <a:latin typeface="+mn-lt"/>
              <a:ea typeface="+mn-ea"/>
              <a:cs typeface="+mn-cs"/>
            </a:endParaRPr>
          </a:p>
          <a:p>
            <a:endParaRPr lang="en-US"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Για τα πειράματα </a:t>
            </a:r>
            <a:r>
              <a:rPr lang="el-GR" sz="1200" i="0" kern="1200" baseline="0" dirty="0" err="1" smtClean="0">
                <a:solidFill>
                  <a:schemeClr val="tx1"/>
                </a:solidFill>
                <a:effectLst/>
                <a:latin typeface="+mn-lt"/>
                <a:ea typeface="+mn-ea"/>
                <a:cs typeface="+mn-cs"/>
              </a:rPr>
              <a:t>κλιμακωσιμότητας</a:t>
            </a:r>
            <a:r>
              <a:rPr lang="el-GR" sz="1200" i="0" kern="1200" baseline="0" dirty="0" smtClean="0">
                <a:solidFill>
                  <a:schemeClr val="tx1"/>
                </a:solidFill>
                <a:effectLst/>
                <a:latin typeface="+mn-lt"/>
                <a:ea typeface="+mn-ea"/>
                <a:cs typeface="+mn-cs"/>
              </a:rPr>
              <a:t> αυξάνουμε τον αριθμό των </a:t>
            </a:r>
            <a:r>
              <a:rPr lang="en-US" sz="1200" i="0" kern="1200" baseline="0" dirty="0" smtClean="0">
                <a:solidFill>
                  <a:schemeClr val="tx1"/>
                </a:solidFill>
                <a:effectLst/>
                <a:latin typeface="+mn-lt"/>
                <a:ea typeface="+mn-ea"/>
                <a:cs typeface="+mn-cs"/>
              </a:rPr>
              <a:t>VM </a:t>
            </a:r>
            <a:r>
              <a:rPr lang="el-GR" sz="1200" i="0" kern="1200" baseline="0" dirty="0" smtClean="0">
                <a:solidFill>
                  <a:schemeClr val="tx1"/>
                </a:solidFill>
                <a:effectLst/>
                <a:latin typeface="+mn-lt"/>
                <a:ea typeface="+mn-ea"/>
                <a:cs typeface="+mn-cs"/>
              </a:rPr>
              <a:t>για αυτά τα 2 </a:t>
            </a:r>
            <a:r>
              <a:rPr lang="en-US" sz="1200" i="0" kern="1200" baseline="0" dirty="0" smtClean="0">
                <a:solidFill>
                  <a:schemeClr val="tx1"/>
                </a:solidFill>
                <a:effectLst/>
                <a:latin typeface="+mn-lt"/>
                <a:ea typeface="+mn-ea"/>
                <a:cs typeface="+mn-cs"/>
              </a:rPr>
              <a:t>cluster </a:t>
            </a:r>
            <a:r>
              <a:rPr lang="el-GR" sz="1200" i="0" kern="1200" baseline="0" dirty="0" smtClean="0">
                <a:solidFill>
                  <a:schemeClr val="tx1"/>
                </a:solidFill>
                <a:effectLst/>
                <a:latin typeface="+mn-lt"/>
                <a:ea typeface="+mn-ea"/>
                <a:cs typeface="+mn-cs"/>
              </a:rPr>
              <a:t>από 4 μέχρι 16.</a:t>
            </a:r>
            <a:endParaRPr lang="el-GR" sz="1200" i="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endParaRPr lang="el-GR" dirty="0"/>
          </a:p>
        </p:txBody>
      </p:sp>
      <p:sp>
        <p:nvSpPr>
          <p:cNvPr id="4" name="Slide Number Placeholder 3"/>
          <p:cNvSpPr>
            <a:spLocks noGrp="1"/>
          </p:cNvSpPr>
          <p:nvPr>
            <p:ph type="sldNum" sz="quarter" idx="10"/>
          </p:nvPr>
        </p:nvSpPr>
        <p:spPr/>
        <p:txBody>
          <a:bodyPr/>
          <a:lstStyle/>
          <a:p>
            <a:fld id="{3B8B0E10-9416-484A-AE67-2425FFDAEF03}" type="slidenum">
              <a:rPr lang="el-GR" smtClean="0"/>
              <a:t>35</a:t>
            </a:fld>
            <a:endParaRPr lang="el-GR"/>
          </a:p>
        </p:txBody>
      </p:sp>
    </p:spTree>
    <p:extLst>
      <p:ext uri="{BB962C8B-B14F-4D97-AF65-F5344CB8AC3E}">
        <p14:creationId xmlns:p14="http://schemas.microsoft.com/office/powerpoint/2010/main" val="4160711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1200" i="0" kern="1200" dirty="0" smtClean="0">
                <a:solidFill>
                  <a:schemeClr val="tx1"/>
                </a:solidFill>
                <a:effectLst/>
                <a:latin typeface="+mn-lt"/>
                <a:ea typeface="+mn-ea"/>
                <a:cs typeface="+mn-cs"/>
              </a:rPr>
              <a:t>Αρχίζουμε</a:t>
            </a:r>
            <a:r>
              <a:rPr lang="el-GR" sz="1200" i="0" kern="1200" baseline="0" dirty="0" smtClean="0">
                <a:solidFill>
                  <a:schemeClr val="tx1"/>
                </a:solidFill>
                <a:effectLst/>
                <a:latin typeface="+mn-lt"/>
                <a:ea typeface="+mn-ea"/>
                <a:cs typeface="+mn-cs"/>
              </a:rPr>
              <a:t> με την αξιολόγηση </a:t>
            </a:r>
            <a:r>
              <a:rPr lang="el-GR" sz="1200" i="0" kern="1200" baseline="0" dirty="0" err="1" smtClean="0">
                <a:solidFill>
                  <a:schemeClr val="tx1"/>
                </a:solidFill>
                <a:effectLst/>
                <a:latin typeface="+mn-lt"/>
                <a:ea typeface="+mn-ea"/>
                <a:cs typeface="+mn-cs"/>
              </a:rPr>
              <a:t>κλιμακωσιμότητας</a:t>
            </a:r>
            <a:r>
              <a:rPr lang="el-GR" sz="1200" i="0" kern="1200" baseline="0" dirty="0" smtClean="0">
                <a:solidFill>
                  <a:schemeClr val="tx1"/>
                </a:solidFill>
                <a:effectLst/>
                <a:latin typeface="+mn-lt"/>
                <a:ea typeface="+mn-ea"/>
                <a:cs typeface="+mn-cs"/>
              </a:rPr>
              <a:t> </a:t>
            </a:r>
            <a:r>
              <a:rPr lang="el-GR" sz="1200" i="0" kern="1200" baseline="0" dirty="0" smtClean="0">
                <a:solidFill>
                  <a:schemeClr val="tx1"/>
                </a:solidFill>
                <a:effectLst/>
                <a:latin typeface="+mn-lt"/>
                <a:ea typeface="+mn-ea"/>
                <a:cs typeface="+mn-cs"/>
              </a:rPr>
              <a:t>του </a:t>
            </a:r>
            <a:r>
              <a:rPr lang="en-US" sz="1200" i="0" kern="1200" baseline="0" dirty="0" smtClean="0">
                <a:solidFill>
                  <a:schemeClr val="tx1"/>
                </a:solidFill>
                <a:effectLst/>
                <a:latin typeface="+mn-lt"/>
                <a:ea typeface="+mn-ea"/>
                <a:cs typeface="+mn-cs"/>
              </a:rPr>
              <a:t>Kafka topic </a:t>
            </a:r>
            <a:r>
              <a:rPr lang="el-GR" sz="1200" i="0" kern="1200" baseline="0" dirty="0" smtClean="0">
                <a:solidFill>
                  <a:schemeClr val="tx1"/>
                </a:solidFill>
                <a:effectLst/>
                <a:latin typeface="+mn-lt"/>
                <a:ea typeface="+mn-ea"/>
                <a:cs typeface="+mn-cs"/>
              </a:rPr>
              <a:t>αυξάνοντας τον αριθμό των </a:t>
            </a:r>
            <a:r>
              <a:rPr lang="en-US" sz="1200" i="0" kern="1200" baseline="0" dirty="0" smtClean="0">
                <a:solidFill>
                  <a:schemeClr val="tx1"/>
                </a:solidFill>
                <a:effectLst/>
                <a:latin typeface="+mn-lt"/>
                <a:ea typeface="+mn-ea"/>
                <a:cs typeface="+mn-cs"/>
              </a:rPr>
              <a:t>brokers </a:t>
            </a:r>
            <a:r>
              <a:rPr lang="el-GR" sz="1200" i="0" kern="1200" baseline="0" dirty="0" smtClean="0">
                <a:solidFill>
                  <a:schemeClr val="tx1"/>
                </a:solidFill>
                <a:effectLst/>
                <a:latin typeface="+mn-lt"/>
                <a:ea typeface="+mn-ea"/>
                <a:cs typeface="+mn-cs"/>
              </a:rPr>
              <a:t>και παράλληλα τα </a:t>
            </a:r>
            <a:r>
              <a:rPr lang="en-US" sz="1200" i="0" kern="1200" baseline="0" dirty="0" smtClean="0">
                <a:solidFill>
                  <a:schemeClr val="tx1"/>
                </a:solidFill>
                <a:effectLst/>
                <a:latin typeface="+mn-lt"/>
                <a:ea typeface="+mn-ea"/>
                <a:cs typeface="+mn-cs"/>
              </a:rPr>
              <a:t>partitions</a:t>
            </a:r>
            <a:r>
              <a:rPr lang="el-GR" sz="1200" i="0" kern="1200" baseline="0" dirty="0" smtClean="0">
                <a:solidFill>
                  <a:schemeClr val="tx1"/>
                </a:solidFill>
                <a:effectLst/>
                <a:latin typeface="+mn-lt"/>
                <a:ea typeface="+mn-ea"/>
                <a:cs typeface="+mn-cs"/>
              </a:rPr>
              <a:t>. </a:t>
            </a:r>
          </a:p>
          <a:p>
            <a:endParaRPr lang="el-GR"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Παρατηρούμε σχεδόν γραμμική κλιμάκωση για το </a:t>
            </a:r>
            <a:r>
              <a:rPr lang="en-US" sz="1200" i="0" kern="1200" baseline="0" dirty="0" smtClean="0">
                <a:solidFill>
                  <a:schemeClr val="tx1"/>
                </a:solidFill>
                <a:effectLst/>
                <a:latin typeface="+mn-lt"/>
                <a:ea typeface="+mn-ea"/>
                <a:cs typeface="+mn-cs"/>
              </a:rPr>
              <a:t>throughput </a:t>
            </a:r>
            <a:r>
              <a:rPr lang="el-GR" sz="1200" i="0" kern="1200" baseline="0" dirty="0" smtClean="0">
                <a:solidFill>
                  <a:schemeClr val="tx1"/>
                </a:solidFill>
                <a:effectLst/>
                <a:latin typeface="+mn-lt"/>
                <a:ea typeface="+mn-ea"/>
                <a:cs typeface="+mn-cs"/>
              </a:rPr>
              <a:t>εισαγωγής δεδομένων στο </a:t>
            </a:r>
            <a:r>
              <a:rPr lang="en-US" sz="1200" i="0" kern="1200" baseline="0" dirty="0" smtClean="0">
                <a:solidFill>
                  <a:schemeClr val="tx1"/>
                </a:solidFill>
                <a:effectLst/>
                <a:latin typeface="+mn-lt"/>
                <a:ea typeface="+mn-ea"/>
                <a:cs typeface="+mn-cs"/>
              </a:rPr>
              <a:t>topic</a:t>
            </a:r>
            <a:r>
              <a:rPr lang="el-GR" sz="1200" i="0" kern="1200" baseline="0" dirty="0" smtClean="0">
                <a:solidFill>
                  <a:schemeClr val="tx1"/>
                </a:solidFill>
                <a:effectLst/>
                <a:latin typeface="+mn-lt"/>
                <a:ea typeface="+mn-ea"/>
                <a:cs typeface="+mn-cs"/>
              </a:rPr>
              <a:t>.</a:t>
            </a:r>
          </a:p>
          <a:p>
            <a:endParaRPr lang="el-GR" sz="120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B8B0E10-9416-484A-AE67-2425FFDAEF03}" type="slidenum">
              <a:rPr lang="el-GR" smtClean="0"/>
              <a:t>36</a:t>
            </a:fld>
            <a:endParaRPr lang="el-GR"/>
          </a:p>
        </p:txBody>
      </p:sp>
    </p:spTree>
    <p:extLst>
      <p:ext uri="{BB962C8B-B14F-4D97-AF65-F5344CB8AC3E}">
        <p14:creationId xmlns:p14="http://schemas.microsoft.com/office/powerpoint/2010/main" val="20358897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i="0" kern="1200" dirty="0" smtClean="0">
                <a:solidFill>
                  <a:schemeClr val="tx1"/>
                </a:solidFill>
                <a:effectLst/>
                <a:latin typeface="+mn-lt"/>
                <a:ea typeface="+mn-ea"/>
                <a:cs typeface="+mn-cs"/>
              </a:rPr>
              <a:t>Συνεχίζουμε με τα πειράματα για την </a:t>
            </a:r>
            <a:r>
              <a:rPr lang="en-US" sz="1200" i="0" kern="1200" dirty="0" smtClean="0">
                <a:solidFill>
                  <a:schemeClr val="tx1"/>
                </a:solidFill>
                <a:effectLst/>
                <a:latin typeface="+mn-lt"/>
                <a:ea typeface="+mn-ea"/>
                <a:cs typeface="+mn-cs"/>
              </a:rPr>
              <a:t>Storm topology.</a:t>
            </a:r>
          </a:p>
          <a:p>
            <a:endParaRPr lang="en-US" sz="1200" i="0" kern="1200" dirty="0" smtClean="0">
              <a:solidFill>
                <a:schemeClr val="tx1"/>
              </a:solidFill>
              <a:effectLst/>
              <a:latin typeface="+mn-lt"/>
              <a:ea typeface="+mn-ea"/>
              <a:cs typeface="+mn-cs"/>
            </a:endParaRPr>
          </a:p>
          <a:p>
            <a:r>
              <a:rPr lang="el-GR" sz="1200" i="0" kern="1200" dirty="0" smtClean="0">
                <a:solidFill>
                  <a:schemeClr val="tx1"/>
                </a:solidFill>
                <a:effectLst/>
                <a:latin typeface="+mn-lt"/>
                <a:ea typeface="+mn-ea"/>
                <a:cs typeface="+mn-cs"/>
              </a:rPr>
              <a:t>Αρχικά προσδιορίζουμε</a:t>
            </a:r>
            <a:r>
              <a:rPr lang="el-GR" sz="1200" i="0" kern="1200" baseline="0" dirty="0" smtClean="0">
                <a:solidFill>
                  <a:schemeClr val="tx1"/>
                </a:solidFill>
                <a:effectLst/>
                <a:latin typeface="+mn-lt"/>
                <a:ea typeface="+mn-ea"/>
                <a:cs typeface="+mn-cs"/>
              </a:rPr>
              <a:t> το βέλτιστο συνδυασμό παραλληλίας για τα στοιχεία της τοπολογίας, με τη βοήθεια του </a:t>
            </a:r>
            <a:r>
              <a:rPr lang="en-US" sz="1200" i="0" kern="1200" baseline="0" dirty="0" smtClean="0">
                <a:solidFill>
                  <a:schemeClr val="tx1"/>
                </a:solidFill>
                <a:effectLst/>
                <a:latin typeface="+mn-lt"/>
                <a:ea typeface="+mn-ea"/>
                <a:cs typeface="+mn-cs"/>
              </a:rPr>
              <a:t>capacity metric. </a:t>
            </a:r>
            <a:r>
              <a:rPr lang="el-GR" sz="1200" i="0" kern="1200" baseline="0" dirty="0" smtClean="0">
                <a:solidFill>
                  <a:schemeClr val="tx1"/>
                </a:solidFill>
                <a:effectLst/>
                <a:latin typeface="+mn-lt"/>
                <a:ea typeface="+mn-ea"/>
                <a:cs typeface="+mn-cs"/>
              </a:rPr>
              <a:t>Εάν αυτό το </a:t>
            </a:r>
            <a:r>
              <a:rPr lang="en-US" sz="1200" i="0" kern="1200" baseline="0" dirty="0" smtClean="0">
                <a:solidFill>
                  <a:schemeClr val="tx1"/>
                </a:solidFill>
                <a:effectLst/>
                <a:latin typeface="+mn-lt"/>
                <a:ea typeface="+mn-ea"/>
                <a:cs typeface="+mn-cs"/>
              </a:rPr>
              <a:t>metric </a:t>
            </a:r>
            <a:r>
              <a:rPr lang="el-GR" sz="1200" i="0" kern="1200" baseline="0" dirty="0" smtClean="0">
                <a:solidFill>
                  <a:schemeClr val="tx1"/>
                </a:solidFill>
                <a:effectLst/>
                <a:latin typeface="+mn-lt"/>
                <a:ea typeface="+mn-ea"/>
                <a:cs typeface="+mn-cs"/>
              </a:rPr>
              <a:t>είναι κοντά στο 1 για κάποιο </a:t>
            </a:r>
            <a:r>
              <a:rPr lang="en-US" sz="1200" i="0" kern="1200" baseline="0" dirty="0" smtClean="0">
                <a:solidFill>
                  <a:schemeClr val="tx1"/>
                </a:solidFill>
                <a:effectLst/>
                <a:latin typeface="+mn-lt"/>
                <a:ea typeface="+mn-ea"/>
                <a:cs typeface="+mn-cs"/>
              </a:rPr>
              <a:t>bolt</a:t>
            </a:r>
            <a:r>
              <a:rPr lang="el-GR" sz="1200" i="0" kern="1200" baseline="0" dirty="0" smtClean="0">
                <a:solidFill>
                  <a:schemeClr val="tx1"/>
                </a:solidFill>
                <a:effectLst/>
                <a:latin typeface="+mn-lt"/>
                <a:ea typeface="+mn-ea"/>
                <a:cs typeface="+mn-cs"/>
              </a:rPr>
              <a:t>, σημαίνει ότι αυτό το </a:t>
            </a:r>
            <a:r>
              <a:rPr lang="en-US" sz="1200" i="0" kern="1200" baseline="0" dirty="0" smtClean="0">
                <a:solidFill>
                  <a:schemeClr val="tx1"/>
                </a:solidFill>
                <a:effectLst/>
                <a:latin typeface="+mn-lt"/>
                <a:ea typeface="+mn-ea"/>
                <a:cs typeface="+mn-cs"/>
              </a:rPr>
              <a:t>bolt</a:t>
            </a:r>
            <a:r>
              <a:rPr lang="el-GR" sz="1200" i="0" kern="1200" baseline="0" dirty="0" smtClean="0">
                <a:solidFill>
                  <a:schemeClr val="tx1"/>
                </a:solidFill>
                <a:effectLst/>
                <a:latin typeface="+mn-lt"/>
                <a:ea typeface="+mn-ea"/>
                <a:cs typeface="+mn-cs"/>
              </a:rPr>
              <a:t> αποτελεί </a:t>
            </a:r>
            <a:r>
              <a:rPr lang="en-US" sz="1200" i="0" kern="1200" baseline="0" dirty="0" smtClean="0">
                <a:solidFill>
                  <a:schemeClr val="tx1"/>
                </a:solidFill>
                <a:effectLst/>
                <a:latin typeface="+mn-lt"/>
                <a:ea typeface="+mn-ea"/>
                <a:cs typeface="+mn-cs"/>
              </a:rPr>
              <a:t>bottleneck </a:t>
            </a:r>
            <a:r>
              <a:rPr lang="el-GR" sz="1200" i="0" kern="1200" baseline="0" dirty="0" smtClean="0">
                <a:solidFill>
                  <a:schemeClr val="tx1"/>
                </a:solidFill>
                <a:effectLst/>
                <a:latin typeface="+mn-lt"/>
                <a:ea typeface="+mn-ea"/>
                <a:cs typeface="+mn-cs"/>
              </a:rPr>
              <a:t>στην τοπολογία μας. Για να το αντιμετωπίσουμε αυτό αυξάνουμε τον παραλληλισμό του συγκεκριμένου </a:t>
            </a:r>
            <a:r>
              <a:rPr lang="en-US" sz="1200" i="0" kern="1200" baseline="0" dirty="0" smtClean="0">
                <a:solidFill>
                  <a:schemeClr val="tx1"/>
                </a:solidFill>
                <a:effectLst/>
                <a:latin typeface="+mn-lt"/>
                <a:ea typeface="+mn-ea"/>
                <a:cs typeface="+mn-cs"/>
              </a:rPr>
              <a:t>bolt. </a:t>
            </a:r>
            <a:r>
              <a:rPr lang="el-GR" sz="1200" i="0" kern="1200" baseline="0" dirty="0" smtClean="0">
                <a:solidFill>
                  <a:schemeClr val="tx1"/>
                </a:solidFill>
                <a:effectLst/>
                <a:latin typeface="+mn-lt"/>
                <a:ea typeface="+mn-ea"/>
                <a:cs typeface="+mn-cs"/>
              </a:rPr>
              <a:t>Επαναλαμβάνουμε τη διαδικασία μέχρι να φτάσουμε στο μέγιστο </a:t>
            </a:r>
            <a:r>
              <a:rPr lang="en-US" sz="1200" i="0" kern="1200" baseline="0" dirty="0" smtClean="0">
                <a:solidFill>
                  <a:schemeClr val="tx1"/>
                </a:solidFill>
                <a:effectLst/>
                <a:latin typeface="+mn-lt"/>
                <a:ea typeface="+mn-ea"/>
                <a:cs typeface="+mn-cs"/>
              </a:rPr>
              <a:t>throughput </a:t>
            </a:r>
            <a:r>
              <a:rPr lang="el-GR" sz="1200" i="0" kern="1200" baseline="0" dirty="0" smtClean="0">
                <a:solidFill>
                  <a:schemeClr val="tx1"/>
                </a:solidFill>
                <a:effectLst/>
                <a:latin typeface="+mn-lt"/>
                <a:ea typeface="+mn-ea"/>
                <a:cs typeface="+mn-cs"/>
              </a:rPr>
              <a:t>της τοπολογίας.</a:t>
            </a:r>
          </a:p>
          <a:p>
            <a:endParaRPr lang="el-GR" sz="1200" i="0" kern="1200" baseline="0" dirty="0" smtClean="0">
              <a:solidFill>
                <a:schemeClr val="tx1"/>
              </a:solidFill>
              <a:effectLst/>
              <a:latin typeface="+mn-lt"/>
              <a:ea typeface="+mn-ea"/>
              <a:cs typeface="+mn-cs"/>
            </a:endParaRPr>
          </a:p>
          <a:p>
            <a:r>
              <a:rPr lang="el-GR" sz="1200" i="0" kern="1200" dirty="0" smtClean="0">
                <a:solidFill>
                  <a:schemeClr val="tx1"/>
                </a:solidFill>
                <a:effectLst/>
                <a:latin typeface="+mn-lt"/>
                <a:ea typeface="+mn-ea"/>
                <a:cs typeface="+mn-cs"/>
              </a:rPr>
              <a:t>Βλέπουμε ότι στο </a:t>
            </a:r>
            <a:r>
              <a:rPr lang="en-US" sz="1200" i="0" kern="1200" dirty="0" smtClean="0">
                <a:solidFill>
                  <a:schemeClr val="tx1"/>
                </a:solidFill>
                <a:effectLst/>
                <a:latin typeface="+mn-lt"/>
                <a:ea typeface="+mn-ea"/>
                <a:cs typeface="+mn-cs"/>
              </a:rPr>
              <a:t>cluster</a:t>
            </a:r>
            <a:r>
              <a:rPr lang="en-US" sz="1200" i="0" kern="1200" baseline="0" dirty="0" smtClean="0">
                <a:solidFill>
                  <a:schemeClr val="tx1"/>
                </a:solidFill>
                <a:effectLst/>
                <a:latin typeface="+mn-lt"/>
                <a:ea typeface="+mn-ea"/>
                <a:cs typeface="+mn-cs"/>
              </a:rPr>
              <a:t> </a:t>
            </a:r>
            <a:r>
              <a:rPr lang="el-GR" sz="1200" i="0" kern="1200" baseline="0" dirty="0" smtClean="0">
                <a:solidFill>
                  <a:schemeClr val="tx1"/>
                </a:solidFill>
                <a:effectLst/>
                <a:latin typeface="+mn-lt"/>
                <a:ea typeface="+mn-ea"/>
                <a:cs typeface="+mn-cs"/>
              </a:rPr>
              <a:t>μας πετυχαίνουμε μέγιστο </a:t>
            </a:r>
            <a:r>
              <a:rPr lang="en-US" sz="1200" i="0" kern="1200" baseline="0" dirty="0" smtClean="0">
                <a:solidFill>
                  <a:schemeClr val="tx1"/>
                </a:solidFill>
                <a:effectLst/>
                <a:latin typeface="+mn-lt"/>
                <a:ea typeface="+mn-ea"/>
                <a:cs typeface="+mn-cs"/>
              </a:rPr>
              <a:t>throughput </a:t>
            </a:r>
            <a:r>
              <a:rPr lang="el-GR" sz="1200" i="0" kern="1200" baseline="0" dirty="0" smtClean="0">
                <a:solidFill>
                  <a:schemeClr val="tx1"/>
                </a:solidFill>
                <a:effectLst/>
                <a:latin typeface="+mn-lt"/>
                <a:ea typeface="+mn-ea"/>
                <a:cs typeface="+mn-cs"/>
              </a:rPr>
              <a:t>περίπου 2800 μηνύματα/</a:t>
            </a:r>
            <a:r>
              <a:rPr lang="en-US" sz="1200" i="0" kern="1200" baseline="0" dirty="0" smtClean="0">
                <a:solidFill>
                  <a:schemeClr val="tx1"/>
                </a:solidFill>
                <a:effectLst/>
                <a:latin typeface="+mn-lt"/>
                <a:ea typeface="+mn-ea"/>
                <a:cs typeface="+mn-cs"/>
              </a:rPr>
              <a:t>sec </a:t>
            </a:r>
            <a:r>
              <a:rPr lang="el-GR" sz="1200" i="0" kern="1200" baseline="0" dirty="0" smtClean="0">
                <a:solidFill>
                  <a:schemeClr val="tx1"/>
                </a:solidFill>
                <a:effectLst/>
                <a:latin typeface="+mn-lt"/>
                <a:ea typeface="+mn-ea"/>
                <a:cs typeface="+mn-cs"/>
              </a:rPr>
              <a:t>με συνδυασμό παραλληλίας 4-4-4-16-28, που σημαίνει ότι το </a:t>
            </a:r>
            <a:r>
              <a:rPr lang="en-US" sz="1200" i="0" kern="1200" baseline="0" dirty="0" smtClean="0">
                <a:solidFill>
                  <a:schemeClr val="tx1"/>
                </a:solidFill>
                <a:effectLst/>
                <a:latin typeface="+mn-lt"/>
                <a:ea typeface="+mn-ea"/>
                <a:cs typeface="+mn-cs"/>
              </a:rPr>
              <a:t>Kafka spout </a:t>
            </a:r>
            <a:r>
              <a:rPr lang="el-GR" sz="1200" i="0" kern="1200" baseline="0" dirty="0" smtClean="0">
                <a:solidFill>
                  <a:schemeClr val="tx1"/>
                </a:solidFill>
                <a:effectLst/>
                <a:latin typeface="+mn-lt"/>
                <a:ea typeface="+mn-ea"/>
                <a:cs typeface="+mn-cs"/>
              </a:rPr>
              <a:t>έχει παραλληλία 4, το </a:t>
            </a:r>
            <a:r>
              <a:rPr lang="en-US" sz="1200" i="0" kern="1200" baseline="0" dirty="0" smtClean="0">
                <a:solidFill>
                  <a:schemeClr val="tx1"/>
                </a:solidFill>
                <a:effectLst/>
                <a:latin typeface="+mn-lt"/>
                <a:ea typeface="+mn-ea"/>
                <a:cs typeface="+mn-cs"/>
              </a:rPr>
              <a:t>Split Fields Bolt 4, </a:t>
            </a:r>
            <a:r>
              <a:rPr lang="el-GR" sz="1200" i="0" kern="1200" baseline="0" dirty="0" smtClean="0">
                <a:solidFill>
                  <a:schemeClr val="tx1"/>
                </a:solidFill>
                <a:effectLst/>
                <a:latin typeface="+mn-lt"/>
                <a:ea typeface="+mn-ea"/>
                <a:cs typeface="+mn-cs"/>
              </a:rPr>
              <a:t>το </a:t>
            </a:r>
            <a:r>
              <a:rPr lang="en-US" sz="1200" i="0" kern="1200" baseline="0" dirty="0" smtClean="0">
                <a:solidFill>
                  <a:schemeClr val="tx1"/>
                </a:solidFill>
                <a:effectLst/>
                <a:latin typeface="+mn-lt"/>
                <a:ea typeface="+mn-ea"/>
                <a:cs typeface="+mn-cs"/>
              </a:rPr>
              <a:t>IP to AS Bolt 4, </a:t>
            </a:r>
            <a:r>
              <a:rPr lang="el-GR" sz="1200" i="0" kern="1200" baseline="0" dirty="0" smtClean="0">
                <a:solidFill>
                  <a:schemeClr val="tx1"/>
                </a:solidFill>
                <a:effectLst/>
                <a:latin typeface="+mn-lt"/>
                <a:ea typeface="+mn-ea"/>
                <a:cs typeface="+mn-cs"/>
              </a:rPr>
              <a:t>το </a:t>
            </a:r>
            <a:r>
              <a:rPr lang="en-US" sz="1200" i="0" kern="1200" baseline="0" dirty="0" smtClean="0">
                <a:solidFill>
                  <a:schemeClr val="tx1"/>
                </a:solidFill>
                <a:effectLst/>
                <a:latin typeface="+mn-lt"/>
                <a:ea typeface="+mn-ea"/>
                <a:cs typeface="+mn-cs"/>
              </a:rPr>
              <a:t>IP to DNS Bolt 16 </a:t>
            </a:r>
            <a:r>
              <a:rPr lang="el-GR" sz="1200" i="0" kern="1200" baseline="0" dirty="0" smtClean="0">
                <a:solidFill>
                  <a:schemeClr val="tx1"/>
                </a:solidFill>
                <a:effectLst/>
                <a:latin typeface="+mn-lt"/>
                <a:ea typeface="+mn-ea"/>
                <a:cs typeface="+mn-cs"/>
              </a:rPr>
              <a:t>και το </a:t>
            </a:r>
            <a:r>
              <a:rPr lang="en-US" sz="1200" i="0" kern="1200" baseline="0" dirty="0" smtClean="0">
                <a:solidFill>
                  <a:schemeClr val="tx1"/>
                </a:solidFill>
                <a:effectLst/>
                <a:latin typeface="+mn-lt"/>
                <a:ea typeface="+mn-ea"/>
                <a:cs typeface="+mn-cs"/>
              </a:rPr>
              <a:t>Phoenix Bolt </a:t>
            </a:r>
            <a:r>
              <a:rPr lang="el-GR" sz="1200" i="0" kern="1200" baseline="0" dirty="0" smtClean="0">
                <a:solidFill>
                  <a:schemeClr val="tx1"/>
                </a:solidFill>
                <a:effectLst/>
                <a:latin typeface="+mn-lt"/>
                <a:ea typeface="+mn-ea"/>
                <a:cs typeface="+mn-cs"/>
              </a:rPr>
              <a:t>28.</a:t>
            </a:r>
          </a:p>
          <a:p>
            <a:endParaRPr lang="el-GR"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Καταγράψαμε επίσης το </a:t>
            </a:r>
            <a:r>
              <a:rPr lang="en-US" sz="1200" i="0" kern="1200" baseline="0" dirty="0" smtClean="0">
                <a:solidFill>
                  <a:schemeClr val="tx1"/>
                </a:solidFill>
                <a:effectLst/>
                <a:latin typeface="+mn-lt"/>
                <a:ea typeface="+mn-ea"/>
                <a:cs typeface="+mn-cs"/>
              </a:rPr>
              <a:t>CPU utilization </a:t>
            </a:r>
            <a:r>
              <a:rPr lang="el-GR" sz="1200" i="0" kern="1200" baseline="0" dirty="0" smtClean="0">
                <a:solidFill>
                  <a:schemeClr val="tx1"/>
                </a:solidFill>
                <a:effectLst/>
                <a:latin typeface="+mn-lt"/>
                <a:ea typeface="+mn-ea"/>
                <a:cs typeface="+mn-cs"/>
              </a:rPr>
              <a:t>των </a:t>
            </a:r>
            <a:r>
              <a:rPr lang="en-US" sz="1200" i="0" kern="1200" baseline="0" dirty="0" smtClean="0">
                <a:solidFill>
                  <a:schemeClr val="tx1"/>
                </a:solidFill>
                <a:effectLst/>
                <a:latin typeface="+mn-lt"/>
                <a:ea typeface="+mn-ea"/>
                <a:cs typeface="+mn-cs"/>
              </a:rPr>
              <a:t>Storm </a:t>
            </a:r>
            <a:r>
              <a:rPr lang="el-GR" sz="1200" i="0" kern="1200" baseline="0" dirty="0" smtClean="0">
                <a:solidFill>
                  <a:schemeClr val="tx1"/>
                </a:solidFill>
                <a:effectLst/>
                <a:latin typeface="+mn-lt"/>
                <a:ea typeface="+mn-ea"/>
                <a:cs typeface="+mn-cs"/>
              </a:rPr>
              <a:t>και </a:t>
            </a:r>
            <a:r>
              <a:rPr lang="en-US" sz="1200" i="0" kern="1200" baseline="0" dirty="0" smtClean="0">
                <a:solidFill>
                  <a:schemeClr val="tx1"/>
                </a:solidFill>
                <a:effectLst/>
                <a:latin typeface="+mn-lt"/>
                <a:ea typeface="+mn-ea"/>
                <a:cs typeface="+mn-cs"/>
              </a:rPr>
              <a:t>HBase clusters</a:t>
            </a:r>
            <a:r>
              <a:rPr lang="el-GR" sz="1200" i="0" kern="1200" baseline="0" dirty="0" smtClean="0">
                <a:solidFill>
                  <a:schemeClr val="tx1"/>
                </a:solidFill>
                <a:effectLst/>
                <a:latin typeface="+mn-lt"/>
                <a:ea typeface="+mn-ea"/>
                <a:cs typeface="+mn-cs"/>
              </a:rPr>
              <a:t> για τα πειράματα. Βλέπουμε ότι οι επεξεργαστές δεν είναι κορεσμένοι στο μέγιστο </a:t>
            </a:r>
            <a:r>
              <a:rPr lang="en-US" sz="1200" i="0" kern="1200" baseline="0" dirty="0" smtClean="0">
                <a:solidFill>
                  <a:schemeClr val="tx1"/>
                </a:solidFill>
                <a:effectLst/>
                <a:latin typeface="+mn-lt"/>
                <a:ea typeface="+mn-ea"/>
                <a:cs typeface="+mn-cs"/>
              </a:rPr>
              <a:t>throughput </a:t>
            </a:r>
            <a:r>
              <a:rPr lang="el-GR" sz="1200" i="0" kern="1200" baseline="0" dirty="0" smtClean="0">
                <a:solidFill>
                  <a:schemeClr val="tx1"/>
                </a:solidFill>
                <a:effectLst/>
                <a:latin typeface="+mn-lt"/>
                <a:ea typeface="+mn-ea"/>
                <a:cs typeface="+mn-cs"/>
              </a:rPr>
              <a:t>το οποίο σημαίνει ότι το </a:t>
            </a:r>
            <a:r>
              <a:rPr lang="en-US" sz="1200" i="0" kern="1200" baseline="0" dirty="0" smtClean="0">
                <a:solidFill>
                  <a:schemeClr val="tx1"/>
                </a:solidFill>
                <a:effectLst/>
                <a:latin typeface="+mn-lt"/>
                <a:ea typeface="+mn-ea"/>
                <a:cs typeface="+mn-cs"/>
              </a:rPr>
              <a:t>workload </a:t>
            </a:r>
            <a:r>
              <a:rPr lang="el-GR" sz="1200" i="0" kern="1200" baseline="0" dirty="0" smtClean="0">
                <a:solidFill>
                  <a:schemeClr val="tx1"/>
                </a:solidFill>
                <a:effectLst/>
                <a:latin typeface="+mn-lt"/>
                <a:ea typeface="+mn-ea"/>
                <a:cs typeface="+mn-cs"/>
              </a:rPr>
              <a:t>είναι </a:t>
            </a:r>
            <a:r>
              <a:rPr lang="en-US" sz="1200" i="0" kern="1200" baseline="0" dirty="0" smtClean="0">
                <a:solidFill>
                  <a:schemeClr val="tx1"/>
                </a:solidFill>
                <a:effectLst/>
                <a:latin typeface="+mn-lt"/>
                <a:ea typeface="+mn-ea"/>
                <a:cs typeface="+mn-cs"/>
              </a:rPr>
              <a:t>I</a:t>
            </a:r>
            <a:r>
              <a:rPr lang="el-GR" sz="1200" i="0" kern="1200" baseline="0" dirty="0" smtClean="0">
                <a:solidFill>
                  <a:schemeClr val="tx1"/>
                </a:solidFill>
                <a:effectLst/>
                <a:latin typeface="+mn-lt"/>
                <a:ea typeface="+mn-ea"/>
                <a:cs typeface="+mn-cs"/>
              </a:rPr>
              <a:t>/</a:t>
            </a:r>
            <a:r>
              <a:rPr lang="en-US" sz="1200" i="0" kern="1200" baseline="0" dirty="0" smtClean="0">
                <a:solidFill>
                  <a:schemeClr val="tx1"/>
                </a:solidFill>
                <a:effectLst/>
                <a:latin typeface="+mn-lt"/>
                <a:ea typeface="+mn-ea"/>
                <a:cs typeface="+mn-cs"/>
              </a:rPr>
              <a:t>O heavy.</a:t>
            </a:r>
            <a:endParaRPr lang="el-GR" sz="1200" i="0" kern="1200" dirty="0" smtClean="0">
              <a:solidFill>
                <a:schemeClr val="tx1"/>
              </a:solidFill>
              <a:effectLst/>
              <a:latin typeface="+mn-lt"/>
              <a:ea typeface="+mn-ea"/>
              <a:cs typeface="+mn-cs"/>
            </a:endParaRPr>
          </a:p>
          <a:p>
            <a:endParaRPr lang="el-GR" dirty="0"/>
          </a:p>
        </p:txBody>
      </p:sp>
      <p:sp>
        <p:nvSpPr>
          <p:cNvPr id="4" name="Slide Number Placeholder 3"/>
          <p:cNvSpPr>
            <a:spLocks noGrp="1"/>
          </p:cNvSpPr>
          <p:nvPr>
            <p:ph type="sldNum" sz="quarter" idx="10"/>
          </p:nvPr>
        </p:nvSpPr>
        <p:spPr/>
        <p:txBody>
          <a:bodyPr/>
          <a:lstStyle/>
          <a:p>
            <a:fld id="{3B8B0E10-9416-484A-AE67-2425FFDAEF03}" type="slidenum">
              <a:rPr lang="el-GR" smtClean="0"/>
              <a:t>37</a:t>
            </a:fld>
            <a:endParaRPr lang="el-GR"/>
          </a:p>
        </p:txBody>
      </p:sp>
    </p:spTree>
    <p:extLst>
      <p:ext uri="{BB962C8B-B14F-4D97-AF65-F5344CB8AC3E}">
        <p14:creationId xmlns:p14="http://schemas.microsoft.com/office/powerpoint/2010/main" val="30618478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i="0" kern="1200" dirty="0" smtClean="0">
                <a:solidFill>
                  <a:schemeClr val="tx1"/>
                </a:solidFill>
                <a:effectLst/>
                <a:latin typeface="+mn-lt"/>
                <a:ea typeface="+mn-ea"/>
                <a:cs typeface="+mn-cs"/>
              </a:rPr>
              <a:t>Ένα χρήσιμο </a:t>
            </a:r>
            <a:r>
              <a:rPr lang="en-US" sz="1200" i="0" kern="1200" dirty="0" smtClean="0">
                <a:solidFill>
                  <a:schemeClr val="tx1"/>
                </a:solidFill>
                <a:effectLst/>
                <a:latin typeface="+mn-lt"/>
                <a:ea typeface="+mn-ea"/>
                <a:cs typeface="+mn-cs"/>
              </a:rPr>
              <a:t>metric </a:t>
            </a:r>
            <a:r>
              <a:rPr lang="el-GR" sz="1200" i="0" kern="1200" dirty="0" smtClean="0">
                <a:solidFill>
                  <a:schemeClr val="tx1"/>
                </a:solidFill>
                <a:effectLst/>
                <a:latin typeface="+mn-lt"/>
                <a:ea typeface="+mn-ea"/>
                <a:cs typeface="+mn-cs"/>
              </a:rPr>
              <a:t>που βοηθά στον εντοπισμό </a:t>
            </a:r>
            <a:r>
              <a:rPr lang="en-US" sz="1200" i="0" kern="1200" dirty="0" smtClean="0">
                <a:solidFill>
                  <a:schemeClr val="tx1"/>
                </a:solidFill>
                <a:effectLst/>
                <a:latin typeface="+mn-lt"/>
                <a:ea typeface="+mn-ea"/>
                <a:cs typeface="+mn-cs"/>
              </a:rPr>
              <a:t>bottlenecks</a:t>
            </a:r>
            <a:r>
              <a:rPr lang="en-US" sz="1200" i="0" kern="1200" baseline="0" dirty="0" smtClean="0">
                <a:solidFill>
                  <a:schemeClr val="tx1"/>
                </a:solidFill>
                <a:effectLst/>
                <a:latin typeface="+mn-lt"/>
                <a:ea typeface="+mn-ea"/>
                <a:cs typeface="+mn-cs"/>
              </a:rPr>
              <a:t> </a:t>
            </a:r>
            <a:r>
              <a:rPr lang="el-GR" sz="1200" i="0" kern="1200" baseline="0" dirty="0" smtClean="0">
                <a:solidFill>
                  <a:schemeClr val="tx1"/>
                </a:solidFill>
                <a:effectLst/>
                <a:latin typeface="+mn-lt"/>
                <a:ea typeface="+mn-ea"/>
                <a:cs typeface="+mn-cs"/>
              </a:rPr>
              <a:t>είναι το </a:t>
            </a:r>
            <a:r>
              <a:rPr lang="en-US" sz="1200" i="0" kern="1200" baseline="0" dirty="0" smtClean="0">
                <a:solidFill>
                  <a:schemeClr val="tx1"/>
                </a:solidFill>
                <a:effectLst/>
                <a:latin typeface="+mn-lt"/>
                <a:ea typeface="+mn-ea"/>
                <a:cs typeface="+mn-cs"/>
              </a:rPr>
              <a:t>execute latency </a:t>
            </a:r>
            <a:r>
              <a:rPr lang="el-GR" sz="1200" i="0" kern="1200" baseline="0" dirty="0" smtClean="0">
                <a:solidFill>
                  <a:schemeClr val="tx1"/>
                </a:solidFill>
                <a:effectLst/>
                <a:latin typeface="+mn-lt"/>
                <a:ea typeface="+mn-ea"/>
                <a:cs typeface="+mn-cs"/>
              </a:rPr>
              <a:t>κάθε </a:t>
            </a:r>
            <a:r>
              <a:rPr lang="en-US" sz="1200" i="0" kern="1200" baseline="0" dirty="0" smtClean="0">
                <a:solidFill>
                  <a:schemeClr val="tx1"/>
                </a:solidFill>
                <a:effectLst/>
                <a:latin typeface="+mn-lt"/>
                <a:ea typeface="+mn-ea"/>
                <a:cs typeface="+mn-cs"/>
              </a:rPr>
              <a:t>bolt.</a:t>
            </a:r>
          </a:p>
          <a:p>
            <a:endParaRPr lang="en-US"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Βλέπουμε ότι στην τοπολογία μας η πληροφορία κάθε πακέτου περνά περίπου το 1/3 του χρόνου εκτέλεσής της στο </a:t>
            </a:r>
            <a:r>
              <a:rPr lang="en-US" sz="1200" i="0" kern="1200" baseline="0" dirty="0" smtClean="0">
                <a:solidFill>
                  <a:schemeClr val="tx1"/>
                </a:solidFill>
                <a:effectLst/>
                <a:latin typeface="+mn-lt"/>
                <a:ea typeface="+mn-ea"/>
                <a:cs typeface="+mn-cs"/>
              </a:rPr>
              <a:t>IP to DNS Bolt </a:t>
            </a:r>
            <a:r>
              <a:rPr lang="el-GR" sz="1200" i="0" kern="1200" baseline="0" dirty="0" smtClean="0">
                <a:solidFill>
                  <a:schemeClr val="tx1"/>
                </a:solidFill>
                <a:effectLst/>
                <a:latin typeface="+mn-lt"/>
                <a:ea typeface="+mn-ea"/>
                <a:cs typeface="+mn-cs"/>
              </a:rPr>
              <a:t>και τα 2/3 στο </a:t>
            </a:r>
            <a:r>
              <a:rPr lang="en-US" sz="1200" i="0" kern="1200" baseline="0" dirty="0" smtClean="0">
                <a:solidFill>
                  <a:schemeClr val="tx1"/>
                </a:solidFill>
                <a:effectLst/>
                <a:latin typeface="+mn-lt"/>
                <a:ea typeface="+mn-ea"/>
                <a:cs typeface="+mn-cs"/>
              </a:rPr>
              <a:t>Phoenix Bolt, </a:t>
            </a:r>
            <a:r>
              <a:rPr lang="el-GR" sz="1200" i="0" kern="1200" baseline="0" dirty="0" smtClean="0">
                <a:solidFill>
                  <a:schemeClr val="tx1"/>
                </a:solidFill>
                <a:effectLst/>
                <a:latin typeface="+mn-lt"/>
                <a:ea typeface="+mn-ea"/>
                <a:cs typeface="+mn-cs"/>
              </a:rPr>
              <a:t>ενώ τα υπόλοιπα </a:t>
            </a:r>
            <a:r>
              <a:rPr lang="en-US" sz="1200" i="0" kern="1200" baseline="0" dirty="0" smtClean="0">
                <a:solidFill>
                  <a:schemeClr val="tx1"/>
                </a:solidFill>
                <a:effectLst/>
                <a:latin typeface="+mn-lt"/>
                <a:ea typeface="+mn-ea"/>
                <a:cs typeface="+mn-cs"/>
              </a:rPr>
              <a:t>bolts </a:t>
            </a:r>
            <a:r>
              <a:rPr lang="el-GR" sz="1200" i="0" kern="1200" baseline="0" dirty="0" smtClean="0">
                <a:solidFill>
                  <a:schemeClr val="tx1"/>
                </a:solidFill>
                <a:effectLst/>
                <a:latin typeface="+mn-lt"/>
                <a:ea typeface="+mn-ea"/>
                <a:cs typeface="+mn-cs"/>
              </a:rPr>
              <a:t>έχουν τάξεις μικρότερα </a:t>
            </a:r>
            <a:r>
              <a:rPr lang="en-US" sz="1200" i="0" kern="1200" baseline="0" dirty="0" smtClean="0">
                <a:solidFill>
                  <a:schemeClr val="tx1"/>
                </a:solidFill>
                <a:effectLst/>
                <a:latin typeface="+mn-lt"/>
                <a:ea typeface="+mn-ea"/>
                <a:cs typeface="+mn-cs"/>
              </a:rPr>
              <a:t>execute latencies. </a:t>
            </a:r>
            <a:r>
              <a:rPr lang="el-GR" sz="1200" i="0" kern="1200" baseline="0" dirty="0" smtClean="0">
                <a:solidFill>
                  <a:schemeClr val="tx1"/>
                </a:solidFill>
                <a:effectLst/>
                <a:latin typeface="+mn-lt"/>
                <a:ea typeface="+mn-ea"/>
                <a:cs typeface="+mn-cs"/>
              </a:rPr>
              <a:t>Αυτό είναι αναμενόμενο καθώς τα 2 τελευταία </a:t>
            </a:r>
            <a:r>
              <a:rPr lang="en-US" sz="1200" i="0" kern="1200" baseline="0" dirty="0" smtClean="0">
                <a:solidFill>
                  <a:schemeClr val="tx1"/>
                </a:solidFill>
                <a:effectLst/>
                <a:latin typeface="+mn-lt"/>
                <a:ea typeface="+mn-ea"/>
                <a:cs typeface="+mn-cs"/>
              </a:rPr>
              <a:t>bolts </a:t>
            </a:r>
            <a:r>
              <a:rPr lang="el-GR" sz="1200" i="0" kern="1200" baseline="0" dirty="0" smtClean="0">
                <a:solidFill>
                  <a:schemeClr val="tx1"/>
                </a:solidFill>
                <a:effectLst/>
                <a:latin typeface="+mn-lt"/>
                <a:ea typeface="+mn-ea"/>
                <a:cs typeface="+mn-cs"/>
              </a:rPr>
              <a:t>πραγματοποιούν </a:t>
            </a:r>
            <a:r>
              <a:rPr lang="en-US" sz="1200" i="0" kern="1200" baseline="0" dirty="0" smtClean="0">
                <a:solidFill>
                  <a:schemeClr val="tx1"/>
                </a:solidFill>
                <a:effectLst/>
                <a:latin typeface="+mn-lt"/>
                <a:ea typeface="+mn-ea"/>
                <a:cs typeface="+mn-cs"/>
              </a:rPr>
              <a:t>reads </a:t>
            </a:r>
            <a:r>
              <a:rPr lang="el-GR" sz="1200" i="0" kern="1200" baseline="0" dirty="0" smtClean="0">
                <a:solidFill>
                  <a:schemeClr val="tx1"/>
                </a:solidFill>
                <a:effectLst/>
                <a:latin typeface="+mn-lt"/>
                <a:ea typeface="+mn-ea"/>
                <a:cs typeface="+mn-cs"/>
              </a:rPr>
              <a:t>και </a:t>
            </a:r>
            <a:r>
              <a:rPr lang="en-US" sz="1200" i="0" kern="1200" baseline="0" dirty="0" smtClean="0">
                <a:solidFill>
                  <a:schemeClr val="tx1"/>
                </a:solidFill>
                <a:effectLst/>
                <a:latin typeface="+mn-lt"/>
                <a:ea typeface="+mn-ea"/>
                <a:cs typeface="+mn-cs"/>
              </a:rPr>
              <a:t>writes </a:t>
            </a:r>
            <a:r>
              <a:rPr lang="el-GR" sz="1200" i="0" kern="1200" baseline="0" dirty="0" smtClean="0">
                <a:solidFill>
                  <a:schemeClr val="tx1"/>
                </a:solidFill>
                <a:effectLst/>
                <a:latin typeface="+mn-lt"/>
                <a:ea typeface="+mn-ea"/>
                <a:cs typeface="+mn-cs"/>
              </a:rPr>
              <a:t>στην </a:t>
            </a:r>
            <a:r>
              <a:rPr lang="en-US" sz="1200" i="0" kern="1200" baseline="0" dirty="0" smtClean="0">
                <a:solidFill>
                  <a:schemeClr val="tx1"/>
                </a:solidFill>
                <a:effectLst/>
                <a:latin typeface="+mn-lt"/>
                <a:ea typeface="+mn-ea"/>
                <a:cs typeface="+mn-cs"/>
              </a:rPr>
              <a:t>HBase, </a:t>
            </a:r>
            <a:r>
              <a:rPr lang="el-GR" sz="1200" i="0" kern="1200" baseline="0" dirty="0" smtClean="0">
                <a:solidFill>
                  <a:schemeClr val="tx1"/>
                </a:solidFill>
                <a:effectLst/>
                <a:latin typeface="+mn-lt"/>
                <a:ea typeface="+mn-ea"/>
                <a:cs typeface="+mn-cs"/>
              </a:rPr>
              <a:t>ενώ τα 2 πρώτα εκτελούνται </a:t>
            </a:r>
            <a:r>
              <a:rPr lang="en-US" sz="1200" i="0" kern="1200" baseline="0" dirty="0" smtClean="0">
                <a:solidFill>
                  <a:schemeClr val="tx1"/>
                </a:solidFill>
                <a:effectLst/>
                <a:latin typeface="+mn-lt"/>
                <a:ea typeface="+mn-ea"/>
                <a:cs typeface="+mn-cs"/>
              </a:rPr>
              <a:t>in-memory.</a:t>
            </a:r>
            <a:endParaRPr lang="el-GR" sz="120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B8B0E10-9416-484A-AE67-2425FFDAEF03}" type="slidenum">
              <a:rPr lang="el-GR" smtClean="0"/>
              <a:t>38</a:t>
            </a:fld>
            <a:endParaRPr lang="el-GR"/>
          </a:p>
        </p:txBody>
      </p:sp>
    </p:spTree>
    <p:extLst>
      <p:ext uri="{BB962C8B-B14F-4D97-AF65-F5344CB8AC3E}">
        <p14:creationId xmlns:p14="http://schemas.microsoft.com/office/powerpoint/2010/main" val="24707390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i="0" kern="1200" dirty="0" smtClean="0">
                <a:solidFill>
                  <a:schemeClr val="tx1"/>
                </a:solidFill>
                <a:effectLst/>
                <a:latin typeface="+mn-lt"/>
                <a:ea typeface="+mn-ea"/>
                <a:cs typeface="+mn-cs"/>
              </a:rPr>
              <a:t>Πολύ</a:t>
            </a:r>
            <a:r>
              <a:rPr lang="el-GR" sz="1200" i="0" kern="1200" baseline="0" dirty="0" smtClean="0">
                <a:solidFill>
                  <a:schemeClr val="tx1"/>
                </a:solidFill>
                <a:effectLst/>
                <a:latin typeface="+mn-lt"/>
                <a:ea typeface="+mn-ea"/>
                <a:cs typeface="+mn-cs"/>
              </a:rPr>
              <a:t> σημαντικός δείκτης της επίδοσης του συστήματος είναι το συνολικό </a:t>
            </a:r>
            <a:r>
              <a:rPr lang="en-US" sz="1200" i="0" kern="1200" baseline="0" dirty="0" smtClean="0">
                <a:solidFill>
                  <a:schemeClr val="tx1"/>
                </a:solidFill>
                <a:effectLst/>
                <a:latin typeface="+mn-lt"/>
                <a:ea typeface="+mn-ea"/>
                <a:cs typeface="+mn-cs"/>
              </a:rPr>
              <a:t>latency, </a:t>
            </a:r>
            <a:r>
              <a:rPr lang="el-GR" sz="1200" i="0" kern="1200" baseline="0" dirty="0" smtClean="0">
                <a:solidFill>
                  <a:schemeClr val="tx1"/>
                </a:solidFill>
                <a:effectLst/>
                <a:latin typeface="+mn-lt"/>
                <a:ea typeface="+mn-ea"/>
                <a:cs typeface="+mn-cs"/>
              </a:rPr>
              <a:t>δηλαδή ο χρόνος που περνάει από τη στιγμή που στέλνεται ένα μήνυμα από τον </a:t>
            </a:r>
            <a:r>
              <a:rPr lang="en-US" sz="1200" i="0" kern="1200" baseline="0" dirty="0" smtClean="0">
                <a:solidFill>
                  <a:schemeClr val="tx1"/>
                </a:solidFill>
                <a:effectLst/>
                <a:latin typeface="+mn-lt"/>
                <a:ea typeface="+mn-ea"/>
                <a:cs typeface="+mn-cs"/>
              </a:rPr>
              <a:t>Kafka producer </a:t>
            </a:r>
            <a:r>
              <a:rPr lang="el-GR" sz="1200" i="0" kern="1200" baseline="0" dirty="0" smtClean="0">
                <a:solidFill>
                  <a:schemeClr val="tx1"/>
                </a:solidFill>
                <a:effectLst/>
                <a:latin typeface="+mn-lt"/>
                <a:ea typeface="+mn-ea"/>
                <a:cs typeface="+mn-cs"/>
              </a:rPr>
              <a:t>μέχρι να γίνει διαθέσιμη η πληροφορία του για </a:t>
            </a:r>
            <a:r>
              <a:rPr lang="en-US" sz="1200" i="0" kern="1200" baseline="0" dirty="0" smtClean="0">
                <a:solidFill>
                  <a:schemeClr val="tx1"/>
                </a:solidFill>
                <a:effectLst/>
                <a:latin typeface="+mn-lt"/>
                <a:ea typeface="+mn-ea"/>
                <a:cs typeface="+mn-cs"/>
              </a:rPr>
              <a:t>SQL </a:t>
            </a:r>
            <a:r>
              <a:rPr lang="el-GR" sz="1200" i="0" kern="1200" baseline="0" dirty="0" smtClean="0">
                <a:solidFill>
                  <a:schemeClr val="tx1"/>
                </a:solidFill>
                <a:effectLst/>
                <a:latin typeface="+mn-lt"/>
                <a:ea typeface="+mn-ea"/>
                <a:cs typeface="+mn-cs"/>
              </a:rPr>
              <a:t>ερωτήματα στο </a:t>
            </a:r>
            <a:r>
              <a:rPr lang="en-US" sz="1200" i="0" kern="1200" baseline="0" dirty="0" smtClean="0">
                <a:solidFill>
                  <a:schemeClr val="tx1"/>
                </a:solidFill>
                <a:effectLst/>
                <a:latin typeface="+mn-lt"/>
                <a:ea typeface="+mn-ea"/>
                <a:cs typeface="+mn-cs"/>
              </a:rPr>
              <a:t>Phoenix table.</a:t>
            </a:r>
          </a:p>
          <a:p>
            <a:endParaRPr lang="en-US"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Μετρήσαμε αυτόν τον χρόνο και το συνολικό </a:t>
            </a:r>
            <a:r>
              <a:rPr lang="en-US" sz="1200" i="0" kern="1200" baseline="0" dirty="0" smtClean="0">
                <a:solidFill>
                  <a:schemeClr val="tx1"/>
                </a:solidFill>
                <a:effectLst/>
                <a:latin typeface="+mn-lt"/>
                <a:ea typeface="+mn-ea"/>
                <a:cs typeface="+mn-cs"/>
              </a:rPr>
              <a:t>latency </a:t>
            </a:r>
            <a:r>
              <a:rPr lang="el-GR" sz="1200" i="0" kern="1200" baseline="0" dirty="0" smtClean="0">
                <a:solidFill>
                  <a:schemeClr val="tx1"/>
                </a:solidFill>
                <a:effectLst/>
                <a:latin typeface="+mn-lt"/>
                <a:ea typeface="+mn-ea"/>
                <a:cs typeface="+mn-cs"/>
              </a:rPr>
              <a:t>του συστήματος είναι περίπου </a:t>
            </a:r>
            <a:r>
              <a:rPr lang="en-US" sz="1200" i="0" kern="1200" baseline="0" dirty="0" smtClean="0">
                <a:solidFill>
                  <a:schemeClr val="tx1"/>
                </a:solidFill>
                <a:effectLst/>
                <a:latin typeface="+mn-lt"/>
                <a:ea typeface="+mn-ea"/>
                <a:cs typeface="+mn-cs"/>
              </a:rPr>
              <a:t>1.1</a:t>
            </a:r>
            <a:r>
              <a:rPr lang="el-GR" sz="1200" i="0" kern="1200" baseline="0" dirty="0" smtClean="0">
                <a:solidFill>
                  <a:schemeClr val="tx1"/>
                </a:solidFill>
                <a:effectLst/>
                <a:latin typeface="+mn-lt"/>
                <a:ea typeface="+mn-ea"/>
                <a:cs typeface="+mn-cs"/>
              </a:rPr>
              <a:t>6 </a:t>
            </a:r>
            <a:r>
              <a:rPr lang="en-US" sz="1200" i="0" kern="1200" baseline="0" dirty="0" smtClean="0">
                <a:solidFill>
                  <a:schemeClr val="tx1"/>
                </a:solidFill>
                <a:effectLst/>
                <a:latin typeface="+mn-lt"/>
                <a:ea typeface="+mn-ea"/>
                <a:cs typeface="+mn-cs"/>
              </a:rPr>
              <a:t>sec, </a:t>
            </a:r>
            <a:r>
              <a:rPr lang="el-GR" sz="1200" i="0" kern="1200" baseline="0" dirty="0" smtClean="0">
                <a:solidFill>
                  <a:schemeClr val="tx1"/>
                </a:solidFill>
                <a:effectLst/>
                <a:latin typeface="+mn-lt"/>
                <a:ea typeface="+mn-ea"/>
                <a:cs typeface="+mn-cs"/>
              </a:rPr>
              <a:t>το οποίο είναι ικανοποιητικό.</a:t>
            </a:r>
            <a:endParaRPr lang="en-US" sz="1200" i="0" kern="1200" baseline="0" dirty="0" smtClean="0">
              <a:solidFill>
                <a:schemeClr val="tx1"/>
              </a:solidFill>
              <a:effectLst/>
              <a:latin typeface="+mn-lt"/>
              <a:ea typeface="+mn-ea"/>
              <a:cs typeface="+mn-cs"/>
            </a:endParaRPr>
          </a:p>
          <a:p>
            <a:endParaRPr lang="en-US" sz="120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B8B0E10-9416-484A-AE67-2425FFDAEF03}" type="slidenum">
              <a:rPr lang="el-GR" smtClean="0"/>
              <a:t>39</a:t>
            </a:fld>
            <a:endParaRPr lang="el-GR"/>
          </a:p>
        </p:txBody>
      </p:sp>
    </p:spTree>
    <p:extLst>
      <p:ext uri="{BB962C8B-B14F-4D97-AF65-F5344CB8AC3E}">
        <p14:creationId xmlns:p14="http://schemas.microsoft.com/office/powerpoint/2010/main" val="2675751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l-GR" sz="1200" i="0" kern="1200" dirty="0" smtClean="0">
                <a:solidFill>
                  <a:schemeClr val="tx1"/>
                </a:solidFill>
                <a:effectLst/>
                <a:latin typeface="+mn-lt"/>
                <a:ea typeface="+mn-ea"/>
                <a:cs typeface="+mn-cs"/>
              </a:rPr>
              <a:t>Ας</a:t>
            </a:r>
            <a:r>
              <a:rPr lang="el-GR" sz="1200" i="0" kern="1200" baseline="0" dirty="0" smtClean="0">
                <a:solidFill>
                  <a:schemeClr val="tx1"/>
                </a:solidFill>
                <a:effectLst/>
                <a:latin typeface="+mn-lt"/>
                <a:ea typeface="+mn-ea"/>
                <a:cs typeface="+mn-cs"/>
              </a:rPr>
              <a:t> ξεκινήσουμε με το κίνητρο της εργασίας.</a:t>
            </a:r>
          </a:p>
          <a:p>
            <a:endParaRPr lang="el-GR" sz="1200" i="0" kern="1200" baseline="0" dirty="0" smtClean="0">
              <a:solidFill>
                <a:schemeClr val="tx1"/>
              </a:solidFill>
              <a:effectLst/>
              <a:latin typeface="+mn-lt"/>
              <a:ea typeface="+mn-ea"/>
              <a:cs typeface="+mn-cs"/>
            </a:endParaRPr>
          </a:p>
          <a:p>
            <a:r>
              <a:rPr lang="el-GR" sz="1200" i="0" kern="1200" dirty="0" smtClean="0">
                <a:solidFill>
                  <a:schemeClr val="tx1"/>
                </a:solidFill>
                <a:effectLst/>
                <a:latin typeface="+mn-lt"/>
                <a:ea typeface="+mn-ea"/>
                <a:cs typeface="+mn-cs"/>
              </a:rPr>
              <a:t>Όπως όλοι γνωρίζουμε,</a:t>
            </a:r>
            <a:r>
              <a:rPr lang="el-GR" sz="1200" i="0" kern="1200" baseline="0" dirty="0" smtClean="0">
                <a:solidFill>
                  <a:schemeClr val="tx1"/>
                </a:solidFill>
                <a:effectLst/>
                <a:latin typeface="+mn-lt"/>
                <a:ea typeface="+mn-ea"/>
                <a:cs typeface="+mn-cs"/>
              </a:rPr>
              <a:t> τ</a:t>
            </a:r>
            <a:r>
              <a:rPr lang="el-GR" sz="1200" i="0" kern="1200" dirty="0" smtClean="0">
                <a:solidFill>
                  <a:schemeClr val="tx1"/>
                </a:solidFill>
                <a:effectLst/>
                <a:latin typeface="+mn-lt"/>
                <a:ea typeface="+mn-ea"/>
                <a:cs typeface="+mn-cs"/>
              </a:rPr>
              <a:t>α τελευταία χρόνια η ποσότητα δεδομένων που ανταλλάσσεται μέσω του </a:t>
            </a:r>
            <a:r>
              <a:rPr lang="en-US" sz="1200" i="0" kern="1200" dirty="0" smtClean="0">
                <a:solidFill>
                  <a:schemeClr val="tx1"/>
                </a:solidFill>
                <a:effectLst/>
                <a:latin typeface="+mn-lt"/>
                <a:ea typeface="+mn-ea"/>
                <a:cs typeface="+mn-cs"/>
              </a:rPr>
              <a:t>Internet </a:t>
            </a:r>
            <a:r>
              <a:rPr lang="el-GR" sz="1200" i="0" kern="1200" dirty="0" smtClean="0">
                <a:solidFill>
                  <a:schemeClr val="tx1"/>
                </a:solidFill>
                <a:effectLst/>
                <a:latin typeface="+mn-lt"/>
                <a:ea typeface="+mn-ea"/>
                <a:cs typeface="+mn-cs"/>
              </a:rPr>
              <a:t>αυξάνεται συνεχώς. Πρόσφατη έρευνα</a:t>
            </a:r>
            <a:r>
              <a:rPr lang="el-GR" sz="1200" i="0" kern="1200" baseline="0" dirty="0" smtClean="0">
                <a:solidFill>
                  <a:schemeClr val="tx1"/>
                </a:solidFill>
                <a:effectLst/>
                <a:latin typeface="+mn-lt"/>
                <a:ea typeface="+mn-ea"/>
                <a:cs typeface="+mn-cs"/>
              </a:rPr>
              <a:t> προβλέπει ότι η παγκόσμια διαδικτυακή κίνηση θα αυξάνεται με ετήσιο ρυθμό 26% μέχρι το 2019.</a:t>
            </a:r>
            <a:endParaRPr lang="el-GR" sz="1200" i="0" kern="1200" dirty="0" smtClean="0">
              <a:solidFill>
                <a:schemeClr val="tx1"/>
              </a:solidFill>
              <a:effectLst/>
              <a:latin typeface="+mn-lt"/>
              <a:ea typeface="+mn-ea"/>
              <a:cs typeface="+mn-cs"/>
            </a:endParaRPr>
          </a:p>
          <a:p>
            <a:endParaRPr lang="en-US" sz="1200" i="0" kern="1200" dirty="0" smtClean="0">
              <a:solidFill>
                <a:schemeClr val="tx1"/>
              </a:solidFill>
              <a:effectLst/>
              <a:latin typeface="+mn-lt"/>
              <a:ea typeface="+mn-ea"/>
              <a:cs typeface="+mn-cs"/>
            </a:endParaRPr>
          </a:p>
          <a:p>
            <a:r>
              <a:rPr lang="el-GR" sz="1200" i="0" kern="1200" dirty="0" smtClean="0">
                <a:solidFill>
                  <a:schemeClr val="tx1"/>
                </a:solidFill>
                <a:effectLst/>
                <a:latin typeface="+mn-lt"/>
                <a:ea typeface="+mn-ea"/>
                <a:cs typeface="+mn-cs"/>
              </a:rPr>
              <a:t>Μεγάλο</a:t>
            </a:r>
            <a:r>
              <a:rPr lang="el-GR" sz="1200" i="0" kern="1200" baseline="0" dirty="0" smtClean="0">
                <a:solidFill>
                  <a:schemeClr val="tx1"/>
                </a:solidFill>
                <a:effectLst/>
                <a:latin typeface="+mn-lt"/>
                <a:ea typeface="+mn-ea"/>
                <a:cs typeface="+mn-cs"/>
              </a:rPr>
              <a:t> μέρος της διαδικτυακής κίνησης δρομολογείται μέσω </a:t>
            </a:r>
            <a:r>
              <a:rPr lang="en-US" sz="1200" i="0" kern="1200" baseline="0" dirty="0" smtClean="0">
                <a:solidFill>
                  <a:schemeClr val="tx1"/>
                </a:solidFill>
                <a:effectLst/>
                <a:latin typeface="+mn-lt"/>
                <a:ea typeface="+mn-ea"/>
                <a:cs typeface="+mn-cs"/>
              </a:rPr>
              <a:t>Internet Exchange Points</a:t>
            </a:r>
            <a:r>
              <a:rPr lang="el-GR" sz="1200" i="0" kern="1200" baseline="0" dirty="0" smtClean="0">
                <a:solidFill>
                  <a:schemeClr val="tx1"/>
                </a:solidFill>
                <a:effectLst/>
                <a:latin typeface="+mn-lt"/>
                <a:ea typeface="+mn-ea"/>
                <a:cs typeface="+mn-cs"/>
              </a:rPr>
              <a:t>, ή αλλιώς </a:t>
            </a:r>
            <a:r>
              <a:rPr lang="en-US" sz="1200" i="0" kern="1200" baseline="0" dirty="0" smtClean="0">
                <a:solidFill>
                  <a:schemeClr val="tx1"/>
                </a:solidFill>
                <a:effectLst/>
                <a:latin typeface="+mn-lt"/>
                <a:ea typeface="+mn-ea"/>
                <a:cs typeface="+mn-cs"/>
              </a:rPr>
              <a:t>IXP. </a:t>
            </a:r>
            <a:r>
              <a:rPr lang="el-GR" sz="1200" i="0" kern="1200" baseline="0" dirty="0" smtClean="0">
                <a:solidFill>
                  <a:schemeClr val="tx1"/>
                </a:solidFill>
                <a:effectLst/>
                <a:latin typeface="+mn-lt"/>
                <a:ea typeface="+mn-ea"/>
                <a:cs typeface="+mn-cs"/>
              </a:rPr>
              <a:t>Ένας </a:t>
            </a:r>
            <a:r>
              <a:rPr lang="en-US" sz="1200" i="0" kern="1200" baseline="0" dirty="0" smtClean="0">
                <a:solidFill>
                  <a:schemeClr val="tx1"/>
                </a:solidFill>
                <a:effectLst/>
                <a:latin typeface="+mn-lt"/>
                <a:ea typeface="+mn-ea"/>
                <a:cs typeface="+mn-cs"/>
              </a:rPr>
              <a:t>IXP </a:t>
            </a:r>
            <a:r>
              <a:rPr lang="el-GR" sz="1200" i="0" kern="1200" baseline="0" dirty="0" smtClean="0">
                <a:solidFill>
                  <a:schemeClr val="tx1"/>
                </a:solidFill>
                <a:effectLst/>
                <a:latin typeface="+mn-lt"/>
                <a:ea typeface="+mn-ea"/>
                <a:cs typeface="+mn-cs"/>
              </a:rPr>
              <a:t>επιτρέπει την άμεση διασύνδεση παρόχων υπηρεσιών </a:t>
            </a:r>
            <a:r>
              <a:rPr lang="en-US" sz="1200" i="0" kern="1200" baseline="0" dirty="0" smtClean="0">
                <a:solidFill>
                  <a:schemeClr val="tx1"/>
                </a:solidFill>
                <a:effectLst/>
                <a:latin typeface="+mn-lt"/>
                <a:ea typeface="+mn-ea"/>
                <a:cs typeface="+mn-cs"/>
              </a:rPr>
              <a:t>Internet </a:t>
            </a:r>
            <a:r>
              <a:rPr lang="el-GR" sz="1200" i="0" kern="1200" baseline="0" dirty="0" smtClean="0">
                <a:solidFill>
                  <a:schemeClr val="tx1"/>
                </a:solidFill>
                <a:effectLst/>
                <a:latin typeface="+mn-lt"/>
                <a:ea typeface="+mn-ea"/>
                <a:cs typeface="+mn-cs"/>
              </a:rPr>
              <a:t>με σκοπό την ανταλλαγή κίνησης μεταξύ των δικτύων τους.</a:t>
            </a:r>
          </a:p>
          <a:p>
            <a:r>
              <a:rPr lang="el-GR" sz="1200" i="0" kern="1200" baseline="0" dirty="0" smtClean="0">
                <a:solidFill>
                  <a:schemeClr val="tx1"/>
                </a:solidFill>
                <a:effectLst/>
                <a:latin typeface="+mn-lt"/>
                <a:ea typeface="+mn-ea"/>
                <a:cs typeface="+mn-cs"/>
              </a:rPr>
              <a:t>Σύγχρονες μελέτες έχουν δείξει ότι αναλύοντας την κίνηση ενός μεγάλου </a:t>
            </a:r>
            <a:r>
              <a:rPr lang="en-US" sz="1200" i="0" kern="1200" baseline="0" dirty="0" smtClean="0">
                <a:solidFill>
                  <a:schemeClr val="tx1"/>
                </a:solidFill>
                <a:effectLst/>
                <a:latin typeface="+mn-lt"/>
                <a:ea typeface="+mn-ea"/>
                <a:cs typeface="+mn-cs"/>
              </a:rPr>
              <a:t>IXP</a:t>
            </a:r>
            <a:r>
              <a:rPr lang="el-GR" sz="1200" i="0" kern="1200" baseline="0" dirty="0" smtClean="0">
                <a:solidFill>
                  <a:schemeClr val="tx1"/>
                </a:solidFill>
                <a:effectLst/>
                <a:latin typeface="+mn-lt"/>
                <a:ea typeface="+mn-ea"/>
                <a:cs typeface="+mn-cs"/>
              </a:rPr>
              <a:t>,</a:t>
            </a:r>
            <a:r>
              <a:rPr lang="en-US" sz="1200" i="0" kern="1200" baseline="0" dirty="0" smtClean="0">
                <a:solidFill>
                  <a:schemeClr val="tx1"/>
                </a:solidFill>
                <a:effectLst/>
                <a:latin typeface="+mn-lt"/>
                <a:ea typeface="+mn-ea"/>
                <a:cs typeface="+mn-cs"/>
              </a:rPr>
              <a:t> </a:t>
            </a:r>
            <a:r>
              <a:rPr lang="el-GR" sz="1200" i="0" kern="1200" baseline="0" dirty="0" smtClean="0">
                <a:solidFill>
                  <a:schemeClr val="tx1"/>
                </a:solidFill>
                <a:effectLst/>
                <a:latin typeface="+mn-lt"/>
                <a:ea typeface="+mn-ea"/>
                <a:cs typeface="+mn-cs"/>
              </a:rPr>
              <a:t>σε ένα επαρκές βάθος χρόνου, μπορούμε να εξάγουμε ενδιαφέροντα συμπεράσματα για την κατάσταση ολόκληρου του </a:t>
            </a:r>
            <a:r>
              <a:rPr lang="en-US" sz="1200" i="0" kern="1200" baseline="0" dirty="0" smtClean="0">
                <a:solidFill>
                  <a:schemeClr val="tx1"/>
                </a:solidFill>
                <a:effectLst/>
                <a:latin typeface="+mn-lt"/>
                <a:ea typeface="+mn-ea"/>
                <a:cs typeface="+mn-cs"/>
              </a:rPr>
              <a:t>Internet.</a:t>
            </a:r>
          </a:p>
          <a:p>
            <a:endParaRPr lang="en-US"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Η τυπική προσέγγιση για την ανάλυση δικτυακής κίνησης ενός </a:t>
            </a:r>
            <a:r>
              <a:rPr lang="en-US" sz="1200" i="0" kern="1200" baseline="0" dirty="0" smtClean="0">
                <a:solidFill>
                  <a:schemeClr val="tx1"/>
                </a:solidFill>
                <a:effectLst/>
                <a:latin typeface="+mn-lt"/>
                <a:ea typeface="+mn-ea"/>
                <a:cs typeface="+mn-cs"/>
              </a:rPr>
              <a:t>IXP </a:t>
            </a:r>
            <a:r>
              <a:rPr lang="el-GR" sz="1200" i="0" kern="1200" baseline="0" dirty="0" smtClean="0">
                <a:solidFill>
                  <a:schemeClr val="tx1"/>
                </a:solidFill>
                <a:effectLst/>
                <a:latin typeface="+mn-lt"/>
                <a:ea typeface="+mn-ea"/>
                <a:cs typeface="+mn-cs"/>
              </a:rPr>
              <a:t>είναι με δειγματοληψία της κίνησης για ένα χρονικό διάστημα και έπειτα </a:t>
            </a:r>
            <a:r>
              <a:rPr lang="en-US" sz="1200" i="0" kern="1200" baseline="0" dirty="0" smtClean="0">
                <a:solidFill>
                  <a:schemeClr val="tx1"/>
                </a:solidFill>
                <a:effectLst/>
                <a:latin typeface="+mn-lt"/>
                <a:ea typeface="+mn-ea"/>
                <a:cs typeface="+mn-cs"/>
              </a:rPr>
              <a:t>offline </a:t>
            </a:r>
            <a:r>
              <a:rPr lang="el-GR" sz="1200" i="0" kern="1200" baseline="0" dirty="0" smtClean="0">
                <a:solidFill>
                  <a:schemeClr val="tx1"/>
                </a:solidFill>
                <a:effectLst/>
                <a:latin typeface="+mn-lt"/>
                <a:ea typeface="+mn-ea"/>
                <a:cs typeface="+mn-cs"/>
              </a:rPr>
              <a:t>επεξεργασία με κάποιο </a:t>
            </a:r>
            <a:r>
              <a:rPr lang="en-US" sz="1200" i="0" kern="1200" baseline="0" dirty="0" smtClean="0">
                <a:solidFill>
                  <a:schemeClr val="tx1"/>
                </a:solidFill>
                <a:effectLst/>
                <a:latin typeface="+mn-lt"/>
                <a:ea typeface="+mn-ea"/>
                <a:cs typeface="+mn-cs"/>
              </a:rPr>
              <a:t>script</a:t>
            </a:r>
            <a:r>
              <a:rPr lang="el-GR" sz="1200" i="0" kern="1200" baseline="0" dirty="0" smtClean="0">
                <a:solidFill>
                  <a:schemeClr val="tx1"/>
                </a:solidFill>
                <a:effectLst/>
                <a:latin typeface="+mn-lt"/>
                <a:ea typeface="+mn-ea"/>
                <a:cs typeface="+mn-cs"/>
              </a:rPr>
              <a:t>. Αυτή η προσέγγιση έχει δύο μειονεκτήματα: δεν είναι κλιμακώσιμη και δεν μπορεί να χρησιμοποιηθεί για </a:t>
            </a:r>
            <a:r>
              <a:rPr lang="en-US" sz="1200" i="0" kern="1200" baseline="0" dirty="0" smtClean="0">
                <a:solidFill>
                  <a:schemeClr val="tx1"/>
                </a:solidFill>
                <a:effectLst/>
                <a:latin typeface="+mn-lt"/>
                <a:ea typeface="+mn-ea"/>
                <a:cs typeface="+mn-cs"/>
              </a:rPr>
              <a:t>real-time </a:t>
            </a:r>
            <a:r>
              <a:rPr lang="el-GR" sz="1200" i="0" kern="1200" baseline="0" dirty="0" smtClean="0">
                <a:solidFill>
                  <a:schemeClr val="tx1"/>
                </a:solidFill>
                <a:effectLst/>
                <a:latin typeface="+mn-lt"/>
                <a:ea typeface="+mn-ea"/>
                <a:cs typeface="+mn-cs"/>
              </a:rPr>
              <a:t>ανάλυση.</a:t>
            </a:r>
          </a:p>
          <a:p>
            <a:endParaRPr lang="el-GR"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Τα τελευταία χρόνια έχουν αναπτυχθεί διάφορες</a:t>
            </a:r>
            <a:r>
              <a:rPr lang="en-US" sz="1200" i="0" kern="1200" baseline="0" dirty="0" smtClean="0">
                <a:solidFill>
                  <a:schemeClr val="tx1"/>
                </a:solidFill>
                <a:effectLst/>
                <a:latin typeface="+mn-lt"/>
                <a:ea typeface="+mn-ea"/>
                <a:cs typeface="+mn-cs"/>
              </a:rPr>
              <a:t> </a:t>
            </a:r>
            <a:r>
              <a:rPr lang="el-GR" sz="1200" i="0" kern="1200" baseline="0" dirty="0" smtClean="0">
                <a:solidFill>
                  <a:schemeClr val="tx1"/>
                </a:solidFill>
                <a:effectLst/>
                <a:latin typeface="+mn-lt"/>
                <a:ea typeface="+mn-ea"/>
                <a:cs typeface="+mn-cs"/>
              </a:rPr>
              <a:t>κατανεμημένες τεχνολογίες για την επεξεργασία σε πραγματικό χρόνο και αποθήκευση μεγάλου όγκου δεδομένων. Χρησιμοποιώντας τέτοιες τεχνολογίες για την ανάλυση της κίνησης ενός </a:t>
            </a:r>
            <a:r>
              <a:rPr lang="en-US" sz="1200" i="0" kern="1200" baseline="0" dirty="0" smtClean="0">
                <a:solidFill>
                  <a:schemeClr val="tx1"/>
                </a:solidFill>
                <a:effectLst/>
                <a:latin typeface="+mn-lt"/>
                <a:ea typeface="+mn-ea"/>
                <a:cs typeface="+mn-cs"/>
              </a:rPr>
              <a:t>IXP</a:t>
            </a:r>
            <a:r>
              <a:rPr lang="el-GR" sz="1200" i="0" kern="1200" baseline="0" dirty="0" smtClean="0">
                <a:solidFill>
                  <a:schemeClr val="tx1"/>
                </a:solidFill>
                <a:effectLst/>
                <a:latin typeface="+mn-lt"/>
                <a:ea typeface="+mn-ea"/>
                <a:cs typeface="+mn-cs"/>
              </a:rPr>
              <a:t> μπορούμε να αντιμετωπίσουμε τα ζητήματα που αναφέραμε προηγουμένως.</a:t>
            </a:r>
          </a:p>
          <a:p>
            <a:endParaRPr lang="el-GR" sz="120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B8B0E10-9416-484A-AE67-2425FFDAEF03}" type="slidenum">
              <a:rPr lang="el-GR" smtClean="0"/>
              <a:t>4</a:t>
            </a:fld>
            <a:endParaRPr lang="el-GR"/>
          </a:p>
        </p:txBody>
      </p:sp>
    </p:spTree>
    <p:extLst>
      <p:ext uri="{BB962C8B-B14F-4D97-AF65-F5344CB8AC3E}">
        <p14:creationId xmlns:p14="http://schemas.microsoft.com/office/powerpoint/2010/main" val="21115525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1200" i="0" kern="1200" dirty="0" smtClean="0">
                <a:solidFill>
                  <a:schemeClr val="tx1"/>
                </a:solidFill>
                <a:effectLst/>
                <a:latin typeface="+mn-lt"/>
                <a:ea typeface="+mn-ea"/>
                <a:cs typeface="+mn-cs"/>
              </a:rPr>
              <a:t>Σε αυτό το πείραμα αξιολογούμε της επίδοσης</a:t>
            </a:r>
            <a:r>
              <a:rPr lang="el-GR" sz="1200" i="0" kern="1200" baseline="0" dirty="0" smtClean="0">
                <a:solidFill>
                  <a:schemeClr val="tx1"/>
                </a:solidFill>
                <a:effectLst/>
                <a:latin typeface="+mn-lt"/>
                <a:ea typeface="+mn-ea"/>
                <a:cs typeface="+mn-cs"/>
              </a:rPr>
              <a:t> της τοπολογίας με και χωρίς </a:t>
            </a:r>
            <a:r>
              <a:rPr lang="en-US" sz="1200" i="0" kern="1200" baseline="0" dirty="0" smtClean="0">
                <a:solidFill>
                  <a:schemeClr val="tx1"/>
                </a:solidFill>
                <a:effectLst/>
                <a:latin typeface="+mn-lt"/>
                <a:ea typeface="+mn-ea"/>
                <a:cs typeface="+mn-cs"/>
              </a:rPr>
              <a:t>salting.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sz="1200" i="0" kern="1200" baseline="0" dirty="0" smtClean="0">
                <a:solidFill>
                  <a:schemeClr val="tx1"/>
                </a:solidFill>
                <a:effectLst/>
                <a:latin typeface="+mn-lt"/>
                <a:ea typeface="+mn-ea"/>
                <a:cs typeface="+mn-cs"/>
              </a:rPr>
              <a:t>Από τα </a:t>
            </a:r>
            <a:r>
              <a:rPr lang="en-US" sz="1200" i="0" kern="1200" baseline="0" dirty="0" smtClean="0">
                <a:solidFill>
                  <a:schemeClr val="tx1"/>
                </a:solidFill>
                <a:effectLst/>
                <a:latin typeface="+mn-lt"/>
                <a:ea typeface="+mn-ea"/>
                <a:cs typeface="+mn-cs"/>
              </a:rPr>
              <a:t>write requests </a:t>
            </a:r>
            <a:r>
              <a:rPr lang="el-GR" sz="1200" i="0" kern="1200" baseline="0" dirty="0" smtClean="0">
                <a:solidFill>
                  <a:schemeClr val="tx1"/>
                </a:solidFill>
                <a:effectLst/>
                <a:latin typeface="+mn-lt"/>
                <a:ea typeface="+mn-ea"/>
                <a:cs typeface="+mn-cs"/>
              </a:rPr>
              <a:t>και το </a:t>
            </a:r>
            <a:r>
              <a:rPr lang="en-US" sz="1200" i="0" kern="1200" baseline="0" dirty="0" smtClean="0">
                <a:solidFill>
                  <a:schemeClr val="tx1"/>
                </a:solidFill>
                <a:effectLst/>
                <a:latin typeface="+mn-lt"/>
                <a:ea typeface="+mn-ea"/>
                <a:cs typeface="+mn-cs"/>
              </a:rPr>
              <a:t>CPU utilization </a:t>
            </a:r>
            <a:r>
              <a:rPr lang="el-GR" sz="1200" i="0" kern="1200" baseline="0" dirty="0" smtClean="0">
                <a:solidFill>
                  <a:schemeClr val="tx1"/>
                </a:solidFill>
                <a:effectLst/>
                <a:latin typeface="+mn-lt"/>
                <a:ea typeface="+mn-ea"/>
                <a:cs typeface="+mn-cs"/>
              </a:rPr>
              <a:t>για κάθε περίπτωση βλέπουμε ότι το </a:t>
            </a:r>
            <a:r>
              <a:rPr lang="en-US" sz="1200" i="0" kern="1200" baseline="0" dirty="0" smtClean="0">
                <a:solidFill>
                  <a:schemeClr val="tx1"/>
                </a:solidFill>
                <a:effectLst/>
                <a:latin typeface="+mn-lt"/>
                <a:ea typeface="+mn-ea"/>
                <a:cs typeface="+mn-cs"/>
              </a:rPr>
              <a:t>salting </a:t>
            </a:r>
            <a:r>
              <a:rPr lang="el-GR" sz="1200" i="0" kern="1200" baseline="0" dirty="0" smtClean="0">
                <a:solidFill>
                  <a:schemeClr val="tx1"/>
                </a:solidFill>
                <a:effectLst/>
                <a:latin typeface="+mn-lt"/>
                <a:ea typeface="+mn-ea"/>
                <a:cs typeface="+mn-cs"/>
              </a:rPr>
              <a:t>εξαλείφει το </a:t>
            </a:r>
            <a:r>
              <a:rPr lang="en-US" sz="1200" i="0" kern="1200" baseline="0" dirty="0" err="1" smtClean="0">
                <a:solidFill>
                  <a:schemeClr val="tx1"/>
                </a:solidFill>
                <a:effectLst/>
                <a:latin typeface="+mn-lt"/>
                <a:ea typeface="+mn-ea"/>
                <a:cs typeface="+mn-cs"/>
              </a:rPr>
              <a:t>hotspotting</a:t>
            </a:r>
            <a:r>
              <a:rPr lang="en-US" sz="1200" i="0" kern="1200" baseline="0" dirty="0" smtClean="0">
                <a:solidFill>
                  <a:schemeClr val="tx1"/>
                </a:solidFill>
                <a:effectLst/>
                <a:latin typeface="+mn-lt"/>
                <a:ea typeface="+mn-ea"/>
                <a:cs typeface="+mn-cs"/>
              </a:rPr>
              <a:t>, </a:t>
            </a:r>
            <a:r>
              <a:rPr lang="el-GR" sz="1200" i="0" kern="1200" baseline="0" dirty="0" smtClean="0">
                <a:solidFill>
                  <a:schemeClr val="tx1"/>
                </a:solidFill>
                <a:effectLst/>
                <a:latin typeface="+mn-lt"/>
                <a:ea typeface="+mn-ea"/>
                <a:cs typeface="+mn-cs"/>
              </a:rPr>
              <a:t>μοιράζοντας τα </a:t>
            </a:r>
            <a:r>
              <a:rPr lang="en-US" sz="1200" i="0" kern="1200" baseline="0" dirty="0" smtClean="0">
                <a:solidFill>
                  <a:schemeClr val="tx1"/>
                </a:solidFill>
                <a:effectLst/>
                <a:latin typeface="+mn-lt"/>
                <a:ea typeface="+mn-ea"/>
                <a:cs typeface="+mn-cs"/>
              </a:rPr>
              <a:t>writes </a:t>
            </a:r>
            <a:r>
              <a:rPr lang="el-GR" sz="1200" i="0" kern="1200" baseline="0" dirty="0" smtClean="0">
                <a:solidFill>
                  <a:schemeClr val="tx1"/>
                </a:solidFill>
                <a:effectLst/>
                <a:latin typeface="+mn-lt"/>
                <a:ea typeface="+mn-ea"/>
                <a:cs typeface="+mn-cs"/>
              </a:rPr>
              <a:t>σε όλο το </a:t>
            </a:r>
            <a:r>
              <a:rPr lang="en-US" sz="1200" i="0" kern="1200" baseline="0" dirty="0" smtClean="0">
                <a:solidFill>
                  <a:schemeClr val="tx1"/>
                </a:solidFill>
                <a:effectLst/>
                <a:latin typeface="+mn-lt"/>
                <a:ea typeface="+mn-ea"/>
                <a:cs typeface="+mn-cs"/>
              </a:rPr>
              <a:t>HBase cluster.</a:t>
            </a:r>
            <a:endParaRPr lang="el-GR" sz="120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B8B0E10-9416-484A-AE67-2425FFDAEF03}" type="slidenum">
              <a:rPr lang="el-GR" smtClean="0"/>
              <a:t>40</a:t>
            </a:fld>
            <a:endParaRPr lang="el-GR"/>
          </a:p>
        </p:txBody>
      </p:sp>
    </p:spTree>
    <p:extLst>
      <p:ext uri="{BB962C8B-B14F-4D97-AF65-F5344CB8AC3E}">
        <p14:creationId xmlns:p14="http://schemas.microsoft.com/office/powerpoint/2010/main" val="37086043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i="0" kern="1200" dirty="0" smtClean="0">
                <a:solidFill>
                  <a:schemeClr val="tx1"/>
                </a:solidFill>
                <a:effectLst/>
                <a:latin typeface="+mn-lt"/>
                <a:ea typeface="+mn-ea"/>
                <a:cs typeface="+mn-cs"/>
              </a:rPr>
              <a:t>Αυτό</a:t>
            </a:r>
            <a:r>
              <a:rPr lang="el-GR" sz="1200" i="0" kern="1200" baseline="0" dirty="0" smtClean="0">
                <a:solidFill>
                  <a:schemeClr val="tx1"/>
                </a:solidFill>
                <a:effectLst/>
                <a:latin typeface="+mn-lt"/>
                <a:ea typeface="+mn-ea"/>
                <a:cs typeface="+mn-cs"/>
              </a:rPr>
              <a:t> οδηγεί σε μείωση του </a:t>
            </a:r>
            <a:r>
              <a:rPr lang="en-US" sz="1200" i="0" kern="1200" baseline="0" dirty="0" smtClean="0">
                <a:solidFill>
                  <a:schemeClr val="tx1"/>
                </a:solidFill>
                <a:effectLst/>
                <a:latin typeface="+mn-lt"/>
                <a:ea typeface="+mn-ea"/>
                <a:cs typeface="+mn-cs"/>
              </a:rPr>
              <a:t>execute latency </a:t>
            </a:r>
            <a:r>
              <a:rPr lang="el-GR" sz="1200" i="0" kern="1200" baseline="0" dirty="0" smtClean="0">
                <a:solidFill>
                  <a:schemeClr val="tx1"/>
                </a:solidFill>
                <a:effectLst/>
                <a:latin typeface="+mn-lt"/>
                <a:ea typeface="+mn-ea"/>
                <a:cs typeface="+mn-cs"/>
              </a:rPr>
              <a:t>του </a:t>
            </a:r>
            <a:r>
              <a:rPr lang="en-US" sz="1200" i="0" kern="1200" baseline="0" dirty="0" smtClean="0">
                <a:solidFill>
                  <a:schemeClr val="tx1"/>
                </a:solidFill>
                <a:effectLst/>
                <a:latin typeface="+mn-lt"/>
                <a:ea typeface="+mn-ea"/>
                <a:cs typeface="+mn-cs"/>
              </a:rPr>
              <a:t>Phoenix Bolt </a:t>
            </a:r>
            <a:r>
              <a:rPr lang="el-GR" sz="1200" i="0" kern="1200" baseline="0" dirty="0" smtClean="0">
                <a:solidFill>
                  <a:schemeClr val="tx1"/>
                </a:solidFill>
                <a:effectLst/>
                <a:latin typeface="+mn-lt"/>
                <a:ea typeface="+mn-ea"/>
                <a:cs typeface="+mn-cs"/>
              </a:rPr>
              <a:t>κατά 74% και αυξάνει το </a:t>
            </a:r>
            <a:r>
              <a:rPr lang="en-US" sz="1200" i="0" kern="1200" baseline="0" dirty="0" smtClean="0">
                <a:solidFill>
                  <a:schemeClr val="tx1"/>
                </a:solidFill>
                <a:effectLst/>
                <a:latin typeface="+mn-lt"/>
                <a:ea typeface="+mn-ea"/>
                <a:cs typeface="+mn-cs"/>
              </a:rPr>
              <a:t>throughput </a:t>
            </a:r>
            <a:r>
              <a:rPr lang="el-GR" sz="1200" i="0" kern="1200" baseline="0" dirty="0" smtClean="0">
                <a:solidFill>
                  <a:schemeClr val="tx1"/>
                </a:solidFill>
                <a:effectLst/>
                <a:latin typeface="+mn-lt"/>
                <a:ea typeface="+mn-ea"/>
                <a:cs typeface="+mn-cs"/>
              </a:rPr>
              <a:t>της τοπολογίας κατά 140%.</a:t>
            </a:r>
            <a:endParaRPr lang="en-US" sz="1200" i="0" kern="1200" dirty="0" smtClean="0">
              <a:solidFill>
                <a:schemeClr val="tx1"/>
              </a:solidFill>
              <a:effectLst/>
              <a:latin typeface="+mn-lt"/>
              <a:ea typeface="+mn-ea"/>
              <a:cs typeface="+mn-cs"/>
            </a:endParaRPr>
          </a:p>
          <a:p>
            <a:endParaRPr lang="el-GR" sz="120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B8B0E10-9416-484A-AE67-2425FFDAEF03}" type="slidenum">
              <a:rPr lang="el-GR" smtClean="0"/>
              <a:t>41</a:t>
            </a:fld>
            <a:endParaRPr lang="el-GR"/>
          </a:p>
        </p:txBody>
      </p:sp>
    </p:spTree>
    <p:extLst>
      <p:ext uri="{BB962C8B-B14F-4D97-AF65-F5344CB8AC3E}">
        <p14:creationId xmlns:p14="http://schemas.microsoft.com/office/powerpoint/2010/main" val="2998756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i="0" kern="1200" dirty="0" smtClean="0">
                <a:solidFill>
                  <a:schemeClr val="tx1"/>
                </a:solidFill>
                <a:effectLst/>
                <a:latin typeface="+mn-lt"/>
                <a:ea typeface="+mn-ea"/>
                <a:cs typeface="+mn-cs"/>
              </a:rPr>
              <a:t>Εδώ πειραματιζόμαστε με την κλιμακωσιμότητα της</a:t>
            </a:r>
            <a:r>
              <a:rPr lang="el-GR" sz="1200" i="0" kern="1200" baseline="0" dirty="0" smtClean="0">
                <a:solidFill>
                  <a:schemeClr val="tx1"/>
                </a:solidFill>
                <a:effectLst/>
                <a:latin typeface="+mn-lt"/>
                <a:ea typeface="+mn-ea"/>
                <a:cs typeface="+mn-cs"/>
              </a:rPr>
              <a:t> τοπολογίας. Αυξάνουμε τα </a:t>
            </a:r>
            <a:r>
              <a:rPr lang="en-US" sz="1200" i="0" kern="1200" baseline="0" dirty="0" smtClean="0">
                <a:solidFill>
                  <a:schemeClr val="tx1"/>
                </a:solidFill>
                <a:effectLst/>
                <a:latin typeface="+mn-lt"/>
                <a:ea typeface="+mn-ea"/>
                <a:cs typeface="+mn-cs"/>
              </a:rPr>
              <a:t>VM </a:t>
            </a:r>
            <a:r>
              <a:rPr lang="el-GR" sz="1200" i="0" kern="1200" baseline="0" dirty="0" smtClean="0">
                <a:solidFill>
                  <a:schemeClr val="tx1"/>
                </a:solidFill>
                <a:effectLst/>
                <a:latin typeface="+mn-lt"/>
                <a:ea typeface="+mn-ea"/>
                <a:cs typeface="+mn-cs"/>
              </a:rPr>
              <a:t>των </a:t>
            </a:r>
            <a:r>
              <a:rPr lang="en-US" sz="1200" i="0" kern="1200" baseline="0" dirty="0" smtClean="0">
                <a:solidFill>
                  <a:schemeClr val="tx1"/>
                </a:solidFill>
                <a:effectLst/>
                <a:latin typeface="+mn-lt"/>
                <a:ea typeface="+mn-ea"/>
                <a:cs typeface="+mn-cs"/>
              </a:rPr>
              <a:t>Storm </a:t>
            </a:r>
            <a:r>
              <a:rPr lang="el-GR" sz="1200" i="0" kern="1200" baseline="0" dirty="0" smtClean="0">
                <a:solidFill>
                  <a:schemeClr val="tx1"/>
                </a:solidFill>
                <a:effectLst/>
                <a:latin typeface="+mn-lt"/>
                <a:ea typeface="+mn-ea"/>
                <a:cs typeface="+mn-cs"/>
              </a:rPr>
              <a:t>και </a:t>
            </a:r>
            <a:r>
              <a:rPr lang="en-US" sz="1200" i="0" kern="1200" baseline="0" dirty="0" smtClean="0">
                <a:solidFill>
                  <a:schemeClr val="tx1"/>
                </a:solidFill>
                <a:effectLst/>
                <a:latin typeface="+mn-lt"/>
                <a:ea typeface="+mn-ea"/>
                <a:cs typeface="+mn-cs"/>
              </a:rPr>
              <a:t>HBase clusters </a:t>
            </a:r>
            <a:r>
              <a:rPr lang="el-GR" sz="1200" i="0" kern="1200" baseline="0" dirty="0" smtClean="0">
                <a:solidFill>
                  <a:schemeClr val="tx1"/>
                </a:solidFill>
                <a:effectLst/>
                <a:latin typeface="+mn-lt"/>
                <a:ea typeface="+mn-ea"/>
                <a:cs typeface="+mn-cs"/>
              </a:rPr>
              <a:t>παράλληλα, ενώ φροντίζουμε να ρυθμίζουμε αντίστοιχα τα </a:t>
            </a:r>
            <a:r>
              <a:rPr lang="en-US" sz="1200" i="0" kern="1200" baseline="0" dirty="0" smtClean="0">
                <a:solidFill>
                  <a:schemeClr val="tx1"/>
                </a:solidFill>
                <a:effectLst/>
                <a:latin typeface="+mn-lt"/>
                <a:ea typeface="+mn-ea"/>
                <a:cs typeface="+mn-cs"/>
              </a:rPr>
              <a:t>partitions </a:t>
            </a:r>
            <a:r>
              <a:rPr lang="el-GR" sz="1200" i="0" kern="1200" baseline="0" dirty="0" smtClean="0">
                <a:solidFill>
                  <a:schemeClr val="tx1"/>
                </a:solidFill>
                <a:effectLst/>
                <a:latin typeface="+mn-lt"/>
                <a:ea typeface="+mn-ea"/>
                <a:cs typeface="+mn-cs"/>
              </a:rPr>
              <a:t>του </a:t>
            </a:r>
            <a:r>
              <a:rPr lang="en-US" sz="1200" i="0" kern="1200" baseline="0" dirty="0" smtClean="0">
                <a:solidFill>
                  <a:schemeClr val="tx1"/>
                </a:solidFill>
                <a:effectLst/>
                <a:latin typeface="+mn-lt"/>
                <a:ea typeface="+mn-ea"/>
                <a:cs typeface="+mn-cs"/>
              </a:rPr>
              <a:t>topic, </a:t>
            </a:r>
            <a:r>
              <a:rPr lang="el-GR" sz="1200" i="0" kern="1200" baseline="0" dirty="0" smtClean="0">
                <a:solidFill>
                  <a:schemeClr val="tx1"/>
                </a:solidFill>
                <a:effectLst/>
                <a:latin typeface="+mn-lt"/>
                <a:ea typeface="+mn-ea"/>
                <a:cs typeface="+mn-cs"/>
              </a:rPr>
              <a:t>τον παραλληλισμό της τοπολογίας και τον αριθμό των </a:t>
            </a:r>
            <a:r>
              <a:rPr lang="en-US" sz="1200" i="0" kern="1200" baseline="0" dirty="0" smtClean="0">
                <a:solidFill>
                  <a:schemeClr val="tx1"/>
                </a:solidFill>
                <a:effectLst/>
                <a:latin typeface="+mn-lt"/>
                <a:ea typeface="+mn-ea"/>
                <a:cs typeface="+mn-cs"/>
              </a:rPr>
              <a:t>salt buckets.</a:t>
            </a:r>
          </a:p>
          <a:p>
            <a:endParaRPr lang="en-US"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Βλέπουμε ότι δεν έχουμε γραμμική κλιμάκωση του </a:t>
            </a:r>
            <a:r>
              <a:rPr lang="en-US" sz="1200" i="0" kern="1200" baseline="0" dirty="0" smtClean="0">
                <a:solidFill>
                  <a:schemeClr val="tx1"/>
                </a:solidFill>
                <a:effectLst/>
                <a:latin typeface="+mn-lt"/>
                <a:ea typeface="+mn-ea"/>
                <a:cs typeface="+mn-cs"/>
              </a:rPr>
              <a:t>throughput </a:t>
            </a:r>
            <a:r>
              <a:rPr lang="el-GR" sz="1200" i="0" kern="1200" baseline="0" dirty="0" smtClean="0">
                <a:solidFill>
                  <a:schemeClr val="tx1"/>
                </a:solidFill>
                <a:effectLst/>
                <a:latin typeface="+mn-lt"/>
                <a:ea typeface="+mn-ea"/>
                <a:cs typeface="+mn-cs"/>
              </a:rPr>
              <a:t>όπως θα περιμέναμε. Επιπλέον το μέσο </a:t>
            </a:r>
            <a:r>
              <a:rPr lang="en-US" sz="1200" i="0" kern="1200" baseline="0" dirty="0" smtClean="0">
                <a:solidFill>
                  <a:schemeClr val="tx1"/>
                </a:solidFill>
                <a:effectLst/>
                <a:latin typeface="+mn-lt"/>
                <a:ea typeface="+mn-ea"/>
                <a:cs typeface="+mn-cs"/>
              </a:rPr>
              <a:t>CPU utilization </a:t>
            </a:r>
            <a:r>
              <a:rPr lang="el-GR" sz="1200" i="0" kern="1200" baseline="0" dirty="0" smtClean="0">
                <a:solidFill>
                  <a:schemeClr val="tx1"/>
                </a:solidFill>
                <a:effectLst/>
                <a:latin typeface="+mn-lt"/>
                <a:ea typeface="+mn-ea"/>
                <a:cs typeface="+mn-cs"/>
              </a:rPr>
              <a:t>για τα </a:t>
            </a:r>
            <a:r>
              <a:rPr lang="en-US" sz="1200" i="0" kern="1200" baseline="0" dirty="0" smtClean="0">
                <a:solidFill>
                  <a:schemeClr val="tx1"/>
                </a:solidFill>
                <a:effectLst/>
                <a:latin typeface="+mn-lt"/>
                <a:ea typeface="+mn-ea"/>
                <a:cs typeface="+mn-cs"/>
              </a:rPr>
              <a:t>cluster </a:t>
            </a:r>
            <a:r>
              <a:rPr lang="el-GR" sz="1200" i="0" kern="1200" baseline="0" dirty="0" smtClean="0">
                <a:solidFill>
                  <a:schemeClr val="tx1"/>
                </a:solidFill>
                <a:effectLst/>
                <a:latin typeface="+mn-lt"/>
                <a:ea typeface="+mn-ea"/>
                <a:cs typeface="+mn-cs"/>
              </a:rPr>
              <a:t>πέφτει όσο αυξάνονται τα μεγέθη τους.</a:t>
            </a:r>
          </a:p>
          <a:p>
            <a:endParaRPr lang="el-GR"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Αυτό δείχνει ότι έχουμε κορεσμό στα </a:t>
            </a:r>
            <a:r>
              <a:rPr lang="en-US" sz="1200" i="0" kern="1200" baseline="0" dirty="0" smtClean="0">
                <a:solidFill>
                  <a:schemeClr val="tx1"/>
                </a:solidFill>
                <a:effectLst/>
                <a:latin typeface="+mn-lt"/>
                <a:ea typeface="+mn-ea"/>
                <a:cs typeface="+mn-cs"/>
              </a:rPr>
              <a:t>reads </a:t>
            </a:r>
            <a:r>
              <a:rPr lang="el-GR" sz="1200" i="0" kern="1200" baseline="0" dirty="0" smtClean="0">
                <a:solidFill>
                  <a:schemeClr val="tx1"/>
                </a:solidFill>
                <a:effectLst/>
                <a:latin typeface="+mn-lt"/>
                <a:ea typeface="+mn-ea"/>
                <a:cs typeface="+mn-cs"/>
              </a:rPr>
              <a:t>και </a:t>
            </a:r>
            <a:r>
              <a:rPr lang="en-US" sz="1200" i="0" kern="1200" baseline="0" dirty="0" smtClean="0">
                <a:solidFill>
                  <a:schemeClr val="tx1"/>
                </a:solidFill>
                <a:effectLst/>
                <a:latin typeface="+mn-lt"/>
                <a:ea typeface="+mn-ea"/>
                <a:cs typeface="+mn-cs"/>
              </a:rPr>
              <a:t>writes </a:t>
            </a:r>
            <a:r>
              <a:rPr lang="el-GR" sz="1200" i="0" kern="1200" baseline="0" dirty="0" smtClean="0">
                <a:solidFill>
                  <a:schemeClr val="tx1"/>
                </a:solidFill>
                <a:effectLst/>
                <a:latin typeface="+mn-lt"/>
                <a:ea typeface="+mn-ea"/>
                <a:cs typeface="+mn-cs"/>
              </a:rPr>
              <a:t>στους δίσκους. Στην πραγματικότητα, καθώς αυξάνουμε τα </a:t>
            </a:r>
            <a:r>
              <a:rPr lang="en-US" sz="1200" i="0" kern="1200" baseline="0" dirty="0" smtClean="0">
                <a:solidFill>
                  <a:schemeClr val="tx1"/>
                </a:solidFill>
                <a:effectLst/>
                <a:latin typeface="+mn-lt"/>
                <a:ea typeface="+mn-ea"/>
                <a:cs typeface="+mn-cs"/>
              </a:rPr>
              <a:t>VMs </a:t>
            </a:r>
            <a:r>
              <a:rPr lang="el-GR" sz="1200" i="0" kern="1200" baseline="0" dirty="0" smtClean="0">
                <a:solidFill>
                  <a:schemeClr val="tx1"/>
                </a:solidFill>
                <a:effectLst/>
                <a:latin typeface="+mn-lt"/>
                <a:ea typeface="+mn-ea"/>
                <a:cs typeface="+mn-cs"/>
              </a:rPr>
              <a:t>των </a:t>
            </a:r>
            <a:r>
              <a:rPr lang="en-US" sz="1200" i="0" kern="1200" baseline="0" dirty="0" smtClean="0">
                <a:solidFill>
                  <a:schemeClr val="tx1"/>
                </a:solidFill>
                <a:effectLst/>
                <a:latin typeface="+mn-lt"/>
                <a:ea typeface="+mn-ea"/>
                <a:cs typeface="+mn-cs"/>
              </a:rPr>
              <a:t>cluster</a:t>
            </a:r>
            <a:r>
              <a:rPr lang="el-GR" sz="1200" i="0" kern="1200" baseline="0" dirty="0" smtClean="0">
                <a:solidFill>
                  <a:schemeClr val="tx1"/>
                </a:solidFill>
                <a:effectLst/>
                <a:latin typeface="+mn-lt"/>
                <a:ea typeface="+mn-ea"/>
                <a:cs typeface="+mn-cs"/>
              </a:rPr>
              <a:t> δεν αυξάνεται απαραίτητα το συνολικό </a:t>
            </a:r>
            <a:r>
              <a:rPr lang="en-US" sz="1200" i="0" kern="1200" baseline="0" dirty="0" smtClean="0">
                <a:solidFill>
                  <a:schemeClr val="tx1"/>
                </a:solidFill>
                <a:effectLst/>
                <a:latin typeface="+mn-lt"/>
                <a:ea typeface="+mn-ea"/>
                <a:cs typeface="+mn-cs"/>
              </a:rPr>
              <a:t>disk throughput,</a:t>
            </a:r>
            <a:r>
              <a:rPr lang="el-GR" sz="1200" i="0" kern="1200" baseline="0" dirty="0" smtClean="0">
                <a:solidFill>
                  <a:schemeClr val="tx1"/>
                </a:solidFill>
                <a:effectLst/>
                <a:latin typeface="+mn-lt"/>
                <a:ea typeface="+mn-ea"/>
                <a:cs typeface="+mn-cs"/>
              </a:rPr>
              <a:t> αφού</a:t>
            </a:r>
            <a:r>
              <a:rPr lang="en-US" sz="1200" i="0" kern="1200" baseline="0" dirty="0" smtClean="0">
                <a:solidFill>
                  <a:schemeClr val="tx1"/>
                </a:solidFill>
                <a:effectLst/>
                <a:latin typeface="+mn-lt"/>
                <a:ea typeface="+mn-ea"/>
                <a:cs typeface="+mn-cs"/>
              </a:rPr>
              <a:t> </a:t>
            </a:r>
            <a:r>
              <a:rPr lang="el-GR" sz="1200" i="0" kern="1200" baseline="0" dirty="0" smtClean="0">
                <a:solidFill>
                  <a:schemeClr val="tx1"/>
                </a:solidFill>
                <a:effectLst/>
                <a:latin typeface="+mn-lt"/>
                <a:ea typeface="+mn-ea"/>
                <a:cs typeface="+mn-cs"/>
              </a:rPr>
              <a:t>μοιράζονται την υποδομή του </a:t>
            </a:r>
            <a:r>
              <a:rPr lang="en-US" sz="1200" i="0" kern="1200" baseline="0" dirty="0" smtClean="0">
                <a:solidFill>
                  <a:schemeClr val="tx1"/>
                </a:solidFill>
                <a:effectLst/>
                <a:latin typeface="+mn-lt"/>
                <a:ea typeface="+mn-ea"/>
                <a:cs typeface="+mn-cs"/>
              </a:rPr>
              <a:t>OpenStack cluster </a:t>
            </a:r>
            <a:r>
              <a:rPr lang="el-GR" sz="1200" i="0" kern="1200" baseline="0" dirty="0" smtClean="0">
                <a:solidFill>
                  <a:schemeClr val="tx1"/>
                </a:solidFill>
                <a:effectLst/>
                <a:latin typeface="+mn-lt"/>
                <a:ea typeface="+mn-ea"/>
                <a:cs typeface="+mn-cs"/>
              </a:rPr>
              <a:t>που τα φιλοξενεί.</a:t>
            </a:r>
          </a:p>
          <a:p>
            <a:endParaRPr lang="el-GR"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Για να αξιολογήσουμε σωστά την κλιμακωσιμότητα του </a:t>
            </a:r>
            <a:r>
              <a:rPr lang="en-US" sz="1200" i="0" kern="1200" baseline="0" dirty="0" smtClean="0">
                <a:solidFill>
                  <a:schemeClr val="tx1"/>
                </a:solidFill>
                <a:effectLst/>
                <a:latin typeface="+mn-lt"/>
                <a:ea typeface="+mn-ea"/>
                <a:cs typeface="+mn-cs"/>
              </a:rPr>
              <a:t>throughput </a:t>
            </a:r>
            <a:r>
              <a:rPr lang="el-GR" sz="1200" i="0" kern="1200" baseline="0" dirty="0" smtClean="0">
                <a:solidFill>
                  <a:schemeClr val="tx1"/>
                </a:solidFill>
                <a:effectLst/>
                <a:latin typeface="+mn-lt"/>
                <a:ea typeface="+mn-ea"/>
                <a:cs typeface="+mn-cs"/>
              </a:rPr>
              <a:t>της τοπολογίας θα πρέπει το </a:t>
            </a:r>
            <a:r>
              <a:rPr lang="en-US" sz="1200" i="0" kern="1200" baseline="0" dirty="0" smtClean="0">
                <a:solidFill>
                  <a:schemeClr val="tx1"/>
                </a:solidFill>
                <a:effectLst/>
                <a:latin typeface="+mn-lt"/>
                <a:ea typeface="+mn-ea"/>
                <a:cs typeface="+mn-cs"/>
              </a:rPr>
              <a:t>disk throughput </a:t>
            </a:r>
            <a:r>
              <a:rPr lang="el-GR" sz="1200" i="0" kern="1200" baseline="0" dirty="0" smtClean="0">
                <a:solidFill>
                  <a:schemeClr val="tx1"/>
                </a:solidFill>
                <a:effectLst/>
                <a:latin typeface="+mn-lt"/>
                <a:ea typeface="+mn-ea"/>
                <a:cs typeface="+mn-cs"/>
              </a:rPr>
              <a:t>του </a:t>
            </a:r>
            <a:r>
              <a:rPr lang="en-US" sz="1200" i="0" kern="1200" baseline="0" dirty="0" smtClean="0">
                <a:solidFill>
                  <a:schemeClr val="tx1"/>
                </a:solidFill>
                <a:effectLst/>
                <a:latin typeface="+mn-lt"/>
                <a:ea typeface="+mn-ea"/>
                <a:cs typeface="+mn-cs"/>
              </a:rPr>
              <a:t>cluster </a:t>
            </a:r>
            <a:r>
              <a:rPr lang="el-GR" sz="1200" i="0" kern="1200" baseline="0" dirty="0" smtClean="0">
                <a:solidFill>
                  <a:schemeClr val="tx1"/>
                </a:solidFill>
                <a:effectLst/>
                <a:latin typeface="+mn-lt"/>
                <a:ea typeface="+mn-ea"/>
                <a:cs typeface="+mn-cs"/>
              </a:rPr>
              <a:t>να αυξάνεται γραμμικά με την προσθήκη νέων κόμβων. Αυτό το πείραμα είναι στις μελλοντικά σχέδια της εργασίας.</a:t>
            </a:r>
          </a:p>
          <a:p>
            <a:endParaRPr lang="el-GR" sz="120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B8B0E10-9416-484A-AE67-2425FFDAEF03}" type="slidenum">
              <a:rPr lang="el-GR" smtClean="0"/>
              <a:t>42</a:t>
            </a:fld>
            <a:endParaRPr lang="el-GR"/>
          </a:p>
        </p:txBody>
      </p:sp>
    </p:spTree>
    <p:extLst>
      <p:ext uri="{BB962C8B-B14F-4D97-AF65-F5344CB8AC3E}">
        <p14:creationId xmlns:p14="http://schemas.microsoft.com/office/powerpoint/2010/main" val="17056212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i="0" kern="1200" dirty="0" smtClean="0">
                <a:solidFill>
                  <a:schemeClr val="tx1"/>
                </a:solidFill>
                <a:effectLst/>
                <a:latin typeface="+mn-lt"/>
                <a:ea typeface="+mn-ea"/>
                <a:cs typeface="+mn-cs"/>
              </a:rPr>
              <a:t>Προχωράμε</a:t>
            </a:r>
            <a:r>
              <a:rPr lang="el-GR" sz="1200" i="0" kern="1200" baseline="0" dirty="0" smtClean="0">
                <a:solidFill>
                  <a:schemeClr val="tx1"/>
                </a:solidFill>
                <a:effectLst/>
                <a:latin typeface="+mn-lt"/>
                <a:ea typeface="+mn-ea"/>
                <a:cs typeface="+mn-cs"/>
              </a:rPr>
              <a:t> στην αξιολόγηση του </a:t>
            </a:r>
            <a:r>
              <a:rPr lang="en-US" sz="1200" i="0" kern="1200" baseline="0" dirty="0" smtClean="0">
                <a:solidFill>
                  <a:schemeClr val="tx1"/>
                </a:solidFill>
                <a:effectLst/>
                <a:latin typeface="+mn-lt"/>
                <a:ea typeface="+mn-ea"/>
                <a:cs typeface="+mn-cs"/>
              </a:rPr>
              <a:t>Phoenix table.</a:t>
            </a:r>
          </a:p>
          <a:p>
            <a:endParaRPr lang="en-US"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Για τα πειράματα χρησιμοποιούμε δύο είδη ερωτημάτων:</a:t>
            </a:r>
          </a:p>
          <a:p>
            <a:r>
              <a:rPr lang="en-US" sz="1200" i="0" kern="1200" baseline="0" dirty="0" smtClean="0">
                <a:solidFill>
                  <a:schemeClr val="tx1"/>
                </a:solidFill>
                <a:effectLst/>
                <a:latin typeface="+mn-lt"/>
                <a:ea typeface="+mn-ea"/>
                <a:cs typeface="+mn-cs"/>
              </a:rPr>
              <a:t>Count </a:t>
            </a:r>
            <a:r>
              <a:rPr lang="el-GR" sz="1200" i="0" kern="1200" baseline="0" dirty="0" smtClean="0">
                <a:solidFill>
                  <a:schemeClr val="tx1"/>
                </a:solidFill>
                <a:effectLst/>
                <a:latin typeface="+mn-lt"/>
                <a:ea typeface="+mn-ea"/>
                <a:cs typeface="+mn-cs"/>
              </a:rPr>
              <a:t>ερωτήματα </a:t>
            </a:r>
            <a:r>
              <a:rPr lang="en-US" sz="1200" i="0" kern="1200" baseline="0" dirty="0" smtClean="0">
                <a:solidFill>
                  <a:schemeClr val="tx1"/>
                </a:solidFill>
                <a:effectLst/>
                <a:latin typeface="+mn-lt"/>
                <a:ea typeface="+mn-ea"/>
                <a:cs typeface="+mn-cs"/>
              </a:rPr>
              <a:t>kai </a:t>
            </a:r>
            <a:r>
              <a:rPr lang="en-US" sz="1200" i="0" kern="1200" baseline="0" dirty="0" err="1" smtClean="0">
                <a:solidFill>
                  <a:schemeClr val="tx1"/>
                </a:solidFill>
                <a:effectLst/>
                <a:latin typeface="+mn-lt"/>
                <a:ea typeface="+mn-ea"/>
                <a:cs typeface="+mn-cs"/>
              </a:rPr>
              <a:t>topN</a:t>
            </a:r>
            <a:r>
              <a:rPr lang="en-US" sz="1200" i="0" kern="1200" baseline="0" dirty="0" smtClean="0">
                <a:solidFill>
                  <a:schemeClr val="tx1"/>
                </a:solidFill>
                <a:effectLst/>
                <a:latin typeface="+mn-lt"/>
                <a:ea typeface="+mn-ea"/>
                <a:cs typeface="+mn-cs"/>
              </a:rPr>
              <a:t> </a:t>
            </a:r>
            <a:r>
              <a:rPr lang="el-GR" sz="1200" i="0" kern="1200" baseline="0" dirty="0" smtClean="0">
                <a:solidFill>
                  <a:schemeClr val="tx1"/>
                </a:solidFill>
                <a:effectLst/>
                <a:latin typeface="+mn-lt"/>
                <a:ea typeface="+mn-ea"/>
                <a:cs typeface="+mn-cs"/>
              </a:rPr>
              <a:t>ερωτήματα όπως φαίνονται στη διαφάνεια.</a:t>
            </a:r>
          </a:p>
          <a:p>
            <a:endParaRPr lang="el-GR"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Οι συγκρίσεις των επόμενων πειραμάτων γίνονται με βάση τον τελικό </a:t>
            </a:r>
            <a:r>
              <a:rPr lang="en-US" sz="1200" i="0" kern="1200" baseline="0" dirty="0" smtClean="0">
                <a:solidFill>
                  <a:schemeClr val="tx1"/>
                </a:solidFill>
                <a:effectLst/>
                <a:latin typeface="+mn-lt"/>
                <a:ea typeface="+mn-ea"/>
                <a:cs typeface="+mn-cs"/>
              </a:rPr>
              <a:t>Phoenix table</a:t>
            </a:r>
            <a:r>
              <a:rPr lang="el-GR" sz="1200" i="0" kern="1200" baseline="0" dirty="0" smtClean="0">
                <a:solidFill>
                  <a:schemeClr val="tx1"/>
                </a:solidFill>
                <a:effectLst/>
                <a:latin typeface="+mn-lt"/>
                <a:ea typeface="+mn-ea"/>
                <a:cs typeface="+mn-cs"/>
              </a:rPr>
              <a:t>.</a:t>
            </a:r>
          </a:p>
          <a:p>
            <a:endParaRPr lang="el-GR"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Τα ερωτήματα πραγματοποιούνται για 10 εκατομμύρια </a:t>
            </a:r>
            <a:r>
              <a:rPr lang="en-US" sz="1200" i="0" kern="1200" baseline="0" dirty="0" smtClean="0">
                <a:solidFill>
                  <a:schemeClr val="tx1"/>
                </a:solidFill>
                <a:effectLst/>
                <a:latin typeface="+mn-lt"/>
                <a:ea typeface="+mn-ea"/>
                <a:cs typeface="+mn-cs"/>
              </a:rPr>
              <a:t>rows</a:t>
            </a:r>
            <a:r>
              <a:rPr lang="el-GR" sz="1200" i="0" kern="1200" baseline="0" dirty="0" smtClean="0">
                <a:solidFill>
                  <a:schemeClr val="tx1"/>
                </a:solidFill>
                <a:effectLst/>
                <a:latin typeface="+mn-lt"/>
                <a:ea typeface="+mn-ea"/>
                <a:cs typeface="+mn-cs"/>
              </a:rPr>
              <a:t> που είναι ήδη </a:t>
            </a:r>
            <a:r>
              <a:rPr lang="en-US" sz="1200" i="0" kern="1200" baseline="0" dirty="0" smtClean="0">
                <a:solidFill>
                  <a:schemeClr val="tx1"/>
                </a:solidFill>
                <a:effectLst/>
                <a:latin typeface="+mn-lt"/>
                <a:ea typeface="+mn-ea"/>
                <a:cs typeface="+mn-cs"/>
              </a:rPr>
              <a:t>cached </a:t>
            </a:r>
            <a:r>
              <a:rPr lang="el-GR" sz="1200" i="0" kern="1200" baseline="0" dirty="0" smtClean="0">
                <a:solidFill>
                  <a:schemeClr val="tx1"/>
                </a:solidFill>
                <a:effectLst/>
                <a:latin typeface="+mn-lt"/>
                <a:ea typeface="+mn-ea"/>
                <a:cs typeface="+mn-cs"/>
              </a:rPr>
              <a:t>εκτός εάν αναφέρουμε κάτι διαφορετικό.</a:t>
            </a:r>
            <a:endParaRPr lang="el-GR" sz="120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B8B0E10-9416-484A-AE67-2425FFDAEF03}" type="slidenum">
              <a:rPr lang="el-GR" smtClean="0"/>
              <a:t>43</a:t>
            </a:fld>
            <a:endParaRPr lang="el-GR"/>
          </a:p>
        </p:txBody>
      </p:sp>
    </p:spTree>
    <p:extLst>
      <p:ext uri="{BB962C8B-B14F-4D97-AF65-F5344CB8AC3E}">
        <p14:creationId xmlns:p14="http://schemas.microsoft.com/office/powerpoint/2010/main" val="26052044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i="0" kern="1200" dirty="0" smtClean="0">
                <a:solidFill>
                  <a:schemeClr val="tx1"/>
                </a:solidFill>
                <a:effectLst/>
                <a:latin typeface="+mn-lt"/>
                <a:ea typeface="+mn-ea"/>
                <a:cs typeface="+mn-cs"/>
              </a:rPr>
              <a:t>Εδώ βλέπουμε ότι το </a:t>
            </a:r>
            <a:r>
              <a:rPr lang="en-US" sz="1200" i="0" kern="1200" dirty="0" smtClean="0">
                <a:solidFill>
                  <a:schemeClr val="tx1"/>
                </a:solidFill>
                <a:effectLst/>
                <a:latin typeface="+mn-lt"/>
                <a:ea typeface="+mn-ea"/>
                <a:cs typeface="+mn-cs"/>
              </a:rPr>
              <a:t>salting </a:t>
            </a:r>
            <a:r>
              <a:rPr lang="el-GR" sz="1200" i="0" kern="1200" dirty="0" smtClean="0">
                <a:solidFill>
                  <a:schemeClr val="tx1"/>
                </a:solidFill>
                <a:effectLst/>
                <a:latin typeface="+mn-lt"/>
                <a:ea typeface="+mn-ea"/>
                <a:cs typeface="+mn-cs"/>
              </a:rPr>
              <a:t>πέρα</a:t>
            </a:r>
            <a:r>
              <a:rPr lang="el-GR" sz="1200" i="0" kern="1200" baseline="0" dirty="0" smtClean="0">
                <a:solidFill>
                  <a:schemeClr val="tx1"/>
                </a:solidFill>
                <a:effectLst/>
                <a:latin typeface="+mn-lt"/>
                <a:ea typeface="+mn-ea"/>
                <a:cs typeface="+mn-cs"/>
              </a:rPr>
              <a:t> από το </a:t>
            </a:r>
            <a:r>
              <a:rPr lang="en-US" sz="1200" i="0" kern="1200" baseline="0" dirty="0" smtClean="0">
                <a:solidFill>
                  <a:schemeClr val="tx1"/>
                </a:solidFill>
                <a:effectLst/>
                <a:latin typeface="+mn-lt"/>
                <a:ea typeface="+mn-ea"/>
                <a:cs typeface="+mn-cs"/>
              </a:rPr>
              <a:t>write throughput </a:t>
            </a:r>
            <a:r>
              <a:rPr lang="el-GR" sz="1200" i="0" kern="1200" baseline="0" dirty="0" smtClean="0">
                <a:solidFill>
                  <a:schemeClr val="tx1"/>
                </a:solidFill>
                <a:effectLst/>
                <a:latin typeface="+mn-lt"/>
                <a:ea typeface="+mn-ea"/>
                <a:cs typeface="+mn-cs"/>
              </a:rPr>
              <a:t>βελτιώνει και το </a:t>
            </a:r>
            <a:r>
              <a:rPr lang="en-US" sz="1200" i="0" kern="1200" baseline="0" dirty="0" smtClean="0">
                <a:solidFill>
                  <a:schemeClr val="tx1"/>
                </a:solidFill>
                <a:effectLst/>
                <a:latin typeface="+mn-lt"/>
                <a:ea typeface="+mn-ea"/>
                <a:cs typeface="+mn-cs"/>
              </a:rPr>
              <a:t>read throughput. </a:t>
            </a:r>
            <a:r>
              <a:rPr lang="el-GR" sz="1200" i="0" kern="1200" baseline="0" dirty="0" smtClean="0">
                <a:solidFill>
                  <a:schemeClr val="tx1"/>
                </a:solidFill>
                <a:effectLst/>
                <a:latin typeface="+mn-lt"/>
                <a:ea typeface="+mn-ea"/>
                <a:cs typeface="+mn-cs"/>
              </a:rPr>
              <a:t>Τα </a:t>
            </a:r>
            <a:r>
              <a:rPr lang="en-US" sz="1200" i="0" kern="1200" baseline="0" dirty="0" smtClean="0">
                <a:solidFill>
                  <a:schemeClr val="tx1"/>
                </a:solidFill>
                <a:effectLst/>
                <a:latin typeface="+mn-lt"/>
                <a:ea typeface="+mn-ea"/>
                <a:cs typeface="+mn-cs"/>
              </a:rPr>
              <a:t>scan </a:t>
            </a:r>
            <a:r>
              <a:rPr lang="el-GR" sz="1200" i="0" kern="1200" baseline="0" dirty="0" smtClean="0">
                <a:solidFill>
                  <a:schemeClr val="tx1"/>
                </a:solidFill>
                <a:effectLst/>
                <a:latin typeface="+mn-lt"/>
                <a:ea typeface="+mn-ea"/>
                <a:cs typeface="+mn-cs"/>
              </a:rPr>
              <a:t>γίνονται παράλληλα, οδηγώντας σε βελτίωση του </a:t>
            </a:r>
            <a:r>
              <a:rPr lang="en-US" sz="1200" i="0" kern="1200" baseline="0" dirty="0" smtClean="0">
                <a:solidFill>
                  <a:schemeClr val="tx1"/>
                </a:solidFill>
                <a:effectLst/>
                <a:latin typeface="+mn-lt"/>
                <a:ea typeface="+mn-ea"/>
                <a:cs typeface="+mn-cs"/>
              </a:rPr>
              <a:t>latency </a:t>
            </a:r>
            <a:r>
              <a:rPr lang="el-GR" sz="1200" i="0" kern="1200" baseline="0" dirty="0" smtClean="0">
                <a:solidFill>
                  <a:schemeClr val="tx1"/>
                </a:solidFill>
                <a:effectLst/>
                <a:latin typeface="+mn-lt"/>
                <a:ea typeface="+mn-ea"/>
                <a:cs typeface="+mn-cs"/>
              </a:rPr>
              <a:t>των ερωτημάτων κατά 68%.</a:t>
            </a:r>
          </a:p>
          <a:p>
            <a:endParaRPr lang="el-GR"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Πέρα από αυτό βλέπουμε ότι ένα </a:t>
            </a:r>
            <a:r>
              <a:rPr lang="en-US" sz="1200" i="0" kern="1200" baseline="0" dirty="0" err="1" smtClean="0">
                <a:solidFill>
                  <a:schemeClr val="tx1"/>
                </a:solidFill>
                <a:effectLst/>
                <a:latin typeface="+mn-lt"/>
                <a:ea typeface="+mn-ea"/>
                <a:cs typeface="+mn-cs"/>
              </a:rPr>
              <a:t>topN</a:t>
            </a:r>
            <a:r>
              <a:rPr lang="en-US" sz="1200" i="0" kern="1200" baseline="0" dirty="0" smtClean="0">
                <a:solidFill>
                  <a:schemeClr val="tx1"/>
                </a:solidFill>
                <a:effectLst/>
                <a:latin typeface="+mn-lt"/>
                <a:ea typeface="+mn-ea"/>
                <a:cs typeface="+mn-cs"/>
              </a:rPr>
              <a:t> AS </a:t>
            </a:r>
            <a:r>
              <a:rPr lang="el-GR" sz="1200" i="0" kern="1200" baseline="0" dirty="0" smtClean="0">
                <a:solidFill>
                  <a:schemeClr val="tx1"/>
                </a:solidFill>
                <a:effectLst/>
                <a:latin typeface="+mn-lt"/>
                <a:ea typeface="+mn-ea"/>
                <a:cs typeface="+mn-cs"/>
              </a:rPr>
              <a:t>ερώτημα στον τελικό πίνακα για 10 εκ. </a:t>
            </a:r>
            <a:r>
              <a:rPr lang="en-US" sz="1200" i="0" kern="1200" baseline="0" dirty="0" smtClean="0">
                <a:solidFill>
                  <a:schemeClr val="tx1"/>
                </a:solidFill>
                <a:effectLst/>
                <a:latin typeface="+mn-lt"/>
                <a:ea typeface="+mn-ea"/>
                <a:cs typeface="+mn-cs"/>
              </a:rPr>
              <a:t>rows </a:t>
            </a:r>
            <a:r>
              <a:rPr lang="el-GR" sz="1200" i="0" kern="1200" baseline="0" dirty="0" smtClean="0">
                <a:solidFill>
                  <a:schemeClr val="tx1"/>
                </a:solidFill>
                <a:effectLst/>
                <a:latin typeface="+mn-lt"/>
                <a:ea typeface="+mn-ea"/>
                <a:cs typeface="+mn-cs"/>
              </a:rPr>
              <a:t>πραγματοποιείται σε 7 περίπου δευτερόλεπτα, το οποίο είναι αρκετά ικανοποιητικό σαν </a:t>
            </a:r>
            <a:r>
              <a:rPr lang="en-US" sz="1200" i="0" kern="1200" baseline="0" dirty="0" smtClean="0">
                <a:solidFill>
                  <a:schemeClr val="tx1"/>
                </a:solidFill>
                <a:effectLst/>
                <a:latin typeface="+mn-lt"/>
                <a:ea typeface="+mn-ea"/>
                <a:cs typeface="+mn-cs"/>
              </a:rPr>
              <a:t>latency</a:t>
            </a:r>
            <a:r>
              <a:rPr lang="el-GR" sz="1200" i="0" kern="1200" baseline="0" dirty="0" smtClean="0">
                <a:solidFill>
                  <a:schemeClr val="tx1"/>
                </a:solidFill>
                <a:effectLst/>
                <a:latin typeface="+mn-lt"/>
                <a:ea typeface="+mn-ea"/>
                <a:cs typeface="+mn-cs"/>
              </a:rPr>
              <a:t>.</a:t>
            </a:r>
          </a:p>
          <a:p>
            <a:endParaRPr lang="el-GR" sz="120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B8B0E10-9416-484A-AE67-2425FFDAEF03}" type="slidenum">
              <a:rPr lang="el-GR" smtClean="0"/>
              <a:t>44</a:t>
            </a:fld>
            <a:endParaRPr lang="el-GR"/>
          </a:p>
        </p:txBody>
      </p:sp>
    </p:spTree>
    <p:extLst>
      <p:ext uri="{BB962C8B-B14F-4D97-AF65-F5344CB8AC3E}">
        <p14:creationId xmlns:p14="http://schemas.microsoft.com/office/powerpoint/2010/main" val="10621583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i="0" kern="1200" dirty="0" smtClean="0">
                <a:solidFill>
                  <a:schemeClr val="tx1"/>
                </a:solidFill>
                <a:effectLst/>
                <a:latin typeface="+mn-lt"/>
                <a:ea typeface="+mn-ea"/>
                <a:cs typeface="+mn-cs"/>
              </a:rPr>
              <a:t>Στο</a:t>
            </a:r>
            <a:r>
              <a:rPr lang="el-GR" sz="1200" i="0" kern="1200" baseline="0" dirty="0" smtClean="0">
                <a:solidFill>
                  <a:schemeClr val="tx1"/>
                </a:solidFill>
                <a:effectLst/>
                <a:latin typeface="+mn-lt"/>
                <a:ea typeface="+mn-ea"/>
                <a:cs typeface="+mn-cs"/>
              </a:rPr>
              <a:t> επόμενο πείραμα αξιολογούμε το </a:t>
            </a:r>
            <a:r>
              <a:rPr lang="en-US" sz="1200" i="0" kern="1200" baseline="0" dirty="0" smtClean="0">
                <a:solidFill>
                  <a:schemeClr val="tx1"/>
                </a:solidFill>
                <a:effectLst/>
                <a:latin typeface="+mn-lt"/>
                <a:ea typeface="+mn-ea"/>
                <a:cs typeface="+mn-cs"/>
              </a:rPr>
              <a:t>short-circuit </a:t>
            </a:r>
            <a:r>
              <a:rPr lang="el-GR" sz="1200" i="0" kern="1200" baseline="0" dirty="0" smtClean="0">
                <a:solidFill>
                  <a:schemeClr val="tx1"/>
                </a:solidFill>
                <a:effectLst/>
                <a:latin typeface="+mn-lt"/>
                <a:ea typeface="+mn-ea"/>
                <a:cs typeface="+mn-cs"/>
              </a:rPr>
              <a:t>στα </a:t>
            </a:r>
            <a:r>
              <a:rPr lang="en-US" sz="1200" i="0" kern="1200" baseline="0" dirty="0" smtClean="0">
                <a:solidFill>
                  <a:schemeClr val="tx1"/>
                </a:solidFill>
                <a:effectLst/>
                <a:latin typeface="+mn-lt"/>
                <a:ea typeface="+mn-ea"/>
                <a:cs typeface="+mn-cs"/>
              </a:rPr>
              <a:t>local reads </a:t>
            </a:r>
            <a:r>
              <a:rPr lang="el-GR" sz="1200" i="0" kern="1200" baseline="0" dirty="0" smtClean="0">
                <a:solidFill>
                  <a:schemeClr val="tx1"/>
                </a:solidFill>
                <a:effectLst/>
                <a:latin typeface="+mn-lt"/>
                <a:ea typeface="+mn-ea"/>
                <a:cs typeface="+mn-cs"/>
              </a:rPr>
              <a:t>από το </a:t>
            </a:r>
            <a:r>
              <a:rPr lang="en-US" sz="1200" i="0" kern="1200" baseline="0" dirty="0" smtClean="0">
                <a:solidFill>
                  <a:schemeClr val="tx1"/>
                </a:solidFill>
                <a:effectLst/>
                <a:latin typeface="+mn-lt"/>
                <a:ea typeface="+mn-ea"/>
                <a:cs typeface="+mn-cs"/>
              </a:rPr>
              <a:t>HDFS</a:t>
            </a:r>
            <a:r>
              <a:rPr lang="el-GR" sz="1200" i="0" kern="1200" baseline="0" dirty="0" smtClean="0">
                <a:solidFill>
                  <a:schemeClr val="tx1"/>
                </a:solidFill>
                <a:effectLst/>
                <a:latin typeface="+mn-lt"/>
                <a:ea typeface="+mn-ea"/>
                <a:cs typeface="+mn-cs"/>
              </a:rPr>
              <a:t> για 1 εκ. </a:t>
            </a:r>
            <a:r>
              <a:rPr lang="en-US" sz="1200" i="0" kern="1200" baseline="0" dirty="0" smtClean="0">
                <a:solidFill>
                  <a:schemeClr val="tx1"/>
                </a:solidFill>
                <a:effectLst/>
                <a:latin typeface="+mn-lt"/>
                <a:ea typeface="+mn-ea"/>
                <a:cs typeface="+mn-cs"/>
              </a:rPr>
              <a:t>rows</a:t>
            </a:r>
            <a:r>
              <a:rPr lang="el-GR" sz="1200" i="0" kern="1200" baseline="0" dirty="0" smtClean="0">
                <a:solidFill>
                  <a:schemeClr val="tx1"/>
                </a:solidFill>
                <a:effectLst/>
                <a:latin typeface="+mn-lt"/>
                <a:ea typeface="+mn-ea"/>
                <a:cs typeface="+mn-cs"/>
              </a:rPr>
              <a:t>. Η ενεργοποίησή του μειώνει το χρόνο μεταφοράς δεδομένων από το δίσκο στην </a:t>
            </a:r>
            <a:r>
              <a:rPr lang="en-US" sz="1200" i="0" kern="1200" baseline="0" dirty="0" smtClean="0">
                <a:solidFill>
                  <a:schemeClr val="tx1"/>
                </a:solidFill>
                <a:effectLst/>
                <a:latin typeface="+mn-lt"/>
                <a:ea typeface="+mn-ea"/>
                <a:cs typeface="+mn-cs"/>
              </a:rPr>
              <a:t>BlockCache </a:t>
            </a:r>
            <a:r>
              <a:rPr lang="el-GR" sz="1200" i="0" kern="1200" baseline="0" dirty="0" smtClean="0">
                <a:solidFill>
                  <a:schemeClr val="tx1"/>
                </a:solidFill>
                <a:effectLst/>
                <a:latin typeface="+mn-lt"/>
                <a:ea typeface="+mn-ea"/>
                <a:cs typeface="+mn-cs"/>
              </a:rPr>
              <a:t>κατά 62%.</a:t>
            </a:r>
            <a:endParaRPr lang="el-GR" sz="1200" i="0" kern="1200" dirty="0" smtClean="0">
              <a:solidFill>
                <a:schemeClr val="tx1"/>
              </a:solidFill>
              <a:effectLst/>
              <a:latin typeface="+mn-lt"/>
              <a:ea typeface="+mn-ea"/>
              <a:cs typeface="+mn-cs"/>
            </a:endParaRPr>
          </a:p>
          <a:p>
            <a:endParaRPr lang="el-GR" sz="120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B8B0E10-9416-484A-AE67-2425FFDAEF03}" type="slidenum">
              <a:rPr lang="el-GR" smtClean="0"/>
              <a:t>45</a:t>
            </a:fld>
            <a:endParaRPr lang="el-GR"/>
          </a:p>
        </p:txBody>
      </p:sp>
    </p:spTree>
    <p:extLst>
      <p:ext uri="{BB962C8B-B14F-4D97-AF65-F5344CB8AC3E}">
        <p14:creationId xmlns:p14="http://schemas.microsoft.com/office/powerpoint/2010/main" val="41786695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i="0" kern="1200" dirty="0" smtClean="0">
                <a:solidFill>
                  <a:schemeClr val="tx1"/>
                </a:solidFill>
                <a:effectLst/>
                <a:latin typeface="+mn-lt"/>
                <a:ea typeface="+mn-ea"/>
                <a:cs typeface="+mn-cs"/>
              </a:rPr>
              <a:t>Για τη</a:t>
            </a:r>
            <a:r>
              <a:rPr lang="el-GR" sz="1200" i="0" kern="1200" baseline="0" dirty="0" smtClean="0">
                <a:solidFill>
                  <a:schemeClr val="tx1"/>
                </a:solidFill>
                <a:effectLst/>
                <a:latin typeface="+mn-lt"/>
                <a:ea typeface="+mn-ea"/>
                <a:cs typeface="+mn-cs"/>
              </a:rPr>
              <a:t> συμπίεση και το </a:t>
            </a:r>
            <a:r>
              <a:rPr lang="en-US" sz="1200" i="0" kern="1200" baseline="0" dirty="0" smtClean="0">
                <a:solidFill>
                  <a:schemeClr val="tx1"/>
                </a:solidFill>
                <a:effectLst/>
                <a:latin typeface="+mn-lt"/>
                <a:ea typeface="+mn-ea"/>
                <a:cs typeface="+mn-cs"/>
              </a:rPr>
              <a:t>data block encoding </a:t>
            </a:r>
            <a:r>
              <a:rPr lang="el-GR" sz="1200" i="0" kern="1200" baseline="0" dirty="0" smtClean="0">
                <a:solidFill>
                  <a:schemeClr val="tx1"/>
                </a:solidFill>
                <a:effectLst/>
                <a:latin typeface="+mn-lt"/>
                <a:ea typeface="+mn-ea"/>
                <a:cs typeface="+mn-cs"/>
              </a:rPr>
              <a:t>συγκρίνουμε τρεις πίνακες:</a:t>
            </a:r>
          </a:p>
          <a:p>
            <a:endParaRPr lang="el-GR"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Ο πρώτος έχει ενεργοποιημένο μόνο </a:t>
            </a:r>
            <a:r>
              <a:rPr lang="en-US" sz="1200" i="0" kern="1200" baseline="0" dirty="0" smtClean="0">
                <a:solidFill>
                  <a:schemeClr val="tx1"/>
                </a:solidFill>
                <a:effectLst/>
                <a:latin typeface="+mn-lt"/>
                <a:ea typeface="+mn-ea"/>
                <a:cs typeface="+mn-cs"/>
              </a:rPr>
              <a:t>Fast Diff encoding.</a:t>
            </a:r>
          </a:p>
          <a:p>
            <a:r>
              <a:rPr lang="el-GR" sz="1200" i="0" kern="1200" baseline="0" dirty="0" smtClean="0">
                <a:solidFill>
                  <a:schemeClr val="tx1"/>
                </a:solidFill>
                <a:effectLst/>
                <a:latin typeface="+mn-lt"/>
                <a:ea typeface="+mn-ea"/>
                <a:cs typeface="+mn-cs"/>
              </a:rPr>
              <a:t>Ο δεύτερος μόνο </a:t>
            </a:r>
            <a:r>
              <a:rPr lang="en-US" sz="1200" i="0" kern="1200" baseline="0" dirty="0" smtClean="0">
                <a:solidFill>
                  <a:schemeClr val="tx1"/>
                </a:solidFill>
                <a:effectLst/>
                <a:latin typeface="+mn-lt"/>
                <a:ea typeface="+mn-ea"/>
                <a:cs typeface="+mn-cs"/>
              </a:rPr>
              <a:t>Snappy </a:t>
            </a:r>
            <a:r>
              <a:rPr lang="el-GR" sz="1200" i="0" kern="1200" baseline="0" dirty="0" smtClean="0">
                <a:solidFill>
                  <a:schemeClr val="tx1"/>
                </a:solidFill>
                <a:effectLst/>
                <a:latin typeface="+mn-lt"/>
                <a:ea typeface="+mn-ea"/>
                <a:cs typeface="+mn-cs"/>
              </a:rPr>
              <a:t>συμπίεση.</a:t>
            </a:r>
          </a:p>
          <a:p>
            <a:r>
              <a:rPr lang="el-GR" sz="1200" i="0" kern="1200" baseline="0" dirty="0" smtClean="0">
                <a:solidFill>
                  <a:schemeClr val="tx1"/>
                </a:solidFill>
                <a:effectLst/>
                <a:latin typeface="+mn-lt"/>
                <a:ea typeface="+mn-ea"/>
                <a:cs typeface="+mn-cs"/>
              </a:rPr>
              <a:t>Και ο τρίτος έχει και τα δύο ενεργοποιημένα μαζί.</a:t>
            </a:r>
          </a:p>
          <a:p>
            <a:endParaRPr lang="el-GR"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Στο πρώτο σχήμα βλέπουμε τις διαφορές στα μεγέθη των πινάκων. Στο δεύτερο σχήμα βλέπουμε το</a:t>
            </a:r>
            <a:r>
              <a:rPr lang="en-US" sz="1200" i="0" kern="1200" baseline="0" dirty="0" smtClean="0">
                <a:solidFill>
                  <a:schemeClr val="tx1"/>
                </a:solidFill>
                <a:effectLst/>
                <a:latin typeface="+mn-lt"/>
                <a:ea typeface="+mn-ea"/>
                <a:cs typeface="+mn-cs"/>
              </a:rPr>
              <a:t> latency </a:t>
            </a:r>
            <a:r>
              <a:rPr lang="el-GR" sz="1200" i="0" kern="1200" baseline="0" dirty="0" smtClean="0">
                <a:solidFill>
                  <a:schemeClr val="tx1"/>
                </a:solidFill>
                <a:effectLst/>
                <a:latin typeface="+mn-lt"/>
                <a:ea typeface="+mn-ea"/>
                <a:cs typeface="+mn-cs"/>
              </a:rPr>
              <a:t>για ερωτήματα σε αυτούς τους πίνακες.</a:t>
            </a:r>
          </a:p>
          <a:p>
            <a:endParaRPr lang="el-GR"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Βλέπουμε ότι με την χρήση και των δύο τεχνικών πετυχαίνουμε το μικρότερο μέγεθος πίνακα. Επειδή όμως τα δεδομένα αποθηκεύονται σε </a:t>
            </a:r>
            <a:r>
              <a:rPr lang="en-US" sz="1200" i="0" kern="1200" baseline="0" dirty="0" smtClean="0">
                <a:solidFill>
                  <a:schemeClr val="tx1"/>
                </a:solidFill>
                <a:effectLst/>
                <a:latin typeface="+mn-lt"/>
                <a:ea typeface="+mn-ea"/>
                <a:cs typeface="+mn-cs"/>
              </a:rPr>
              <a:t>encoded </a:t>
            </a:r>
            <a:r>
              <a:rPr lang="el-GR" sz="1200" i="0" kern="1200" baseline="0" dirty="0" smtClean="0">
                <a:solidFill>
                  <a:schemeClr val="tx1"/>
                </a:solidFill>
                <a:effectLst/>
                <a:latin typeface="+mn-lt"/>
                <a:ea typeface="+mn-ea"/>
                <a:cs typeface="+mn-cs"/>
              </a:rPr>
              <a:t>και </a:t>
            </a:r>
            <a:r>
              <a:rPr lang="en-US" sz="1200" i="0" kern="1200" baseline="0" dirty="0" smtClean="0">
                <a:solidFill>
                  <a:schemeClr val="tx1"/>
                </a:solidFill>
                <a:effectLst/>
                <a:latin typeface="+mn-lt"/>
                <a:ea typeface="+mn-ea"/>
                <a:cs typeface="+mn-cs"/>
              </a:rPr>
              <a:t>compressed format </a:t>
            </a:r>
            <a:r>
              <a:rPr lang="el-GR" sz="1200" i="0" kern="1200" baseline="0" dirty="0" smtClean="0">
                <a:solidFill>
                  <a:schemeClr val="tx1"/>
                </a:solidFill>
                <a:effectLst/>
                <a:latin typeface="+mn-lt"/>
                <a:ea typeface="+mn-ea"/>
                <a:cs typeface="+mn-cs"/>
              </a:rPr>
              <a:t>στην </a:t>
            </a:r>
            <a:r>
              <a:rPr lang="en-US" sz="1200" i="0" kern="1200" baseline="0" dirty="0" smtClean="0">
                <a:solidFill>
                  <a:schemeClr val="tx1"/>
                </a:solidFill>
                <a:effectLst/>
                <a:latin typeface="+mn-lt"/>
                <a:ea typeface="+mn-ea"/>
                <a:cs typeface="+mn-cs"/>
              </a:rPr>
              <a:t>BlockCache </a:t>
            </a:r>
            <a:r>
              <a:rPr lang="el-GR" sz="1200" i="0" kern="1200" baseline="0" dirty="0" smtClean="0">
                <a:solidFill>
                  <a:schemeClr val="tx1"/>
                </a:solidFill>
                <a:effectLst/>
                <a:latin typeface="+mn-lt"/>
                <a:ea typeface="+mn-ea"/>
                <a:cs typeface="+mn-cs"/>
              </a:rPr>
              <a:t>για την εκτέλεση κάθε ερωτήματος χρειάζεται και </a:t>
            </a:r>
            <a:r>
              <a:rPr lang="en-US" sz="1200" i="0" kern="1200" baseline="0" dirty="0" smtClean="0">
                <a:solidFill>
                  <a:schemeClr val="tx1"/>
                </a:solidFill>
                <a:effectLst/>
                <a:latin typeface="+mn-lt"/>
                <a:ea typeface="+mn-ea"/>
                <a:cs typeface="+mn-cs"/>
              </a:rPr>
              <a:t>decoding </a:t>
            </a:r>
            <a:r>
              <a:rPr lang="el-GR" sz="1200" i="0" kern="1200" baseline="0" dirty="0" smtClean="0">
                <a:solidFill>
                  <a:schemeClr val="tx1"/>
                </a:solidFill>
                <a:effectLst/>
                <a:latin typeface="+mn-lt"/>
                <a:ea typeface="+mn-ea"/>
                <a:cs typeface="+mn-cs"/>
              </a:rPr>
              <a:t>και</a:t>
            </a:r>
            <a:r>
              <a:rPr lang="en-US" sz="1200" i="0" kern="1200" baseline="0" dirty="0" smtClean="0">
                <a:solidFill>
                  <a:schemeClr val="tx1"/>
                </a:solidFill>
                <a:effectLst/>
                <a:latin typeface="+mn-lt"/>
                <a:ea typeface="+mn-ea"/>
                <a:cs typeface="+mn-cs"/>
              </a:rPr>
              <a:t> decompression</a:t>
            </a:r>
            <a:r>
              <a:rPr lang="el-GR" sz="1200" i="0" kern="1200" baseline="0" dirty="0" smtClean="0">
                <a:solidFill>
                  <a:schemeClr val="tx1"/>
                </a:solidFill>
                <a:effectLst/>
                <a:latin typeface="+mn-lt"/>
                <a:ea typeface="+mn-ea"/>
                <a:cs typeface="+mn-cs"/>
              </a:rPr>
              <a:t>, το οποίο εισάγει καθυστέρηση. Καλύτερη επίδοση στο </a:t>
            </a:r>
            <a:r>
              <a:rPr lang="en-US" sz="1200" i="0" kern="1200" baseline="0" dirty="0" smtClean="0">
                <a:solidFill>
                  <a:schemeClr val="tx1"/>
                </a:solidFill>
                <a:effectLst/>
                <a:latin typeface="+mn-lt"/>
                <a:ea typeface="+mn-ea"/>
                <a:cs typeface="+mn-cs"/>
              </a:rPr>
              <a:t>latency </a:t>
            </a:r>
            <a:r>
              <a:rPr lang="el-GR" sz="1200" i="0" kern="1200" baseline="0" dirty="0" smtClean="0">
                <a:solidFill>
                  <a:schemeClr val="tx1"/>
                </a:solidFill>
                <a:effectLst/>
                <a:latin typeface="+mn-lt"/>
                <a:ea typeface="+mn-ea"/>
                <a:cs typeface="+mn-cs"/>
              </a:rPr>
              <a:t>έχουμε για τον πίνακα που είναι μόνο συμπιεσμένος, ο οποίος δεν έχει μεγάλη διαφορά σε μέγεθος από τον τρίτο πίνακα. Για το λόγο αυτό επιλέξαμε μόνο </a:t>
            </a:r>
            <a:r>
              <a:rPr lang="en-US" sz="1200" i="0" kern="1200" baseline="0" dirty="0" smtClean="0">
                <a:solidFill>
                  <a:schemeClr val="tx1"/>
                </a:solidFill>
                <a:effectLst/>
                <a:latin typeface="+mn-lt"/>
                <a:ea typeface="+mn-ea"/>
                <a:cs typeface="+mn-cs"/>
              </a:rPr>
              <a:t>Snappy compression </a:t>
            </a:r>
            <a:r>
              <a:rPr lang="el-GR" sz="1200" i="0" kern="1200" baseline="0" dirty="0" smtClean="0">
                <a:solidFill>
                  <a:schemeClr val="tx1"/>
                </a:solidFill>
                <a:effectLst/>
                <a:latin typeface="+mn-lt"/>
                <a:ea typeface="+mn-ea"/>
                <a:cs typeface="+mn-cs"/>
              </a:rPr>
              <a:t>για τον τελικό </a:t>
            </a:r>
            <a:r>
              <a:rPr lang="en-US" sz="1200" i="0" kern="1200" baseline="0" dirty="0" smtClean="0">
                <a:solidFill>
                  <a:schemeClr val="tx1"/>
                </a:solidFill>
                <a:effectLst/>
                <a:latin typeface="+mn-lt"/>
                <a:ea typeface="+mn-ea"/>
                <a:cs typeface="+mn-cs"/>
              </a:rPr>
              <a:t>Phoenix table.</a:t>
            </a:r>
            <a:endParaRPr lang="el-GR" sz="1200" i="0" kern="1200" dirty="0" smtClean="0">
              <a:solidFill>
                <a:schemeClr val="tx1"/>
              </a:solidFill>
              <a:effectLst/>
              <a:latin typeface="+mn-lt"/>
              <a:ea typeface="+mn-ea"/>
              <a:cs typeface="+mn-cs"/>
            </a:endParaRPr>
          </a:p>
          <a:p>
            <a:endParaRPr lang="el-GR" sz="120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B8B0E10-9416-484A-AE67-2425FFDAEF03}" type="slidenum">
              <a:rPr lang="el-GR" smtClean="0"/>
              <a:t>46</a:t>
            </a:fld>
            <a:endParaRPr lang="el-GR"/>
          </a:p>
        </p:txBody>
      </p:sp>
    </p:spTree>
    <p:extLst>
      <p:ext uri="{BB962C8B-B14F-4D97-AF65-F5344CB8AC3E}">
        <p14:creationId xmlns:p14="http://schemas.microsoft.com/office/powerpoint/2010/main" val="21228890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i="0" kern="1200" dirty="0" smtClean="0">
                <a:solidFill>
                  <a:schemeClr val="tx1"/>
                </a:solidFill>
                <a:effectLst/>
                <a:latin typeface="+mn-lt"/>
                <a:ea typeface="+mn-ea"/>
                <a:cs typeface="+mn-cs"/>
              </a:rPr>
              <a:t>Σε</a:t>
            </a:r>
            <a:r>
              <a:rPr lang="el-GR" sz="1200" i="0" kern="1200" baseline="0" dirty="0" smtClean="0">
                <a:solidFill>
                  <a:schemeClr val="tx1"/>
                </a:solidFill>
                <a:effectLst/>
                <a:latin typeface="+mn-lt"/>
                <a:ea typeface="+mn-ea"/>
                <a:cs typeface="+mn-cs"/>
              </a:rPr>
              <a:t> αυτό το πείραμα συγκρίνουμε την επίδοση των ερωτημάτων σε πίνακες με ένα και τρία </a:t>
            </a:r>
            <a:r>
              <a:rPr lang="en-US" sz="1200" i="0" kern="1200" baseline="0" dirty="0" smtClean="0">
                <a:solidFill>
                  <a:schemeClr val="tx1"/>
                </a:solidFill>
                <a:effectLst/>
                <a:latin typeface="+mn-lt"/>
                <a:ea typeface="+mn-ea"/>
                <a:cs typeface="+mn-cs"/>
              </a:rPr>
              <a:t>column families. </a:t>
            </a:r>
            <a:endParaRPr lang="el-GR" sz="1200" i="0" kern="1200" baseline="0" dirty="0" smtClean="0">
              <a:solidFill>
                <a:schemeClr val="tx1"/>
              </a:solidFill>
              <a:effectLst/>
              <a:latin typeface="+mn-lt"/>
              <a:ea typeface="+mn-ea"/>
              <a:cs typeface="+mn-cs"/>
            </a:endParaRPr>
          </a:p>
          <a:p>
            <a:endParaRPr lang="el-GR"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Είπαμε ότι η </a:t>
            </a:r>
            <a:r>
              <a:rPr lang="en-US" sz="1200" i="0" kern="1200" baseline="0" dirty="0" smtClean="0">
                <a:solidFill>
                  <a:schemeClr val="tx1"/>
                </a:solidFill>
                <a:effectLst/>
                <a:latin typeface="+mn-lt"/>
                <a:ea typeface="+mn-ea"/>
                <a:cs typeface="+mn-cs"/>
              </a:rPr>
              <a:t>HBase </a:t>
            </a:r>
            <a:r>
              <a:rPr lang="el-GR" sz="1200" i="0" kern="1200" baseline="0" dirty="0" smtClean="0">
                <a:solidFill>
                  <a:schemeClr val="tx1"/>
                </a:solidFill>
                <a:effectLst/>
                <a:latin typeface="+mn-lt"/>
                <a:ea typeface="+mn-ea"/>
                <a:cs typeface="+mn-cs"/>
              </a:rPr>
              <a:t>μεταφέρει στην </a:t>
            </a:r>
            <a:r>
              <a:rPr lang="en-US" sz="1200" i="0" kern="1200" baseline="0" dirty="0" smtClean="0">
                <a:solidFill>
                  <a:schemeClr val="tx1"/>
                </a:solidFill>
                <a:effectLst/>
                <a:latin typeface="+mn-lt"/>
                <a:ea typeface="+mn-ea"/>
                <a:cs typeface="+mn-cs"/>
              </a:rPr>
              <a:t>cache </a:t>
            </a:r>
            <a:r>
              <a:rPr lang="el-GR" sz="1200" i="0" kern="1200" baseline="0" dirty="0" smtClean="0">
                <a:solidFill>
                  <a:schemeClr val="tx1"/>
                </a:solidFill>
                <a:effectLst/>
                <a:latin typeface="+mn-lt"/>
                <a:ea typeface="+mn-ea"/>
                <a:cs typeface="+mn-cs"/>
              </a:rPr>
              <a:t>μόνο τα δεδομένα που είναι απαραίτητα για κάθε ερώτημα.</a:t>
            </a:r>
          </a:p>
          <a:p>
            <a:endParaRPr lang="el-GR"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Στο πρώτο σχήμα βλέπουμε τα ποσοστά του χώρου που πιάνει το κάθε </a:t>
            </a:r>
            <a:r>
              <a:rPr lang="en-US" sz="1200" i="0" kern="1200" baseline="0" dirty="0" smtClean="0">
                <a:solidFill>
                  <a:schemeClr val="tx1"/>
                </a:solidFill>
                <a:effectLst/>
                <a:latin typeface="+mn-lt"/>
                <a:ea typeface="+mn-ea"/>
                <a:cs typeface="+mn-cs"/>
              </a:rPr>
              <a:t>column family </a:t>
            </a:r>
            <a:r>
              <a:rPr lang="el-GR" sz="1200" i="0" kern="1200" baseline="0" dirty="0" smtClean="0">
                <a:solidFill>
                  <a:schemeClr val="tx1"/>
                </a:solidFill>
                <a:effectLst/>
                <a:latin typeface="+mn-lt"/>
                <a:ea typeface="+mn-ea"/>
                <a:cs typeface="+mn-cs"/>
              </a:rPr>
              <a:t>στον τελικό πίνακα.</a:t>
            </a:r>
          </a:p>
          <a:p>
            <a:endParaRPr lang="el-GR"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Στο δεύτερο σχήμα φαίνεται ο συνολικός χρόνος εκτέλεσης των ερωτημάτων για 1 εκ </a:t>
            </a:r>
            <a:r>
              <a:rPr lang="en-US" sz="1200" i="0" kern="1200" baseline="0" dirty="0" smtClean="0">
                <a:solidFill>
                  <a:schemeClr val="tx1"/>
                </a:solidFill>
                <a:effectLst/>
                <a:latin typeface="+mn-lt"/>
                <a:ea typeface="+mn-ea"/>
                <a:cs typeface="+mn-cs"/>
              </a:rPr>
              <a:t>rows</a:t>
            </a:r>
            <a:r>
              <a:rPr lang="el-GR" sz="1200" i="0" kern="1200" baseline="0" dirty="0" smtClean="0">
                <a:solidFill>
                  <a:schemeClr val="tx1"/>
                </a:solidFill>
                <a:effectLst/>
                <a:latin typeface="+mn-lt"/>
                <a:ea typeface="+mn-ea"/>
                <a:cs typeface="+mn-cs"/>
              </a:rPr>
              <a:t>, συμπεριλαμβανομένης της μεταφοράς τους από το δίσκο στην </a:t>
            </a:r>
            <a:r>
              <a:rPr lang="en-US" sz="1200" i="0" kern="1200" baseline="0" dirty="0" smtClean="0">
                <a:solidFill>
                  <a:schemeClr val="tx1"/>
                </a:solidFill>
                <a:effectLst/>
                <a:latin typeface="+mn-lt"/>
                <a:ea typeface="+mn-ea"/>
                <a:cs typeface="+mn-cs"/>
              </a:rPr>
              <a:t>cache</a:t>
            </a:r>
            <a:r>
              <a:rPr lang="el-GR" sz="1200" i="0" kern="1200" baseline="0" dirty="0" smtClean="0">
                <a:solidFill>
                  <a:schemeClr val="tx1"/>
                </a:solidFill>
                <a:effectLst/>
                <a:latin typeface="+mn-lt"/>
                <a:ea typeface="+mn-ea"/>
                <a:cs typeface="+mn-cs"/>
              </a:rPr>
              <a:t>. Στον πίνακα που έχει μόνο ένα </a:t>
            </a:r>
            <a:r>
              <a:rPr lang="en-US" sz="1200" i="0" kern="1200" baseline="0" dirty="0" smtClean="0">
                <a:solidFill>
                  <a:schemeClr val="tx1"/>
                </a:solidFill>
                <a:effectLst/>
                <a:latin typeface="+mn-lt"/>
                <a:ea typeface="+mn-ea"/>
                <a:cs typeface="+mn-cs"/>
              </a:rPr>
              <a:t>column family </a:t>
            </a:r>
            <a:r>
              <a:rPr lang="el-GR" sz="1200" i="0" kern="1200" baseline="0" dirty="0" smtClean="0">
                <a:solidFill>
                  <a:schemeClr val="tx1"/>
                </a:solidFill>
                <a:effectLst/>
                <a:latin typeface="+mn-lt"/>
                <a:ea typeface="+mn-ea"/>
                <a:cs typeface="+mn-cs"/>
              </a:rPr>
              <a:t>για κάθε ερώτημα θα πρέπει να μεταφερθούν όλα τα </a:t>
            </a:r>
            <a:r>
              <a:rPr lang="en-US" sz="1200" i="0" kern="1200" baseline="0" dirty="0" smtClean="0">
                <a:solidFill>
                  <a:schemeClr val="tx1"/>
                </a:solidFill>
                <a:effectLst/>
                <a:latin typeface="+mn-lt"/>
                <a:ea typeface="+mn-ea"/>
                <a:cs typeface="+mn-cs"/>
              </a:rPr>
              <a:t>columns </a:t>
            </a:r>
            <a:r>
              <a:rPr lang="el-GR" sz="1200" i="0" kern="1200" baseline="0" dirty="0" smtClean="0">
                <a:solidFill>
                  <a:schemeClr val="tx1"/>
                </a:solidFill>
                <a:effectLst/>
                <a:latin typeface="+mn-lt"/>
                <a:ea typeface="+mn-ea"/>
                <a:cs typeface="+mn-cs"/>
              </a:rPr>
              <a:t>στην </a:t>
            </a:r>
            <a:r>
              <a:rPr lang="en-US" sz="1200" i="0" kern="1200" baseline="0" dirty="0" smtClean="0">
                <a:solidFill>
                  <a:schemeClr val="tx1"/>
                </a:solidFill>
                <a:effectLst/>
                <a:latin typeface="+mn-lt"/>
                <a:ea typeface="+mn-ea"/>
                <a:cs typeface="+mn-cs"/>
              </a:rPr>
              <a:t>cache. </a:t>
            </a:r>
            <a:r>
              <a:rPr lang="el-GR" sz="1200" i="0" kern="1200" baseline="0" dirty="0" smtClean="0">
                <a:solidFill>
                  <a:schemeClr val="tx1"/>
                </a:solidFill>
                <a:effectLst/>
                <a:latin typeface="+mn-lt"/>
                <a:ea typeface="+mn-ea"/>
                <a:cs typeface="+mn-cs"/>
              </a:rPr>
              <a:t>Για τελικό μας πίνακα το</a:t>
            </a:r>
            <a:r>
              <a:rPr lang="en-US" sz="1200" i="0" kern="1200" baseline="0" dirty="0" smtClean="0">
                <a:solidFill>
                  <a:schemeClr val="tx1"/>
                </a:solidFill>
                <a:effectLst/>
                <a:latin typeface="+mn-lt"/>
                <a:ea typeface="+mn-ea"/>
                <a:cs typeface="+mn-cs"/>
              </a:rPr>
              <a:t> count </a:t>
            </a:r>
            <a:r>
              <a:rPr lang="el-GR" sz="1200" i="0" kern="1200" baseline="0" dirty="0" smtClean="0">
                <a:solidFill>
                  <a:schemeClr val="tx1"/>
                </a:solidFill>
                <a:effectLst/>
                <a:latin typeface="+mn-lt"/>
                <a:ea typeface="+mn-ea"/>
                <a:cs typeface="+mn-cs"/>
              </a:rPr>
              <a:t>ερώτημα </a:t>
            </a:r>
            <a:r>
              <a:rPr lang="el-GR" sz="1200" i="0" kern="1200" baseline="0" dirty="0" err="1" smtClean="0">
                <a:solidFill>
                  <a:schemeClr val="tx1"/>
                </a:solidFill>
                <a:effectLst/>
                <a:latin typeface="+mn-lt"/>
                <a:ea typeface="+mn-ea"/>
                <a:cs typeface="+mn-cs"/>
              </a:rPr>
              <a:t>κασάρει</a:t>
            </a:r>
            <a:r>
              <a:rPr lang="el-GR" sz="1200" i="0" kern="1200" baseline="0" dirty="0" smtClean="0">
                <a:solidFill>
                  <a:schemeClr val="tx1"/>
                </a:solidFill>
                <a:effectLst/>
                <a:latin typeface="+mn-lt"/>
                <a:ea typeface="+mn-ea"/>
                <a:cs typeface="+mn-cs"/>
              </a:rPr>
              <a:t> μόνο το </a:t>
            </a:r>
            <a:r>
              <a:rPr lang="en-US" sz="1200" i="0" kern="1200" baseline="0" dirty="0" smtClean="0">
                <a:solidFill>
                  <a:schemeClr val="tx1"/>
                </a:solidFill>
                <a:effectLst/>
                <a:latin typeface="+mn-lt"/>
                <a:ea typeface="+mn-ea"/>
                <a:cs typeface="+mn-cs"/>
              </a:rPr>
              <a:t>default column family, </a:t>
            </a:r>
            <a:r>
              <a:rPr lang="el-GR" sz="1200" i="0" kern="1200" baseline="0" dirty="0" smtClean="0">
                <a:solidFill>
                  <a:schemeClr val="tx1"/>
                </a:solidFill>
                <a:effectLst/>
                <a:latin typeface="+mn-lt"/>
                <a:ea typeface="+mn-ea"/>
                <a:cs typeface="+mn-cs"/>
              </a:rPr>
              <a:t>ενώ το </a:t>
            </a:r>
            <a:r>
              <a:rPr lang="en-US" sz="1200" i="0" kern="1200" baseline="0" dirty="0" err="1" smtClean="0">
                <a:solidFill>
                  <a:schemeClr val="tx1"/>
                </a:solidFill>
                <a:effectLst/>
                <a:latin typeface="+mn-lt"/>
                <a:ea typeface="+mn-ea"/>
                <a:cs typeface="+mn-cs"/>
              </a:rPr>
              <a:t>topN</a:t>
            </a:r>
            <a:r>
              <a:rPr lang="en-US" sz="1200" i="0" kern="1200" baseline="0" dirty="0" smtClean="0">
                <a:solidFill>
                  <a:schemeClr val="tx1"/>
                </a:solidFill>
                <a:effectLst/>
                <a:latin typeface="+mn-lt"/>
                <a:ea typeface="+mn-ea"/>
                <a:cs typeface="+mn-cs"/>
              </a:rPr>
              <a:t> AS </a:t>
            </a:r>
            <a:r>
              <a:rPr lang="el-GR" sz="1200" i="0" kern="1200" baseline="0" dirty="0" smtClean="0">
                <a:solidFill>
                  <a:schemeClr val="tx1"/>
                </a:solidFill>
                <a:effectLst/>
                <a:latin typeface="+mn-lt"/>
                <a:ea typeface="+mn-ea"/>
                <a:cs typeface="+mn-cs"/>
              </a:rPr>
              <a:t>μόνο το </a:t>
            </a:r>
            <a:r>
              <a:rPr lang="en-US" sz="1200" i="0" kern="1200" baseline="0" dirty="0" smtClean="0">
                <a:solidFill>
                  <a:schemeClr val="tx1"/>
                </a:solidFill>
                <a:effectLst/>
                <a:latin typeface="+mn-lt"/>
                <a:ea typeface="+mn-ea"/>
                <a:cs typeface="+mn-cs"/>
              </a:rPr>
              <a:t>AS column family</a:t>
            </a:r>
            <a:r>
              <a:rPr lang="el-GR" sz="1200" i="0" kern="1200" baseline="0" dirty="0" smtClean="0">
                <a:solidFill>
                  <a:schemeClr val="tx1"/>
                </a:solidFill>
                <a:effectLst/>
                <a:latin typeface="+mn-lt"/>
                <a:ea typeface="+mn-ea"/>
                <a:cs typeface="+mn-cs"/>
              </a:rPr>
              <a:t>. </a:t>
            </a:r>
            <a:endParaRPr lang="en-US" sz="1200" i="0" kern="1200" dirty="0" smtClean="0">
              <a:solidFill>
                <a:schemeClr val="tx1"/>
              </a:solidFill>
              <a:effectLst/>
              <a:latin typeface="+mn-lt"/>
              <a:ea typeface="+mn-ea"/>
              <a:cs typeface="+mn-cs"/>
            </a:endParaRPr>
          </a:p>
          <a:p>
            <a:endParaRPr lang="en-US" sz="120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B8B0E10-9416-484A-AE67-2425FFDAEF03}" type="slidenum">
              <a:rPr lang="el-GR" smtClean="0"/>
              <a:t>47</a:t>
            </a:fld>
            <a:endParaRPr lang="el-GR"/>
          </a:p>
        </p:txBody>
      </p:sp>
    </p:spTree>
    <p:extLst>
      <p:ext uri="{BB962C8B-B14F-4D97-AF65-F5344CB8AC3E}">
        <p14:creationId xmlns:p14="http://schemas.microsoft.com/office/powerpoint/2010/main" val="41218302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i="0" kern="1200" dirty="0" smtClean="0">
                <a:solidFill>
                  <a:schemeClr val="tx1"/>
                </a:solidFill>
                <a:effectLst/>
                <a:latin typeface="+mn-lt"/>
                <a:ea typeface="+mn-ea"/>
                <a:cs typeface="+mn-cs"/>
              </a:rPr>
              <a:t>Τέλος πειραματιζόμαστε με την κλιμακωσιμότητα του πίνακα.</a:t>
            </a:r>
          </a:p>
          <a:p>
            <a:endParaRPr lang="el-GR" sz="1200" i="0" kern="1200" dirty="0" smtClean="0">
              <a:solidFill>
                <a:schemeClr val="tx1"/>
              </a:solidFill>
              <a:effectLst/>
              <a:latin typeface="+mn-lt"/>
              <a:ea typeface="+mn-ea"/>
              <a:cs typeface="+mn-cs"/>
            </a:endParaRPr>
          </a:p>
          <a:p>
            <a:r>
              <a:rPr lang="el-GR" sz="1200" i="0" kern="1200" dirty="0" smtClean="0">
                <a:solidFill>
                  <a:schemeClr val="tx1"/>
                </a:solidFill>
                <a:effectLst/>
                <a:latin typeface="+mn-lt"/>
                <a:ea typeface="+mn-ea"/>
                <a:cs typeface="+mn-cs"/>
              </a:rPr>
              <a:t>Στο</a:t>
            </a:r>
            <a:r>
              <a:rPr lang="el-GR" sz="1200" i="0" kern="1200" baseline="0" dirty="0" smtClean="0">
                <a:solidFill>
                  <a:schemeClr val="tx1"/>
                </a:solidFill>
                <a:effectLst/>
                <a:latin typeface="+mn-lt"/>
                <a:ea typeface="+mn-ea"/>
                <a:cs typeface="+mn-cs"/>
              </a:rPr>
              <a:t> πρώτο σχήμα</a:t>
            </a:r>
            <a:r>
              <a:rPr lang="el-GR" sz="1200" i="0" kern="1200" dirty="0" smtClean="0">
                <a:solidFill>
                  <a:schemeClr val="tx1"/>
                </a:solidFill>
                <a:effectLst/>
                <a:latin typeface="+mn-lt"/>
                <a:ea typeface="+mn-ea"/>
                <a:cs typeface="+mn-cs"/>
              </a:rPr>
              <a:t> μετράμε το </a:t>
            </a:r>
            <a:r>
              <a:rPr lang="en-US" sz="1200" i="0" kern="1200" dirty="0" smtClean="0">
                <a:solidFill>
                  <a:schemeClr val="tx1"/>
                </a:solidFill>
                <a:effectLst/>
                <a:latin typeface="+mn-lt"/>
                <a:ea typeface="+mn-ea"/>
                <a:cs typeface="+mn-cs"/>
              </a:rPr>
              <a:t>latency </a:t>
            </a:r>
            <a:r>
              <a:rPr lang="el-GR" sz="1200" i="0" kern="1200" dirty="0" smtClean="0">
                <a:solidFill>
                  <a:schemeClr val="tx1"/>
                </a:solidFill>
                <a:effectLst/>
                <a:latin typeface="+mn-lt"/>
                <a:ea typeface="+mn-ea"/>
                <a:cs typeface="+mn-cs"/>
              </a:rPr>
              <a:t>για ερωτήματα πάνω</a:t>
            </a:r>
            <a:r>
              <a:rPr lang="el-GR" sz="1200" i="0" kern="1200" baseline="0" dirty="0" smtClean="0">
                <a:solidFill>
                  <a:schemeClr val="tx1"/>
                </a:solidFill>
                <a:effectLst/>
                <a:latin typeface="+mn-lt"/>
                <a:ea typeface="+mn-ea"/>
                <a:cs typeface="+mn-cs"/>
              </a:rPr>
              <a:t> σε μεγαλύτερο μέγεθος δεδομένων από 10 έως 40 εκ. </a:t>
            </a:r>
            <a:r>
              <a:rPr lang="en-US" sz="1200" i="0" kern="1200" baseline="0" dirty="0" smtClean="0">
                <a:solidFill>
                  <a:schemeClr val="tx1"/>
                </a:solidFill>
                <a:effectLst/>
                <a:latin typeface="+mn-lt"/>
                <a:ea typeface="+mn-ea"/>
                <a:cs typeface="+mn-cs"/>
              </a:rPr>
              <a:t>rows. </a:t>
            </a:r>
            <a:r>
              <a:rPr lang="el-GR" sz="1200" i="0" kern="1200" baseline="0" dirty="0" smtClean="0">
                <a:solidFill>
                  <a:schemeClr val="tx1"/>
                </a:solidFill>
                <a:effectLst/>
                <a:latin typeface="+mn-lt"/>
                <a:ea typeface="+mn-ea"/>
                <a:cs typeface="+mn-cs"/>
              </a:rPr>
              <a:t>Παρατηρούμε σχεδόν γραμμική κλιμάκωση.</a:t>
            </a:r>
          </a:p>
          <a:p>
            <a:endParaRPr lang="el-GR"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Στο άλλο σχήμα καταγράφουμε το </a:t>
            </a:r>
            <a:r>
              <a:rPr lang="en-US" sz="1200" i="0" kern="1200" baseline="0" dirty="0" smtClean="0">
                <a:solidFill>
                  <a:schemeClr val="tx1"/>
                </a:solidFill>
                <a:effectLst/>
                <a:latin typeface="+mn-lt"/>
                <a:ea typeface="+mn-ea"/>
                <a:cs typeface="+mn-cs"/>
              </a:rPr>
              <a:t>latency </a:t>
            </a:r>
            <a:r>
              <a:rPr lang="el-GR" sz="1200" i="0" kern="1200" baseline="0" dirty="0" smtClean="0">
                <a:solidFill>
                  <a:schemeClr val="tx1"/>
                </a:solidFill>
                <a:effectLst/>
                <a:latin typeface="+mn-lt"/>
                <a:ea typeface="+mn-ea"/>
                <a:cs typeface="+mn-cs"/>
              </a:rPr>
              <a:t>για ερωτήματα όταν μεγαλώνει το μέγεθος του </a:t>
            </a:r>
            <a:r>
              <a:rPr lang="en-US" sz="1200" i="0" kern="1200" baseline="0" dirty="0" smtClean="0">
                <a:solidFill>
                  <a:schemeClr val="tx1"/>
                </a:solidFill>
                <a:effectLst/>
                <a:latin typeface="+mn-lt"/>
                <a:ea typeface="+mn-ea"/>
                <a:cs typeface="+mn-cs"/>
              </a:rPr>
              <a:t>cluster</a:t>
            </a:r>
            <a:r>
              <a:rPr lang="el-GR" sz="1200" i="0" kern="1200" baseline="0" dirty="0" smtClean="0">
                <a:solidFill>
                  <a:schemeClr val="tx1"/>
                </a:solidFill>
                <a:effectLst/>
                <a:latin typeface="+mn-lt"/>
                <a:ea typeface="+mn-ea"/>
                <a:cs typeface="+mn-cs"/>
              </a:rPr>
              <a:t>.</a:t>
            </a:r>
            <a:endParaRPr lang="el-GR" sz="120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B8B0E10-9416-484A-AE67-2425FFDAEF03}" type="slidenum">
              <a:rPr lang="el-GR" smtClean="0"/>
              <a:t>48</a:t>
            </a:fld>
            <a:endParaRPr lang="el-GR"/>
          </a:p>
        </p:txBody>
      </p:sp>
    </p:spTree>
    <p:extLst>
      <p:ext uri="{BB962C8B-B14F-4D97-AF65-F5344CB8AC3E}">
        <p14:creationId xmlns:p14="http://schemas.microsoft.com/office/powerpoint/2010/main" val="36513823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i="0" kern="1200" dirty="0" smtClean="0">
                <a:solidFill>
                  <a:schemeClr val="tx1"/>
                </a:solidFill>
                <a:effectLst/>
                <a:latin typeface="+mn-lt"/>
                <a:ea typeface="+mn-ea"/>
                <a:cs typeface="+mn-cs"/>
              </a:rPr>
              <a:t>Συνοψίζοντας,</a:t>
            </a:r>
            <a:r>
              <a:rPr lang="el-GR" sz="1200" i="0" kern="1200" baseline="0" dirty="0" smtClean="0">
                <a:solidFill>
                  <a:schemeClr val="tx1"/>
                </a:solidFill>
                <a:effectLst/>
                <a:latin typeface="+mn-lt"/>
                <a:ea typeface="+mn-ea"/>
                <a:cs typeface="+mn-cs"/>
              </a:rPr>
              <a:t> σε αυτήν τη εργασία σχεδιάσαμε και η υλοποιήσαμε ένα κατανεμημένο σύστημα που επιτρέπει την εκτέλεση </a:t>
            </a:r>
            <a:r>
              <a:rPr lang="en-US" sz="1200" i="0" kern="1200" baseline="0" dirty="0" smtClean="0">
                <a:solidFill>
                  <a:schemeClr val="tx1"/>
                </a:solidFill>
                <a:effectLst/>
                <a:latin typeface="+mn-lt"/>
                <a:ea typeface="+mn-ea"/>
                <a:cs typeface="+mn-cs"/>
              </a:rPr>
              <a:t>low latency SQL join </a:t>
            </a:r>
            <a:r>
              <a:rPr lang="el-GR" sz="1200" i="0" kern="1200" baseline="0" dirty="0" smtClean="0">
                <a:solidFill>
                  <a:schemeClr val="tx1"/>
                </a:solidFill>
                <a:effectLst/>
                <a:latin typeface="+mn-lt"/>
                <a:ea typeface="+mn-ea"/>
                <a:cs typeface="+mn-cs"/>
              </a:rPr>
              <a:t>ερωτημάτων που συνενώνουν μία </a:t>
            </a:r>
            <a:r>
              <a:rPr lang="en-US" sz="1200" i="0" kern="1200" baseline="0" dirty="0" smtClean="0">
                <a:solidFill>
                  <a:schemeClr val="tx1"/>
                </a:solidFill>
                <a:effectLst/>
                <a:latin typeface="+mn-lt"/>
                <a:ea typeface="+mn-ea"/>
                <a:cs typeface="+mn-cs"/>
              </a:rPr>
              <a:t>real-time </a:t>
            </a:r>
            <a:r>
              <a:rPr lang="el-GR" sz="1200" i="0" kern="1200" baseline="0" dirty="0" smtClean="0">
                <a:solidFill>
                  <a:schemeClr val="tx1"/>
                </a:solidFill>
                <a:effectLst/>
                <a:latin typeface="+mn-lt"/>
                <a:ea typeface="+mn-ea"/>
                <a:cs typeface="+mn-cs"/>
              </a:rPr>
              <a:t>ροή δικτυακών δεδομένων ενός </a:t>
            </a:r>
            <a:r>
              <a:rPr lang="en-US" sz="1200" i="0" kern="1200" baseline="0" dirty="0" smtClean="0">
                <a:solidFill>
                  <a:schemeClr val="tx1"/>
                </a:solidFill>
                <a:effectLst/>
                <a:latin typeface="+mn-lt"/>
                <a:ea typeface="+mn-ea"/>
                <a:cs typeface="+mn-cs"/>
              </a:rPr>
              <a:t>IXP </a:t>
            </a:r>
            <a:r>
              <a:rPr lang="el-GR" sz="1200" i="0" kern="1200" baseline="0" dirty="0" smtClean="0">
                <a:solidFill>
                  <a:schemeClr val="tx1"/>
                </a:solidFill>
                <a:effectLst/>
                <a:latin typeface="+mn-lt"/>
                <a:ea typeface="+mn-ea"/>
                <a:cs typeface="+mn-cs"/>
              </a:rPr>
              <a:t>με εξωτερικά </a:t>
            </a:r>
            <a:r>
              <a:rPr lang="en-US" sz="1200" i="0" kern="1200" baseline="0" dirty="0" smtClean="0">
                <a:solidFill>
                  <a:schemeClr val="tx1"/>
                </a:solidFill>
                <a:effectLst/>
                <a:latin typeface="+mn-lt"/>
                <a:ea typeface="+mn-ea"/>
                <a:cs typeface="+mn-cs"/>
              </a:rPr>
              <a:t>dataset </a:t>
            </a:r>
            <a:r>
              <a:rPr lang="el-GR" sz="1200" i="0" kern="1200" baseline="0" dirty="0" smtClean="0">
                <a:solidFill>
                  <a:schemeClr val="tx1"/>
                </a:solidFill>
                <a:effectLst/>
                <a:latin typeface="+mn-lt"/>
                <a:ea typeface="+mn-ea"/>
                <a:cs typeface="+mn-cs"/>
              </a:rPr>
              <a:t>που περιλαμβάνουν πληροφορίες</a:t>
            </a:r>
            <a:r>
              <a:rPr lang="en-US" sz="1200" i="0" kern="1200" baseline="0" dirty="0" smtClean="0">
                <a:solidFill>
                  <a:schemeClr val="tx1"/>
                </a:solidFill>
                <a:effectLst/>
                <a:latin typeface="+mn-lt"/>
                <a:ea typeface="+mn-ea"/>
                <a:cs typeface="+mn-cs"/>
              </a:rPr>
              <a:t> </a:t>
            </a:r>
            <a:r>
              <a:rPr lang="el-GR" sz="1200" i="0" kern="1200" baseline="0" dirty="0" smtClean="0">
                <a:solidFill>
                  <a:schemeClr val="tx1"/>
                </a:solidFill>
                <a:effectLst/>
                <a:latin typeface="+mn-lt"/>
                <a:ea typeface="+mn-ea"/>
                <a:cs typeface="+mn-cs"/>
              </a:rPr>
              <a:t>για αυτόνομα συστήματα και </a:t>
            </a:r>
            <a:r>
              <a:rPr lang="en-US" sz="1200" i="0" kern="1200" baseline="0" dirty="0" smtClean="0">
                <a:solidFill>
                  <a:schemeClr val="tx1"/>
                </a:solidFill>
                <a:effectLst/>
                <a:latin typeface="+mn-lt"/>
                <a:ea typeface="+mn-ea"/>
                <a:cs typeface="+mn-cs"/>
              </a:rPr>
              <a:t>domain names.</a:t>
            </a:r>
          </a:p>
          <a:p>
            <a:endParaRPr lang="en-US"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Το σύστημα αυτό επιτρέπει την εκτέλεση </a:t>
            </a:r>
            <a:r>
              <a:rPr lang="en-US" sz="1200" i="0" kern="1200" baseline="0" dirty="0" smtClean="0">
                <a:solidFill>
                  <a:schemeClr val="tx1"/>
                </a:solidFill>
                <a:effectLst/>
                <a:latin typeface="+mn-lt"/>
                <a:ea typeface="+mn-ea"/>
                <a:cs typeface="+mn-cs"/>
              </a:rPr>
              <a:t>low latency real-time</a:t>
            </a:r>
            <a:r>
              <a:rPr lang="el-GR" sz="1200" i="0" kern="1200" baseline="0" dirty="0" smtClean="0">
                <a:solidFill>
                  <a:schemeClr val="tx1"/>
                </a:solidFill>
                <a:effectLst/>
                <a:latin typeface="+mn-lt"/>
                <a:ea typeface="+mn-ea"/>
                <a:cs typeface="+mn-cs"/>
              </a:rPr>
              <a:t> </a:t>
            </a:r>
            <a:r>
              <a:rPr lang="en-US" sz="1200" i="0" kern="1200" baseline="0" dirty="0" smtClean="0">
                <a:solidFill>
                  <a:schemeClr val="tx1"/>
                </a:solidFill>
                <a:effectLst/>
                <a:latin typeface="+mn-lt"/>
                <a:ea typeface="+mn-ea"/>
                <a:cs typeface="+mn-cs"/>
              </a:rPr>
              <a:t>SQL </a:t>
            </a:r>
            <a:r>
              <a:rPr lang="el-GR" sz="1200" i="0" kern="1200" baseline="0" dirty="0" smtClean="0">
                <a:solidFill>
                  <a:schemeClr val="tx1"/>
                </a:solidFill>
                <a:effectLst/>
                <a:latin typeface="+mn-lt"/>
                <a:ea typeface="+mn-ea"/>
                <a:cs typeface="+mn-cs"/>
              </a:rPr>
              <a:t>ερωτημάτων.</a:t>
            </a:r>
            <a:r>
              <a:rPr lang="en-US" sz="1200" i="0" kern="1200" baseline="0" dirty="0" smtClean="0">
                <a:solidFill>
                  <a:schemeClr val="tx1"/>
                </a:solidFill>
                <a:effectLst/>
                <a:latin typeface="+mn-lt"/>
                <a:ea typeface="+mn-ea"/>
                <a:cs typeface="+mn-cs"/>
              </a:rPr>
              <a:t> </a:t>
            </a:r>
            <a:endParaRPr lang="el-GR"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Είναι κλιμακώσιμο και έχει ανοχή στα σφάλματα, χάρη στις τεχνολογίες που χρησιμοποιήσαμε για την υλοποίησή του.</a:t>
            </a:r>
          </a:p>
          <a:p>
            <a:r>
              <a:rPr lang="el-GR" sz="1200" i="0" kern="1200" baseline="0" dirty="0" smtClean="0">
                <a:solidFill>
                  <a:schemeClr val="tx1"/>
                </a:solidFill>
                <a:effectLst/>
                <a:latin typeface="+mn-lt"/>
                <a:ea typeface="+mn-ea"/>
                <a:cs typeface="+mn-cs"/>
              </a:rPr>
              <a:t>Τέλος είναι επεκτάσιμο, επιτρέποντας την προσθήκη νέων </a:t>
            </a:r>
            <a:r>
              <a:rPr lang="en-US" sz="1200" i="0" kern="1200" baseline="0" dirty="0" smtClean="0">
                <a:solidFill>
                  <a:schemeClr val="tx1"/>
                </a:solidFill>
                <a:effectLst/>
                <a:latin typeface="+mn-lt"/>
                <a:ea typeface="+mn-ea"/>
                <a:cs typeface="+mn-cs"/>
              </a:rPr>
              <a:t>dataset </a:t>
            </a:r>
            <a:r>
              <a:rPr lang="el-GR" sz="1200" i="0" kern="1200" baseline="0" dirty="0" smtClean="0">
                <a:solidFill>
                  <a:schemeClr val="tx1"/>
                </a:solidFill>
                <a:effectLst/>
                <a:latin typeface="+mn-lt"/>
                <a:ea typeface="+mn-ea"/>
                <a:cs typeface="+mn-cs"/>
              </a:rPr>
              <a:t>για συνένωση με τη ροή δεδομένων, χωρίς ριζικές αλλαγές στην υλοποίηση.</a:t>
            </a:r>
            <a:endParaRPr lang="en-US" sz="1200" i="0" kern="1200" dirty="0" smtClean="0">
              <a:solidFill>
                <a:schemeClr val="tx1"/>
              </a:solidFill>
              <a:effectLst/>
              <a:latin typeface="+mn-lt"/>
              <a:ea typeface="+mn-ea"/>
              <a:cs typeface="+mn-cs"/>
            </a:endParaRPr>
          </a:p>
          <a:p>
            <a:endParaRPr lang="en-US" sz="120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B8B0E10-9416-484A-AE67-2425FFDAEF03}" type="slidenum">
              <a:rPr lang="el-GR" smtClean="0"/>
              <a:t>50</a:t>
            </a:fld>
            <a:endParaRPr lang="el-GR"/>
          </a:p>
        </p:txBody>
      </p:sp>
    </p:spTree>
    <p:extLst>
      <p:ext uri="{BB962C8B-B14F-4D97-AF65-F5344CB8AC3E}">
        <p14:creationId xmlns:p14="http://schemas.microsoft.com/office/powerpoint/2010/main" val="3906908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i="0" kern="1200" dirty="0" smtClean="0">
                <a:solidFill>
                  <a:schemeClr val="tx1"/>
                </a:solidFill>
                <a:effectLst/>
                <a:latin typeface="+mn-lt"/>
                <a:ea typeface="+mn-ea"/>
                <a:cs typeface="+mn-cs"/>
              </a:rPr>
              <a:t>Ο στόχος</a:t>
            </a:r>
            <a:r>
              <a:rPr lang="el-GR" sz="1200" i="0" kern="1200" baseline="0" dirty="0" smtClean="0">
                <a:solidFill>
                  <a:schemeClr val="tx1"/>
                </a:solidFill>
                <a:effectLst/>
                <a:latin typeface="+mn-lt"/>
                <a:ea typeface="+mn-ea"/>
                <a:cs typeface="+mn-cs"/>
              </a:rPr>
              <a:t> αυτής της εργασίας είναι ο σχεδιασμός και η υλοποίηση ενός κατανεμημένου συστήματος που επιτρέπει την εκτέλεση </a:t>
            </a:r>
            <a:r>
              <a:rPr lang="en-US" sz="1200" i="0" kern="1200" baseline="0" dirty="0" smtClean="0">
                <a:solidFill>
                  <a:schemeClr val="tx1"/>
                </a:solidFill>
                <a:effectLst/>
                <a:latin typeface="+mn-lt"/>
                <a:ea typeface="+mn-ea"/>
                <a:cs typeface="+mn-cs"/>
              </a:rPr>
              <a:t>SQL join </a:t>
            </a:r>
            <a:r>
              <a:rPr lang="el-GR" sz="1200" i="0" kern="1200" baseline="0" dirty="0" smtClean="0">
                <a:solidFill>
                  <a:schemeClr val="tx1"/>
                </a:solidFill>
                <a:effectLst/>
                <a:latin typeface="+mn-lt"/>
                <a:ea typeface="+mn-ea"/>
                <a:cs typeface="+mn-cs"/>
              </a:rPr>
              <a:t>ερωτημάτων που συνενώνουν μία </a:t>
            </a:r>
            <a:r>
              <a:rPr lang="en-US" sz="1200" i="0" kern="1200" baseline="0" dirty="0" smtClean="0">
                <a:solidFill>
                  <a:schemeClr val="tx1"/>
                </a:solidFill>
                <a:effectLst/>
                <a:latin typeface="+mn-lt"/>
                <a:ea typeface="+mn-ea"/>
                <a:cs typeface="+mn-cs"/>
              </a:rPr>
              <a:t>real-time </a:t>
            </a:r>
            <a:r>
              <a:rPr lang="el-GR" sz="1200" i="0" kern="1200" baseline="0" dirty="0" smtClean="0">
                <a:solidFill>
                  <a:schemeClr val="tx1"/>
                </a:solidFill>
                <a:effectLst/>
                <a:latin typeface="+mn-lt"/>
                <a:ea typeface="+mn-ea"/>
                <a:cs typeface="+mn-cs"/>
              </a:rPr>
              <a:t>ροή δικτυακών δεδομένων ενός </a:t>
            </a:r>
            <a:r>
              <a:rPr lang="en-US" sz="1200" i="0" kern="1200" baseline="0" dirty="0" smtClean="0">
                <a:solidFill>
                  <a:schemeClr val="tx1"/>
                </a:solidFill>
                <a:effectLst/>
                <a:latin typeface="+mn-lt"/>
                <a:ea typeface="+mn-ea"/>
                <a:cs typeface="+mn-cs"/>
              </a:rPr>
              <a:t>IXP </a:t>
            </a:r>
            <a:r>
              <a:rPr lang="el-GR" sz="1200" i="0" kern="1200" baseline="0" dirty="0" smtClean="0">
                <a:solidFill>
                  <a:schemeClr val="tx1"/>
                </a:solidFill>
                <a:effectLst/>
                <a:latin typeface="+mn-lt"/>
                <a:ea typeface="+mn-ea"/>
                <a:cs typeface="+mn-cs"/>
              </a:rPr>
              <a:t>με εξωτερικά </a:t>
            </a:r>
            <a:r>
              <a:rPr lang="en-US" sz="1200" i="0" kern="1200" baseline="0" dirty="0" smtClean="0">
                <a:solidFill>
                  <a:schemeClr val="tx1"/>
                </a:solidFill>
                <a:effectLst/>
                <a:latin typeface="+mn-lt"/>
                <a:ea typeface="+mn-ea"/>
                <a:cs typeface="+mn-cs"/>
              </a:rPr>
              <a:t>datasets </a:t>
            </a:r>
            <a:r>
              <a:rPr lang="el-GR" sz="1200" i="0" kern="1200" baseline="0" dirty="0" smtClean="0">
                <a:solidFill>
                  <a:schemeClr val="tx1"/>
                </a:solidFill>
                <a:effectLst/>
                <a:latin typeface="+mn-lt"/>
                <a:ea typeface="+mn-ea"/>
                <a:cs typeface="+mn-cs"/>
              </a:rPr>
              <a:t>που περιλαμβάνουν πληροφορίες</a:t>
            </a:r>
            <a:r>
              <a:rPr lang="en-US" sz="1200" i="0" kern="1200" baseline="0" dirty="0" smtClean="0">
                <a:solidFill>
                  <a:schemeClr val="tx1"/>
                </a:solidFill>
                <a:effectLst/>
                <a:latin typeface="+mn-lt"/>
                <a:ea typeface="+mn-ea"/>
                <a:cs typeface="+mn-cs"/>
              </a:rPr>
              <a:t> </a:t>
            </a:r>
            <a:r>
              <a:rPr lang="el-GR" sz="1200" i="0" kern="1200" baseline="0" dirty="0" smtClean="0">
                <a:solidFill>
                  <a:schemeClr val="tx1"/>
                </a:solidFill>
                <a:effectLst/>
                <a:latin typeface="+mn-lt"/>
                <a:ea typeface="+mn-ea"/>
                <a:cs typeface="+mn-cs"/>
              </a:rPr>
              <a:t>για αυτόνομα συστήματα και </a:t>
            </a:r>
            <a:r>
              <a:rPr lang="en-US" sz="1200" i="0" kern="1200" baseline="0" dirty="0" smtClean="0">
                <a:solidFill>
                  <a:schemeClr val="tx1"/>
                </a:solidFill>
                <a:effectLst/>
                <a:latin typeface="+mn-lt"/>
                <a:ea typeface="+mn-ea"/>
                <a:cs typeface="+mn-cs"/>
              </a:rPr>
              <a:t>domain names.</a:t>
            </a:r>
          </a:p>
          <a:p>
            <a:endParaRPr lang="en-US"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Η προτεραιότητα αυτού του συστήματος είναι να επιτρέπει </a:t>
            </a:r>
            <a:r>
              <a:rPr lang="en-US" sz="1200" i="0" kern="1200" baseline="0" dirty="0" smtClean="0">
                <a:solidFill>
                  <a:schemeClr val="tx1"/>
                </a:solidFill>
                <a:effectLst/>
                <a:latin typeface="+mn-lt"/>
                <a:ea typeface="+mn-ea"/>
                <a:cs typeface="+mn-cs"/>
              </a:rPr>
              <a:t>low latency real-time</a:t>
            </a:r>
            <a:r>
              <a:rPr lang="el-GR" sz="1200" i="0" kern="1200" baseline="0" dirty="0" smtClean="0">
                <a:solidFill>
                  <a:schemeClr val="tx1"/>
                </a:solidFill>
                <a:effectLst/>
                <a:latin typeface="+mn-lt"/>
                <a:ea typeface="+mn-ea"/>
                <a:cs typeface="+mn-cs"/>
              </a:rPr>
              <a:t> </a:t>
            </a:r>
            <a:r>
              <a:rPr lang="en-US" sz="1200" i="0" kern="1200" baseline="0" dirty="0" smtClean="0">
                <a:solidFill>
                  <a:schemeClr val="tx1"/>
                </a:solidFill>
                <a:effectLst/>
                <a:latin typeface="+mn-lt"/>
                <a:ea typeface="+mn-ea"/>
                <a:cs typeface="+mn-cs"/>
              </a:rPr>
              <a:t>SQL </a:t>
            </a:r>
            <a:r>
              <a:rPr lang="el-GR" sz="1200" i="0" kern="1200" baseline="0" dirty="0" smtClean="0">
                <a:solidFill>
                  <a:schemeClr val="tx1"/>
                </a:solidFill>
                <a:effectLst/>
                <a:latin typeface="+mn-lt"/>
                <a:ea typeface="+mn-ea"/>
                <a:cs typeface="+mn-cs"/>
              </a:rPr>
              <a:t>ερωτήματα.</a:t>
            </a:r>
            <a:r>
              <a:rPr lang="en-US" sz="1200" i="0" kern="1200" baseline="0" dirty="0" smtClean="0">
                <a:solidFill>
                  <a:schemeClr val="tx1"/>
                </a:solidFill>
                <a:effectLst/>
                <a:latin typeface="+mn-lt"/>
                <a:ea typeface="+mn-ea"/>
                <a:cs typeface="+mn-cs"/>
              </a:rPr>
              <a:t> </a:t>
            </a:r>
            <a:r>
              <a:rPr lang="el-GR" sz="1200" i="0" kern="1200" baseline="0" dirty="0" smtClean="0">
                <a:solidFill>
                  <a:schemeClr val="tx1"/>
                </a:solidFill>
                <a:effectLst/>
                <a:latin typeface="+mn-lt"/>
                <a:ea typeface="+mn-ea"/>
                <a:cs typeface="+mn-cs"/>
              </a:rPr>
              <a:t>Αυτό σημαίνει ότι από τη μία ο χρόνος απόκρισης αυτών των ερωτημάτων από  τη στιγμή που τα κάνουμε πρέπει να είναι μικρός και από την άλλη τα δεδομένα που συμπεριλαμβάνονται στις απαντήσεις πρέπει να είναι όσο πιο φρέσκα γίνεται.</a:t>
            </a:r>
          </a:p>
          <a:p>
            <a:endParaRPr lang="el-GR"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Το σύστημα πρέπει να είναι κλιμακώσιμο, ώστε να μπορεί να αναλύει μεγάλο όγκο δεδομένων.</a:t>
            </a:r>
          </a:p>
          <a:p>
            <a:endParaRPr lang="el-GR"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Επίσης σημαντική είναι η ανοχή στα σφάλματα, καθώς το σύστημα θα τρέχει συνεχώς για μεγάλα χρονικά διαστήματα </a:t>
            </a:r>
            <a:r>
              <a:rPr lang="el-GR" sz="1200" i="0" kern="1200" baseline="0" dirty="0" err="1" smtClean="0">
                <a:solidFill>
                  <a:schemeClr val="tx1"/>
                </a:solidFill>
                <a:effectLst/>
                <a:latin typeface="+mn-lt"/>
                <a:ea typeface="+mn-ea"/>
                <a:cs typeface="+mn-cs"/>
              </a:rPr>
              <a:t>επεξεργάζοντας</a:t>
            </a:r>
            <a:r>
              <a:rPr lang="el-GR" sz="1200" i="0" kern="1200" baseline="0" dirty="0" smtClean="0">
                <a:solidFill>
                  <a:schemeClr val="tx1"/>
                </a:solidFill>
                <a:effectLst/>
                <a:latin typeface="+mn-lt"/>
                <a:ea typeface="+mn-ea"/>
                <a:cs typeface="+mn-cs"/>
              </a:rPr>
              <a:t> </a:t>
            </a:r>
            <a:r>
              <a:rPr lang="en-US" sz="1200" i="0" kern="1200" baseline="0" dirty="0" smtClean="0">
                <a:solidFill>
                  <a:schemeClr val="tx1"/>
                </a:solidFill>
                <a:effectLst/>
                <a:latin typeface="+mn-lt"/>
                <a:ea typeface="+mn-ea"/>
                <a:cs typeface="+mn-cs"/>
              </a:rPr>
              <a:t>real-time </a:t>
            </a:r>
            <a:r>
              <a:rPr lang="el-GR" sz="1200" i="0" kern="1200" baseline="0" dirty="0" smtClean="0">
                <a:solidFill>
                  <a:schemeClr val="tx1"/>
                </a:solidFill>
                <a:effectLst/>
                <a:latin typeface="+mn-lt"/>
                <a:ea typeface="+mn-ea"/>
                <a:cs typeface="+mn-cs"/>
              </a:rPr>
              <a:t>δεδομένα.</a:t>
            </a:r>
          </a:p>
          <a:p>
            <a:endParaRPr lang="el-GR"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Τέλος επιθυμούμε να είναι επεκτάσιμο, επιτρέποντας την προσθήκη νέων </a:t>
            </a:r>
            <a:r>
              <a:rPr lang="en-US" sz="1200" i="0" kern="1200" baseline="0" dirty="0" smtClean="0">
                <a:solidFill>
                  <a:schemeClr val="tx1"/>
                </a:solidFill>
                <a:effectLst/>
                <a:latin typeface="+mn-lt"/>
                <a:ea typeface="+mn-ea"/>
                <a:cs typeface="+mn-cs"/>
              </a:rPr>
              <a:t>dataset </a:t>
            </a:r>
            <a:r>
              <a:rPr lang="el-GR" sz="1200" i="0" kern="1200" baseline="0" dirty="0" smtClean="0">
                <a:solidFill>
                  <a:schemeClr val="tx1"/>
                </a:solidFill>
                <a:effectLst/>
                <a:latin typeface="+mn-lt"/>
                <a:ea typeface="+mn-ea"/>
                <a:cs typeface="+mn-cs"/>
              </a:rPr>
              <a:t>για συνένωση με τη ροή δεδομένων, χωρίς ριζικές αλλαγές στην υλοποίηση.</a:t>
            </a:r>
            <a:endParaRPr lang="el-GR" sz="1200" i="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endParaRPr lang="el-GR" dirty="0"/>
          </a:p>
        </p:txBody>
      </p:sp>
      <p:sp>
        <p:nvSpPr>
          <p:cNvPr id="4" name="Slide Number Placeholder 3"/>
          <p:cNvSpPr>
            <a:spLocks noGrp="1"/>
          </p:cNvSpPr>
          <p:nvPr>
            <p:ph type="sldNum" sz="quarter" idx="10"/>
          </p:nvPr>
        </p:nvSpPr>
        <p:spPr/>
        <p:txBody>
          <a:bodyPr/>
          <a:lstStyle/>
          <a:p>
            <a:fld id="{3B8B0E10-9416-484A-AE67-2425FFDAEF03}" type="slidenum">
              <a:rPr lang="el-GR" smtClean="0"/>
              <a:t>5</a:t>
            </a:fld>
            <a:endParaRPr lang="el-GR"/>
          </a:p>
        </p:txBody>
      </p:sp>
    </p:spTree>
    <p:extLst>
      <p:ext uri="{BB962C8B-B14F-4D97-AF65-F5344CB8AC3E}">
        <p14:creationId xmlns:p14="http://schemas.microsoft.com/office/powerpoint/2010/main" val="14817839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t>Όσον αφορά τις μελλοντικές επεκτάσεις της εργασίας</a:t>
            </a:r>
            <a:r>
              <a:rPr lang="el-GR"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Να γίνει εκτέλεση των πειραμάτων </a:t>
            </a:r>
            <a:r>
              <a:rPr lang="el-GR" baseline="0" dirty="0" err="1" smtClean="0"/>
              <a:t>κλιμακωσιμότητας</a:t>
            </a:r>
            <a:r>
              <a:rPr lang="el-GR" baseline="0" dirty="0" smtClean="0"/>
              <a:t> σε </a:t>
            </a:r>
            <a:r>
              <a:rPr lang="en-US" baseline="0" dirty="0" smtClean="0"/>
              <a:t>cluster </a:t>
            </a:r>
            <a:r>
              <a:rPr lang="el-GR" baseline="0" dirty="0" smtClean="0"/>
              <a:t>φυσικών κόμβων, όπου ο καθένας θα έχει το δικό του φυσικό δίσκο ώστε να αυξάνεται το </a:t>
            </a:r>
            <a:r>
              <a:rPr lang="en-US" baseline="0" dirty="0" smtClean="0"/>
              <a:t>read throughput </a:t>
            </a:r>
            <a:r>
              <a:rPr lang="el-GR" baseline="0" dirty="0" smtClean="0"/>
              <a:t>ανάλογα με το μέγεθος του </a:t>
            </a:r>
            <a:r>
              <a:rPr lang="en-US" baseline="0" dirty="0" smtClean="0"/>
              <a:t>cluster.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Να γίνει σύγκριση της επίδοσης της </a:t>
            </a:r>
            <a:r>
              <a:rPr lang="en-US" baseline="0" dirty="0" smtClean="0"/>
              <a:t>Storm </a:t>
            </a:r>
            <a:r>
              <a:rPr lang="el-GR" baseline="0" dirty="0" smtClean="0"/>
              <a:t>τοπολογίας του συστήματός μας με υλοποιήσεις σε άλλα συστήματα κατανεμημένης επεξεργασίας ροών, όπως το </a:t>
            </a:r>
            <a:r>
              <a:rPr lang="en-US" baseline="0" dirty="0" smtClean="0"/>
              <a:t>Storm Trident, </a:t>
            </a:r>
            <a:r>
              <a:rPr lang="el-GR" baseline="0" dirty="0" smtClean="0"/>
              <a:t>το </a:t>
            </a:r>
            <a:r>
              <a:rPr lang="en-US" baseline="0" dirty="0" smtClean="0"/>
              <a:t>Spark Streaming </a:t>
            </a:r>
            <a:r>
              <a:rPr lang="el-GR" baseline="0" dirty="0" smtClean="0"/>
              <a:t>και το </a:t>
            </a:r>
            <a:r>
              <a:rPr lang="en-US" baseline="0" dirty="0" err="1" smtClean="0"/>
              <a:t>Samza</a:t>
            </a:r>
            <a:r>
              <a:rPr lang="el-GR"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(Το </a:t>
            </a:r>
            <a:r>
              <a:rPr lang="en-US" dirty="0" smtClean="0"/>
              <a:t>Storm Trident </a:t>
            </a:r>
            <a:r>
              <a:rPr lang="el-GR" dirty="0" smtClean="0"/>
              <a:t>και</a:t>
            </a:r>
            <a:r>
              <a:rPr lang="el-GR" baseline="0" dirty="0" smtClean="0"/>
              <a:t> το </a:t>
            </a:r>
            <a:r>
              <a:rPr lang="en-US" dirty="0" smtClean="0"/>
              <a:t>Spark Streaming </a:t>
            </a:r>
            <a:r>
              <a:rPr lang="el-GR" dirty="0" smtClean="0"/>
              <a:t>κάνουν</a:t>
            </a:r>
            <a:r>
              <a:rPr lang="el-GR" baseline="0" dirty="0" smtClean="0"/>
              <a:t> </a:t>
            </a:r>
            <a:r>
              <a:rPr lang="en-US" baseline="0" dirty="0" smtClean="0"/>
              <a:t>micro-</a:t>
            </a:r>
            <a:r>
              <a:rPr lang="en-US" dirty="0" smtClean="0"/>
              <a:t>batching </a:t>
            </a:r>
            <a:r>
              <a:rPr lang="el-GR" dirty="0" smtClean="0"/>
              <a:t>του</a:t>
            </a:r>
            <a:r>
              <a:rPr lang="el-GR" baseline="0" dirty="0" smtClean="0"/>
              <a:t> </a:t>
            </a:r>
            <a:r>
              <a:rPr lang="en-US" dirty="0" smtClean="0"/>
              <a:t>data stream</a:t>
            </a:r>
            <a:r>
              <a:rPr lang="el-GR" dirty="0" smtClean="0"/>
              <a:t> για να επιτύχουν</a:t>
            </a:r>
            <a:r>
              <a:rPr lang="el-GR" baseline="0" dirty="0" smtClean="0"/>
              <a:t> μεγαλύτερο </a:t>
            </a:r>
            <a:r>
              <a:rPr lang="en-US" baseline="0" dirty="0" smtClean="0"/>
              <a:t>throughput</a:t>
            </a:r>
            <a:r>
              <a:rPr lang="en-US" dirty="0" smtClean="0"/>
              <a:t>.</a:t>
            </a:r>
            <a:r>
              <a:rPr lang="el-GR" dirty="0"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t>Τέλος μπορεί</a:t>
            </a:r>
            <a:r>
              <a:rPr lang="el-GR" baseline="0" dirty="0" smtClean="0"/>
              <a:t> να γίνει σύγκριση του </a:t>
            </a:r>
            <a:r>
              <a:rPr lang="en-US" baseline="0" dirty="0" smtClean="0"/>
              <a:t>Phoenix </a:t>
            </a:r>
            <a:r>
              <a:rPr lang="el-GR" baseline="0" dirty="0" smtClean="0"/>
              <a:t>με άλλα </a:t>
            </a:r>
            <a:r>
              <a:rPr lang="en-US" baseline="0" dirty="0" smtClean="0"/>
              <a:t>low latency SQL query engines </a:t>
            </a:r>
            <a:r>
              <a:rPr lang="el-GR" baseline="0" dirty="0" smtClean="0"/>
              <a:t>για δεδομένα </a:t>
            </a:r>
            <a:r>
              <a:rPr lang="en-US" baseline="0" dirty="0" smtClean="0"/>
              <a:t>HBase</a:t>
            </a:r>
            <a:r>
              <a:rPr lang="el-GR" baseline="0" dirty="0" smtClean="0"/>
              <a:t>, όπως το</a:t>
            </a:r>
            <a:r>
              <a:rPr lang="en-US" baseline="0" dirty="0" smtClean="0"/>
              <a:t> Drill </a:t>
            </a:r>
            <a:r>
              <a:rPr lang="el-GR" baseline="0" dirty="0" smtClean="0"/>
              <a:t>και η </a:t>
            </a:r>
            <a:r>
              <a:rPr lang="en-US" baseline="0" dirty="0" smtClean="0"/>
              <a:t>Spark SQL.</a:t>
            </a:r>
            <a:endParaRPr lang="en-US" dirty="0" smtClean="0"/>
          </a:p>
        </p:txBody>
      </p:sp>
      <p:sp>
        <p:nvSpPr>
          <p:cNvPr id="4" name="Slide Number Placeholder 3"/>
          <p:cNvSpPr>
            <a:spLocks noGrp="1"/>
          </p:cNvSpPr>
          <p:nvPr>
            <p:ph type="sldNum" sz="quarter" idx="10"/>
          </p:nvPr>
        </p:nvSpPr>
        <p:spPr/>
        <p:txBody>
          <a:bodyPr/>
          <a:lstStyle/>
          <a:p>
            <a:fld id="{3B8B0E10-9416-484A-AE67-2425FFDAEF03}" type="slidenum">
              <a:rPr lang="el-GR" smtClean="0"/>
              <a:t>51</a:t>
            </a:fld>
            <a:endParaRPr lang="el-GR"/>
          </a:p>
        </p:txBody>
      </p:sp>
    </p:spTree>
    <p:extLst>
      <p:ext uri="{BB962C8B-B14F-4D97-AF65-F5344CB8AC3E}">
        <p14:creationId xmlns:p14="http://schemas.microsoft.com/office/powerpoint/2010/main" val="156771529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Εδώ ολοκληρώνεται η παρουσίασή</a:t>
            </a:r>
            <a:r>
              <a:rPr lang="el-GR" baseline="0" dirty="0" smtClean="0"/>
              <a:t> μου. </a:t>
            </a:r>
            <a:r>
              <a:rPr lang="el-GR" dirty="0" smtClean="0"/>
              <a:t>Σας</a:t>
            </a:r>
            <a:r>
              <a:rPr lang="el-GR" baseline="0" dirty="0" smtClean="0"/>
              <a:t> ευχαριστώ για την προσοχή σας.</a:t>
            </a:r>
          </a:p>
          <a:p>
            <a:endParaRPr lang="el-GR" baseline="0" dirty="0" smtClean="0"/>
          </a:p>
          <a:p>
            <a:r>
              <a:rPr lang="el-GR" baseline="0" dirty="0" smtClean="0"/>
              <a:t>Εάν έχετε ερωτήσεις μπορείτε να μου τις κάνετε.</a:t>
            </a:r>
            <a:endParaRPr lang="el-GR" dirty="0"/>
          </a:p>
        </p:txBody>
      </p:sp>
      <p:sp>
        <p:nvSpPr>
          <p:cNvPr id="4" name="Slide Number Placeholder 3"/>
          <p:cNvSpPr>
            <a:spLocks noGrp="1"/>
          </p:cNvSpPr>
          <p:nvPr>
            <p:ph type="sldNum" sz="quarter" idx="10"/>
          </p:nvPr>
        </p:nvSpPr>
        <p:spPr/>
        <p:txBody>
          <a:bodyPr/>
          <a:lstStyle/>
          <a:p>
            <a:fld id="{3B8B0E10-9416-484A-AE67-2425FFDAEF03}" type="slidenum">
              <a:rPr lang="el-GR" smtClean="0"/>
              <a:t>52</a:t>
            </a:fld>
            <a:endParaRPr lang="el-GR"/>
          </a:p>
        </p:txBody>
      </p:sp>
    </p:spTree>
    <p:extLst>
      <p:ext uri="{BB962C8B-B14F-4D97-AF65-F5344CB8AC3E}">
        <p14:creationId xmlns:p14="http://schemas.microsoft.com/office/powerpoint/2010/main" val="1735894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Σε αυτό το σημείο</a:t>
            </a:r>
            <a:r>
              <a:rPr lang="el-GR" baseline="0" dirty="0" smtClean="0"/>
              <a:t> π</a:t>
            </a:r>
            <a:r>
              <a:rPr lang="el-GR" dirty="0" smtClean="0"/>
              <a:t>αρουσιάζουμε</a:t>
            </a:r>
            <a:r>
              <a:rPr lang="el-GR" baseline="0" dirty="0" smtClean="0"/>
              <a:t> συνοπτικά τις τεχνολογίες που χρησιμοποιήσαμε.</a:t>
            </a:r>
            <a:endParaRPr lang="el-GR" dirty="0"/>
          </a:p>
        </p:txBody>
      </p:sp>
      <p:sp>
        <p:nvSpPr>
          <p:cNvPr id="4" name="Slide Number Placeholder 3"/>
          <p:cNvSpPr>
            <a:spLocks noGrp="1"/>
          </p:cNvSpPr>
          <p:nvPr>
            <p:ph type="sldNum" sz="quarter" idx="10"/>
          </p:nvPr>
        </p:nvSpPr>
        <p:spPr/>
        <p:txBody>
          <a:bodyPr/>
          <a:lstStyle/>
          <a:p>
            <a:fld id="{3B8B0E10-9416-484A-AE67-2425FFDAEF03}" type="slidenum">
              <a:rPr lang="el-GR" smtClean="0"/>
              <a:t>6</a:t>
            </a:fld>
            <a:endParaRPr lang="el-GR"/>
          </a:p>
        </p:txBody>
      </p:sp>
    </p:spTree>
    <p:extLst>
      <p:ext uri="{BB962C8B-B14F-4D97-AF65-F5344CB8AC3E}">
        <p14:creationId xmlns:p14="http://schemas.microsoft.com/office/powerpoint/2010/main" val="31215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1200" i="0" kern="1200" dirty="0" smtClean="0">
                <a:solidFill>
                  <a:schemeClr val="tx1"/>
                </a:solidFill>
                <a:effectLst/>
                <a:latin typeface="+mn-lt"/>
                <a:ea typeface="+mn-ea"/>
                <a:cs typeface="+mn-cs"/>
              </a:rPr>
              <a:t>Το </a:t>
            </a:r>
            <a:r>
              <a:rPr lang="en-US" sz="1200" i="0" kern="1200" dirty="0" smtClean="0">
                <a:solidFill>
                  <a:schemeClr val="tx1"/>
                </a:solidFill>
                <a:effectLst/>
                <a:latin typeface="+mn-lt"/>
                <a:ea typeface="+mn-ea"/>
                <a:cs typeface="+mn-cs"/>
              </a:rPr>
              <a:t>Kafka</a:t>
            </a:r>
            <a:r>
              <a:rPr lang="en-US" sz="1200" i="0" kern="1200" baseline="0" dirty="0" smtClean="0">
                <a:solidFill>
                  <a:schemeClr val="tx1"/>
                </a:solidFill>
                <a:effectLst/>
                <a:latin typeface="+mn-lt"/>
                <a:ea typeface="+mn-ea"/>
                <a:cs typeface="+mn-cs"/>
              </a:rPr>
              <a:t> </a:t>
            </a:r>
            <a:r>
              <a:rPr lang="el-GR" sz="1200" i="0" kern="1200" baseline="0" dirty="0" smtClean="0">
                <a:solidFill>
                  <a:schemeClr val="tx1"/>
                </a:solidFill>
                <a:effectLst/>
                <a:latin typeface="+mn-lt"/>
                <a:ea typeface="+mn-ea"/>
                <a:cs typeface="+mn-cs"/>
              </a:rPr>
              <a:t>είναι ένα κατανεμημένο </a:t>
            </a:r>
            <a:r>
              <a:rPr lang="el-GR" sz="1200" i="0" kern="1200" dirty="0" smtClean="0">
                <a:solidFill>
                  <a:schemeClr val="tx1"/>
                </a:solidFill>
                <a:effectLst/>
                <a:latin typeface="+mn-lt"/>
                <a:ea typeface="+mn-ea"/>
                <a:cs typeface="+mn-cs"/>
              </a:rPr>
              <a:t>σύστημα διαχείρισης μηνυμάτων, που χρησιμοποιείται για τη</a:t>
            </a:r>
            <a:r>
              <a:rPr lang="en-US" sz="1200" i="0" kern="1200" dirty="0" smtClean="0">
                <a:solidFill>
                  <a:schemeClr val="tx1"/>
                </a:solidFill>
                <a:effectLst/>
                <a:latin typeface="+mn-lt"/>
                <a:ea typeface="+mn-ea"/>
                <a:cs typeface="+mn-cs"/>
              </a:rPr>
              <a:t> </a:t>
            </a:r>
            <a:r>
              <a:rPr lang="el-GR" sz="1200" i="0" kern="1200" dirty="0" smtClean="0">
                <a:solidFill>
                  <a:schemeClr val="tx1"/>
                </a:solidFill>
                <a:effectLst/>
                <a:latin typeface="+mn-lt"/>
                <a:ea typeface="+mn-ea"/>
                <a:cs typeface="+mn-cs"/>
              </a:rPr>
              <a:t>συλλογή</a:t>
            </a:r>
            <a:r>
              <a:rPr lang="el-GR" sz="1200" i="0" kern="1200" baseline="0" dirty="0" smtClean="0">
                <a:solidFill>
                  <a:schemeClr val="tx1"/>
                </a:solidFill>
                <a:effectLst/>
                <a:latin typeface="+mn-lt"/>
                <a:ea typeface="+mn-ea"/>
                <a:cs typeface="+mn-cs"/>
              </a:rPr>
              <a:t> και διανομή μεγάλου όγκου δεδομένων με μικρό χρόνο καθυστέρησης.</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sz="1200" i="0" kern="1200" baseline="0" dirty="0" smtClean="0">
                <a:solidFill>
                  <a:schemeClr val="tx1"/>
                </a:solidFill>
                <a:effectLst/>
                <a:latin typeface="+mn-lt"/>
                <a:ea typeface="+mn-ea"/>
                <a:cs typeface="+mn-cs"/>
              </a:rPr>
              <a:t>Το </a:t>
            </a:r>
            <a:r>
              <a:rPr lang="en-US" sz="1200" i="0" kern="1200" baseline="0" dirty="0" smtClean="0">
                <a:solidFill>
                  <a:schemeClr val="tx1"/>
                </a:solidFill>
                <a:effectLst/>
                <a:latin typeface="+mn-lt"/>
                <a:ea typeface="+mn-ea"/>
                <a:cs typeface="+mn-cs"/>
              </a:rPr>
              <a:t>Kafka </a:t>
            </a:r>
            <a:r>
              <a:rPr lang="el-GR" sz="1200" i="0" kern="1200" baseline="0" dirty="0" smtClean="0">
                <a:solidFill>
                  <a:schemeClr val="tx1"/>
                </a:solidFill>
                <a:effectLst/>
                <a:latin typeface="+mn-lt"/>
                <a:ea typeface="+mn-ea"/>
                <a:cs typeface="+mn-cs"/>
              </a:rPr>
              <a:t>είναι γρήγορο, επιτρέποντας </a:t>
            </a:r>
            <a:r>
              <a:rPr lang="en-US" sz="1200" i="0" kern="1200" baseline="0" dirty="0" smtClean="0">
                <a:solidFill>
                  <a:schemeClr val="tx1"/>
                </a:solidFill>
                <a:effectLst/>
                <a:latin typeface="+mn-lt"/>
                <a:ea typeface="+mn-ea"/>
                <a:cs typeface="+mn-cs"/>
              </a:rPr>
              <a:t>reads </a:t>
            </a:r>
            <a:r>
              <a:rPr lang="el-GR" sz="1200" i="0" kern="1200" baseline="0" dirty="0" smtClean="0">
                <a:solidFill>
                  <a:schemeClr val="tx1"/>
                </a:solidFill>
                <a:effectLst/>
                <a:latin typeface="+mn-lt"/>
                <a:ea typeface="+mn-ea"/>
                <a:cs typeface="+mn-cs"/>
              </a:rPr>
              <a:t>και </a:t>
            </a:r>
            <a:r>
              <a:rPr lang="en-US" sz="1200" i="0" kern="1200" baseline="0" dirty="0" smtClean="0">
                <a:solidFill>
                  <a:schemeClr val="tx1"/>
                </a:solidFill>
                <a:effectLst/>
                <a:latin typeface="+mn-lt"/>
                <a:ea typeface="+mn-ea"/>
                <a:cs typeface="+mn-cs"/>
              </a:rPr>
              <a:t>writes</a:t>
            </a:r>
            <a:r>
              <a:rPr lang="el-GR" sz="1200" i="0" kern="1200" baseline="0" dirty="0" smtClean="0">
                <a:solidFill>
                  <a:schemeClr val="tx1"/>
                </a:solidFill>
                <a:effectLst/>
                <a:latin typeface="+mn-lt"/>
                <a:ea typeface="+mn-ea"/>
                <a:cs typeface="+mn-cs"/>
              </a:rPr>
              <a:t> εκατοντάδων </a:t>
            </a:r>
            <a:r>
              <a:rPr lang="en-US" sz="1200" i="0" kern="1200" baseline="0" dirty="0" smtClean="0">
                <a:solidFill>
                  <a:schemeClr val="tx1"/>
                </a:solidFill>
                <a:effectLst/>
                <a:latin typeface="+mn-lt"/>
                <a:ea typeface="+mn-ea"/>
                <a:cs typeface="+mn-cs"/>
              </a:rPr>
              <a:t>megabytes</a:t>
            </a:r>
            <a:r>
              <a:rPr lang="el-GR" sz="1200" i="0" kern="1200" baseline="0" dirty="0" smtClean="0">
                <a:solidFill>
                  <a:schemeClr val="tx1"/>
                </a:solidFill>
                <a:effectLst/>
                <a:latin typeface="+mn-lt"/>
                <a:ea typeface="+mn-ea"/>
                <a:cs typeface="+mn-cs"/>
              </a:rPr>
              <a:t> το δευτερόλεπτο από χιλιάδες </a:t>
            </a:r>
            <a:r>
              <a:rPr lang="en-US" sz="1200" i="0" kern="1200" baseline="0" dirty="0" smtClean="0">
                <a:solidFill>
                  <a:schemeClr val="tx1"/>
                </a:solidFill>
                <a:effectLst/>
                <a:latin typeface="+mn-lt"/>
                <a:ea typeface="+mn-ea"/>
                <a:cs typeface="+mn-cs"/>
              </a:rPr>
              <a:t>clients.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sz="1200" i="0" kern="1200" baseline="0" dirty="0" smtClean="0">
                <a:solidFill>
                  <a:schemeClr val="tx1"/>
                </a:solidFill>
                <a:effectLst/>
                <a:latin typeface="+mn-lt"/>
                <a:ea typeface="+mn-ea"/>
                <a:cs typeface="+mn-cs"/>
              </a:rPr>
              <a:t>Είναι κλιμακώσιμο, καθώς τρέχει σε ένα </a:t>
            </a:r>
            <a:r>
              <a:rPr lang="en-US" sz="1200" i="0" kern="1200" baseline="0" dirty="0" smtClean="0">
                <a:solidFill>
                  <a:schemeClr val="tx1"/>
                </a:solidFill>
                <a:effectLst/>
                <a:latin typeface="+mn-lt"/>
                <a:ea typeface="+mn-ea"/>
                <a:cs typeface="+mn-cs"/>
              </a:rPr>
              <a:t>cluster </a:t>
            </a:r>
            <a:r>
              <a:rPr lang="el-GR" sz="1200" i="0" kern="1200" baseline="0" dirty="0" smtClean="0">
                <a:solidFill>
                  <a:schemeClr val="tx1"/>
                </a:solidFill>
                <a:effectLst/>
                <a:latin typeface="+mn-lt"/>
                <a:ea typeface="+mn-ea"/>
                <a:cs typeface="+mn-cs"/>
              </a:rPr>
              <a:t>κόμβων και τα δεδομένα κάθε </a:t>
            </a:r>
            <a:r>
              <a:rPr lang="en-US" sz="1200" i="0" kern="1200" baseline="0" dirty="0" smtClean="0">
                <a:solidFill>
                  <a:schemeClr val="tx1"/>
                </a:solidFill>
                <a:effectLst/>
                <a:latin typeface="+mn-lt"/>
                <a:ea typeface="+mn-ea"/>
                <a:cs typeface="+mn-cs"/>
              </a:rPr>
              <a:t>data stream </a:t>
            </a:r>
            <a:r>
              <a:rPr lang="el-GR" sz="1200" i="0" kern="1200" baseline="0" dirty="0" smtClean="0">
                <a:solidFill>
                  <a:schemeClr val="tx1"/>
                </a:solidFill>
                <a:effectLst/>
                <a:latin typeface="+mn-lt"/>
                <a:ea typeface="+mn-ea"/>
                <a:cs typeface="+mn-cs"/>
              </a:rPr>
              <a:t>μπορούν να διαμοιραστούν στους κόμβους αυτούς όπως θα δούμε.</a:t>
            </a:r>
          </a:p>
          <a:p>
            <a:pPr marL="0" marR="0" indent="0" algn="l" defTabSz="914400" rtl="0" eaLnBrk="1" fontAlgn="auto" latinLnBrk="0" hangingPunct="1">
              <a:lnSpc>
                <a:spcPct val="100000"/>
              </a:lnSpc>
              <a:spcBef>
                <a:spcPts val="0"/>
              </a:spcBef>
              <a:spcAft>
                <a:spcPts val="0"/>
              </a:spcAft>
              <a:buClrTx/>
              <a:buSzTx/>
              <a:buFontTx/>
              <a:buNone/>
              <a:tabLst/>
              <a:defRPr/>
            </a:pPr>
            <a:endParaRPr lang="el-GR" sz="120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sz="1200" i="0" kern="1200" baseline="0" dirty="0" smtClean="0">
                <a:solidFill>
                  <a:schemeClr val="tx1"/>
                </a:solidFill>
                <a:effectLst/>
                <a:latin typeface="+mn-lt"/>
                <a:ea typeface="+mn-ea"/>
                <a:cs typeface="+mn-cs"/>
              </a:rPr>
              <a:t>Έχει ανοχή στα σφάλματα, καθώς τα μηνύματα γράφονται στο δίσκο και είναι </a:t>
            </a:r>
            <a:r>
              <a:rPr lang="en-US" sz="1200" i="0" kern="1200" baseline="0" dirty="0" smtClean="0">
                <a:solidFill>
                  <a:schemeClr val="tx1"/>
                </a:solidFill>
                <a:effectLst/>
                <a:latin typeface="+mn-lt"/>
                <a:ea typeface="+mn-ea"/>
                <a:cs typeface="+mn-cs"/>
              </a:rPr>
              <a:t>replicated </a:t>
            </a:r>
            <a:r>
              <a:rPr lang="el-GR" sz="1200" i="0" kern="1200" baseline="0" dirty="0" smtClean="0">
                <a:solidFill>
                  <a:schemeClr val="tx1"/>
                </a:solidFill>
                <a:effectLst/>
                <a:latin typeface="+mn-lt"/>
                <a:ea typeface="+mn-ea"/>
                <a:cs typeface="+mn-cs"/>
              </a:rPr>
              <a:t>μέσα στο </a:t>
            </a:r>
            <a:r>
              <a:rPr lang="en-US" sz="1200" i="0" kern="1200" baseline="0" dirty="0" smtClean="0">
                <a:solidFill>
                  <a:schemeClr val="tx1"/>
                </a:solidFill>
                <a:effectLst/>
                <a:latin typeface="+mn-lt"/>
                <a:ea typeface="+mn-ea"/>
                <a:cs typeface="+mn-cs"/>
              </a:rPr>
              <a:t>cluster.</a:t>
            </a:r>
          </a:p>
        </p:txBody>
      </p:sp>
      <p:sp>
        <p:nvSpPr>
          <p:cNvPr id="4" name="Slide Number Placeholder 3"/>
          <p:cNvSpPr>
            <a:spLocks noGrp="1"/>
          </p:cNvSpPr>
          <p:nvPr>
            <p:ph type="sldNum" sz="quarter" idx="10"/>
          </p:nvPr>
        </p:nvSpPr>
        <p:spPr/>
        <p:txBody>
          <a:bodyPr/>
          <a:lstStyle/>
          <a:p>
            <a:fld id="{3B8B0E10-9416-484A-AE67-2425FFDAEF03}" type="slidenum">
              <a:rPr lang="el-GR" smtClean="0"/>
              <a:t>7</a:t>
            </a:fld>
            <a:endParaRPr lang="el-GR"/>
          </a:p>
        </p:txBody>
      </p:sp>
    </p:spTree>
    <p:extLst>
      <p:ext uri="{BB962C8B-B14F-4D97-AF65-F5344CB8AC3E}">
        <p14:creationId xmlns:p14="http://schemas.microsoft.com/office/powerpoint/2010/main" val="2205287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i="0" kern="1200" dirty="0" smtClean="0">
                <a:solidFill>
                  <a:schemeClr val="tx1"/>
                </a:solidFill>
                <a:effectLst/>
                <a:latin typeface="+mn-lt"/>
                <a:ea typeface="+mn-ea"/>
                <a:cs typeface="+mn-cs"/>
              </a:rPr>
              <a:t>Ας</a:t>
            </a:r>
            <a:r>
              <a:rPr lang="el-GR" sz="1200" i="0" kern="1200" baseline="0" dirty="0" smtClean="0">
                <a:solidFill>
                  <a:schemeClr val="tx1"/>
                </a:solidFill>
                <a:effectLst/>
                <a:latin typeface="+mn-lt"/>
                <a:ea typeface="+mn-ea"/>
                <a:cs typeface="+mn-cs"/>
              </a:rPr>
              <a:t> δούμε τα βασικά στοιχεία του </a:t>
            </a:r>
            <a:r>
              <a:rPr lang="en-US" sz="1200" i="0" kern="1200" baseline="0" dirty="0" smtClean="0">
                <a:solidFill>
                  <a:schemeClr val="tx1"/>
                </a:solidFill>
                <a:effectLst/>
                <a:latin typeface="+mn-lt"/>
                <a:ea typeface="+mn-ea"/>
                <a:cs typeface="+mn-cs"/>
              </a:rPr>
              <a:t>Kafka.</a:t>
            </a:r>
          </a:p>
          <a:p>
            <a:endParaRPr lang="en-US"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Κάθε </a:t>
            </a:r>
            <a:r>
              <a:rPr lang="en-US" sz="1200" i="0" kern="1200" baseline="0" dirty="0" smtClean="0">
                <a:solidFill>
                  <a:schemeClr val="tx1"/>
                </a:solidFill>
                <a:effectLst/>
                <a:latin typeface="+mn-lt"/>
                <a:ea typeface="+mn-ea"/>
                <a:cs typeface="+mn-cs"/>
              </a:rPr>
              <a:t>topic </a:t>
            </a:r>
            <a:r>
              <a:rPr lang="el-GR" sz="1200" i="0" kern="1200" baseline="0" dirty="0" smtClean="0">
                <a:solidFill>
                  <a:schemeClr val="tx1"/>
                </a:solidFill>
                <a:effectLst/>
                <a:latin typeface="+mn-lt"/>
                <a:ea typeface="+mn-ea"/>
                <a:cs typeface="+mn-cs"/>
              </a:rPr>
              <a:t>είναι στην ουσία μια ουρά μηνυμάτων.</a:t>
            </a:r>
          </a:p>
          <a:p>
            <a:r>
              <a:rPr lang="el-GR" sz="1200" i="0" kern="1200" baseline="0" dirty="0" smtClean="0">
                <a:solidFill>
                  <a:schemeClr val="tx1"/>
                </a:solidFill>
                <a:effectLst/>
                <a:latin typeface="+mn-lt"/>
                <a:ea typeface="+mn-ea"/>
                <a:cs typeface="+mn-cs"/>
              </a:rPr>
              <a:t>Οι </a:t>
            </a:r>
            <a:r>
              <a:rPr lang="en-US" sz="1200" i="0" kern="1200" baseline="0" dirty="0" smtClean="0">
                <a:solidFill>
                  <a:schemeClr val="tx1"/>
                </a:solidFill>
                <a:effectLst/>
                <a:latin typeface="+mn-lt"/>
                <a:ea typeface="+mn-ea"/>
                <a:cs typeface="+mn-cs"/>
              </a:rPr>
              <a:t>producers</a:t>
            </a:r>
            <a:r>
              <a:rPr lang="el-GR" sz="1200" i="0" kern="1200" baseline="0" dirty="0" smtClean="0">
                <a:solidFill>
                  <a:schemeClr val="tx1"/>
                </a:solidFill>
                <a:effectLst/>
                <a:latin typeface="+mn-lt"/>
                <a:ea typeface="+mn-ea"/>
                <a:cs typeface="+mn-cs"/>
              </a:rPr>
              <a:t> δημοσιεύουν μηνύματα σε κάποιο </a:t>
            </a:r>
            <a:r>
              <a:rPr lang="en-US" sz="1200" i="0" kern="1200" baseline="0" dirty="0" smtClean="0">
                <a:solidFill>
                  <a:schemeClr val="tx1"/>
                </a:solidFill>
                <a:effectLst/>
                <a:latin typeface="+mn-lt"/>
                <a:ea typeface="+mn-ea"/>
                <a:cs typeface="+mn-cs"/>
              </a:rPr>
              <a:t>topic.</a:t>
            </a:r>
          </a:p>
          <a:p>
            <a:pPr marL="0" marR="0" indent="0" algn="l" defTabSz="914400" rtl="0" eaLnBrk="1" fontAlgn="auto" latinLnBrk="0" hangingPunct="1">
              <a:lnSpc>
                <a:spcPct val="100000"/>
              </a:lnSpc>
              <a:spcBef>
                <a:spcPts val="0"/>
              </a:spcBef>
              <a:spcAft>
                <a:spcPts val="0"/>
              </a:spcAft>
              <a:buClrTx/>
              <a:buSzTx/>
              <a:buFontTx/>
              <a:buNone/>
              <a:tabLst/>
              <a:defRPr/>
            </a:pPr>
            <a:r>
              <a:rPr lang="el-GR" sz="1200" i="0" kern="1200" baseline="0" dirty="0" smtClean="0">
                <a:solidFill>
                  <a:schemeClr val="tx1"/>
                </a:solidFill>
                <a:effectLst/>
                <a:latin typeface="+mn-lt"/>
                <a:ea typeface="+mn-ea"/>
                <a:cs typeface="+mn-cs"/>
              </a:rPr>
              <a:t>Τα μηνύματα αυτά αποθηκεύονται σε ένα </a:t>
            </a:r>
            <a:r>
              <a:rPr lang="en-US" sz="1200" i="0" kern="1200" baseline="0" dirty="0" smtClean="0">
                <a:solidFill>
                  <a:schemeClr val="tx1"/>
                </a:solidFill>
                <a:effectLst/>
                <a:latin typeface="+mn-lt"/>
                <a:ea typeface="+mn-ea"/>
                <a:cs typeface="+mn-cs"/>
              </a:rPr>
              <a:t>cluster </a:t>
            </a:r>
            <a:r>
              <a:rPr lang="el-GR" sz="1200" i="0" kern="1200" baseline="0" dirty="0" smtClean="0">
                <a:solidFill>
                  <a:schemeClr val="tx1"/>
                </a:solidFill>
                <a:effectLst/>
                <a:latin typeface="+mn-lt"/>
                <a:ea typeface="+mn-ea"/>
                <a:cs typeface="+mn-cs"/>
              </a:rPr>
              <a:t>από </a:t>
            </a:r>
            <a:r>
              <a:rPr lang="en-US" sz="1200" i="0" kern="1200" baseline="0" dirty="0" smtClean="0">
                <a:solidFill>
                  <a:schemeClr val="tx1"/>
                </a:solidFill>
                <a:effectLst/>
                <a:latin typeface="+mn-lt"/>
                <a:ea typeface="+mn-ea"/>
                <a:cs typeface="+mn-cs"/>
              </a:rPr>
              <a:t>brokers. </a:t>
            </a:r>
            <a:r>
              <a:rPr lang="el-GR" sz="1200" i="0" kern="1200" baseline="0" dirty="0" smtClean="0">
                <a:solidFill>
                  <a:schemeClr val="tx1"/>
                </a:solidFill>
                <a:effectLst/>
                <a:latin typeface="+mn-lt"/>
                <a:ea typeface="+mn-ea"/>
                <a:cs typeface="+mn-cs"/>
              </a:rPr>
              <a:t>Ο συγχρονισμός</a:t>
            </a:r>
            <a:r>
              <a:rPr lang="en-US" sz="1200" i="0" kern="1200" baseline="0" dirty="0" smtClean="0">
                <a:solidFill>
                  <a:schemeClr val="tx1"/>
                </a:solidFill>
                <a:effectLst/>
                <a:latin typeface="+mn-lt"/>
                <a:ea typeface="+mn-ea"/>
                <a:cs typeface="+mn-cs"/>
              </a:rPr>
              <a:t> </a:t>
            </a:r>
            <a:r>
              <a:rPr lang="el-GR" sz="1200" i="0" kern="1200" baseline="0" dirty="0" smtClean="0">
                <a:solidFill>
                  <a:schemeClr val="tx1"/>
                </a:solidFill>
                <a:effectLst/>
                <a:latin typeface="+mn-lt"/>
                <a:ea typeface="+mn-ea"/>
                <a:cs typeface="+mn-cs"/>
              </a:rPr>
              <a:t>των </a:t>
            </a:r>
            <a:r>
              <a:rPr lang="en-US" sz="1200" i="0" kern="1200" baseline="0" dirty="0" smtClean="0">
                <a:solidFill>
                  <a:schemeClr val="tx1"/>
                </a:solidFill>
                <a:effectLst/>
                <a:latin typeface="+mn-lt"/>
                <a:ea typeface="+mn-ea"/>
                <a:cs typeface="+mn-cs"/>
              </a:rPr>
              <a:t>brokers</a:t>
            </a:r>
            <a:r>
              <a:rPr lang="el-GR" sz="1200" i="0" kern="1200" baseline="0" dirty="0" smtClean="0">
                <a:solidFill>
                  <a:schemeClr val="tx1"/>
                </a:solidFill>
                <a:effectLst/>
                <a:latin typeface="+mn-lt"/>
                <a:ea typeface="+mn-ea"/>
                <a:cs typeface="+mn-cs"/>
              </a:rPr>
              <a:t> γίνεται μέσω ενός </a:t>
            </a:r>
            <a:r>
              <a:rPr lang="en-US" sz="1200" i="0" kern="1200" baseline="0" dirty="0" smtClean="0">
                <a:solidFill>
                  <a:schemeClr val="tx1"/>
                </a:solidFill>
                <a:effectLst/>
                <a:latin typeface="+mn-lt"/>
                <a:ea typeface="+mn-ea"/>
                <a:cs typeface="+mn-cs"/>
              </a:rPr>
              <a:t>Zookeeper cluster.</a:t>
            </a:r>
          </a:p>
          <a:p>
            <a:r>
              <a:rPr lang="el-GR" sz="1200" i="0" kern="1200" baseline="0" dirty="0" smtClean="0">
                <a:solidFill>
                  <a:schemeClr val="tx1"/>
                </a:solidFill>
                <a:effectLst/>
                <a:latin typeface="+mn-lt"/>
                <a:ea typeface="+mn-ea"/>
                <a:cs typeface="+mn-cs"/>
              </a:rPr>
              <a:t>Οι </a:t>
            </a:r>
            <a:r>
              <a:rPr lang="en-US" sz="1200" i="0" kern="1200" baseline="0" dirty="0" smtClean="0">
                <a:solidFill>
                  <a:schemeClr val="tx1"/>
                </a:solidFill>
                <a:effectLst/>
                <a:latin typeface="+mn-lt"/>
                <a:ea typeface="+mn-ea"/>
                <a:cs typeface="+mn-cs"/>
              </a:rPr>
              <a:t>consumers</a:t>
            </a:r>
            <a:r>
              <a:rPr lang="el-GR" sz="1200" i="0" kern="1200" baseline="0" dirty="0" smtClean="0">
                <a:solidFill>
                  <a:schemeClr val="tx1"/>
                </a:solidFill>
                <a:effectLst/>
                <a:latin typeface="+mn-lt"/>
                <a:ea typeface="+mn-ea"/>
                <a:cs typeface="+mn-cs"/>
              </a:rPr>
              <a:t> ζητούν από τους </a:t>
            </a:r>
            <a:r>
              <a:rPr lang="en-US" sz="1200" i="0" kern="1200" baseline="0" dirty="0" smtClean="0">
                <a:solidFill>
                  <a:schemeClr val="tx1"/>
                </a:solidFill>
                <a:effectLst/>
                <a:latin typeface="+mn-lt"/>
                <a:ea typeface="+mn-ea"/>
                <a:cs typeface="+mn-cs"/>
              </a:rPr>
              <a:t>brokers </a:t>
            </a:r>
            <a:r>
              <a:rPr lang="el-GR" sz="1200" i="0" kern="1200" baseline="0" dirty="0" smtClean="0">
                <a:solidFill>
                  <a:schemeClr val="tx1"/>
                </a:solidFill>
                <a:effectLst/>
                <a:latin typeface="+mn-lt"/>
                <a:ea typeface="+mn-ea"/>
                <a:cs typeface="+mn-cs"/>
              </a:rPr>
              <a:t>μηνύματα για συγκεκριμένα </a:t>
            </a:r>
            <a:r>
              <a:rPr lang="en-US" sz="1200" i="0" kern="1200" baseline="0" dirty="0" smtClean="0">
                <a:solidFill>
                  <a:schemeClr val="tx1"/>
                </a:solidFill>
                <a:effectLst/>
                <a:latin typeface="+mn-lt"/>
                <a:ea typeface="+mn-ea"/>
                <a:cs typeface="+mn-cs"/>
              </a:rPr>
              <a:t>topics </a:t>
            </a:r>
            <a:r>
              <a:rPr lang="el-GR" sz="1200" i="0" kern="1200" baseline="0" dirty="0" smtClean="0">
                <a:solidFill>
                  <a:schemeClr val="tx1"/>
                </a:solidFill>
                <a:effectLst/>
                <a:latin typeface="+mn-lt"/>
                <a:ea typeface="+mn-ea"/>
                <a:cs typeface="+mn-cs"/>
              </a:rPr>
              <a:t>και τα επεξεργάζονται.</a:t>
            </a:r>
          </a:p>
          <a:p>
            <a:endParaRPr lang="el-GR"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Τα </a:t>
            </a:r>
            <a:r>
              <a:rPr lang="en-US" sz="1200" i="0" kern="1200" baseline="0" dirty="0" smtClean="0">
                <a:solidFill>
                  <a:schemeClr val="tx1"/>
                </a:solidFill>
                <a:effectLst/>
                <a:latin typeface="+mn-lt"/>
                <a:ea typeface="+mn-ea"/>
                <a:cs typeface="+mn-cs"/>
              </a:rPr>
              <a:t>topics </a:t>
            </a:r>
            <a:r>
              <a:rPr lang="el-GR" sz="1200" i="0" kern="1200" baseline="0" dirty="0" smtClean="0">
                <a:solidFill>
                  <a:schemeClr val="tx1"/>
                </a:solidFill>
                <a:effectLst/>
                <a:latin typeface="+mn-lt"/>
                <a:ea typeface="+mn-ea"/>
                <a:cs typeface="+mn-cs"/>
              </a:rPr>
              <a:t>χωρίζονται σε </a:t>
            </a:r>
            <a:r>
              <a:rPr lang="en-US" sz="1200" i="0" kern="1200" baseline="0" dirty="0" smtClean="0">
                <a:solidFill>
                  <a:schemeClr val="tx1"/>
                </a:solidFill>
                <a:effectLst/>
                <a:latin typeface="+mn-lt"/>
                <a:ea typeface="+mn-ea"/>
                <a:cs typeface="+mn-cs"/>
              </a:rPr>
              <a:t>partitions, </a:t>
            </a:r>
            <a:r>
              <a:rPr lang="el-GR" sz="1200" i="0" kern="1200" baseline="0" dirty="0" smtClean="0">
                <a:solidFill>
                  <a:schemeClr val="tx1"/>
                </a:solidFill>
                <a:effectLst/>
                <a:latin typeface="+mn-lt"/>
                <a:ea typeface="+mn-ea"/>
                <a:cs typeface="+mn-cs"/>
              </a:rPr>
              <a:t>τα οποία μπορούν να είναι </a:t>
            </a:r>
            <a:r>
              <a:rPr lang="en-US" sz="1200" i="0" kern="1200" baseline="0" dirty="0" smtClean="0">
                <a:solidFill>
                  <a:schemeClr val="tx1"/>
                </a:solidFill>
                <a:effectLst/>
                <a:latin typeface="+mn-lt"/>
                <a:ea typeface="+mn-ea"/>
                <a:cs typeface="+mn-cs"/>
              </a:rPr>
              <a:t>replicated, </a:t>
            </a:r>
            <a:r>
              <a:rPr lang="el-GR" sz="1200" i="0" kern="1200" baseline="0" dirty="0" smtClean="0">
                <a:solidFill>
                  <a:schemeClr val="tx1"/>
                </a:solidFill>
                <a:effectLst/>
                <a:latin typeface="+mn-lt"/>
                <a:ea typeface="+mn-ea"/>
                <a:cs typeface="+mn-cs"/>
              </a:rPr>
              <a:t>και διαμοιράζονται στους</a:t>
            </a:r>
            <a:r>
              <a:rPr lang="en-US" sz="1200" i="0" kern="1200" baseline="0" dirty="0" smtClean="0">
                <a:solidFill>
                  <a:schemeClr val="tx1"/>
                </a:solidFill>
                <a:effectLst/>
                <a:latin typeface="+mn-lt"/>
                <a:ea typeface="+mn-ea"/>
                <a:cs typeface="+mn-cs"/>
              </a:rPr>
              <a:t> brokers.</a:t>
            </a:r>
            <a:r>
              <a:rPr lang="el-GR" sz="1200" i="0" kern="1200" baseline="0" dirty="0" smtClean="0">
                <a:solidFill>
                  <a:schemeClr val="tx1"/>
                </a:solidFill>
                <a:effectLst/>
                <a:latin typeface="+mn-lt"/>
                <a:ea typeface="+mn-ea"/>
                <a:cs typeface="+mn-cs"/>
              </a:rPr>
              <a:t> Τα μηνύματα παραμένουν αποθηκευμένα στους </a:t>
            </a:r>
            <a:r>
              <a:rPr lang="en-US" sz="1200" i="0" kern="1200" baseline="0" dirty="0" smtClean="0">
                <a:solidFill>
                  <a:schemeClr val="tx1"/>
                </a:solidFill>
                <a:effectLst/>
                <a:latin typeface="+mn-lt"/>
                <a:ea typeface="+mn-ea"/>
                <a:cs typeface="+mn-cs"/>
              </a:rPr>
              <a:t>brokers </a:t>
            </a:r>
            <a:r>
              <a:rPr lang="el-GR" sz="1200" i="0" kern="1200" baseline="0" dirty="0" smtClean="0">
                <a:solidFill>
                  <a:schemeClr val="tx1"/>
                </a:solidFill>
                <a:effectLst/>
                <a:latin typeface="+mn-lt"/>
                <a:ea typeface="+mn-ea"/>
                <a:cs typeface="+mn-cs"/>
              </a:rPr>
              <a:t>για μια χρονική περίοδο που εμείς ορίζουμε, ανεξάρτητα από το εάν έχουν καταναλωθεί από κάποιον </a:t>
            </a:r>
            <a:r>
              <a:rPr lang="en-US" sz="1200" i="0" kern="1200" baseline="0" dirty="0" smtClean="0">
                <a:solidFill>
                  <a:schemeClr val="tx1"/>
                </a:solidFill>
                <a:effectLst/>
                <a:latin typeface="+mn-lt"/>
                <a:ea typeface="+mn-ea"/>
                <a:cs typeface="+mn-cs"/>
              </a:rPr>
              <a:t>consumer.</a:t>
            </a:r>
            <a:endParaRPr lang="el-GR" sz="1200" i="0" kern="1200" baseline="0" dirty="0" smtClean="0">
              <a:solidFill>
                <a:schemeClr val="tx1"/>
              </a:solidFill>
              <a:effectLst/>
              <a:latin typeface="+mn-lt"/>
              <a:ea typeface="+mn-ea"/>
              <a:cs typeface="+mn-cs"/>
            </a:endParaRPr>
          </a:p>
          <a:p>
            <a:endParaRPr lang="el-GR" dirty="0"/>
          </a:p>
        </p:txBody>
      </p:sp>
      <p:sp>
        <p:nvSpPr>
          <p:cNvPr id="4" name="Slide Number Placeholder 3"/>
          <p:cNvSpPr>
            <a:spLocks noGrp="1"/>
          </p:cNvSpPr>
          <p:nvPr>
            <p:ph type="sldNum" sz="quarter" idx="10"/>
          </p:nvPr>
        </p:nvSpPr>
        <p:spPr/>
        <p:txBody>
          <a:bodyPr/>
          <a:lstStyle/>
          <a:p>
            <a:fld id="{3B8B0E10-9416-484A-AE67-2425FFDAEF03}" type="slidenum">
              <a:rPr lang="el-GR" smtClean="0"/>
              <a:t>8</a:t>
            </a:fld>
            <a:endParaRPr lang="el-GR"/>
          </a:p>
        </p:txBody>
      </p:sp>
    </p:spTree>
    <p:extLst>
      <p:ext uri="{BB962C8B-B14F-4D97-AF65-F5344CB8AC3E}">
        <p14:creationId xmlns:p14="http://schemas.microsoft.com/office/powerpoint/2010/main" val="2328819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i="0" kern="1200" dirty="0" smtClean="0">
                <a:solidFill>
                  <a:schemeClr val="tx1"/>
                </a:solidFill>
                <a:effectLst/>
                <a:latin typeface="+mn-lt"/>
                <a:ea typeface="+mn-ea"/>
                <a:cs typeface="+mn-cs"/>
              </a:rPr>
              <a:t>Το</a:t>
            </a:r>
            <a:r>
              <a:rPr lang="el-GR" sz="1200" i="0" kern="1200" baseline="0" dirty="0" smtClean="0">
                <a:solidFill>
                  <a:schemeClr val="tx1"/>
                </a:solidFill>
                <a:effectLst/>
                <a:latin typeface="+mn-lt"/>
                <a:ea typeface="+mn-ea"/>
                <a:cs typeface="+mn-cs"/>
              </a:rPr>
              <a:t> </a:t>
            </a:r>
            <a:r>
              <a:rPr lang="en-US" sz="1200" i="0" kern="1200" baseline="0" dirty="0" smtClean="0">
                <a:solidFill>
                  <a:schemeClr val="tx1"/>
                </a:solidFill>
                <a:effectLst/>
                <a:latin typeface="+mn-lt"/>
                <a:ea typeface="+mn-ea"/>
                <a:cs typeface="+mn-cs"/>
              </a:rPr>
              <a:t>Storm </a:t>
            </a:r>
            <a:r>
              <a:rPr lang="el-GR" sz="1200" i="0" kern="1200" baseline="0" dirty="0" smtClean="0">
                <a:solidFill>
                  <a:schemeClr val="tx1"/>
                </a:solidFill>
                <a:effectLst/>
                <a:latin typeface="+mn-lt"/>
                <a:ea typeface="+mn-ea"/>
                <a:cs typeface="+mn-cs"/>
              </a:rPr>
              <a:t>είναι ένα κατανεμημένο σύστημα </a:t>
            </a:r>
            <a:r>
              <a:rPr lang="en-US" sz="1200" i="0" kern="1200" baseline="0" dirty="0" smtClean="0">
                <a:solidFill>
                  <a:schemeClr val="tx1"/>
                </a:solidFill>
                <a:effectLst/>
                <a:latin typeface="+mn-lt"/>
                <a:ea typeface="+mn-ea"/>
                <a:cs typeface="+mn-cs"/>
              </a:rPr>
              <a:t>real-time </a:t>
            </a:r>
            <a:r>
              <a:rPr lang="el-GR" sz="1200" i="0" kern="1200" baseline="0" dirty="0" smtClean="0">
                <a:solidFill>
                  <a:schemeClr val="tx1"/>
                </a:solidFill>
                <a:effectLst/>
                <a:latin typeface="+mn-lt"/>
                <a:ea typeface="+mn-ea"/>
                <a:cs typeface="+mn-cs"/>
              </a:rPr>
              <a:t>επεξεργασίας ροών δεδομένων</a:t>
            </a:r>
            <a:r>
              <a:rPr lang="en-US" sz="1200" i="0" kern="1200" baseline="0" dirty="0" smtClean="0">
                <a:solidFill>
                  <a:schemeClr val="tx1"/>
                </a:solidFill>
                <a:effectLst/>
                <a:latin typeface="+mn-lt"/>
                <a:ea typeface="+mn-ea"/>
                <a:cs typeface="+mn-cs"/>
              </a:rPr>
              <a:t>.</a:t>
            </a:r>
            <a:endParaRPr lang="en-US" sz="1200" i="0" kern="1200" dirty="0" smtClean="0">
              <a:solidFill>
                <a:schemeClr val="tx1"/>
              </a:solidFill>
              <a:effectLst/>
              <a:latin typeface="+mn-lt"/>
              <a:ea typeface="+mn-ea"/>
              <a:cs typeface="+mn-cs"/>
            </a:endParaRPr>
          </a:p>
          <a:p>
            <a:endParaRPr lang="en-US" sz="1200" i="0" kern="1200" dirty="0" smtClean="0">
              <a:solidFill>
                <a:schemeClr val="tx1"/>
              </a:solidFill>
              <a:effectLst/>
              <a:latin typeface="+mn-lt"/>
              <a:ea typeface="+mn-ea"/>
              <a:cs typeface="+mn-cs"/>
            </a:endParaRPr>
          </a:p>
          <a:p>
            <a:r>
              <a:rPr lang="el-GR" sz="1200" i="0" kern="1200" dirty="0" smtClean="0">
                <a:solidFill>
                  <a:schemeClr val="tx1"/>
                </a:solidFill>
                <a:effectLst/>
                <a:latin typeface="+mn-lt"/>
                <a:ea typeface="+mn-ea"/>
                <a:cs typeface="+mn-cs"/>
              </a:rPr>
              <a:t>Το</a:t>
            </a:r>
            <a:r>
              <a:rPr lang="el-GR" sz="1200" i="0" kern="1200" baseline="0" dirty="0" smtClean="0">
                <a:solidFill>
                  <a:schemeClr val="tx1"/>
                </a:solidFill>
                <a:effectLst/>
                <a:latin typeface="+mn-lt"/>
                <a:ea typeface="+mn-ea"/>
                <a:cs typeface="+mn-cs"/>
              </a:rPr>
              <a:t> </a:t>
            </a:r>
            <a:r>
              <a:rPr lang="en-US" sz="1200" i="0" kern="1200" baseline="0" dirty="0" smtClean="0">
                <a:solidFill>
                  <a:schemeClr val="tx1"/>
                </a:solidFill>
                <a:effectLst/>
                <a:latin typeface="+mn-lt"/>
                <a:ea typeface="+mn-ea"/>
                <a:cs typeface="+mn-cs"/>
              </a:rPr>
              <a:t>Storm </a:t>
            </a:r>
            <a:r>
              <a:rPr lang="el-GR" sz="1200" i="0" kern="1200" baseline="0" dirty="0" smtClean="0">
                <a:solidFill>
                  <a:schemeClr val="tx1"/>
                </a:solidFill>
                <a:effectLst/>
                <a:latin typeface="+mn-lt"/>
                <a:ea typeface="+mn-ea"/>
                <a:cs typeface="+mn-cs"/>
              </a:rPr>
              <a:t>είναι κλιμακώσιμο. Τρέχει σε </a:t>
            </a:r>
            <a:r>
              <a:rPr lang="en-US" sz="1200" i="0" kern="1200" baseline="0" dirty="0" smtClean="0">
                <a:solidFill>
                  <a:schemeClr val="tx1"/>
                </a:solidFill>
                <a:effectLst/>
                <a:latin typeface="+mn-lt"/>
                <a:ea typeface="+mn-ea"/>
                <a:cs typeface="+mn-cs"/>
              </a:rPr>
              <a:t>cluster </a:t>
            </a:r>
            <a:r>
              <a:rPr lang="el-GR" sz="1200" i="0" kern="1200" baseline="0" dirty="0" smtClean="0">
                <a:solidFill>
                  <a:schemeClr val="tx1"/>
                </a:solidFill>
                <a:effectLst/>
                <a:latin typeface="+mn-lt"/>
                <a:ea typeface="+mn-ea"/>
                <a:cs typeface="+mn-cs"/>
              </a:rPr>
              <a:t>το οποίο αποτελείται από τον </a:t>
            </a:r>
            <a:r>
              <a:rPr lang="en-US" sz="1200" i="0" kern="1200" baseline="0" dirty="0" smtClean="0">
                <a:solidFill>
                  <a:schemeClr val="tx1"/>
                </a:solidFill>
                <a:effectLst/>
                <a:latin typeface="+mn-lt"/>
                <a:ea typeface="+mn-ea"/>
                <a:cs typeface="+mn-cs"/>
              </a:rPr>
              <a:t>master </a:t>
            </a:r>
            <a:r>
              <a:rPr lang="el-GR" sz="1200" i="0" kern="1200" baseline="0" dirty="0" smtClean="0">
                <a:solidFill>
                  <a:schemeClr val="tx1"/>
                </a:solidFill>
                <a:effectLst/>
                <a:latin typeface="+mn-lt"/>
                <a:ea typeface="+mn-ea"/>
                <a:cs typeface="+mn-cs"/>
              </a:rPr>
              <a:t>κόμβο </a:t>
            </a:r>
            <a:r>
              <a:rPr lang="en-US" sz="1200" i="0" kern="1200" baseline="0" dirty="0" smtClean="0">
                <a:solidFill>
                  <a:schemeClr val="tx1"/>
                </a:solidFill>
                <a:effectLst/>
                <a:latin typeface="+mn-lt"/>
                <a:ea typeface="+mn-ea"/>
                <a:cs typeface="+mn-cs"/>
              </a:rPr>
              <a:t>Nimbus </a:t>
            </a:r>
            <a:r>
              <a:rPr lang="el-GR" sz="1200" i="0" kern="1200" baseline="0" dirty="0" smtClean="0">
                <a:solidFill>
                  <a:schemeClr val="tx1"/>
                </a:solidFill>
                <a:effectLst/>
                <a:latin typeface="+mn-lt"/>
                <a:ea typeface="+mn-ea"/>
                <a:cs typeface="+mn-cs"/>
              </a:rPr>
              <a:t>και τους </a:t>
            </a:r>
            <a:r>
              <a:rPr lang="en-US" sz="1200" i="0" kern="1200" baseline="0" dirty="0" smtClean="0">
                <a:solidFill>
                  <a:schemeClr val="tx1"/>
                </a:solidFill>
                <a:effectLst/>
                <a:latin typeface="+mn-lt"/>
                <a:ea typeface="+mn-ea"/>
                <a:cs typeface="+mn-cs"/>
              </a:rPr>
              <a:t>worker </a:t>
            </a:r>
            <a:r>
              <a:rPr lang="el-GR" sz="1200" i="0" kern="1200" baseline="0" dirty="0" smtClean="0">
                <a:solidFill>
                  <a:schemeClr val="tx1"/>
                </a:solidFill>
                <a:effectLst/>
                <a:latin typeface="+mn-lt"/>
                <a:ea typeface="+mn-ea"/>
                <a:cs typeface="+mn-cs"/>
              </a:rPr>
              <a:t>κόμβους </a:t>
            </a:r>
            <a:r>
              <a:rPr lang="en-US" sz="1200" i="0" kern="1200" baseline="0" dirty="0" smtClean="0">
                <a:solidFill>
                  <a:schemeClr val="tx1"/>
                </a:solidFill>
                <a:effectLst/>
                <a:latin typeface="+mn-lt"/>
                <a:ea typeface="+mn-ea"/>
                <a:cs typeface="+mn-cs"/>
              </a:rPr>
              <a:t>Supervisor. </a:t>
            </a:r>
            <a:r>
              <a:rPr lang="el-GR" sz="1200" i="0" kern="1200" baseline="0" dirty="0" smtClean="0">
                <a:solidFill>
                  <a:schemeClr val="tx1"/>
                </a:solidFill>
                <a:effectLst/>
                <a:latin typeface="+mn-lt"/>
                <a:ea typeface="+mn-ea"/>
                <a:cs typeface="+mn-cs"/>
              </a:rPr>
              <a:t>Ο συγχρονισμός μεταξύ τους γίνεται μέσω ενός </a:t>
            </a:r>
            <a:r>
              <a:rPr lang="en-US" sz="1200" i="0" kern="1200" baseline="0" dirty="0" smtClean="0">
                <a:solidFill>
                  <a:schemeClr val="tx1"/>
                </a:solidFill>
                <a:effectLst/>
                <a:latin typeface="+mn-lt"/>
                <a:ea typeface="+mn-ea"/>
                <a:cs typeface="+mn-cs"/>
              </a:rPr>
              <a:t>Zookeeper cluster.</a:t>
            </a:r>
          </a:p>
          <a:p>
            <a:endParaRPr lang="en-US"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Είναι επίσης ανθεκτικό στα σφάλματα. Σε περίπτωση αποτυχίας κόμβου το </a:t>
            </a:r>
            <a:r>
              <a:rPr lang="en-US" sz="1200" i="0" kern="1200" baseline="0" dirty="0" smtClean="0">
                <a:solidFill>
                  <a:schemeClr val="tx1"/>
                </a:solidFill>
                <a:effectLst/>
                <a:latin typeface="+mn-lt"/>
                <a:ea typeface="+mn-ea"/>
                <a:cs typeface="+mn-cs"/>
              </a:rPr>
              <a:t>Storm </a:t>
            </a:r>
            <a:r>
              <a:rPr lang="el-GR" sz="1200" i="0" kern="1200" baseline="0" dirty="0" smtClean="0">
                <a:solidFill>
                  <a:schemeClr val="tx1"/>
                </a:solidFill>
                <a:effectLst/>
                <a:latin typeface="+mn-lt"/>
                <a:ea typeface="+mn-ea"/>
                <a:cs typeface="+mn-cs"/>
              </a:rPr>
              <a:t>μπορεί να διαμοιράσει ξανά τις εργασίες στο υπόλοιπο </a:t>
            </a:r>
            <a:r>
              <a:rPr lang="en-US" sz="1200" i="0" kern="1200" baseline="0" dirty="0" smtClean="0">
                <a:solidFill>
                  <a:schemeClr val="tx1"/>
                </a:solidFill>
                <a:effectLst/>
                <a:latin typeface="+mn-lt"/>
                <a:ea typeface="+mn-ea"/>
                <a:cs typeface="+mn-cs"/>
              </a:rPr>
              <a:t>cluster.</a:t>
            </a:r>
          </a:p>
          <a:p>
            <a:endParaRPr lang="en-US" sz="1200" i="0" kern="1200" baseline="0" dirty="0" smtClean="0">
              <a:solidFill>
                <a:schemeClr val="tx1"/>
              </a:solidFill>
              <a:effectLst/>
              <a:latin typeface="+mn-lt"/>
              <a:ea typeface="+mn-ea"/>
              <a:cs typeface="+mn-cs"/>
            </a:endParaRPr>
          </a:p>
          <a:p>
            <a:r>
              <a:rPr lang="en-US" sz="1200" i="0" kern="1200" baseline="0" dirty="0" smtClean="0">
                <a:solidFill>
                  <a:schemeClr val="tx1"/>
                </a:solidFill>
                <a:effectLst/>
                <a:latin typeface="+mn-lt"/>
                <a:ea typeface="+mn-ea"/>
                <a:cs typeface="+mn-cs"/>
              </a:rPr>
              <a:t>To Storm </a:t>
            </a:r>
            <a:r>
              <a:rPr lang="el-GR" sz="1200" i="0" kern="1200" baseline="0" dirty="0" smtClean="0">
                <a:solidFill>
                  <a:schemeClr val="tx1"/>
                </a:solidFill>
                <a:effectLst/>
                <a:latin typeface="+mn-lt"/>
                <a:ea typeface="+mn-ea"/>
                <a:cs typeface="+mn-cs"/>
              </a:rPr>
              <a:t>έχει καλές επιδόσεις, αφού κρατάει όλες τις δομές δεδομένων στη μνήμη.</a:t>
            </a:r>
          </a:p>
          <a:p>
            <a:endParaRPr lang="el-GR" sz="1200" i="0" kern="1200" baseline="0" dirty="0" smtClean="0">
              <a:solidFill>
                <a:schemeClr val="tx1"/>
              </a:solidFill>
              <a:effectLst/>
              <a:latin typeface="+mn-lt"/>
              <a:ea typeface="+mn-ea"/>
              <a:cs typeface="+mn-cs"/>
            </a:endParaRPr>
          </a:p>
          <a:p>
            <a:r>
              <a:rPr lang="el-GR" sz="1200" i="0" kern="1200" baseline="0" dirty="0" smtClean="0">
                <a:solidFill>
                  <a:schemeClr val="tx1"/>
                </a:solidFill>
                <a:effectLst/>
                <a:latin typeface="+mn-lt"/>
                <a:ea typeface="+mn-ea"/>
                <a:cs typeface="+mn-cs"/>
              </a:rPr>
              <a:t>Επιπλέον εγγυάται την επιτυχή επεξεργασία όλων των δεδομένων</a:t>
            </a:r>
            <a:r>
              <a:rPr lang="en-US" sz="1200" i="0" kern="1200" baseline="0" dirty="0" smtClean="0">
                <a:solidFill>
                  <a:schemeClr val="tx1"/>
                </a:solidFill>
                <a:effectLst/>
                <a:latin typeface="+mn-lt"/>
                <a:ea typeface="+mn-ea"/>
                <a:cs typeface="+mn-cs"/>
              </a:rPr>
              <a:t>, </a:t>
            </a:r>
            <a:r>
              <a:rPr lang="el-GR" sz="1200" i="0" kern="1200" baseline="0" dirty="0" smtClean="0">
                <a:solidFill>
                  <a:schemeClr val="tx1"/>
                </a:solidFill>
                <a:effectLst/>
                <a:latin typeface="+mn-lt"/>
                <a:ea typeface="+mn-ea"/>
                <a:cs typeface="+mn-cs"/>
              </a:rPr>
              <a:t>παρακολουθώντας την πορεία της εκτέλεσής τους.</a:t>
            </a:r>
            <a:endParaRPr lang="en-US" sz="1200" i="0" kern="1200" baseline="0" dirty="0" smtClean="0">
              <a:solidFill>
                <a:schemeClr val="tx1"/>
              </a:solidFill>
              <a:effectLst/>
              <a:latin typeface="+mn-lt"/>
              <a:ea typeface="+mn-ea"/>
              <a:cs typeface="+mn-cs"/>
            </a:endParaRPr>
          </a:p>
          <a:p>
            <a:endParaRPr lang="el-GR" sz="120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B8B0E10-9416-484A-AE67-2425FFDAEF03}" type="slidenum">
              <a:rPr lang="el-GR" smtClean="0"/>
              <a:t>9</a:t>
            </a:fld>
            <a:endParaRPr lang="el-GR"/>
          </a:p>
        </p:txBody>
      </p:sp>
    </p:spTree>
    <p:extLst>
      <p:ext uri="{BB962C8B-B14F-4D97-AF65-F5344CB8AC3E}">
        <p14:creationId xmlns:p14="http://schemas.microsoft.com/office/powerpoint/2010/main" val="3481423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a:p>
        </p:txBody>
      </p:sp>
      <p:sp>
        <p:nvSpPr>
          <p:cNvPr id="6" name="Slide Number Placeholder 5"/>
          <p:cNvSpPr>
            <a:spLocks noGrp="1"/>
          </p:cNvSpPr>
          <p:nvPr>
            <p:ph type="sldNum" sz="quarter" idx="12"/>
          </p:nvPr>
        </p:nvSpPr>
        <p:spPr/>
        <p:txBody>
          <a:bodyPr/>
          <a:lstStyle/>
          <a:p>
            <a:fld id="{15668F93-997B-4B1E-85D3-FB8113124546}" type="slidenum">
              <a:rPr lang="el-GR" smtClean="0"/>
              <a:t>‹#›</a:t>
            </a:fld>
            <a:endParaRPr lang="el-G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2403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a:p>
        </p:txBody>
      </p:sp>
      <p:sp>
        <p:nvSpPr>
          <p:cNvPr id="6" name="Slide Number Placeholder 5"/>
          <p:cNvSpPr>
            <a:spLocks noGrp="1"/>
          </p:cNvSpPr>
          <p:nvPr>
            <p:ph type="sldNum" sz="quarter" idx="12"/>
          </p:nvPr>
        </p:nvSpPr>
        <p:spPr/>
        <p:txBody>
          <a:bodyPr/>
          <a:lstStyle/>
          <a:p>
            <a:fld id="{15668F93-997B-4B1E-85D3-FB8113124546}" type="slidenum">
              <a:rPr lang="el-GR" smtClean="0"/>
              <a:t>‹#›</a:t>
            </a:fld>
            <a:endParaRPr lang="el-GR"/>
          </a:p>
        </p:txBody>
      </p:sp>
    </p:spTree>
    <p:extLst>
      <p:ext uri="{BB962C8B-B14F-4D97-AF65-F5344CB8AC3E}">
        <p14:creationId xmlns:p14="http://schemas.microsoft.com/office/powerpoint/2010/main" val="148091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a:p>
        </p:txBody>
      </p:sp>
      <p:sp>
        <p:nvSpPr>
          <p:cNvPr id="6" name="Slide Number Placeholder 5"/>
          <p:cNvSpPr>
            <a:spLocks noGrp="1"/>
          </p:cNvSpPr>
          <p:nvPr>
            <p:ph type="sldNum" sz="quarter" idx="12"/>
          </p:nvPr>
        </p:nvSpPr>
        <p:spPr/>
        <p:txBody>
          <a:bodyPr/>
          <a:lstStyle/>
          <a:p>
            <a:fld id="{15668F93-997B-4B1E-85D3-FB8113124546}" type="slidenum">
              <a:rPr lang="el-GR" smtClean="0"/>
              <a:t>‹#›</a:t>
            </a:fld>
            <a:endParaRPr lang="el-GR"/>
          </a:p>
        </p:txBody>
      </p:sp>
    </p:spTree>
    <p:extLst>
      <p:ext uri="{BB962C8B-B14F-4D97-AF65-F5344CB8AC3E}">
        <p14:creationId xmlns:p14="http://schemas.microsoft.com/office/powerpoint/2010/main" val="535398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177800" indent="-177800">
              <a:buFont typeface="Arial" panose="020B0604020202020204" pitchFamily="34" charset="0"/>
              <a:buChar cha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a:p>
        </p:txBody>
      </p:sp>
      <p:sp>
        <p:nvSpPr>
          <p:cNvPr id="6" name="Slide Number Placeholder 5"/>
          <p:cNvSpPr>
            <a:spLocks noGrp="1"/>
          </p:cNvSpPr>
          <p:nvPr>
            <p:ph type="sldNum" sz="quarter" idx="12"/>
          </p:nvPr>
        </p:nvSpPr>
        <p:spPr/>
        <p:txBody>
          <a:bodyPr/>
          <a:lstStyle/>
          <a:p>
            <a:fld id="{15668F93-997B-4B1E-85D3-FB8113124546}" type="slidenum">
              <a:rPr lang="el-GR" smtClean="0"/>
              <a:t>‹#›</a:t>
            </a:fld>
            <a:endParaRPr lang="el-GR"/>
          </a:p>
        </p:txBody>
      </p:sp>
    </p:spTree>
    <p:extLst>
      <p:ext uri="{BB962C8B-B14F-4D97-AF65-F5344CB8AC3E}">
        <p14:creationId xmlns:p14="http://schemas.microsoft.com/office/powerpoint/2010/main" val="20312120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a:p>
        </p:txBody>
      </p:sp>
      <p:sp>
        <p:nvSpPr>
          <p:cNvPr id="6" name="Slide Number Placeholder 5"/>
          <p:cNvSpPr>
            <a:spLocks noGrp="1"/>
          </p:cNvSpPr>
          <p:nvPr>
            <p:ph type="sldNum" sz="quarter" idx="12"/>
          </p:nvPr>
        </p:nvSpPr>
        <p:spPr/>
        <p:txBody>
          <a:bodyPr/>
          <a:lstStyle/>
          <a:p>
            <a:fld id="{15668F93-997B-4B1E-85D3-FB8113124546}" type="slidenum">
              <a:rPr lang="el-GR" smtClean="0"/>
              <a:t>‹#›</a:t>
            </a:fld>
            <a:endParaRPr lang="el-G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1936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l-GR" smtClean="0"/>
              <a:t>2/11/2015</a:t>
            </a:r>
            <a:endParaRPr lang="el-GR"/>
          </a:p>
        </p:txBody>
      </p:sp>
      <p:sp>
        <p:nvSpPr>
          <p:cNvPr id="6" name="Footer Placeholder 5"/>
          <p:cNvSpPr>
            <a:spLocks noGrp="1"/>
          </p:cNvSpPr>
          <p:nvPr>
            <p:ph type="ftr" sz="quarter" idx="11"/>
          </p:nvPr>
        </p:nvSpPr>
        <p:spPr/>
        <p:txBody>
          <a:bodyPr/>
          <a:lstStyle/>
          <a:p>
            <a:r>
              <a:rPr lang="en-US" smtClean="0"/>
              <a:t>Diploma Thesis Defense - Georgios Touloupas</a:t>
            </a:r>
            <a:endParaRPr lang="el-GR"/>
          </a:p>
        </p:txBody>
      </p:sp>
      <p:sp>
        <p:nvSpPr>
          <p:cNvPr id="7" name="Slide Number Placeholder 6"/>
          <p:cNvSpPr>
            <a:spLocks noGrp="1"/>
          </p:cNvSpPr>
          <p:nvPr>
            <p:ph type="sldNum" sz="quarter" idx="12"/>
          </p:nvPr>
        </p:nvSpPr>
        <p:spPr/>
        <p:txBody>
          <a:bodyPr/>
          <a:lstStyle/>
          <a:p>
            <a:fld id="{15668F93-997B-4B1E-85D3-FB8113124546}" type="slidenum">
              <a:rPr lang="el-GR" smtClean="0"/>
              <a:t>‹#›</a:t>
            </a:fld>
            <a:endParaRPr lang="el-GR"/>
          </a:p>
        </p:txBody>
      </p:sp>
    </p:spTree>
    <p:extLst>
      <p:ext uri="{BB962C8B-B14F-4D97-AF65-F5344CB8AC3E}">
        <p14:creationId xmlns:p14="http://schemas.microsoft.com/office/powerpoint/2010/main" val="2035674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l-GR" smtClean="0"/>
              <a:t>2/11/2015</a:t>
            </a:r>
            <a:endParaRPr lang="el-GR"/>
          </a:p>
        </p:txBody>
      </p:sp>
      <p:sp>
        <p:nvSpPr>
          <p:cNvPr id="8" name="Footer Placeholder 7"/>
          <p:cNvSpPr>
            <a:spLocks noGrp="1"/>
          </p:cNvSpPr>
          <p:nvPr>
            <p:ph type="ftr" sz="quarter" idx="11"/>
          </p:nvPr>
        </p:nvSpPr>
        <p:spPr/>
        <p:txBody>
          <a:bodyPr/>
          <a:lstStyle/>
          <a:p>
            <a:r>
              <a:rPr lang="en-US" smtClean="0"/>
              <a:t>Diploma Thesis Defense - Georgios Touloupas</a:t>
            </a:r>
            <a:endParaRPr lang="el-GR"/>
          </a:p>
        </p:txBody>
      </p:sp>
      <p:sp>
        <p:nvSpPr>
          <p:cNvPr id="9" name="Slide Number Placeholder 8"/>
          <p:cNvSpPr>
            <a:spLocks noGrp="1"/>
          </p:cNvSpPr>
          <p:nvPr>
            <p:ph type="sldNum" sz="quarter" idx="12"/>
          </p:nvPr>
        </p:nvSpPr>
        <p:spPr/>
        <p:txBody>
          <a:bodyPr/>
          <a:lstStyle/>
          <a:p>
            <a:fld id="{15668F93-997B-4B1E-85D3-FB8113124546}" type="slidenum">
              <a:rPr lang="el-GR" smtClean="0"/>
              <a:t>‹#›</a:t>
            </a:fld>
            <a:endParaRPr lang="el-GR"/>
          </a:p>
        </p:txBody>
      </p:sp>
    </p:spTree>
    <p:extLst>
      <p:ext uri="{BB962C8B-B14F-4D97-AF65-F5344CB8AC3E}">
        <p14:creationId xmlns:p14="http://schemas.microsoft.com/office/powerpoint/2010/main" val="68281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l-GR" smtClean="0"/>
              <a:t>2/11/2015</a:t>
            </a:r>
            <a:endParaRPr lang="el-GR"/>
          </a:p>
        </p:txBody>
      </p:sp>
      <p:sp>
        <p:nvSpPr>
          <p:cNvPr id="4" name="Footer Placeholder 3"/>
          <p:cNvSpPr>
            <a:spLocks noGrp="1"/>
          </p:cNvSpPr>
          <p:nvPr>
            <p:ph type="ftr" sz="quarter" idx="11"/>
          </p:nvPr>
        </p:nvSpPr>
        <p:spPr/>
        <p:txBody>
          <a:bodyPr/>
          <a:lstStyle/>
          <a:p>
            <a:r>
              <a:rPr lang="en-US" smtClean="0"/>
              <a:t>Diploma Thesis Defense - Georgios Touloupas</a:t>
            </a:r>
            <a:endParaRPr lang="el-GR"/>
          </a:p>
        </p:txBody>
      </p:sp>
      <p:sp>
        <p:nvSpPr>
          <p:cNvPr id="5" name="Slide Number Placeholder 4"/>
          <p:cNvSpPr>
            <a:spLocks noGrp="1"/>
          </p:cNvSpPr>
          <p:nvPr>
            <p:ph type="sldNum" sz="quarter" idx="12"/>
          </p:nvPr>
        </p:nvSpPr>
        <p:spPr/>
        <p:txBody>
          <a:bodyPr/>
          <a:lstStyle/>
          <a:p>
            <a:fld id="{15668F93-997B-4B1E-85D3-FB8113124546}" type="slidenum">
              <a:rPr lang="el-GR" smtClean="0"/>
              <a:t>‹#›</a:t>
            </a:fld>
            <a:endParaRPr lang="el-GR"/>
          </a:p>
        </p:txBody>
      </p:sp>
    </p:spTree>
    <p:extLst>
      <p:ext uri="{BB962C8B-B14F-4D97-AF65-F5344CB8AC3E}">
        <p14:creationId xmlns:p14="http://schemas.microsoft.com/office/powerpoint/2010/main" val="264796328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l-GR" smtClean="0"/>
              <a:t>2/11/2015</a:t>
            </a:r>
            <a:endParaRPr lang="el-GR"/>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Diploma Thesis Defense - Georgios Touloupas</a:t>
            </a:r>
            <a:endParaRPr lang="el-GR"/>
          </a:p>
        </p:txBody>
      </p:sp>
      <p:sp>
        <p:nvSpPr>
          <p:cNvPr id="9" name="Slide Number Placeholder 8"/>
          <p:cNvSpPr>
            <a:spLocks noGrp="1"/>
          </p:cNvSpPr>
          <p:nvPr>
            <p:ph type="sldNum" sz="quarter" idx="12"/>
          </p:nvPr>
        </p:nvSpPr>
        <p:spPr/>
        <p:txBody>
          <a:bodyPr/>
          <a:lstStyle/>
          <a:p>
            <a:fld id="{15668F93-997B-4B1E-85D3-FB8113124546}" type="slidenum">
              <a:rPr lang="el-GR" smtClean="0"/>
              <a:t>‹#›</a:t>
            </a:fld>
            <a:endParaRPr lang="el-GR"/>
          </a:p>
        </p:txBody>
      </p:sp>
    </p:spTree>
    <p:extLst>
      <p:ext uri="{BB962C8B-B14F-4D97-AF65-F5344CB8AC3E}">
        <p14:creationId xmlns:p14="http://schemas.microsoft.com/office/powerpoint/2010/main" val="98920804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r>
              <a:rPr lang="el-GR" smtClean="0"/>
              <a:t>2/11/2015</a:t>
            </a:r>
            <a:endParaRPr lang="el-GR"/>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smtClean="0"/>
              <a:t>Diploma Thesis Defense - Georgios Touloupas</a:t>
            </a:r>
            <a:endParaRPr lang="el-G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5668F93-997B-4B1E-85D3-FB8113124546}" type="slidenum">
              <a:rPr lang="el-GR" smtClean="0"/>
              <a:t>‹#›</a:t>
            </a:fld>
            <a:endParaRPr lang="el-GR"/>
          </a:p>
        </p:txBody>
      </p:sp>
    </p:spTree>
    <p:extLst>
      <p:ext uri="{BB962C8B-B14F-4D97-AF65-F5344CB8AC3E}">
        <p14:creationId xmlns:p14="http://schemas.microsoft.com/office/powerpoint/2010/main" val="188926991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l-GR" smtClean="0"/>
              <a:t>2/11/2015</a:t>
            </a:r>
            <a:endParaRPr lang="el-GR"/>
          </a:p>
        </p:txBody>
      </p:sp>
      <p:sp>
        <p:nvSpPr>
          <p:cNvPr id="6" name="Footer Placeholder 5"/>
          <p:cNvSpPr>
            <a:spLocks noGrp="1"/>
          </p:cNvSpPr>
          <p:nvPr>
            <p:ph type="ftr" sz="quarter" idx="11"/>
          </p:nvPr>
        </p:nvSpPr>
        <p:spPr/>
        <p:txBody>
          <a:bodyPr/>
          <a:lstStyle/>
          <a:p>
            <a:r>
              <a:rPr lang="en-US" smtClean="0"/>
              <a:t>Diploma Thesis Defense - Georgios Touloupas</a:t>
            </a:r>
            <a:endParaRPr lang="en-US" dirty="0"/>
          </a:p>
        </p:txBody>
      </p:sp>
      <p:sp>
        <p:nvSpPr>
          <p:cNvPr id="7" name="Slide Number Placeholder 6"/>
          <p:cNvSpPr>
            <a:spLocks noGrp="1"/>
          </p:cNvSpPr>
          <p:nvPr>
            <p:ph type="sldNum" sz="quarter" idx="12"/>
          </p:nvPr>
        </p:nvSpPr>
        <p:spPr/>
        <p:txBody>
          <a:bodyPr/>
          <a:lstStyle/>
          <a:p>
            <a:fld id="{15668F93-997B-4B1E-85D3-FB8113124546}" type="slidenum">
              <a:rPr lang="el-GR" smtClean="0"/>
              <a:t>‹#›</a:t>
            </a:fld>
            <a:endParaRPr lang="el-GR"/>
          </a:p>
        </p:txBody>
      </p:sp>
    </p:spTree>
    <p:extLst>
      <p:ext uri="{BB962C8B-B14F-4D97-AF65-F5344CB8AC3E}">
        <p14:creationId xmlns:p14="http://schemas.microsoft.com/office/powerpoint/2010/main" val="2118088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r>
              <a:rPr lang="el-GR" smtClean="0"/>
              <a:t>2/11/2015</a:t>
            </a:r>
            <a:endParaRPr lang="el-GR"/>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Diploma Thesis Defense - Georgios Touloupas</a:t>
            </a:r>
            <a:endParaRPr lang="el-G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15668F93-997B-4B1E-85D3-FB8113124546}" type="slidenum">
              <a:rPr lang="el-GR" smtClean="0"/>
              <a:t>‹#›</a:t>
            </a:fld>
            <a:endParaRPr lang="el-GR"/>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3737598"/>
      </p:ext>
    </p:extLst>
  </p:cSld>
  <p:clrMap bg1="lt1" tx1="dk1" bg2="lt2" tx2="dk2" accent1="accent1" accent2="accent2" accent3="accent3" accent4="accent4" accent5="accent5" accent6="accent6" hlink="hlink" folHlink="folHlink"/>
  <p:sldLayoutIdLst>
    <p:sldLayoutId id="2147484424" r:id="rId1"/>
    <p:sldLayoutId id="2147484425" r:id="rId2"/>
    <p:sldLayoutId id="2147484426" r:id="rId3"/>
    <p:sldLayoutId id="2147484427" r:id="rId4"/>
    <p:sldLayoutId id="2147484428" r:id="rId5"/>
    <p:sldLayoutId id="2147484429" r:id="rId6"/>
    <p:sldLayoutId id="2147484430" r:id="rId7"/>
    <p:sldLayoutId id="2147484431" r:id="rId8"/>
    <p:sldLayoutId id="2147484432" r:id="rId9"/>
    <p:sldLayoutId id="2147484433" r:id="rId10"/>
    <p:sldLayoutId id="2147484434" r:id="rId11"/>
  </p:sldLayoutIdLst>
  <p:timing>
    <p:tnLst>
      <p:par>
        <p:cTn id="1" dur="indefinite" restart="never" nodeType="tmRoot"/>
      </p:par>
    </p:tnLst>
  </p:timing>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t>Distributed Analytical  Processing of Network Data Streams in Real Time</a:t>
            </a:r>
            <a:endParaRPr lang="el-GR" sz="5400" dirty="0"/>
          </a:p>
        </p:txBody>
      </p:sp>
      <p:sp>
        <p:nvSpPr>
          <p:cNvPr id="3" name="Subtitle 2"/>
          <p:cNvSpPr>
            <a:spLocks noGrp="1"/>
          </p:cNvSpPr>
          <p:nvPr>
            <p:ph type="subTitle" idx="1"/>
          </p:nvPr>
        </p:nvSpPr>
        <p:spPr/>
        <p:txBody>
          <a:bodyPr>
            <a:normAutofit fontScale="62500" lnSpcReduction="20000"/>
          </a:bodyPr>
          <a:lstStyle/>
          <a:p>
            <a:r>
              <a:rPr lang="en-US" dirty="0" smtClean="0"/>
              <a:t>Georgios </a:t>
            </a:r>
            <a:r>
              <a:rPr lang="en-US" dirty="0" err="1" smtClean="0"/>
              <a:t>Touloupa</a:t>
            </a:r>
            <a:r>
              <a:rPr lang="en-US" dirty="0" err="1"/>
              <a:t>s</a:t>
            </a:r>
            <a:endParaRPr lang="en-US" dirty="0" smtClean="0"/>
          </a:p>
          <a:p>
            <a:r>
              <a:rPr lang="en-US" dirty="0" smtClean="0"/>
              <a:t>National </a:t>
            </a:r>
            <a:r>
              <a:rPr lang="en-US" dirty="0"/>
              <a:t>Technical University of Athens</a:t>
            </a:r>
            <a:br>
              <a:rPr lang="en-US" dirty="0"/>
            </a:br>
            <a:r>
              <a:rPr lang="en-US" dirty="0"/>
              <a:t>School of Electrical and Computer </a:t>
            </a:r>
            <a:r>
              <a:rPr lang="en-US" dirty="0" smtClean="0"/>
              <a:t>Engineering</a:t>
            </a:r>
          </a:p>
          <a:p>
            <a:r>
              <a:rPr lang="en-US" dirty="0" smtClean="0"/>
              <a:t>NOVEMBER 2, </a:t>
            </a:r>
            <a:r>
              <a:rPr lang="en-US" dirty="0"/>
              <a:t>2015</a:t>
            </a:r>
            <a:endParaRPr lang="el-G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59774" y="4455621"/>
            <a:ext cx="1135179" cy="1143000"/>
          </a:xfrm>
          <a:prstGeom prst="rect">
            <a:avLst/>
          </a:prstGeom>
        </p:spPr>
      </p:pic>
    </p:spTree>
    <p:extLst>
      <p:ext uri="{BB962C8B-B14F-4D97-AF65-F5344CB8AC3E}">
        <p14:creationId xmlns:p14="http://schemas.microsoft.com/office/powerpoint/2010/main" val="3434408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Storm Topolog</a:t>
            </a:r>
            <a:r>
              <a:rPr lang="en-US" dirty="0"/>
              <a:t>y</a:t>
            </a:r>
            <a:endParaRPr lang="el-GR"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05380" y="2189018"/>
            <a:ext cx="4733241" cy="3588327"/>
          </a:xfrm>
        </p:spPr>
      </p:pic>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a:p>
        </p:txBody>
      </p:sp>
      <p:sp>
        <p:nvSpPr>
          <p:cNvPr id="6" name="Slide Number Placeholder 5"/>
          <p:cNvSpPr>
            <a:spLocks noGrp="1"/>
          </p:cNvSpPr>
          <p:nvPr>
            <p:ph type="sldNum" sz="quarter" idx="12"/>
          </p:nvPr>
        </p:nvSpPr>
        <p:spPr/>
        <p:txBody>
          <a:bodyPr/>
          <a:lstStyle/>
          <a:p>
            <a:fld id="{15668F93-997B-4B1E-85D3-FB8113124546}" type="slidenum">
              <a:rPr lang="el-GR" smtClean="0"/>
              <a:t>10</a:t>
            </a:fld>
            <a:endParaRPr lang="el-GR"/>
          </a:p>
        </p:txBody>
      </p:sp>
    </p:spTree>
    <p:extLst>
      <p:ext uri="{BB962C8B-B14F-4D97-AF65-F5344CB8AC3E}">
        <p14:creationId xmlns:p14="http://schemas.microsoft.com/office/powerpoint/2010/main" val="39745253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a:t>
            </a:r>
            <a:endParaRPr lang="el-GR" dirty="0"/>
          </a:p>
        </p:txBody>
      </p:sp>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a:p>
        </p:txBody>
      </p:sp>
      <p:sp>
        <p:nvSpPr>
          <p:cNvPr id="6" name="Slide Number Placeholder 5"/>
          <p:cNvSpPr>
            <a:spLocks noGrp="1"/>
          </p:cNvSpPr>
          <p:nvPr>
            <p:ph type="sldNum" sz="quarter" idx="12"/>
          </p:nvPr>
        </p:nvSpPr>
        <p:spPr/>
        <p:txBody>
          <a:bodyPr/>
          <a:lstStyle/>
          <a:p>
            <a:fld id="{15668F93-997B-4B1E-85D3-FB8113124546}" type="slidenum">
              <a:rPr lang="el-GR" smtClean="0"/>
              <a:t>11</a:t>
            </a:fld>
            <a:endParaRPr lang="el-GR"/>
          </a:p>
        </p:txBody>
      </p:sp>
      <p:sp>
        <p:nvSpPr>
          <p:cNvPr id="8" name="Content Placeholder 7"/>
          <p:cNvSpPr>
            <a:spLocks noGrp="1"/>
          </p:cNvSpPr>
          <p:nvPr>
            <p:ph idx="1"/>
          </p:nvPr>
        </p:nvSpPr>
        <p:spPr/>
        <p:txBody>
          <a:bodyPr/>
          <a:lstStyle/>
          <a:p>
            <a:pPr marL="0" indent="0">
              <a:buNone/>
            </a:pPr>
            <a:r>
              <a:rPr lang="en-US" dirty="0"/>
              <a:t>The Hadoop Distributed File System (HDFS</a:t>
            </a:r>
            <a:r>
              <a:rPr lang="en-US" dirty="0" smtClean="0"/>
              <a:t>) </a:t>
            </a:r>
            <a:r>
              <a:rPr lang="en-US" dirty="0"/>
              <a:t>is a distributed file system designed to run </a:t>
            </a:r>
            <a:r>
              <a:rPr lang="en-US" dirty="0" smtClean="0"/>
              <a:t>on commodity hardware.</a:t>
            </a:r>
            <a:endParaRPr lang="el-GR" dirty="0" smtClean="0"/>
          </a:p>
          <a:p>
            <a:pPr marL="0" indent="0">
              <a:buNone/>
            </a:pPr>
            <a:endParaRPr lang="en-US" dirty="0" smtClean="0"/>
          </a:p>
          <a:p>
            <a:pPr marL="0" indent="0">
              <a:buNone/>
            </a:pPr>
            <a:r>
              <a:rPr lang="en-US" dirty="0" smtClean="0"/>
              <a:t>Key features:</a:t>
            </a:r>
          </a:p>
          <a:p>
            <a:r>
              <a:rPr lang="en-US" dirty="0" smtClean="0"/>
              <a:t>Scalable</a:t>
            </a:r>
          </a:p>
          <a:p>
            <a:r>
              <a:rPr lang="en-US" dirty="0" smtClean="0"/>
              <a:t>Fault-tolerant</a:t>
            </a:r>
            <a:endParaRPr lang="el-GR"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4836" y="638215"/>
            <a:ext cx="2964527" cy="1018211"/>
          </a:xfrm>
          <a:prstGeom prst="rect">
            <a:avLst/>
          </a:prstGeom>
        </p:spPr>
      </p:pic>
      <p:pic>
        <p:nvPicPr>
          <p:cNvPr id="10" name="Content Placeholder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9679" y="2965489"/>
            <a:ext cx="4729020" cy="3011978"/>
          </a:xfrm>
          <a:prstGeom prst="rect">
            <a:avLst/>
          </a:prstGeom>
        </p:spPr>
      </p:pic>
    </p:spTree>
    <p:extLst>
      <p:ext uri="{BB962C8B-B14F-4D97-AF65-F5344CB8AC3E}">
        <p14:creationId xmlns:p14="http://schemas.microsoft.com/office/powerpoint/2010/main" val="3570212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HBase</a:t>
            </a:r>
            <a:endParaRPr lang="el-GR" dirty="0"/>
          </a:p>
        </p:txBody>
      </p:sp>
      <p:sp>
        <p:nvSpPr>
          <p:cNvPr id="3" name="Content Placeholder 2"/>
          <p:cNvSpPr>
            <a:spLocks noGrp="1"/>
          </p:cNvSpPr>
          <p:nvPr>
            <p:ph idx="1"/>
          </p:nvPr>
        </p:nvSpPr>
        <p:spPr/>
        <p:txBody>
          <a:bodyPr>
            <a:normAutofit/>
          </a:bodyPr>
          <a:lstStyle/>
          <a:p>
            <a:pPr marL="0" indent="0">
              <a:buNone/>
            </a:pPr>
            <a:r>
              <a:rPr lang="en-US" dirty="0" smtClean="0"/>
              <a:t>HBase is a </a:t>
            </a:r>
            <a:r>
              <a:rPr lang="en-US" dirty="0"/>
              <a:t>distributed non-relational </a:t>
            </a:r>
            <a:r>
              <a:rPr lang="en-US" dirty="0" smtClean="0"/>
              <a:t>database, that runs </a:t>
            </a:r>
            <a:r>
              <a:rPr lang="en-US" dirty="0"/>
              <a:t>on top of the HDFS</a:t>
            </a:r>
            <a:r>
              <a:rPr lang="en-US" dirty="0" smtClean="0"/>
              <a:t>. </a:t>
            </a:r>
            <a:r>
              <a:rPr lang="en-US" dirty="0"/>
              <a:t>It provides a fault-tolerant way of storing large quantities of sparse </a:t>
            </a:r>
            <a:r>
              <a:rPr lang="en-US" dirty="0" smtClean="0"/>
              <a:t>data, while </a:t>
            </a:r>
            <a:r>
              <a:rPr lang="en-US" dirty="0"/>
              <a:t>allowing random, real-time access to them. </a:t>
            </a:r>
            <a:endParaRPr lang="el-GR" dirty="0" smtClean="0"/>
          </a:p>
          <a:p>
            <a:pPr marL="0" indent="0">
              <a:buNone/>
            </a:pPr>
            <a:endParaRPr lang="en-US" dirty="0"/>
          </a:p>
          <a:p>
            <a:pPr marL="0" indent="0">
              <a:buNone/>
            </a:pPr>
            <a:r>
              <a:rPr lang="en-US" dirty="0" smtClean="0"/>
              <a:t>Key features:</a:t>
            </a:r>
          </a:p>
          <a:p>
            <a:r>
              <a:rPr lang="en-US" dirty="0" smtClean="0"/>
              <a:t>Scalable</a:t>
            </a:r>
          </a:p>
          <a:p>
            <a:r>
              <a:rPr lang="en-US" dirty="0" smtClean="0"/>
              <a:t>Fault-tolerant</a:t>
            </a:r>
          </a:p>
          <a:p>
            <a:r>
              <a:rPr lang="en-US" dirty="0"/>
              <a:t>Strictly consistent reads and </a:t>
            </a:r>
            <a:r>
              <a:rPr lang="en-US" dirty="0" smtClean="0"/>
              <a:t>writes</a:t>
            </a:r>
          </a:p>
          <a:p>
            <a:r>
              <a:rPr lang="en-US" dirty="0" smtClean="0"/>
              <a:t>Fast</a:t>
            </a:r>
            <a:endParaRPr lang="en-US" dirty="0"/>
          </a:p>
        </p:txBody>
      </p:sp>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a:p>
        </p:txBody>
      </p:sp>
      <p:sp>
        <p:nvSpPr>
          <p:cNvPr id="6" name="Slide Number Placeholder 5"/>
          <p:cNvSpPr>
            <a:spLocks noGrp="1"/>
          </p:cNvSpPr>
          <p:nvPr>
            <p:ph type="sldNum" sz="quarter" idx="12"/>
          </p:nvPr>
        </p:nvSpPr>
        <p:spPr/>
        <p:txBody>
          <a:bodyPr/>
          <a:lstStyle/>
          <a:p>
            <a:fld id="{15668F93-997B-4B1E-85D3-FB8113124546}" type="slidenum">
              <a:rPr lang="el-GR" smtClean="0"/>
              <a:t>12</a:t>
            </a:fld>
            <a:endParaRPr lang="el-G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8847" y="813402"/>
            <a:ext cx="3190516" cy="812870"/>
          </a:xfrm>
          <a:prstGeom prst="rect">
            <a:avLst/>
          </a:prstGeom>
        </p:spPr>
      </p:pic>
      <p:pic>
        <p:nvPicPr>
          <p:cNvPr id="8" name="Content Placeholder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0099" y="2849880"/>
            <a:ext cx="4279813" cy="3019214"/>
          </a:xfrm>
          <a:prstGeom prst="rect">
            <a:avLst/>
          </a:prstGeom>
        </p:spPr>
      </p:pic>
    </p:spTree>
    <p:extLst>
      <p:ext uri="{BB962C8B-B14F-4D97-AF65-F5344CB8AC3E}">
        <p14:creationId xmlns:p14="http://schemas.microsoft.com/office/powerpoint/2010/main" val="459624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HBase Data Model</a:t>
            </a:r>
            <a:endParaRPr lang="el-GR"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05345" y="2105891"/>
            <a:ext cx="6733310" cy="3241964"/>
          </a:xfrm>
        </p:spPr>
      </p:pic>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a:p>
        </p:txBody>
      </p:sp>
      <p:sp>
        <p:nvSpPr>
          <p:cNvPr id="6" name="Slide Number Placeholder 5"/>
          <p:cNvSpPr>
            <a:spLocks noGrp="1"/>
          </p:cNvSpPr>
          <p:nvPr>
            <p:ph type="sldNum" sz="quarter" idx="12"/>
          </p:nvPr>
        </p:nvSpPr>
        <p:spPr/>
        <p:txBody>
          <a:bodyPr/>
          <a:lstStyle/>
          <a:p>
            <a:fld id="{15668F93-997B-4B1E-85D3-FB8113124546}" type="slidenum">
              <a:rPr lang="el-GR" smtClean="0"/>
              <a:t>13</a:t>
            </a:fld>
            <a:endParaRPr lang="el-GR"/>
          </a:p>
        </p:txBody>
      </p:sp>
    </p:spTree>
    <p:extLst>
      <p:ext uri="{BB962C8B-B14F-4D97-AF65-F5344CB8AC3E}">
        <p14:creationId xmlns:p14="http://schemas.microsoft.com/office/powerpoint/2010/main" val="1565908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Phoenix</a:t>
            </a:r>
            <a:endParaRPr lang="el-GR" dirty="0"/>
          </a:p>
        </p:txBody>
      </p:sp>
      <p:sp>
        <p:nvSpPr>
          <p:cNvPr id="3" name="Content Placeholder 2"/>
          <p:cNvSpPr>
            <a:spLocks noGrp="1"/>
          </p:cNvSpPr>
          <p:nvPr>
            <p:ph idx="1"/>
          </p:nvPr>
        </p:nvSpPr>
        <p:spPr/>
        <p:txBody>
          <a:bodyPr>
            <a:normAutofit/>
          </a:bodyPr>
          <a:lstStyle/>
          <a:p>
            <a:pPr marL="0" indent="0">
              <a:buNone/>
            </a:pPr>
            <a:r>
              <a:rPr lang="en-US" dirty="0" smtClean="0"/>
              <a:t>Phoenix is </a:t>
            </a:r>
            <a:r>
              <a:rPr lang="en-US" dirty="0"/>
              <a:t>relational database layer for HBase, targeting low latency queries over </a:t>
            </a:r>
            <a:r>
              <a:rPr lang="en-US" dirty="0" smtClean="0"/>
              <a:t>HBase data</a:t>
            </a:r>
            <a:r>
              <a:rPr lang="en-US" dirty="0"/>
              <a:t>. </a:t>
            </a:r>
            <a:endParaRPr lang="el-GR" dirty="0" smtClean="0"/>
          </a:p>
          <a:p>
            <a:pPr marL="0" indent="0">
              <a:buNone/>
            </a:pPr>
            <a:endParaRPr lang="en-US" dirty="0" smtClean="0"/>
          </a:p>
          <a:p>
            <a:pPr marL="0" indent="0">
              <a:buNone/>
            </a:pPr>
            <a:r>
              <a:rPr lang="en-US" dirty="0" smtClean="0"/>
              <a:t>Phoenix has the following parts:</a:t>
            </a:r>
          </a:p>
          <a:p>
            <a:r>
              <a:rPr lang="en-US" dirty="0" smtClean="0"/>
              <a:t>Query engine</a:t>
            </a:r>
          </a:p>
          <a:p>
            <a:r>
              <a:rPr lang="en-US" dirty="0" smtClean="0"/>
              <a:t>Metadata repository</a:t>
            </a:r>
          </a:p>
          <a:p>
            <a:r>
              <a:rPr lang="en-US" dirty="0" smtClean="0"/>
              <a:t>A </a:t>
            </a:r>
            <a:r>
              <a:rPr lang="en-US" dirty="0"/>
              <a:t>JDBC driver</a:t>
            </a:r>
            <a:br>
              <a:rPr lang="en-US" dirty="0"/>
            </a:br>
            <a:r>
              <a:rPr lang="en-US" dirty="0"/>
              <a:t/>
            </a:r>
            <a:br>
              <a:rPr lang="en-US" dirty="0"/>
            </a:br>
            <a:endParaRPr lang="el-GR" dirty="0"/>
          </a:p>
        </p:txBody>
      </p:sp>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a:p>
        </p:txBody>
      </p:sp>
      <p:sp>
        <p:nvSpPr>
          <p:cNvPr id="6" name="Slide Number Placeholder 5"/>
          <p:cNvSpPr>
            <a:spLocks noGrp="1"/>
          </p:cNvSpPr>
          <p:nvPr>
            <p:ph type="sldNum" sz="quarter" idx="12"/>
          </p:nvPr>
        </p:nvSpPr>
        <p:spPr/>
        <p:txBody>
          <a:bodyPr/>
          <a:lstStyle/>
          <a:p>
            <a:fld id="{15668F93-997B-4B1E-85D3-FB8113124546}" type="slidenum">
              <a:rPr lang="el-GR" smtClean="0"/>
              <a:t>14</a:t>
            </a:fld>
            <a:endParaRPr lang="el-G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7374" y="771157"/>
            <a:ext cx="2891989" cy="779231"/>
          </a:xfrm>
          <a:prstGeom prst="rect">
            <a:avLst/>
          </a:prstGeom>
        </p:spPr>
      </p:pic>
      <p:pic>
        <p:nvPicPr>
          <p:cNvPr id="8" name="Content Placeholder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6600" y="3351955"/>
            <a:ext cx="5699760" cy="2967806"/>
          </a:xfrm>
          <a:prstGeom prst="rect">
            <a:avLst/>
          </a:prstGeom>
        </p:spPr>
      </p:pic>
    </p:spTree>
    <p:extLst>
      <p:ext uri="{BB962C8B-B14F-4D97-AF65-F5344CB8AC3E}">
        <p14:creationId xmlns:p14="http://schemas.microsoft.com/office/powerpoint/2010/main" val="1895531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Phoenix Data Model</a:t>
            </a:r>
            <a:endParaRPr lang="el-GR" dirty="0"/>
          </a:p>
        </p:txBody>
      </p:sp>
      <p:sp>
        <p:nvSpPr>
          <p:cNvPr id="3" name="Content Placeholder 2"/>
          <p:cNvSpPr>
            <a:spLocks noGrp="1"/>
          </p:cNvSpPr>
          <p:nvPr>
            <p:ph idx="1"/>
          </p:nvPr>
        </p:nvSpPr>
        <p:spPr/>
        <p:txBody>
          <a:bodyPr>
            <a:normAutofit/>
          </a:bodyPr>
          <a:lstStyle/>
          <a:p>
            <a:pPr marL="0" indent="0">
              <a:buNone/>
            </a:pPr>
            <a:r>
              <a:rPr lang="en-US" dirty="0"/>
              <a:t>The relational elements of the Phoenix data model are mapped to their respective counterparts in the HBase data model</a:t>
            </a:r>
            <a:r>
              <a:rPr lang="en-US" dirty="0" smtClean="0"/>
              <a:t>:</a:t>
            </a:r>
          </a:p>
          <a:p>
            <a:r>
              <a:rPr lang="en-US" dirty="0" smtClean="0"/>
              <a:t>A </a:t>
            </a:r>
            <a:r>
              <a:rPr lang="en-US" dirty="0"/>
              <a:t>Phoenix table is mapped to an HBase table</a:t>
            </a:r>
            <a:r>
              <a:rPr lang="en-US" dirty="0" smtClean="0"/>
              <a:t>.</a:t>
            </a:r>
          </a:p>
          <a:p>
            <a:r>
              <a:rPr lang="en-US" dirty="0" smtClean="0"/>
              <a:t>The </a:t>
            </a:r>
            <a:r>
              <a:rPr lang="en-US" dirty="0"/>
              <a:t>Phoenix table’s columns that are included in the primary key constraint are mapped together to the HBase row key</a:t>
            </a:r>
            <a:r>
              <a:rPr lang="en-US" dirty="0" smtClean="0"/>
              <a:t>.</a:t>
            </a:r>
          </a:p>
          <a:p>
            <a:r>
              <a:rPr lang="en-US" dirty="0" smtClean="0"/>
              <a:t>The </a:t>
            </a:r>
            <a:r>
              <a:rPr lang="en-US" dirty="0"/>
              <a:t>rest of the columns are mapped to HBase columns, consisting of a column family and a column qualifier</a:t>
            </a:r>
            <a:r>
              <a:rPr lang="en-US" dirty="0" smtClean="0"/>
              <a:t>.</a:t>
            </a:r>
          </a:p>
          <a:p>
            <a:pPr marL="0" indent="0">
              <a:buNone/>
            </a:pPr>
            <a:r>
              <a:rPr lang="en-US" dirty="0"/>
              <a:t/>
            </a:r>
            <a:br>
              <a:rPr lang="en-US" dirty="0"/>
            </a:br>
            <a:r>
              <a:rPr lang="en-US" dirty="0"/>
              <a:t>Columns in a Phoenix table are assigned an SQL </a:t>
            </a:r>
            <a:r>
              <a:rPr lang="en-US" dirty="0" smtClean="0"/>
              <a:t>datatype, allowing </a:t>
            </a:r>
            <a:r>
              <a:rPr lang="en-US" dirty="0"/>
              <a:t>typed access to HBase data.</a:t>
            </a:r>
            <a:br>
              <a:rPr lang="en-US" dirty="0"/>
            </a:br>
            <a:endParaRPr lang="el-GR" dirty="0"/>
          </a:p>
        </p:txBody>
      </p:sp>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a:p>
        </p:txBody>
      </p:sp>
      <p:sp>
        <p:nvSpPr>
          <p:cNvPr id="6" name="Slide Number Placeholder 5"/>
          <p:cNvSpPr>
            <a:spLocks noGrp="1"/>
          </p:cNvSpPr>
          <p:nvPr>
            <p:ph type="sldNum" sz="quarter" idx="12"/>
          </p:nvPr>
        </p:nvSpPr>
        <p:spPr/>
        <p:txBody>
          <a:bodyPr/>
          <a:lstStyle/>
          <a:p>
            <a:fld id="{15668F93-997B-4B1E-85D3-FB8113124546}" type="slidenum">
              <a:rPr lang="el-GR" smtClean="0"/>
              <a:t>15</a:t>
            </a:fld>
            <a:endParaRPr lang="el-GR"/>
          </a:p>
        </p:txBody>
      </p:sp>
    </p:spTree>
    <p:extLst>
      <p:ext uri="{BB962C8B-B14F-4D97-AF65-F5344CB8AC3E}">
        <p14:creationId xmlns:p14="http://schemas.microsoft.com/office/powerpoint/2010/main" val="37450295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TopN</a:t>
            </a:r>
            <a:r>
              <a:rPr lang="en-US" dirty="0" smtClean="0"/>
              <a:t> Queries</a:t>
            </a:r>
            <a:endParaRPr lang="el-GR" dirty="0"/>
          </a:p>
        </p:txBody>
      </p:sp>
      <p:sp>
        <p:nvSpPr>
          <p:cNvPr id="3" name="Content Placeholder 2"/>
          <p:cNvSpPr>
            <a:spLocks noGrp="1"/>
          </p:cNvSpPr>
          <p:nvPr>
            <p:ph idx="1"/>
          </p:nvPr>
        </p:nvSpPr>
        <p:spPr>
          <a:xfrm>
            <a:off x="822959" y="1845734"/>
            <a:ext cx="7816074" cy="4023360"/>
          </a:xfrm>
        </p:spPr>
        <p:txBody>
          <a:bodyPr>
            <a:normAutofit/>
          </a:bodyPr>
          <a:lstStyle/>
          <a:p>
            <a:pPr marL="0" indent="0">
              <a:buNone/>
            </a:pPr>
            <a:r>
              <a:rPr lang="en-US" dirty="0" err="1"/>
              <a:t>TopN</a:t>
            </a:r>
            <a:r>
              <a:rPr lang="en-US" dirty="0"/>
              <a:t> queries return a sorted set of results for the values in a given dimension according to some criteria</a:t>
            </a:r>
            <a:r>
              <a:rPr lang="en-US" dirty="0" smtClean="0"/>
              <a:t>.</a:t>
            </a:r>
          </a:p>
          <a:p>
            <a:pPr marL="0" indent="0">
              <a:buNone/>
            </a:pPr>
            <a:endParaRPr lang="en-US" b="1"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SELECT </a:t>
            </a:r>
            <a:r>
              <a:rPr lang="en-US" dirty="0" err="1" smtClean="0">
                <a:latin typeface="Courier New" panose="02070309020205020404" pitchFamily="49" charset="0"/>
                <a:cs typeface="Courier New" panose="02070309020205020404" pitchFamily="49" charset="0"/>
              </a:rPr>
              <a:t>sourceAS,destinationAS,</a:t>
            </a:r>
            <a:r>
              <a:rPr lang="en-US" b="1" dirty="0" err="1" smtClean="0">
                <a:latin typeface="Courier New" panose="02070309020205020404" pitchFamily="49" charset="0"/>
                <a:cs typeface="Courier New" panose="02070309020205020404" pitchFamily="49" charset="0"/>
              </a:rPr>
              <a:t>COUNT</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AS </a:t>
            </a:r>
            <a:r>
              <a:rPr lang="en-US" dirty="0" err="1">
                <a:latin typeface="Courier New" panose="02070309020205020404" pitchFamily="49" charset="0"/>
                <a:cs typeface="Courier New" panose="02070309020205020404" pitchFamily="49" charset="0"/>
              </a:rPr>
              <a:t>pairCount</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FROM </a:t>
            </a:r>
            <a:r>
              <a:rPr lang="en-US" dirty="0" err="1" smtClean="0">
                <a:latin typeface="Courier New" panose="02070309020205020404" pitchFamily="49" charset="0"/>
                <a:cs typeface="Courier New" panose="02070309020205020404" pitchFamily="49" charset="0"/>
              </a:rPr>
              <a:t>netdata</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WHERE </a:t>
            </a:r>
            <a:r>
              <a:rPr lang="en-US" dirty="0" smtClean="0">
                <a:latin typeface="Courier New" panose="02070309020205020404" pitchFamily="49" charset="0"/>
                <a:cs typeface="Courier New" panose="02070309020205020404" pitchFamily="49" charset="0"/>
              </a:rPr>
              <a:t>timestamp &gt; </a:t>
            </a:r>
            <a:r>
              <a:rPr lang="el-GR" dirty="0" smtClean="0">
                <a:latin typeface="Courier New" panose="02070309020205020404" pitchFamily="49" charset="0"/>
                <a:cs typeface="Courier New" panose="02070309020205020404" pitchFamily="49" charset="0"/>
              </a:rPr>
              <a:t>1446382476 </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GROUP BY </a:t>
            </a:r>
            <a:r>
              <a:rPr lang="en-US" dirty="0" err="1">
                <a:latin typeface="Courier New" panose="02070309020205020404" pitchFamily="49" charset="0"/>
                <a:cs typeface="Courier New" panose="02070309020205020404" pitchFamily="49" charset="0"/>
              </a:rPr>
              <a:t>sourceAS,destinationAS</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ORDER BY </a:t>
            </a:r>
            <a:r>
              <a:rPr lang="en-US" dirty="0" err="1">
                <a:latin typeface="Courier New" panose="02070309020205020404" pitchFamily="49" charset="0"/>
                <a:cs typeface="Courier New" panose="02070309020205020404" pitchFamily="49" charset="0"/>
              </a:rPr>
              <a:t>pairCount</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DESC</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LIMIT </a:t>
            </a:r>
            <a:r>
              <a:rPr lang="en-US" dirty="0">
                <a:latin typeface="Courier New" panose="02070309020205020404" pitchFamily="49" charset="0"/>
                <a:cs typeface="Courier New" panose="02070309020205020404" pitchFamily="49" charset="0"/>
              </a:rPr>
              <a:t>10</a:t>
            </a:r>
            <a:r>
              <a:rPr lang="en-US" dirty="0" smtClean="0">
                <a:latin typeface="Courier New" panose="02070309020205020404" pitchFamily="49" charset="0"/>
                <a:cs typeface="Courier New" panose="02070309020205020404" pitchFamily="49" charset="0"/>
              </a:rPr>
              <a:t>;</a:t>
            </a:r>
            <a:endParaRPr lang="el-GR" dirty="0"/>
          </a:p>
        </p:txBody>
      </p:sp>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a:p>
        </p:txBody>
      </p:sp>
      <p:sp>
        <p:nvSpPr>
          <p:cNvPr id="6" name="Slide Number Placeholder 5"/>
          <p:cNvSpPr>
            <a:spLocks noGrp="1"/>
          </p:cNvSpPr>
          <p:nvPr>
            <p:ph type="sldNum" sz="quarter" idx="12"/>
          </p:nvPr>
        </p:nvSpPr>
        <p:spPr/>
        <p:txBody>
          <a:bodyPr/>
          <a:lstStyle/>
          <a:p>
            <a:fld id="{15668F93-997B-4B1E-85D3-FB8113124546}" type="slidenum">
              <a:rPr lang="el-GR" smtClean="0"/>
              <a:t>16</a:t>
            </a:fld>
            <a:endParaRPr lang="el-GR"/>
          </a:p>
        </p:txBody>
      </p:sp>
    </p:spTree>
    <p:extLst>
      <p:ext uri="{BB962C8B-B14F-4D97-AF65-F5344CB8AC3E}">
        <p14:creationId xmlns:p14="http://schemas.microsoft.com/office/powerpoint/2010/main" val="7424428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System Description</a:t>
            </a:r>
            <a:endParaRPr lang="el-GR" dirty="0"/>
          </a:p>
        </p:txBody>
      </p:sp>
      <p:sp>
        <p:nvSpPr>
          <p:cNvPr id="8" name="Text Placeholder 7"/>
          <p:cNvSpPr>
            <a:spLocks noGrp="1"/>
          </p:cNvSpPr>
          <p:nvPr>
            <p:ph type="body" idx="1"/>
          </p:nvPr>
        </p:nvSpPr>
        <p:spPr/>
        <p:txBody>
          <a:bodyPr/>
          <a:lstStyle/>
          <a:p>
            <a:endParaRPr lang="el-GR" dirty="0"/>
          </a:p>
        </p:txBody>
      </p:sp>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a:p>
        </p:txBody>
      </p:sp>
      <p:sp>
        <p:nvSpPr>
          <p:cNvPr id="6" name="Slide Number Placeholder 5"/>
          <p:cNvSpPr>
            <a:spLocks noGrp="1"/>
          </p:cNvSpPr>
          <p:nvPr>
            <p:ph type="sldNum" sz="quarter" idx="12"/>
          </p:nvPr>
        </p:nvSpPr>
        <p:spPr/>
        <p:txBody>
          <a:bodyPr/>
          <a:lstStyle/>
          <a:p>
            <a:fld id="{15668F93-997B-4B1E-85D3-FB8113124546}" type="slidenum">
              <a:rPr lang="el-GR" smtClean="0"/>
              <a:t>17</a:t>
            </a:fld>
            <a:endParaRPr lang="el-GR"/>
          </a:p>
        </p:txBody>
      </p:sp>
    </p:spTree>
    <p:extLst>
      <p:ext uri="{BB962C8B-B14F-4D97-AF65-F5344CB8AC3E}">
        <p14:creationId xmlns:p14="http://schemas.microsoft.com/office/powerpoint/2010/main" val="12764249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Denormalization</a:t>
            </a:r>
            <a:endParaRPr lang="el-GR"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8534" y="1839874"/>
            <a:ext cx="6546932" cy="4422381"/>
          </a:xfrm>
        </p:spPr>
      </p:pic>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a:p>
        </p:txBody>
      </p:sp>
      <p:sp>
        <p:nvSpPr>
          <p:cNvPr id="6" name="Slide Number Placeholder 5"/>
          <p:cNvSpPr>
            <a:spLocks noGrp="1"/>
          </p:cNvSpPr>
          <p:nvPr>
            <p:ph type="sldNum" sz="quarter" idx="12"/>
          </p:nvPr>
        </p:nvSpPr>
        <p:spPr/>
        <p:txBody>
          <a:bodyPr/>
          <a:lstStyle/>
          <a:p>
            <a:fld id="{15668F93-997B-4B1E-85D3-FB8113124546}" type="slidenum">
              <a:rPr lang="el-GR" smtClean="0"/>
              <a:t>18</a:t>
            </a:fld>
            <a:endParaRPr lang="el-GR"/>
          </a:p>
        </p:txBody>
      </p:sp>
    </p:spTree>
    <p:extLst>
      <p:ext uri="{BB962C8B-B14F-4D97-AF65-F5344CB8AC3E}">
        <p14:creationId xmlns:p14="http://schemas.microsoft.com/office/powerpoint/2010/main" val="19807246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System Overview</a:t>
            </a:r>
            <a:endParaRPr lang="el-GR" dirty="0"/>
          </a:p>
        </p:txBody>
      </p:sp>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3263" y="1939635"/>
            <a:ext cx="8777475" cy="3865419"/>
          </a:xfrm>
        </p:spPr>
      </p:pic>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a:p>
        </p:txBody>
      </p:sp>
      <p:sp>
        <p:nvSpPr>
          <p:cNvPr id="6" name="Slide Number Placeholder 5"/>
          <p:cNvSpPr>
            <a:spLocks noGrp="1"/>
          </p:cNvSpPr>
          <p:nvPr>
            <p:ph type="sldNum" sz="quarter" idx="12"/>
          </p:nvPr>
        </p:nvSpPr>
        <p:spPr/>
        <p:txBody>
          <a:bodyPr/>
          <a:lstStyle/>
          <a:p>
            <a:fld id="{15668F93-997B-4B1E-85D3-FB8113124546}" type="slidenum">
              <a:rPr lang="el-GR" smtClean="0"/>
              <a:t>19</a:t>
            </a:fld>
            <a:endParaRPr lang="el-GR"/>
          </a:p>
        </p:txBody>
      </p:sp>
    </p:spTree>
    <p:extLst>
      <p:ext uri="{BB962C8B-B14F-4D97-AF65-F5344CB8AC3E}">
        <p14:creationId xmlns:p14="http://schemas.microsoft.com/office/powerpoint/2010/main" val="17490951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l-GR" dirty="0"/>
          </a:p>
        </p:txBody>
      </p:sp>
      <p:sp>
        <p:nvSpPr>
          <p:cNvPr id="3" name="Content Placeholder 2"/>
          <p:cNvSpPr>
            <a:spLocks noGrp="1"/>
          </p:cNvSpPr>
          <p:nvPr>
            <p:ph idx="1"/>
          </p:nvPr>
        </p:nvSpPr>
        <p:spPr/>
        <p:txBody>
          <a:bodyPr/>
          <a:lstStyle/>
          <a:p>
            <a:r>
              <a:rPr lang="en-US" dirty="0" smtClean="0"/>
              <a:t>Introduction</a:t>
            </a:r>
          </a:p>
          <a:p>
            <a:r>
              <a:rPr lang="en-US" dirty="0" smtClean="0"/>
              <a:t>Theoretical Background</a:t>
            </a:r>
          </a:p>
          <a:p>
            <a:r>
              <a:rPr lang="en-US" dirty="0" smtClean="0"/>
              <a:t>System Description</a:t>
            </a:r>
          </a:p>
          <a:p>
            <a:r>
              <a:rPr lang="en-US" dirty="0" smtClean="0"/>
              <a:t>HBase and Phoenix Optimizations</a:t>
            </a:r>
          </a:p>
          <a:p>
            <a:r>
              <a:rPr lang="en-US" dirty="0" smtClean="0"/>
              <a:t>Evaluation</a:t>
            </a:r>
          </a:p>
          <a:p>
            <a:r>
              <a:rPr lang="en-US" dirty="0" smtClean="0"/>
              <a:t>Conclusion</a:t>
            </a:r>
            <a:endParaRPr lang="el-GR" dirty="0"/>
          </a:p>
        </p:txBody>
      </p:sp>
      <p:sp>
        <p:nvSpPr>
          <p:cNvPr id="4" name="Date Placeholder 3"/>
          <p:cNvSpPr>
            <a:spLocks noGrp="1"/>
          </p:cNvSpPr>
          <p:nvPr>
            <p:ph type="dt" sz="half" idx="10"/>
          </p:nvPr>
        </p:nvSpPr>
        <p:spPr/>
        <p:txBody>
          <a:bodyPr/>
          <a:lstStyle/>
          <a:p>
            <a:r>
              <a:rPr lang="el-GR" smtClean="0"/>
              <a:t>2/11/2015</a:t>
            </a:r>
            <a:endParaRPr lang="el-GR" dirty="0"/>
          </a:p>
        </p:txBody>
      </p:sp>
      <p:sp>
        <p:nvSpPr>
          <p:cNvPr id="5" name="Footer Placeholder 4"/>
          <p:cNvSpPr>
            <a:spLocks noGrp="1"/>
          </p:cNvSpPr>
          <p:nvPr>
            <p:ph type="ftr" sz="quarter" idx="11"/>
          </p:nvPr>
        </p:nvSpPr>
        <p:spPr/>
        <p:txBody>
          <a:bodyPr/>
          <a:lstStyle/>
          <a:p>
            <a:r>
              <a:rPr lang="en-US" dirty="0" smtClean="0"/>
              <a:t>Diploma Thesis Defense - Georgios </a:t>
            </a:r>
            <a:r>
              <a:rPr lang="en-US" dirty="0" err="1" smtClean="0"/>
              <a:t>Touloupas</a:t>
            </a:r>
            <a:endParaRPr lang="el-GR" dirty="0"/>
          </a:p>
        </p:txBody>
      </p:sp>
      <p:sp>
        <p:nvSpPr>
          <p:cNvPr id="6" name="Slide Number Placeholder 5"/>
          <p:cNvSpPr>
            <a:spLocks noGrp="1"/>
          </p:cNvSpPr>
          <p:nvPr>
            <p:ph type="sldNum" sz="quarter" idx="12"/>
          </p:nvPr>
        </p:nvSpPr>
        <p:spPr/>
        <p:txBody>
          <a:bodyPr/>
          <a:lstStyle/>
          <a:p>
            <a:fld id="{15668F93-997B-4B1E-85D3-FB8113124546}" type="slidenum">
              <a:rPr lang="el-GR" smtClean="0"/>
              <a:t>2</a:t>
            </a:fld>
            <a:endParaRPr lang="el-GR"/>
          </a:p>
        </p:txBody>
      </p:sp>
    </p:spTree>
    <p:extLst>
      <p:ext uri="{BB962C8B-B14F-4D97-AF65-F5344CB8AC3E}">
        <p14:creationId xmlns:p14="http://schemas.microsoft.com/office/powerpoint/2010/main" val="5768706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Key Features</a:t>
            </a:r>
            <a:endParaRPr lang="el-GR" dirty="0"/>
          </a:p>
        </p:txBody>
      </p:sp>
      <p:sp>
        <p:nvSpPr>
          <p:cNvPr id="3" name="Content Placeholder 2"/>
          <p:cNvSpPr>
            <a:spLocks noGrp="1"/>
          </p:cNvSpPr>
          <p:nvPr>
            <p:ph idx="1"/>
          </p:nvPr>
        </p:nvSpPr>
        <p:spPr/>
        <p:txBody>
          <a:bodyPr/>
          <a:lstStyle/>
          <a:p>
            <a:r>
              <a:rPr lang="en-US" b="1" dirty="0" smtClean="0"/>
              <a:t>Scalability:</a:t>
            </a:r>
            <a:r>
              <a:rPr lang="en-US" dirty="0" smtClean="0"/>
              <a:t> utilization of distributed </a:t>
            </a:r>
            <a:r>
              <a:rPr lang="en-US" dirty="0"/>
              <a:t>technologies </a:t>
            </a:r>
            <a:r>
              <a:rPr lang="en-US" dirty="0" smtClean="0"/>
              <a:t>and frameworks</a:t>
            </a:r>
          </a:p>
          <a:p>
            <a:r>
              <a:rPr lang="en-US" b="1" dirty="0" smtClean="0"/>
              <a:t>Fault</a:t>
            </a:r>
            <a:r>
              <a:rPr lang="en-US" dirty="0" smtClean="0"/>
              <a:t> </a:t>
            </a:r>
            <a:r>
              <a:rPr lang="en-US" b="1" dirty="0" smtClean="0"/>
              <a:t>tolerance: </a:t>
            </a:r>
            <a:r>
              <a:rPr lang="en-US" dirty="0" smtClean="0"/>
              <a:t>data replication in Kafka and HDFS, fault-tolerant Storm topology</a:t>
            </a:r>
            <a:endParaRPr lang="en-US" b="1" dirty="0" smtClean="0"/>
          </a:p>
          <a:p>
            <a:r>
              <a:rPr lang="en-US" b="1" dirty="0" smtClean="0"/>
              <a:t>Extensibility: </a:t>
            </a:r>
            <a:r>
              <a:rPr lang="en-US" dirty="0" smtClean="0"/>
              <a:t>extending </a:t>
            </a:r>
            <a:r>
              <a:rPr lang="en-US" dirty="0"/>
              <a:t>the functionality of the Storm topology for a new dataset is as simple as adding an extra </a:t>
            </a:r>
            <a:r>
              <a:rPr lang="en-US" dirty="0" smtClean="0"/>
              <a:t>bolt</a:t>
            </a:r>
            <a:endParaRPr lang="el-GR" b="1" dirty="0"/>
          </a:p>
        </p:txBody>
      </p:sp>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a:p>
        </p:txBody>
      </p:sp>
      <p:sp>
        <p:nvSpPr>
          <p:cNvPr id="6" name="Slide Number Placeholder 5"/>
          <p:cNvSpPr>
            <a:spLocks noGrp="1"/>
          </p:cNvSpPr>
          <p:nvPr>
            <p:ph type="sldNum" sz="quarter" idx="12"/>
          </p:nvPr>
        </p:nvSpPr>
        <p:spPr/>
        <p:txBody>
          <a:bodyPr/>
          <a:lstStyle/>
          <a:p>
            <a:fld id="{15668F93-997B-4B1E-85D3-FB8113124546}" type="slidenum">
              <a:rPr lang="el-GR" smtClean="0"/>
              <a:t>20</a:t>
            </a:fld>
            <a:endParaRPr lang="el-GR"/>
          </a:p>
        </p:txBody>
      </p:sp>
    </p:spTree>
    <p:extLst>
      <p:ext uri="{BB962C8B-B14F-4D97-AF65-F5344CB8AC3E}">
        <p14:creationId xmlns:p14="http://schemas.microsoft.com/office/powerpoint/2010/main" val="40660411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Generation and Input</a:t>
            </a:r>
            <a:endParaRPr lang="el-GR" dirty="0"/>
          </a:p>
        </p:txBody>
      </p:sp>
      <p:sp>
        <p:nvSpPr>
          <p:cNvPr id="3" name="Content Placeholder 2"/>
          <p:cNvSpPr>
            <a:spLocks noGrp="1"/>
          </p:cNvSpPr>
          <p:nvPr>
            <p:ph idx="1"/>
          </p:nvPr>
        </p:nvSpPr>
        <p:spPr/>
        <p:txBody>
          <a:bodyPr/>
          <a:lstStyle/>
          <a:p>
            <a:pPr marL="0" indent="0">
              <a:buNone/>
            </a:pPr>
            <a:r>
              <a:rPr lang="en-US" b="1" dirty="0" smtClean="0"/>
              <a:t>IXP switches: </a:t>
            </a:r>
            <a:r>
              <a:rPr lang="en-US" dirty="0"/>
              <a:t>A</a:t>
            </a:r>
            <a:r>
              <a:rPr lang="en-US" dirty="0" smtClean="0"/>
              <a:t>n </a:t>
            </a:r>
            <a:r>
              <a:rPr lang="en-US" dirty="0" err="1" smtClean="0"/>
              <a:t>sFlow</a:t>
            </a:r>
            <a:r>
              <a:rPr lang="en-US" dirty="0" smtClean="0"/>
              <a:t> agent performs </a:t>
            </a:r>
            <a:r>
              <a:rPr lang="en-US" dirty="0"/>
              <a:t>random sampling to the packets processed by the </a:t>
            </a:r>
            <a:r>
              <a:rPr lang="en-US" dirty="0" smtClean="0"/>
              <a:t>switch and sends the flow samples to an </a:t>
            </a:r>
            <a:r>
              <a:rPr lang="en-US" dirty="0" err="1" smtClean="0"/>
              <a:t>sFlow</a:t>
            </a:r>
            <a:r>
              <a:rPr lang="en-US" dirty="0" smtClean="0"/>
              <a:t> collector.</a:t>
            </a:r>
          </a:p>
          <a:p>
            <a:pPr marL="0" indent="0">
              <a:buNone/>
            </a:pPr>
            <a:endParaRPr lang="en-US" b="1" dirty="0" smtClean="0"/>
          </a:p>
          <a:p>
            <a:pPr marL="0" indent="0">
              <a:buNone/>
            </a:pPr>
            <a:r>
              <a:rPr lang="en-US" b="1" dirty="0"/>
              <a:t>K</a:t>
            </a:r>
            <a:r>
              <a:rPr lang="en-US" b="1" dirty="0" smtClean="0"/>
              <a:t>afka producer: </a:t>
            </a:r>
          </a:p>
          <a:p>
            <a:pPr lvl="1"/>
            <a:r>
              <a:rPr lang="en-US" sz="2000" dirty="0"/>
              <a:t>A</a:t>
            </a:r>
            <a:r>
              <a:rPr lang="en-US" sz="2000" dirty="0" smtClean="0"/>
              <a:t>n </a:t>
            </a:r>
            <a:r>
              <a:rPr lang="en-US" sz="2000" dirty="0" err="1" smtClean="0"/>
              <a:t>sFlow</a:t>
            </a:r>
            <a:r>
              <a:rPr lang="en-US" sz="2000" dirty="0" smtClean="0"/>
              <a:t> collector </a:t>
            </a:r>
            <a:r>
              <a:rPr lang="en-US" sz="2000" dirty="0"/>
              <a:t>collects the flow samples from all of the </a:t>
            </a:r>
            <a:r>
              <a:rPr lang="en-US" sz="2000" dirty="0" smtClean="0"/>
              <a:t>switches.</a:t>
            </a:r>
          </a:p>
          <a:p>
            <a:pPr lvl="1"/>
            <a:r>
              <a:rPr lang="en-US" sz="2000" dirty="0" smtClean="0"/>
              <a:t>A </a:t>
            </a:r>
            <a:r>
              <a:rPr lang="en-US" sz="2000" dirty="0"/>
              <a:t>Kafka producer script </a:t>
            </a:r>
            <a:r>
              <a:rPr lang="en-US" sz="2000" dirty="0" smtClean="0"/>
              <a:t>preprocesses </a:t>
            </a:r>
            <a:r>
              <a:rPr lang="en-US" sz="2000" dirty="0"/>
              <a:t>the flow samples and publishes the useful fields to a Kafka topic</a:t>
            </a:r>
            <a:r>
              <a:rPr lang="en-US" sz="2000" dirty="0" smtClean="0"/>
              <a:t>.</a:t>
            </a:r>
            <a:endParaRPr lang="el-GR" sz="2000" dirty="0" smtClean="0"/>
          </a:p>
          <a:p>
            <a:pPr marL="0" indent="0">
              <a:buNone/>
            </a:pPr>
            <a:endParaRPr lang="en-US" b="1" dirty="0" smtClean="0"/>
          </a:p>
        </p:txBody>
      </p:sp>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a:p>
        </p:txBody>
      </p:sp>
      <p:sp>
        <p:nvSpPr>
          <p:cNvPr id="6" name="Slide Number Placeholder 5"/>
          <p:cNvSpPr>
            <a:spLocks noGrp="1"/>
          </p:cNvSpPr>
          <p:nvPr>
            <p:ph type="sldNum" sz="quarter" idx="12"/>
          </p:nvPr>
        </p:nvSpPr>
        <p:spPr/>
        <p:txBody>
          <a:bodyPr/>
          <a:lstStyle/>
          <a:p>
            <a:fld id="{15668F93-997B-4B1E-85D3-FB8113124546}" type="slidenum">
              <a:rPr lang="el-GR" smtClean="0"/>
              <a:t>21</a:t>
            </a:fld>
            <a:endParaRPr lang="el-GR"/>
          </a:p>
        </p:txBody>
      </p:sp>
    </p:spTree>
    <p:extLst>
      <p:ext uri="{BB962C8B-B14F-4D97-AF65-F5344CB8AC3E}">
        <p14:creationId xmlns:p14="http://schemas.microsoft.com/office/powerpoint/2010/main" val="1251077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Kafka Topic</a:t>
            </a:r>
            <a:endParaRPr lang="el-GR" dirty="0"/>
          </a:p>
        </p:txBody>
      </p:sp>
      <p:sp>
        <p:nvSpPr>
          <p:cNvPr id="3" name="Content Placeholder 2"/>
          <p:cNvSpPr>
            <a:spLocks noGrp="1"/>
          </p:cNvSpPr>
          <p:nvPr>
            <p:ph idx="1"/>
          </p:nvPr>
        </p:nvSpPr>
        <p:spPr/>
        <p:txBody>
          <a:bodyPr/>
          <a:lstStyle/>
          <a:p>
            <a:pPr marL="0" indent="0">
              <a:buNone/>
            </a:pPr>
            <a:r>
              <a:rPr lang="en-US" dirty="0"/>
              <a:t>The preprocessed messages containing the useful fields </a:t>
            </a:r>
            <a:r>
              <a:rPr lang="en-US" dirty="0" smtClean="0"/>
              <a:t>are </a:t>
            </a:r>
            <a:r>
              <a:rPr lang="en-US" dirty="0"/>
              <a:t>stored </a:t>
            </a:r>
            <a:r>
              <a:rPr lang="en-US" dirty="0" smtClean="0"/>
              <a:t>at a </a:t>
            </a:r>
            <a:r>
              <a:rPr lang="en-US" dirty="0"/>
              <a:t>Kafka </a:t>
            </a:r>
            <a:r>
              <a:rPr lang="en-US" dirty="0" smtClean="0"/>
              <a:t>topic. </a:t>
            </a:r>
          </a:p>
          <a:p>
            <a:r>
              <a:rPr lang="en-US" dirty="0" smtClean="0"/>
              <a:t>For scalability </a:t>
            </a:r>
            <a:r>
              <a:rPr lang="en-US" dirty="0"/>
              <a:t>and load balancing, we set the number of the </a:t>
            </a:r>
            <a:r>
              <a:rPr lang="en-US" dirty="0" smtClean="0"/>
              <a:t>topic’s </a:t>
            </a:r>
            <a:r>
              <a:rPr lang="en-US" dirty="0"/>
              <a:t>partitions equal to the number of the brokers of the Kafka cluster</a:t>
            </a:r>
            <a:r>
              <a:rPr lang="en-US" dirty="0" smtClean="0"/>
              <a:t>.</a:t>
            </a:r>
          </a:p>
          <a:p>
            <a:r>
              <a:rPr lang="en-US" dirty="0" smtClean="0"/>
              <a:t>For fault </a:t>
            </a:r>
            <a:r>
              <a:rPr lang="en-US" dirty="0"/>
              <a:t>tolerance, we </a:t>
            </a:r>
            <a:r>
              <a:rPr lang="en-US" dirty="0" smtClean="0"/>
              <a:t>set </a:t>
            </a:r>
            <a:r>
              <a:rPr lang="en-US" dirty="0"/>
              <a:t>a replication factor of 2 for the topic</a:t>
            </a:r>
            <a:r>
              <a:rPr lang="en-US" dirty="0" smtClean="0"/>
              <a:t>.</a:t>
            </a:r>
          </a:p>
          <a:p>
            <a:r>
              <a:rPr lang="en-US" dirty="0"/>
              <a:t>All published messages remain stored at the brokers for a configurable period of time, whether or not they have been consumed.</a:t>
            </a:r>
            <a:endParaRPr lang="el-GR" dirty="0"/>
          </a:p>
        </p:txBody>
      </p:sp>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a:p>
        </p:txBody>
      </p:sp>
      <p:sp>
        <p:nvSpPr>
          <p:cNvPr id="6" name="Slide Number Placeholder 5"/>
          <p:cNvSpPr>
            <a:spLocks noGrp="1"/>
          </p:cNvSpPr>
          <p:nvPr>
            <p:ph type="sldNum" sz="quarter" idx="12"/>
          </p:nvPr>
        </p:nvSpPr>
        <p:spPr/>
        <p:txBody>
          <a:bodyPr/>
          <a:lstStyle/>
          <a:p>
            <a:fld id="{15668F93-997B-4B1E-85D3-FB8113124546}" type="slidenum">
              <a:rPr lang="el-GR" smtClean="0"/>
              <a:t>22</a:t>
            </a:fld>
            <a:endParaRPr lang="el-GR"/>
          </a:p>
        </p:txBody>
      </p:sp>
    </p:spTree>
    <p:extLst>
      <p:ext uri="{BB962C8B-B14F-4D97-AF65-F5344CB8AC3E}">
        <p14:creationId xmlns:p14="http://schemas.microsoft.com/office/powerpoint/2010/main" val="15619616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Storm Topology</a:t>
            </a:r>
            <a:endParaRPr lang="el-GR"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56944" y="401782"/>
            <a:ext cx="5890074" cy="5777346"/>
          </a:xfrm>
        </p:spPr>
      </p:pic>
      <p:sp>
        <p:nvSpPr>
          <p:cNvPr id="8" name="Text Placeholder 7"/>
          <p:cNvSpPr>
            <a:spLocks noGrp="1"/>
          </p:cNvSpPr>
          <p:nvPr>
            <p:ph type="body" sz="half" idx="2"/>
          </p:nvPr>
        </p:nvSpPr>
        <p:spPr/>
        <p:txBody>
          <a:bodyPr/>
          <a:lstStyle/>
          <a:p>
            <a:endParaRPr lang="el-GR" dirty="0"/>
          </a:p>
        </p:txBody>
      </p:sp>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a:p>
        </p:txBody>
      </p:sp>
      <p:sp>
        <p:nvSpPr>
          <p:cNvPr id="6" name="Slide Number Placeholder 5"/>
          <p:cNvSpPr>
            <a:spLocks noGrp="1"/>
          </p:cNvSpPr>
          <p:nvPr>
            <p:ph type="sldNum" sz="quarter" idx="12"/>
          </p:nvPr>
        </p:nvSpPr>
        <p:spPr/>
        <p:txBody>
          <a:bodyPr/>
          <a:lstStyle/>
          <a:p>
            <a:fld id="{15668F93-997B-4B1E-85D3-FB8113124546}" type="slidenum">
              <a:rPr lang="el-GR" smtClean="0"/>
              <a:t>23</a:t>
            </a:fld>
            <a:endParaRPr lang="el-GR"/>
          </a:p>
        </p:txBody>
      </p:sp>
    </p:spTree>
    <p:extLst>
      <p:ext uri="{BB962C8B-B14F-4D97-AF65-F5344CB8AC3E}">
        <p14:creationId xmlns:p14="http://schemas.microsoft.com/office/powerpoint/2010/main" val="3404422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Phoenix Table</a:t>
            </a:r>
            <a:endParaRPr lang="el-GR" dirty="0"/>
          </a:p>
        </p:txBody>
      </p:sp>
      <p:sp>
        <p:nvSpPr>
          <p:cNvPr id="3" name="Content Placeholder 2"/>
          <p:cNvSpPr>
            <a:spLocks noGrp="1"/>
          </p:cNvSpPr>
          <p:nvPr>
            <p:ph idx="1"/>
          </p:nvPr>
        </p:nvSpPr>
        <p:spPr/>
        <p:txBody>
          <a:bodyPr/>
          <a:lstStyle/>
          <a:p>
            <a:pPr marL="0" indent="0">
              <a:buNone/>
            </a:pPr>
            <a:r>
              <a:rPr lang="en-US" dirty="0" smtClean="0"/>
              <a:t>The </a:t>
            </a:r>
            <a:r>
              <a:rPr lang="en-US" dirty="0" err="1"/>
              <a:t>denormalized</a:t>
            </a:r>
            <a:r>
              <a:rPr lang="en-US" dirty="0"/>
              <a:t> data stream is stored at the </a:t>
            </a:r>
            <a:r>
              <a:rPr lang="en-US" dirty="0" err="1" smtClean="0"/>
              <a:t>netdata</a:t>
            </a:r>
            <a:r>
              <a:rPr lang="en-US" dirty="0" smtClean="0"/>
              <a:t> Phoenix </a:t>
            </a:r>
            <a:r>
              <a:rPr lang="en-US" dirty="0"/>
              <a:t>table in HBase</a:t>
            </a:r>
            <a:r>
              <a:rPr lang="en-US" dirty="0" smtClean="0"/>
              <a:t>.</a:t>
            </a:r>
          </a:p>
          <a:p>
            <a:pPr marL="0" indent="0">
              <a:buNone/>
            </a:pPr>
            <a:endParaRPr lang="en-US" dirty="0" smtClean="0"/>
          </a:p>
          <a:p>
            <a:pPr marL="0" indent="0">
              <a:buNone/>
            </a:pPr>
            <a:r>
              <a:rPr lang="en-US" dirty="0" smtClean="0"/>
              <a:t>Design factors for the Phoenix table:</a:t>
            </a:r>
          </a:p>
          <a:p>
            <a:r>
              <a:rPr lang="en-US" dirty="0"/>
              <a:t>The queries performed on the table have a time window constraint</a:t>
            </a:r>
            <a:r>
              <a:rPr lang="en-US" dirty="0" smtClean="0"/>
              <a:t>.</a:t>
            </a:r>
          </a:p>
          <a:p>
            <a:r>
              <a:rPr lang="en-US" dirty="0"/>
              <a:t>The use case queries concern either AS or DNS information</a:t>
            </a:r>
            <a:r>
              <a:rPr lang="en-US" dirty="0" smtClean="0"/>
              <a:t>.</a:t>
            </a:r>
          </a:p>
          <a:p>
            <a:r>
              <a:rPr lang="en-US" dirty="0" smtClean="0"/>
              <a:t>Table size should be minimized.</a:t>
            </a:r>
            <a:endParaRPr lang="el-GR" dirty="0"/>
          </a:p>
        </p:txBody>
      </p:sp>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a:p>
        </p:txBody>
      </p:sp>
      <p:sp>
        <p:nvSpPr>
          <p:cNvPr id="6" name="Slide Number Placeholder 5"/>
          <p:cNvSpPr>
            <a:spLocks noGrp="1"/>
          </p:cNvSpPr>
          <p:nvPr>
            <p:ph type="sldNum" sz="quarter" idx="12"/>
          </p:nvPr>
        </p:nvSpPr>
        <p:spPr/>
        <p:txBody>
          <a:bodyPr/>
          <a:lstStyle/>
          <a:p>
            <a:fld id="{15668F93-997B-4B1E-85D3-FB8113124546}" type="slidenum">
              <a:rPr lang="el-GR" smtClean="0"/>
              <a:t>24</a:t>
            </a:fld>
            <a:endParaRPr lang="el-GR"/>
          </a:p>
        </p:txBody>
      </p:sp>
    </p:spTree>
    <p:extLst>
      <p:ext uri="{BB962C8B-B14F-4D97-AF65-F5344CB8AC3E}">
        <p14:creationId xmlns:p14="http://schemas.microsoft.com/office/powerpoint/2010/main" val="40402582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Phoenix Table</a:t>
            </a:r>
            <a:endParaRPr lang="el-GR" dirty="0"/>
          </a:p>
        </p:txBody>
      </p:sp>
      <p:sp>
        <p:nvSpPr>
          <p:cNvPr id="3" name="Content Placeholder 2"/>
          <p:cNvSpPr>
            <a:spLocks noGrp="1"/>
          </p:cNvSpPr>
          <p:nvPr>
            <p:ph idx="1"/>
          </p:nvPr>
        </p:nvSpPr>
        <p:spPr>
          <a:xfrm>
            <a:off x="822959" y="1845734"/>
            <a:ext cx="7543801" cy="4737946"/>
          </a:xfrm>
        </p:spPr>
        <p:txBody>
          <a:bodyPr>
            <a:normAutofit fontScale="92500" lnSpcReduction="10000"/>
          </a:bodyPr>
          <a:lstStyle/>
          <a:p>
            <a:pPr marL="0" indent="0">
              <a:buNone/>
            </a:pPr>
            <a:r>
              <a:rPr lang="en-US" b="1" dirty="0">
                <a:latin typeface="Courier New" panose="02070309020205020404" pitchFamily="49" charset="0"/>
                <a:cs typeface="Courier New" panose="02070309020205020404" pitchFamily="49" charset="0"/>
              </a:rPr>
              <a:t>CREATE TABLE </a:t>
            </a:r>
            <a:r>
              <a:rPr lang="en-US" dirty="0" err="1">
                <a:latin typeface="Courier New" panose="02070309020205020404" pitchFamily="49" charset="0"/>
                <a:cs typeface="Courier New" panose="02070309020205020404" pitchFamily="49" charset="0"/>
              </a:rPr>
              <a:t>netdata</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
            </a:r>
            <a:br>
              <a:rPr lang="en-US" b="1" dirty="0">
                <a:latin typeface="Courier New" panose="02070309020205020404" pitchFamily="49" charset="0"/>
                <a:cs typeface="Courier New" panose="02070309020205020404" pitchFamily="49" charset="0"/>
              </a:rPr>
            </a:br>
            <a:r>
              <a:rPr lang="en-US" b="1" dirty="0" smtClean="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t</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BIGINT PRIMARY KEY</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d.ipS</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
            </a:r>
            <a:br>
              <a:rPr lang="en-US" b="1" dirty="0">
                <a:latin typeface="Courier New" panose="02070309020205020404" pitchFamily="49" charset="0"/>
                <a:cs typeface="Courier New" panose="02070309020205020404" pitchFamily="49" charset="0"/>
              </a:rPr>
            </a:br>
            <a:r>
              <a:rPr lang="en-US" b="1"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d.ipSI</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BIGINT</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
            </a:r>
            <a:br>
              <a:rPr lang="en-US" b="1" dirty="0">
                <a:latin typeface="Courier New" panose="02070309020205020404" pitchFamily="49" charset="0"/>
                <a:cs typeface="Courier New" panose="02070309020205020404" pitchFamily="49" charset="0"/>
              </a:rPr>
            </a:br>
            <a:r>
              <a:rPr lang="en-US" b="1"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d.ipD</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
            </a:r>
            <a:br>
              <a:rPr lang="en-US" b="1" dirty="0">
                <a:latin typeface="Courier New" panose="02070309020205020404" pitchFamily="49" charset="0"/>
                <a:cs typeface="Courier New" panose="02070309020205020404" pitchFamily="49" charset="0"/>
              </a:rPr>
            </a:br>
            <a:r>
              <a:rPr lang="en-US" b="1"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d.ipDI</a:t>
            </a:r>
            <a:r>
              <a:rPr lang="en-US" b="1" dirty="0" smtClean="0">
                <a:latin typeface="Courier New" panose="02070309020205020404" pitchFamily="49" charset="0"/>
                <a:cs typeface="Courier New" panose="02070309020205020404" pitchFamily="49" charset="0"/>
              </a:rPr>
              <a:t> BIGINT</a:t>
            </a:r>
            <a:r>
              <a:rPr lang="en-US" dirty="0" smtClean="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
            </a:r>
            <a:br>
              <a:rPr lang="en-US" b="1" dirty="0">
                <a:latin typeface="Courier New" panose="02070309020205020404" pitchFamily="49" charset="0"/>
                <a:cs typeface="Courier New" panose="02070309020205020404" pitchFamily="49" charset="0"/>
              </a:rPr>
            </a:br>
            <a:r>
              <a:rPr lang="en-US" b="1"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d.proto</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SMALLINT</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
            </a:r>
            <a:br>
              <a:rPr lang="en-US" b="1" dirty="0">
                <a:latin typeface="Courier New" panose="02070309020205020404" pitchFamily="49" charset="0"/>
                <a:cs typeface="Courier New" panose="02070309020205020404" pitchFamily="49" charset="0"/>
              </a:rPr>
            </a:br>
            <a:r>
              <a:rPr lang="en-US" b="1"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d.portS</a:t>
            </a:r>
            <a:r>
              <a:rPr lang="en-US" b="1" dirty="0" smtClean="0">
                <a:latin typeface="Courier New" panose="02070309020205020404" pitchFamily="49" charset="0"/>
                <a:cs typeface="Courier New" panose="02070309020205020404" pitchFamily="49" charset="0"/>
              </a:rPr>
              <a:t> INTEGER</a:t>
            </a:r>
            <a:r>
              <a:rPr lang="en-US" dirty="0" smtClean="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
            </a:r>
            <a:br>
              <a:rPr lang="en-US" b="1" dirty="0">
                <a:latin typeface="Courier New" panose="02070309020205020404" pitchFamily="49" charset="0"/>
                <a:cs typeface="Courier New" panose="02070309020205020404" pitchFamily="49" charset="0"/>
              </a:rPr>
            </a:br>
            <a:r>
              <a:rPr lang="en-US" b="1"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d.portD</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INTEGER</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
            </a:r>
            <a:br>
              <a:rPr lang="en-US" b="1" dirty="0">
                <a:latin typeface="Courier New" panose="02070309020205020404" pitchFamily="49" charset="0"/>
                <a:cs typeface="Courier New" panose="02070309020205020404" pitchFamily="49" charset="0"/>
              </a:rPr>
            </a:br>
            <a:r>
              <a:rPr lang="en-US" b="1"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d.size</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INTEGER</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
            </a:r>
            <a:br>
              <a:rPr lang="en-US" b="1" dirty="0">
                <a:latin typeface="Courier New" panose="02070309020205020404" pitchFamily="49" charset="0"/>
                <a:cs typeface="Courier New" panose="02070309020205020404" pitchFamily="49" charset="0"/>
              </a:rPr>
            </a:br>
            <a:r>
              <a:rPr lang="en-US" b="1"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as.asS</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
            </a:r>
            <a:br>
              <a:rPr lang="en-US" b="1" dirty="0">
                <a:latin typeface="Courier New" panose="02070309020205020404" pitchFamily="49" charset="0"/>
                <a:cs typeface="Courier New" panose="02070309020205020404" pitchFamily="49" charset="0"/>
              </a:rPr>
            </a:br>
            <a:r>
              <a:rPr lang="en-US" b="1"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as.asD</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
            </a:r>
            <a:br>
              <a:rPr lang="en-US" b="1" dirty="0">
                <a:latin typeface="Courier New" panose="02070309020205020404" pitchFamily="49" charset="0"/>
                <a:cs typeface="Courier New" panose="02070309020205020404" pitchFamily="49" charset="0"/>
              </a:rPr>
            </a:br>
            <a:r>
              <a:rPr lang="en-US" b="1"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dns.dnsS</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
            </a:r>
            <a:br>
              <a:rPr lang="en-US" b="1" dirty="0">
                <a:latin typeface="Courier New" panose="02070309020205020404" pitchFamily="49" charset="0"/>
                <a:cs typeface="Courier New" panose="02070309020205020404" pitchFamily="49" charset="0"/>
              </a:rPr>
            </a:br>
            <a:r>
              <a:rPr lang="en-US" b="1"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dns.dnsD</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VARCHAR</a:t>
            </a:r>
            <a:br>
              <a:rPr lang="en-US" b="1"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SALT_BUCKETS</a:t>
            </a:r>
            <a:r>
              <a:rPr lang="en-US" dirty="0">
                <a:latin typeface="Courier New" panose="02070309020205020404" pitchFamily="49" charset="0"/>
                <a:cs typeface="Courier New" panose="02070309020205020404" pitchFamily="49" charset="0"/>
              </a:rPr>
              <a:t> = 4,</a:t>
            </a:r>
            <a:br>
              <a:rPr lang="en-US"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DEFAULT_COLUMN_FAMILY</a:t>
            </a:r>
            <a:r>
              <a:rPr lang="en-US" dirty="0">
                <a:latin typeface="Courier New" panose="02070309020205020404" pitchFamily="49" charset="0"/>
                <a:cs typeface="Courier New" panose="02070309020205020404" pitchFamily="49" charset="0"/>
              </a:rPr>
              <a:t> = 'd',</a:t>
            </a:r>
            <a:br>
              <a:rPr lang="en-US"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DATA_BLOCK_ENCODING</a:t>
            </a:r>
            <a:r>
              <a:rPr lang="en-US" dirty="0">
                <a:latin typeface="Courier New" panose="02070309020205020404" pitchFamily="49" charset="0"/>
                <a:cs typeface="Courier New" panose="02070309020205020404" pitchFamily="49" charset="0"/>
              </a:rPr>
              <a:t> = 'NONE',</a:t>
            </a:r>
            <a:br>
              <a:rPr lang="en-US"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COMPRESSION</a:t>
            </a:r>
            <a:r>
              <a:rPr lang="en-US" dirty="0">
                <a:latin typeface="Courier New" panose="02070309020205020404" pitchFamily="49" charset="0"/>
                <a:cs typeface="Courier New" panose="02070309020205020404" pitchFamily="49" charset="0"/>
              </a:rPr>
              <a:t> = 'SNAPPY';</a:t>
            </a:r>
            <a:endParaRPr lang="el-GR" dirty="0">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a:p>
        </p:txBody>
      </p:sp>
      <p:sp>
        <p:nvSpPr>
          <p:cNvPr id="6" name="Slide Number Placeholder 5"/>
          <p:cNvSpPr>
            <a:spLocks noGrp="1"/>
          </p:cNvSpPr>
          <p:nvPr>
            <p:ph type="sldNum" sz="quarter" idx="12"/>
          </p:nvPr>
        </p:nvSpPr>
        <p:spPr/>
        <p:txBody>
          <a:bodyPr/>
          <a:lstStyle/>
          <a:p>
            <a:fld id="{15668F93-997B-4B1E-85D3-FB8113124546}" type="slidenum">
              <a:rPr lang="el-GR" smtClean="0"/>
              <a:t>25</a:t>
            </a:fld>
            <a:endParaRPr lang="el-GR"/>
          </a:p>
        </p:txBody>
      </p:sp>
    </p:spTree>
    <p:extLst>
      <p:ext uri="{BB962C8B-B14F-4D97-AF65-F5344CB8AC3E}">
        <p14:creationId xmlns:p14="http://schemas.microsoft.com/office/powerpoint/2010/main" val="26169172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HBase and Phoenix Optimizations</a:t>
            </a:r>
            <a:endParaRPr lang="el-GR" dirty="0"/>
          </a:p>
        </p:txBody>
      </p:sp>
      <p:sp>
        <p:nvSpPr>
          <p:cNvPr id="8" name="Text Placeholder 7"/>
          <p:cNvSpPr>
            <a:spLocks noGrp="1"/>
          </p:cNvSpPr>
          <p:nvPr>
            <p:ph type="body" idx="1"/>
          </p:nvPr>
        </p:nvSpPr>
        <p:spPr/>
        <p:txBody>
          <a:bodyPr/>
          <a:lstStyle/>
          <a:p>
            <a:endParaRPr lang="el-GR" dirty="0"/>
          </a:p>
        </p:txBody>
      </p:sp>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a:p>
        </p:txBody>
      </p:sp>
      <p:sp>
        <p:nvSpPr>
          <p:cNvPr id="6" name="Slide Number Placeholder 5"/>
          <p:cNvSpPr>
            <a:spLocks noGrp="1"/>
          </p:cNvSpPr>
          <p:nvPr>
            <p:ph type="sldNum" sz="quarter" idx="12"/>
          </p:nvPr>
        </p:nvSpPr>
        <p:spPr/>
        <p:txBody>
          <a:bodyPr/>
          <a:lstStyle/>
          <a:p>
            <a:fld id="{15668F93-997B-4B1E-85D3-FB8113124546}" type="slidenum">
              <a:rPr lang="el-GR" smtClean="0"/>
              <a:t>26</a:t>
            </a:fld>
            <a:endParaRPr lang="el-GR"/>
          </a:p>
        </p:txBody>
      </p:sp>
    </p:spTree>
    <p:extLst>
      <p:ext uri="{BB962C8B-B14F-4D97-AF65-F5344CB8AC3E}">
        <p14:creationId xmlns:p14="http://schemas.microsoft.com/office/powerpoint/2010/main" val="8486663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HDFS Short-Circuit Local Reads</a:t>
            </a:r>
            <a:endParaRPr lang="el-GR" dirty="0"/>
          </a:p>
        </p:txBody>
      </p:sp>
      <p:sp>
        <p:nvSpPr>
          <p:cNvPr id="2" name="Text Placeholder 1"/>
          <p:cNvSpPr>
            <a:spLocks noGrp="1"/>
          </p:cNvSpPr>
          <p:nvPr>
            <p:ph type="body" idx="1"/>
          </p:nvPr>
        </p:nvSpPr>
        <p:spPr>
          <a:xfrm>
            <a:off x="822325" y="2324195"/>
            <a:ext cx="3703320" cy="736282"/>
          </a:xfrm>
        </p:spPr>
        <p:txBody>
          <a:bodyPr/>
          <a:lstStyle/>
          <a:p>
            <a:pPr algn="ctr"/>
            <a:r>
              <a:rPr lang="en-US" dirty="0" smtClean="0"/>
              <a:t>Disabled</a:t>
            </a:r>
            <a:endParaRPr lang="el-GR" dirty="0"/>
          </a:p>
        </p:txBody>
      </p:sp>
      <p:pic>
        <p:nvPicPr>
          <p:cNvPr id="11" name="Content Placeholder 10"/>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22325" y="3392607"/>
            <a:ext cx="3703638" cy="1666637"/>
          </a:xfrm>
        </p:spPr>
      </p:pic>
      <p:sp>
        <p:nvSpPr>
          <p:cNvPr id="9" name="Text Placeholder 8"/>
          <p:cNvSpPr>
            <a:spLocks noGrp="1"/>
          </p:cNvSpPr>
          <p:nvPr>
            <p:ph type="body" sz="quarter" idx="3"/>
          </p:nvPr>
        </p:nvSpPr>
        <p:spPr>
          <a:xfrm>
            <a:off x="4525645" y="2324195"/>
            <a:ext cx="3703320" cy="736282"/>
          </a:xfrm>
        </p:spPr>
        <p:txBody>
          <a:bodyPr/>
          <a:lstStyle/>
          <a:p>
            <a:pPr algn="ctr"/>
            <a:r>
              <a:rPr lang="en-US" dirty="0" smtClean="0"/>
              <a:t>Enabled</a:t>
            </a:r>
            <a:endParaRPr lang="el-GR" dirty="0"/>
          </a:p>
        </p:txBody>
      </p:sp>
      <p:pic>
        <p:nvPicPr>
          <p:cNvPr id="12" name="Content Placeholder 11"/>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4664075" y="3359646"/>
            <a:ext cx="3702050" cy="1732559"/>
          </a:xfrm>
        </p:spPr>
      </p:pic>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a:p>
        </p:txBody>
      </p:sp>
      <p:sp>
        <p:nvSpPr>
          <p:cNvPr id="6" name="Slide Number Placeholder 5"/>
          <p:cNvSpPr>
            <a:spLocks noGrp="1"/>
          </p:cNvSpPr>
          <p:nvPr>
            <p:ph type="sldNum" sz="quarter" idx="12"/>
          </p:nvPr>
        </p:nvSpPr>
        <p:spPr/>
        <p:txBody>
          <a:bodyPr/>
          <a:lstStyle/>
          <a:p>
            <a:fld id="{15668F93-997B-4B1E-85D3-FB8113124546}" type="slidenum">
              <a:rPr lang="el-GR" smtClean="0"/>
              <a:t>27</a:t>
            </a:fld>
            <a:endParaRPr lang="el-GR"/>
          </a:p>
        </p:txBody>
      </p:sp>
    </p:spTree>
    <p:extLst>
      <p:ext uri="{BB962C8B-B14F-4D97-AF65-F5344CB8AC3E}">
        <p14:creationId xmlns:p14="http://schemas.microsoft.com/office/powerpoint/2010/main" val="3478267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Compression and Data Block Encoding</a:t>
            </a:r>
            <a:endParaRPr lang="el-GR" dirty="0"/>
          </a:p>
        </p:txBody>
      </p:sp>
      <p:sp>
        <p:nvSpPr>
          <p:cNvPr id="3" name="Content Placeholder 2"/>
          <p:cNvSpPr>
            <a:spLocks noGrp="1"/>
          </p:cNvSpPr>
          <p:nvPr>
            <p:ph idx="1"/>
          </p:nvPr>
        </p:nvSpPr>
        <p:spPr/>
        <p:txBody>
          <a:bodyPr>
            <a:normAutofit/>
          </a:bodyPr>
          <a:lstStyle/>
          <a:p>
            <a:pPr marL="0" indent="0">
              <a:buNone/>
            </a:pPr>
            <a:r>
              <a:rPr lang="en-US" dirty="0"/>
              <a:t>Physical data </a:t>
            </a:r>
            <a:r>
              <a:rPr lang="en-US" dirty="0" smtClean="0"/>
              <a:t>size on disk can </a:t>
            </a:r>
            <a:r>
              <a:rPr lang="en-US" dirty="0"/>
              <a:t>be decreased by using compression and data block </a:t>
            </a:r>
            <a:r>
              <a:rPr lang="en-US" dirty="0" smtClean="0"/>
              <a:t>encoding.</a:t>
            </a:r>
            <a:r>
              <a:rPr lang="en-US" dirty="0"/>
              <a:t> Compression and data block encoding can be used together on the same column family</a:t>
            </a:r>
            <a:r>
              <a:rPr lang="en-US" dirty="0" smtClean="0"/>
              <a:t>.</a:t>
            </a:r>
          </a:p>
          <a:p>
            <a:pPr marL="0" indent="0">
              <a:buNone/>
            </a:pPr>
            <a:r>
              <a:rPr lang="en-US" dirty="0"/>
              <a:t>Compression reduces the size of </a:t>
            </a:r>
            <a:r>
              <a:rPr lang="en-US" dirty="0" smtClean="0"/>
              <a:t>cell values </a:t>
            </a:r>
            <a:r>
              <a:rPr lang="en-US" dirty="0"/>
              <a:t>and can significantly reduce the storage space needed to store </a:t>
            </a:r>
            <a:r>
              <a:rPr lang="en-US" dirty="0" smtClean="0"/>
              <a:t>data.</a:t>
            </a:r>
          </a:p>
          <a:p>
            <a:pPr marL="0" indent="0">
              <a:buNone/>
            </a:pPr>
            <a:r>
              <a:rPr lang="en-US" dirty="0"/>
              <a:t>Data block encoding attempts to limit duplication of information in keys, taking advantage of some of the fundamental designs and patterns of HBase, such as sorted row keys and the schema of a given table. </a:t>
            </a:r>
            <a:endParaRPr lang="en-US" dirty="0" smtClean="0"/>
          </a:p>
          <a:p>
            <a:pPr marL="0" indent="0">
              <a:buNone/>
            </a:pPr>
            <a:r>
              <a:rPr lang="en-US" dirty="0" smtClean="0"/>
              <a:t>Compression </a:t>
            </a:r>
            <a:r>
              <a:rPr lang="en-US" dirty="0"/>
              <a:t>and data block encoding can </a:t>
            </a:r>
            <a:r>
              <a:rPr lang="en-US" dirty="0" smtClean="0"/>
              <a:t>also reduce </a:t>
            </a:r>
            <a:r>
              <a:rPr lang="en-US" dirty="0"/>
              <a:t>the data size in the </a:t>
            </a:r>
            <a:r>
              <a:rPr lang="en-US" dirty="0" smtClean="0"/>
              <a:t>BlockCache.</a:t>
            </a:r>
            <a:endParaRPr lang="en-US" dirty="0"/>
          </a:p>
        </p:txBody>
      </p:sp>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a:p>
        </p:txBody>
      </p:sp>
      <p:sp>
        <p:nvSpPr>
          <p:cNvPr id="6" name="Slide Number Placeholder 5"/>
          <p:cNvSpPr>
            <a:spLocks noGrp="1"/>
          </p:cNvSpPr>
          <p:nvPr>
            <p:ph type="sldNum" sz="quarter" idx="12"/>
          </p:nvPr>
        </p:nvSpPr>
        <p:spPr/>
        <p:txBody>
          <a:bodyPr/>
          <a:lstStyle/>
          <a:p>
            <a:fld id="{15668F93-997B-4B1E-85D3-FB8113124546}" type="slidenum">
              <a:rPr lang="el-GR" smtClean="0"/>
              <a:t>28</a:t>
            </a:fld>
            <a:endParaRPr lang="el-GR"/>
          </a:p>
        </p:txBody>
      </p:sp>
    </p:spTree>
    <p:extLst>
      <p:ext uri="{BB962C8B-B14F-4D97-AF65-F5344CB8AC3E}">
        <p14:creationId xmlns:p14="http://schemas.microsoft.com/office/powerpoint/2010/main" val="2352631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Compression and Data Block Encoding</a:t>
            </a:r>
            <a:endParaRPr lang="el-GR" dirty="0"/>
          </a:p>
        </p:txBody>
      </p:sp>
      <p:sp>
        <p:nvSpPr>
          <p:cNvPr id="3" name="Content Placeholder 2"/>
          <p:cNvSpPr>
            <a:spLocks noGrp="1"/>
          </p:cNvSpPr>
          <p:nvPr>
            <p:ph idx="1"/>
          </p:nvPr>
        </p:nvSpPr>
        <p:spPr/>
        <p:txBody>
          <a:bodyPr/>
          <a:lstStyle/>
          <a:p>
            <a:pPr marL="0" indent="0">
              <a:buNone/>
            </a:pPr>
            <a:r>
              <a:rPr lang="en-US" b="1" dirty="0" smtClean="0"/>
              <a:t>Snappy compression: </a:t>
            </a:r>
            <a:r>
              <a:rPr lang="en-US" dirty="0" smtClean="0"/>
              <a:t>Does </a:t>
            </a:r>
            <a:r>
              <a:rPr lang="en-US" dirty="0"/>
              <a:t>not aim for maximum compression, but instead aims for very high speeds and reasonable compression. </a:t>
            </a:r>
            <a:endParaRPr lang="en-US" dirty="0" smtClean="0"/>
          </a:p>
          <a:p>
            <a:pPr marL="0" indent="0">
              <a:buNone/>
            </a:pPr>
            <a:endParaRPr lang="en-US" dirty="0" smtClean="0"/>
          </a:p>
          <a:p>
            <a:pPr marL="0" indent="0">
              <a:buNone/>
            </a:pPr>
            <a:r>
              <a:rPr lang="en-US" b="1" dirty="0" smtClean="0"/>
              <a:t>Fast Diff data block encoding: </a:t>
            </a:r>
            <a:r>
              <a:rPr lang="en-US" dirty="0" smtClean="0"/>
              <a:t>Reduces data size by using </a:t>
            </a:r>
            <a:r>
              <a:rPr lang="en-US" dirty="0"/>
              <a:t>an extra column which holds the length of the prefix shared between the current key and the previous key. </a:t>
            </a:r>
          </a:p>
          <a:p>
            <a:endParaRPr lang="el-GR" dirty="0"/>
          </a:p>
        </p:txBody>
      </p:sp>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a:p>
        </p:txBody>
      </p:sp>
      <p:sp>
        <p:nvSpPr>
          <p:cNvPr id="6" name="Slide Number Placeholder 5"/>
          <p:cNvSpPr>
            <a:spLocks noGrp="1"/>
          </p:cNvSpPr>
          <p:nvPr>
            <p:ph type="sldNum" sz="quarter" idx="12"/>
          </p:nvPr>
        </p:nvSpPr>
        <p:spPr/>
        <p:txBody>
          <a:bodyPr/>
          <a:lstStyle/>
          <a:p>
            <a:fld id="{15668F93-997B-4B1E-85D3-FB8113124546}" type="slidenum">
              <a:rPr lang="el-GR" smtClean="0"/>
              <a:t>29</a:t>
            </a:fld>
            <a:endParaRPr lang="el-GR"/>
          </a:p>
        </p:txBody>
      </p:sp>
    </p:spTree>
    <p:extLst>
      <p:ext uri="{BB962C8B-B14F-4D97-AF65-F5344CB8AC3E}">
        <p14:creationId xmlns:p14="http://schemas.microsoft.com/office/powerpoint/2010/main" val="20237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Introduction</a:t>
            </a:r>
            <a:endParaRPr lang="el-GR" dirty="0"/>
          </a:p>
        </p:txBody>
      </p:sp>
      <p:sp>
        <p:nvSpPr>
          <p:cNvPr id="8" name="Text Placeholder 7"/>
          <p:cNvSpPr>
            <a:spLocks noGrp="1"/>
          </p:cNvSpPr>
          <p:nvPr>
            <p:ph type="body" idx="1"/>
          </p:nvPr>
        </p:nvSpPr>
        <p:spPr/>
        <p:txBody>
          <a:bodyPr/>
          <a:lstStyle/>
          <a:p>
            <a:endParaRPr lang="el-GR" dirty="0"/>
          </a:p>
        </p:txBody>
      </p:sp>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a:p>
        </p:txBody>
      </p:sp>
      <p:sp>
        <p:nvSpPr>
          <p:cNvPr id="6" name="Slide Number Placeholder 5"/>
          <p:cNvSpPr>
            <a:spLocks noGrp="1"/>
          </p:cNvSpPr>
          <p:nvPr>
            <p:ph type="sldNum" sz="quarter" idx="12"/>
          </p:nvPr>
        </p:nvSpPr>
        <p:spPr/>
        <p:txBody>
          <a:bodyPr/>
          <a:lstStyle/>
          <a:p>
            <a:fld id="{15668F93-997B-4B1E-85D3-FB8113124546}" type="slidenum">
              <a:rPr lang="el-GR" smtClean="0"/>
              <a:t>3</a:t>
            </a:fld>
            <a:endParaRPr lang="el-GR"/>
          </a:p>
        </p:txBody>
      </p:sp>
    </p:spTree>
    <p:extLst>
      <p:ext uri="{BB962C8B-B14F-4D97-AF65-F5344CB8AC3E}">
        <p14:creationId xmlns:p14="http://schemas.microsoft.com/office/powerpoint/2010/main" val="21985272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 Diff Data Block Encoding</a:t>
            </a:r>
            <a:endParaRPr lang="el-GR"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56218" y="1929219"/>
            <a:ext cx="4831564" cy="2044123"/>
          </a:xfrm>
        </p:spPr>
      </p:pic>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a:p>
        </p:txBody>
      </p:sp>
      <p:sp>
        <p:nvSpPr>
          <p:cNvPr id="6" name="Slide Number Placeholder 5"/>
          <p:cNvSpPr>
            <a:spLocks noGrp="1"/>
          </p:cNvSpPr>
          <p:nvPr>
            <p:ph type="sldNum" sz="quarter" idx="12"/>
          </p:nvPr>
        </p:nvSpPr>
        <p:spPr/>
        <p:txBody>
          <a:bodyPr/>
          <a:lstStyle/>
          <a:p>
            <a:fld id="{15668F93-997B-4B1E-85D3-FB8113124546}" type="slidenum">
              <a:rPr lang="el-GR" smtClean="0"/>
              <a:t>30</a:t>
            </a:fld>
            <a:endParaRPr lang="el-G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4273" y="3973342"/>
            <a:ext cx="7495455" cy="2092886"/>
          </a:xfrm>
          <a:prstGeom prst="rect">
            <a:avLst/>
          </a:prstGeom>
        </p:spPr>
      </p:pic>
    </p:spTree>
    <p:extLst>
      <p:ext uri="{BB962C8B-B14F-4D97-AF65-F5344CB8AC3E}">
        <p14:creationId xmlns:p14="http://schemas.microsoft.com/office/powerpoint/2010/main" val="20932194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Salting</a:t>
            </a:r>
            <a:endParaRPr lang="el-GR" dirty="0"/>
          </a:p>
        </p:txBody>
      </p:sp>
      <p:sp>
        <p:nvSpPr>
          <p:cNvPr id="3" name="Content Placeholder 2"/>
          <p:cNvSpPr>
            <a:spLocks noGrp="1"/>
          </p:cNvSpPr>
          <p:nvPr>
            <p:ph idx="1"/>
          </p:nvPr>
        </p:nvSpPr>
        <p:spPr/>
        <p:txBody>
          <a:bodyPr/>
          <a:lstStyle/>
          <a:p>
            <a:r>
              <a:rPr lang="en-US" dirty="0"/>
              <a:t>The row key for the underlying HBase table where our Phoenix table is stored must be the timestamp associated with the packet, in order to optimize scans for queries over a specified time window.</a:t>
            </a:r>
            <a:endParaRPr lang="en-US" dirty="0" smtClean="0"/>
          </a:p>
          <a:p>
            <a:r>
              <a:rPr lang="en-US" dirty="0" smtClean="0"/>
              <a:t>Monotonically </a:t>
            </a:r>
            <a:r>
              <a:rPr lang="en-US" dirty="0"/>
              <a:t>increasing row keys are a common source of </a:t>
            </a:r>
            <a:r>
              <a:rPr lang="en-US" dirty="0" err="1" smtClean="0"/>
              <a:t>hotspotting</a:t>
            </a:r>
            <a:r>
              <a:rPr lang="en-US" dirty="0" smtClean="0"/>
              <a:t>. </a:t>
            </a:r>
            <a:r>
              <a:rPr lang="en-US" dirty="0"/>
              <a:t>When records with sequential keys are being written to HBase all writes hit one Region which is served by one RegionServer. </a:t>
            </a:r>
            <a:endParaRPr lang="en-US" dirty="0" smtClean="0"/>
          </a:p>
          <a:p>
            <a:pPr marL="0" indent="0">
              <a:buNone/>
            </a:pPr>
            <a:endParaRPr lang="en-US" dirty="0" smtClean="0"/>
          </a:p>
          <a:p>
            <a:pPr marL="0" indent="0">
              <a:buNone/>
            </a:pPr>
            <a:r>
              <a:rPr lang="en-US" dirty="0"/>
              <a:t>Salting the row key provides a way to mitigate the </a:t>
            </a:r>
            <a:r>
              <a:rPr lang="en-US" dirty="0" smtClean="0"/>
              <a:t>problem, by </a:t>
            </a:r>
            <a:r>
              <a:rPr lang="en-US" dirty="0"/>
              <a:t>adding a randomly-assigned prefix to the row key, to cause it to sort differently than it otherwise would. </a:t>
            </a:r>
            <a:endParaRPr lang="el-GR" dirty="0"/>
          </a:p>
        </p:txBody>
      </p:sp>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a:p>
        </p:txBody>
      </p:sp>
      <p:sp>
        <p:nvSpPr>
          <p:cNvPr id="6" name="Slide Number Placeholder 5"/>
          <p:cNvSpPr>
            <a:spLocks noGrp="1"/>
          </p:cNvSpPr>
          <p:nvPr>
            <p:ph type="sldNum" sz="quarter" idx="12"/>
          </p:nvPr>
        </p:nvSpPr>
        <p:spPr/>
        <p:txBody>
          <a:bodyPr/>
          <a:lstStyle/>
          <a:p>
            <a:fld id="{15668F93-997B-4B1E-85D3-FB8113124546}" type="slidenum">
              <a:rPr lang="el-GR" smtClean="0"/>
              <a:t>31</a:t>
            </a:fld>
            <a:endParaRPr lang="el-G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142850" y="498764"/>
            <a:ext cx="1223910" cy="1238597"/>
          </a:xfrm>
          <a:prstGeom prst="rect">
            <a:avLst/>
          </a:prstGeom>
        </p:spPr>
      </p:pic>
    </p:spTree>
    <p:extLst>
      <p:ext uri="{BB962C8B-B14F-4D97-AF65-F5344CB8AC3E}">
        <p14:creationId xmlns:p14="http://schemas.microsoft.com/office/powerpoint/2010/main" val="294565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Salting</a:t>
            </a:r>
            <a:endParaRPr lang="el-GR" dirty="0"/>
          </a:p>
        </p:txBody>
      </p:sp>
      <p:sp>
        <p:nvSpPr>
          <p:cNvPr id="3" name="Content Placeholder 2"/>
          <p:cNvSpPr>
            <a:spLocks noGrp="1"/>
          </p:cNvSpPr>
          <p:nvPr>
            <p:ph idx="1"/>
          </p:nvPr>
        </p:nvSpPr>
        <p:spPr>
          <a:xfrm>
            <a:off x="822959" y="1845734"/>
            <a:ext cx="7543801" cy="1243830"/>
          </a:xfrm>
        </p:spPr>
        <p:txBody>
          <a:bodyPr/>
          <a:lstStyle/>
          <a:p>
            <a:pPr marL="0" indent="0">
              <a:buNone/>
            </a:pPr>
            <a:endParaRPr lang="en-US" dirty="0" smtClean="0">
              <a:solidFill>
                <a:schemeClr val="tx1"/>
              </a:solidFill>
              <a:latin typeface="Courier New" panose="02070309020205020404" pitchFamily="49" charset="0"/>
              <a:cs typeface="Courier New" panose="02070309020205020404" pitchFamily="49" charset="0"/>
            </a:endParaRPr>
          </a:p>
          <a:p>
            <a:pPr marL="0" indent="0">
              <a:buNone/>
            </a:pPr>
            <a:r>
              <a:rPr lang="en-US" dirty="0" err="1" smtClean="0">
                <a:solidFill>
                  <a:schemeClr val="tx1"/>
                </a:solidFill>
                <a:latin typeface="Courier New" panose="02070309020205020404" pitchFamily="49" charset="0"/>
                <a:cs typeface="Courier New" panose="02070309020205020404" pitchFamily="49" charset="0"/>
              </a:rPr>
              <a:t>newKey</a:t>
            </a:r>
            <a:r>
              <a:rPr lang="en-US" dirty="0" smtClean="0">
                <a:solidFill>
                  <a:schemeClr val="tx1"/>
                </a:solidFill>
                <a:latin typeface="Courier New" panose="02070309020205020404" pitchFamily="49" charset="0"/>
                <a:cs typeface="Courier New" panose="02070309020205020404" pitchFamily="49" charset="0"/>
              </a:rPr>
              <a:t> </a:t>
            </a:r>
            <a:r>
              <a:rPr lang="en-US" dirty="0">
                <a:solidFill>
                  <a:schemeClr val="tx1"/>
                </a:solidFill>
                <a:latin typeface="Courier New" panose="02070309020205020404" pitchFamily="49" charset="0"/>
                <a:cs typeface="Courier New" panose="02070309020205020404" pitchFamily="49" charset="0"/>
              </a:rPr>
              <a:t>= (++index % BUCKETS_NUMBER) + </a:t>
            </a:r>
            <a:r>
              <a:rPr lang="en-US" dirty="0" err="1">
                <a:solidFill>
                  <a:schemeClr val="tx1"/>
                </a:solidFill>
                <a:latin typeface="Courier New" panose="02070309020205020404" pitchFamily="49" charset="0"/>
                <a:cs typeface="Courier New" panose="02070309020205020404" pitchFamily="49" charset="0"/>
              </a:rPr>
              <a:t>originalKey</a:t>
            </a:r>
            <a:endParaRPr lang="en-US" dirty="0">
              <a:solidFill>
                <a:schemeClr val="tx1"/>
              </a:solidFill>
              <a:latin typeface="Courier New" panose="02070309020205020404" pitchFamily="49" charset="0"/>
              <a:cs typeface="Courier New" panose="02070309020205020404" pitchFamily="49" charset="0"/>
            </a:endParaRPr>
          </a:p>
          <a:p>
            <a:pPr marL="0" indent="0">
              <a:buNone/>
            </a:pPr>
            <a:endParaRPr lang="el-GR" dirty="0"/>
          </a:p>
        </p:txBody>
      </p:sp>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a:p>
        </p:txBody>
      </p:sp>
      <p:sp>
        <p:nvSpPr>
          <p:cNvPr id="6" name="Slide Number Placeholder 5"/>
          <p:cNvSpPr>
            <a:spLocks noGrp="1"/>
          </p:cNvSpPr>
          <p:nvPr>
            <p:ph type="sldNum" sz="quarter" idx="12"/>
          </p:nvPr>
        </p:nvSpPr>
        <p:spPr/>
        <p:txBody>
          <a:bodyPr/>
          <a:lstStyle/>
          <a:p>
            <a:fld id="{15668F93-997B-4B1E-85D3-FB8113124546}" type="slidenum">
              <a:rPr lang="el-GR" smtClean="0"/>
              <a:t>32</a:t>
            </a:fld>
            <a:endParaRPr lang="el-G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449" y="3197937"/>
            <a:ext cx="5089102" cy="2579408"/>
          </a:xfrm>
          <a:prstGeom prst="rect">
            <a:avLst/>
          </a:prstGeom>
        </p:spPr>
      </p:pic>
    </p:spTree>
    <p:extLst>
      <p:ext uri="{BB962C8B-B14F-4D97-AF65-F5344CB8AC3E}">
        <p14:creationId xmlns:p14="http://schemas.microsoft.com/office/powerpoint/2010/main" val="28378526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Evaluation</a:t>
            </a:r>
            <a:endParaRPr lang="el-GR" dirty="0"/>
          </a:p>
        </p:txBody>
      </p:sp>
      <p:sp>
        <p:nvSpPr>
          <p:cNvPr id="8" name="Text Placeholder 7"/>
          <p:cNvSpPr>
            <a:spLocks noGrp="1"/>
          </p:cNvSpPr>
          <p:nvPr>
            <p:ph type="body" idx="1"/>
          </p:nvPr>
        </p:nvSpPr>
        <p:spPr/>
        <p:txBody>
          <a:bodyPr/>
          <a:lstStyle/>
          <a:p>
            <a:endParaRPr lang="el-GR" dirty="0"/>
          </a:p>
        </p:txBody>
      </p:sp>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a:p>
        </p:txBody>
      </p:sp>
      <p:sp>
        <p:nvSpPr>
          <p:cNvPr id="6" name="Slide Number Placeholder 5"/>
          <p:cNvSpPr>
            <a:spLocks noGrp="1"/>
          </p:cNvSpPr>
          <p:nvPr>
            <p:ph type="sldNum" sz="quarter" idx="12"/>
          </p:nvPr>
        </p:nvSpPr>
        <p:spPr/>
        <p:txBody>
          <a:bodyPr/>
          <a:lstStyle/>
          <a:p>
            <a:fld id="{15668F93-997B-4B1E-85D3-FB8113124546}" type="slidenum">
              <a:rPr lang="el-GR" smtClean="0"/>
              <a:t>33</a:t>
            </a:fld>
            <a:endParaRPr lang="el-GR"/>
          </a:p>
        </p:txBody>
      </p:sp>
    </p:spTree>
    <p:extLst>
      <p:ext uri="{BB962C8B-B14F-4D97-AF65-F5344CB8AC3E}">
        <p14:creationId xmlns:p14="http://schemas.microsoft.com/office/powerpoint/2010/main" val="32844660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a:t>
            </a:r>
            <a:endParaRPr lang="el-GR" dirty="0"/>
          </a:p>
        </p:txBody>
      </p:sp>
      <p:sp>
        <p:nvSpPr>
          <p:cNvPr id="3" name="Content Placeholder 2"/>
          <p:cNvSpPr>
            <a:spLocks noGrp="1"/>
          </p:cNvSpPr>
          <p:nvPr>
            <p:ph idx="1"/>
          </p:nvPr>
        </p:nvSpPr>
        <p:spPr/>
        <p:txBody>
          <a:bodyPr/>
          <a:lstStyle/>
          <a:p>
            <a:r>
              <a:rPr lang="en-US" dirty="0"/>
              <a:t>IXP Traffic </a:t>
            </a:r>
            <a:r>
              <a:rPr lang="en-US" dirty="0" smtClean="0"/>
              <a:t>dataset: GR-IX traffic sampled over a period of 6 months </a:t>
            </a:r>
            <a:r>
              <a:rPr lang="en-US" dirty="0"/>
              <a:t>(July 2013 to February 2014</a:t>
            </a:r>
            <a:r>
              <a:rPr lang="en-US" dirty="0" smtClean="0"/>
              <a:t>), on average 110 </a:t>
            </a:r>
            <a:r>
              <a:rPr lang="en-US" dirty="0"/>
              <a:t>packets sampled per </a:t>
            </a:r>
            <a:r>
              <a:rPr lang="en-US" dirty="0" smtClean="0"/>
              <a:t>second</a:t>
            </a:r>
          </a:p>
          <a:p>
            <a:r>
              <a:rPr lang="en-US" dirty="0" smtClean="0"/>
              <a:t>Autonomous System dataset</a:t>
            </a:r>
            <a:r>
              <a:rPr lang="en-US" dirty="0"/>
              <a:t>: </a:t>
            </a:r>
            <a:r>
              <a:rPr lang="en-US" dirty="0" err="1" smtClean="0"/>
              <a:t>GeoLite</a:t>
            </a:r>
            <a:r>
              <a:rPr lang="en-US" dirty="0" smtClean="0"/>
              <a:t> </a:t>
            </a:r>
            <a:r>
              <a:rPr lang="en-US" dirty="0"/>
              <a:t>ASN IPv4 database, </a:t>
            </a:r>
            <a:r>
              <a:rPr lang="en-US" dirty="0" smtClean="0"/>
              <a:t>maps </a:t>
            </a:r>
            <a:r>
              <a:rPr lang="en-US" dirty="0"/>
              <a:t>IPv4 address ranges to Autonomous System </a:t>
            </a:r>
            <a:r>
              <a:rPr lang="en-US" dirty="0" smtClean="0"/>
              <a:t>Numbers, 13 MB</a:t>
            </a:r>
            <a:r>
              <a:rPr lang="en-US" dirty="0"/>
              <a:t> </a:t>
            </a:r>
            <a:r>
              <a:rPr lang="en-US" dirty="0" smtClean="0"/>
              <a:t>size</a:t>
            </a:r>
          </a:p>
          <a:p>
            <a:r>
              <a:rPr lang="en-US" dirty="0" smtClean="0"/>
              <a:t>DNS dataset: </a:t>
            </a:r>
            <a:r>
              <a:rPr lang="en-US" dirty="0"/>
              <a:t>Rapid7 Reverse DNS </a:t>
            </a:r>
            <a:r>
              <a:rPr lang="en-US" dirty="0" smtClean="0"/>
              <a:t>dataset, </a:t>
            </a:r>
            <a:r>
              <a:rPr lang="en-US" dirty="0"/>
              <a:t>maps IPv4 addresses to domain </a:t>
            </a:r>
            <a:r>
              <a:rPr lang="en-US" dirty="0" smtClean="0"/>
              <a:t>names, </a:t>
            </a:r>
            <a:r>
              <a:rPr lang="en-US" dirty="0"/>
              <a:t>5.7 GB </a:t>
            </a:r>
            <a:r>
              <a:rPr lang="en-US" dirty="0" err="1" smtClean="0"/>
              <a:t>gzip</a:t>
            </a:r>
            <a:r>
              <a:rPr lang="en-US" dirty="0" smtClean="0"/>
              <a:t> compressed </a:t>
            </a:r>
            <a:r>
              <a:rPr lang="en-US" dirty="0"/>
              <a:t>and 55 GB </a:t>
            </a:r>
            <a:r>
              <a:rPr lang="en-US" dirty="0" smtClean="0"/>
              <a:t>uncompressed size</a:t>
            </a:r>
            <a:r>
              <a:rPr lang="en-US" dirty="0"/>
              <a:t/>
            </a:r>
            <a:br>
              <a:rPr lang="en-US" dirty="0"/>
            </a:br>
            <a:r>
              <a:rPr lang="en-US" dirty="0"/>
              <a:t/>
            </a:r>
            <a:br>
              <a:rPr lang="en-US" dirty="0"/>
            </a:br>
            <a:endParaRPr lang="el-GR" dirty="0"/>
          </a:p>
        </p:txBody>
      </p:sp>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a:p>
        </p:txBody>
      </p:sp>
      <p:sp>
        <p:nvSpPr>
          <p:cNvPr id="6" name="Slide Number Placeholder 5"/>
          <p:cNvSpPr>
            <a:spLocks noGrp="1"/>
          </p:cNvSpPr>
          <p:nvPr>
            <p:ph type="sldNum" sz="quarter" idx="12"/>
          </p:nvPr>
        </p:nvSpPr>
        <p:spPr/>
        <p:txBody>
          <a:bodyPr/>
          <a:lstStyle/>
          <a:p>
            <a:fld id="{15668F93-997B-4B1E-85D3-FB8113124546}" type="slidenum">
              <a:rPr lang="el-GR" smtClean="0"/>
              <a:t>34</a:t>
            </a:fld>
            <a:endParaRPr lang="el-GR"/>
          </a:p>
        </p:txBody>
      </p:sp>
    </p:spTree>
    <p:extLst>
      <p:ext uri="{BB962C8B-B14F-4D97-AF65-F5344CB8AC3E}">
        <p14:creationId xmlns:p14="http://schemas.microsoft.com/office/powerpoint/2010/main" val="7895492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Cluster</a:t>
            </a:r>
            <a:endParaRPr lang="el-GR"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48786" y="1842448"/>
            <a:ext cx="6217974" cy="4448631"/>
          </a:xfrm>
        </p:spPr>
      </p:pic>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a:p>
        </p:txBody>
      </p:sp>
      <p:sp>
        <p:nvSpPr>
          <p:cNvPr id="6" name="Slide Number Placeholder 5"/>
          <p:cNvSpPr>
            <a:spLocks noGrp="1"/>
          </p:cNvSpPr>
          <p:nvPr>
            <p:ph type="sldNum" sz="quarter" idx="12"/>
          </p:nvPr>
        </p:nvSpPr>
        <p:spPr/>
        <p:txBody>
          <a:bodyPr/>
          <a:lstStyle/>
          <a:p>
            <a:fld id="{15668F93-997B-4B1E-85D3-FB8113124546}" type="slidenum">
              <a:rPr lang="el-GR" smtClean="0"/>
              <a:t>35</a:t>
            </a:fld>
            <a:endParaRPr lang="el-G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642" y="4585647"/>
            <a:ext cx="2642887" cy="1036198"/>
          </a:xfrm>
          <a:prstGeom prst="rect">
            <a:avLst/>
          </a:prstGeom>
        </p:spPr>
      </p:pic>
    </p:spTree>
    <p:extLst>
      <p:ext uri="{BB962C8B-B14F-4D97-AF65-F5344CB8AC3E}">
        <p14:creationId xmlns:p14="http://schemas.microsoft.com/office/powerpoint/2010/main" val="6575936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Kafka Scalability</a:t>
            </a:r>
            <a:endParaRPr lang="el-GR"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75338" y="2162482"/>
            <a:ext cx="5793324" cy="3512203"/>
          </a:xfrm>
        </p:spPr>
      </p:pic>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a:p>
        </p:txBody>
      </p:sp>
      <p:sp>
        <p:nvSpPr>
          <p:cNvPr id="6" name="Slide Number Placeholder 5"/>
          <p:cNvSpPr>
            <a:spLocks noGrp="1"/>
          </p:cNvSpPr>
          <p:nvPr>
            <p:ph type="sldNum" sz="quarter" idx="12"/>
          </p:nvPr>
        </p:nvSpPr>
        <p:spPr/>
        <p:txBody>
          <a:bodyPr/>
          <a:lstStyle/>
          <a:p>
            <a:fld id="{15668F93-997B-4B1E-85D3-FB8113124546}" type="slidenum">
              <a:rPr lang="el-GR" smtClean="0"/>
              <a:t>36</a:t>
            </a:fld>
            <a:endParaRPr lang="el-GR"/>
          </a:p>
        </p:txBody>
      </p:sp>
    </p:spTree>
    <p:extLst>
      <p:ext uri="{BB962C8B-B14F-4D97-AF65-F5344CB8AC3E}">
        <p14:creationId xmlns:p14="http://schemas.microsoft.com/office/powerpoint/2010/main" val="19677801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Storm Parallelism Tuning</a:t>
            </a:r>
            <a:endParaRPr lang="el-GR"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0100" y="1860190"/>
            <a:ext cx="7543800" cy="1599461"/>
          </a:xfrm>
        </p:spPr>
      </p:pic>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a:p>
        </p:txBody>
      </p:sp>
      <p:sp>
        <p:nvSpPr>
          <p:cNvPr id="6" name="Slide Number Placeholder 5"/>
          <p:cNvSpPr>
            <a:spLocks noGrp="1"/>
          </p:cNvSpPr>
          <p:nvPr>
            <p:ph type="sldNum" sz="quarter" idx="12"/>
          </p:nvPr>
        </p:nvSpPr>
        <p:spPr/>
        <p:txBody>
          <a:bodyPr/>
          <a:lstStyle/>
          <a:p>
            <a:fld id="{15668F93-997B-4B1E-85D3-FB8113124546}" type="slidenum">
              <a:rPr lang="el-GR" smtClean="0"/>
              <a:t>37</a:t>
            </a:fld>
            <a:endParaRPr lang="el-G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627" y="3529613"/>
            <a:ext cx="4444735" cy="27075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1362" y="3529613"/>
            <a:ext cx="4449808" cy="2706966"/>
          </a:xfrm>
          <a:prstGeom prst="rect">
            <a:avLst/>
          </a:prstGeom>
        </p:spPr>
      </p:pic>
    </p:spTree>
    <p:extLst>
      <p:ext uri="{BB962C8B-B14F-4D97-AF65-F5344CB8AC3E}">
        <p14:creationId xmlns:p14="http://schemas.microsoft.com/office/powerpoint/2010/main" val="5193649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Bolt Execute Latencies</a:t>
            </a:r>
            <a:endParaRPr lang="el-GR"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1868" y="3082493"/>
            <a:ext cx="3796380" cy="1441157"/>
          </a:xfrm>
        </p:spPr>
      </p:pic>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a:p>
        </p:txBody>
      </p:sp>
      <p:sp>
        <p:nvSpPr>
          <p:cNvPr id="6" name="Slide Number Placeholder 5"/>
          <p:cNvSpPr>
            <a:spLocks noGrp="1"/>
          </p:cNvSpPr>
          <p:nvPr>
            <p:ph type="sldNum" sz="quarter" idx="12"/>
          </p:nvPr>
        </p:nvSpPr>
        <p:spPr/>
        <p:txBody>
          <a:bodyPr/>
          <a:lstStyle/>
          <a:p>
            <a:fld id="{15668F93-997B-4B1E-85D3-FB8113124546}" type="slidenum">
              <a:rPr lang="el-GR" smtClean="0"/>
              <a:t>38</a:t>
            </a:fld>
            <a:endParaRPr lang="el-G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8248" y="2421754"/>
            <a:ext cx="4582164" cy="2762636"/>
          </a:xfrm>
          <a:prstGeom prst="rect">
            <a:avLst/>
          </a:prstGeom>
        </p:spPr>
      </p:pic>
    </p:spTree>
    <p:extLst>
      <p:ext uri="{BB962C8B-B14F-4D97-AF65-F5344CB8AC3E}">
        <p14:creationId xmlns:p14="http://schemas.microsoft.com/office/powerpoint/2010/main" val="36150168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System Latency</a:t>
            </a:r>
            <a:endParaRPr lang="el-GR" dirty="0"/>
          </a:p>
        </p:txBody>
      </p:sp>
      <p:sp>
        <p:nvSpPr>
          <p:cNvPr id="3" name="Content Placeholder 2"/>
          <p:cNvSpPr>
            <a:spLocks noGrp="1"/>
          </p:cNvSpPr>
          <p:nvPr>
            <p:ph idx="1"/>
          </p:nvPr>
        </p:nvSpPr>
        <p:spPr/>
        <p:txBody>
          <a:bodyPr/>
          <a:lstStyle/>
          <a:p>
            <a:pPr marL="0" indent="0">
              <a:buNone/>
            </a:pPr>
            <a:r>
              <a:rPr lang="en-US" dirty="0" smtClean="0"/>
              <a:t>Total </a:t>
            </a:r>
            <a:r>
              <a:rPr lang="en-US" dirty="0"/>
              <a:t>system </a:t>
            </a:r>
            <a:r>
              <a:rPr lang="en-US" dirty="0" smtClean="0"/>
              <a:t>latency is the </a:t>
            </a:r>
            <a:r>
              <a:rPr lang="en-US" dirty="0"/>
              <a:t>time it takes for a message to be sent by the Kafka producer to the topic, consumed by the Kafka Spout, processed by the bolts of the topology and eventually be stored in the Phoenix table and made available for queries. </a:t>
            </a:r>
          </a:p>
          <a:p>
            <a:pPr marL="0" indent="0">
              <a:buNone/>
            </a:pPr>
            <a:r>
              <a:rPr lang="en-US" dirty="0"/>
              <a:t>Total system latency is measured at </a:t>
            </a:r>
            <a:r>
              <a:rPr lang="en-US" b="1" dirty="0"/>
              <a:t>1.161 sec </a:t>
            </a:r>
            <a:r>
              <a:rPr lang="en-US" dirty="0"/>
              <a:t>on average at maximum topology throughput.</a:t>
            </a:r>
            <a:endParaRPr lang="el-GR" dirty="0"/>
          </a:p>
        </p:txBody>
      </p:sp>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a:p>
        </p:txBody>
      </p:sp>
      <p:sp>
        <p:nvSpPr>
          <p:cNvPr id="6" name="Slide Number Placeholder 5"/>
          <p:cNvSpPr>
            <a:spLocks noGrp="1"/>
          </p:cNvSpPr>
          <p:nvPr>
            <p:ph type="sldNum" sz="quarter" idx="12"/>
          </p:nvPr>
        </p:nvSpPr>
        <p:spPr/>
        <p:txBody>
          <a:bodyPr/>
          <a:lstStyle/>
          <a:p>
            <a:fld id="{15668F93-997B-4B1E-85D3-FB8113124546}" type="slidenum">
              <a:rPr lang="el-GR" smtClean="0"/>
              <a:t>39</a:t>
            </a:fld>
            <a:endParaRPr lang="el-GR"/>
          </a:p>
        </p:txBody>
      </p:sp>
    </p:spTree>
    <p:extLst>
      <p:ext uri="{BB962C8B-B14F-4D97-AF65-F5344CB8AC3E}">
        <p14:creationId xmlns:p14="http://schemas.microsoft.com/office/powerpoint/2010/main" val="3522528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l-GR" dirty="0"/>
          </a:p>
        </p:txBody>
      </p:sp>
      <p:sp>
        <p:nvSpPr>
          <p:cNvPr id="3" name="Content Placeholder 2"/>
          <p:cNvSpPr>
            <a:spLocks noGrp="1"/>
          </p:cNvSpPr>
          <p:nvPr>
            <p:ph idx="1"/>
          </p:nvPr>
        </p:nvSpPr>
        <p:spPr/>
        <p:txBody>
          <a:bodyPr/>
          <a:lstStyle/>
          <a:p>
            <a:pPr marL="0" indent="0">
              <a:buNone/>
            </a:pPr>
            <a:r>
              <a:rPr lang="en-US" dirty="0" smtClean="0"/>
              <a:t>The Internet is continuously growing, studies forecast that global Internet traffic will grow with </a:t>
            </a:r>
            <a:r>
              <a:rPr lang="en-US" dirty="0" smtClean="0"/>
              <a:t>a</a:t>
            </a:r>
            <a:r>
              <a:rPr lang="en-US" dirty="0"/>
              <a:t>n</a:t>
            </a:r>
            <a:r>
              <a:rPr lang="en-US" dirty="0" smtClean="0"/>
              <a:t> </a:t>
            </a:r>
            <a:r>
              <a:rPr lang="en-US" dirty="0" smtClean="0"/>
              <a:t>annual rate of 26% over the next years.</a:t>
            </a:r>
          </a:p>
          <a:p>
            <a:pPr marL="0" indent="0">
              <a:buNone/>
            </a:pPr>
            <a:r>
              <a:rPr lang="en-US" dirty="0"/>
              <a:t>L</a:t>
            </a:r>
            <a:r>
              <a:rPr lang="en-US" dirty="0" smtClean="0"/>
              <a:t>arge Internet Exchange Points have visibility to a large fraction of the Internet. Information </a:t>
            </a:r>
            <a:r>
              <a:rPr lang="en-US" dirty="0"/>
              <a:t>about </a:t>
            </a:r>
            <a:r>
              <a:rPr lang="en-US" dirty="0" smtClean="0"/>
              <a:t>the global </a:t>
            </a:r>
            <a:r>
              <a:rPr lang="en-US" dirty="0"/>
              <a:t>state of the Internet </a:t>
            </a:r>
            <a:r>
              <a:rPr lang="en-US" dirty="0" smtClean="0"/>
              <a:t>can be extracted by </a:t>
            </a:r>
            <a:r>
              <a:rPr lang="en-US" dirty="0"/>
              <a:t>analyzing the traffic of a large IXP over a sufficient period of time. </a:t>
            </a:r>
            <a:endParaRPr lang="el-GR" dirty="0" smtClean="0"/>
          </a:p>
          <a:p>
            <a:pPr marL="0" indent="0">
              <a:buNone/>
            </a:pPr>
            <a:r>
              <a:rPr lang="en-US" dirty="0"/>
              <a:t>The typical approach to perform network traffic analysis on a large IXP is by sampling the traffic over a period of </a:t>
            </a:r>
            <a:r>
              <a:rPr lang="en-US" dirty="0" smtClean="0"/>
              <a:t>time</a:t>
            </a:r>
            <a:r>
              <a:rPr lang="el-GR" dirty="0" smtClean="0"/>
              <a:t>, </a:t>
            </a:r>
            <a:r>
              <a:rPr lang="en-US" dirty="0" smtClean="0"/>
              <a:t>saving </a:t>
            </a:r>
            <a:r>
              <a:rPr lang="en-US" dirty="0"/>
              <a:t>the capture in a file and processing it in a centralized manner by a script. </a:t>
            </a:r>
            <a:endParaRPr lang="en-US" dirty="0" smtClean="0"/>
          </a:p>
          <a:p>
            <a:pPr marL="0" indent="0">
              <a:buNone/>
            </a:pPr>
            <a:r>
              <a:rPr lang="en-US" dirty="0" smtClean="0"/>
              <a:t>A variety of distributed technologies have </a:t>
            </a:r>
            <a:r>
              <a:rPr lang="en-US" dirty="0"/>
              <a:t>been developed </a:t>
            </a:r>
            <a:r>
              <a:rPr lang="en-US" dirty="0" smtClean="0"/>
              <a:t>for processing and storing real-time data streams.</a:t>
            </a:r>
          </a:p>
          <a:p>
            <a:endParaRPr lang="en-US" dirty="0" smtClean="0"/>
          </a:p>
        </p:txBody>
      </p:sp>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dirty="0"/>
          </a:p>
        </p:txBody>
      </p:sp>
      <p:sp>
        <p:nvSpPr>
          <p:cNvPr id="6" name="Slide Number Placeholder 5"/>
          <p:cNvSpPr>
            <a:spLocks noGrp="1"/>
          </p:cNvSpPr>
          <p:nvPr>
            <p:ph type="sldNum" sz="quarter" idx="12"/>
          </p:nvPr>
        </p:nvSpPr>
        <p:spPr/>
        <p:txBody>
          <a:bodyPr/>
          <a:lstStyle/>
          <a:p>
            <a:fld id="{15668F93-997B-4B1E-85D3-FB8113124546}" type="slidenum">
              <a:rPr lang="el-GR" smtClean="0"/>
              <a:t>4</a:t>
            </a:fld>
            <a:endParaRPr lang="el-GR"/>
          </a:p>
        </p:txBody>
      </p:sp>
    </p:spTree>
    <p:extLst>
      <p:ext uri="{BB962C8B-B14F-4D97-AF65-F5344CB8AC3E}">
        <p14:creationId xmlns:p14="http://schemas.microsoft.com/office/powerpoint/2010/main" val="638323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Salting Write Performance</a:t>
            </a:r>
            <a:endParaRPr lang="el-GR"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4890" y="2571262"/>
            <a:ext cx="4378300" cy="2626980"/>
          </a:xfrm>
        </p:spPr>
      </p:pic>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a:p>
        </p:txBody>
      </p:sp>
      <p:sp>
        <p:nvSpPr>
          <p:cNvPr id="6" name="Slide Number Placeholder 5"/>
          <p:cNvSpPr>
            <a:spLocks noGrp="1"/>
          </p:cNvSpPr>
          <p:nvPr>
            <p:ph type="sldNum" sz="quarter" idx="12"/>
          </p:nvPr>
        </p:nvSpPr>
        <p:spPr/>
        <p:txBody>
          <a:bodyPr/>
          <a:lstStyle/>
          <a:p>
            <a:fld id="{15668F93-997B-4B1E-85D3-FB8113124546}" type="slidenum">
              <a:rPr lang="el-GR" smtClean="0"/>
              <a:t>40</a:t>
            </a:fld>
            <a:endParaRPr lang="el-G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4860" y="2571262"/>
            <a:ext cx="4382885" cy="2629731"/>
          </a:xfrm>
          <a:prstGeom prst="rect">
            <a:avLst/>
          </a:prstGeom>
        </p:spPr>
      </p:pic>
    </p:spTree>
    <p:extLst>
      <p:ext uri="{BB962C8B-B14F-4D97-AF65-F5344CB8AC3E}">
        <p14:creationId xmlns:p14="http://schemas.microsoft.com/office/powerpoint/2010/main" val="32536825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Salting Write Performance</a:t>
            </a:r>
            <a:endParaRPr lang="el-GR"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0040" y="2547533"/>
            <a:ext cx="4363150" cy="2626980"/>
          </a:xfrm>
        </p:spPr>
      </p:pic>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a:p>
        </p:txBody>
      </p:sp>
      <p:sp>
        <p:nvSpPr>
          <p:cNvPr id="6" name="Slide Number Placeholder 5"/>
          <p:cNvSpPr>
            <a:spLocks noGrp="1"/>
          </p:cNvSpPr>
          <p:nvPr>
            <p:ph type="sldNum" sz="quarter" idx="12"/>
          </p:nvPr>
        </p:nvSpPr>
        <p:spPr/>
        <p:txBody>
          <a:bodyPr/>
          <a:lstStyle/>
          <a:p>
            <a:fld id="{15668F93-997B-4B1E-85D3-FB8113124546}" type="slidenum">
              <a:rPr lang="el-GR" smtClean="0"/>
              <a:t>41</a:t>
            </a:fld>
            <a:endParaRPr lang="el-G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4860" y="2547533"/>
            <a:ext cx="4363150" cy="2626980"/>
          </a:xfrm>
          <a:prstGeom prst="rect">
            <a:avLst/>
          </a:prstGeom>
        </p:spPr>
      </p:pic>
      <p:sp>
        <p:nvSpPr>
          <p:cNvPr id="10" name="TextBox 9"/>
          <p:cNvSpPr txBox="1"/>
          <p:nvPr/>
        </p:nvSpPr>
        <p:spPr>
          <a:xfrm>
            <a:off x="210041" y="5447817"/>
            <a:ext cx="4363150" cy="646331"/>
          </a:xfrm>
          <a:prstGeom prst="rect">
            <a:avLst/>
          </a:prstGeom>
          <a:noFill/>
        </p:spPr>
        <p:txBody>
          <a:bodyPr wrap="square" rtlCol="0">
            <a:spAutoFit/>
          </a:bodyPr>
          <a:lstStyle/>
          <a:p>
            <a:pPr algn="ctr"/>
            <a:r>
              <a:rPr lang="en-US" b="1" dirty="0" smtClean="0"/>
              <a:t>74% </a:t>
            </a:r>
            <a:r>
              <a:rPr lang="en-US" dirty="0" smtClean="0"/>
              <a:t>decrease in </a:t>
            </a:r>
            <a:r>
              <a:rPr lang="en-US" dirty="0"/>
              <a:t>Phoenix Bolt’s execute latency </a:t>
            </a:r>
            <a:r>
              <a:rPr lang="en-US" dirty="0" smtClean="0"/>
              <a:t> </a:t>
            </a:r>
            <a:endParaRPr lang="el-GR" dirty="0"/>
          </a:p>
        </p:txBody>
      </p:sp>
      <p:sp>
        <p:nvSpPr>
          <p:cNvPr id="11" name="TextBox 10"/>
          <p:cNvSpPr txBox="1"/>
          <p:nvPr/>
        </p:nvSpPr>
        <p:spPr>
          <a:xfrm>
            <a:off x="4594860" y="5447817"/>
            <a:ext cx="4363150" cy="369332"/>
          </a:xfrm>
          <a:prstGeom prst="rect">
            <a:avLst/>
          </a:prstGeom>
          <a:noFill/>
        </p:spPr>
        <p:txBody>
          <a:bodyPr wrap="square" rtlCol="0">
            <a:spAutoFit/>
          </a:bodyPr>
          <a:lstStyle/>
          <a:p>
            <a:pPr algn="ctr"/>
            <a:r>
              <a:rPr lang="en-US" b="1" dirty="0" smtClean="0"/>
              <a:t>140% </a:t>
            </a:r>
            <a:r>
              <a:rPr lang="en-US" dirty="0" smtClean="0"/>
              <a:t>increase in topology throughput</a:t>
            </a:r>
            <a:endParaRPr lang="el-GR" dirty="0"/>
          </a:p>
        </p:txBody>
      </p:sp>
    </p:spTree>
    <p:extLst>
      <p:ext uri="{BB962C8B-B14F-4D97-AF65-F5344CB8AC3E}">
        <p14:creationId xmlns:p14="http://schemas.microsoft.com/office/powerpoint/2010/main" val="6672300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Storm Scalability</a:t>
            </a:r>
            <a:endParaRPr lang="el-GR"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3113" y="2554437"/>
            <a:ext cx="4390077" cy="2634046"/>
          </a:xfrm>
        </p:spPr>
      </p:pic>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a:p>
        </p:txBody>
      </p:sp>
      <p:sp>
        <p:nvSpPr>
          <p:cNvPr id="6" name="Slide Number Placeholder 5"/>
          <p:cNvSpPr>
            <a:spLocks noGrp="1"/>
          </p:cNvSpPr>
          <p:nvPr>
            <p:ph type="sldNum" sz="quarter" idx="12"/>
          </p:nvPr>
        </p:nvSpPr>
        <p:spPr/>
        <p:txBody>
          <a:bodyPr/>
          <a:lstStyle/>
          <a:p>
            <a:fld id="{15668F93-997B-4B1E-85D3-FB8113124546}" type="slidenum">
              <a:rPr lang="el-GR" smtClean="0"/>
              <a:t>42</a:t>
            </a:fld>
            <a:endParaRPr lang="el-G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4860" y="2554437"/>
            <a:ext cx="4374886" cy="2634046"/>
          </a:xfrm>
          <a:prstGeom prst="rect">
            <a:avLst/>
          </a:prstGeom>
        </p:spPr>
      </p:pic>
    </p:spTree>
    <p:extLst>
      <p:ext uri="{BB962C8B-B14F-4D97-AF65-F5344CB8AC3E}">
        <p14:creationId xmlns:p14="http://schemas.microsoft.com/office/powerpoint/2010/main" val="17298814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HBase and Phoenix Experiments</a:t>
            </a:r>
            <a:endParaRPr lang="el-GR" dirty="0"/>
          </a:p>
        </p:txBody>
      </p:sp>
      <p:sp>
        <p:nvSpPr>
          <p:cNvPr id="3" name="Content Placeholder 2"/>
          <p:cNvSpPr>
            <a:spLocks noGrp="1"/>
          </p:cNvSpPr>
          <p:nvPr>
            <p:ph idx="1"/>
          </p:nvPr>
        </p:nvSpPr>
        <p:spPr/>
        <p:txBody>
          <a:bodyPr/>
          <a:lstStyle/>
          <a:p>
            <a:pPr marL="0" indent="0">
              <a:buNone/>
            </a:pPr>
            <a:r>
              <a:rPr lang="en-US" dirty="0"/>
              <a:t>We perform </a:t>
            </a:r>
            <a:r>
              <a:rPr lang="en-US" dirty="0" smtClean="0"/>
              <a:t>two </a:t>
            </a:r>
            <a:r>
              <a:rPr lang="en-US" dirty="0"/>
              <a:t>types of queries</a:t>
            </a:r>
            <a:r>
              <a:rPr lang="en-US" dirty="0" smtClean="0"/>
              <a:t>:</a:t>
            </a:r>
          </a:p>
          <a:p>
            <a:r>
              <a:rPr lang="en-US" dirty="0"/>
              <a:t>C</a:t>
            </a:r>
            <a:r>
              <a:rPr lang="en-US" dirty="0" smtClean="0"/>
              <a:t>ount queries</a:t>
            </a:r>
          </a:p>
          <a:p>
            <a:pPr marL="0" indent="0">
              <a:buNone/>
            </a:pPr>
            <a:r>
              <a:rPr lang="en-US" b="1" dirty="0">
                <a:latin typeface="Courier New" panose="02070309020205020404" pitchFamily="49" charset="0"/>
                <a:cs typeface="Courier New" panose="02070309020205020404" pitchFamily="49" charset="0"/>
              </a:rPr>
              <a:t>SELECT COUNT</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FROM TABLE </a:t>
            </a:r>
            <a:r>
              <a:rPr lang="en-US" dirty="0" err="1">
                <a:latin typeface="Courier New" panose="02070309020205020404" pitchFamily="49" charset="0"/>
                <a:cs typeface="Courier New" panose="02070309020205020404" pitchFamily="49" charset="0"/>
              </a:rPr>
              <a:t>netdata</a:t>
            </a:r>
            <a:r>
              <a:rPr lang="en-US" dirty="0" smtClean="0">
                <a:latin typeface="Courier New" panose="02070309020205020404" pitchFamily="49" charset="0"/>
                <a:cs typeface="Courier New" panose="02070309020205020404" pitchFamily="49" charset="0"/>
              </a:rPr>
              <a:t>;</a:t>
            </a:r>
          </a:p>
          <a:p>
            <a:r>
              <a:rPr lang="en-US" dirty="0" err="1" smtClean="0"/>
              <a:t>TopN</a:t>
            </a:r>
            <a:r>
              <a:rPr lang="en-US" dirty="0" smtClean="0"/>
              <a:t> queries</a:t>
            </a:r>
          </a:p>
          <a:p>
            <a:pPr marL="0" indent="0">
              <a:buNone/>
            </a:pPr>
            <a:r>
              <a:rPr lang="en-US" b="1" dirty="0">
                <a:latin typeface="Courier New" panose="02070309020205020404" pitchFamily="49" charset="0"/>
                <a:cs typeface="Courier New" panose="02070309020205020404" pitchFamily="49" charset="0"/>
              </a:rPr>
              <a:t>SELECT </a:t>
            </a:r>
            <a:r>
              <a:rPr lang="en-US" dirty="0" err="1">
                <a:latin typeface="Courier New" panose="02070309020205020404" pitchFamily="49" charset="0"/>
                <a:cs typeface="Courier New" panose="02070309020205020404" pitchFamily="49" charset="0"/>
              </a:rPr>
              <a:t>as.asS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as.asD</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COUNT</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AS </a:t>
            </a:r>
            <a:r>
              <a:rPr lang="en-US" dirty="0" err="1">
                <a:latin typeface="Courier New" panose="02070309020205020404" pitchFamily="49" charset="0"/>
                <a:cs typeface="Courier New" panose="02070309020205020404" pitchFamily="49" charset="0"/>
              </a:rPr>
              <a:t>pairCount</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netdata</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GROUP BY </a:t>
            </a:r>
            <a:r>
              <a:rPr lang="en-US" dirty="0" err="1">
                <a:latin typeface="Courier New" panose="02070309020205020404" pitchFamily="49" charset="0"/>
                <a:cs typeface="Courier New" panose="02070309020205020404" pitchFamily="49" charset="0"/>
              </a:rPr>
              <a:t>as.asS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as.asD</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ORDER BY </a:t>
            </a:r>
            <a:r>
              <a:rPr lang="en-US" dirty="0" err="1">
                <a:latin typeface="Courier New" panose="02070309020205020404" pitchFamily="49" charset="0"/>
                <a:cs typeface="Courier New" panose="02070309020205020404" pitchFamily="49" charset="0"/>
              </a:rPr>
              <a:t>pairCount</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DESC</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LIMIT </a:t>
            </a:r>
            <a:r>
              <a:rPr lang="en-US" dirty="0">
                <a:latin typeface="Courier New" panose="02070309020205020404" pitchFamily="49" charset="0"/>
                <a:cs typeface="Courier New" panose="02070309020205020404" pitchFamily="49" charset="0"/>
              </a:rPr>
              <a:t>10;</a:t>
            </a:r>
            <a:r>
              <a:rPr lang="en-US" dirty="0"/>
              <a:t/>
            </a:r>
            <a:br>
              <a:rPr lang="en-US" dirty="0"/>
            </a:br>
            <a:endParaRPr lang="el-GR" dirty="0"/>
          </a:p>
        </p:txBody>
      </p:sp>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a:p>
        </p:txBody>
      </p:sp>
      <p:sp>
        <p:nvSpPr>
          <p:cNvPr id="6" name="Slide Number Placeholder 5"/>
          <p:cNvSpPr>
            <a:spLocks noGrp="1"/>
          </p:cNvSpPr>
          <p:nvPr>
            <p:ph type="sldNum" sz="quarter" idx="12"/>
          </p:nvPr>
        </p:nvSpPr>
        <p:spPr/>
        <p:txBody>
          <a:bodyPr/>
          <a:lstStyle/>
          <a:p>
            <a:fld id="{15668F93-997B-4B1E-85D3-FB8113124546}" type="slidenum">
              <a:rPr lang="el-GR" smtClean="0"/>
              <a:t>43</a:t>
            </a:fld>
            <a:endParaRPr lang="el-GR"/>
          </a:p>
        </p:txBody>
      </p:sp>
    </p:spTree>
    <p:extLst>
      <p:ext uri="{BB962C8B-B14F-4D97-AF65-F5344CB8AC3E}">
        <p14:creationId xmlns:p14="http://schemas.microsoft.com/office/powerpoint/2010/main" val="21814375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Salting Read Performance</a:t>
            </a:r>
            <a:endParaRPr lang="el-GR"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63534" y="2219257"/>
            <a:ext cx="5016933" cy="3010160"/>
          </a:xfrm>
        </p:spPr>
      </p:pic>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a:p>
        </p:txBody>
      </p:sp>
      <p:sp>
        <p:nvSpPr>
          <p:cNvPr id="6" name="Slide Number Placeholder 5"/>
          <p:cNvSpPr>
            <a:spLocks noGrp="1"/>
          </p:cNvSpPr>
          <p:nvPr>
            <p:ph type="sldNum" sz="quarter" idx="12"/>
          </p:nvPr>
        </p:nvSpPr>
        <p:spPr/>
        <p:txBody>
          <a:bodyPr/>
          <a:lstStyle/>
          <a:p>
            <a:fld id="{15668F93-997B-4B1E-85D3-FB8113124546}" type="slidenum">
              <a:rPr lang="el-GR" smtClean="0"/>
              <a:t>44</a:t>
            </a:fld>
            <a:endParaRPr lang="el-GR"/>
          </a:p>
        </p:txBody>
      </p:sp>
      <p:sp>
        <p:nvSpPr>
          <p:cNvPr id="8" name="TextBox 7"/>
          <p:cNvSpPr txBox="1"/>
          <p:nvPr/>
        </p:nvSpPr>
        <p:spPr>
          <a:xfrm>
            <a:off x="2063534" y="5608558"/>
            <a:ext cx="5016933" cy="369332"/>
          </a:xfrm>
          <a:prstGeom prst="rect">
            <a:avLst/>
          </a:prstGeom>
          <a:noFill/>
        </p:spPr>
        <p:txBody>
          <a:bodyPr wrap="square" rtlCol="0">
            <a:spAutoFit/>
          </a:bodyPr>
          <a:lstStyle/>
          <a:p>
            <a:pPr algn="ctr"/>
            <a:r>
              <a:rPr lang="en-US" b="1" dirty="0" smtClean="0"/>
              <a:t>68%</a:t>
            </a:r>
            <a:r>
              <a:rPr lang="en-US" dirty="0" smtClean="0"/>
              <a:t> increase in query latency</a:t>
            </a:r>
            <a:endParaRPr lang="el-GR" dirty="0"/>
          </a:p>
        </p:txBody>
      </p:sp>
    </p:spTree>
    <p:extLst>
      <p:ext uri="{BB962C8B-B14F-4D97-AF65-F5344CB8AC3E}">
        <p14:creationId xmlns:p14="http://schemas.microsoft.com/office/powerpoint/2010/main" val="28797271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Short-Circuit Local Reads</a:t>
            </a:r>
            <a:endParaRPr lang="el-GR"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63534" y="2219257"/>
            <a:ext cx="5016933" cy="3010160"/>
          </a:xfrm>
        </p:spPr>
      </p:pic>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a:p>
        </p:txBody>
      </p:sp>
      <p:sp>
        <p:nvSpPr>
          <p:cNvPr id="6" name="Slide Number Placeholder 5"/>
          <p:cNvSpPr>
            <a:spLocks noGrp="1"/>
          </p:cNvSpPr>
          <p:nvPr>
            <p:ph type="sldNum" sz="quarter" idx="12"/>
          </p:nvPr>
        </p:nvSpPr>
        <p:spPr/>
        <p:txBody>
          <a:bodyPr/>
          <a:lstStyle/>
          <a:p>
            <a:fld id="{15668F93-997B-4B1E-85D3-FB8113124546}" type="slidenum">
              <a:rPr lang="el-GR" smtClean="0"/>
              <a:t>45</a:t>
            </a:fld>
            <a:endParaRPr lang="el-GR"/>
          </a:p>
        </p:txBody>
      </p:sp>
      <p:sp>
        <p:nvSpPr>
          <p:cNvPr id="9" name="TextBox 8"/>
          <p:cNvSpPr txBox="1"/>
          <p:nvPr/>
        </p:nvSpPr>
        <p:spPr>
          <a:xfrm>
            <a:off x="2063534" y="5608558"/>
            <a:ext cx="5016933" cy="369332"/>
          </a:xfrm>
          <a:prstGeom prst="rect">
            <a:avLst/>
          </a:prstGeom>
          <a:noFill/>
        </p:spPr>
        <p:txBody>
          <a:bodyPr wrap="square" rtlCol="0">
            <a:spAutoFit/>
          </a:bodyPr>
          <a:lstStyle/>
          <a:p>
            <a:pPr algn="ctr"/>
            <a:r>
              <a:rPr lang="en-US" b="1" dirty="0" smtClean="0"/>
              <a:t>62%</a:t>
            </a:r>
            <a:r>
              <a:rPr lang="en-US" dirty="0" smtClean="0"/>
              <a:t> increase in total query latency</a:t>
            </a:r>
            <a:endParaRPr lang="el-GR" dirty="0"/>
          </a:p>
        </p:txBody>
      </p:sp>
    </p:spTree>
    <p:extLst>
      <p:ext uri="{BB962C8B-B14F-4D97-AF65-F5344CB8AC3E}">
        <p14:creationId xmlns:p14="http://schemas.microsoft.com/office/powerpoint/2010/main" val="20416866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Compression and Data Block Encoding</a:t>
            </a:r>
            <a:endParaRPr lang="el-GR"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5955" y="2502174"/>
            <a:ext cx="4377236" cy="2626341"/>
          </a:xfrm>
        </p:spPr>
      </p:pic>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a:p>
        </p:txBody>
      </p:sp>
      <p:sp>
        <p:nvSpPr>
          <p:cNvPr id="6" name="Slide Number Placeholder 5"/>
          <p:cNvSpPr>
            <a:spLocks noGrp="1"/>
          </p:cNvSpPr>
          <p:nvPr>
            <p:ph type="sldNum" sz="quarter" idx="12"/>
          </p:nvPr>
        </p:nvSpPr>
        <p:spPr/>
        <p:txBody>
          <a:bodyPr/>
          <a:lstStyle/>
          <a:p>
            <a:fld id="{15668F93-997B-4B1E-85D3-FB8113124546}" type="slidenum">
              <a:rPr lang="el-GR" smtClean="0"/>
              <a:t>46</a:t>
            </a:fld>
            <a:endParaRPr lang="el-G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4860" y="2502175"/>
            <a:ext cx="4377235" cy="2626341"/>
          </a:xfrm>
          <a:prstGeom prst="rect">
            <a:avLst/>
          </a:prstGeom>
        </p:spPr>
      </p:pic>
    </p:spTree>
    <p:extLst>
      <p:ext uri="{BB962C8B-B14F-4D97-AF65-F5344CB8AC3E}">
        <p14:creationId xmlns:p14="http://schemas.microsoft.com/office/powerpoint/2010/main" val="24310344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Column Families</a:t>
            </a:r>
            <a:endParaRPr lang="el-GR"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7979" y="2471546"/>
            <a:ext cx="4395211" cy="2640782"/>
          </a:xfrm>
        </p:spPr>
      </p:pic>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a:p>
        </p:txBody>
      </p:sp>
      <p:sp>
        <p:nvSpPr>
          <p:cNvPr id="6" name="Slide Number Placeholder 5"/>
          <p:cNvSpPr>
            <a:spLocks noGrp="1"/>
          </p:cNvSpPr>
          <p:nvPr>
            <p:ph type="sldNum" sz="quarter" idx="12"/>
          </p:nvPr>
        </p:nvSpPr>
        <p:spPr/>
        <p:txBody>
          <a:bodyPr/>
          <a:lstStyle/>
          <a:p>
            <a:fld id="{15668F93-997B-4B1E-85D3-FB8113124546}" type="slidenum">
              <a:rPr lang="el-GR" smtClean="0"/>
              <a:t>47</a:t>
            </a:fld>
            <a:endParaRPr lang="el-G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4860" y="2481071"/>
            <a:ext cx="4385428" cy="2631257"/>
          </a:xfrm>
          <a:prstGeom prst="rect">
            <a:avLst/>
          </a:prstGeom>
        </p:spPr>
      </p:pic>
    </p:spTree>
    <p:extLst>
      <p:ext uri="{BB962C8B-B14F-4D97-AF65-F5344CB8AC3E}">
        <p14:creationId xmlns:p14="http://schemas.microsoft.com/office/powerpoint/2010/main" val="36605850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HBase Scalability</a:t>
            </a:r>
            <a:endParaRPr lang="el-GR"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94860" y="2470594"/>
            <a:ext cx="4391341" cy="2634805"/>
          </a:xfrm>
        </p:spPr>
      </p:pic>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a:p>
        </p:txBody>
      </p:sp>
      <p:sp>
        <p:nvSpPr>
          <p:cNvPr id="6" name="Slide Number Placeholder 5"/>
          <p:cNvSpPr>
            <a:spLocks noGrp="1"/>
          </p:cNvSpPr>
          <p:nvPr>
            <p:ph type="sldNum" sz="quarter" idx="12"/>
          </p:nvPr>
        </p:nvSpPr>
        <p:spPr/>
        <p:txBody>
          <a:bodyPr/>
          <a:lstStyle/>
          <a:p>
            <a:fld id="{15668F93-997B-4B1E-85D3-FB8113124546}" type="slidenum">
              <a:rPr lang="el-GR" smtClean="0"/>
              <a:t>48</a:t>
            </a:fld>
            <a:endParaRPr lang="el-G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926" y="2470595"/>
            <a:ext cx="4385264" cy="2634805"/>
          </a:xfrm>
          <a:prstGeom prst="rect">
            <a:avLst/>
          </a:prstGeom>
        </p:spPr>
      </p:pic>
    </p:spTree>
    <p:extLst>
      <p:ext uri="{BB962C8B-B14F-4D97-AF65-F5344CB8AC3E}">
        <p14:creationId xmlns:p14="http://schemas.microsoft.com/office/powerpoint/2010/main" val="11942167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Conclusion</a:t>
            </a:r>
            <a:endParaRPr lang="el-GR" dirty="0"/>
          </a:p>
        </p:txBody>
      </p:sp>
      <p:sp>
        <p:nvSpPr>
          <p:cNvPr id="8" name="Text Placeholder 7"/>
          <p:cNvSpPr>
            <a:spLocks noGrp="1"/>
          </p:cNvSpPr>
          <p:nvPr>
            <p:ph type="body" idx="1"/>
          </p:nvPr>
        </p:nvSpPr>
        <p:spPr/>
        <p:txBody>
          <a:bodyPr/>
          <a:lstStyle/>
          <a:p>
            <a:endParaRPr lang="el-GR" dirty="0"/>
          </a:p>
        </p:txBody>
      </p:sp>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a:p>
        </p:txBody>
      </p:sp>
      <p:sp>
        <p:nvSpPr>
          <p:cNvPr id="6" name="Slide Number Placeholder 5"/>
          <p:cNvSpPr>
            <a:spLocks noGrp="1"/>
          </p:cNvSpPr>
          <p:nvPr>
            <p:ph type="sldNum" sz="quarter" idx="12"/>
          </p:nvPr>
        </p:nvSpPr>
        <p:spPr/>
        <p:txBody>
          <a:bodyPr/>
          <a:lstStyle/>
          <a:p>
            <a:fld id="{15668F93-997B-4B1E-85D3-FB8113124546}" type="slidenum">
              <a:rPr lang="el-GR" smtClean="0"/>
              <a:t>49</a:t>
            </a:fld>
            <a:endParaRPr lang="el-GR"/>
          </a:p>
        </p:txBody>
      </p:sp>
    </p:spTree>
    <p:extLst>
      <p:ext uri="{BB962C8B-B14F-4D97-AF65-F5344CB8AC3E}">
        <p14:creationId xmlns:p14="http://schemas.microsoft.com/office/powerpoint/2010/main" val="15617266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l-GR" dirty="0"/>
          </a:p>
        </p:txBody>
      </p:sp>
      <p:sp>
        <p:nvSpPr>
          <p:cNvPr id="3" name="Content Placeholder 2"/>
          <p:cNvSpPr>
            <a:spLocks noGrp="1"/>
          </p:cNvSpPr>
          <p:nvPr>
            <p:ph idx="1"/>
          </p:nvPr>
        </p:nvSpPr>
        <p:spPr/>
        <p:txBody>
          <a:bodyPr>
            <a:normAutofit/>
          </a:bodyPr>
          <a:lstStyle/>
          <a:p>
            <a:pPr marL="0" indent="0">
              <a:buNone/>
            </a:pPr>
            <a:r>
              <a:rPr lang="en-US" dirty="0"/>
              <a:t>D</a:t>
            </a:r>
            <a:r>
              <a:rPr lang="en-US" dirty="0" smtClean="0"/>
              <a:t>esign </a:t>
            </a:r>
            <a:r>
              <a:rPr lang="en-US" dirty="0"/>
              <a:t>and implementation of a distributed system that allows </a:t>
            </a:r>
            <a:r>
              <a:rPr lang="en-US" dirty="0" smtClean="0"/>
              <a:t>the execution </a:t>
            </a:r>
            <a:r>
              <a:rPr lang="en-US" dirty="0"/>
              <a:t>of SQL queries that join a real-time network data stream, generated by sampling IXP traffic, and external datasets containing Autonomous System and DNS information</a:t>
            </a:r>
            <a:r>
              <a:rPr lang="en-US" dirty="0" smtClean="0"/>
              <a:t>.</a:t>
            </a:r>
            <a:r>
              <a:rPr lang="en-US" dirty="0"/>
              <a:t/>
            </a:r>
            <a:br>
              <a:rPr lang="en-US" dirty="0"/>
            </a:br>
            <a:endParaRPr lang="en-US" dirty="0" smtClean="0"/>
          </a:p>
          <a:p>
            <a:pPr marL="0" indent="0">
              <a:buNone/>
            </a:pPr>
            <a:r>
              <a:rPr lang="en-US" dirty="0" smtClean="0"/>
              <a:t>Prerequisites </a:t>
            </a:r>
            <a:r>
              <a:rPr lang="en-US" dirty="0"/>
              <a:t>for the </a:t>
            </a:r>
            <a:r>
              <a:rPr lang="en-US" dirty="0" smtClean="0"/>
              <a:t>system:</a:t>
            </a:r>
          </a:p>
          <a:p>
            <a:r>
              <a:rPr lang="en-US" dirty="0" smtClean="0"/>
              <a:t>Execution of low latency real-time queries</a:t>
            </a:r>
          </a:p>
          <a:p>
            <a:r>
              <a:rPr lang="en-US" dirty="0" smtClean="0"/>
              <a:t>Scalability</a:t>
            </a:r>
          </a:p>
          <a:p>
            <a:r>
              <a:rPr lang="en-US" dirty="0" smtClean="0"/>
              <a:t>Fault tolerance</a:t>
            </a:r>
          </a:p>
          <a:p>
            <a:r>
              <a:rPr lang="en-US" dirty="0" smtClean="0"/>
              <a:t>Extensibility</a:t>
            </a:r>
            <a:endParaRPr lang="el-GR" dirty="0"/>
          </a:p>
        </p:txBody>
      </p:sp>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a:p>
        </p:txBody>
      </p:sp>
      <p:sp>
        <p:nvSpPr>
          <p:cNvPr id="6" name="Slide Number Placeholder 5"/>
          <p:cNvSpPr>
            <a:spLocks noGrp="1"/>
          </p:cNvSpPr>
          <p:nvPr>
            <p:ph type="sldNum" sz="quarter" idx="12"/>
          </p:nvPr>
        </p:nvSpPr>
        <p:spPr/>
        <p:txBody>
          <a:bodyPr/>
          <a:lstStyle/>
          <a:p>
            <a:fld id="{15668F93-997B-4B1E-85D3-FB8113124546}" type="slidenum">
              <a:rPr lang="el-GR" smtClean="0"/>
              <a:t>5</a:t>
            </a:fld>
            <a:endParaRPr lang="el-GR"/>
          </a:p>
        </p:txBody>
      </p:sp>
    </p:spTree>
    <p:extLst>
      <p:ext uri="{BB962C8B-B14F-4D97-AF65-F5344CB8AC3E}">
        <p14:creationId xmlns:p14="http://schemas.microsoft.com/office/powerpoint/2010/main" val="207230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Concluding Remarks</a:t>
            </a:r>
            <a:endParaRPr lang="el-GR" dirty="0"/>
          </a:p>
        </p:txBody>
      </p:sp>
      <p:sp>
        <p:nvSpPr>
          <p:cNvPr id="3" name="Content Placeholder 2"/>
          <p:cNvSpPr>
            <a:spLocks noGrp="1"/>
          </p:cNvSpPr>
          <p:nvPr>
            <p:ph idx="1"/>
          </p:nvPr>
        </p:nvSpPr>
        <p:spPr/>
        <p:txBody>
          <a:bodyPr/>
          <a:lstStyle/>
          <a:p>
            <a:pPr marL="0" indent="0">
              <a:buNone/>
            </a:pPr>
            <a:r>
              <a:rPr lang="en-US" dirty="0" smtClean="0"/>
              <a:t>We designed </a:t>
            </a:r>
            <a:r>
              <a:rPr lang="en-US" dirty="0"/>
              <a:t>and </a:t>
            </a:r>
            <a:r>
              <a:rPr lang="en-US" dirty="0" smtClean="0"/>
              <a:t>implemented </a:t>
            </a:r>
            <a:r>
              <a:rPr lang="en-US" dirty="0"/>
              <a:t>a distributed system that allows the execution of </a:t>
            </a:r>
            <a:r>
              <a:rPr lang="en-US" dirty="0" smtClean="0"/>
              <a:t>low latency SQL </a:t>
            </a:r>
            <a:r>
              <a:rPr lang="en-US" dirty="0"/>
              <a:t>queries that join a real-time network</a:t>
            </a:r>
            <a:br>
              <a:rPr lang="en-US" dirty="0"/>
            </a:br>
            <a:r>
              <a:rPr lang="en-US" dirty="0"/>
              <a:t>data stream, generated by sampling IXP traffic, and external datasets containing Autonomous </a:t>
            </a:r>
            <a:r>
              <a:rPr lang="en-US" dirty="0" smtClean="0"/>
              <a:t>System and </a:t>
            </a:r>
            <a:r>
              <a:rPr lang="en-US" dirty="0"/>
              <a:t>DNS information</a:t>
            </a:r>
            <a:r>
              <a:rPr lang="en-US" dirty="0" smtClean="0"/>
              <a:t>.</a:t>
            </a:r>
          </a:p>
          <a:p>
            <a:pPr marL="0" indent="0">
              <a:buNone/>
            </a:pPr>
            <a:r>
              <a:rPr lang="en-US" dirty="0"/>
              <a:t/>
            </a:r>
            <a:br>
              <a:rPr lang="en-US" dirty="0"/>
            </a:br>
            <a:r>
              <a:rPr lang="en-US" dirty="0" smtClean="0"/>
              <a:t>The system has the following key features:</a:t>
            </a:r>
            <a:endParaRPr lang="en-US" dirty="0"/>
          </a:p>
          <a:p>
            <a:r>
              <a:rPr lang="en-US" dirty="0"/>
              <a:t>Execution of low latency real-time queries</a:t>
            </a:r>
          </a:p>
          <a:p>
            <a:r>
              <a:rPr lang="en-US" dirty="0"/>
              <a:t>Scalability</a:t>
            </a:r>
          </a:p>
          <a:p>
            <a:r>
              <a:rPr lang="en-US" dirty="0"/>
              <a:t>Fault tolerance</a:t>
            </a:r>
          </a:p>
          <a:p>
            <a:r>
              <a:rPr lang="en-US" dirty="0"/>
              <a:t>Extensibility</a:t>
            </a:r>
            <a:endParaRPr lang="el-GR" dirty="0"/>
          </a:p>
          <a:p>
            <a:endParaRPr lang="el-GR" dirty="0"/>
          </a:p>
        </p:txBody>
      </p:sp>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a:p>
        </p:txBody>
      </p:sp>
      <p:sp>
        <p:nvSpPr>
          <p:cNvPr id="6" name="Slide Number Placeholder 5"/>
          <p:cNvSpPr>
            <a:spLocks noGrp="1"/>
          </p:cNvSpPr>
          <p:nvPr>
            <p:ph type="sldNum" sz="quarter" idx="12"/>
          </p:nvPr>
        </p:nvSpPr>
        <p:spPr/>
        <p:txBody>
          <a:bodyPr/>
          <a:lstStyle/>
          <a:p>
            <a:fld id="{15668F93-997B-4B1E-85D3-FB8113124546}" type="slidenum">
              <a:rPr lang="el-GR" smtClean="0"/>
              <a:t>50</a:t>
            </a:fld>
            <a:endParaRPr lang="el-GR"/>
          </a:p>
        </p:txBody>
      </p:sp>
    </p:spTree>
    <p:extLst>
      <p:ext uri="{BB962C8B-B14F-4D97-AF65-F5344CB8AC3E}">
        <p14:creationId xmlns:p14="http://schemas.microsoft.com/office/powerpoint/2010/main" val="348739065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l-GR" dirty="0"/>
          </a:p>
        </p:txBody>
      </p:sp>
      <p:sp>
        <p:nvSpPr>
          <p:cNvPr id="3" name="Content Placeholder 2"/>
          <p:cNvSpPr>
            <a:spLocks noGrp="1"/>
          </p:cNvSpPr>
          <p:nvPr>
            <p:ph idx="1"/>
          </p:nvPr>
        </p:nvSpPr>
        <p:spPr/>
        <p:txBody>
          <a:bodyPr>
            <a:normAutofit/>
          </a:bodyPr>
          <a:lstStyle/>
          <a:p>
            <a:r>
              <a:rPr lang="en-US" dirty="0"/>
              <a:t>Properly evaluate the system’s scalability using a cluster of physical nodes, each one </a:t>
            </a:r>
            <a:r>
              <a:rPr lang="en-US" dirty="0" smtClean="0"/>
              <a:t>assigned with </a:t>
            </a:r>
            <a:r>
              <a:rPr lang="en-US" dirty="0"/>
              <a:t>a dedicated disk</a:t>
            </a:r>
            <a:r>
              <a:rPr lang="en-US" dirty="0" smtClean="0"/>
              <a:t>.</a:t>
            </a:r>
          </a:p>
          <a:p>
            <a:r>
              <a:rPr lang="en-US" dirty="0" smtClean="0"/>
              <a:t>Compare </a:t>
            </a:r>
            <a:r>
              <a:rPr lang="en-US" dirty="0"/>
              <a:t>the Storm topology of our system to implementations in other distributed stream processing frameworks, such as Storm </a:t>
            </a:r>
            <a:r>
              <a:rPr lang="en-US" dirty="0" smtClean="0"/>
              <a:t>Trident, </a:t>
            </a:r>
            <a:r>
              <a:rPr lang="en-US" dirty="0"/>
              <a:t>Spark </a:t>
            </a:r>
            <a:r>
              <a:rPr lang="en-US" dirty="0" smtClean="0"/>
              <a:t>Streaming </a:t>
            </a:r>
            <a:r>
              <a:rPr lang="en-US" dirty="0"/>
              <a:t>and </a:t>
            </a:r>
            <a:r>
              <a:rPr lang="en-US" dirty="0" err="1" smtClean="0"/>
              <a:t>Samza</a:t>
            </a:r>
            <a:r>
              <a:rPr lang="en-US" dirty="0" smtClean="0"/>
              <a:t>. </a:t>
            </a:r>
          </a:p>
          <a:p>
            <a:r>
              <a:rPr lang="en-US" dirty="0" smtClean="0"/>
              <a:t>Compare </a:t>
            </a:r>
            <a:r>
              <a:rPr lang="en-US" dirty="0"/>
              <a:t>Phoenix to other low latency SQL-on-HBase querying engines, such as Apache </a:t>
            </a:r>
            <a:r>
              <a:rPr lang="en-US" dirty="0" smtClean="0"/>
              <a:t>Drill </a:t>
            </a:r>
            <a:r>
              <a:rPr lang="en-US" dirty="0"/>
              <a:t>and Spark </a:t>
            </a:r>
            <a:r>
              <a:rPr lang="en-US" dirty="0" smtClean="0"/>
              <a:t>SQL.</a:t>
            </a:r>
            <a:r>
              <a:rPr lang="en-US" dirty="0"/>
              <a:t/>
            </a:r>
            <a:br>
              <a:rPr lang="en-US" dirty="0"/>
            </a:br>
            <a:r>
              <a:rPr lang="en-US" dirty="0"/>
              <a:t/>
            </a:r>
            <a:br>
              <a:rPr lang="en-US" dirty="0"/>
            </a:br>
            <a:endParaRPr lang="el-GR" dirty="0"/>
          </a:p>
        </p:txBody>
      </p:sp>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a:p>
        </p:txBody>
      </p:sp>
      <p:sp>
        <p:nvSpPr>
          <p:cNvPr id="6" name="Slide Number Placeholder 5"/>
          <p:cNvSpPr>
            <a:spLocks noGrp="1"/>
          </p:cNvSpPr>
          <p:nvPr>
            <p:ph type="sldNum" sz="quarter" idx="12"/>
          </p:nvPr>
        </p:nvSpPr>
        <p:spPr/>
        <p:txBody>
          <a:bodyPr/>
          <a:lstStyle/>
          <a:p>
            <a:fld id="{15668F93-997B-4B1E-85D3-FB8113124546}" type="slidenum">
              <a:rPr lang="el-GR" smtClean="0"/>
              <a:t>51</a:t>
            </a:fld>
            <a:endParaRPr lang="el-GR"/>
          </a:p>
        </p:txBody>
      </p:sp>
    </p:spTree>
    <p:extLst>
      <p:ext uri="{BB962C8B-B14F-4D97-AF65-F5344CB8AC3E}">
        <p14:creationId xmlns:p14="http://schemas.microsoft.com/office/powerpoint/2010/main" val="75708659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Questions?</a:t>
            </a:r>
            <a:endParaRPr lang="el-GR"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99939" y="1857625"/>
            <a:ext cx="5588571" cy="4000000"/>
          </a:xfrm>
        </p:spPr>
      </p:pic>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dirty="0"/>
          </a:p>
        </p:txBody>
      </p:sp>
      <p:sp>
        <p:nvSpPr>
          <p:cNvPr id="6" name="Slide Number Placeholder 5"/>
          <p:cNvSpPr>
            <a:spLocks noGrp="1"/>
          </p:cNvSpPr>
          <p:nvPr>
            <p:ph type="sldNum" sz="quarter" idx="12"/>
          </p:nvPr>
        </p:nvSpPr>
        <p:spPr/>
        <p:txBody>
          <a:bodyPr/>
          <a:lstStyle/>
          <a:p>
            <a:fld id="{15668F93-997B-4B1E-85D3-FB8113124546}" type="slidenum">
              <a:rPr lang="el-GR" smtClean="0"/>
              <a:t>52</a:t>
            </a:fld>
            <a:endParaRPr lang="el-GR"/>
          </a:p>
        </p:txBody>
      </p:sp>
    </p:spTree>
    <p:extLst>
      <p:ext uri="{BB962C8B-B14F-4D97-AF65-F5344CB8AC3E}">
        <p14:creationId xmlns:p14="http://schemas.microsoft.com/office/powerpoint/2010/main" val="32226621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Theoretical Background</a:t>
            </a:r>
            <a:endParaRPr lang="el-GR" dirty="0"/>
          </a:p>
        </p:txBody>
      </p:sp>
      <p:sp>
        <p:nvSpPr>
          <p:cNvPr id="8" name="Text Placeholder 7"/>
          <p:cNvSpPr>
            <a:spLocks noGrp="1"/>
          </p:cNvSpPr>
          <p:nvPr>
            <p:ph type="body" idx="1"/>
          </p:nvPr>
        </p:nvSpPr>
        <p:spPr/>
        <p:txBody>
          <a:bodyPr/>
          <a:lstStyle/>
          <a:p>
            <a:endParaRPr lang="el-GR" dirty="0"/>
          </a:p>
        </p:txBody>
      </p:sp>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a:p>
        </p:txBody>
      </p:sp>
      <p:sp>
        <p:nvSpPr>
          <p:cNvPr id="6" name="Slide Number Placeholder 5"/>
          <p:cNvSpPr>
            <a:spLocks noGrp="1"/>
          </p:cNvSpPr>
          <p:nvPr>
            <p:ph type="sldNum" sz="quarter" idx="12"/>
          </p:nvPr>
        </p:nvSpPr>
        <p:spPr/>
        <p:txBody>
          <a:bodyPr/>
          <a:lstStyle/>
          <a:p>
            <a:fld id="{15668F93-997B-4B1E-85D3-FB8113124546}" type="slidenum">
              <a:rPr lang="el-GR" smtClean="0"/>
              <a:t>6</a:t>
            </a:fld>
            <a:endParaRPr lang="el-GR"/>
          </a:p>
        </p:txBody>
      </p:sp>
    </p:spTree>
    <p:extLst>
      <p:ext uri="{BB962C8B-B14F-4D97-AF65-F5344CB8AC3E}">
        <p14:creationId xmlns:p14="http://schemas.microsoft.com/office/powerpoint/2010/main" val="31666489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Kafka</a:t>
            </a:r>
            <a:endParaRPr lang="el-GR" dirty="0"/>
          </a:p>
        </p:txBody>
      </p:sp>
      <p:sp>
        <p:nvSpPr>
          <p:cNvPr id="8" name="Content Placeholder 7"/>
          <p:cNvSpPr>
            <a:spLocks noGrp="1"/>
          </p:cNvSpPr>
          <p:nvPr>
            <p:ph idx="1"/>
          </p:nvPr>
        </p:nvSpPr>
        <p:spPr/>
        <p:txBody>
          <a:bodyPr/>
          <a:lstStyle/>
          <a:p>
            <a:pPr marL="0" indent="0">
              <a:buNone/>
            </a:pPr>
            <a:r>
              <a:rPr lang="en-US" dirty="0" smtClean="0"/>
              <a:t>Kafka is </a:t>
            </a:r>
            <a:r>
              <a:rPr lang="en-US" dirty="0"/>
              <a:t>a distributed </a:t>
            </a:r>
            <a:r>
              <a:rPr lang="en-US" dirty="0" smtClean="0"/>
              <a:t>messaging system, </a:t>
            </a:r>
            <a:r>
              <a:rPr lang="en-US" dirty="0"/>
              <a:t>used for collecting and delivering high volumes of data </a:t>
            </a:r>
            <a:r>
              <a:rPr lang="en-US" dirty="0" smtClean="0"/>
              <a:t>with low latency.</a:t>
            </a:r>
            <a:endParaRPr lang="el-GR" dirty="0" smtClean="0"/>
          </a:p>
          <a:p>
            <a:pPr marL="0" indent="0">
              <a:buNone/>
            </a:pPr>
            <a:endParaRPr lang="en-US" dirty="0" smtClean="0"/>
          </a:p>
          <a:p>
            <a:pPr marL="0" indent="0">
              <a:buNone/>
            </a:pPr>
            <a:r>
              <a:rPr lang="en-US" dirty="0" smtClean="0"/>
              <a:t>Key features:</a:t>
            </a:r>
          </a:p>
          <a:p>
            <a:r>
              <a:rPr lang="en-US" dirty="0" smtClean="0"/>
              <a:t>Fast</a:t>
            </a:r>
          </a:p>
          <a:p>
            <a:r>
              <a:rPr lang="en-US" dirty="0" smtClean="0"/>
              <a:t>Scalable</a:t>
            </a:r>
          </a:p>
          <a:p>
            <a:r>
              <a:rPr lang="en-US" dirty="0" smtClean="0"/>
              <a:t>Fault-tolerant</a:t>
            </a:r>
            <a:endParaRPr lang="en-US" dirty="0"/>
          </a:p>
        </p:txBody>
      </p:sp>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a:p>
        </p:txBody>
      </p:sp>
      <p:sp>
        <p:nvSpPr>
          <p:cNvPr id="6" name="Slide Number Placeholder 5"/>
          <p:cNvSpPr>
            <a:spLocks noGrp="1"/>
          </p:cNvSpPr>
          <p:nvPr>
            <p:ph type="sldNum" sz="quarter" idx="12"/>
          </p:nvPr>
        </p:nvSpPr>
        <p:spPr/>
        <p:txBody>
          <a:bodyPr/>
          <a:lstStyle/>
          <a:p>
            <a:fld id="{15668F93-997B-4B1E-85D3-FB8113124546}" type="slidenum">
              <a:rPr lang="el-GR" smtClean="0"/>
              <a:t>7</a:t>
            </a:fld>
            <a:endParaRPr lang="el-GR"/>
          </a:p>
        </p:txBody>
      </p:sp>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7152" y="629615"/>
            <a:ext cx="2056384" cy="1107746"/>
          </a:xfrm>
          <a:prstGeom prst="rect">
            <a:avLst/>
          </a:prstGeom>
        </p:spPr>
      </p:pic>
    </p:spTree>
    <p:extLst>
      <p:ext uri="{BB962C8B-B14F-4D97-AF65-F5344CB8AC3E}">
        <p14:creationId xmlns:p14="http://schemas.microsoft.com/office/powerpoint/2010/main" val="1816189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Kafka Basic Concepts</a:t>
            </a:r>
            <a:endParaRPr lang="el-GR" dirty="0"/>
          </a:p>
        </p:txBody>
      </p:sp>
      <p:sp>
        <p:nvSpPr>
          <p:cNvPr id="11" name="Content Placeholder 10"/>
          <p:cNvSpPr>
            <a:spLocks noGrp="1"/>
          </p:cNvSpPr>
          <p:nvPr>
            <p:ph idx="1"/>
          </p:nvPr>
        </p:nvSpPr>
        <p:spPr>
          <a:xfrm>
            <a:off x="822959" y="1845734"/>
            <a:ext cx="7543801" cy="1933786"/>
          </a:xfrm>
        </p:spPr>
        <p:txBody>
          <a:bodyPr>
            <a:normAutofit fontScale="92500" lnSpcReduction="20000"/>
          </a:bodyPr>
          <a:lstStyle/>
          <a:p>
            <a:r>
              <a:rPr lang="en-US" dirty="0" smtClean="0"/>
              <a:t>A </a:t>
            </a:r>
            <a:r>
              <a:rPr lang="en-US" b="1" dirty="0"/>
              <a:t>topic</a:t>
            </a:r>
            <a:r>
              <a:rPr lang="en-US" i="1" dirty="0"/>
              <a:t> </a:t>
            </a:r>
            <a:r>
              <a:rPr lang="en-US" dirty="0"/>
              <a:t>defines a stream of messages of a particular </a:t>
            </a:r>
            <a:r>
              <a:rPr lang="en-US" dirty="0" smtClean="0"/>
              <a:t>type.</a:t>
            </a:r>
            <a:endParaRPr lang="en-US" dirty="0"/>
          </a:p>
          <a:p>
            <a:r>
              <a:rPr lang="en-US" dirty="0" smtClean="0"/>
              <a:t>A </a:t>
            </a:r>
            <a:r>
              <a:rPr lang="en-US" b="1" dirty="0"/>
              <a:t>producer</a:t>
            </a:r>
            <a:r>
              <a:rPr lang="en-US" i="1" dirty="0"/>
              <a:t> </a:t>
            </a:r>
            <a:r>
              <a:rPr lang="en-US" dirty="0"/>
              <a:t>is a process that publishes messages to a </a:t>
            </a:r>
            <a:r>
              <a:rPr lang="en-US" dirty="0" smtClean="0"/>
              <a:t>topic.</a:t>
            </a:r>
          </a:p>
          <a:p>
            <a:r>
              <a:rPr lang="en-US" dirty="0" smtClean="0"/>
              <a:t>The </a:t>
            </a:r>
            <a:r>
              <a:rPr lang="en-US" dirty="0"/>
              <a:t>published messages are stored at a cluster comprised of servers called </a:t>
            </a:r>
            <a:r>
              <a:rPr lang="en-US" b="1" dirty="0" smtClean="0"/>
              <a:t>brokers</a:t>
            </a:r>
            <a:r>
              <a:rPr lang="en-US" dirty="0" smtClean="0"/>
              <a:t>.</a:t>
            </a:r>
          </a:p>
          <a:p>
            <a:r>
              <a:rPr lang="en-US" dirty="0" smtClean="0"/>
              <a:t>A </a:t>
            </a:r>
            <a:r>
              <a:rPr lang="en-US" b="1" dirty="0"/>
              <a:t>consumer</a:t>
            </a:r>
            <a:r>
              <a:rPr lang="en-US" i="1" dirty="0"/>
              <a:t> </a:t>
            </a:r>
            <a:r>
              <a:rPr lang="en-US" dirty="0"/>
              <a:t>is a process that subscribes to one or more topics and processes the feed of </a:t>
            </a:r>
            <a:r>
              <a:rPr lang="en-US" dirty="0" smtClean="0"/>
              <a:t>published messages.</a:t>
            </a:r>
            <a:endParaRPr lang="en-US" dirty="0"/>
          </a:p>
        </p:txBody>
      </p:sp>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a:p>
        </p:txBody>
      </p:sp>
      <p:sp>
        <p:nvSpPr>
          <p:cNvPr id="6" name="Slide Number Placeholder 5"/>
          <p:cNvSpPr>
            <a:spLocks noGrp="1"/>
          </p:cNvSpPr>
          <p:nvPr>
            <p:ph type="sldNum" sz="quarter" idx="12"/>
          </p:nvPr>
        </p:nvSpPr>
        <p:spPr/>
        <p:txBody>
          <a:bodyPr/>
          <a:lstStyle/>
          <a:p>
            <a:fld id="{15668F93-997B-4B1E-85D3-FB8113124546}" type="slidenum">
              <a:rPr lang="el-GR" smtClean="0"/>
              <a:t>8</a:t>
            </a:fld>
            <a:endParaRPr lang="el-GR"/>
          </a:p>
        </p:txBody>
      </p:sp>
      <p:pic>
        <p:nvPicPr>
          <p:cNvPr id="13" name="Content Placeholder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4319" y="3635632"/>
            <a:ext cx="4135362" cy="2696449"/>
          </a:xfrm>
          <a:prstGeom prst="rect">
            <a:avLst/>
          </a:prstGeom>
        </p:spPr>
      </p:pic>
    </p:spTree>
    <p:extLst>
      <p:ext uri="{BB962C8B-B14F-4D97-AF65-F5344CB8AC3E}">
        <p14:creationId xmlns:p14="http://schemas.microsoft.com/office/powerpoint/2010/main" val="4189159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Storm</a:t>
            </a:r>
            <a:endParaRPr lang="el-GR" dirty="0"/>
          </a:p>
        </p:txBody>
      </p:sp>
      <p:sp>
        <p:nvSpPr>
          <p:cNvPr id="3" name="Content Placeholder 2"/>
          <p:cNvSpPr>
            <a:spLocks noGrp="1"/>
          </p:cNvSpPr>
          <p:nvPr>
            <p:ph idx="1"/>
          </p:nvPr>
        </p:nvSpPr>
        <p:spPr/>
        <p:txBody>
          <a:bodyPr/>
          <a:lstStyle/>
          <a:p>
            <a:pPr marL="0" indent="0">
              <a:buNone/>
            </a:pPr>
            <a:r>
              <a:rPr lang="en-US" dirty="0" smtClean="0"/>
              <a:t>Storm </a:t>
            </a:r>
            <a:r>
              <a:rPr lang="en-US" dirty="0"/>
              <a:t>is a </a:t>
            </a:r>
            <a:r>
              <a:rPr lang="en-US" dirty="0" smtClean="0"/>
              <a:t>distributed real-time computation system, used for processing data streams.</a:t>
            </a:r>
            <a:endParaRPr lang="el-GR" dirty="0" smtClean="0"/>
          </a:p>
          <a:p>
            <a:pPr marL="0" indent="0">
              <a:buNone/>
            </a:pPr>
            <a:endParaRPr lang="en-US" dirty="0" smtClean="0"/>
          </a:p>
          <a:p>
            <a:pPr marL="0" indent="0">
              <a:buNone/>
            </a:pPr>
            <a:r>
              <a:rPr lang="en-US" dirty="0" smtClean="0"/>
              <a:t>Key features:</a:t>
            </a:r>
          </a:p>
          <a:p>
            <a:r>
              <a:rPr lang="en-US" dirty="0" smtClean="0"/>
              <a:t>Scalable</a:t>
            </a:r>
          </a:p>
          <a:p>
            <a:r>
              <a:rPr lang="en-US" dirty="0" smtClean="0"/>
              <a:t>Fault-tolerant</a:t>
            </a:r>
          </a:p>
          <a:p>
            <a:r>
              <a:rPr lang="en-US" dirty="0" smtClean="0"/>
              <a:t>Efficient</a:t>
            </a:r>
          </a:p>
          <a:p>
            <a:r>
              <a:rPr lang="en-US" dirty="0" smtClean="0"/>
              <a:t>Reliable</a:t>
            </a:r>
            <a:endParaRPr lang="el-GR" dirty="0"/>
          </a:p>
        </p:txBody>
      </p:sp>
      <p:sp>
        <p:nvSpPr>
          <p:cNvPr id="4" name="Date Placeholder 3"/>
          <p:cNvSpPr>
            <a:spLocks noGrp="1"/>
          </p:cNvSpPr>
          <p:nvPr>
            <p:ph type="dt" sz="half" idx="10"/>
          </p:nvPr>
        </p:nvSpPr>
        <p:spPr/>
        <p:txBody>
          <a:bodyPr/>
          <a:lstStyle/>
          <a:p>
            <a:r>
              <a:rPr lang="el-GR" smtClean="0"/>
              <a:t>2/11/2015</a:t>
            </a:r>
            <a:endParaRPr lang="el-GR"/>
          </a:p>
        </p:txBody>
      </p:sp>
      <p:sp>
        <p:nvSpPr>
          <p:cNvPr id="5" name="Footer Placeholder 4"/>
          <p:cNvSpPr>
            <a:spLocks noGrp="1"/>
          </p:cNvSpPr>
          <p:nvPr>
            <p:ph type="ftr" sz="quarter" idx="11"/>
          </p:nvPr>
        </p:nvSpPr>
        <p:spPr/>
        <p:txBody>
          <a:bodyPr/>
          <a:lstStyle/>
          <a:p>
            <a:r>
              <a:rPr lang="en-US" smtClean="0"/>
              <a:t>Diploma Thesis Defense - Georgios Touloupas</a:t>
            </a:r>
            <a:endParaRPr lang="el-GR"/>
          </a:p>
        </p:txBody>
      </p:sp>
      <p:sp>
        <p:nvSpPr>
          <p:cNvPr id="6" name="Slide Number Placeholder 5"/>
          <p:cNvSpPr>
            <a:spLocks noGrp="1"/>
          </p:cNvSpPr>
          <p:nvPr>
            <p:ph type="sldNum" sz="quarter" idx="12"/>
          </p:nvPr>
        </p:nvSpPr>
        <p:spPr/>
        <p:txBody>
          <a:bodyPr/>
          <a:lstStyle/>
          <a:p>
            <a:fld id="{15668F93-997B-4B1E-85D3-FB8113124546}" type="slidenum">
              <a:rPr lang="el-GR" smtClean="0"/>
              <a:t>9</a:t>
            </a:fld>
            <a:endParaRPr lang="el-G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58345" y="823599"/>
            <a:ext cx="2208415" cy="806072"/>
          </a:xfrm>
          <a:prstGeom prst="rect">
            <a:avLst/>
          </a:prstGeom>
        </p:spPr>
      </p:pic>
      <p:pic>
        <p:nvPicPr>
          <p:cNvPr id="8" name="Content Placeholder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1162" y="2878067"/>
            <a:ext cx="4455598" cy="2991027"/>
          </a:xfrm>
          <a:prstGeom prst="rect">
            <a:avLst/>
          </a:prstGeom>
        </p:spPr>
      </p:pic>
    </p:spTree>
    <p:extLst>
      <p:ext uri="{BB962C8B-B14F-4D97-AF65-F5344CB8AC3E}">
        <p14:creationId xmlns:p14="http://schemas.microsoft.com/office/powerpoint/2010/main" val="322565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18410</TotalTime>
  <Words>7010</Words>
  <Application>Microsoft Office PowerPoint</Application>
  <PresentationFormat>On-screen Show (4:3)</PresentationFormat>
  <Paragraphs>684</Paragraphs>
  <Slides>52</Slides>
  <Notes>51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Calibri Light</vt:lpstr>
      <vt:lpstr>Courier New</vt:lpstr>
      <vt:lpstr>Retrospect</vt:lpstr>
      <vt:lpstr>Distributed Analytical  Processing of Network Data Streams in Real Time</vt:lpstr>
      <vt:lpstr>Contents</vt:lpstr>
      <vt:lpstr>Introduction</vt:lpstr>
      <vt:lpstr>Motivation</vt:lpstr>
      <vt:lpstr>Objectives</vt:lpstr>
      <vt:lpstr>Theoretical Background</vt:lpstr>
      <vt:lpstr>Kafka</vt:lpstr>
      <vt:lpstr>Kafka Basic Concepts</vt:lpstr>
      <vt:lpstr>Storm</vt:lpstr>
      <vt:lpstr>Storm Topology</vt:lpstr>
      <vt:lpstr>HDFS</vt:lpstr>
      <vt:lpstr>HBase</vt:lpstr>
      <vt:lpstr>HBase Data Model</vt:lpstr>
      <vt:lpstr>Phoenix</vt:lpstr>
      <vt:lpstr>Phoenix Data Model</vt:lpstr>
      <vt:lpstr>TopN Queries</vt:lpstr>
      <vt:lpstr>System Description</vt:lpstr>
      <vt:lpstr>Denormalization</vt:lpstr>
      <vt:lpstr>System Overview</vt:lpstr>
      <vt:lpstr>System Key Features</vt:lpstr>
      <vt:lpstr>Data Generation and Input</vt:lpstr>
      <vt:lpstr>Kafka Topic</vt:lpstr>
      <vt:lpstr>Storm Topology</vt:lpstr>
      <vt:lpstr>Phoenix Table</vt:lpstr>
      <vt:lpstr>Phoenix Table</vt:lpstr>
      <vt:lpstr>HBase and Phoenix Optimizations</vt:lpstr>
      <vt:lpstr>HDFS Short-Circuit Local Reads</vt:lpstr>
      <vt:lpstr>Compression and Data Block Encoding</vt:lpstr>
      <vt:lpstr>Compression and Data Block Encoding</vt:lpstr>
      <vt:lpstr>Fast Diff Data Block Encoding</vt:lpstr>
      <vt:lpstr>Salting</vt:lpstr>
      <vt:lpstr>Salting</vt:lpstr>
      <vt:lpstr>Evaluation</vt:lpstr>
      <vt:lpstr>Datasets</vt:lpstr>
      <vt:lpstr>Evaluation Cluster</vt:lpstr>
      <vt:lpstr>Kafka Scalability</vt:lpstr>
      <vt:lpstr>Storm Parallelism Tuning</vt:lpstr>
      <vt:lpstr>Bolt Execute Latencies</vt:lpstr>
      <vt:lpstr>Total System Latency</vt:lpstr>
      <vt:lpstr>Salting Write Performance</vt:lpstr>
      <vt:lpstr>Salting Write Performance</vt:lpstr>
      <vt:lpstr>Storm Scalability</vt:lpstr>
      <vt:lpstr>HBase and Phoenix Experiments</vt:lpstr>
      <vt:lpstr>Salting Read Performance</vt:lpstr>
      <vt:lpstr>HDFS Short-Circuit Local Reads</vt:lpstr>
      <vt:lpstr>Compression and Data Block Encoding</vt:lpstr>
      <vt:lpstr>Number of Column Families</vt:lpstr>
      <vt:lpstr>HBase Scalability</vt:lpstr>
      <vt:lpstr>Conclusion</vt:lpstr>
      <vt:lpstr>Concluding Remarks</vt:lpstr>
      <vt:lpstr>Future Work</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gttm</dc:creator>
  <cp:lastModifiedBy>gttm</cp:lastModifiedBy>
  <cp:revision>214</cp:revision>
  <dcterms:created xsi:type="dcterms:W3CDTF">2015-10-20T22:23:28Z</dcterms:created>
  <dcterms:modified xsi:type="dcterms:W3CDTF">2015-11-02T17:37:46Z</dcterms:modified>
</cp:coreProperties>
</file>