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333" r:id="rId4"/>
    <p:sldId id="335" r:id="rId5"/>
    <p:sldId id="339" r:id="rId6"/>
    <p:sldId id="336" r:id="rId7"/>
    <p:sldId id="337" r:id="rId8"/>
    <p:sldId id="334" r:id="rId9"/>
    <p:sldId id="261" r:id="rId10"/>
    <p:sldId id="319" r:id="rId11"/>
    <p:sldId id="340" r:id="rId12"/>
    <p:sldId id="341" r:id="rId13"/>
    <p:sldId id="34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Shappell" initials="HS" lastIdx="1" clrIdx="0">
    <p:extLst>
      <p:ext uri="{19B8F6BF-5375-455C-9EA6-DF929625EA0E}">
        <p15:presenceInfo xmlns:p15="http://schemas.microsoft.com/office/powerpoint/2012/main" userId="b3bf6b2cefedc6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100" d="100"/>
          <a:sy n="100" d="100"/>
        </p:scale>
        <p:origin x="19"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882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10/18/2021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5059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73919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13788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91367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68256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06476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171750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28091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18733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6031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10/18/2021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892531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10/18/2021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76914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31864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991045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558281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10/18/2021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131276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10/18/2021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9545532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1.x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d.com/talks/hans_rosling_the_best_stats_you_ve_ever_seen?language=en" TargetMode="External"/><Relationship Id="rId2" Type="http://schemas.openxmlformats.org/officeDocument/2006/relationships/hyperlink" Target="https://www.ted.com/talks/hans_rosling_shows_the_best_stats_you_ve_ever_seen?language=en" TargetMode="External"/><Relationship Id="rId1" Type="http://schemas.openxmlformats.org/officeDocument/2006/relationships/slideLayout" Target="../slideLayouts/slideLayout2.xml"/><Relationship Id="rId4" Type="http://schemas.openxmlformats.org/officeDocument/2006/relationships/hyperlink" Target="https://www.gapminder.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9A88A-7D4B-4345-8AAA-0F69B29ABC4E}"/>
              </a:ext>
            </a:extLst>
          </p:cNvPr>
          <p:cNvSpPr>
            <a:spLocks noGrp="1"/>
          </p:cNvSpPr>
          <p:nvPr>
            <p:ph type="ctrTitle"/>
          </p:nvPr>
        </p:nvSpPr>
        <p:spPr>
          <a:xfrm>
            <a:off x="965504" y="258618"/>
            <a:ext cx="10857041" cy="3796915"/>
          </a:xfrm>
        </p:spPr>
        <p:txBody>
          <a:bodyPr>
            <a:normAutofit/>
          </a:bodyPr>
          <a:lstStyle/>
          <a:p>
            <a:pPr algn="ctr"/>
            <a:r>
              <a:rPr lang="en-US" sz="5400" dirty="0"/>
              <a:t>CS 777 </a:t>
            </a:r>
            <a:br>
              <a:rPr lang="en-US" sz="5400" dirty="0"/>
            </a:br>
            <a:r>
              <a:rPr lang="en-US" sz="4400" dirty="0"/>
              <a:t>1</a:t>
            </a:r>
            <a:r>
              <a:rPr lang="en-US" sz="4000" dirty="0"/>
              <a:t>. </a:t>
            </a:r>
            <a:r>
              <a:rPr lang="en-US" sz="3200" dirty="0"/>
              <a:t>CDC Survey – Predict form of arthritis, rheumatoid arthritis, gout, lupus, or fibromyalgia</a:t>
            </a:r>
            <a:br>
              <a:rPr lang="en-US" sz="3600" dirty="0"/>
            </a:br>
            <a:r>
              <a:rPr lang="en-US" sz="3600" dirty="0"/>
              <a:t>2. </a:t>
            </a:r>
            <a:r>
              <a:rPr lang="en-US" sz="3200" dirty="0"/>
              <a:t>Trends in World Health and Economics  - Clustering</a:t>
            </a:r>
            <a:endParaRPr lang="en-US" sz="4000" dirty="0"/>
          </a:p>
        </p:txBody>
      </p:sp>
      <p:sp>
        <p:nvSpPr>
          <p:cNvPr id="3" name="Subtitle 2">
            <a:extLst>
              <a:ext uri="{FF2B5EF4-FFF2-40B4-BE49-F238E27FC236}">
                <a16:creationId xmlns:a16="http://schemas.microsoft.com/office/drawing/2014/main" id="{B9B0180F-4EAC-499A-88EB-902D3A63650D}"/>
              </a:ext>
            </a:extLst>
          </p:cNvPr>
          <p:cNvSpPr>
            <a:spLocks noGrp="1"/>
          </p:cNvSpPr>
          <p:nvPr>
            <p:ph type="subTitle" idx="1"/>
          </p:nvPr>
        </p:nvSpPr>
        <p:spPr>
          <a:xfrm>
            <a:off x="-2607035" y="4682289"/>
            <a:ext cx="10260990" cy="1209763"/>
          </a:xfrm>
        </p:spPr>
        <p:txBody>
          <a:bodyPr>
            <a:normAutofit/>
          </a:bodyPr>
          <a:lstStyle/>
          <a:p>
            <a:pPr algn="ctr"/>
            <a:r>
              <a:rPr lang="en-US" sz="2800" b="1" dirty="0">
                <a:solidFill>
                  <a:schemeClr val="bg2"/>
                </a:solidFill>
              </a:rPr>
              <a:t>Oct 2021</a:t>
            </a:r>
          </a:p>
        </p:txBody>
      </p:sp>
      <p:sp>
        <p:nvSpPr>
          <p:cNvPr id="4" name="TextBox 3">
            <a:extLst>
              <a:ext uri="{FF2B5EF4-FFF2-40B4-BE49-F238E27FC236}">
                <a16:creationId xmlns:a16="http://schemas.microsoft.com/office/drawing/2014/main" id="{0F49D36E-913F-48FD-833A-1C4990352BB3}"/>
              </a:ext>
            </a:extLst>
          </p:cNvPr>
          <p:cNvSpPr txBox="1"/>
          <p:nvPr/>
        </p:nvSpPr>
        <p:spPr>
          <a:xfrm>
            <a:off x="8012756" y="4704502"/>
            <a:ext cx="4024648" cy="523220"/>
          </a:xfrm>
          <a:prstGeom prst="rect">
            <a:avLst/>
          </a:prstGeom>
          <a:noFill/>
        </p:spPr>
        <p:txBody>
          <a:bodyPr wrap="square" rtlCol="0">
            <a:spAutoFit/>
          </a:bodyPr>
          <a:lstStyle/>
          <a:p>
            <a:r>
              <a:rPr lang="en-US" sz="2800" b="1" cap="all" dirty="0">
                <a:solidFill>
                  <a:schemeClr val="bg2"/>
                </a:solidFill>
                <a:latin typeface="+mj-lt"/>
                <a:ea typeface="+mj-ea"/>
                <a:cs typeface="+mj-cs"/>
              </a:rPr>
              <a:t>Gaurav Tungare</a:t>
            </a:r>
          </a:p>
        </p:txBody>
      </p:sp>
    </p:spTree>
    <p:extLst>
      <p:ext uri="{BB962C8B-B14F-4D97-AF65-F5344CB8AC3E}">
        <p14:creationId xmlns:p14="http://schemas.microsoft.com/office/powerpoint/2010/main" val="42516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CA57-6CF2-417C-BF94-7DD77FF5C9B4}"/>
              </a:ext>
            </a:extLst>
          </p:cNvPr>
          <p:cNvSpPr>
            <a:spLocks noGrp="1"/>
          </p:cNvSpPr>
          <p:nvPr>
            <p:ph type="title"/>
          </p:nvPr>
        </p:nvSpPr>
        <p:spPr>
          <a:xfrm>
            <a:off x="646111" y="452718"/>
            <a:ext cx="10135303" cy="950780"/>
          </a:xfrm>
        </p:spPr>
        <p:txBody>
          <a:bodyPr/>
          <a:lstStyle/>
          <a:p>
            <a:r>
              <a:rPr lang="en-US" dirty="0"/>
              <a:t>Analysis of data - Life Expectancy Vs GDP</a:t>
            </a:r>
          </a:p>
        </p:txBody>
      </p:sp>
      <p:sp>
        <p:nvSpPr>
          <p:cNvPr id="5" name="Content Placeholder 4">
            <a:extLst>
              <a:ext uri="{FF2B5EF4-FFF2-40B4-BE49-F238E27FC236}">
                <a16:creationId xmlns:a16="http://schemas.microsoft.com/office/drawing/2014/main" id="{A48CDE44-F8BD-4F0E-AE4C-A27ACB93F72C}"/>
              </a:ext>
            </a:extLst>
          </p:cNvPr>
          <p:cNvSpPr>
            <a:spLocks noGrp="1"/>
          </p:cNvSpPr>
          <p:nvPr>
            <p:ph idx="1"/>
          </p:nvPr>
        </p:nvSpPr>
        <p:spPr>
          <a:xfrm>
            <a:off x="1103312" y="2052918"/>
            <a:ext cx="5324121" cy="4195481"/>
          </a:xfrm>
        </p:spPr>
        <p:txBody>
          <a:bodyPr>
            <a:normAutofit/>
          </a:bodyPr>
          <a:lstStyle/>
          <a:p>
            <a:pPr marL="0" indent="0">
              <a:buNone/>
            </a:pPr>
            <a:r>
              <a:rPr lang="en-US" dirty="0"/>
              <a:t>We will start by looking at data from with life expectancies around 70 years </a:t>
            </a:r>
          </a:p>
          <a:p>
            <a:pPr marL="0" indent="0">
              <a:buNone/>
            </a:pPr>
            <a:r>
              <a:rPr lang="en-US" dirty="0"/>
              <a:t>We see a lot of clustering around 70 years and around 40 year mark which in line with the GDP of high income and low income countries </a:t>
            </a:r>
          </a:p>
          <a:p>
            <a:pPr marL="0" indent="0">
              <a:buNone/>
            </a:pPr>
            <a:r>
              <a:rPr lang="en-US" dirty="0"/>
              <a:t>Clustering around life expectancy around 40 year mark denote that there is a correlation between the </a:t>
            </a:r>
            <a:r>
              <a:rPr lang="en-US" dirty="0" err="1"/>
              <a:t>gdp</a:t>
            </a:r>
            <a:r>
              <a:rPr lang="en-US" dirty="0"/>
              <a:t> of the country and  </a:t>
            </a:r>
          </a:p>
          <a:p>
            <a:pPr marL="0" indent="0">
              <a:buNone/>
            </a:pPr>
            <a:endParaRPr lang="en-US" dirty="0"/>
          </a:p>
          <a:p>
            <a:pPr marL="800100" lvl="2" indent="0">
              <a:buNone/>
            </a:pPr>
            <a:endParaRPr lang="en-US" sz="2800" dirty="0"/>
          </a:p>
        </p:txBody>
      </p:sp>
      <p:pic>
        <p:nvPicPr>
          <p:cNvPr id="4" name="Picture 3" descr="Chart, scatter chart&#10;&#10;Description automatically generated">
            <a:extLst>
              <a:ext uri="{FF2B5EF4-FFF2-40B4-BE49-F238E27FC236}">
                <a16:creationId xmlns:a16="http://schemas.microsoft.com/office/drawing/2014/main" id="{AF820CCB-ABF7-4536-A3E9-C4BEA4ADB799}"/>
              </a:ext>
            </a:extLst>
          </p:cNvPr>
          <p:cNvPicPr>
            <a:picLocks noChangeAspect="1"/>
          </p:cNvPicPr>
          <p:nvPr/>
        </p:nvPicPr>
        <p:blipFill>
          <a:blip r:embed="rId2"/>
          <a:stretch>
            <a:fillRect/>
          </a:stretch>
        </p:blipFill>
        <p:spPr>
          <a:xfrm>
            <a:off x="6427433" y="1589700"/>
            <a:ext cx="5549392" cy="4260684"/>
          </a:xfrm>
          <a:prstGeom prst="rect">
            <a:avLst/>
          </a:prstGeom>
        </p:spPr>
      </p:pic>
    </p:spTree>
    <p:extLst>
      <p:ext uri="{BB962C8B-B14F-4D97-AF65-F5344CB8AC3E}">
        <p14:creationId xmlns:p14="http://schemas.microsoft.com/office/powerpoint/2010/main" val="151771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CA57-6CF2-417C-BF94-7DD77FF5C9B4}"/>
              </a:ext>
            </a:extLst>
          </p:cNvPr>
          <p:cNvSpPr>
            <a:spLocks noGrp="1"/>
          </p:cNvSpPr>
          <p:nvPr>
            <p:ph type="title"/>
          </p:nvPr>
        </p:nvSpPr>
        <p:spPr>
          <a:xfrm>
            <a:off x="646111" y="452718"/>
            <a:ext cx="10135303" cy="950780"/>
          </a:xfrm>
        </p:spPr>
        <p:txBody>
          <a:bodyPr/>
          <a:lstStyle/>
          <a:p>
            <a:r>
              <a:rPr lang="en-US" dirty="0"/>
              <a:t>Clustering- </a:t>
            </a:r>
            <a:r>
              <a:rPr lang="en-US" dirty="0" err="1"/>
              <a:t>Kmean</a:t>
            </a:r>
            <a:endParaRPr lang="en-US" dirty="0"/>
          </a:p>
        </p:txBody>
      </p:sp>
      <p:sp>
        <p:nvSpPr>
          <p:cNvPr id="5" name="Content Placeholder 4">
            <a:extLst>
              <a:ext uri="{FF2B5EF4-FFF2-40B4-BE49-F238E27FC236}">
                <a16:creationId xmlns:a16="http://schemas.microsoft.com/office/drawing/2014/main" id="{A48CDE44-F8BD-4F0E-AE4C-A27ACB93F72C}"/>
              </a:ext>
            </a:extLst>
          </p:cNvPr>
          <p:cNvSpPr>
            <a:spLocks noGrp="1"/>
          </p:cNvSpPr>
          <p:nvPr>
            <p:ph idx="1"/>
          </p:nvPr>
        </p:nvSpPr>
        <p:spPr>
          <a:xfrm>
            <a:off x="1103312" y="2052918"/>
            <a:ext cx="9363461" cy="4195481"/>
          </a:xfrm>
        </p:spPr>
        <p:txBody>
          <a:bodyPr>
            <a:normAutofit/>
          </a:bodyPr>
          <a:lstStyle/>
          <a:p>
            <a:pPr marL="0" marR="0">
              <a:spcBef>
                <a:spcPts val="900"/>
              </a:spcBef>
              <a:spcAft>
                <a:spcPts val="900"/>
              </a:spcAft>
            </a:pPr>
            <a:r>
              <a:rPr lang="en-US" sz="2100" dirty="0"/>
              <a:t>I am using Silhouette Score for measuring the goodness of the clusters</a:t>
            </a:r>
          </a:p>
          <a:p>
            <a:pPr marL="0" indent="0">
              <a:buNone/>
            </a:pPr>
            <a:endParaRPr lang="en-US" dirty="0"/>
          </a:p>
          <a:p>
            <a:pPr marL="800100" lvl="2" indent="0">
              <a:buNone/>
            </a:pPr>
            <a:endParaRPr lang="en-US" sz="2800" dirty="0"/>
          </a:p>
        </p:txBody>
      </p:sp>
      <p:pic>
        <p:nvPicPr>
          <p:cNvPr id="6" name="Picture 5" descr="Text&#10;&#10;Description automatically generated">
            <a:extLst>
              <a:ext uri="{FF2B5EF4-FFF2-40B4-BE49-F238E27FC236}">
                <a16:creationId xmlns:a16="http://schemas.microsoft.com/office/drawing/2014/main" id="{1F04857D-2BAC-42D0-9289-587814A90F6F}"/>
              </a:ext>
            </a:extLst>
          </p:cNvPr>
          <p:cNvPicPr>
            <a:picLocks noChangeAspect="1"/>
          </p:cNvPicPr>
          <p:nvPr/>
        </p:nvPicPr>
        <p:blipFill>
          <a:blip r:embed="rId2"/>
          <a:stretch>
            <a:fillRect/>
          </a:stretch>
        </p:blipFill>
        <p:spPr>
          <a:xfrm>
            <a:off x="1227487" y="2848437"/>
            <a:ext cx="4486275" cy="1409700"/>
          </a:xfrm>
          <a:prstGeom prst="rect">
            <a:avLst/>
          </a:prstGeom>
        </p:spPr>
      </p:pic>
      <p:pic>
        <p:nvPicPr>
          <p:cNvPr id="9" name="Picture 8" descr="Chart, line chart&#10;&#10;Description automatically generated">
            <a:extLst>
              <a:ext uri="{FF2B5EF4-FFF2-40B4-BE49-F238E27FC236}">
                <a16:creationId xmlns:a16="http://schemas.microsoft.com/office/drawing/2014/main" id="{5E35C7F9-38ED-4917-95DA-56675E54E58F}"/>
              </a:ext>
            </a:extLst>
          </p:cNvPr>
          <p:cNvPicPr>
            <a:picLocks noChangeAspect="1"/>
          </p:cNvPicPr>
          <p:nvPr/>
        </p:nvPicPr>
        <p:blipFill>
          <a:blip r:embed="rId3"/>
          <a:stretch>
            <a:fillRect/>
          </a:stretch>
        </p:blipFill>
        <p:spPr>
          <a:xfrm>
            <a:off x="5900598" y="2679209"/>
            <a:ext cx="5943600" cy="3157855"/>
          </a:xfrm>
          <a:prstGeom prst="rect">
            <a:avLst/>
          </a:prstGeom>
        </p:spPr>
      </p:pic>
    </p:spTree>
    <p:extLst>
      <p:ext uri="{BB962C8B-B14F-4D97-AF65-F5344CB8AC3E}">
        <p14:creationId xmlns:p14="http://schemas.microsoft.com/office/powerpoint/2010/main" val="254297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CA57-6CF2-417C-BF94-7DD77FF5C9B4}"/>
              </a:ext>
            </a:extLst>
          </p:cNvPr>
          <p:cNvSpPr>
            <a:spLocks noGrp="1"/>
          </p:cNvSpPr>
          <p:nvPr>
            <p:ph type="title"/>
          </p:nvPr>
        </p:nvSpPr>
        <p:spPr>
          <a:xfrm>
            <a:off x="646111" y="452718"/>
            <a:ext cx="10135303" cy="950780"/>
          </a:xfrm>
        </p:spPr>
        <p:txBody>
          <a:bodyPr/>
          <a:lstStyle/>
          <a:p>
            <a:r>
              <a:rPr lang="en-US" dirty="0"/>
              <a:t>Clustering- Gaussian Mixture</a:t>
            </a:r>
          </a:p>
        </p:txBody>
      </p:sp>
      <p:sp>
        <p:nvSpPr>
          <p:cNvPr id="5" name="Content Placeholder 4">
            <a:extLst>
              <a:ext uri="{FF2B5EF4-FFF2-40B4-BE49-F238E27FC236}">
                <a16:creationId xmlns:a16="http://schemas.microsoft.com/office/drawing/2014/main" id="{A48CDE44-F8BD-4F0E-AE4C-A27ACB93F72C}"/>
              </a:ext>
            </a:extLst>
          </p:cNvPr>
          <p:cNvSpPr>
            <a:spLocks noGrp="1"/>
          </p:cNvSpPr>
          <p:nvPr>
            <p:ph idx="1"/>
          </p:nvPr>
        </p:nvSpPr>
        <p:spPr>
          <a:xfrm>
            <a:off x="828104" y="1331259"/>
            <a:ext cx="9363461" cy="4195481"/>
          </a:xfrm>
        </p:spPr>
        <p:txBody>
          <a:bodyPr>
            <a:normAutofit/>
          </a:bodyPr>
          <a:lstStyle/>
          <a:p>
            <a:pPr marL="0" marR="0">
              <a:spcBef>
                <a:spcPts val="900"/>
              </a:spcBef>
              <a:spcAft>
                <a:spcPts val="900"/>
              </a:spcAft>
            </a:pPr>
            <a:r>
              <a:rPr lang="en-US" sz="2100" dirty="0"/>
              <a:t>I am using Gaussian Mixture to demonstrate the clustering technique learned in the class, The gaussian mixture using EM algo does give the required clusters </a:t>
            </a:r>
          </a:p>
          <a:p>
            <a:pPr marL="0" indent="0">
              <a:buNone/>
            </a:pPr>
            <a:endParaRPr lang="en-US" dirty="0"/>
          </a:p>
          <a:p>
            <a:pPr marL="800100" lvl="2" indent="0">
              <a:buNone/>
            </a:pPr>
            <a:endParaRPr lang="en-US" sz="2800" dirty="0"/>
          </a:p>
        </p:txBody>
      </p:sp>
      <p:pic>
        <p:nvPicPr>
          <p:cNvPr id="7" name="Picture 6" descr="A picture containing text, plaque&#10;&#10;Description automatically generated">
            <a:extLst>
              <a:ext uri="{FF2B5EF4-FFF2-40B4-BE49-F238E27FC236}">
                <a16:creationId xmlns:a16="http://schemas.microsoft.com/office/drawing/2014/main" id="{9CAE07FE-E240-4E89-B551-079BB746A702}"/>
              </a:ext>
            </a:extLst>
          </p:cNvPr>
          <p:cNvPicPr>
            <a:picLocks noChangeAspect="1"/>
          </p:cNvPicPr>
          <p:nvPr/>
        </p:nvPicPr>
        <p:blipFill>
          <a:blip r:embed="rId2"/>
          <a:stretch>
            <a:fillRect/>
          </a:stretch>
        </p:blipFill>
        <p:spPr>
          <a:xfrm>
            <a:off x="1458419" y="2354615"/>
            <a:ext cx="7215065" cy="4784325"/>
          </a:xfrm>
          <a:prstGeom prst="rect">
            <a:avLst/>
          </a:prstGeom>
        </p:spPr>
      </p:pic>
    </p:spTree>
    <p:extLst>
      <p:ext uri="{BB962C8B-B14F-4D97-AF65-F5344CB8AC3E}">
        <p14:creationId xmlns:p14="http://schemas.microsoft.com/office/powerpoint/2010/main" val="199310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CA57-6CF2-417C-BF94-7DD77FF5C9B4}"/>
              </a:ext>
            </a:extLst>
          </p:cNvPr>
          <p:cNvSpPr>
            <a:spLocks noGrp="1"/>
          </p:cNvSpPr>
          <p:nvPr>
            <p:ph type="title"/>
          </p:nvPr>
        </p:nvSpPr>
        <p:spPr>
          <a:xfrm>
            <a:off x="646111" y="452718"/>
            <a:ext cx="10135303" cy="950780"/>
          </a:xfrm>
        </p:spPr>
        <p:txBody>
          <a:bodyPr/>
          <a:lstStyle/>
          <a:p>
            <a:r>
              <a:rPr lang="en-US" dirty="0"/>
              <a:t>Clustering- Lesson Learnt </a:t>
            </a:r>
          </a:p>
        </p:txBody>
      </p:sp>
      <p:sp>
        <p:nvSpPr>
          <p:cNvPr id="5" name="Content Placeholder 4">
            <a:extLst>
              <a:ext uri="{FF2B5EF4-FFF2-40B4-BE49-F238E27FC236}">
                <a16:creationId xmlns:a16="http://schemas.microsoft.com/office/drawing/2014/main" id="{A48CDE44-F8BD-4F0E-AE4C-A27ACB93F72C}"/>
              </a:ext>
            </a:extLst>
          </p:cNvPr>
          <p:cNvSpPr>
            <a:spLocks noGrp="1"/>
          </p:cNvSpPr>
          <p:nvPr>
            <p:ph idx="1"/>
          </p:nvPr>
        </p:nvSpPr>
        <p:spPr>
          <a:xfrm>
            <a:off x="828104" y="1331259"/>
            <a:ext cx="9363461" cy="4195481"/>
          </a:xfrm>
        </p:spPr>
        <p:txBody>
          <a:bodyPr>
            <a:normAutofit/>
          </a:bodyPr>
          <a:lstStyle/>
          <a:p>
            <a:pPr marL="0">
              <a:spcBef>
                <a:spcPts val="900"/>
              </a:spcBef>
              <a:spcAft>
                <a:spcPts val="900"/>
              </a:spcAft>
            </a:pPr>
            <a:r>
              <a:rPr lang="en-US" sz="2100" dirty="0"/>
              <a:t>In general, k-means and EM may perform better or worse, depending on the nature of the data we want to cluster, and our criteria for what defines a good clustering result.</a:t>
            </a:r>
          </a:p>
          <a:p>
            <a:pPr marL="0" marR="0">
              <a:spcBef>
                <a:spcPts val="900"/>
              </a:spcBef>
              <a:spcAft>
                <a:spcPts val="900"/>
              </a:spcAft>
            </a:pPr>
            <a:endParaRPr lang="en-US" sz="2100" dirty="0"/>
          </a:p>
          <a:p>
            <a:pPr marL="0" marR="0">
              <a:spcBef>
                <a:spcPts val="900"/>
              </a:spcBef>
              <a:spcAft>
                <a:spcPts val="900"/>
              </a:spcAft>
            </a:pPr>
            <a:r>
              <a:rPr lang="en-US" sz="2100" dirty="0"/>
              <a:t>Thanks </a:t>
            </a:r>
          </a:p>
          <a:p>
            <a:pPr marL="0" indent="0">
              <a:buNone/>
            </a:pPr>
            <a:endParaRPr lang="en-US" dirty="0"/>
          </a:p>
          <a:p>
            <a:pPr marL="800100" lvl="2" indent="0">
              <a:buNone/>
            </a:pPr>
            <a:endParaRPr lang="en-US" sz="2800" dirty="0"/>
          </a:p>
        </p:txBody>
      </p:sp>
    </p:spTree>
    <p:extLst>
      <p:ext uri="{BB962C8B-B14F-4D97-AF65-F5344CB8AC3E}">
        <p14:creationId xmlns:p14="http://schemas.microsoft.com/office/powerpoint/2010/main" val="29219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548F-7373-4752-A8E1-4489B2C1B2F3}"/>
              </a:ext>
            </a:extLst>
          </p:cNvPr>
          <p:cNvSpPr>
            <a:spLocks noGrp="1"/>
          </p:cNvSpPr>
          <p:nvPr>
            <p:ph type="title"/>
          </p:nvPr>
        </p:nvSpPr>
        <p:spPr>
          <a:xfrm>
            <a:off x="619607" y="123470"/>
            <a:ext cx="9404723" cy="1400530"/>
          </a:xfrm>
        </p:spPr>
        <p:txBody>
          <a:bodyPr/>
          <a:lstStyle/>
          <a:p>
            <a:r>
              <a:rPr lang="en-US" dirty="0"/>
              <a:t>Topics </a:t>
            </a:r>
          </a:p>
        </p:txBody>
      </p:sp>
      <p:sp>
        <p:nvSpPr>
          <p:cNvPr id="3" name="Content Placeholder 2">
            <a:extLst>
              <a:ext uri="{FF2B5EF4-FFF2-40B4-BE49-F238E27FC236}">
                <a16:creationId xmlns:a16="http://schemas.microsoft.com/office/drawing/2014/main" id="{C022C9CD-E6BD-4CCA-A020-1375FE94F8C4}"/>
              </a:ext>
            </a:extLst>
          </p:cNvPr>
          <p:cNvSpPr>
            <a:spLocks noGrp="1"/>
          </p:cNvSpPr>
          <p:nvPr>
            <p:ph idx="1"/>
          </p:nvPr>
        </p:nvSpPr>
        <p:spPr>
          <a:xfrm>
            <a:off x="931034" y="1046921"/>
            <a:ext cx="4519855" cy="5446643"/>
          </a:xfrm>
        </p:spPr>
        <p:txBody>
          <a:bodyPr>
            <a:normAutofit/>
          </a:bodyPr>
          <a:lstStyle/>
          <a:p>
            <a:endParaRPr lang="en-US" b="1" dirty="0"/>
          </a:p>
          <a:p>
            <a:endParaRPr lang="en-US" b="1" dirty="0"/>
          </a:p>
          <a:p>
            <a:r>
              <a:rPr lang="en-US" b="1" dirty="0"/>
              <a:t>Background for Dataset</a:t>
            </a:r>
          </a:p>
          <a:p>
            <a:pPr marL="342900" lvl="1" indent="-342900"/>
            <a:r>
              <a:rPr lang="en-US" sz="2000" b="1" dirty="0"/>
              <a:t>Classifiers Used</a:t>
            </a:r>
          </a:p>
          <a:p>
            <a:pPr marL="742950" lvl="2" indent="-342900"/>
            <a:r>
              <a:rPr lang="en-US" sz="1800" b="1" dirty="0"/>
              <a:t>Logistic Regression</a:t>
            </a:r>
          </a:p>
          <a:p>
            <a:pPr marL="742950" lvl="2" indent="-342900"/>
            <a:r>
              <a:rPr lang="en-US" sz="1800" b="1" dirty="0"/>
              <a:t>Decision Tree</a:t>
            </a:r>
          </a:p>
          <a:p>
            <a:pPr marL="742950" lvl="2" indent="-342900"/>
            <a:r>
              <a:rPr lang="en-US" sz="1800" b="1" dirty="0"/>
              <a:t>Random Forest</a:t>
            </a:r>
          </a:p>
          <a:p>
            <a:pPr marL="742950" lvl="2" indent="-342900"/>
            <a:r>
              <a:rPr lang="en-US" sz="1800" b="1" dirty="0"/>
              <a:t>Naïve Bayes</a:t>
            </a:r>
          </a:p>
          <a:p>
            <a:pPr marL="342900" lvl="1" indent="-342900"/>
            <a:r>
              <a:rPr lang="en-US" sz="2000" b="1" dirty="0"/>
              <a:t>Dimension Selection/Reduction</a:t>
            </a:r>
          </a:p>
          <a:p>
            <a:pPr marL="342900" lvl="1" indent="-342900"/>
            <a:r>
              <a:rPr lang="en-US" sz="2000" b="1" dirty="0"/>
              <a:t>Best Model selection </a:t>
            </a:r>
          </a:p>
          <a:p>
            <a:pPr marL="342900" lvl="1" indent="-342900"/>
            <a:r>
              <a:rPr lang="en-US" sz="2100" b="1" dirty="0"/>
              <a:t>Justification of Best Model</a:t>
            </a:r>
          </a:p>
          <a:p>
            <a:pPr marL="342900" lvl="1" indent="-342900"/>
            <a:r>
              <a:rPr lang="en-US" sz="2100" b="1" dirty="0"/>
              <a:t>Lessons Learnt </a:t>
            </a:r>
          </a:p>
          <a:p>
            <a:pPr lvl="1">
              <a:buFont typeface="Arial" panose="020B0604020202020204" pitchFamily="34" charset="0"/>
              <a:buChar char="•"/>
            </a:pPr>
            <a:endParaRPr lang="en-US" dirty="0"/>
          </a:p>
          <a:p>
            <a:pPr marL="0" indent="0">
              <a:buNone/>
            </a:pPr>
            <a:endParaRPr lang="en-US" dirty="0"/>
          </a:p>
        </p:txBody>
      </p:sp>
      <p:sp>
        <p:nvSpPr>
          <p:cNvPr id="4" name="Title 1">
            <a:extLst>
              <a:ext uri="{FF2B5EF4-FFF2-40B4-BE49-F238E27FC236}">
                <a16:creationId xmlns:a16="http://schemas.microsoft.com/office/drawing/2014/main" id="{B3535E57-2FCC-4FF7-B83E-7E8CE8C108D0}"/>
              </a:ext>
            </a:extLst>
          </p:cNvPr>
          <p:cNvSpPr txBox="1">
            <a:spLocks/>
          </p:cNvSpPr>
          <p:nvPr/>
        </p:nvSpPr>
        <p:spPr>
          <a:xfrm>
            <a:off x="1056092" y="1046921"/>
            <a:ext cx="3808871" cy="90485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Classification</a:t>
            </a:r>
            <a:endParaRPr lang="en-US" dirty="0"/>
          </a:p>
        </p:txBody>
      </p:sp>
      <p:sp>
        <p:nvSpPr>
          <p:cNvPr id="5" name="Content Placeholder 2">
            <a:extLst>
              <a:ext uri="{FF2B5EF4-FFF2-40B4-BE49-F238E27FC236}">
                <a16:creationId xmlns:a16="http://schemas.microsoft.com/office/drawing/2014/main" id="{A10B3459-DC6D-4260-82E5-E863274CC08D}"/>
              </a:ext>
            </a:extLst>
          </p:cNvPr>
          <p:cNvSpPr txBox="1">
            <a:spLocks/>
          </p:cNvSpPr>
          <p:nvPr/>
        </p:nvSpPr>
        <p:spPr>
          <a:xfrm>
            <a:off x="6096000" y="1046921"/>
            <a:ext cx="4519855" cy="54466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b="1" dirty="0"/>
          </a:p>
          <a:p>
            <a:endParaRPr lang="en-US" b="1" dirty="0"/>
          </a:p>
          <a:p>
            <a:r>
              <a:rPr lang="en-US" b="1" dirty="0"/>
              <a:t>Background for Dataset</a:t>
            </a:r>
          </a:p>
          <a:p>
            <a:pPr marL="342900" lvl="1" indent="-342900"/>
            <a:r>
              <a:rPr lang="en-US" sz="2000" b="1" dirty="0"/>
              <a:t>Analysis of data</a:t>
            </a:r>
          </a:p>
          <a:p>
            <a:pPr marL="342900" lvl="1" indent="-342900"/>
            <a:r>
              <a:rPr lang="en-US" sz="2000" b="1" dirty="0"/>
              <a:t>Clustering using – </a:t>
            </a:r>
            <a:r>
              <a:rPr lang="en-US" sz="2000" b="1" dirty="0" err="1"/>
              <a:t>Kmean</a:t>
            </a:r>
            <a:r>
              <a:rPr lang="en-US" sz="2000" b="1" dirty="0"/>
              <a:t> Silhouette Score  </a:t>
            </a:r>
          </a:p>
          <a:p>
            <a:pPr marL="342900" lvl="1" indent="-342900"/>
            <a:r>
              <a:rPr lang="en-US" sz="2400" b="1" dirty="0"/>
              <a:t>Clustering using – Gaussian Mixture  </a:t>
            </a:r>
          </a:p>
          <a:p>
            <a:pPr marL="342900" lvl="1" indent="-342900"/>
            <a:r>
              <a:rPr lang="en-US" sz="2100" b="1" dirty="0"/>
              <a:t>Lessons Learnt </a:t>
            </a:r>
          </a:p>
          <a:p>
            <a:pPr lvl="1">
              <a:buFont typeface="Arial" panose="020B0604020202020204" pitchFamily="34" charset="0"/>
              <a:buChar char="•"/>
            </a:pPr>
            <a:endParaRPr lang="en-US" dirty="0"/>
          </a:p>
          <a:p>
            <a:pPr marL="0" indent="0">
              <a:buFont typeface="Wingdings 3" charset="2"/>
              <a:buNone/>
            </a:pPr>
            <a:endParaRPr lang="en-US" dirty="0"/>
          </a:p>
        </p:txBody>
      </p:sp>
      <p:sp>
        <p:nvSpPr>
          <p:cNvPr id="6" name="Title 1">
            <a:extLst>
              <a:ext uri="{FF2B5EF4-FFF2-40B4-BE49-F238E27FC236}">
                <a16:creationId xmlns:a16="http://schemas.microsoft.com/office/drawing/2014/main" id="{3C01EE2F-4926-4C22-8440-1CC142C3CFDB}"/>
              </a:ext>
            </a:extLst>
          </p:cNvPr>
          <p:cNvSpPr txBox="1">
            <a:spLocks/>
          </p:cNvSpPr>
          <p:nvPr/>
        </p:nvSpPr>
        <p:spPr>
          <a:xfrm>
            <a:off x="6215459" y="1046920"/>
            <a:ext cx="3808871" cy="90485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Clustering</a:t>
            </a:r>
            <a:endParaRPr lang="en-US" dirty="0"/>
          </a:p>
        </p:txBody>
      </p:sp>
    </p:spTree>
    <p:extLst>
      <p:ext uri="{BB962C8B-B14F-4D97-AF65-F5344CB8AC3E}">
        <p14:creationId xmlns:p14="http://schemas.microsoft.com/office/powerpoint/2010/main" val="35626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p:txBody>
          <a:bodyPr/>
          <a:lstStyle/>
          <a:p>
            <a:r>
              <a:rPr lang="en-US" dirty="0"/>
              <a:t>Background for Dataset- Classification</a:t>
            </a:r>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2192784"/>
            <a:ext cx="9162938" cy="3936052"/>
          </a:xfrm>
        </p:spPr>
        <p:txBody>
          <a:bodyPr>
            <a:normAutofit fontScale="32500" lnSpcReduction="20000"/>
          </a:bodyPr>
          <a:lstStyle/>
          <a:p>
            <a:pPr marL="0" indent="0">
              <a:buNone/>
            </a:pPr>
            <a:endParaRPr lang="en-US" sz="3700" dirty="0">
              <a:solidFill>
                <a:srgbClr val="FFC000"/>
              </a:solidFill>
              <a:latin typeface="Open Sans"/>
            </a:endParaRPr>
          </a:p>
          <a:p>
            <a:pPr marL="0" marR="0">
              <a:spcBef>
                <a:spcPts val="0"/>
              </a:spcBef>
              <a:spcAft>
                <a:spcPts val="0"/>
              </a:spcAft>
            </a:pPr>
            <a:r>
              <a:rPr lang="en-US" sz="5500" dirty="0">
                <a:solidFill>
                  <a:srgbClr val="FFC000"/>
                </a:solidFill>
                <a:latin typeface="Open Sans"/>
              </a:rPr>
              <a:t>The project-2018-BRFSS-arthritis.csv file has the dataset for the project and it has 11933 tuples and 108 attributes. Each tuple is a person who participated in the survey and each. attribute is an answer to a survey question. The class attribute is havarth3 and its value is either 1 or 2. The value of 1 means that the person was ever told to have some form of arthritis, rheumatoid arthritis, gout, lupus, or fibromyalgia.</a:t>
            </a:r>
          </a:p>
          <a:p>
            <a:pPr marL="0" marR="0" indent="0">
              <a:spcBef>
                <a:spcPts val="0"/>
              </a:spcBef>
              <a:spcAft>
                <a:spcPts val="0"/>
              </a:spcAft>
              <a:buNone/>
            </a:pPr>
            <a:endParaRPr lang="en-US" sz="5500" dirty="0">
              <a:solidFill>
                <a:srgbClr val="FFC000"/>
              </a:solidFill>
              <a:latin typeface="Open Sans"/>
            </a:endParaRPr>
          </a:p>
          <a:p>
            <a:pPr marL="0" marR="0">
              <a:spcBef>
                <a:spcPts val="0"/>
              </a:spcBef>
              <a:spcAft>
                <a:spcPts val="0"/>
              </a:spcAft>
            </a:pPr>
            <a:r>
              <a:rPr lang="en-US" sz="5500" dirty="0">
                <a:solidFill>
                  <a:srgbClr val="FFC000"/>
                </a:solidFill>
                <a:latin typeface="Open Sans"/>
              </a:rPr>
              <a:t> Total Record Count – 11933 tuples w/ 108 attributes</a:t>
            </a:r>
          </a:p>
          <a:p>
            <a:pPr marL="0" marR="0" indent="0">
              <a:spcBef>
                <a:spcPts val="0"/>
              </a:spcBef>
              <a:spcAft>
                <a:spcPts val="0"/>
              </a:spcAft>
              <a:buNone/>
            </a:pPr>
            <a:r>
              <a:rPr lang="en-US" sz="5500" dirty="0">
                <a:solidFill>
                  <a:srgbClr val="FFC000"/>
                </a:solidFill>
                <a:latin typeface="Open Sans"/>
              </a:rPr>
              <a:t> </a:t>
            </a:r>
          </a:p>
          <a:p>
            <a:pPr marL="0" marR="0">
              <a:spcBef>
                <a:spcPts val="0"/>
              </a:spcBef>
              <a:spcAft>
                <a:spcPts val="0"/>
              </a:spcAft>
            </a:pPr>
            <a:r>
              <a:rPr lang="en-US" sz="5500" dirty="0">
                <a:solidFill>
                  <a:srgbClr val="FFC000"/>
                </a:solidFill>
                <a:latin typeface="Open Sans"/>
              </a:rPr>
              <a:t>After Train and Test split between dataset</a:t>
            </a:r>
          </a:p>
          <a:p>
            <a:pPr marL="0" marR="0" indent="0">
              <a:spcBef>
                <a:spcPts val="0"/>
              </a:spcBef>
              <a:spcAft>
                <a:spcPts val="0"/>
              </a:spcAft>
              <a:buNone/>
            </a:pPr>
            <a:r>
              <a:rPr lang="en-US" sz="5500" dirty="0">
                <a:solidFill>
                  <a:srgbClr val="FFC000"/>
                </a:solidFill>
                <a:latin typeface="Open Sans"/>
              </a:rPr>
              <a:t> </a:t>
            </a:r>
          </a:p>
          <a:p>
            <a:pPr marL="342900" marR="0" lvl="0" indent="-342900">
              <a:spcBef>
                <a:spcPts val="0"/>
              </a:spcBef>
              <a:spcAft>
                <a:spcPts val="0"/>
              </a:spcAft>
              <a:buFont typeface="Symbol" panose="05050102010706020507" pitchFamily="18" charset="2"/>
              <a:buChar char=""/>
            </a:pPr>
            <a:r>
              <a:rPr lang="en-US" sz="5500" dirty="0">
                <a:solidFill>
                  <a:srgbClr val="FFC000"/>
                </a:solidFill>
                <a:latin typeface="Open Sans"/>
              </a:rPr>
              <a:t>Total “Train” Record Count - 7997</a:t>
            </a:r>
          </a:p>
          <a:p>
            <a:pPr marL="342900" marR="0" lvl="0" indent="-342900">
              <a:spcBef>
                <a:spcPts val="0"/>
              </a:spcBef>
              <a:spcAft>
                <a:spcPts val="0"/>
              </a:spcAft>
              <a:buFont typeface="Symbol" panose="05050102010706020507" pitchFamily="18" charset="2"/>
              <a:buChar char=""/>
            </a:pPr>
            <a:r>
              <a:rPr lang="en-US" sz="5500" dirty="0">
                <a:solidFill>
                  <a:srgbClr val="FFC000"/>
                </a:solidFill>
                <a:latin typeface="Open Sans"/>
              </a:rPr>
              <a:t>Total “Test” Record Count – 3936</a:t>
            </a:r>
          </a:p>
          <a:p>
            <a:pPr marL="342900" marR="0" lvl="0" indent="-342900">
              <a:spcBef>
                <a:spcPts val="0"/>
              </a:spcBef>
              <a:spcAft>
                <a:spcPts val="0"/>
              </a:spcAft>
              <a:buFont typeface="Symbol" panose="05050102010706020507" pitchFamily="18" charset="2"/>
              <a:buChar char=""/>
            </a:pPr>
            <a:endParaRPr lang="en-US" sz="55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graphicFrame>
        <p:nvGraphicFramePr>
          <p:cNvPr id="4" name="Object 3">
            <a:extLst>
              <a:ext uri="{FF2B5EF4-FFF2-40B4-BE49-F238E27FC236}">
                <a16:creationId xmlns:a16="http://schemas.microsoft.com/office/drawing/2014/main" id="{B458A292-CCBF-41F0-B1B3-929FBD44464C}"/>
              </a:ext>
            </a:extLst>
          </p:cNvPr>
          <p:cNvGraphicFramePr>
            <a:graphicFrameLocks noChangeAspect="1"/>
          </p:cNvGraphicFramePr>
          <p:nvPr>
            <p:extLst>
              <p:ext uri="{D42A27DB-BD31-4B8C-83A1-F6EECF244321}">
                <p14:modId xmlns:p14="http://schemas.microsoft.com/office/powerpoint/2010/main" val="723551824"/>
              </p:ext>
            </p:extLst>
          </p:nvPr>
        </p:nvGraphicFramePr>
        <p:xfrm>
          <a:off x="6751862" y="4160810"/>
          <a:ext cx="3201317" cy="914662"/>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4" imgW="1311840" imgH="374040" progId="Package">
                  <p:embed/>
                </p:oleObj>
              </mc:Choice>
              <mc:Fallback>
                <p:oleObj name="Packager Shell Object" showAsIcon="1" r:id="rId4" imgW="1311840" imgH="374040" progId="Package">
                  <p:embed/>
                  <p:pic>
                    <p:nvPicPr>
                      <p:cNvPr id="0" name=""/>
                      <p:cNvPicPr/>
                      <p:nvPr/>
                    </p:nvPicPr>
                    <p:blipFill>
                      <a:blip r:embed="rId5"/>
                      <a:stretch>
                        <a:fillRect/>
                      </a:stretch>
                    </p:blipFill>
                    <p:spPr>
                      <a:xfrm>
                        <a:off x="6751862" y="4160810"/>
                        <a:ext cx="3201317" cy="914662"/>
                      </a:xfrm>
                      <a:prstGeom prst="rect">
                        <a:avLst/>
                      </a:prstGeom>
                    </p:spPr>
                  </p:pic>
                </p:oleObj>
              </mc:Fallback>
            </mc:AlternateContent>
          </a:graphicData>
        </a:graphic>
      </p:graphicFrame>
    </p:spTree>
    <p:extLst>
      <p:ext uri="{BB962C8B-B14F-4D97-AF65-F5344CB8AC3E}">
        <p14:creationId xmlns:p14="http://schemas.microsoft.com/office/powerpoint/2010/main" val="51266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p:txBody>
          <a:bodyPr/>
          <a:lstStyle/>
          <a:p>
            <a:r>
              <a:rPr lang="en-US" dirty="0"/>
              <a:t>Classifiers Used &amp; Result </a:t>
            </a:r>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1047694" y="1460974"/>
            <a:ext cx="9162938" cy="3936052"/>
          </a:xfrm>
        </p:spPr>
        <p:txBody>
          <a:bodyPr>
            <a:normAutofit/>
          </a:bodyPr>
          <a:lstStyle/>
          <a:p>
            <a:pPr marL="342900" marR="0" lvl="0" indent="-342900">
              <a:spcBef>
                <a:spcPts val="0"/>
              </a:spcBef>
              <a:spcAft>
                <a:spcPts val="0"/>
              </a:spcAft>
              <a:buFont typeface="Symbol" panose="05050102010706020507" pitchFamily="18" charset="2"/>
              <a:buChar char=""/>
            </a:pPr>
            <a:r>
              <a:rPr lang="en-US" dirty="0">
                <a:solidFill>
                  <a:srgbClr val="FFC000"/>
                </a:solidFill>
                <a:latin typeface="Open Sans"/>
              </a:rPr>
              <a:t>The Logistic Regression </a:t>
            </a:r>
          </a:p>
          <a:p>
            <a:pPr marL="342900" marR="0" lvl="0" indent="-342900">
              <a:spcBef>
                <a:spcPts val="0"/>
              </a:spcBef>
              <a:spcAft>
                <a:spcPts val="0"/>
              </a:spcAft>
              <a:buFont typeface="Symbol" panose="05050102010706020507" pitchFamily="18" charset="2"/>
              <a:buChar char=""/>
            </a:pPr>
            <a:r>
              <a:rPr lang="en-US" dirty="0">
                <a:solidFill>
                  <a:srgbClr val="FFC000"/>
                </a:solidFill>
                <a:latin typeface="Open Sans"/>
              </a:rPr>
              <a:t>Decision Tree </a:t>
            </a:r>
          </a:p>
          <a:p>
            <a:pPr marL="342900" marR="0" lvl="0" indent="-342900">
              <a:spcBef>
                <a:spcPts val="0"/>
              </a:spcBef>
              <a:spcAft>
                <a:spcPts val="0"/>
              </a:spcAft>
              <a:buFont typeface="Symbol" panose="05050102010706020507" pitchFamily="18" charset="2"/>
              <a:buChar char=""/>
            </a:pPr>
            <a:r>
              <a:rPr lang="en-US" dirty="0" err="1">
                <a:solidFill>
                  <a:srgbClr val="FFC000"/>
                </a:solidFill>
                <a:latin typeface="Open Sans"/>
              </a:rPr>
              <a:t>RandomForest</a:t>
            </a:r>
            <a:endParaRPr lang="en-US" dirty="0">
              <a:solidFill>
                <a:srgbClr val="FFC000"/>
              </a:solidFill>
              <a:latin typeface="Open Sans"/>
            </a:endParaRPr>
          </a:p>
          <a:p>
            <a:pPr marL="342900" marR="0" lvl="0" indent="-342900">
              <a:spcBef>
                <a:spcPts val="0"/>
              </a:spcBef>
              <a:spcAft>
                <a:spcPts val="0"/>
              </a:spcAft>
              <a:buFont typeface="Symbol" panose="05050102010706020507" pitchFamily="18" charset="2"/>
              <a:buChar char=""/>
            </a:pPr>
            <a:r>
              <a:rPr lang="en-US" dirty="0">
                <a:solidFill>
                  <a:srgbClr val="FFC000"/>
                </a:solidFill>
                <a:latin typeface="Open Sans"/>
              </a:rPr>
              <a:t>Naive Bayes </a:t>
            </a:r>
          </a:p>
          <a:p>
            <a:pPr marL="0" marR="0" indent="0">
              <a:spcBef>
                <a:spcPts val="0"/>
              </a:spcBef>
              <a:spcAft>
                <a:spcPts val="0"/>
              </a:spcAft>
              <a:buNone/>
            </a:pPr>
            <a:r>
              <a:rPr lang="en-US" sz="5500" dirty="0">
                <a:solidFill>
                  <a:srgbClr val="FFC000"/>
                </a:solidFill>
                <a:latin typeface="Open Sans"/>
              </a:rPr>
              <a:t> </a:t>
            </a: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pic>
        <p:nvPicPr>
          <p:cNvPr id="5" name="Picture 4" descr="Text&#10;&#10;Description automatically generated">
            <a:extLst>
              <a:ext uri="{FF2B5EF4-FFF2-40B4-BE49-F238E27FC236}">
                <a16:creationId xmlns:a16="http://schemas.microsoft.com/office/drawing/2014/main" id="{926F638D-6713-4247-A8D9-796B2884B33D}"/>
              </a:ext>
            </a:extLst>
          </p:cNvPr>
          <p:cNvPicPr>
            <a:picLocks noChangeAspect="1"/>
          </p:cNvPicPr>
          <p:nvPr/>
        </p:nvPicPr>
        <p:blipFill>
          <a:blip r:embed="rId2"/>
          <a:stretch>
            <a:fillRect/>
          </a:stretch>
        </p:blipFill>
        <p:spPr>
          <a:xfrm>
            <a:off x="833668" y="3429000"/>
            <a:ext cx="11034031" cy="2270464"/>
          </a:xfrm>
          <a:prstGeom prst="rect">
            <a:avLst/>
          </a:prstGeom>
        </p:spPr>
      </p:pic>
    </p:spTree>
    <p:extLst>
      <p:ext uri="{BB962C8B-B14F-4D97-AF65-F5344CB8AC3E}">
        <p14:creationId xmlns:p14="http://schemas.microsoft.com/office/powerpoint/2010/main" val="83950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p:txBody>
          <a:bodyPr/>
          <a:lstStyle/>
          <a:p>
            <a:r>
              <a:rPr lang="en-US" dirty="0"/>
              <a:t>Dimensionality Reduction/Selection &amp; Result </a:t>
            </a:r>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1047694" y="1460974"/>
            <a:ext cx="9162938" cy="3936052"/>
          </a:xfrm>
        </p:spPr>
        <p:txBody>
          <a:bodyPr>
            <a:normAutofit/>
          </a:bodyPr>
          <a:lstStyle/>
          <a:p>
            <a:pPr marL="0" marR="0" lvl="0" indent="0">
              <a:spcBef>
                <a:spcPts val="0"/>
              </a:spcBef>
              <a:spcAft>
                <a:spcPts val="0"/>
              </a:spcAft>
              <a:buNone/>
            </a:pPr>
            <a:r>
              <a:rPr lang="en-US" sz="5500" dirty="0">
                <a:solidFill>
                  <a:srgbClr val="FFC000"/>
                </a:solidFill>
                <a:latin typeface="Open Sans"/>
              </a:rPr>
              <a:t> </a:t>
            </a: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pic>
        <p:nvPicPr>
          <p:cNvPr id="9" name="Picture 8">
            <a:extLst>
              <a:ext uri="{FF2B5EF4-FFF2-40B4-BE49-F238E27FC236}">
                <a16:creationId xmlns:a16="http://schemas.microsoft.com/office/drawing/2014/main" id="{C5AC8309-811E-4481-B6F9-E80607B30362}"/>
              </a:ext>
            </a:extLst>
          </p:cNvPr>
          <p:cNvPicPr>
            <a:picLocks noChangeAspect="1"/>
          </p:cNvPicPr>
          <p:nvPr/>
        </p:nvPicPr>
        <p:blipFill>
          <a:blip r:embed="rId2"/>
          <a:stretch>
            <a:fillRect/>
          </a:stretch>
        </p:blipFill>
        <p:spPr>
          <a:xfrm>
            <a:off x="501127" y="2103799"/>
            <a:ext cx="10643179" cy="2650401"/>
          </a:xfrm>
          <a:prstGeom prst="rect">
            <a:avLst/>
          </a:prstGeom>
        </p:spPr>
      </p:pic>
    </p:spTree>
    <p:extLst>
      <p:ext uri="{BB962C8B-B14F-4D97-AF65-F5344CB8AC3E}">
        <p14:creationId xmlns:p14="http://schemas.microsoft.com/office/powerpoint/2010/main" val="422209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p:txBody>
          <a:bodyPr/>
          <a:lstStyle/>
          <a:p>
            <a:r>
              <a:rPr lang="en-US" dirty="0"/>
              <a:t>Best Model Classification</a:t>
            </a:r>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767003" y="1152982"/>
            <a:ext cx="10294574" cy="4812811"/>
          </a:xfrm>
        </p:spPr>
        <p:txBody>
          <a:bodyPr>
            <a:normAutofit fontScale="85000" lnSpcReduction="20000"/>
          </a:bodyPr>
          <a:lstStyle/>
          <a:p>
            <a:pPr marL="0" indent="0">
              <a:buNone/>
            </a:pPr>
            <a:endParaRPr lang="en-US" sz="5500" dirty="0">
              <a:solidFill>
                <a:srgbClr val="FFC000"/>
              </a:solidFill>
              <a:latin typeface="Open Sans"/>
            </a:endParaRPr>
          </a:p>
          <a:p>
            <a:pPr marL="0">
              <a:spcBef>
                <a:spcPts val="0"/>
              </a:spcBef>
            </a:pPr>
            <a:r>
              <a:rPr lang="en-US" dirty="0">
                <a:solidFill>
                  <a:srgbClr val="FFC000"/>
                </a:solidFill>
                <a:latin typeface="Open Sans"/>
              </a:rPr>
              <a:t>The best model after 100 iteration is </a:t>
            </a:r>
            <a:r>
              <a:rPr lang="en-US" dirty="0" err="1">
                <a:solidFill>
                  <a:srgbClr val="FFC000"/>
                </a:solidFill>
                <a:latin typeface="Open Sans"/>
              </a:rPr>
              <a:t>RandomForest</a:t>
            </a:r>
            <a:r>
              <a:rPr lang="en-US" dirty="0">
                <a:solidFill>
                  <a:srgbClr val="FFC000"/>
                </a:solidFill>
                <a:latin typeface="Open Sans"/>
              </a:rPr>
              <a:t> classification gave the best performance across </a:t>
            </a:r>
          </a:p>
          <a:p>
            <a:pPr marL="0" marR="0">
              <a:spcBef>
                <a:spcPts val="0"/>
              </a:spcBef>
              <a:spcAft>
                <a:spcPts val="0"/>
              </a:spcAft>
            </a:pPr>
            <a:endParaRPr lang="en-US" sz="5500" dirty="0">
              <a:solidFill>
                <a:srgbClr val="FFC000"/>
              </a:solidFill>
              <a:latin typeface="Open Sans"/>
            </a:endParaRPr>
          </a:p>
          <a:p>
            <a:pPr marL="0" marR="0" indent="0">
              <a:spcBef>
                <a:spcPts val="0"/>
              </a:spcBef>
              <a:spcAft>
                <a:spcPts val="0"/>
              </a:spcAft>
              <a:buNone/>
            </a:pPr>
            <a:endParaRPr lang="en-US" sz="5500" dirty="0">
              <a:solidFill>
                <a:srgbClr val="FFC000"/>
              </a:solidFill>
              <a:latin typeface="Open Sans"/>
            </a:endParaRPr>
          </a:p>
          <a:p>
            <a:pPr marL="0" marR="0">
              <a:spcBef>
                <a:spcPts val="0"/>
              </a:spcBef>
            </a:pPr>
            <a:r>
              <a:rPr lang="en-US" sz="5500" dirty="0">
                <a:solidFill>
                  <a:srgbClr val="FFC000"/>
                </a:solidFill>
                <a:latin typeface="Open Sans"/>
              </a:rPr>
              <a:t> </a:t>
            </a:r>
            <a:r>
              <a:rPr lang="en-US" sz="3300" dirty="0">
                <a:solidFill>
                  <a:srgbClr val="FFC000"/>
                </a:solidFill>
                <a:latin typeface="Open Sans"/>
              </a:rPr>
              <a:t>Justification </a:t>
            </a:r>
          </a:p>
          <a:p>
            <a:pPr marL="0" marR="0" indent="0">
              <a:spcBef>
                <a:spcPts val="0"/>
              </a:spcBef>
              <a:buNone/>
            </a:pPr>
            <a:r>
              <a:rPr lang="en-US" sz="2100" dirty="0">
                <a:solidFill>
                  <a:srgbClr val="FFC000"/>
                </a:solidFill>
                <a:latin typeface="Open Sans"/>
              </a:rPr>
              <a:t> </a:t>
            </a:r>
          </a:p>
          <a:p>
            <a:pPr marL="0" marR="0">
              <a:spcBef>
                <a:spcPts val="0"/>
              </a:spcBef>
            </a:pPr>
            <a:r>
              <a:rPr lang="en-US" sz="2100" dirty="0">
                <a:solidFill>
                  <a:srgbClr val="FFC000"/>
                </a:solidFill>
                <a:latin typeface="Open Sans"/>
              </a:rPr>
              <a:t>The above model has Accuracy of 0.7518 which indicate that the model is able to correctly predict the value of some form of arthritis, rheumatoid arthritis, gout, lupus, or fibromyalgia, TP rate ~0.80 indicate a good performing model</a:t>
            </a:r>
          </a:p>
          <a:p>
            <a:pPr marL="0" marR="0" indent="0">
              <a:spcBef>
                <a:spcPts val="0"/>
              </a:spcBef>
              <a:buNone/>
            </a:pPr>
            <a:r>
              <a:rPr lang="en-US" sz="2100" dirty="0">
                <a:solidFill>
                  <a:srgbClr val="FFC000"/>
                </a:solidFill>
                <a:latin typeface="Open Sans"/>
              </a:rPr>
              <a:t> </a:t>
            </a:r>
          </a:p>
          <a:p>
            <a:pPr marL="0" marR="0">
              <a:spcBef>
                <a:spcPts val="0"/>
              </a:spcBef>
            </a:pPr>
            <a:r>
              <a:rPr lang="en-US" sz="2100" dirty="0">
                <a:solidFill>
                  <a:srgbClr val="FFC000"/>
                </a:solidFill>
                <a:latin typeface="Open Sans"/>
              </a:rPr>
              <a:t>The F-measure of 0.732 indicate good sensitivity and recall for over all model, the close the F-measure to 1 the prediction across test data set improves, again this measure gives us confidence that the class attribute which the model is predicting is good </a:t>
            </a:r>
          </a:p>
          <a:p>
            <a:pPr marL="0" marR="0">
              <a:spcBef>
                <a:spcPts val="0"/>
              </a:spcBef>
              <a:spcAft>
                <a:spcPts val="0"/>
              </a:spcAft>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graphicFrame>
        <p:nvGraphicFramePr>
          <p:cNvPr id="7" name="Table 6">
            <a:extLst>
              <a:ext uri="{FF2B5EF4-FFF2-40B4-BE49-F238E27FC236}">
                <a16:creationId xmlns:a16="http://schemas.microsoft.com/office/drawing/2014/main" id="{86995821-3851-4723-935E-09CEC318AD53}"/>
              </a:ext>
            </a:extLst>
          </p:cNvPr>
          <p:cNvGraphicFramePr>
            <a:graphicFrameLocks noGrp="1"/>
          </p:cNvGraphicFramePr>
          <p:nvPr>
            <p:extLst>
              <p:ext uri="{D42A27DB-BD31-4B8C-83A1-F6EECF244321}">
                <p14:modId xmlns:p14="http://schemas.microsoft.com/office/powerpoint/2010/main" val="2465541527"/>
              </p:ext>
            </p:extLst>
          </p:nvPr>
        </p:nvGraphicFramePr>
        <p:xfrm>
          <a:off x="1656058" y="2217232"/>
          <a:ext cx="6635685" cy="950702"/>
        </p:xfrm>
        <a:graphic>
          <a:graphicData uri="http://schemas.openxmlformats.org/drawingml/2006/table">
            <a:tbl>
              <a:tblPr firstRow="1" firstCol="1" bandRow="1">
                <a:tableStyleId>{5C22544A-7EE6-4342-B048-85BDC9FD1C3A}</a:tableStyleId>
              </a:tblPr>
              <a:tblGrid>
                <a:gridCol w="1659481">
                  <a:extLst>
                    <a:ext uri="{9D8B030D-6E8A-4147-A177-3AD203B41FA5}">
                      <a16:colId xmlns:a16="http://schemas.microsoft.com/office/drawing/2014/main" val="2037105025"/>
                    </a:ext>
                  </a:extLst>
                </a:gridCol>
                <a:gridCol w="1379592">
                  <a:extLst>
                    <a:ext uri="{9D8B030D-6E8A-4147-A177-3AD203B41FA5}">
                      <a16:colId xmlns:a16="http://schemas.microsoft.com/office/drawing/2014/main" val="3602648363"/>
                    </a:ext>
                  </a:extLst>
                </a:gridCol>
                <a:gridCol w="1110753">
                  <a:extLst>
                    <a:ext uri="{9D8B030D-6E8A-4147-A177-3AD203B41FA5}">
                      <a16:colId xmlns:a16="http://schemas.microsoft.com/office/drawing/2014/main" val="2591809041"/>
                    </a:ext>
                  </a:extLst>
                </a:gridCol>
                <a:gridCol w="1180699">
                  <a:extLst>
                    <a:ext uri="{9D8B030D-6E8A-4147-A177-3AD203B41FA5}">
                      <a16:colId xmlns:a16="http://schemas.microsoft.com/office/drawing/2014/main" val="1188085208"/>
                    </a:ext>
                  </a:extLst>
                </a:gridCol>
                <a:gridCol w="1305160">
                  <a:extLst>
                    <a:ext uri="{9D8B030D-6E8A-4147-A177-3AD203B41FA5}">
                      <a16:colId xmlns:a16="http://schemas.microsoft.com/office/drawing/2014/main" val="1135152008"/>
                    </a:ext>
                  </a:extLst>
                </a:gridCol>
              </a:tblGrid>
              <a:tr h="475351">
                <a:tc>
                  <a:txBody>
                    <a:bodyPr/>
                    <a:lstStyle/>
                    <a:p>
                      <a:pPr marL="0" marR="0">
                        <a:spcBef>
                          <a:spcPts val="0"/>
                        </a:spcBef>
                        <a:spcAft>
                          <a:spcPts val="0"/>
                        </a:spcAft>
                      </a:pPr>
                      <a:r>
                        <a:rPr lang="en-US" sz="11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Accuracy</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dirty="0">
                          <a:effectLst/>
                        </a:rPr>
                        <a:t>F1Score</a:t>
                      </a:r>
                      <a:endParaRPr lang="en-US" sz="2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a:effectLst/>
                        </a:rPr>
                        <a:t>Precision</a:t>
                      </a:r>
                      <a:endParaRPr lang="en-US" sz="2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Recall</a:t>
                      </a:r>
                      <a:endParaRPr lang="en-US" sz="2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38966698"/>
                  </a:ext>
                </a:extLst>
              </a:tr>
              <a:tr h="475351">
                <a:tc>
                  <a:txBody>
                    <a:bodyPr/>
                    <a:lstStyle/>
                    <a:p>
                      <a:pPr marL="0" marR="0">
                        <a:spcBef>
                          <a:spcPts val="0"/>
                        </a:spcBef>
                        <a:spcAft>
                          <a:spcPts val="0"/>
                        </a:spcAft>
                      </a:pPr>
                      <a:r>
                        <a:rPr lang="en-US" sz="11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600" dirty="0">
                          <a:effectLst/>
                        </a:rPr>
                        <a:t>0.75187</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600" dirty="0">
                          <a:effectLst/>
                        </a:rPr>
                        <a:t>0.73239</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600" dirty="0">
                          <a:effectLst/>
                        </a:rPr>
                        <a:t>0.747328</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600" dirty="0">
                          <a:effectLst/>
                        </a:rPr>
                        <a:t>0.7518700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874489759"/>
                  </a:ext>
                </a:extLst>
              </a:tr>
            </a:tbl>
          </a:graphicData>
        </a:graphic>
      </p:graphicFrame>
    </p:spTree>
    <p:extLst>
      <p:ext uri="{BB962C8B-B14F-4D97-AF65-F5344CB8AC3E}">
        <p14:creationId xmlns:p14="http://schemas.microsoft.com/office/powerpoint/2010/main" val="189794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p:txBody>
          <a:bodyPr/>
          <a:lstStyle/>
          <a:p>
            <a:r>
              <a:rPr lang="en-US" dirty="0"/>
              <a:t>Classification – Lessons Learnt</a:t>
            </a:r>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2192784"/>
            <a:ext cx="9162938" cy="3936052"/>
          </a:xfrm>
        </p:spPr>
        <p:txBody>
          <a:bodyPr>
            <a:normAutofit fontScale="32500" lnSpcReduction="20000"/>
          </a:bodyPr>
          <a:lstStyle/>
          <a:p>
            <a:pPr marL="0" indent="0">
              <a:buNone/>
            </a:pPr>
            <a:endParaRPr lang="en-US" sz="5500" dirty="0">
              <a:solidFill>
                <a:srgbClr val="FFC000"/>
              </a:solidFill>
              <a:latin typeface="Open Sans"/>
            </a:endParaRPr>
          </a:p>
          <a:p>
            <a:pPr marL="0" marR="0">
              <a:spcBef>
                <a:spcPts val="0"/>
              </a:spcBef>
              <a:spcAft>
                <a:spcPts val="0"/>
              </a:spcAft>
            </a:pPr>
            <a:r>
              <a:rPr lang="en-US" sz="5500" dirty="0">
                <a:solidFill>
                  <a:srgbClr val="FFC000"/>
                </a:solidFill>
                <a:latin typeface="Open Sans"/>
              </a:rPr>
              <a:t>Learnt various aspect of classification on various classification algorithms</a:t>
            </a:r>
          </a:p>
          <a:p>
            <a:pPr marL="0" marR="0" indent="0">
              <a:spcBef>
                <a:spcPts val="0"/>
              </a:spcBef>
              <a:spcAft>
                <a:spcPts val="0"/>
              </a:spcAft>
              <a:buNone/>
            </a:pPr>
            <a:r>
              <a:rPr lang="en-US" sz="5500" dirty="0">
                <a:solidFill>
                  <a:srgbClr val="FFC000"/>
                </a:solidFill>
                <a:latin typeface="Open Sans"/>
              </a:rPr>
              <a:t>Naïve Bayes, Logistic, Decision Tree &amp; </a:t>
            </a:r>
            <a:r>
              <a:rPr lang="en-US" sz="5500" dirty="0" err="1">
                <a:solidFill>
                  <a:srgbClr val="FFC000"/>
                </a:solidFill>
                <a:latin typeface="Open Sans"/>
              </a:rPr>
              <a:t>Randomforest</a:t>
            </a:r>
            <a:r>
              <a:rPr lang="en-US" sz="5500" dirty="0">
                <a:solidFill>
                  <a:srgbClr val="FFC000"/>
                </a:solidFill>
                <a:latin typeface="Open Sans"/>
              </a:rPr>
              <a:t>. On the test dataset the model performance is not varying a lot , the deviation across each model is +/- 3% which indicate that you need to be very careful with attribute selection method</a:t>
            </a:r>
          </a:p>
          <a:p>
            <a:pPr marL="0" marR="0">
              <a:spcBef>
                <a:spcPts val="0"/>
              </a:spcBef>
              <a:spcAft>
                <a:spcPts val="0"/>
              </a:spcAft>
            </a:pPr>
            <a:endParaRPr lang="en-US" sz="5500" dirty="0">
              <a:solidFill>
                <a:srgbClr val="FFC000"/>
              </a:solidFill>
              <a:latin typeface="Open Sans"/>
            </a:endParaRPr>
          </a:p>
          <a:p>
            <a:pPr marL="0" marR="0" indent="0">
              <a:spcBef>
                <a:spcPts val="0"/>
              </a:spcBef>
              <a:spcAft>
                <a:spcPts val="0"/>
              </a:spcAft>
              <a:buNone/>
            </a:pPr>
            <a:endParaRPr lang="en-US" sz="5500" dirty="0">
              <a:solidFill>
                <a:srgbClr val="FFC000"/>
              </a:solidFill>
              <a:latin typeface="Open Sans"/>
            </a:endParaRPr>
          </a:p>
          <a:p>
            <a:pPr marL="0" marR="0">
              <a:spcBef>
                <a:spcPts val="0"/>
              </a:spcBef>
              <a:spcAft>
                <a:spcPts val="0"/>
              </a:spcAft>
            </a:pPr>
            <a:r>
              <a:rPr lang="en-US" sz="5500" dirty="0">
                <a:solidFill>
                  <a:srgbClr val="FFC000"/>
                </a:solidFill>
                <a:latin typeface="Open Sans"/>
              </a:rPr>
              <a:t> I learnt about general prediction ability of a model all models were analyzed ,various accuracy, sensitivity, specificity, precision, F measure (or F-score). These different measures represent different aspects of the performance of a model which was used to predict some form of arthritis, rheumatoid arthritis, gout, lupus, or fibromyalgia.</a:t>
            </a:r>
          </a:p>
          <a:p>
            <a:pPr marL="0" marR="0" indent="0">
              <a:spcBef>
                <a:spcPts val="0"/>
              </a:spcBef>
              <a:spcAft>
                <a:spcPts val="0"/>
              </a:spcAft>
              <a:buNone/>
            </a:pPr>
            <a:r>
              <a:rPr lang="en-US" sz="5500" dirty="0">
                <a:solidFill>
                  <a:srgbClr val="FFC000"/>
                </a:solidFill>
                <a:latin typeface="Open Sans"/>
              </a:rPr>
              <a:t> </a:t>
            </a:r>
          </a:p>
          <a:p>
            <a:pPr marL="342900" marR="0" lvl="0" indent="-342900">
              <a:spcBef>
                <a:spcPts val="0"/>
              </a:spcBef>
              <a:spcAft>
                <a:spcPts val="0"/>
              </a:spcAft>
              <a:buFont typeface="Symbol" panose="05050102010706020507" pitchFamily="18" charset="2"/>
              <a:buChar char=""/>
            </a:pPr>
            <a:endParaRPr lang="en-US" sz="55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Tree>
    <p:extLst>
      <p:ext uri="{BB962C8B-B14F-4D97-AF65-F5344CB8AC3E}">
        <p14:creationId xmlns:p14="http://schemas.microsoft.com/office/powerpoint/2010/main" val="80488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p:txBody>
          <a:bodyPr/>
          <a:lstStyle/>
          <a:p>
            <a:r>
              <a:rPr lang="en-US" dirty="0"/>
              <a:t>Clustering - Background for Dataset</a:t>
            </a:r>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378226"/>
            <a:ext cx="9162938" cy="4750610"/>
          </a:xfrm>
        </p:spPr>
        <p:txBody>
          <a:bodyPr>
            <a:normAutofit fontScale="32500" lnSpcReduction="20000"/>
          </a:bodyPr>
          <a:lstStyle/>
          <a:p>
            <a:pPr marL="0" indent="0">
              <a:buNone/>
            </a:pPr>
            <a:endParaRPr lang="en-US" sz="3700" dirty="0">
              <a:solidFill>
                <a:srgbClr val="FFC000"/>
              </a:solidFill>
              <a:latin typeface="Open Sans"/>
            </a:endParaRPr>
          </a:p>
          <a:p>
            <a:pPr marL="0" indent="0">
              <a:buNone/>
            </a:pPr>
            <a:r>
              <a:rPr lang="en-US" sz="5500" dirty="0">
                <a:solidFill>
                  <a:srgbClr val="FFC000"/>
                </a:solidFill>
                <a:latin typeface="Open Sans"/>
              </a:rPr>
              <a:t>Gather insight into major trends and patterns for World Health and Economics, also identify the specific global statistical trends that have not reached a broad public audience </a:t>
            </a:r>
          </a:p>
          <a:p>
            <a:pPr marL="0" indent="0">
              <a:buNone/>
            </a:pPr>
            <a:r>
              <a:rPr lang="en-US" sz="5500" dirty="0">
                <a:solidFill>
                  <a:srgbClr val="FFC000"/>
                </a:solidFill>
                <a:latin typeface="Open Sans"/>
              </a:rPr>
              <a:t>A selection of world health and economics statistics from the </a:t>
            </a:r>
            <a:r>
              <a:rPr lang="en-US" sz="5500" dirty="0" err="1">
                <a:solidFill>
                  <a:srgbClr val="FFC000"/>
                </a:solidFill>
                <a:latin typeface="Open Sans"/>
              </a:rPr>
              <a:t>Gapminder</a:t>
            </a:r>
            <a:r>
              <a:rPr lang="en-US" sz="5500" dirty="0">
                <a:solidFill>
                  <a:srgbClr val="FFC000"/>
                </a:solidFill>
                <a:latin typeface="Open Sans"/>
              </a:rPr>
              <a:t> project can be found in the </a:t>
            </a:r>
            <a:r>
              <a:rPr lang="en-US" sz="5500" dirty="0" err="1">
                <a:solidFill>
                  <a:srgbClr val="FFC000"/>
                </a:solidFill>
                <a:latin typeface="Open Sans"/>
              </a:rPr>
              <a:t>dslabs</a:t>
            </a:r>
            <a:r>
              <a:rPr lang="en-US" sz="5500" dirty="0">
                <a:solidFill>
                  <a:srgbClr val="FFC000"/>
                </a:solidFill>
                <a:latin typeface="Open Sans"/>
              </a:rPr>
              <a:t> package as data(</a:t>
            </a:r>
            <a:r>
              <a:rPr lang="en-US" sz="5500" dirty="0" err="1">
                <a:solidFill>
                  <a:srgbClr val="FFC000"/>
                </a:solidFill>
                <a:latin typeface="Open Sans"/>
              </a:rPr>
              <a:t>gapminder</a:t>
            </a:r>
            <a:r>
              <a:rPr lang="en-US" sz="5500" dirty="0">
                <a:solidFill>
                  <a:srgbClr val="FFC000"/>
                </a:solidFill>
                <a:latin typeface="Open Sans"/>
              </a:rPr>
              <a:t>) as well in python </a:t>
            </a:r>
          </a:p>
          <a:p>
            <a:pPr marL="0" indent="0">
              <a:buNone/>
            </a:pPr>
            <a:endParaRPr lang="en-US" sz="5500" dirty="0">
              <a:solidFill>
                <a:srgbClr val="FFC000"/>
              </a:solidFill>
              <a:latin typeface="Open Sans"/>
            </a:endParaRPr>
          </a:p>
          <a:p>
            <a:pPr marL="0" indent="0">
              <a:buNone/>
            </a:pPr>
            <a:r>
              <a:rPr lang="en-US" sz="5500" dirty="0">
                <a:solidFill>
                  <a:srgbClr val="FFC000"/>
                </a:solidFill>
                <a:latin typeface="Open Sans"/>
              </a:rPr>
              <a:t>“</a:t>
            </a:r>
            <a:r>
              <a:rPr lang="en-US" sz="5500" b="0" i="0" u="none" strike="noStrike" dirty="0">
                <a:solidFill>
                  <a:srgbClr val="0075B4"/>
                </a:solidFill>
                <a:effectLst/>
                <a:latin typeface="Open Sans"/>
                <a:hlinkClick r:id="rId2"/>
              </a:rPr>
              <a:t>The Best Stats You've Ever Seen</a:t>
            </a:r>
            <a:r>
              <a:rPr lang="en-US" sz="5500" dirty="0">
                <a:solidFill>
                  <a:srgbClr val="FFC000"/>
                </a:solidFill>
                <a:latin typeface="Open Sans"/>
              </a:rPr>
              <a:t> “</a:t>
            </a:r>
            <a:r>
              <a:rPr lang="en-US" sz="5500" b="0" i="0" u="none" strike="noStrike" dirty="0">
                <a:solidFill>
                  <a:srgbClr val="0075B4"/>
                </a:solidFill>
                <a:effectLst/>
                <a:latin typeface="Open Sans"/>
              </a:rPr>
              <a:t> </a:t>
            </a:r>
            <a:r>
              <a:rPr lang="en-US" sz="5500" b="0" i="0" u="none" strike="noStrike" dirty="0">
                <a:effectLst/>
                <a:latin typeface="Open Sans"/>
              </a:rPr>
              <a:t>:</a:t>
            </a:r>
            <a:r>
              <a:rPr lang="en-US" sz="5500" dirty="0">
                <a:solidFill>
                  <a:srgbClr val="0075B4"/>
                </a:solidFill>
                <a:latin typeface="Open Sans"/>
              </a:rPr>
              <a:t>-</a:t>
            </a:r>
            <a:r>
              <a:rPr lang="en-US" sz="5500" dirty="0">
                <a:latin typeface="Open Sans"/>
              </a:rPr>
              <a:t>The original </a:t>
            </a:r>
            <a:r>
              <a:rPr lang="en-US" sz="5500" dirty="0" err="1">
                <a:latin typeface="Open Sans"/>
              </a:rPr>
              <a:t>Gapminder</a:t>
            </a:r>
            <a:r>
              <a:rPr lang="en-US" sz="5500" dirty="0">
                <a:latin typeface="Open Sans"/>
              </a:rPr>
              <a:t> TED talk</a:t>
            </a:r>
          </a:p>
          <a:p>
            <a:pPr marL="0" indent="0">
              <a:buNone/>
            </a:pPr>
            <a:r>
              <a:rPr lang="en-US" sz="5500" dirty="0">
                <a:solidFill>
                  <a:srgbClr val="FFC000"/>
                </a:solidFill>
                <a:latin typeface="Open Sans"/>
                <a:hlinkClick r:id="rId3">
                  <a:extLst>
                    <a:ext uri="{A12FA001-AC4F-418D-AE19-62706E023703}">
                      <ahyp:hlinkClr xmlns:ahyp="http://schemas.microsoft.com/office/drawing/2018/hyperlinkcolor" val="tx"/>
                    </a:ext>
                  </a:extLst>
                </a:hlinkClick>
              </a:rPr>
              <a:t>https://www.ted.com/talks/hans_rosling_the_best_stats_you_ve_ever_seen?language=en</a:t>
            </a:r>
            <a:endParaRPr lang="en-US" sz="5500" dirty="0">
              <a:solidFill>
                <a:srgbClr val="FFC000"/>
              </a:solidFill>
              <a:latin typeface="Open Sans"/>
            </a:endParaRPr>
          </a:p>
          <a:p>
            <a:pPr marL="0" indent="0">
              <a:buNone/>
            </a:pPr>
            <a:endParaRPr lang="en-US" sz="5500" b="0" i="0" dirty="0">
              <a:solidFill>
                <a:srgbClr val="313131"/>
              </a:solidFill>
              <a:effectLst/>
              <a:latin typeface="Open Sans"/>
            </a:endParaRPr>
          </a:p>
          <a:p>
            <a:pPr marL="0" indent="0">
              <a:buNone/>
            </a:pPr>
            <a:r>
              <a:rPr lang="en-US" sz="5500" b="0" i="0" u="none" strike="noStrike" dirty="0">
                <a:solidFill>
                  <a:srgbClr val="FFC000"/>
                </a:solidFill>
                <a:effectLst/>
                <a:latin typeface="Open Sans"/>
                <a:hlinkClick r:id="rId4">
                  <a:extLst>
                    <a:ext uri="{A12FA001-AC4F-418D-AE19-62706E023703}">
                      <ahyp:hlinkClr xmlns:ahyp="http://schemas.microsoft.com/office/drawing/2018/hyperlinkcolor" val="tx"/>
                    </a:ext>
                  </a:extLst>
                </a:hlinkClick>
              </a:rPr>
              <a:t>https://www.gapminder.org/</a:t>
            </a:r>
            <a:endParaRPr lang="en-US" sz="5500" b="0" i="0" u="none" strike="noStrike" dirty="0">
              <a:solidFill>
                <a:srgbClr val="FFC000"/>
              </a:solidFill>
              <a:effectLst/>
              <a:latin typeface="Open Sans"/>
            </a:endParaRPr>
          </a:p>
          <a:p>
            <a:pPr marL="0" indent="0">
              <a:buNone/>
            </a:pPr>
            <a:endParaRPr lang="en-US" sz="5500" dirty="0">
              <a:solidFill>
                <a:srgbClr val="FFC000"/>
              </a:solidFill>
              <a:latin typeface="Open Sans"/>
            </a:endParaRPr>
          </a:p>
          <a:p>
            <a:pPr marL="0" indent="0">
              <a:buNone/>
            </a:pPr>
            <a:r>
              <a:rPr lang="en-US" sz="5500" dirty="0">
                <a:solidFill>
                  <a:srgbClr val="FFC000"/>
                </a:solidFill>
                <a:latin typeface="Open Sans"/>
              </a:rPr>
              <a:t>Pip install </a:t>
            </a:r>
            <a:r>
              <a:rPr lang="en-US" sz="5500" dirty="0" err="1">
                <a:solidFill>
                  <a:srgbClr val="FFC000"/>
                </a:solidFill>
                <a:latin typeface="Open Sans"/>
              </a:rPr>
              <a:t>gapminder</a:t>
            </a:r>
            <a:endParaRPr lang="en-US" sz="55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Tree>
    <p:extLst>
      <p:ext uri="{BB962C8B-B14F-4D97-AF65-F5344CB8AC3E}">
        <p14:creationId xmlns:p14="http://schemas.microsoft.com/office/powerpoint/2010/main" val="214518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CA57-6CF2-417C-BF94-7DD77FF5C9B4}"/>
              </a:ext>
            </a:extLst>
          </p:cNvPr>
          <p:cNvSpPr>
            <a:spLocks noGrp="1"/>
          </p:cNvSpPr>
          <p:nvPr>
            <p:ph type="title"/>
          </p:nvPr>
        </p:nvSpPr>
        <p:spPr/>
        <p:txBody>
          <a:bodyPr/>
          <a:lstStyle/>
          <a:p>
            <a:r>
              <a:rPr lang="en-US" dirty="0"/>
              <a:t>Background for Dataset</a:t>
            </a:r>
          </a:p>
        </p:txBody>
      </p:sp>
      <p:sp>
        <p:nvSpPr>
          <p:cNvPr id="5" name="Content Placeholder 4">
            <a:extLst>
              <a:ext uri="{FF2B5EF4-FFF2-40B4-BE49-F238E27FC236}">
                <a16:creationId xmlns:a16="http://schemas.microsoft.com/office/drawing/2014/main" id="{A48CDE44-F8BD-4F0E-AE4C-A27ACB93F72C}"/>
              </a:ext>
            </a:extLst>
          </p:cNvPr>
          <p:cNvSpPr>
            <a:spLocks noGrp="1"/>
          </p:cNvSpPr>
          <p:nvPr>
            <p:ph idx="1"/>
          </p:nvPr>
        </p:nvSpPr>
        <p:spPr>
          <a:xfrm>
            <a:off x="875201" y="1483074"/>
            <a:ext cx="9766295" cy="4718943"/>
          </a:xfrm>
        </p:spPr>
        <p:txBody>
          <a:bodyPr>
            <a:normAutofit/>
          </a:bodyPr>
          <a:lstStyle/>
          <a:p>
            <a:pPr marL="0" indent="0">
              <a:buNone/>
            </a:pPr>
            <a:r>
              <a:rPr lang="en-US" sz="2400" dirty="0"/>
              <a:t>Year Range-  1960 to 2016</a:t>
            </a:r>
          </a:p>
          <a:p>
            <a:r>
              <a:rPr lang="en-US" sz="2400" dirty="0">
                <a:solidFill>
                  <a:srgbClr val="FFC000"/>
                </a:solidFill>
                <a:latin typeface="Open Sans"/>
              </a:rPr>
              <a:t>Country.</a:t>
            </a:r>
          </a:p>
          <a:p>
            <a:r>
              <a:rPr lang="en-US" sz="2400" dirty="0">
                <a:solidFill>
                  <a:srgbClr val="FFC000"/>
                </a:solidFill>
                <a:latin typeface="Open Sans"/>
              </a:rPr>
              <a:t>Year. </a:t>
            </a:r>
            <a:r>
              <a:rPr lang="en-US" sz="2400" dirty="0" err="1">
                <a:solidFill>
                  <a:srgbClr val="FFC000"/>
                </a:solidFill>
                <a:latin typeface="Open Sans"/>
              </a:rPr>
              <a:t>Life_expectancy</a:t>
            </a:r>
            <a:r>
              <a:rPr lang="en-US" sz="2400" dirty="0">
                <a:solidFill>
                  <a:srgbClr val="FFC000"/>
                </a:solidFill>
                <a:latin typeface="Open Sans"/>
              </a:rPr>
              <a:t>. Life expectancy in years.</a:t>
            </a:r>
          </a:p>
          <a:p>
            <a:r>
              <a:rPr lang="en-US" sz="2400" dirty="0">
                <a:solidFill>
                  <a:srgbClr val="FFC000"/>
                </a:solidFill>
                <a:latin typeface="Open Sans"/>
              </a:rPr>
              <a:t>Population. Country population.</a:t>
            </a:r>
          </a:p>
          <a:p>
            <a:r>
              <a:rPr lang="en-US" sz="2400" dirty="0">
                <a:solidFill>
                  <a:srgbClr val="FFC000"/>
                </a:solidFill>
                <a:latin typeface="Open Sans"/>
              </a:rPr>
              <a:t>GDP. GDP according to World Bank.</a:t>
            </a:r>
          </a:p>
          <a:p>
            <a:r>
              <a:rPr lang="en-US" sz="2400" dirty="0">
                <a:solidFill>
                  <a:srgbClr val="FFC000"/>
                </a:solidFill>
                <a:latin typeface="Open Sans"/>
              </a:rPr>
              <a:t>Continent.</a:t>
            </a:r>
          </a:p>
          <a:p>
            <a:r>
              <a:rPr lang="en-US" sz="2400" dirty="0">
                <a:solidFill>
                  <a:srgbClr val="FFC000"/>
                </a:solidFill>
                <a:latin typeface="Open Sans"/>
              </a:rPr>
              <a:t>Region.</a:t>
            </a:r>
          </a:p>
          <a:p>
            <a:r>
              <a:rPr lang="en-US" sz="2400" dirty="0">
                <a:solidFill>
                  <a:srgbClr val="FFC000"/>
                </a:solidFill>
                <a:latin typeface="Open Sans"/>
              </a:rPr>
              <a:t>Total Record Count </a:t>
            </a:r>
          </a:p>
          <a:p>
            <a:pPr lvl="1"/>
            <a:r>
              <a:rPr lang="en-US" sz="2200" dirty="0">
                <a:solidFill>
                  <a:srgbClr val="FFC000"/>
                </a:solidFill>
                <a:latin typeface="Open Sans"/>
              </a:rPr>
              <a:t>1704 tuples </a:t>
            </a:r>
          </a:p>
          <a:p>
            <a:endParaRPr lang="en-US" sz="2400" dirty="0">
              <a:solidFill>
                <a:srgbClr val="FFC000"/>
              </a:solidFill>
              <a:latin typeface="Open Sans"/>
            </a:endParaRPr>
          </a:p>
          <a:p>
            <a:pPr marL="0" indent="0">
              <a:buNone/>
            </a:pPr>
            <a:endParaRPr lang="en-US" dirty="0"/>
          </a:p>
        </p:txBody>
      </p:sp>
      <p:pic>
        <p:nvPicPr>
          <p:cNvPr id="4" name="Picture 3" descr="Text&#10;&#10;Description automatically generated">
            <a:extLst>
              <a:ext uri="{FF2B5EF4-FFF2-40B4-BE49-F238E27FC236}">
                <a16:creationId xmlns:a16="http://schemas.microsoft.com/office/drawing/2014/main" id="{0F3A56AC-1A91-44A1-8B82-3CE7F350BFB7}"/>
              </a:ext>
            </a:extLst>
          </p:cNvPr>
          <p:cNvPicPr>
            <a:picLocks noChangeAspect="1"/>
          </p:cNvPicPr>
          <p:nvPr/>
        </p:nvPicPr>
        <p:blipFill>
          <a:blip r:embed="rId2"/>
          <a:stretch>
            <a:fillRect/>
          </a:stretch>
        </p:blipFill>
        <p:spPr>
          <a:xfrm>
            <a:off x="4220982" y="4054023"/>
            <a:ext cx="7252966" cy="2147994"/>
          </a:xfrm>
          <a:prstGeom prst="rect">
            <a:avLst/>
          </a:prstGeom>
        </p:spPr>
      </p:pic>
    </p:spTree>
    <p:extLst>
      <p:ext uri="{BB962C8B-B14F-4D97-AF65-F5344CB8AC3E}">
        <p14:creationId xmlns:p14="http://schemas.microsoft.com/office/powerpoint/2010/main" val="4006152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7853</TotalTime>
  <Words>782</Words>
  <Application>Microsoft Office PowerPoint</Application>
  <PresentationFormat>Widescreen</PresentationFormat>
  <Paragraphs>112</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Century Gothic</vt:lpstr>
      <vt:lpstr>Open Sans</vt:lpstr>
      <vt:lpstr>Symbol</vt:lpstr>
      <vt:lpstr>Times New Roman</vt:lpstr>
      <vt:lpstr>Wingdings 3</vt:lpstr>
      <vt:lpstr>Ion</vt:lpstr>
      <vt:lpstr>Package</vt:lpstr>
      <vt:lpstr>CS 777  1. CDC Survey – Predict form of arthritis, rheumatoid arthritis, gout, lupus, or fibromyalgia 2. Trends in World Health and Economics  - Clustering</vt:lpstr>
      <vt:lpstr>Topics </vt:lpstr>
      <vt:lpstr>Background for Dataset- Classification</vt:lpstr>
      <vt:lpstr>Classifiers Used &amp; Result </vt:lpstr>
      <vt:lpstr>Dimensionality Reduction/Selection &amp; Result </vt:lpstr>
      <vt:lpstr>Best Model Classification</vt:lpstr>
      <vt:lpstr>Classification – Lessons Learnt</vt:lpstr>
      <vt:lpstr>Clustering - Background for Dataset</vt:lpstr>
      <vt:lpstr>Background for Dataset</vt:lpstr>
      <vt:lpstr>Analysis of data - Life Expectancy Vs GDP</vt:lpstr>
      <vt:lpstr>Clustering- Kmean</vt:lpstr>
      <vt:lpstr>Clustering- Gaussian Mixture</vt:lpstr>
      <vt:lpstr>Clustering- Lesson Learnt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544 – Module 5</dc:title>
  <dc:creator>Heather Shappell</dc:creator>
  <cp:lastModifiedBy>Gaurav Tungare</cp:lastModifiedBy>
  <cp:revision>110</cp:revision>
  <dcterms:created xsi:type="dcterms:W3CDTF">2019-10-01T20:20:37Z</dcterms:created>
  <dcterms:modified xsi:type="dcterms:W3CDTF">2021-10-18T18:07:04Z</dcterms:modified>
</cp:coreProperties>
</file>