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333" r:id="rId4"/>
    <p:sldId id="348" r:id="rId5"/>
    <p:sldId id="363" r:id="rId6"/>
    <p:sldId id="349" r:id="rId7"/>
    <p:sldId id="350" r:id="rId8"/>
    <p:sldId id="352" r:id="rId9"/>
    <p:sldId id="353" r:id="rId10"/>
    <p:sldId id="356" r:id="rId11"/>
    <p:sldId id="357" r:id="rId12"/>
    <p:sldId id="358" r:id="rId13"/>
    <p:sldId id="359" r:id="rId14"/>
    <p:sldId id="360" r:id="rId15"/>
    <p:sldId id="361" r:id="rId16"/>
    <p:sldId id="362" r:id="rId17"/>
    <p:sldId id="34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Shappell" initials="HS" lastIdx="1" clrIdx="0">
    <p:extLst>
      <p:ext uri="{19B8F6BF-5375-455C-9EA6-DF929625EA0E}">
        <p15:presenceInfo xmlns:p15="http://schemas.microsoft.com/office/powerpoint/2012/main" userId="b3bf6b2cefedc6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EED345-57BE-4CEA-90C0-E31E14F2ADA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E03462-BDF5-4EFD-A582-A0AA1699F8B7}">
      <dgm:prSet phldrT="[Text]"/>
      <dgm:spPr/>
      <dgm:t>
        <a:bodyPr/>
        <a:lstStyle/>
        <a:p>
          <a:r>
            <a:rPr lang="en-US"/>
            <a:t>Tesla</a:t>
          </a:r>
        </a:p>
      </dgm:t>
    </dgm:pt>
    <dgm:pt modelId="{D42601A5-524B-49A7-9B2F-AB92765161E5}" type="parTrans" cxnId="{92D03465-8786-4463-8EDC-42E8F7E24056}">
      <dgm:prSet/>
      <dgm:spPr/>
      <dgm:t>
        <a:bodyPr/>
        <a:lstStyle/>
        <a:p>
          <a:endParaRPr lang="en-US"/>
        </a:p>
      </dgm:t>
    </dgm:pt>
    <dgm:pt modelId="{10BA826C-D45C-4E90-91F6-764E086A310C}" type="sibTrans" cxnId="{92D03465-8786-4463-8EDC-42E8F7E24056}">
      <dgm:prSet/>
      <dgm:spPr/>
      <dgm:t>
        <a:bodyPr/>
        <a:lstStyle/>
        <a:p>
          <a:endParaRPr lang="en-US"/>
        </a:p>
      </dgm:t>
    </dgm:pt>
    <dgm:pt modelId="{4F66F8D6-0959-424E-B614-389025B92624}">
      <dgm:prSet phldrT="[Text]"/>
      <dgm:spPr/>
      <dgm:t>
        <a:bodyPr/>
        <a:lstStyle/>
        <a:p>
          <a:r>
            <a:rPr lang="en-US"/>
            <a:t>Market Darling</a:t>
          </a:r>
        </a:p>
      </dgm:t>
    </dgm:pt>
    <dgm:pt modelId="{9910C08F-C733-493E-99BA-961ACAA822C9}" type="parTrans" cxnId="{75220D07-CB55-4C08-9D64-37F2B2B5CAB8}">
      <dgm:prSet/>
      <dgm:spPr/>
      <dgm:t>
        <a:bodyPr/>
        <a:lstStyle/>
        <a:p>
          <a:endParaRPr lang="en-US"/>
        </a:p>
      </dgm:t>
    </dgm:pt>
    <dgm:pt modelId="{663E2E6F-ABC0-4711-98B2-A3480EEAB054}" type="sibTrans" cxnId="{75220D07-CB55-4C08-9D64-37F2B2B5CAB8}">
      <dgm:prSet/>
      <dgm:spPr/>
      <dgm:t>
        <a:bodyPr/>
        <a:lstStyle/>
        <a:p>
          <a:endParaRPr lang="en-US"/>
        </a:p>
      </dgm:t>
    </dgm:pt>
    <dgm:pt modelId="{AB1C3498-43FB-4126-BD13-9BFF46F69A1C}">
      <dgm:prSet phldrT="[Text]"/>
      <dgm:spPr/>
      <dgm:t>
        <a:bodyPr/>
        <a:lstStyle/>
        <a:p>
          <a:r>
            <a:rPr lang="en-US"/>
            <a:t>Expoential growth</a:t>
          </a:r>
        </a:p>
      </dgm:t>
    </dgm:pt>
    <dgm:pt modelId="{CCC92EFA-A807-448D-854E-CFB316086E44}" type="parTrans" cxnId="{96F19B93-5F34-4614-A002-80ABF544CC33}">
      <dgm:prSet/>
      <dgm:spPr/>
      <dgm:t>
        <a:bodyPr/>
        <a:lstStyle/>
        <a:p>
          <a:endParaRPr lang="en-US"/>
        </a:p>
      </dgm:t>
    </dgm:pt>
    <dgm:pt modelId="{13492424-AFB0-4CD0-8F52-75B3190AEF92}" type="sibTrans" cxnId="{96F19B93-5F34-4614-A002-80ABF544CC33}">
      <dgm:prSet/>
      <dgm:spPr/>
      <dgm:t>
        <a:bodyPr/>
        <a:lstStyle/>
        <a:p>
          <a:endParaRPr lang="en-US"/>
        </a:p>
      </dgm:t>
    </dgm:pt>
    <dgm:pt modelId="{2DE3AB09-8A56-4A53-B8EA-A872542DDE6C}">
      <dgm:prSet phldrT="[Text]"/>
      <dgm:spPr/>
      <dgm:t>
        <a:bodyPr/>
        <a:lstStyle/>
        <a:p>
          <a:r>
            <a:rPr lang="en-US"/>
            <a:t>Coinbase</a:t>
          </a:r>
        </a:p>
      </dgm:t>
    </dgm:pt>
    <dgm:pt modelId="{0C7C9FBF-ECE0-495B-A8C3-576C570EC9EA}" type="parTrans" cxnId="{9D4A33F0-2CFD-41D7-8C2A-CE3A2CB59669}">
      <dgm:prSet/>
      <dgm:spPr/>
      <dgm:t>
        <a:bodyPr/>
        <a:lstStyle/>
        <a:p>
          <a:endParaRPr lang="en-US"/>
        </a:p>
      </dgm:t>
    </dgm:pt>
    <dgm:pt modelId="{50644AF0-4AAC-4B59-9234-44A5ED73A378}" type="sibTrans" cxnId="{9D4A33F0-2CFD-41D7-8C2A-CE3A2CB59669}">
      <dgm:prSet/>
      <dgm:spPr/>
      <dgm:t>
        <a:bodyPr/>
        <a:lstStyle/>
        <a:p>
          <a:endParaRPr lang="en-US"/>
        </a:p>
      </dgm:t>
    </dgm:pt>
    <dgm:pt modelId="{0FC3169D-9F2D-4881-AC0C-A0824ADD8F8C}">
      <dgm:prSet phldrT="[Text]"/>
      <dgm:spPr/>
      <dgm:t>
        <a:bodyPr/>
        <a:lstStyle/>
        <a:p>
          <a:r>
            <a:rPr lang="en-US"/>
            <a:t>Just launched IPO</a:t>
          </a:r>
        </a:p>
      </dgm:t>
    </dgm:pt>
    <dgm:pt modelId="{EC14B370-159A-4498-92CE-8747D533BEA2}" type="parTrans" cxnId="{4A958020-79D3-4968-BB9B-5C09436CD27A}">
      <dgm:prSet/>
      <dgm:spPr/>
      <dgm:t>
        <a:bodyPr/>
        <a:lstStyle/>
        <a:p>
          <a:endParaRPr lang="en-US"/>
        </a:p>
      </dgm:t>
    </dgm:pt>
    <dgm:pt modelId="{2121B7B9-8374-4B27-8C56-1E97C405A7C6}" type="sibTrans" cxnId="{4A958020-79D3-4968-BB9B-5C09436CD27A}">
      <dgm:prSet/>
      <dgm:spPr/>
      <dgm:t>
        <a:bodyPr/>
        <a:lstStyle/>
        <a:p>
          <a:endParaRPr lang="en-US"/>
        </a:p>
      </dgm:t>
    </dgm:pt>
    <dgm:pt modelId="{E479C5A7-E10A-4CF0-B457-C05737C4D6EE}">
      <dgm:prSet phldrT="[Text]"/>
      <dgm:spPr/>
      <dgm:t>
        <a:bodyPr/>
        <a:lstStyle/>
        <a:p>
          <a:r>
            <a:rPr lang="en-US"/>
            <a:t>Potential 1000X returns</a:t>
          </a:r>
        </a:p>
      </dgm:t>
    </dgm:pt>
    <dgm:pt modelId="{FCE2951C-E2EF-489A-9517-34B4B5DA3D44}" type="parTrans" cxnId="{9B0D8C06-FB91-4E82-BF90-88BC117E4B79}">
      <dgm:prSet/>
      <dgm:spPr/>
      <dgm:t>
        <a:bodyPr/>
        <a:lstStyle/>
        <a:p>
          <a:endParaRPr lang="en-US"/>
        </a:p>
      </dgm:t>
    </dgm:pt>
    <dgm:pt modelId="{89938427-8A45-46AA-837F-DDBB095327B3}" type="sibTrans" cxnId="{9B0D8C06-FB91-4E82-BF90-88BC117E4B79}">
      <dgm:prSet/>
      <dgm:spPr/>
      <dgm:t>
        <a:bodyPr/>
        <a:lstStyle/>
        <a:p>
          <a:endParaRPr lang="en-US"/>
        </a:p>
      </dgm:t>
    </dgm:pt>
    <dgm:pt modelId="{99C4437C-04E5-40CA-AD91-20DC970EF98F}">
      <dgm:prSet phldrT="[Text]"/>
      <dgm:spPr/>
      <dgm:t>
        <a:bodyPr/>
        <a:lstStyle/>
        <a:p>
          <a:r>
            <a:rPr lang="en-US"/>
            <a:t>Moderna</a:t>
          </a:r>
        </a:p>
      </dgm:t>
    </dgm:pt>
    <dgm:pt modelId="{4C21D557-5373-4E5D-AB3E-5527D0D5FB0A}" type="parTrans" cxnId="{BD8CA071-40F6-4EDF-9521-9E8D20164AC5}">
      <dgm:prSet/>
      <dgm:spPr/>
      <dgm:t>
        <a:bodyPr/>
        <a:lstStyle/>
        <a:p>
          <a:endParaRPr lang="en-US"/>
        </a:p>
      </dgm:t>
    </dgm:pt>
    <dgm:pt modelId="{FE4BCF01-0229-44BB-B585-28C01CC10A70}" type="sibTrans" cxnId="{BD8CA071-40F6-4EDF-9521-9E8D20164AC5}">
      <dgm:prSet/>
      <dgm:spPr/>
      <dgm:t>
        <a:bodyPr/>
        <a:lstStyle/>
        <a:p>
          <a:endParaRPr lang="en-US"/>
        </a:p>
      </dgm:t>
    </dgm:pt>
    <dgm:pt modelId="{D53543D0-9EFF-424F-B8C4-6EB74F9CFA67}">
      <dgm:prSet phldrT="[Text]"/>
      <dgm:spPr/>
      <dgm:t>
        <a:bodyPr/>
        <a:lstStyle/>
        <a:p>
          <a:r>
            <a:rPr lang="en-US"/>
            <a:t>Leader with mRNA technology</a:t>
          </a:r>
        </a:p>
      </dgm:t>
    </dgm:pt>
    <dgm:pt modelId="{2549EBDD-7A40-4A14-8646-ABCB71FA2196}" type="parTrans" cxnId="{E6B1D88E-0D1A-4948-8262-6A961100C95E}">
      <dgm:prSet/>
      <dgm:spPr/>
      <dgm:t>
        <a:bodyPr/>
        <a:lstStyle/>
        <a:p>
          <a:endParaRPr lang="en-US"/>
        </a:p>
      </dgm:t>
    </dgm:pt>
    <dgm:pt modelId="{88064ECF-1EAB-468F-8DD5-699D9ECB6E86}" type="sibTrans" cxnId="{E6B1D88E-0D1A-4948-8262-6A961100C95E}">
      <dgm:prSet/>
      <dgm:spPr/>
      <dgm:t>
        <a:bodyPr/>
        <a:lstStyle/>
        <a:p>
          <a:endParaRPr lang="en-US"/>
        </a:p>
      </dgm:t>
    </dgm:pt>
    <dgm:pt modelId="{46F0664D-813D-4712-8054-8C176D89EFBF}">
      <dgm:prSet phldrT="[Text]"/>
      <dgm:spPr/>
      <dgm:t>
        <a:bodyPr/>
        <a:lstStyle/>
        <a:p>
          <a:r>
            <a:rPr lang="en-US"/>
            <a:t>Potential replication of technology to other areas</a:t>
          </a:r>
        </a:p>
      </dgm:t>
    </dgm:pt>
    <dgm:pt modelId="{F3F31469-D593-4DBA-9096-0ABADC63C278}" type="parTrans" cxnId="{D3B76536-46DD-4658-9993-9CD0C74475D2}">
      <dgm:prSet/>
      <dgm:spPr/>
      <dgm:t>
        <a:bodyPr/>
        <a:lstStyle/>
        <a:p>
          <a:endParaRPr lang="en-US"/>
        </a:p>
      </dgm:t>
    </dgm:pt>
    <dgm:pt modelId="{C960B56F-DE75-41B4-898B-219D6AC4B69F}" type="sibTrans" cxnId="{D3B76536-46DD-4658-9993-9CD0C74475D2}">
      <dgm:prSet/>
      <dgm:spPr/>
      <dgm:t>
        <a:bodyPr/>
        <a:lstStyle/>
        <a:p>
          <a:endParaRPr lang="en-US"/>
        </a:p>
      </dgm:t>
    </dgm:pt>
    <dgm:pt modelId="{3D69B45F-0055-4306-8BF5-3441BB14FF11}">
      <dgm:prSet phldrT="[Text]"/>
      <dgm:spPr/>
      <dgm:t>
        <a:bodyPr/>
        <a:lstStyle/>
        <a:p>
          <a:r>
            <a:rPr lang="en-US"/>
            <a:t>Techonogy Spread</a:t>
          </a:r>
        </a:p>
      </dgm:t>
    </dgm:pt>
    <dgm:pt modelId="{DBFC5F23-E989-4A02-B415-DCC9DE51CC50}" type="parTrans" cxnId="{EDBDCE2B-BF24-4418-B621-77227D43FCE0}">
      <dgm:prSet/>
      <dgm:spPr/>
      <dgm:t>
        <a:bodyPr/>
        <a:lstStyle/>
        <a:p>
          <a:endParaRPr lang="en-US"/>
        </a:p>
      </dgm:t>
    </dgm:pt>
    <dgm:pt modelId="{945C8E05-01E4-4BC1-955F-4A9C1A8A96EC}" type="sibTrans" cxnId="{EDBDCE2B-BF24-4418-B621-77227D43FCE0}">
      <dgm:prSet/>
      <dgm:spPr/>
      <dgm:t>
        <a:bodyPr/>
        <a:lstStyle/>
        <a:p>
          <a:endParaRPr lang="en-US"/>
        </a:p>
      </dgm:t>
    </dgm:pt>
    <dgm:pt modelId="{CF2B0521-8360-4E35-B171-968694E79213}">
      <dgm:prSet phldrT="[Text]"/>
      <dgm:spPr/>
      <dgm:t>
        <a:bodyPr/>
        <a:lstStyle/>
        <a:p>
          <a:r>
            <a:rPr lang="en-US"/>
            <a:t>New technology with blockchain</a:t>
          </a:r>
        </a:p>
      </dgm:t>
    </dgm:pt>
    <dgm:pt modelId="{84FE1A4A-C7C3-4623-87C4-4D4CCEE135DB}" type="parTrans" cxnId="{BA463CC8-EF44-4B3B-ABA9-B564CEA6B8D3}">
      <dgm:prSet/>
      <dgm:spPr/>
      <dgm:t>
        <a:bodyPr/>
        <a:lstStyle/>
        <a:p>
          <a:endParaRPr lang="en-US"/>
        </a:p>
      </dgm:t>
    </dgm:pt>
    <dgm:pt modelId="{D4894FAD-3C31-409F-995D-7FE22319DFC4}" type="sibTrans" cxnId="{BA463CC8-EF44-4B3B-ABA9-B564CEA6B8D3}">
      <dgm:prSet/>
      <dgm:spPr/>
      <dgm:t>
        <a:bodyPr/>
        <a:lstStyle/>
        <a:p>
          <a:endParaRPr lang="en-US"/>
        </a:p>
      </dgm:t>
    </dgm:pt>
    <dgm:pt modelId="{9EA9A2B4-39F6-4346-B66A-F7CD3BC47AC6}">
      <dgm:prSet phldrT="[Text]"/>
      <dgm:spPr/>
      <dgm:t>
        <a:bodyPr/>
        <a:lstStyle/>
        <a:p>
          <a:endParaRPr lang="en-US"/>
        </a:p>
      </dgm:t>
    </dgm:pt>
    <dgm:pt modelId="{A8C3069E-78AA-435C-A54B-2056A414F49C}" type="parTrans" cxnId="{5B006309-015E-482F-B1CF-0C9AC03325B9}">
      <dgm:prSet/>
      <dgm:spPr/>
      <dgm:t>
        <a:bodyPr/>
        <a:lstStyle/>
        <a:p>
          <a:endParaRPr lang="en-US"/>
        </a:p>
      </dgm:t>
    </dgm:pt>
    <dgm:pt modelId="{C177DCA4-B07C-4F17-8652-E475E3C1B235}" type="sibTrans" cxnId="{5B006309-015E-482F-B1CF-0C9AC03325B9}">
      <dgm:prSet/>
      <dgm:spPr/>
      <dgm:t>
        <a:bodyPr/>
        <a:lstStyle/>
        <a:p>
          <a:endParaRPr lang="en-US"/>
        </a:p>
      </dgm:t>
    </dgm:pt>
    <dgm:pt modelId="{82C19C0E-7D1D-417A-9CEF-7827A582CAE4}" type="pres">
      <dgm:prSet presAssocID="{F5EED345-57BE-4CEA-90C0-E31E14F2ADAF}" presName="Name0" presStyleCnt="0">
        <dgm:presLayoutVars>
          <dgm:dir/>
          <dgm:animLvl val="lvl"/>
          <dgm:resizeHandles val="exact"/>
        </dgm:presLayoutVars>
      </dgm:prSet>
      <dgm:spPr/>
    </dgm:pt>
    <dgm:pt modelId="{66D38E37-ED50-4F1B-A9C4-0C5EE9071829}" type="pres">
      <dgm:prSet presAssocID="{35E03462-BDF5-4EFD-A582-A0AA1699F8B7}" presName="composite" presStyleCnt="0"/>
      <dgm:spPr/>
    </dgm:pt>
    <dgm:pt modelId="{B07914B3-B826-458F-86AC-602B4860DC70}" type="pres">
      <dgm:prSet presAssocID="{35E03462-BDF5-4EFD-A582-A0AA1699F8B7}" presName="parTx" presStyleLbl="alignNode1" presStyleIdx="0" presStyleCnt="3">
        <dgm:presLayoutVars>
          <dgm:chMax val="0"/>
          <dgm:chPref val="0"/>
          <dgm:bulletEnabled val="1"/>
        </dgm:presLayoutVars>
      </dgm:prSet>
      <dgm:spPr/>
    </dgm:pt>
    <dgm:pt modelId="{C0BAE01A-5DF4-4B91-883B-E9486A8F6BA8}" type="pres">
      <dgm:prSet presAssocID="{35E03462-BDF5-4EFD-A582-A0AA1699F8B7}" presName="desTx" presStyleLbl="alignAccFollowNode1" presStyleIdx="0" presStyleCnt="3">
        <dgm:presLayoutVars>
          <dgm:bulletEnabled val="1"/>
        </dgm:presLayoutVars>
      </dgm:prSet>
      <dgm:spPr/>
    </dgm:pt>
    <dgm:pt modelId="{31C1C0C2-9458-4EAD-BB5A-FA4024696F4E}" type="pres">
      <dgm:prSet presAssocID="{10BA826C-D45C-4E90-91F6-764E086A310C}" presName="space" presStyleCnt="0"/>
      <dgm:spPr/>
    </dgm:pt>
    <dgm:pt modelId="{496F45E4-D00A-42D9-82A3-D335B15ABA57}" type="pres">
      <dgm:prSet presAssocID="{2DE3AB09-8A56-4A53-B8EA-A872542DDE6C}" presName="composite" presStyleCnt="0"/>
      <dgm:spPr/>
    </dgm:pt>
    <dgm:pt modelId="{0DFE146C-0F93-43FB-98D0-B5584BEE1850}" type="pres">
      <dgm:prSet presAssocID="{2DE3AB09-8A56-4A53-B8EA-A872542DDE6C}" presName="parTx" presStyleLbl="alignNode1" presStyleIdx="1" presStyleCnt="3">
        <dgm:presLayoutVars>
          <dgm:chMax val="0"/>
          <dgm:chPref val="0"/>
          <dgm:bulletEnabled val="1"/>
        </dgm:presLayoutVars>
      </dgm:prSet>
      <dgm:spPr/>
    </dgm:pt>
    <dgm:pt modelId="{758BD22E-64B3-469C-948F-4BE555C27977}" type="pres">
      <dgm:prSet presAssocID="{2DE3AB09-8A56-4A53-B8EA-A872542DDE6C}" presName="desTx" presStyleLbl="alignAccFollowNode1" presStyleIdx="1" presStyleCnt="3">
        <dgm:presLayoutVars>
          <dgm:bulletEnabled val="1"/>
        </dgm:presLayoutVars>
      </dgm:prSet>
      <dgm:spPr/>
    </dgm:pt>
    <dgm:pt modelId="{7998ABC8-83C5-487B-A808-20E7AB6A6341}" type="pres">
      <dgm:prSet presAssocID="{50644AF0-4AAC-4B59-9234-44A5ED73A378}" presName="space" presStyleCnt="0"/>
      <dgm:spPr/>
    </dgm:pt>
    <dgm:pt modelId="{CD20CEC0-95DA-4142-BF04-AC3285496906}" type="pres">
      <dgm:prSet presAssocID="{99C4437C-04E5-40CA-AD91-20DC970EF98F}" presName="composite" presStyleCnt="0"/>
      <dgm:spPr/>
    </dgm:pt>
    <dgm:pt modelId="{53579654-7D76-4168-92CB-B8A13F81A8F7}" type="pres">
      <dgm:prSet presAssocID="{99C4437C-04E5-40CA-AD91-20DC970EF98F}" presName="parTx" presStyleLbl="alignNode1" presStyleIdx="2" presStyleCnt="3">
        <dgm:presLayoutVars>
          <dgm:chMax val="0"/>
          <dgm:chPref val="0"/>
          <dgm:bulletEnabled val="1"/>
        </dgm:presLayoutVars>
      </dgm:prSet>
      <dgm:spPr/>
    </dgm:pt>
    <dgm:pt modelId="{30FBCB4C-BB75-436C-A5EF-9F5888D6F5F3}" type="pres">
      <dgm:prSet presAssocID="{99C4437C-04E5-40CA-AD91-20DC970EF98F}" presName="desTx" presStyleLbl="alignAccFollowNode1" presStyleIdx="2" presStyleCnt="3">
        <dgm:presLayoutVars>
          <dgm:bulletEnabled val="1"/>
        </dgm:presLayoutVars>
      </dgm:prSet>
      <dgm:spPr/>
    </dgm:pt>
  </dgm:ptLst>
  <dgm:cxnLst>
    <dgm:cxn modelId="{2A6BFC00-4835-4A64-BBE1-5FBF83715B56}" type="presOf" srcId="{CF2B0521-8360-4E35-B171-968694E79213}" destId="{758BD22E-64B3-469C-948F-4BE555C27977}" srcOrd="0" destOrd="2" presId="urn:microsoft.com/office/officeart/2005/8/layout/hList1"/>
    <dgm:cxn modelId="{B45E4B03-946A-4CDB-8DE0-8B5BDB6FD286}" type="presOf" srcId="{2DE3AB09-8A56-4A53-B8EA-A872542DDE6C}" destId="{0DFE146C-0F93-43FB-98D0-B5584BEE1850}" srcOrd="0" destOrd="0" presId="urn:microsoft.com/office/officeart/2005/8/layout/hList1"/>
    <dgm:cxn modelId="{9B0D8C06-FB91-4E82-BF90-88BC117E4B79}" srcId="{2DE3AB09-8A56-4A53-B8EA-A872542DDE6C}" destId="{E479C5A7-E10A-4CF0-B457-C05737C4D6EE}" srcOrd="1" destOrd="0" parTransId="{FCE2951C-E2EF-489A-9517-34B4B5DA3D44}" sibTransId="{89938427-8A45-46AA-837F-DDBB095327B3}"/>
    <dgm:cxn modelId="{75220D07-CB55-4C08-9D64-37F2B2B5CAB8}" srcId="{35E03462-BDF5-4EFD-A582-A0AA1699F8B7}" destId="{4F66F8D6-0959-424E-B614-389025B92624}" srcOrd="0" destOrd="0" parTransId="{9910C08F-C733-493E-99BA-961ACAA822C9}" sibTransId="{663E2E6F-ABC0-4711-98B2-A3480EEAB054}"/>
    <dgm:cxn modelId="{5B006309-015E-482F-B1CF-0C9AC03325B9}" srcId="{99C4437C-04E5-40CA-AD91-20DC970EF98F}" destId="{9EA9A2B4-39F6-4346-B66A-F7CD3BC47AC6}" srcOrd="2" destOrd="0" parTransId="{A8C3069E-78AA-435C-A54B-2056A414F49C}" sibTransId="{C177DCA4-B07C-4F17-8652-E475E3C1B235}"/>
    <dgm:cxn modelId="{24ACEA12-C521-4E59-8587-8B8F616B90EB}" type="presOf" srcId="{4F66F8D6-0959-424E-B614-389025B92624}" destId="{C0BAE01A-5DF4-4B91-883B-E9486A8F6BA8}" srcOrd="0" destOrd="0" presId="urn:microsoft.com/office/officeart/2005/8/layout/hList1"/>
    <dgm:cxn modelId="{C977BF1B-0AD3-4AA3-8A42-CBBAE4AF71BA}" type="presOf" srcId="{46F0664D-813D-4712-8054-8C176D89EFBF}" destId="{30FBCB4C-BB75-436C-A5EF-9F5888D6F5F3}" srcOrd="0" destOrd="1" presId="urn:microsoft.com/office/officeart/2005/8/layout/hList1"/>
    <dgm:cxn modelId="{4A958020-79D3-4968-BB9B-5C09436CD27A}" srcId="{2DE3AB09-8A56-4A53-B8EA-A872542DDE6C}" destId="{0FC3169D-9F2D-4881-AC0C-A0824ADD8F8C}" srcOrd="0" destOrd="0" parTransId="{EC14B370-159A-4498-92CE-8747D533BEA2}" sibTransId="{2121B7B9-8374-4B27-8C56-1E97C405A7C6}"/>
    <dgm:cxn modelId="{EDBDCE2B-BF24-4418-B621-77227D43FCE0}" srcId="{35E03462-BDF5-4EFD-A582-A0AA1699F8B7}" destId="{3D69B45F-0055-4306-8BF5-3441BB14FF11}" srcOrd="2" destOrd="0" parTransId="{DBFC5F23-E989-4A02-B415-DCC9DE51CC50}" sibTransId="{945C8E05-01E4-4BC1-955F-4A9C1A8A96EC}"/>
    <dgm:cxn modelId="{D3B76536-46DD-4658-9993-9CD0C74475D2}" srcId="{99C4437C-04E5-40CA-AD91-20DC970EF98F}" destId="{46F0664D-813D-4712-8054-8C176D89EFBF}" srcOrd="1" destOrd="0" parTransId="{F3F31469-D593-4DBA-9096-0ABADC63C278}" sibTransId="{C960B56F-DE75-41B4-898B-219D6AC4B69F}"/>
    <dgm:cxn modelId="{456A4E5B-5364-43A5-8C32-715F74BDBEBD}" type="presOf" srcId="{E479C5A7-E10A-4CF0-B457-C05737C4D6EE}" destId="{758BD22E-64B3-469C-948F-4BE555C27977}" srcOrd="0" destOrd="1" presId="urn:microsoft.com/office/officeart/2005/8/layout/hList1"/>
    <dgm:cxn modelId="{92D03465-8786-4463-8EDC-42E8F7E24056}" srcId="{F5EED345-57BE-4CEA-90C0-E31E14F2ADAF}" destId="{35E03462-BDF5-4EFD-A582-A0AA1699F8B7}" srcOrd="0" destOrd="0" parTransId="{D42601A5-524B-49A7-9B2F-AB92765161E5}" sibTransId="{10BA826C-D45C-4E90-91F6-764E086A310C}"/>
    <dgm:cxn modelId="{CC6F3C4D-5855-4262-9E1C-3A8E58DE020C}" type="presOf" srcId="{3D69B45F-0055-4306-8BF5-3441BB14FF11}" destId="{C0BAE01A-5DF4-4B91-883B-E9486A8F6BA8}" srcOrd="0" destOrd="2" presId="urn:microsoft.com/office/officeart/2005/8/layout/hList1"/>
    <dgm:cxn modelId="{BD8CA071-40F6-4EDF-9521-9E8D20164AC5}" srcId="{F5EED345-57BE-4CEA-90C0-E31E14F2ADAF}" destId="{99C4437C-04E5-40CA-AD91-20DC970EF98F}" srcOrd="2" destOrd="0" parTransId="{4C21D557-5373-4E5D-AB3E-5527D0D5FB0A}" sibTransId="{FE4BCF01-0229-44BB-B585-28C01CC10A70}"/>
    <dgm:cxn modelId="{074CB571-1D88-43B5-9393-0DD3DF8A05BE}" type="presOf" srcId="{F5EED345-57BE-4CEA-90C0-E31E14F2ADAF}" destId="{82C19C0E-7D1D-417A-9CEF-7827A582CAE4}" srcOrd="0" destOrd="0" presId="urn:microsoft.com/office/officeart/2005/8/layout/hList1"/>
    <dgm:cxn modelId="{E6B1D88E-0D1A-4948-8262-6A961100C95E}" srcId="{99C4437C-04E5-40CA-AD91-20DC970EF98F}" destId="{D53543D0-9EFF-424F-B8C4-6EB74F9CFA67}" srcOrd="0" destOrd="0" parTransId="{2549EBDD-7A40-4A14-8646-ABCB71FA2196}" sibTransId="{88064ECF-1EAB-468F-8DD5-699D9ECB6E86}"/>
    <dgm:cxn modelId="{96F19B93-5F34-4614-A002-80ABF544CC33}" srcId="{35E03462-BDF5-4EFD-A582-A0AA1699F8B7}" destId="{AB1C3498-43FB-4126-BD13-9BFF46F69A1C}" srcOrd="1" destOrd="0" parTransId="{CCC92EFA-A807-448D-854E-CFB316086E44}" sibTransId="{13492424-AFB0-4CD0-8F52-75B3190AEF92}"/>
    <dgm:cxn modelId="{9EAE7B9C-1F1A-4871-A2C9-B9D0800E2E82}" type="presOf" srcId="{AB1C3498-43FB-4126-BD13-9BFF46F69A1C}" destId="{C0BAE01A-5DF4-4B91-883B-E9486A8F6BA8}" srcOrd="0" destOrd="1" presId="urn:microsoft.com/office/officeart/2005/8/layout/hList1"/>
    <dgm:cxn modelId="{27C7E89C-489B-4D42-A030-BC9613C8FDFF}" type="presOf" srcId="{99C4437C-04E5-40CA-AD91-20DC970EF98F}" destId="{53579654-7D76-4168-92CB-B8A13F81A8F7}" srcOrd="0" destOrd="0" presId="urn:microsoft.com/office/officeart/2005/8/layout/hList1"/>
    <dgm:cxn modelId="{4BAC71B9-9F12-4E47-A706-9FDE7D8FA688}" type="presOf" srcId="{D53543D0-9EFF-424F-B8C4-6EB74F9CFA67}" destId="{30FBCB4C-BB75-436C-A5EF-9F5888D6F5F3}" srcOrd="0" destOrd="0" presId="urn:microsoft.com/office/officeart/2005/8/layout/hList1"/>
    <dgm:cxn modelId="{BA463CC8-EF44-4B3B-ABA9-B564CEA6B8D3}" srcId="{2DE3AB09-8A56-4A53-B8EA-A872542DDE6C}" destId="{CF2B0521-8360-4E35-B171-968694E79213}" srcOrd="2" destOrd="0" parTransId="{84FE1A4A-C7C3-4623-87C4-4D4CCEE135DB}" sibTransId="{D4894FAD-3C31-409F-995D-7FE22319DFC4}"/>
    <dgm:cxn modelId="{CD7481E1-A2B3-420B-A41D-A544AAEAC4EE}" type="presOf" srcId="{0FC3169D-9F2D-4881-AC0C-A0824ADD8F8C}" destId="{758BD22E-64B3-469C-948F-4BE555C27977}" srcOrd="0" destOrd="0" presId="urn:microsoft.com/office/officeart/2005/8/layout/hList1"/>
    <dgm:cxn modelId="{6E63D3E1-DC18-49D8-9030-5E7152F4F958}" type="presOf" srcId="{9EA9A2B4-39F6-4346-B66A-F7CD3BC47AC6}" destId="{30FBCB4C-BB75-436C-A5EF-9F5888D6F5F3}" srcOrd="0" destOrd="2" presId="urn:microsoft.com/office/officeart/2005/8/layout/hList1"/>
    <dgm:cxn modelId="{9D4A33F0-2CFD-41D7-8C2A-CE3A2CB59669}" srcId="{F5EED345-57BE-4CEA-90C0-E31E14F2ADAF}" destId="{2DE3AB09-8A56-4A53-B8EA-A872542DDE6C}" srcOrd="1" destOrd="0" parTransId="{0C7C9FBF-ECE0-495B-A8C3-576C570EC9EA}" sibTransId="{50644AF0-4AAC-4B59-9234-44A5ED73A378}"/>
    <dgm:cxn modelId="{C96F8AF7-7610-403A-9D16-68DB8D818097}" type="presOf" srcId="{35E03462-BDF5-4EFD-A582-A0AA1699F8B7}" destId="{B07914B3-B826-458F-86AC-602B4860DC70}" srcOrd="0" destOrd="0" presId="urn:microsoft.com/office/officeart/2005/8/layout/hList1"/>
    <dgm:cxn modelId="{BD6E3ECD-E930-4553-9496-C19439C5C63D}" type="presParOf" srcId="{82C19C0E-7D1D-417A-9CEF-7827A582CAE4}" destId="{66D38E37-ED50-4F1B-A9C4-0C5EE9071829}" srcOrd="0" destOrd="0" presId="urn:microsoft.com/office/officeart/2005/8/layout/hList1"/>
    <dgm:cxn modelId="{BAE86785-3A5F-4ED7-8070-7F60A18D5F33}" type="presParOf" srcId="{66D38E37-ED50-4F1B-A9C4-0C5EE9071829}" destId="{B07914B3-B826-458F-86AC-602B4860DC70}" srcOrd="0" destOrd="0" presId="urn:microsoft.com/office/officeart/2005/8/layout/hList1"/>
    <dgm:cxn modelId="{32CCD5A1-470E-41C6-9703-7B184931B7BE}" type="presParOf" srcId="{66D38E37-ED50-4F1B-A9C4-0C5EE9071829}" destId="{C0BAE01A-5DF4-4B91-883B-E9486A8F6BA8}" srcOrd="1" destOrd="0" presId="urn:microsoft.com/office/officeart/2005/8/layout/hList1"/>
    <dgm:cxn modelId="{26437EC1-A99A-423F-8FAF-230C42DE5A8F}" type="presParOf" srcId="{82C19C0E-7D1D-417A-9CEF-7827A582CAE4}" destId="{31C1C0C2-9458-4EAD-BB5A-FA4024696F4E}" srcOrd="1" destOrd="0" presId="urn:microsoft.com/office/officeart/2005/8/layout/hList1"/>
    <dgm:cxn modelId="{6AEEF98A-1792-4744-A79B-6BA8B947AAC0}" type="presParOf" srcId="{82C19C0E-7D1D-417A-9CEF-7827A582CAE4}" destId="{496F45E4-D00A-42D9-82A3-D335B15ABA57}" srcOrd="2" destOrd="0" presId="urn:microsoft.com/office/officeart/2005/8/layout/hList1"/>
    <dgm:cxn modelId="{415CCB7E-058F-42B3-82CE-958993BD5FBB}" type="presParOf" srcId="{496F45E4-D00A-42D9-82A3-D335B15ABA57}" destId="{0DFE146C-0F93-43FB-98D0-B5584BEE1850}" srcOrd="0" destOrd="0" presId="urn:microsoft.com/office/officeart/2005/8/layout/hList1"/>
    <dgm:cxn modelId="{2A368C47-D7C9-446B-A096-5BA1806B6F05}" type="presParOf" srcId="{496F45E4-D00A-42D9-82A3-D335B15ABA57}" destId="{758BD22E-64B3-469C-948F-4BE555C27977}" srcOrd="1" destOrd="0" presId="urn:microsoft.com/office/officeart/2005/8/layout/hList1"/>
    <dgm:cxn modelId="{6C18A2EB-126D-43AC-8FB5-B3DDF250BCC5}" type="presParOf" srcId="{82C19C0E-7D1D-417A-9CEF-7827A582CAE4}" destId="{7998ABC8-83C5-487B-A808-20E7AB6A6341}" srcOrd="3" destOrd="0" presId="urn:microsoft.com/office/officeart/2005/8/layout/hList1"/>
    <dgm:cxn modelId="{C94D395E-FFB4-4654-9031-0896F2B9EC63}" type="presParOf" srcId="{82C19C0E-7D1D-417A-9CEF-7827A582CAE4}" destId="{CD20CEC0-95DA-4142-BF04-AC3285496906}" srcOrd="4" destOrd="0" presId="urn:microsoft.com/office/officeart/2005/8/layout/hList1"/>
    <dgm:cxn modelId="{05945DD0-B180-4B52-86EE-5B3CCE4944AC}" type="presParOf" srcId="{CD20CEC0-95DA-4142-BF04-AC3285496906}" destId="{53579654-7D76-4168-92CB-B8A13F81A8F7}" srcOrd="0" destOrd="0" presId="urn:microsoft.com/office/officeart/2005/8/layout/hList1"/>
    <dgm:cxn modelId="{358CF133-D6EA-4804-A88D-AE87EC207ECB}" type="presParOf" srcId="{CD20CEC0-95DA-4142-BF04-AC3285496906}" destId="{30FBCB4C-BB75-436C-A5EF-9F5888D6F5F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ED345-57BE-4CEA-90C0-E31E14F2ADAF}"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35E03462-BDF5-4EFD-A582-A0AA1699F8B7}">
      <dgm:prSet phldrT="[Text]"/>
      <dgm:spPr/>
      <dgm:t>
        <a:bodyPr/>
        <a:lstStyle/>
        <a:p>
          <a:r>
            <a:rPr lang="en-US"/>
            <a:t>AMC </a:t>
          </a:r>
        </a:p>
      </dgm:t>
    </dgm:pt>
    <dgm:pt modelId="{D42601A5-524B-49A7-9B2F-AB92765161E5}" type="parTrans" cxnId="{92D03465-8786-4463-8EDC-42E8F7E24056}">
      <dgm:prSet/>
      <dgm:spPr/>
      <dgm:t>
        <a:bodyPr/>
        <a:lstStyle/>
        <a:p>
          <a:endParaRPr lang="en-US"/>
        </a:p>
      </dgm:t>
    </dgm:pt>
    <dgm:pt modelId="{10BA826C-D45C-4E90-91F6-764E086A310C}" type="sibTrans" cxnId="{92D03465-8786-4463-8EDC-42E8F7E24056}">
      <dgm:prSet/>
      <dgm:spPr/>
      <dgm:t>
        <a:bodyPr/>
        <a:lstStyle/>
        <a:p>
          <a:endParaRPr lang="en-US"/>
        </a:p>
      </dgm:t>
    </dgm:pt>
    <dgm:pt modelId="{4F66F8D6-0959-424E-B614-389025B92624}">
      <dgm:prSet phldrT="[Text]"/>
      <dgm:spPr/>
      <dgm:t>
        <a:bodyPr/>
        <a:lstStyle/>
        <a:p>
          <a:r>
            <a:rPr lang="en-US"/>
            <a:t>Affected by covid situation</a:t>
          </a:r>
        </a:p>
      </dgm:t>
    </dgm:pt>
    <dgm:pt modelId="{9910C08F-C733-493E-99BA-961ACAA822C9}" type="parTrans" cxnId="{75220D07-CB55-4C08-9D64-37F2B2B5CAB8}">
      <dgm:prSet/>
      <dgm:spPr/>
      <dgm:t>
        <a:bodyPr/>
        <a:lstStyle/>
        <a:p>
          <a:endParaRPr lang="en-US"/>
        </a:p>
      </dgm:t>
    </dgm:pt>
    <dgm:pt modelId="{663E2E6F-ABC0-4711-98B2-A3480EEAB054}" type="sibTrans" cxnId="{75220D07-CB55-4C08-9D64-37F2B2B5CAB8}">
      <dgm:prSet/>
      <dgm:spPr/>
      <dgm:t>
        <a:bodyPr/>
        <a:lstStyle/>
        <a:p>
          <a:endParaRPr lang="en-US"/>
        </a:p>
      </dgm:t>
    </dgm:pt>
    <dgm:pt modelId="{AB1C3498-43FB-4126-BD13-9BFF46F69A1C}">
      <dgm:prSet phldrT="[Text]"/>
      <dgm:spPr/>
      <dgm:t>
        <a:bodyPr/>
        <a:lstStyle/>
        <a:p>
          <a:r>
            <a:rPr lang="en-US" dirty="0"/>
            <a:t>Less footfall</a:t>
          </a:r>
        </a:p>
      </dgm:t>
    </dgm:pt>
    <dgm:pt modelId="{CCC92EFA-A807-448D-854E-CFB316086E44}" type="parTrans" cxnId="{96F19B93-5F34-4614-A002-80ABF544CC33}">
      <dgm:prSet/>
      <dgm:spPr/>
      <dgm:t>
        <a:bodyPr/>
        <a:lstStyle/>
        <a:p>
          <a:endParaRPr lang="en-US"/>
        </a:p>
      </dgm:t>
    </dgm:pt>
    <dgm:pt modelId="{13492424-AFB0-4CD0-8F52-75B3190AEF92}" type="sibTrans" cxnId="{96F19B93-5F34-4614-A002-80ABF544CC33}">
      <dgm:prSet/>
      <dgm:spPr/>
      <dgm:t>
        <a:bodyPr/>
        <a:lstStyle/>
        <a:p>
          <a:endParaRPr lang="en-US"/>
        </a:p>
      </dgm:t>
    </dgm:pt>
    <dgm:pt modelId="{2DE3AB09-8A56-4A53-B8EA-A872542DDE6C}">
      <dgm:prSet phldrT="[Text]"/>
      <dgm:spPr/>
      <dgm:t>
        <a:bodyPr/>
        <a:lstStyle/>
        <a:p>
          <a:r>
            <a:rPr lang="en-US"/>
            <a:t>Johson &amp; Johnson</a:t>
          </a:r>
        </a:p>
      </dgm:t>
    </dgm:pt>
    <dgm:pt modelId="{0C7C9FBF-ECE0-495B-A8C3-576C570EC9EA}" type="parTrans" cxnId="{9D4A33F0-2CFD-41D7-8C2A-CE3A2CB59669}">
      <dgm:prSet/>
      <dgm:spPr/>
      <dgm:t>
        <a:bodyPr/>
        <a:lstStyle/>
        <a:p>
          <a:endParaRPr lang="en-US"/>
        </a:p>
      </dgm:t>
    </dgm:pt>
    <dgm:pt modelId="{50644AF0-4AAC-4B59-9234-44A5ED73A378}" type="sibTrans" cxnId="{9D4A33F0-2CFD-41D7-8C2A-CE3A2CB59669}">
      <dgm:prSet/>
      <dgm:spPr/>
      <dgm:t>
        <a:bodyPr/>
        <a:lstStyle/>
        <a:p>
          <a:endParaRPr lang="en-US"/>
        </a:p>
      </dgm:t>
    </dgm:pt>
    <dgm:pt modelId="{0FC3169D-9F2D-4881-AC0C-A0824ADD8F8C}">
      <dgm:prSet phldrT="[Text]"/>
      <dgm:spPr/>
      <dgm:t>
        <a:bodyPr/>
        <a:lstStyle/>
        <a:p>
          <a:r>
            <a:rPr lang="en-US" dirty="0"/>
            <a:t>Implication with negative review</a:t>
          </a:r>
        </a:p>
      </dgm:t>
    </dgm:pt>
    <dgm:pt modelId="{EC14B370-159A-4498-92CE-8747D533BEA2}" type="parTrans" cxnId="{4A958020-79D3-4968-BB9B-5C09436CD27A}">
      <dgm:prSet/>
      <dgm:spPr/>
      <dgm:t>
        <a:bodyPr/>
        <a:lstStyle/>
        <a:p>
          <a:endParaRPr lang="en-US"/>
        </a:p>
      </dgm:t>
    </dgm:pt>
    <dgm:pt modelId="{2121B7B9-8374-4B27-8C56-1E97C405A7C6}" type="sibTrans" cxnId="{4A958020-79D3-4968-BB9B-5C09436CD27A}">
      <dgm:prSet/>
      <dgm:spPr/>
      <dgm:t>
        <a:bodyPr/>
        <a:lstStyle/>
        <a:p>
          <a:endParaRPr lang="en-US"/>
        </a:p>
      </dgm:t>
    </dgm:pt>
    <dgm:pt modelId="{E479C5A7-E10A-4CF0-B457-C05737C4D6EE}">
      <dgm:prSet phldrT="[Text]"/>
      <dgm:spPr/>
      <dgm:t>
        <a:bodyPr/>
        <a:lstStyle/>
        <a:p>
          <a:r>
            <a:rPr lang="en-US"/>
            <a:t>Cascading effect in other areas</a:t>
          </a:r>
        </a:p>
      </dgm:t>
    </dgm:pt>
    <dgm:pt modelId="{FCE2951C-E2EF-489A-9517-34B4B5DA3D44}" type="parTrans" cxnId="{9B0D8C06-FB91-4E82-BF90-88BC117E4B79}">
      <dgm:prSet/>
      <dgm:spPr/>
      <dgm:t>
        <a:bodyPr/>
        <a:lstStyle/>
        <a:p>
          <a:endParaRPr lang="en-US"/>
        </a:p>
      </dgm:t>
    </dgm:pt>
    <dgm:pt modelId="{89938427-8A45-46AA-837F-DDBB095327B3}" type="sibTrans" cxnId="{9B0D8C06-FB91-4E82-BF90-88BC117E4B79}">
      <dgm:prSet/>
      <dgm:spPr/>
      <dgm:t>
        <a:bodyPr/>
        <a:lstStyle/>
        <a:p>
          <a:endParaRPr lang="en-US"/>
        </a:p>
      </dgm:t>
    </dgm:pt>
    <dgm:pt modelId="{99C4437C-04E5-40CA-AD91-20DC970EF98F}">
      <dgm:prSet phldrT="[Text]"/>
      <dgm:spPr/>
      <dgm:t>
        <a:bodyPr/>
        <a:lstStyle/>
        <a:p>
          <a:r>
            <a:rPr lang="en-US"/>
            <a:t>Peloton</a:t>
          </a:r>
        </a:p>
      </dgm:t>
    </dgm:pt>
    <dgm:pt modelId="{4C21D557-5373-4E5D-AB3E-5527D0D5FB0A}" type="parTrans" cxnId="{BD8CA071-40F6-4EDF-9521-9E8D20164AC5}">
      <dgm:prSet/>
      <dgm:spPr/>
      <dgm:t>
        <a:bodyPr/>
        <a:lstStyle/>
        <a:p>
          <a:endParaRPr lang="en-US"/>
        </a:p>
      </dgm:t>
    </dgm:pt>
    <dgm:pt modelId="{FE4BCF01-0229-44BB-B585-28C01CC10A70}" type="sibTrans" cxnId="{BD8CA071-40F6-4EDF-9521-9E8D20164AC5}">
      <dgm:prSet/>
      <dgm:spPr/>
      <dgm:t>
        <a:bodyPr/>
        <a:lstStyle/>
        <a:p>
          <a:endParaRPr lang="en-US"/>
        </a:p>
      </dgm:t>
    </dgm:pt>
    <dgm:pt modelId="{D53543D0-9EFF-424F-B8C4-6EB74F9CFA67}">
      <dgm:prSet phldrT="[Text]"/>
      <dgm:spPr/>
      <dgm:t>
        <a:bodyPr/>
        <a:lstStyle/>
        <a:p>
          <a:r>
            <a:rPr lang="en-US" dirty="0"/>
            <a:t>Potential regulator issues with the design question</a:t>
          </a:r>
        </a:p>
      </dgm:t>
    </dgm:pt>
    <dgm:pt modelId="{2549EBDD-7A40-4A14-8646-ABCB71FA2196}" type="parTrans" cxnId="{E6B1D88E-0D1A-4948-8262-6A961100C95E}">
      <dgm:prSet/>
      <dgm:spPr/>
      <dgm:t>
        <a:bodyPr/>
        <a:lstStyle/>
        <a:p>
          <a:endParaRPr lang="en-US"/>
        </a:p>
      </dgm:t>
    </dgm:pt>
    <dgm:pt modelId="{88064ECF-1EAB-468F-8DD5-699D9ECB6E86}" type="sibTrans" cxnId="{E6B1D88E-0D1A-4948-8262-6A961100C95E}">
      <dgm:prSet/>
      <dgm:spPr/>
      <dgm:t>
        <a:bodyPr/>
        <a:lstStyle/>
        <a:p>
          <a:endParaRPr lang="en-US"/>
        </a:p>
      </dgm:t>
    </dgm:pt>
    <dgm:pt modelId="{46F0664D-813D-4712-8054-8C176D89EFBF}">
      <dgm:prSet phldrT="[Text]"/>
      <dgm:spPr/>
      <dgm:t>
        <a:bodyPr/>
        <a:lstStyle/>
        <a:p>
          <a:r>
            <a:rPr lang="en-US"/>
            <a:t>Negative reviews with infant death</a:t>
          </a:r>
        </a:p>
      </dgm:t>
    </dgm:pt>
    <dgm:pt modelId="{F3F31469-D593-4DBA-9096-0ABADC63C278}" type="parTrans" cxnId="{D3B76536-46DD-4658-9993-9CD0C74475D2}">
      <dgm:prSet/>
      <dgm:spPr/>
      <dgm:t>
        <a:bodyPr/>
        <a:lstStyle/>
        <a:p>
          <a:endParaRPr lang="en-US"/>
        </a:p>
      </dgm:t>
    </dgm:pt>
    <dgm:pt modelId="{C960B56F-DE75-41B4-898B-219D6AC4B69F}" type="sibTrans" cxnId="{D3B76536-46DD-4658-9993-9CD0C74475D2}">
      <dgm:prSet/>
      <dgm:spPr/>
      <dgm:t>
        <a:bodyPr/>
        <a:lstStyle/>
        <a:p>
          <a:endParaRPr lang="en-US"/>
        </a:p>
      </dgm:t>
    </dgm:pt>
    <dgm:pt modelId="{6F110AF2-9077-4631-8C10-B969ADFAB072}">
      <dgm:prSet phldrT="[Text]"/>
      <dgm:spPr/>
      <dgm:t>
        <a:bodyPr/>
        <a:lstStyle/>
        <a:p>
          <a:r>
            <a:rPr lang="en-US" dirty="0"/>
            <a:t>Talks of bankruptcy</a:t>
          </a:r>
        </a:p>
      </dgm:t>
    </dgm:pt>
    <dgm:pt modelId="{6EE17416-81DE-40EE-A1E6-23B9B0DB8100}" type="parTrans" cxnId="{117D07F2-12AD-4DBE-A75B-EA21F0FAD992}">
      <dgm:prSet/>
      <dgm:spPr/>
      <dgm:t>
        <a:bodyPr/>
        <a:lstStyle/>
        <a:p>
          <a:endParaRPr lang="en-US"/>
        </a:p>
      </dgm:t>
    </dgm:pt>
    <dgm:pt modelId="{FFDC164F-0687-4942-B032-8D2D4EE0B770}" type="sibTrans" cxnId="{117D07F2-12AD-4DBE-A75B-EA21F0FAD992}">
      <dgm:prSet/>
      <dgm:spPr/>
      <dgm:t>
        <a:bodyPr/>
        <a:lstStyle/>
        <a:p>
          <a:endParaRPr lang="en-US"/>
        </a:p>
      </dgm:t>
    </dgm:pt>
    <dgm:pt modelId="{79318AB1-5970-4A06-AB44-C4D311D7C167}">
      <dgm:prSet phldrT="[Text]"/>
      <dgm:spPr/>
      <dgm:t>
        <a:bodyPr/>
        <a:lstStyle/>
        <a:p>
          <a:r>
            <a:rPr lang="en-US" dirty="0"/>
            <a:t>Getting acquired by Amazon</a:t>
          </a:r>
        </a:p>
      </dgm:t>
    </dgm:pt>
    <dgm:pt modelId="{5021C294-7D64-4AA3-9B37-FDF3CE673BC9}" type="parTrans" cxnId="{E66A4681-8D7A-4F78-ABA7-68C1B8C792FB}">
      <dgm:prSet/>
      <dgm:spPr/>
      <dgm:t>
        <a:bodyPr/>
        <a:lstStyle/>
        <a:p>
          <a:endParaRPr lang="en-US"/>
        </a:p>
      </dgm:t>
    </dgm:pt>
    <dgm:pt modelId="{920E6200-541E-44D9-9BE2-1923E45ADE63}" type="sibTrans" cxnId="{E66A4681-8D7A-4F78-ABA7-68C1B8C792FB}">
      <dgm:prSet/>
      <dgm:spPr/>
      <dgm:t>
        <a:bodyPr/>
        <a:lstStyle/>
        <a:p>
          <a:endParaRPr lang="en-US"/>
        </a:p>
      </dgm:t>
    </dgm:pt>
    <dgm:pt modelId="{82C19C0E-7D1D-417A-9CEF-7827A582CAE4}" type="pres">
      <dgm:prSet presAssocID="{F5EED345-57BE-4CEA-90C0-E31E14F2ADAF}" presName="Name0" presStyleCnt="0">
        <dgm:presLayoutVars>
          <dgm:dir/>
          <dgm:animLvl val="lvl"/>
          <dgm:resizeHandles val="exact"/>
        </dgm:presLayoutVars>
      </dgm:prSet>
      <dgm:spPr/>
    </dgm:pt>
    <dgm:pt modelId="{66D38E37-ED50-4F1B-A9C4-0C5EE9071829}" type="pres">
      <dgm:prSet presAssocID="{35E03462-BDF5-4EFD-A582-A0AA1699F8B7}" presName="composite" presStyleCnt="0"/>
      <dgm:spPr/>
    </dgm:pt>
    <dgm:pt modelId="{B07914B3-B826-458F-86AC-602B4860DC70}" type="pres">
      <dgm:prSet presAssocID="{35E03462-BDF5-4EFD-A582-A0AA1699F8B7}" presName="parTx" presStyleLbl="alignNode1" presStyleIdx="0" presStyleCnt="3">
        <dgm:presLayoutVars>
          <dgm:chMax val="0"/>
          <dgm:chPref val="0"/>
          <dgm:bulletEnabled val="1"/>
        </dgm:presLayoutVars>
      </dgm:prSet>
      <dgm:spPr/>
    </dgm:pt>
    <dgm:pt modelId="{C0BAE01A-5DF4-4B91-883B-E9486A8F6BA8}" type="pres">
      <dgm:prSet presAssocID="{35E03462-BDF5-4EFD-A582-A0AA1699F8B7}" presName="desTx" presStyleLbl="alignAccFollowNode1" presStyleIdx="0" presStyleCnt="3">
        <dgm:presLayoutVars>
          <dgm:bulletEnabled val="1"/>
        </dgm:presLayoutVars>
      </dgm:prSet>
      <dgm:spPr/>
    </dgm:pt>
    <dgm:pt modelId="{31C1C0C2-9458-4EAD-BB5A-FA4024696F4E}" type="pres">
      <dgm:prSet presAssocID="{10BA826C-D45C-4E90-91F6-764E086A310C}" presName="space" presStyleCnt="0"/>
      <dgm:spPr/>
    </dgm:pt>
    <dgm:pt modelId="{496F45E4-D00A-42D9-82A3-D335B15ABA57}" type="pres">
      <dgm:prSet presAssocID="{2DE3AB09-8A56-4A53-B8EA-A872542DDE6C}" presName="composite" presStyleCnt="0"/>
      <dgm:spPr/>
    </dgm:pt>
    <dgm:pt modelId="{0DFE146C-0F93-43FB-98D0-B5584BEE1850}" type="pres">
      <dgm:prSet presAssocID="{2DE3AB09-8A56-4A53-B8EA-A872542DDE6C}" presName="parTx" presStyleLbl="alignNode1" presStyleIdx="1" presStyleCnt="3">
        <dgm:presLayoutVars>
          <dgm:chMax val="0"/>
          <dgm:chPref val="0"/>
          <dgm:bulletEnabled val="1"/>
        </dgm:presLayoutVars>
      </dgm:prSet>
      <dgm:spPr/>
    </dgm:pt>
    <dgm:pt modelId="{758BD22E-64B3-469C-948F-4BE555C27977}" type="pres">
      <dgm:prSet presAssocID="{2DE3AB09-8A56-4A53-B8EA-A872542DDE6C}" presName="desTx" presStyleLbl="alignAccFollowNode1" presStyleIdx="1" presStyleCnt="3">
        <dgm:presLayoutVars>
          <dgm:bulletEnabled val="1"/>
        </dgm:presLayoutVars>
      </dgm:prSet>
      <dgm:spPr/>
    </dgm:pt>
    <dgm:pt modelId="{7998ABC8-83C5-487B-A808-20E7AB6A6341}" type="pres">
      <dgm:prSet presAssocID="{50644AF0-4AAC-4B59-9234-44A5ED73A378}" presName="space" presStyleCnt="0"/>
      <dgm:spPr/>
    </dgm:pt>
    <dgm:pt modelId="{CD20CEC0-95DA-4142-BF04-AC3285496906}" type="pres">
      <dgm:prSet presAssocID="{99C4437C-04E5-40CA-AD91-20DC970EF98F}" presName="composite" presStyleCnt="0"/>
      <dgm:spPr/>
    </dgm:pt>
    <dgm:pt modelId="{53579654-7D76-4168-92CB-B8A13F81A8F7}" type="pres">
      <dgm:prSet presAssocID="{99C4437C-04E5-40CA-AD91-20DC970EF98F}" presName="parTx" presStyleLbl="alignNode1" presStyleIdx="2" presStyleCnt="3">
        <dgm:presLayoutVars>
          <dgm:chMax val="0"/>
          <dgm:chPref val="0"/>
          <dgm:bulletEnabled val="1"/>
        </dgm:presLayoutVars>
      </dgm:prSet>
      <dgm:spPr/>
    </dgm:pt>
    <dgm:pt modelId="{30FBCB4C-BB75-436C-A5EF-9F5888D6F5F3}" type="pres">
      <dgm:prSet presAssocID="{99C4437C-04E5-40CA-AD91-20DC970EF98F}" presName="desTx" presStyleLbl="alignAccFollowNode1" presStyleIdx="2" presStyleCnt="3">
        <dgm:presLayoutVars>
          <dgm:bulletEnabled val="1"/>
        </dgm:presLayoutVars>
      </dgm:prSet>
      <dgm:spPr/>
    </dgm:pt>
  </dgm:ptLst>
  <dgm:cxnLst>
    <dgm:cxn modelId="{B45E4B03-946A-4CDB-8DE0-8B5BDB6FD286}" type="presOf" srcId="{2DE3AB09-8A56-4A53-B8EA-A872542DDE6C}" destId="{0DFE146C-0F93-43FB-98D0-B5584BEE1850}" srcOrd="0" destOrd="0" presId="urn:microsoft.com/office/officeart/2005/8/layout/hList1"/>
    <dgm:cxn modelId="{9B0D8C06-FB91-4E82-BF90-88BC117E4B79}" srcId="{2DE3AB09-8A56-4A53-B8EA-A872542DDE6C}" destId="{E479C5A7-E10A-4CF0-B457-C05737C4D6EE}" srcOrd="1" destOrd="0" parTransId="{FCE2951C-E2EF-489A-9517-34B4B5DA3D44}" sibTransId="{89938427-8A45-46AA-837F-DDBB095327B3}"/>
    <dgm:cxn modelId="{75220D07-CB55-4C08-9D64-37F2B2B5CAB8}" srcId="{35E03462-BDF5-4EFD-A582-A0AA1699F8B7}" destId="{4F66F8D6-0959-424E-B614-389025B92624}" srcOrd="0" destOrd="0" parTransId="{9910C08F-C733-493E-99BA-961ACAA822C9}" sibTransId="{663E2E6F-ABC0-4711-98B2-A3480EEAB054}"/>
    <dgm:cxn modelId="{24ACEA12-C521-4E59-8587-8B8F616B90EB}" type="presOf" srcId="{4F66F8D6-0959-424E-B614-389025B92624}" destId="{C0BAE01A-5DF4-4B91-883B-E9486A8F6BA8}" srcOrd="0" destOrd="0" presId="urn:microsoft.com/office/officeart/2005/8/layout/hList1"/>
    <dgm:cxn modelId="{C977BF1B-0AD3-4AA3-8A42-CBBAE4AF71BA}" type="presOf" srcId="{46F0664D-813D-4712-8054-8C176D89EFBF}" destId="{30FBCB4C-BB75-436C-A5EF-9F5888D6F5F3}" srcOrd="0" destOrd="1" presId="urn:microsoft.com/office/officeart/2005/8/layout/hList1"/>
    <dgm:cxn modelId="{4A958020-79D3-4968-BB9B-5C09436CD27A}" srcId="{2DE3AB09-8A56-4A53-B8EA-A872542DDE6C}" destId="{0FC3169D-9F2D-4881-AC0C-A0824ADD8F8C}" srcOrd="0" destOrd="0" parTransId="{EC14B370-159A-4498-92CE-8747D533BEA2}" sibTransId="{2121B7B9-8374-4B27-8C56-1E97C405A7C6}"/>
    <dgm:cxn modelId="{57894426-BF1B-4CC5-99C1-816F3AB6398B}" type="presOf" srcId="{79318AB1-5970-4A06-AB44-C4D311D7C167}" destId="{C0BAE01A-5DF4-4B91-883B-E9486A8F6BA8}" srcOrd="0" destOrd="3" presId="urn:microsoft.com/office/officeart/2005/8/layout/hList1"/>
    <dgm:cxn modelId="{D3B76536-46DD-4658-9993-9CD0C74475D2}" srcId="{99C4437C-04E5-40CA-AD91-20DC970EF98F}" destId="{46F0664D-813D-4712-8054-8C176D89EFBF}" srcOrd="1" destOrd="0" parTransId="{F3F31469-D593-4DBA-9096-0ABADC63C278}" sibTransId="{C960B56F-DE75-41B4-898B-219D6AC4B69F}"/>
    <dgm:cxn modelId="{456A4E5B-5364-43A5-8C32-715F74BDBEBD}" type="presOf" srcId="{E479C5A7-E10A-4CF0-B457-C05737C4D6EE}" destId="{758BD22E-64B3-469C-948F-4BE555C27977}" srcOrd="0" destOrd="1" presId="urn:microsoft.com/office/officeart/2005/8/layout/hList1"/>
    <dgm:cxn modelId="{92D03465-8786-4463-8EDC-42E8F7E24056}" srcId="{F5EED345-57BE-4CEA-90C0-E31E14F2ADAF}" destId="{35E03462-BDF5-4EFD-A582-A0AA1699F8B7}" srcOrd="0" destOrd="0" parTransId="{D42601A5-524B-49A7-9B2F-AB92765161E5}" sibTransId="{10BA826C-D45C-4E90-91F6-764E086A310C}"/>
    <dgm:cxn modelId="{BD8CA071-40F6-4EDF-9521-9E8D20164AC5}" srcId="{F5EED345-57BE-4CEA-90C0-E31E14F2ADAF}" destId="{99C4437C-04E5-40CA-AD91-20DC970EF98F}" srcOrd="2" destOrd="0" parTransId="{4C21D557-5373-4E5D-AB3E-5527D0D5FB0A}" sibTransId="{FE4BCF01-0229-44BB-B585-28C01CC10A70}"/>
    <dgm:cxn modelId="{074CB571-1D88-43B5-9393-0DD3DF8A05BE}" type="presOf" srcId="{F5EED345-57BE-4CEA-90C0-E31E14F2ADAF}" destId="{82C19C0E-7D1D-417A-9CEF-7827A582CAE4}" srcOrd="0" destOrd="0" presId="urn:microsoft.com/office/officeart/2005/8/layout/hList1"/>
    <dgm:cxn modelId="{E66A4681-8D7A-4F78-ABA7-68C1B8C792FB}" srcId="{35E03462-BDF5-4EFD-A582-A0AA1699F8B7}" destId="{79318AB1-5970-4A06-AB44-C4D311D7C167}" srcOrd="3" destOrd="0" parTransId="{5021C294-7D64-4AA3-9B37-FDF3CE673BC9}" sibTransId="{920E6200-541E-44D9-9BE2-1923E45ADE63}"/>
    <dgm:cxn modelId="{E6B1D88E-0D1A-4948-8262-6A961100C95E}" srcId="{99C4437C-04E5-40CA-AD91-20DC970EF98F}" destId="{D53543D0-9EFF-424F-B8C4-6EB74F9CFA67}" srcOrd="0" destOrd="0" parTransId="{2549EBDD-7A40-4A14-8646-ABCB71FA2196}" sibTransId="{88064ECF-1EAB-468F-8DD5-699D9ECB6E86}"/>
    <dgm:cxn modelId="{96F19B93-5F34-4614-A002-80ABF544CC33}" srcId="{35E03462-BDF5-4EFD-A582-A0AA1699F8B7}" destId="{AB1C3498-43FB-4126-BD13-9BFF46F69A1C}" srcOrd="1" destOrd="0" parTransId="{CCC92EFA-A807-448D-854E-CFB316086E44}" sibTransId="{13492424-AFB0-4CD0-8F52-75B3190AEF92}"/>
    <dgm:cxn modelId="{9EAE7B9C-1F1A-4871-A2C9-B9D0800E2E82}" type="presOf" srcId="{AB1C3498-43FB-4126-BD13-9BFF46F69A1C}" destId="{C0BAE01A-5DF4-4B91-883B-E9486A8F6BA8}" srcOrd="0" destOrd="1" presId="urn:microsoft.com/office/officeart/2005/8/layout/hList1"/>
    <dgm:cxn modelId="{27C7E89C-489B-4D42-A030-BC9613C8FDFF}" type="presOf" srcId="{99C4437C-04E5-40CA-AD91-20DC970EF98F}" destId="{53579654-7D76-4168-92CB-B8A13F81A8F7}" srcOrd="0" destOrd="0" presId="urn:microsoft.com/office/officeart/2005/8/layout/hList1"/>
    <dgm:cxn modelId="{480355A1-62AB-49ED-ABE2-E01E3E0810B9}" type="presOf" srcId="{6F110AF2-9077-4631-8C10-B969ADFAB072}" destId="{C0BAE01A-5DF4-4B91-883B-E9486A8F6BA8}" srcOrd="0" destOrd="2" presId="urn:microsoft.com/office/officeart/2005/8/layout/hList1"/>
    <dgm:cxn modelId="{4BAC71B9-9F12-4E47-A706-9FDE7D8FA688}" type="presOf" srcId="{D53543D0-9EFF-424F-B8C4-6EB74F9CFA67}" destId="{30FBCB4C-BB75-436C-A5EF-9F5888D6F5F3}" srcOrd="0" destOrd="0" presId="urn:microsoft.com/office/officeart/2005/8/layout/hList1"/>
    <dgm:cxn modelId="{CD7481E1-A2B3-420B-A41D-A544AAEAC4EE}" type="presOf" srcId="{0FC3169D-9F2D-4881-AC0C-A0824ADD8F8C}" destId="{758BD22E-64B3-469C-948F-4BE555C27977}" srcOrd="0" destOrd="0" presId="urn:microsoft.com/office/officeart/2005/8/layout/hList1"/>
    <dgm:cxn modelId="{9D4A33F0-2CFD-41D7-8C2A-CE3A2CB59669}" srcId="{F5EED345-57BE-4CEA-90C0-E31E14F2ADAF}" destId="{2DE3AB09-8A56-4A53-B8EA-A872542DDE6C}" srcOrd="1" destOrd="0" parTransId="{0C7C9FBF-ECE0-495B-A8C3-576C570EC9EA}" sibTransId="{50644AF0-4AAC-4B59-9234-44A5ED73A378}"/>
    <dgm:cxn modelId="{117D07F2-12AD-4DBE-A75B-EA21F0FAD992}" srcId="{35E03462-BDF5-4EFD-A582-A0AA1699F8B7}" destId="{6F110AF2-9077-4631-8C10-B969ADFAB072}" srcOrd="2" destOrd="0" parTransId="{6EE17416-81DE-40EE-A1E6-23B9B0DB8100}" sibTransId="{FFDC164F-0687-4942-B032-8D2D4EE0B770}"/>
    <dgm:cxn modelId="{C96F8AF7-7610-403A-9D16-68DB8D818097}" type="presOf" srcId="{35E03462-BDF5-4EFD-A582-A0AA1699F8B7}" destId="{B07914B3-B826-458F-86AC-602B4860DC70}" srcOrd="0" destOrd="0" presId="urn:microsoft.com/office/officeart/2005/8/layout/hList1"/>
    <dgm:cxn modelId="{BD6E3ECD-E930-4553-9496-C19439C5C63D}" type="presParOf" srcId="{82C19C0E-7D1D-417A-9CEF-7827A582CAE4}" destId="{66D38E37-ED50-4F1B-A9C4-0C5EE9071829}" srcOrd="0" destOrd="0" presId="urn:microsoft.com/office/officeart/2005/8/layout/hList1"/>
    <dgm:cxn modelId="{BAE86785-3A5F-4ED7-8070-7F60A18D5F33}" type="presParOf" srcId="{66D38E37-ED50-4F1B-A9C4-0C5EE9071829}" destId="{B07914B3-B826-458F-86AC-602B4860DC70}" srcOrd="0" destOrd="0" presId="urn:microsoft.com/office/officeart/2005/8/layout/hList1"/>
    <dgm:cxn modelId="{32CCD5A1-470E-41C6-9703-7B184931B7BE}" type="presParOf" srcId="{66D38E37-ED50-4F1B-A9C4-0C5EE9071829}" destId="{C0BAE01A-5DF4-4B91-883B-E9486A8F6BA8}" srcOrd="1" destOrd="0" presId="urn:microsoft.com/office/officeart/2005/8/layout/hList1"/>
    <dgm:cxn modelId="{26437EC1-A99A-423F-8FAF-230C42DE5A8F}" type="presParOf" srcId="{82C19C0E-7D1D-417A-9CEF-7827A582CAE4}" destId="{31C1C0C2-9458-4EAD-BB5A-FA4024696F4E}" srcOrd="1" destOrd="0" presId="urn:microsoft.com/office/officeart/2005/8/layout/hList1"/>
    <dgm:cxn modelId="{6AEEF98A-1792-4744-A79B-6BA8B947AAC0}" type="presParOf" srcId="{82C19C0E-7D1D-417A-9CEF-7827A582CAE4}" destId="{496F45E4-D00A-42D9-82A3-D335B15ABA57}" srcOrd="2" destOrd="0" presId="urn:microsoft.com/office/officeart/2005/8/layout/hList1"/>
    <dgm:cxn modelId="{415CCB7E-058F-42B3-82CE-958993BD5FBB}" type="presParOf" srcId="{496F45E4-D00A-42D9-82A3-D335B15ABA57}" destId="{0DFE146C-0F93-43FB-98D0-B5584BEE1850}" srcOrd="0" destOrd="0" presId="urn:microsoft.com/office/officeart/2005/8/layout/hList1"/>
    <dgm:cxn modelId="{2A368C47-D7C9-446B-A096-5BA1806B6F05}" type="presParOf" srcId="{496F45E4-D00A-42D9-82A3-D335B15ABA57}" destId="{758BD22E-64B3-469C-948F-4BE555C27977}" srcOrd="1" destOrd="0" presId="urn:microsoft.com/office/officeart/2005/8/layout/hList1"/>
    <dgm:cxn modelId="{6C18A2EB-126D-43AC-8FB5-B3DDF250BCC5}" type="presParOf" srcId="{82C19C0E-7D1D-417A-9CEF-7827A582CAE4}" destId="{7998ABC8-83C5-487B-A808-20E7AB6A6341}" srcOrd="3" destOrd="0" presId="urn:microsoft.com/office/officeart/2005/8/layout/hList1"/>
    <dgm:cxn modelId="{C94D395E-FFB4-4654-9031-0896F2B9EC63}" type="presParOf" srcId="{82C19C0E-7D1D-417A-9CEF-7827A582CAE4}" destId="{CD20CEC0-95DA-4142-BF04-AC3285496906}" srcOrd="4" destOrd="0" presId="urn:microsoft.com/office/officeart/2005/8/layout/hList1"/>
    <dgm:cxn modelId="{05945DD0-B180-4B52-86EE-5B3CCE4944AC}" type="presParOf" srcId="{CD20CEC0-95DA-4142-BF04-AC3285496906}" destId="{53579654-7D76-4168-92CB-B8A13F81A8F7}" srcOrd="0" destOrd="0" presId="urn:microsoft.com/office/officeart/2005/8/layout/hList1"/>
    <dgm:cxn modelId="{358CF133-D6EA-4804-A88D-AE87EC207ECB}" type="presParOf" srcId="{CD20CEC0-95DA-4142-BF04-AC3285496906}" destId="{30FBCB4C-BB75-436C-A5EF-9F5888D6F5F3}"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14B3-B826-458F-86AC-602B4860DC70}">
      <dsp:nvSpPr>
        <dsp:cNvPr id="0" name=""/>
        <dsp:cNvSpPr/>
      </dsp:nvSpPr>
      <dsp:spPr>
        <a:xfrm>
          <a:off x="1714" y="86298"/>
          <a:ext cx="1671637"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Tesla</a:t>
          </a:r>
        </a:p>
      </dsp:txBody>
      <dsp:txXfrm>
        <a:off x="1714" y="86298"/>
        <a:ext cx="1671637" cy="460800"/>
      </dsp:txXfrm>
    </dsp:sp>
    <dsp:sp modelId="{C0BAE01A-5DF4-4B91-883B-E9486A8F6BA8}">
      <dsp:nvSpPr>
        <dsp:cNvPr id="0" name=""/>
        <dsp:cNvSpPr/>
      </dsp:nvSpPr>
      <dsp:spPr>
        <a:xfrm>
          <a:off x="1714" y="547098"/>
          <a:ext cx="1671637" cy="256700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Market Darling</a:t>
          </a:r>
        </a:p>
        <a:p>
          <a:pPr marL="171450" lvl="1" indent="-171450" algn="l" defTabSz="711200">
            <a:lnSpc>
              <a:spcPct val="90000"/>
            </a:lnSpc>
            <a:spcBef>
              <a:spcPct val="0"/>
            </a:spcBef>
            <a:spcAft>
              <a:spcPct val="15000"/>
            </a:spcAft>
            <a:buChar char="•"/>
          </a:pPr>
          <a:r>
            <a:rPr lang="en-US" sz="1600" kern="1200"/>
            <a:t>Expoential growth</a:t>
          </a:r>
        </a:p>
        <a:p>
          <a:pPr marL="171450" lvl="1" indent="-171450" algn="l" defTabSz="711200">
            <a:lnSpc>
              <a:spcPct val="90000"/>
            </a:lnSpc>
            <a:spcBef>
              <a:spcPct val="0"/>
            </a:spcBef>
            <a:spcAft>
              <a:spcPct val="15000"/>
            </a:spcAft>
            <a:buChar char="•"/>
          </a:pPr>
          <a:r>
            <a:rPr lang="en-US" sz="1600" kern="1200"/>
            <a:t>Techonogy Spread</a:t>
          </a:r>
        </a:p>
      </dsp:txBody>
      <dsp:txXfrm>
        <a:off x="1714" y="547098"/>
        <a:ext cx="1671637" cy="2567003"/>
      </dsp:txXfrm>
    </dsp:sp>
    <dsp:sp modelId="{0DFE146C-0F93-43FB-98D0-B5584BEE1850}">
      <dsp:nvSpPr>
        <dsp:cNvPr id="0" name=""/>
        <dsp:cNvSpPr/>
      </dsp:nvSpPr>
      <dsp:spPr>
        <a:xfrm>
          <a:off x="1907381" y="86298"/>
          <a:ext cx="1671637"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Coinbase</a:t>
          </a:r>
        </a:p>
      </dsp:txBody>
      <dsp:txXfrm>
        <a:off x="1907381" y="86298"/>
        <a:ext cx="1671637" cy="460800"/>
      </dsp:txXfrm>
    </dsp:sp>
    <dsp:sp modelId="{758BD22E-64B3-469C-948F-4BE555C27977}">
      <dsp:nvSpPr>
        <dsp:cNvPr id="0" name=""/>
        <dsp:cNvSpPr/>
      </dsp:nvSpPr>
      <dsp:spPr>
        <a:xfrm>
          <a:off x="1907381" y="547098"/>
          <a:ext cx="1671637" cy="256700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Just launched IPO</a:t>
          </a:r>
        </a:p>
        <a:p>
          <a:pPr marL="171450" lvl="1" indent="-171450" algn="l" defTabSz="711200">
            <a:lnSpc>
              <a:spcPct val="90000"/>
            </a:lnSpc>
            <a:spcBef>
              <a:spcPct val="0"/>
            </a:spcBef>
            <a:spcAft>
              <a:spcPct val="15000"/>
            </a:spcAft>
            <a:buChar char="•"/>
          </a:pPr>
          <a:r>
            <a:rPr lang="en-US" sz="1600" kern="1200"/>
            <a:t>Potential 1000X returns</a:t>
          </a:r>
        </a:p>
        <a:p>
          <a:pPr marL="171450" lvl="1" indent="-171450" algn="l" defTabSz="711200">
            <a:lnSpc>
              <a:spcPct val="90000"/>
            </a:lnSpc>
            <a:spcBef>
              <a:spcPct val="0"/>
            </a:spcBef>
            <a:spcAft>
              <a:spcPct val="15000"/>
            </a:spcAft>
            <a:buChar char="•"/>
          </a:pPr>
          <a:r>
            <a:rPr lang="en-US" sz="1600" kern="1200"/>
            <a:t>New technology with blockchain</a:t>
          </a:r>
        </a:p>
      </dsp:txBody>
      <dsp:txXfrm>
        <a:off x="1907381" y="547098"/>
        <a:ext cx="1671637" cy="2567003"/>
      </dsp:txXfrm>
    </dsp:sp>
    <dsp:sp modelId="{53579654-7D76-4168-92CB-B8A13F81A8F7}">
      <dsp:nvSpPr>
        <dsp:cNvPr id="0" name=""/>
        <dsp:cNvSpPr/>
      </dsp:nvSpPr>
      <dsp:spPr>
        <a:xfrm>
          <a:off x="3813048" y="86298"/>
          <a:ext cx="1671637"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Moderna</a:t>
          </a:r>
        </a:p>
      </dsp:txBody>
      <dsp:txXfrm>
        <a:off x="3813048" y="86298"/>
        <a:ext cx="1671637" cy="460800"/>
      </dsp:txXfrm>
    </dsp:sp>
    <dsp:sp modelId="{30FBCB4C-BB75-436C-A5EF-9F5888D6F5F3}">
      <dsp:nvSpPr>
        <dsp:cNvPr id="0" name=""/>
        <dsp:cNvSpPr/>
      </dsp:nvSpPr>
      <dsp:spPr>
        <a:xfrm>
          <a:off x="3813048" y="547098"/>
          <a:ext cx="1671637" cy="256700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Leader with mRNA technology</a:t>
          </a:r>
        </a:p>
        <a:p>
          <a:pPr marL="171450" lvl="1" indent="-171450" algn="l" defTabSz="711200">
            <a:lnSpc>
              <a:spcPct val="90000"/>
            </a:lnSpc>
            <a:spcBef>
              <a:spcPct val="0"/>
            </a:spcBef>
            <a:spcAft>
              <a:spcPct val="15000"/>
            </a:spcAft>
            <a:buChar char="•"/>
          </a:pPr>
          <a:r>
            <a:rPr lang="en-US" sz="1600" kern="1200"/>
            <a:t>Potential replication of technology to other areas</a:t>
          </a:r>
        </a:p>
        <a:p>
          <a:pPr marL="171450" lvl="1" indent="-171450" algn="l" defTabSz="711200">
            <a:lnSpc>
              <a:spcPct val="90000"/>
            </a:lnSpc>
            <a:spcBef>
              <a:spcPct val="0"/>
            </a:spcBef>
            <a:spcAft>
              <a:spcPct val="15000"/>
            </a:spcAft>
            <a:buChar char="•"/>
          </a:pPr>
          <a:endParaRPr lang="en-US" sz="1600" kern="1200"/>
        </a:p>
      </dsp:txBody>
      <dsp:txXfrm>
        <a:off x="3813048" y="547098"/>
        <a:ext cx="1671637" cy="2567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14B3-B826-458F-86AC-602B4860DC70}">
      <dsp:nvSpPr>
        <dsp:cNvPr id="0" name=""/>
        <dsp:cNvSpPr/>
      </dsp:nvSpPr>
      <dsp:spPr>
        <a:xfrm>
          <a:off x="1714" y="31097"/>
          <a:ext cx="1671637" cy="61829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AMC </a:t>
          </a:r>
        </a:p>
      </dsp:txBody>
      <dsp:txXfrm>
        <a:off x="1714" y="31097"/>
        <a:ext cx="1671637" cy="618295"/>
      </dsp:txXfrm>
    </dsp:sp>
    <dsp:sp modelId="{C0BAE01A-5DF4-4B91-883B-E9486A8F6BA8}">
      <dsp:nvSpPr>
        <dsp:cNvPr id="0" name=""/>
        <dsp:cNvSpPr/>
      </dsp:nvSpPr>
      <dsp:spPr>
        <a:xfrm>
          <a:off x="1714" y="649392"/>
          <a:ext cx="1671637" cy="2519910"/>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Affected by covid situation</a:t>
          </a:r>
        </a:p>
        <a:p>
          <a:pPr marL="171450" lvl="1" indent="-171450" algn="l" defTabSz="755650">
            <a:lnSpc>
              <a:spcPct val="90000"/>
            </a:lnSpc>
            <a:spcBef>
              <a:spcPct val="0"/>
            </a:spcBef>
            <a:spcAft>
              <a:spcPct val="15000"/>
            </a:spcAft>
            <a:buChar char="•"/>
          </a:pPr>
          <a:r>
            <a:rPr lang="en-US" sz="1700" kern="1200" dirty="0"/>
            <a:t>Less footfall</a:t>
          </a:r>
        </a:p>
        <a:p>
          <a:pPr marL="171450" lvl="1" indent="-171450" algn="l" defTabSz="755650">
            <a:lnSpc>
              <a:spcPct val="90000"/>
            </a:lnSpc>
            <a:spcBef>
              <a:spcPct val="0"/>
            </a:spcBef>
            <a:spcAft>
              <a:spcPct val="15000"/>
            </a:spcAft>
            <a:buChar char="•"/>
          </a:pPr>
          <a:r>
            <a:rPr lang="en-US" sz="1700" kern="1200" dirty="0"/>
            <a:t>Talks of bankruptcy</a:t>
          </a:r>
        </a:p>
        <a:p>
          <a:pPr marL="171450" lvl="1" indent="-171450" algn="l" defTabSz="755650">
            <a:lnSpc>
              <a:spcPct val="90000"/>
            </a:lnSpc>
            <a:spcBef>
              <a:spcPct val="0"/>
            </a:spcBef>
            <a:spcAft>
              <a:spcPct val="15000"/>
            </a:spcAft>
            <a:buChar char="•"/>
          </a:pPr>
          <a:r>
            <a:rPr lang="en-US" sz="1700" kern="1200" dirty="0"/>
            <a:t>Getting acquired by Amazon</a:t>
          </a:r>
        </a:p>
      </dsp:txBody>
      <dsp:txXfrm>
        <a:off x="1714" y="649392"/>
        <a:ext cx="1671637" cy="2519910"/>
      </dsp:txXfrm>
    </dsp:sp>
    <dsp:sp modelId="{0DFE146C-0F93-43FB-98D0-B5584BEE1850}">
      <dsp:nvSpPr>
        <dsp:cNvPr id="0" name=""/>
        <dsp:cNvSpPr/>
      </dsp:nvSpPr>
      <dsp:spPr>
        <a:xfrm>
          <a:off x="1907381" y="31097"/>
          <a:ext cx="1671637" cy="61829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Johson &amp; Johnson</a:t>
          </a:r>
        </a:p>
      </dsp:txBody>
      <dsp:txXfrm>
        <a:off x="1907381" y="31097"/>
        <a:ext cx="1671637" cy="618295"/>
      </dsp:txXfrm>
    </dsp:sp>
    <dsp:sp modelId="{758BD22E-64B3-469C-948F-4BE555C27977}">
      <dsp:nvSpPr>
        <dsp:cNvPr id="0" name=""/>
        <dsp:cNvSpPr/>
      </dsp:nvSpPr>
      <dsp:spPr>
        <a:xfrm>
          <a:off x="1907381" y="649392"/>
          <a:ext cx="1671637" cy="2519910"/>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Implication with negative review</a:t>
          </a:r>
        </a:p>
        <a:p>
          <a:pPr marL="171450" lvl="1" indent="-171450" algn="l" defTabSz="755650">
            <a:lnSpc>
              <a:spcPct val="90000"/>
            </a:lnSpc>
            <a:spcBef>
              <a:spcPct val="0"/>
            </a:spcBef>
            <a:spcAft>
              <a:spcPct val="15000"/>
            </a:spcAft>
            <a:buChar char="•"/>
          </a:pPr>
          <a:r>
            <a:rPr lang="en-US" sz="1700" kern="1200"/>
            <a:t>Cascading effect in other areas</a:t>
          </a:r>
        </a:p>
      </dsp:txBody>
      <dsp:txXfrm>
        <a:off x="1907381" y="649392"/>
        <a:ext cx="1671637" cy="2519910"/>
      </dsp:txXfrm>
    </dsp:sp>
    <dsp:sp modelId="{53579654-7D76-4168-92CB-B8A13F81A8F7}">
      <dsp:nvSpPr>
        <dsp:cNvPr id="0" name=""/>
        <dsp:cNvSpPr/>
      </dsp:nvSpPr>
      <dsp:spPr>
        <a:xfrm>
          <a:off x="3813048" y="31097"/>
          <a:ext cx="1671637" cy="61829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Peloton</a:t>
          </a:r>
        </a:p>
      </dsp:txBody>
      <dsp:txXfrm>
        <a:off x="3813048" y="31097"/>
        <a:ext cx="1671637" cy="618295"/>
      </dsp:txXfrm>
    </dsp:sp>
    <dsp:sp modelId="{30FBCB4C-BB75-436C-A5EF-9F5888D6F5F3}">
      <dsp:nvSpPr>
        <dsp:cNvPr id="0" name=""/>
        <dsp:cNvSpPr/>
      </dsp:nvSpPr>
      <dsp:spPr>
        <a:xfrm>
          <a:off x="3813048" y="649392"/>
          <a:ext cx="1671637" cy="2519910"/>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Potential regulator issues with the design question</a:t>
          </a:r>
        </a:p>
        <a:p>
          <a:pPr marL="171450" lvl="1" indent="-171450" algn="l" defTabSz="755650">
            <a:lnSpc>
              <a:spcPct val="90000"/>
            </a:lnSpc>
            <a:spcBef>
              <a:spcPct val="0"/>
            </a:spcBef>
            <a:spcAft>
              <a:spcPct val="15000"/>
            </a:spcAft>
            <a:buChar char="•"/>
          </a:pPr>
          <a:r>
            <a:rPr lang="en-US" sz="1700" kern="1200"/>
            <a:t>Negative reviews with infant death</a:t>
          </a:r>
        </a:p>
      </dsp:txBody>
      <dsp:txXfrm>
        <a:off x="3813048" y="649392"/>
        <a:ext cx="1671637" cy="25199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882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5059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73919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1378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91367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68256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06476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71750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28091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18733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6031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4/28/2021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892531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4/28/2021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76914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31864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91045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FA2B21-3FCD-4721-B95C-427943F61125}" type="datetime1">
              <a:rPr lang="en-US" smtClean="0"/>
              <a:t>4/28/2021</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58281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31276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4/28/2021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9545532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9A88A-7D4B-4345-8AAA-0F69B29ABC4E}"/>
              </a:ext>
            </a:extLst>
          </p:cNvPr>
          <p:cNvSpPr>
            <a:spLocks noGrp="1"/>
          </p:cNvSpPr>
          <p:nvPr>
            <p:ph type="ctrTitle"/>
          </p:nvPr>
        </p:nvSpPr>
        <p:spPr>
          <a:xfrm>
            <a:off x="965505" y="623571"/>
            <a:ext cx="10260990" cy="2259267"/>
          </a:xfrm>
        </p:spPr>
        <p:txBody>
          <a:bodyPr>
            <a:normAutofit/>
          </a:bodyPr>
          <a:lstStyle/>
          <a:p>
            <a:pPr algn="ctr"/>
            <a:r>
              <a:rPr lang="en-US" sz="5400" dirty="0"/>
              <a:t>CS 688 – Twitter stock market sentiment analysis</a:t>
            </a:r>
          </a:p>
        </p:txBody>
      </p:sp>
      <p:sp>
        <p:nvSpPr>
          <p:cNvPr id="3" name="Subtitle 2">
            <a:extLst>
              <a:ext uri="{FF2B5EF4-FFF2-40B4-BE49-F238E27FC236}">
                <a16:creationId xmlns:a16="http://schemas.microsoft.com/office/drawing/2014/main" id="{B9B0180F-4EAC-499A-88EB-902D3A63650D}"/>
              </a:ext>
            </a:extLst>
          </p:cNvPr>
          <p:cNvSpPr>
            <a:spLocks noGrp="1"/>
          </p:cNvSpPr>
          <p:nvPr>
            <p:ph type="subTitle" idx="1"/>
          </p:nvPr>
        </p:nvSpPr>
        <p:spPr>
          <a:xfrm>
            <a:off x="304801" y="4749433"/>
            <a:ext cx="4378764" cy="1209763"/>
          </a:xfrm>
        </p:spPr>
        <p:txBody>
          <a:bodyPr>
            <a:normAutofit/>
          </a:bodyPr>
          <a:lstStyle/>
          <a:p>
            <a:pPr algn="ctr"/>
            <a:r>
              <a:rPr lang="en-US" sz="2800" b="1" dirty="0">
                <a:solidFill>
                  <a:schemeClr val="bg2"/>
                </a:solidFill>
              </a:rPr>
              <a:t>Apr 2021</a:t>
            </a:r>
          </a:p>
        </p:txBody>
      </p:sp>
      <p:sp>
        <p:nvSpPr>
          <p:cNvPr id="4" name="TextBox 3">
            <a:extLst>
              <a:ext uri="{FF2B5EF4-FFF2-40B4-BE49-F238E27FC236}">
                <a16:creationId xmlns:a16="http://schemas.microsoft.com/office/drawing/2014/main" id="{0F49D36E-913F-48FD-833A-1C4990352BB3}"/>
              </a:ext>
            </a:extLst>
          </p:cNvPr>
          <p:cNvSpPr txBox="1"/>
          <p:nvPr/>
        </p:nvSpPr>
        <p:spPr>
          <a:xfrm>
            <a:off x="8012756" y="4704502"/>
            <a:ext cx="4024648" cy="523220"/>
          </a:xfrm>
          <a:prstGeom prst="rect">
            <a:avLst/>
          </a:prstGeom>
          <a:noFill/>
        </p:spPr>
        <p:txBody>
          <a:bodyPr wrap="square" rtlCol="0">
            <a:spAutoFit/>
          </a:bodyPr>
          <a:lstStyle/>
          <a:p>
            <a:r>
              <a:rPr lang="en-US" sz="2800" b="1" cap="all" dirty="0">
                <a:solidFill>
                  <a:schemeClr val="bg2"/>
                </a:solidFill>
                <a:latin typeface="+mj-lt"/>
                <a:ea typeface="+mj-ea"/>
                <a:cs typeface="+mj-cs"/>
              </a:rPr>
              <a:t>Gaurav Tungare</a:t>
            </a:r>
          </a:p>
        </p:txBody>
      </p:sp>
    </p:spTree>
    <p:extLst>
      <p:ext uri="{BB962C8B-B14F-4D97-AF65-F5344CB8AC3E}">
        <p14:creationId xmlns:p14="http://schemas.microsoft.com/office/powerpoint/2010/main" val="42516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Sentiment Analysis</a:t>
            </a:r>
            <a:br>
              <a:rPr lang="en-US" sz="4000"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70452" y="1231097"/>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r>
              <a:rPr lang="en-US" dirty="0"/>
              <a:t>On positive side words coming out are support, protect and help</a:t>
            </a:r>
          </a:p>
          <a:p>
            <a:r>
              <a:rPr lang="en-US" dirty="0"/>
              <a:t>We have words like crash, miserable ad fatigues which are common in the covid times</a:t>
            </a:r>
          </a:p>
          <a:p>
            <a:endParaRPr lang="en-US" dirty="0"/>
          </a:p>
          <a:p>
            <a:endParaRPr lang="en-US" dirty="0"/>
          </a:p>
          <a:p>
            <a:pPr marL="0" indent="0">
              <a:buFont typeface="Wingdings 3" charset="2"/>
              <a:buNone/>
            </a:pPr>
            <a:endParaRPr lang="en-US" dirty="0"/>
          </a:p>
        </p:txBody>
      </p:sp>
      <p:pic>
        <p:nvPicPr>
          <p:cNvPr id="7" name="Picture 6" descr="Chart, bar chart&#10;&#10;Description automatically generated">
            <a:extLst>
              <a:ext uri="{FF2B5EF4-FFF2-40B4-BE49-F238E27FC236}">
                <a16:creationId xmlns:a16="http://schemas.microsoft.com/office/drawing/2014/main" id="{DE32422B-9C60-4C4D-95E0-49DCDC474EF0}"/>
              </a:ext>
            </a:extLst>
          </p:cNvPr>
          <p:cNvPicPr/>
          <p:nvPr/>
        </p:nvPicPr>
        <p:blipFill>
          <a:blip r:embed="rId2"/>
          <a:stretch>
            <a:fillRect/>
          </a:stretch>
        </p:blipFill>
        <p:spPr>
          <a:xfrm>
            <a:off x="470452" y="2190723"/>
            <a:ext cx="8838728" cy="3976023"/>
          </a:xfrm>
          <a:prstGeom prst="rect">
            <a:avLst/>
          </a:prstGeom>
        </p:spPr>
      </p:pic>
    </p:spTree>
    <p:extLst>
      <p:ext uri="{BB962C8B-B14F-4D97-AF65-F5344CB8AC3E}">
        <p14:creationId xmlns:p14="http://schemas.microsoft.com/office/powerpoint/2010/main" val="60959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Sentiment Analysis</a:t>
            </a:r>
            <a:br>
              <a:rPr lang="en-US" sz="4000"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70452" y="1231097"/>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r>
              <a:rPr lang="en-US" dirty="0"/>
              <a:t>On positive side words coming out are trust, support and free</a:t>
            </a:r>
          </a:p>
          <a:p>
            <a:r>
              <a:rPr lang="en-US" dirty="0"/>
              <a:t>We have words like risks, warning, dangerous and urgent</a:t>
            </a:r>
          </a:p>
          <a:p>
            <a:endParaRPr lang="en-US" dirty="0"/>
          </a:p>
          <a:p>
            <a:endParaRPr lang="en-US" dirty="0"/>
          </a:p>
          <a:p>
            <a:pPr marL="0" indent="0">
              <a:buFont typeface="Wingdings 3" charset="2"/>
              <a:buNone/>
            </a:pPr>
            <a:endParaRPr lang="en-US" dirty="0"/>
          </a:p>
        </p:txBody>
      </p:sp>
      <p:pic>
        <p:nvPicPr>
          <p:cNvPr id="8" name="Picture 7" descr="Chart, bar chart&#10;&#10;Description automatically generated">
            <a:extLst>
              <a:ext uri="{FF2B5EF4-FFF2-40B4-BE49-F238E27FC236}">
                <a16:creationId xmlns:a16="http://schemas.microsoft.com/office/drawing/2014/main" id="{E11833E4-04A6-436C-B509-7236851320D5}"/>
              </a:ext>
            </a:extLst>
          </p:cNvPr>
          <p:cNvPicPr/>
          <p:nvPr/>
        </p:nvPicPr>
        <p:blipFill>
          <a:blip r:embed="rId2"/>
          <a:stretch>
            <a:fillRect/>
          </a:stretch>
        </p:blipFill>
        <p:spPr>
          <a:xfrm>
            <a:off x="470452" y="2109899"/>
            <a:ext cx="8838728" cy="4374895"/>
          </a:xfrm>
          <a:prstGeom prst="rect">
            <a:avLst/>
          </a:prstGeom>
        </p:spPr>
      </p:pic>
    </p:spTree>
    <p:extLst>
      <p:ext uri="{BB962C8B-B14F-4D97-AF65-F5344CB8AC3E}">
        <p14:creationId xmlns:p14="http://schemas.microsoft.com/office/powerpoint/2010/main" val="321668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Sentiment Sore Analysis</a:t>
            </a:r>
            <a:br>
              <a:rPr lang="en-US" sz="4000"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70452" y="1231097"/>
            <a:ext cx="2882348"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With Type 1 and Type 2</a:t>
            </a: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r>
              <a:rPr lang="en-US" dirty="0"/>
              <a:t>As expected, negative and positive sentiments are cancelling each other to create a high score for 0</a:t>
            </a:r>
          </a:p>
          <a:p>
            <a:r>
              <a:rPr lang="en-US" sz="2000" dirty="0"/>
              <a:t>There is higher density of score above zero which indicate that there are positive sentiments for the stock. There are several factor affecting which reflects in the tweet with words like “free”, “clean” appearing often resulting the more density of score above zero </a:t>
            </a:r>
          </a:p>
          <a:p>
            <a:r>
              <a:rPr lang="en-US" dirty="0"/>
              <a:t>T</a:t>
            </a:r>
            <a:r>
              <a:rPr lang="en-US" sz="2000" dirty="0"/>
              <a:t>here are negative sentiments expressed with words containing “fatal”, ”hard” and “issues” being expressed often as well</a:t>
            </a:r>
          </a:p>
          <a:p>
            <a:endParaRPr lang="en-US" dirty="0"/>
          </a:p>
          <a:p>
            <a:endParaRPr lang="en-US" dirty="0"/>
          </a:p>
          <a:p>
            <a:endParaRPr lang="en-US" dirty="0"/>
          </a:p>
          <a:p>
            <a:pPr marL="0" indent="0">
              <a:buFont typeface="Wingdings 3" charset="2"/>
              <a:buNone/>
            </a:pPr>
            <a:endParaRPr lang="en-US" dirty="0"/>
          </a:p>
        </p:txBody>
      </p:sp>
      <p:pic>
        <p:nvPicPr>
          <p:cNvPr id="7" name="Picture 6" descr="Chart, histogram&#10;&#10;Description automatically generated">
            <a:extLst>
              <a:ext uri="{FF2B5EF4-FFF2-40B4-BE49-F238E27FC236}">
                <a16:creationId xmlns:a16="http://schemas.microsoft.com/office/drawing/2014/main" id="{0D740AE3-1BDB-4A0B-9DB3-8A1710E4F1AB}"/>
              </a:ext>
            </a:extLst>
          </p:cNvPr>
          <p:cNvPicPr/>
          <p:nvPr/>
        </p:nvPicPr>
        <p:blipFill>
          <a:blip r:embed="rId2"/>
          <a:stretch>
            <a:fillRect/>
          </a:stretch>
        </p:blipFill>
        <p:spPr>
          <a:xfrm>
            <a:off x="470451" y="2154237"/>
            <a:ext cx="8461513" cy="4012509"/>
          </a:xfrm>
          <a:prstGeom prst="rect">
            <a:avLst/>
          </a:prstGeom>
        </p:spPr>
      </p:pic>
    </p:spTree>
    <p:extLst>
      <p:ext uri="{BB962C8B-B14F-4D97-AF65-F5344CB8AC3E}">
        <p14:creationId xmlns:p14="http://schemas.microsoft.com/office/powerpoint/2010/main" val="102622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Sentiment Sore Analysis</a:t>
            </a:r>
            <a:br>
              <a:rPr lang="en-US" sz="4000"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70452" y="1231097"/>
            <a:ext cx="2882348"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With Type 2 only </a:t>
            </a: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pPr marL="0" indent="0">
              <a:buFont typeface="Wingdings 3" charset="2"/>
              <a:buNone/>
            </a:pPr>
            <a:endParaRPr lang="en-US" dirty="0"/>
          </a:p>
          <a:p>
            <a:r>
              <a:rPr lang="en-US" sz="2000" dirty="0"/>
              <a:t>There is higher density of score above zero which indicate that there are positive sentiments for the stock. There are several factor affecting which reflects in the tweet with words like “free”, “clean” appearing often resulting the more density of score above zero </a:t>
            </a:r>
          </a:p>
          <a:p>
            <a:r>
              <a:rPr lang="en-US" dirty="0"/>
              <a:t>T</a:t>
            </a:r>
            <a:r>
              <a:rPr lang="en-US" sz="2000" dirty="0"/>
              <a:t>here are negative sentiments expressed with words containing “fatal”, ”hard” and “issues” being expressed often as well</a:t>
            </a:r>
          </a:p>
          <a:p>
            <a:endParaRPr lang="en-US" dirty="0"/>
          </a:p>
          <a:p>
            <a:endParaRPr lang="en-US" dirty="0"/>
          </a:p>
          <a:p>
            <a:endParaRPr lang="en-US" dirty="0"/>
          </a:p>
          <a:p>
            <a:pPr marL="0" indent="0">
              <a:buFont typeface="Wingdings 3" charset="2"/>
              <a:buNone/>
            </a:pPr>
            <a:endParaRPr lang="en-US" dirty="0"/>
          </a:p>
        </p:txBody>
      </p:sp>
      <p:pic>
        <p:nvPicPr>
          <p:cNvPr id="8" name="Picture 7" descr="Chart, histogram&#10;&#10;Description automatically generated">
            <a:extLst>
              <a:ext uri="{FF2B5EF4-FFF2-40B4-BE49-F238E27FC236}">
                <a16:creationId xmlns:a16="http://schemas.microsoft.com/office/drawing/2014/main" id="{067C0E53-55C5-4823-B2EF-39E265AA227F}"/>
              </a:ext>
            </a:extLst>
          </p:cNvPr>
          <p:cNvPicPr/>
          <p:nvPr/>
        </p:nvPicPr>
        <p:blipFill>
          <a:blip r:embed="rId2"/>
          <a:stretch>
            <a:fillRect/>
          </a:stretch>
        </p:blipFill>
        <p:spPr>
          <a:xfrm>
            <a:off x="470452" y="2154237"/>
            <a:ext cx="8541026" cy="4012509"/>
          </a:xfrm>
          <a:prstGeom prst="rect">
            <a:avLst/>
          </a:prstGeom>
        </p:spPr>
      </p:pic>
    </p:spTree>
    <p:extLst>
      <p:ext uri="{BB962C8B-B14F-4D97-AF65-F5344CB8AC3E}">
        <p14:creationId xmlns:p14="http://schemas.microsoft.com/office/powerpoint/2010/main" val="110273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Data Visualization</a:t>
            </a: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pPr marL="342900" marR="0" lvl="1" indent="-342900"/>
            <a:r>
              <a:rPr lang="en-US" sz="2100" dirty="0"/>
              <a:t>Tesla as a higher price point of the overall stock which reflect in the plot as the price point it around $720</a:t>
            </a:r>
          </a:p>
          <a:p>
            <a:pPr marL="342900" marR="0" lvl="1" indent="-342900"/>
            <a:r>
              <a:rPr lang="en-US" sz="2100" dirty="0"/>
              <a:t>For Coinbase closing price of $ 291.60 </a:t>
            </a:r>
          </a:p>
          <a:p>
            <a:pPr marL="342900" marR="0" lvl="1" indent="-342900"/>
            <a:r>
              <a:rPr lang="en-US" sz="2100" dirty="0"/>
              <a:t>For </a:t>
            </a:r>
            <a:r>
              <a:rPr lang="en-US" sz="2100" dirty="0" err="1"/>
              <a:t>Moerna</a:t>
            </a:r>
            <a:r>
              <a:rPr lang="en-US" sz="2100" dirty="0"/>
              <a:t> closing price of $173.63</a:t>
            </a:r>
          </a:p>
          <a:p>
            <a:endParaRPr lang="en-US" dirty="0"/>
          </a:p>
          <a:p>
            <a:endParaRPr lang="en-US" dirty="0"/>
          </a:p>
          <a:p>
            <a:pPr marL="0" indent="0">
              <a:buFont typeface="Wingdings 3" charset="2"/>
              <a:buNone/>
            </a:pPr>
            <a:endParaRPr lang="en-US" dirty="0"/>
          </a:p>
        </p:txBody>
      </p:sp>
      <p:sp>
        <p:nvSpPr>
          <p:cNvPr id="10" name="Rectangle 9">
            <a:extLst>
              <a:ext uri="{FF2B5EF4-FFF2-40B4-BE49-F238E27FC236}">
                <a16:creationId xmlns:a16="http://schemas.microsoft.com/office/drawing/2014/main" id="{398632CE-44D2-482C-9B19-B43601D74BFF}"/>
              </a:ext>
            </a:extLst>
          </p:cNvPr>
          <p:cNvSpPr/>
          <p:nvPr/>
        </p:nvSpPr>
        <p:spPr>
          <a:xfrm>
            <a:off x="470452" y="1231097"/>
            <a:ext cx="2882348"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pic>
        <p:nvPicPr>
          <p:cNvPr id="7" name="Picture 6">
            <a:extLst>
              <a:ext uri="{FF2B5EF4-FFF2-40B4-BE49-F238E27FC236}">
                <a16:creationId xmlns:a16="http://schemas.microsoft.com/office/drawing/2014/main" id="{7F643C7A-1A2D-4791-9AFE-1E09B64C1625}"/>
              </a:ext>
            </a:extLst>
          </p:cNvPr>
          <p:cNvPicPr>
            <a:picLocks noChangeAspect="1"/>
          </p:cNvPicPr>
          <p:nvPr/>
        </p:nvPicPr>
        <p:blipFill>
          <a:blip r:embed="rId2"/>
          <a:stretch>
            <a:fillRect/>
          </a:stretch>
        </p:blipFill>
        <p:spPr>
          <a:xfrm>
            <a:off x="470451" y="2017379"/>
            <a:ext cx="8607287" cy="4764116"/>
          </a:xfrm>
          <a:prstGeom prst="rect">
            <a:avLst/>
          </a:prstGeom>
        </p:spPr>
      </p:pic>
    </p:spTree>
    <p:extLst>
      <p:ext uri="{BB962C8B-B14F-4D97-AF65-F5344CB8AC3E}">
        <p14:creationId xmlns:p14="http://schemas.microsoft.com/office/powerpoint/2010/main" val="69179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Data Visualization</a:t>
            </a: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pPr marL="342900" marR="0" lvl="1" indent="-342900"/>
            <a:r>
              <a:rPr lang="en-US" sz="2100" dirty="0"/>
              <a:t>J&amp;J stock gone through lot of swing ,also AMC stock has seen price fluctuation </a:t>
            </a:r>
          </a:p>
          <a:p>
            <a:pPr marL="342900" marR="0" lvl="1" indent="-342900"/>
            <a:r>
              <a:rPr lang="en-US" sz="2100" dirty="0"/>
              <a:t>For AMC closing price of $10.16</a:t>
            </a:r>
          </a:p>
          <a:p>
            <a:pPr marL="342900" marR="0" lvl="1" indent="-342900"/>
            <a:r>
              <a:rPr lang="en-US" sz="2100" dirty="0"/>
              <a:t>For J&amp;J closing price of $165.52</a:t>
            </a:r>
          </a:p>
          <a:p>
            <a:pPr marL="342900" marR="0" lvl="1" indent="-342900"/>
            <a:r>
              <a:rPr lang="en-US" sz="2100" dirty="0"/>
              <a:t>For </a:t>
            </a:r>
            <a:r>
              <a:rPr lang="en-US" sz="2100" dirty="0" err="1"/>
              <a:t>Peleton</a:t>
            </a:r>
            <a:r>
              <a:rPr lang="en-US" sz="2100" dirty="0"/>
              <a:t> closing price of $101.07</a:t>
            </a:r>
          </a:p>
          <a:p>
            <a:endParaRPr lang="en-US" dirty="0"/>
          </a:p>
          <a:p>
            <a:endParaRPr lang="en-US" dirty="0"/>
          </a:p>
          <a:p>
            <a:pPr marL="0" indent="0">
              <a:buFont typeface="Wingdings 3" charset="2"/>
              <a:buNone/>
            </a:pPr>
            <a:endParaRPr lang="en-US" dirty="0"/>
          </a:p>
        </p:txBody>
      </p:sp>
      <p:sp>
        <p:nvSpPr>
          <p:cNvPr id="7" name="Rectangle 6">
            <a:extLst>
              <a:ext uri="{FF2B5EF4-FFF2-40B4-BE49-F238E27FC236}">
                <a16:creationId xmlns:a16="http://schemas.microsoft.com/office/drawing/2014/main" id="{93DCCDDF-41E1-42F3-A0C7-87B6E30E120B}"/>
              </a:ext>
            </a:extLst>
          </p:cNvPr>
          <p:cNvSpPr/>
          <p:nvPr/>
        </p:nvSpPr>
        <p:spPr>
          <a:xfrm>
            <a:off x="470452" y="1284105"/>
            <a:ext cx="2882348"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pic>
        <p:nvPicPr>
          <p:cNvPr id="5" name="Picture 4">
            <a:extLst>
              <a:ext uri="{FF2B5EF4-FFF2-40B4-BE49-F238E27FC236}">
                <a16:creationId xmlns:a16="http://schemas.microsoft.com/office/drawing/2014/main" id="{5A0B66B3-EB3E-4689-B909-570ABD3BBCFD}"/>
              </a:ext>
            </a:extLst>
          </p:cNvPr>
          <p:cNvPicPr>
            <a:picLocks noChangeAspect="1"/>
          </p:cNvPicPr>
          <p:nvPr/>
        </p:nvPicPr>
        <p:blipFill>
          <a:blip r:embed="rId2"/>
          <a:stretch>
            <a:fillRect/>
          </a:stretch>
        </p:blipFill>
        <p:spPr>
          <a:xfrm>
            <a:off x="470451" y="2094052"/>
            <a:ext cx="8541027" cy="4663819"/>
          </a:xfrm>
          <a:prstGeom prst="rect">
            <a:avLst/>
          </a:prstGeom>
        </p:spPr>
      </p:pic>
    </p:spTree>
    <p:extLst>
      <p:ext uri="{BB962C8B-B14F-4D97-AF65-F5344CB8AC3E}">
        <p14:creationId xmlns:p14="http://schemas.microsoft.com/office/powerpoint/2010/main" val="319774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Data Visualization</a:t>
            </a: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7" name="Rectangle 6">
            <a:extLst>
              <a:ext uri="{FF2B5EF4-FFF2-40B4-BE49-F238E27FC236}">
                <a16:creationId xmlns:a16="http://schemas.microsoft.com/office/drawing/2014/main" id="{93DCCDDF-41E1-42F3-A0C7-87B6E30E120B}"/>
              </a:ext>
            </a:extLst>
          </p:cNvPr>
          <p:cNvSpPr/>
          <p:nvPr/>
        </p:nvSpPr>
        <p:spPr>
          <a:xfrm>
            <a:off x="470452" y="1284105"/>
            <a:ext cx="2882348"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pic>
        <p:nvPicPr>
          <p:cNvPr id="8" name="Picture 7">
            <a:extLst>
              <a:ext uri="{FF2B5EF4-FFF2-40B4-BE49-F238E27FC236}">
                <a16:creationId xmlns:a16="http://schemas.microsoft.com/office/drawing/2014/main" id="{B254A366-AE10-43CE-B343-F319DA30065D}"/>
              </a:ext>
            </a:extLst>
          </p:cNvPr>
          <p:cNvPicPr>
            <a:picLocks noChangeAspect="1"/>
          </p:cNvPicPr>
          <p:nvPr/>
        </p:nvPicPr>
        <p:blipFill>
          <a:blip r:embed="rId2"/>
          <a:stretch>
            <a:fillRect/>
          </a:stretch>
        </p:blipFill>
        <p:spPr>
          <a:xfrm>
            <a:off x="252800" y="2126150"/>
            <a:ext cx="5695329" cy="4040596"/>
          </a:xfrm>
          <a:prstGeom prst="rect">
            <a:avLst/>
          </a:prstGeom>
        </p:spPr>
      </p:pic>
      <p:pic>
        <p:nvPicPr>
          <p:cNvPr id="10" name="Picture 9">
            <a:extLst>
              <a:ext uri="{FF2B5EF4-FFF2-40B4-BE49-F238E27FC236}">
                <a16:creationId xmlns:a16="http://schemas.microsoft.com/office/drawing/2014/main" id="{7945A9E8-46E2-47A7-8489-67548A0C8480}"/>
              </a:ext>
            </a:extLst>
          </p:cNvPr>
          <p:cNvPicPr>
            <a:picLocks noChangeAspect="1"/>
          </p:cNvPicPr>
          <p:nvPr/>
        </p:nvPicPr>
        <p:blipFill>
          <a:blip r:embed="rId3"/>
          <a:stretch>
            <a:fillRect/>
          </a:stretch>
        </p:blipFill>
        <p:spPr>
          <a:xfrm>
            <a:off x="6164967" y="2126150"/>
            <a:ext cx="5774233" cy="4040596"/>
          </a:xfrm>
          <a:prstGeom prst="rect">
            <a:avLst/>
          </a:prstGeom>
        </p:spPr>
      </p:pic>
      <p:sp>
        <p:nvSpPr>
          <p:cNvPr id="11" name="Rectangle 10">
            <a:extLst>
              <a:ext uri="{FF2B5EF4-FFF2-40B4-BE49-F238E27FC236}">
                <a16:creationId xmlns:a16="http://schemas.microsoft.com/office/drawing/2014/main" id="{7ADDA331-810F-419A-9BF4-410600C3E24C}"/>
              </a:ext>
            </a:extLst>
          </p:cNvPr>
          <p:cNvSpPr/>
          <p:nvPr/>
        </p:nvSpPr>
        <p:spPr>
          <a:xfrm>
            <a:off x="6671495" y="1177765"/>
            <a:ext cx="2882348"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spTree>
    <p:extLst>
      <p:ext uri="{BB962C8B-B14F-4D97-AF65-F5344CB8AC3E}">
        <p14:creationId xmlns:p14="http://schemas.microsoft.com/office/powerpoint/2010/main" val="341167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CA57-6CF2-417C-BF94-7DD77FF5C9B4}"/>
              </a:ext>
            </a:extLst>
          </p:cNvPr>
          <p:cNvSpPr>
            <a:spLocks noGrp="1"/>
          </p:cNvSpPr>
          <p:nvPr>
            <p:ph type="title"/>
          </p:nvPr>
        </p:nvSpPr>
        <p:spPr>
          <a:xfrm>
            <a:off x="1928281" y="2550113"/>
            <a:ext cx="9404723" cy="1400530"/>
          </a:xfrm>
        </p:spPr>
        <p:txBody>
          <a:bodyPr/>
          <a:lstStyle/>
          <a:p>
            <a:r>
              <a:rPr lang="en-US" dirty="0"/>
              <a:t>Thank You</a:t>
            </a:r>
          </a:p>
        </p:txBody>
      </p:sp>
      <p:sp>
        <p:nvSpPr>
          <p:cNvPr id="16" name="Content Placeholder 3">
            <a:extLst>
              <a:ext uri="{FF2B5EF4-FFF2-40B4-BE49-F238E27FC236}">
                <a16:creationId xmlns:a16="http://schemas.microsoft.com/office/drawing/2014/main" id="{A658757F-1F9B-475E-A00B-51413604D031}"/>
              </a:ext>
            </a:extLst>
          </p:cNvPr>
          <p:cNvSpPr txBox="1">
            <a:spLocks/>
          </p:cNvSpPr>
          <p:nvPr/>
        </p:nvSpPr>
        <p:spPr>
          <a:xfrm>
            <a:off x="4250743" y="246997"/>
            <a:ext cx="3810245" cy="10148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7"/>
            <a:endParaRPr lang="en-US" dirty="0"/>
          </a:p>
        </p:txBody>
      </p:sp>
    </p:spTree>
    <p:extLst>
      <p:ext uri="{BB962C8B-B14F-4D97-AF65-F5344CB8AC3E}">
        <p14:creationId xmlns:p14="http://schemas.microsoft.com/office/powerpoint/2010/main" val="246863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548F-7373-4752-A8E1-4489B2C1B2F3}"/>
              </a:ext>
            </a:extLst>
          </p:cNvPr>
          <p:cNvSpPr>
            <a:spLocks noGrp="1"/>
          </p:cNvSpPr>
          <p:nvPr>
            <p:ph type="title"/>
          </p:nvPr>
        </p:nvSpPr>
        <p:spPr>
          <a:xfrm>
            <a:off x="619607" y="123470"/>
            <a:ext cx="9404723" cy="1400530"/>
          </a:xfrm>
        </p:spPr>
        <p:txBody>
          <a:bodyPr/>
          <a:lstStyle/>
          <a:p>
            <a:r>
              <a:rPr lang="en-US" dirty="0"/>
              <a:t>Topics</a:t>
            </a:r>
          </a:p>
        </p:txBody>
      </p:sp>
      <p:sp>
        <p:nvSpPr>
          <p:cNvPr id="3" name="Content Placeholder 2">
            <a:extLst>
              <a:ext uri="{FF2B5EF4-FFF2-40B4-BE49-F238E27FC236}">
                <a16:creationId xmlns:a16="http://schemas.microsoft.com/office/drawing/2014/main" id="{C022C9CD-E6BD-4CCA-A020-1375FE94F8C4}"/>
              </a:ext>
            </a:extLst>
          </p:cNvPr>
          <p:cNvSpPr>
            <a:spLocks noGrp="1"/>
          </p:cNvSpPr>
          <p:nvPr>
            <p:ph idx="1"/>
          </p:nvPr>
        </p:nvSpPr>
        <p:spPr>
          <a:xfrm>
            <a:off x="931034" y="1046921"/>
            <a:ext cx="9803227" cy="5446643"/>
          </a:xfrm>
        </p:spPr>
        <p:txBody>
          <a:bodyPr>
            <a:normAutofit lnSpcReduction="10000"/>
          </a:bodyPr>
          <a:lstStyle/>
          <a:p>
            <a:r>
              <a:rPr lang="en-US" b="1" dirty="0"/>
              <a:t>Objective</a:t>
            </a:r>
          </a:p>
          <a:p>
            <a:r>
              <a:rPr lang="en-US" b="1" dirty="0"/>
              <a:t>Background  -Identification of Gainer and Loser stock </a:t>
            </a:r>
          </a:p>
          <a:p>
            <a:pPr lvl="1"/>
            <a:r>
              <a:rPr lang="en-US" dirty="0"/>
              <a:t>Snapshot of choices</a:t>
            </a:r>
          </a:p>
          <a:p>
            <a:pPr lvl="1"/>
            <a:r>
              <a:rPr lang="en-US" sz="2000" dirty="0"/>
              <a:t>Gainer Stock  – </a:t>
            </a:r>
            <a:r>
              <a:rPr lang="en-US" b="1" dirty="0">
                <a:solidFill>
                  <a:srgbClr val="FFFF00"/>
                </a:solidFill>
              </a:rPr>
              <a:t>Tesla, Coinbase &amp; </a:t>
            </a:r>
            <a:r>
              <a:rPr lang="en-US" b="1" dirty="0" err="1">
                <a:solidFill>
                  <a:srgbClr val="FFFF00"/>
                </a:solidFill>
              </a:rPr>
              <a:t>Moderna</a:t>
            </a:r>
            <a:endParaRPr lang="en-US" b="1" dirty="0">
              <a:solidFill>
                <a:srgbClr val="FFFF00"/>
              </a:solidFill>
            </a:endParaRPr>
          </a:p>
          <a:p>
            <a:pPr lvl="1"/>
            <a:r>
              <a:rPr lang="en-US" sz="2000" dirty="0"/>
              <a:t>Loser Stock  – </a:t>
            </a:r>
            <a:r>
              <a:rPr lang="en-US" b="1" dirty="0">
                <a:solidFill>
                  <a:srgbClr val="FFFF00"/>
                </a:solidFill>
              </a:rPr>
              <a:t>AMC Entertainment, </a:t>
            </a:r>
            <a:r>
              <a:rPr lang="en-US" b="1" dirty="0" err="1">
                <a:solidFill>
                  <a:srgbClr val="FFFF00"/>
                </a:solidFill>
              </a:rPr>
              <a:t>Johnson&amp;Johnson</a:t>
            </a:r>
            <a:r>
              <a:rPr lang="en-US" b="1" dirty="0">
                <a:solidFill>
                  <a:srgbClr val="FFFF00"/>
                </a:solidFill>
              </a:rPr>
              <a:t> &amp; Peloton</a:t>
            </a:r>
          </a:p>
          <a:p>
            <a:pPr marL="342900" lvl="1" indent="-342900"/>
            <a:r>
              <a:rPr lang="en-US" sz="2000" b="1" dirty="0"/>
              <a:t>Preprocessing</a:t>
            </a:r>
            <a:endParaRPr lang="en-US" b="1" dirty="0">
              <a:solidFill>
                <a:srgbClr val="FFFF00"/>
              </a:solidFill>
            </a:endParaRPr>
          </a:p>
          <a:p>
            <a:pPr marL="342900" lvl="1" indent="-342900"/>
            <a:r>
              <a:rPr lang="en-US" sz="2000" b="1" dirty="0"/>
              <a:t>Most Frequent Term – Gainer Stock &amp; Loser Stock </a:t>
            </a:r>
          </a:p>
          <a:p>
            <a:pPr marL="342900" lvl="1" indent="-342900"/>
            <a:r>
              <a:rPr lang="en-US" sz="2000" b="1" dirty="0"/>
              <a:t>Top word pair (bigrams) for gainer and loser stock </a:t>
            </a:r>
          </a:p>
          <a:p>
            <a:pPr marL="342900" lvl="1" indent="-342900"/>
            <a:r>
              <a:rPr lang="en-US" sz="2000" b="1" dirty="0"/>
              <a:t>Word Network for gainer and loser stock </a:t>
            </a:r>
          </a:p>
          <a:p>
            <a:pPr marL="342900" lvl="1" indent="-342900"/>
            <a:r>
              <a:rPr lang="en-US" sz="2100" b="1" dirty="0"/>
              <a:t>Sentiment Score Analysis</a:t>
            </a:r>
          </a:p>
          <a:p>
            <a:pPr lvl="1">
              <a:buFont typeface="Arial" panose="020B0604020202020204" pitchFamily="34" charset="0"/>
              <a:buChar char="•"/>
            </a:pPr>
            <a:r>
              <a:rPr lang="en-US" dirty="0"/>
              <a:t>With Type1 and Type 2 classification </a:t>
            </a:r>
          </a:p>
          <a:p>
            <a:pPr lvl="1">
              <a:buFont typeface="Arial" panose="020B0604020202020204" pitchFamily="34" charset="0"/>
              <a:buChar char="•"/>
            </a:pPr>
            <a:r>
              <a:rPr lang="en-US" dirty="0"/>
              <a:t>With Type 2 classification only</a:t>
            </a:r>
          </a:p>
          <a:p>
            <a:pPr marL="342900" lvl="1" indent="-342900"/>
            <a:r>
              <a:rPr lang="en-US" sz="2100" b="1" dirty="0"/>
              <a:t>Data visualization that shows the single-day change</a:t>
            </a:r>
          </a:p>
          <a:p>
            <a:pPr marL="0" indent="0">
              <a:buNone/>
            </a:pPr>
            <a:endParaRPr lang="en-US" dirty="0"/>
          </a:p>
        </p:txBody>
      </p:sp>
    </p:spTree>
    <p:extLst>
      <p:ext uri="{BB962C8B-B14F-4D97-AF65-F5344CB8AC3E}">
        <p14:creationId xmlns:p14="http://schemas.microsoft.com/office/powerpoint/2010/main" val="35626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452718"/>
            <a:ext cx="9730341" cy="1400530"/>
          </a:xfrm>
        </p:spPr>
        <p:txBody>
          <a:bodyPr/>
          <a:lstStyle/>
          <a:p>
            <a:r>
              <a:rPr lang="en-US" sz="4000" dirty="0"/>
              <a:t>Background  -Identification of Gainer and Loser stock </a:t>
            </a:r>
            <a:br>
              <a:rPr lang="en-US"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654672"/>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graphicFrame>
        <p:nvGraphicFramePr>
          <p:cNvPr id="5" name="Diagram 4">
            <a:extLst>
              <a:ext uri="{FF2B5EF4-FFF2-40B4-BE49-F238E27FC236}">
                <a16:creationId xmlns:a16="http://schemas.microsoft.com/office/drawing/2014/main" id="{046D6B02-0F30-43D5-9ED7-F55AC7F35570}"/>
              </a:ext>
            </a:extLst>
          </p:cNvPr>
          <p:cNvGraphicFramePr/>
          <p:nvPr>
            <p:extLst>
              <p:ext uri="{D42A27DB-BD31-4B8C-83A1-F6EECF244321}">
                <p14:modId xmlns:p14="http://schemas.microsoft.com/office/powerpoint/2010/main" val="926007505"/>
              </p:ext>
            </p:extLst>
          </p:nvPr>
        </p:nvGraphicFramePr>
        <p:xfrm>
          <a:off x="410818" y="2854317"/>
          <a:ext cx="5486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3CA911B-E7CB-4C6F-838A-2E8B610C2D65}"/>
              </a:ext>
            </a:extLst>
          </p:cNvPr>
          <p:cNvGraphicFramePr/>
          <p:nvPr>
            <p:extLst>
              <p:ext uri="{D42A27DB-BD31-4B8C-83A1-F6EECF244321}">
                <p14:modId xmlns:p14="http://schemas.microsoft.com/office/powerpoint/2010/main" val="951646521"/>
              </p:ext>
            </p:extLst>
          </p:nvPr>
        </p:nvGraphicFramePr>
        <p:xfrm>
          <a:off x="6294784" y="2854317"/>
          <a:ext cx="5486400" cy="320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Connector 7">
            <a:extLst>
              <a:ext uri="{FF2B5EF4-FFF2-40B4-BE49-F238E27FC236}">
                <a16:creationId xmlns:a16="http://schemas.microsoft.com/office/drawing/2014/main" id="{ED3F80C3-DB19-4E65-B27F-0F92F89DCB7F}"/>
              </a:ext>
            </a:extLst>
          </p:cNvPr>
          <p:cNvCxnSpPr/>
          <p:nvPr/>
        </p:nvCxnSpPr>
        <p:spPr>
          <a:xfrm>
            <a:off x="6096001" y="2168064"/>
            <a:ext cx="0" cy="4572905"/>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A62A4EF6-630B-49BB-831B-D535AD1C04C5}"/>
              </a:ext>
            </a:extLst>
          </p:cNvPr>
          <p:cNvSpPr/>
          <p:nvPr/>
        </p:nvSpPr>
        <p:spPr>
          <a:xfrm>
            <a:off x="1563757" y="1853248"/>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sp>
        <p:nvSpPr>
          <p:cNvPr id="10" name="Rectangle 9">
            <a:extLst>
              <a:ext uri="{FF2B5EF4-FFF2-40B4-BE49-F238E27FC236}">
                <a16:creationId xmlns:a16="http://schemas.microsoft.com/office/drawing/2014/main" id="{AEB2D333-45EF-4CA4-89D7-B28460833852}"/>
              </a:ext>
            </a:extLst>
          </p:cNvPr>
          <p:cNvSpPr/>
          <p:nvPr/>
        </p:nvSpPr>
        <p:spPr>
          <a:xfrm>
            <a:off x="7938054" y="1843657"/>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spTree>
    <p:extLst>
      <p:ext uri="{BB962C8B-B14F-4D97-AF65-F5344CB8AC3E}">
        <p14:creationId xmlns:p14="http://schemas.microsoft.com/office/powerpoint/2010/main" val="51266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452718"/>
            <a:ext cx="9730341" cy="878802"/>
          </a:xfrm>
        </p:spPr>
        <p:txBody>
          <a:bodyPr/>
          <a:lstStyle/>
          <a:p>
            <a:r>
              <a:rPr lang="en-US" sz="4000" dirty="0" err="1"/>
              <a:t>PreProcessing</a:t>
            </a: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6" name="Content Placeholder 3">
            <a:extLst>
              <a:ext uri="{FF2B5EF4-FFF2-40B4-BE49-F238E27FC236}">
                <a16:creationId xmlns:a16="http://schemas.microsoft.com/office/drawing/2014/main" id="{4ADA5BCD-F9E0-4F8E-B854-5CC9EE9ADE04}"/>
              </a:ext>
            </a:extLst>
          </p:cNvPr>
          <p:cNvSpPr txBox="1">
            <a:spLocks/>
          </p:cNvSpPr>
          <p:nvPr/>
        </p:nvSpPr>
        <p:spPr>
          <a:xfrm>
            <a:off x="737889" y="1416136"/>
            <a:ext cx="9532546" cy="45738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indent="0">
              <a:spcBef>
                <a:spcPts val="900"/>
              </a:spcBef>
              <a:spcAft>
                <a:spcPts val="900"/>
              </a:spcAft>
              <a:buNone/>
            </a:pPr>
            <a:r>
              <a:rPr lang="en-US" dirty="0"/>
              <a:t>The following are the pre-preprocessing step performed to achieve a clean text tweet</a:t>
            </a:r>
          </a:p>
          <a:p>
            <a:pPr marR="0" lvl="0"/>
            <a:r>
              <a:rPr lang="en-US" dirty="0"/>
              <a:t>Remove twitters #tags</a:t>
            </a:r>
          </a:p>
          <a:p>
            <a:pPr marR="0" lvl="0"/>
            <a:r>
              <a:rPr lang="en-US" dirty="0"/>
              <a:t>Remove emojis AND a lot of other stuff (other languages, etc.)</a:t>
            </a:r>
          </a:p>
          <a:p>
            <a:pPr marR="0" lvl="0"/>
            <a:r>
              <a:rPr lang="en-US" dirty="0"/>
              <a:t>Remove http elements manually</a:t>
            </a:r>
          </a:p>
          <a:p>
            <a:pPr marR="0" lvl="0"/>
            <a:r>
              <a:rPr lang="en-US" dirty="0"/>
              <a:t>Remove special characters “[\\()*&amp;^%$#@.?&lt;&gt;=+;'!,_/~|:-]” manually</a:t>
            </a:r>
          </a:p>
          <a:p>
            <a:pPr marR="0" lvl="0"/>
            <a:r>
              <a:rPr lang="en-US" dirty="0"/>
              <a:t>Convert to lower case </a:t>
            </a:r>
          </a:p>
          <a:p>
            <a:pPr marR="0" lvl="0"/>
            <a:r>
              <a:rPr lang="en-US" dirty="0"/>
              <a:t>Remove non alpha numeric elements manually</a:t>
            </a:r>
          </a:p>
          <a:p>
            <a:pPr marR="0" lvl="0"/>
            <a:r>
              <a:rPr lang="en-US" dirty="0"/>
              <a:t>Remove all the numeric characters</a:t>
            </a:r>
          </a:p>
          <a:p>
            <a:endParaRPr lang="en-US" dirty="0"/>
          </a:p>
          <a:p>
            <a:endParaRPr lang="en-US" dirty="0"/>
          </a:p>
          <a:p>
            <a:pPr marL="0" indent="0">
              <a:buFont typeface="Wingdings 3" charset="2"/>
              <a:buNone/>
            </a:pPr>
            <a:endParaRPr lang="en-US" dirty="0"/>
          </a:p>
        </p:txBody>
      </p:sp>
    </p:spTree>
    <p:extLst>
      <p:ext uri="{BB962C8B-B14F-4D97-AF65-F5344CB8AC3E}">
        <p14:creationId xmlns:p14="http://schemas.microsoft.com/office/powerpoint/2010/main" val="11670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452718"/>
            <a:ext cx="9730341" cy="878802"/>
          </a:xfrm>
        </p:spPr>
        <p:txBody>
          <a:bodyPr/>
          <a:lstStyle/>
          <a:p>
            <a:r>
              <a:rPr lang="en-US" sz="4000" dirty="0"/>
              <a:t>Most Frequent Term </a:t>
            </a:r>
            <a:br>
              <a:rPr lang="en-US"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505740" y="1376960"/>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pic>
        <p:nvPicPr>
          <p:cNvPr id="11" name="Picture 10" descr="Chart&#10;&#10;Description automatically generated">
            <a:extLst>
              <a:ext uri="{FF2B5EF4-FFF2-40B4-BE49-F238E27FC236}">
                <a16:creationId xmlns:a16="http://schemas.microsoft.com/office/drawing/2014/main" id="{9751B977-B428-48AA-848D-EE46111E01D1}"/>
              </a:ext>
            </a:extLst>
          </p:cNvPr>
          <p:cNvPicPr/>
          <p:nvPr/>
        </p:nvPicPr>
        <p:blipFill>
          <a:blip r:embed="rId2"/>
          <a:stretch>
            <a:fillRect/>
          </a:stretch>
        </p:blipFill>
        <p:spPr>
          <a:xfrm>
            <a:off x="985669" y="2442488"/>
            <a:ext cx="9730331" cy="3808670"/>
          </a:xfrm>
          <a:prstGeom prst="rect">
            <a:avLst/>
          </a:prstGeom>
        </p:spPr>
      </p:pic>
    </p:spTree>
    <p:extLst>
      <p:ext uri="{BB962C8B-B14F-4D97-AF65-F5344CB8AC3E}">
        <p14:creationId xmlns:p14="http://schemas.microsoft.com/office/powerpoint/2010/main" val="217871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452718"/>
            <a:ext cx="9730341" cy="878802"/>
          </a:xfrm>
        </p:spPr>
        <p:txBody>
          <a:bodyPr/>
          <a:lstStyle/>
          <a:p>
            <a:r>
              <a:rPr lang="en-US" sz="4000" dirty="0"/>
              <a:t>Most Frequent Term </a:t>
            </a:r>
            <a:br>
              <a:rPr lang="en-US"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532244" y="1416136"/>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pic>
        <p:nvPicPr>
          <p:cNvPr id="6" name="Picture 5" descr="A picture containing chart&#10;&#10;Description automatically generated">
            <a:extLst>
              <a:ext uri="{FF2B5EF4-FFF2-40B4-BE49-F238E27FC236}">
                <a16:creationId xmlns:a16="http://schemas.microsoft.com/office/drawing/2014/main" id="{85C1D489-B7D8-489F-9421-29CD7F670A87}"/>
              </a:ext>
            </a:extLst>
          </p:cNvPr>
          <p:cNvPicPr/>
          <p:nvPr/>
        </p:nvPicPr>
        <p:blipFill>
          <a:blip r:embed="rId2"/>
          <a:stretch>
            <a:fillRect/>
          </a:stretch>
        </p:blipFill>
        <p:spPr>
          <a:xfrm>
            <a:off x="1149625" y="2750585"/>
            <a:ext cx="9452113" cy="3809241"/>
          </a:xfrm>
          <a:prstGeom prst="rect">
            <a:avLst/>
          </a:prstGeom>
        </p:spPr>
      </p:pic>
    </p:spTree>
    <p:extLst>
      <p:ext uri="{BB962C8B-B14F-4D97-AF65-F5344CB8AC3E}">
        <p14:creationId xmlns:p14="http://schemas.microsoft.com/office/powerpoint/2010/main" val="166865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452718"/>
            <a:ext cx="9730341" cy="878802"/>
          </a:xfrm>
        </p:spPr>
        <p:txBody>
          <a:bodyPr/>
          <a:lstStyle/>
          <a:p>
            <a:r>
              <a:rPr lang="en-US" sz="4000" dirty="0"/>
              <a:t>Most Word Pair (bigrams)</a:t>
            </a:r>
            <a:br>
              <a:rPr lang="en-US"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7686261" y="1614714"/>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graphicFrame>
        <p:nvGraphicFramePr>
          <p:cNvPr id="5" name="Table 4">
            <a:extLst>
              <a:ext uri="{FF2B5EF4-FFF2-40B4-BE49-F238E27FC236}">
                <a16:creationId xmlns:a16="http://schemas.microsoft.com/office/drawing/2014/main" id="{5EDBE88E-16EB-4C3C-A562-AD656F7CF087}"/>
              </a:ext>
            </a:extLst>
          </p:cNvPr>
          <p:cNvGraphicFramePr>
            <a:graphicFrameLocks noGrp="1"/>
          </p:cNvGraphicFramePr>
          <p:nvPr>
            <p:extLst>
              <p:ext uri="{D42A27DB-BD31-4B8C-83A1-F6EECF244321}">
                <p14:modId xmlns:p14="http://schemas.microsoft.com/office/powerpoint/2010/main" val="1221083598"/>
              </p:ext>
            </p:extLst>
          </p:nvPr>
        </p:nvGraphicFramePr>
        <p:xfrm>
          <a:off x="6964961" y="2721423"/>
          <a:ext cx="3988904" cy="3711695"/>
        </p:xfrm>
        <a:graphic>
          <a:graphicData uri="http://schemas.openxmlformats.org/drawingml/2006/table">
            <a:tbl>
              <a:tblPr>
                <a:tableStyleId>{69C7853C-536D-4A76-A0AE-DD22124D55A5}</a:tableStyleId>
              </a:tblPr>
              <a:tblGrid>
                <a:gridCol w="997226">
                  <a:extLst>
                    <a:ext uri="{9D8B030D-6E8A-4147-A177-3AD203B41FA5}">
                      <a16:colId xmlns:a16="http://schemas.microsoft.com/office/drawing/2014/main" val="1682287289"/>
                    </a:ext>
                  </a:extLst>
                </a:gridCol>
                <a:gridCol w="997226">
                  <a:extLst>
                    <a:ext uri="{9D8B030D-6E8A-4147-A177-3AD203B41FA5}">
                      <a16:colId xmlns:a16="http://schemas.microsoft.com/office/drawing/2014/main" val="2484243981"/>
                    </a:ext>
                  </a:extLst>
                </a:gridCol>
                <a:gridCol w="997226">
                  <a:extLst>
                    <a:ext uri="{9D8B030D-6E8A-4147-A177-3AD203B41FA5}">
                      <a16:colId xmlns:a16="http://schemas.microsoft.com/office/drawing/2014/main" val="192673438"/>
                    </a:ext>
                  </a:extLst>
                </a:gridCol>
                <a:gridCol w="997226">
                  <a:extLst>
                    <a:ext uri="{9D8B030D-6E8A-4147-A177-3AD203B41FA5}">
                      <a16:colId xmlns:a16="http://schemas.microsoft.com/office/drawing/2014/main" val="744846749"/>
                    </a:ext>
                  </a:extLst>
                </a:gridCol>
              </a:tblGrid>
              <a:tr h="352695">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b="1" u="none" strike="noStrike" dirty="0">
                          <a:effectLst/>
                        </a:rPr>
                        <a:t>Word1</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b="1" u="none" strike="noStrike" dirty="0">
                          <a:effectLst/>
                        </a:rPr>
                        <a:t>Word2</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b="1" u="none" strike="noStrike" dirty="0">
                          <a:effectLst/>
                        </a:rPr>
                        <a:t>n</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78235835"/>
                  </a:ext>
                </a:extLst>
              </a:tr>
              <a:tr h="335900">
                <a:tc>
                  <a:txBody>
                    <a:bodyPr/>
                    <a:lstStyle/>
                    <a:p>
                      <a:pPr algn="r" fontAlgn="b"/>
                      <a:r>
                        <a:rPr lang="en-US" sz="1600" u="none" strike="noStrike" dirty="0">
                          <a:effectLst/>
                        </a:rPr>
                        <a:t>1</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err="1">
                          <a:effectLst/>
                        </a:rPr>
                        <a:t>boris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err="1">
                          <a:effectLst/>
                        </a:rPr>
                        <a:t>johnson</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dirty="0">
                          <a:effectLst/>
                        </a:rPr>
                        <a:t>28</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51560153"/>
                  </a:ext>
                </a:extLst>
              </a:tr>
              <a:tr h="335900">
                <a:tc>
                  <a:txBody>
                    <a:bodyPr/>
                    <a:lstStyle/>
                    <a:p>
                      <a:pPr algn="r" fontAlgn="b"/>
                      <a:r>
                        <a:rPr lang="en-US" sz="1600" u="none" strike="noStrike" dirty="0">
                          <a:effectLst/>
                        </a:rPr>
                        <a:t>2</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rPr>
                        <a:t>amp</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johnson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a:effectLst/>
                        </a:rPr>
                        <a:t>14</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327729617"/>
                  </a:ext>
                </a:extLst>
              </a:tr>
              <a:tr h="335900">
                <a:tc>
                  <a:txBody>
                    <a:bodyPr/>
                    <a:lstStyle/>
                    <a:p>
                      <a:pPr algn="r" fontAlgn="b"/>
                      <a:r>
                        <a:rPr lang="en-US" sz="1600" u="none" strike="noStrike">
                          <a:effectLst/>
                        </a:rPr>
                        <a:t>3</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johnson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rPr>
                        <a:t>amp</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a:effectLst/>
                        </a:rPr>
                        <a:t>13</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969495582"/>
                  </a:ext>
                </a:extLst>
              </a:tr>
              <a:tr h="335900">
                <a:tc>
                  <a:txBody>
                    <a:bodyPr/>
                    <a:lstStyle/>
                    <a:p>
                      <a:pPr algn="r" fontAlgn="b"/>
                      <a:r>
                        <a:rPr lang="en-US" sz="1600" u="none" strike="noStrike">
                          <a:effectLst/>
                        </a:rPr>
                        <a:t>4</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err="1">
                          <a:effectLst/>
                        </a:rPr>
                        <a:t>gme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err="1">
                          <a:effectLst/>
                        </a:rPr>
                        <a:t>amc</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8533771"/>
                  </a:ext>
                </a:extLst>
              </a:tr>
              <a:tr h="335900">
                <a:tc>
                  <a:txBody>
                    <a:bodyPr/>
                    <a:lstStyle/>
                    <a:p>
                      <a:pPr algn="r" fontAlgn="b"/>
                      <a:r>
                        <a:rPr lang="en-US" sz="1600" u="none" strike="noStrike">
                          <a:effectLst/>
                        </a:rPr>
                        <a:t>5</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amc</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err="1">
                          <a:effectLst/>
                        </a:rPr>
                        <a:t>gme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778836844"/>
                  </a:ext>
                </a:extLst>
              </a:tr>
              <a:tr h="335900">
                <a:tc>
                  <a:txBody>
                    <a:bodyPr/>
                    <a:lstStyle/>
                    <a:p>
                      <a:pPr algn="r" fontAlgn="b"/>
                      <a:r>
                        <a:rPr lang="en-US" sz="1600" u="none" strike="noStrike">
                          <a:effectLst/>
                        </a:rPr>
                        <a:t>6</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de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rPr>
                        <a:t>la</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793429738"/>
                  </a:ext>
                </a:extLst>
              </a:tr>
              <a:tr h="335900">
                <a:tc>
                  <a:txBody>
                    <a:bodyPr/>
                    <a:lstStyle/>
                    <a:p>
                      <a:pPr algn="r" fontAlgn="b"/>
                      <a:r>
                        <a:rPr lang="en-US" sz="1600" u="none" strike="noStrike">
                          <a:effectLst/>
                        </a:rPr>
                        <a:t>7</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rPr>
                        <a:t>de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effectLst/>
                        </a:rPr>
                        <a:t>los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a:effectLst/>
                        </a:rPr>
                        <a:t>4</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736002704"/>
                  </a:ext>
                </a:extLst>
              </a:tr>
              <a:tr h="335900">
                <a:tc>
                  <a:txBody>
                    <a:bodyPr/>
                    <a:lstStyle/>
                    <a:p>
                      <a:pPr algn="r" fontAlgn="b"/>
                      <a:r>
                        <a:rPr lang="en-US" sz="1600" u="none" strike="noStrike">
                          <a:effectLst/>
                        </a:rPr>
                        <a:t>8</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johnson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vaccine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dirty="0">
                          <a:effectLst/>
                        </a:rPr>
                        <a:t>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743857241"/>
                  </a:ext>
                </a:extLst>
              </a:tr>
              <a:tr h="335900">
                <a:tc>
                  <a:txBody>
                    <a:bodyPr/>
                    <a:lstStyle/>
                    <a:p>
                      <a:pPr algn="r" fontAlgn="b"/>
                      <a:r>
                        <a:rPr lang="en-US" sz="1600" u="none" strike="noStrike">
                          <a:effectLst/>
                        </a:rPr>
                        <a:t>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le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peloton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dirty="0">
                          <a:effectLst/>
                        </a:rPr>
                        <a:t>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412449865"/>
                  </a:ext>
                </a:extLst>
              </a:tr>
              <a:tr h="335900">
                <a:tc>
                  <a:txBody>
                    <a:bodyPr/>
                    <a:lstStyle/>
                    <a:p>
                      <a:pPr algn="r" fontAlgn="b"/>
                      <a:r>
                        <a:rPr lang="en-US" sz="1600" u="none" strike="noStrike" dirty="0">
                          <a:effectLst/>
                        </a:rPr>
                        <a:t>10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peloton</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a:effectLst/>
                        </a:rPr>
                        <a:t>tread</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600" u="none" strike="noStrike" dirty="0">
                          <a:effectLst/>
                        </a:rPr>
                        <a:t>4</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508275858"/>
                  </a:ext>
                </a:extLst>
              </a:tr>
            </a:tbl>
          </a:graphicData>
        </a:graphic>
      </p:graphicFrame>
      <p:graphicFrame>
        <p:nvGraphicFramePr>
          <p:cNvPr id="6" name="Table 5">
            <a:extLst>
              <a:ext uri="{FF2B5EF4-FFF2-40B4-BE49-F238E27FC236}">
                <a16:creationId xmlns:a16="http://schemas.microsoft.com/office/drawing/2014/main" id="{607C20D6-8EC6-41D5-8190-5009BA1745A8}"/>
              </a:ext>
            </a:extLst>
          </p:cNvPr>
          <p:cNvGraphicFramePr>
            <a:graphicFrameLocks noGrp="1"/>
          </p:cNvGraphicFramePr>
          <p:nvPr>
            <p:extLst>
              <p:ext uri="{D42A27DB-BD31-4B8C-83A1-F6EECF244321}">
                <p14:modId xmlns:p14="http://schemas.microsoft.com/office/powerpoint/2010/main" val="1218623665"/>
              </p:ext>
            </p:extLst>
          </p:nvPr>
        </p:nvGraphicFramePr>
        <p:xfrm>
          <a:off x="1452056" y="2693587"/>
          <a:ext cx="3988904" cy="3711695"/>
        </p:xfrm>
        <a:graphic>
          <a:graphicData uri="http://schemas.openxmlformats.org/drawingml/2006/table">
            <a:tbl>
              <a:tblPr>
                <a:tableStyleId>{69C7853C-536D-4A76-A0AE-DD22124D55A5}</a:tableStyleId>
              </a:tblPr>
              <a:tblGrid>
                <a:gridCol w="997226">
                  <a:extLst>
                    <a:ext uri="{9D8B030D-6E8A-4147-A177-3AD203B41FA5}">
                      <a16:colId xmlns:a16="http://schemas.microsoft.com/office/drawing/2014/main" val="2122901194"/>
                    </a:ext>
                  </a:extLst>
                </a:gridCol>
                <a:gridCol w="997226">
                  <a:extLst>
                    <a:ext uri="{9D8B030D-6E8A-4147-A177-3AD203B41FA5}">
                      <a16:colId xmlns:a16="http://schemas.microsoft.com/office/drawing/2014/main" val="4107461539"/>
                    </a:ext>
                  </a:extLst>
                </a:gridCol>
                <a:gridCol w="997226">
                  <a:extLst>
                    <a:ext uri="{9D8B030D-6E8A-4147-A177-3AD203B41FA5}">
                      <a16:colId xmlns:a16="http://schemas.microsoft.com/office/drawing/2014/main" val="3772337502"/>
                    </a:ext>
                  </a:extLst>
                </a:gridCol>
                <a:gridCol w="997226">
                  <a:extLst>
                    <a:ext uri="{9D8B030D-6E8A-4147-A177-3AD203B41FA5}">
                      <a16:colId xmlns:a16="http://schemas.microsoft.com/office/drawing/2014/main" val="1821644049"/>
                    </a:ext>
                  </a:extLst>
                </a:gridCol>
              </a:tblGrid>
              <a:tr h="484535">
                <a:tc>
                  <a:txBody>
                    <a:bodyPr/>
                    <a:lstStyle/>
                    <a:p>
                      <a:pPr algn="l" fontAlgn="b"/>
                      <a:r>
                        <a:rPr lang="en-US" sz="1600" u="none" strike="noStrike" kern="1200" dirty="0">
                          <a:solidFill>
                            <a:schemeClr val="dk1"/>
                          </a:solidFill>
                          <a:effectLst/>
                        </a:rPr>
                        <a:t> </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b="1" u="none" strike="noStrike" kern="1200" dirty="0">
                          <a:solidFill>
                            <a:schemeClr val="dk1"/>
                          </a:solidFill>
                          <a:effectLst/>
                        </a:rPr>
                        <a:t>Word1</a:t>
                      </a:r>
                      <a:endParaRPr lang="en-US" sz="16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b="1" u="none" strike="noStrike" kern="1200">
                          <a:solidFill>
                            <a:schemeClr val="dk1"/>
                          </a:solidFill>
                          <a:effectLst/>
                        </a:rPr>
                        <a:t>Word2</a:t>
                      </a:r>
                      <a:endParaRPr lang="en-US" sz="1600" b="1"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b="1" u="none" strike="noStrike" kern="1200" dirty="0">
                          <a:solidFill>
                            <a:schemeClr val="dk1"/>
                          </a:solidFill>
                          <a:effectLst/>
                        </a:rPr>
                        <a:t>n</a:t>
                      </a:r>
                      <a:endParaRPr lang="en-US" sz="16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3492826534"/>
                  </a:ext>
                </a:extLst>
              </a:tr>
              <a:tr h="246909">
                <a:tc>
                  <a:txBody>
                    <a:bodyPr/>
                    <a:lstStyle/>
                    <a:p>
                      <a:pPr algn="r" fontAlgn="b"/>
                      <a:r>
                        <a:rPr lang="en-US" sz="1600" u="none" strike="noStrike" kern="1200" dirty="0">
                          <a:solidFill>
                            <a:schemeClr val="dk1"/>
                          </a:solidFill>
                          <a:effectLst/>
                        </a:rPr>
                        <a:t>1</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dosis</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dirty="0">
                          <a:solidFill>
                            <a:schemeClr val="dk1"/>
                          </a:solidFill>
                          <a:effectLst/>
                        </a:rPr>
                        <a:t>de</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9</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2265918780"/>
                  </a:ext>
                </a:extLst>
              </a:tr>
              <a:tr h="246909">
                <a:tc>
                  <a:txBody>
                    <a:bodyPr/>
                    <a:lstStyle/>
                    <a:p>
                      <a:pPr algn="r" fontAlgn="b"/>
                      <a:r>
                        <a:rPr lang="en-US" sz="1600" u="none" strike="noStrike" kern="1200" dirty="0">
                          <a:solidFill>
                            <a:schemeClr val="dk1"/>
                          </a:solidFill>
                          <a:effectLst/>
                        </a:rPr>
                        <a:t>2</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de</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pfizer</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8</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457824755"/>
                  </a:ext>
                </a:extLst>
              </a:tr>
              <a:tr h="246909">
                <a:tc>
                  <a:txBody>
                    <a:bodyPr/>
                    <a:lstStyle/>
                    <a:p>
                      <a:pPr algn="r" fontAlgn="b"/>
                      <a:r>
                        <a:rPr lang="en-US" sz="1600" u="none" strike="noStrike" kern="1200" dirty="0">
                          <a:solidFill>
                            <a:schemeClr val="dk1"/>
                          </a:solidFill>
                          <a:effectLst/>
                        </a:rPr>
                        <a:t>3</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de</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las</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7</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3490519957"/>
                  </a:ext>
                </a:extLst>
              </a:tr>
              <a:tr h="484535">
                <a:tc>
                  <a:txBody>
                    <a:bodyPr/>
                    <a:lstStyle/>
                    <a:p>
                      <a:pPr algn="r" fontAlgn="b"/>
                      <a:r>
                        <a:rPr lang="en-US" sz="1600" u="none" strike="noStrike" kern="1200" dirty="0">
                          <a:solidFill>
                            <a:schemeClr val="dk1"/>
                          </a:solidFill>
                          <a:effectLst/>
                        </a:rPr>
                        <a:t>4</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moderna</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dirty="0">
                          <a:solidFill>
                            <a:schemeClr val="dk1"/>
                          </a:solidFill>
                          <a:effectLst/>
                        </a:rPr>
                        <a:t>vaccine</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7</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1352426654"/>
                  </a:ext>
                </a:extLst>
              </a:tr>
              <a:tr h="246909">
                <a:tc>
                  <a:txBody>
                    <a:bodyPr/>
                    <a:lstStyle/>
                    <a:p>
                      <a:pPr algn="r" fontAlgn="b"/>
                      <a:r>
                        <a:rPr lang="en-US" sz="1600" u="none" strike="noStrike" kern="1200" dirty="0">
                          <a:solidFill>
                            <a:schemeClr val="dk1"/>
                          </a:solidFill>
                          <a:effectLst/>
                        </a:rPr>
                        <a:t>5</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dirty="0">
                          <a:solidFill>
                            <a:schemeClr val="dk1"/>
                          </a:solidFill>
                          <a:effectLst/>
                        </a:rPr>
                        <a:t>de</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la</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1193720280"/>
                  </a:ext>
                </a:extLst>
              </a:tr>
              <a:tr h="246909">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elon</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musk</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2255790474"/>
                  </a:ext>
                </a:extLst>
              </a:tr>
              <a:tr h="246909">
                <a:tc>
                  <a:txBody>
                    <a:bodyPr/>
                    <a:lstStyle/>
                    <a:p>
                      <a:pPr algn="r" fontAlgn="b"/>
                      <a:r>
                        <a:rPr lang="en-US" sz="1600" u="none" strike="noStrike" kern="1200" dirty="0">
                          <a:solidFill>
                            <a:schemeClr val="dk1"/>
                          </a:solidFill>
                          <a:effectLst/>
                        </a:rPr>
                        <a:t>7</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fatal</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tesla</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1667170310"/>
                  </a:ext>
                </a:extLst>
              </a:tr>
              <a:tr h="484535">
                <a:tc>
                  <a:txBody>
                    <a:bodyPr/>
                    <a:lstStyle/>
                    <a:p>
                      <a:pPr algn="r" fontAlgn="b"/>
                      <a:r>
                        <a:rPr lang="en-US" sz="1600" u="none" strike="noStrike" kern="1200" dirty="0">
                          <a:solidFill>
                            <a:schemeClr val="dk1"/>
                          </a:solidFill>
                          <a:effectLst/>
                        </a:rPr>
                        <a:t>8</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dirty="0">
                          <a:solidFill>
                            <a:schemeClr val="dk1"/>
                          </a:solidFill>
                          <a:effectLst/>
                        </a:rPr>
                        <a:t>la</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segunda</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2836128170"/>
                  </a:ext>
                </a:extLst>
              </a:tr>
              <a:tr h="484535">
                <a:tc>
                  <a:txBody>
                    <a:bodyPr/>
                    <a:lstStyle/>
                    <a:p>
                      <a:pPr algn="r" fontAlgn="b"/>
                      <a:r>
                        <a:rPr lang="en-US" sz="1600" u="none" strike="noStrike" kern="1200">
                          <a:solidFill>
                            <a:schemeClr val="dk1"/>
                          </a:solidFill>
                          <a:effectLst/>
                        </a:rPr>
                        <a:t>9</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dirty="0">
                          <a:solidFill>
                            <a:schemeClr val="dk1"/>
                          </a:solidFill>
                          <a:effectLst/>
                        </a:rPr>
                        <a:t>las</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vacunas</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2756239650"/>
                  </a:ext>
                </a:extLst>
              </a:tr>
              <a:tr h="246909">
                <a:tc>
                  <a:txBody>
                    <a:bodyPr/>
                    <a:lstStyle/>
                    <a:p>
                      <a:pPr algn="r" fontAlgn="b"/>
                      <a:r>
                        <a:rPr lang="en-US" sz="1600" u="none" strike="noStrike" kern="1200" dirty="0">
                          <a:solidFill>
                            <a:schemeClr val="dk1"/>
                          </a:solidFill>
                          <a:effectLst/>
                        </a:rPr>
                        <a:t>10</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dirty="0">
                          <a:solidFill>
                            <a:schemeClr val="dk1"/>
                          </a:solidFill>
                          <a:effectLst/>
                        </a:rPr>
                        <a:t>lost</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US" sz="1600" u="none" strike="noStrike" kern="1200">
                          <a:solidFill>
                            <a:schemeClr val="dk1"/>
                          </a:solidFill>
                          <a:effectLst/>
                        </a:rPr>
                        <a:t>billion</a:t>
                      </a:r>
                      <a:endParaRPr lang="en-US" sz="1600" u="none" strike="noStrike" kern="120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r" fontAlgn="b"/>
                      <a:r>
                        <a:rPr lang="en-US" sz="1600" u="none" strike="noStrike" kern="1200" dirty="0">
                          <a:solidFill>
                            <a:schemeClr val="dk1"/>
                          </a:solidFill>
                          <a:effectLst/>
                        </a:rPr>
                        <a:t>6</a:t>
                      </a:r>
                      <a:endParaRPr lang="en-US" sz="16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1954290053"/>
                  </a:ext>
                </a:extLst>
              </a:tr>
            </a:tbl>
          </a:graphicData>
        </a:graphic>
      </p:graphicFrame>
      <p:sp>
        <p:nvSpPr>
          <p:cNvPr id="10" name="Rectangle 9">
            <a:extLst>
              <a:ext uri="{FF2B5EF4-FFF2-40B4-BE49-F238E27FC236}">
                <a16:creationId xmlns:a16="http://schemas.microsoft.com/office/drawing/2014/main" id="{079C9217-FD65-4A46-A25C-D3393B6C7B0F}"/>
              </a:ext>
            </a:extLst>
          </p:cNvPr>
          <p:cNvSpPr/>
          <p:nvPr/>
        </p:nvSpPr>
        <p:spPr>
          <a:xfrm>
            <a:off x="2141167" y="1614714"/>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cxnSp>
        <p:nvCxnSpPr>
          <p:cNvPr id="12" name="Straight Connector 11">
            <a:extLst>
              <a:ext uri="{FF2B5EF4-FFF2-40B4-BE49-F238E27FC236}">
                <a16:creationId xmlns:a16="http://schemas.microsoft.com/office/drawing/2014/main" id="{780EE944-8A6F-40B2-AC0B-6F3DD0D406B5}"/>
              </a:ext>
            </a:extLst>
          </p:cNvPr>
          <p:cNvCxnSpPr>
            <a:cxnSpLocks/>
          </p:cNvCxnSpPr>
          <p:nvPr/>
        </p:nvCxnSpPr>
        <p:spPr>
          <a:xfrm>
            <a:off x="6228523" y="1614714"/>
            <a:ext cx="0" cy="4945076"/>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6876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Most Word Pair (bigrams)</a:t>
            </a:r>
            <a:br>
              <a:rPr lang="en-US"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470452" y="1185003"/>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Gainer Stock</a:t>
            </a:r>
          </a:p>
        </p:txBody>
      </p:sp>
      <p:pic>
        <p:nvPicPr>
          <p:cNvPr id="5" name="Picture 4" descr="A picture containing text, indoor, map, several&#10;&#10;Description automatically generated">
            <a:extLst>
              <a:ext uri="{FF2B5EF4-FFF2-40B4-BE49-F238E27FC236}">
                <a16:creationId xmlns:a16="http://schemas.microsoft.com/office/drawing/2014/main" id="{76A30673-ED35-4B4E-8E23-98400187183F}"/>
              </a:ext>
            </a:extLst>
          </p:cNvPr>
          <p:cNvPicPr/>
          <p:nvPr/>
        </p:nvPicPr>
        <p:blipFill>
          <a:blip r:embed="rId2"/>
          <a:stretch>
            <a:fillRect/>
          </a:stretch>
        </p:blipFill>
        <p:spPr>
          <a:xfrm>
            <a:off x="466733" y="1968833"/>
            <a:ext cx="8742651" cy="4596690"/>
          </a:xfrm>
          <a:prstGeom prst="rect">
            <a:avLst/>
          </a:prstGeom>
        </p:spPr>
      </p:pic>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r>
              <a:rPr lang="en-US" dirty="0" err="1"/>
              <a:t>Bicoin</a:t>
            </a:r>
            <a:r>
              <a:rPr lang="en-US" dirty="0"/>
              <a:t>-buy-sell-hold-avg is appearing which is interesting </a:t>
            </a:r>
          </a:p>
          <a:p>
            <a:r>
              <a:rPr lang="en-US" dirty="0"/>
              <a:t>Fatal-tesla is appearing</a:t>
            </a:r>
          </a:p>
          <a:p>
            <a:r>
              <a:rPr lang="en-US" dirty="0"/>
              <a:t>Coinbase-wallet are appearing</a:t>
            </a:r>
          </a:p>
          <a:p>
            <a:r>
              <a:rPr lang="en-US" dirty="0"/>
              <a:t>Bottle-groceries-plastic are appearing</a:t>
            </a:r>
          </a:p>
          <a:p>
            <a:endParaRPr lang="en-US" dirty="0"/>
          </a:p>
          <a:p>
            <a:endParaRPr lang="en-US" dirty="0"/>
          </a:p>
          <a:p>
            <a:pPr marL="0" indent="0">
              <a:buFont typeface="Wingdings 3" charset="2"/>
              <a:buNone/>
            </a:pPr>
            <a:endParaRPr lang="en-US" dirty="0"/>
          </a:p>
        </p:txBody>
      </p:sp>
    </p:spTree>
    <p:extLst>
      <p:ext uri="{BB962C8B-B14F-4D97-AF65-F5344CB8AC3E}">
        <p14:creationId xmlns:p14="http://schemas.microsoft.com/office/powerpoint/2010/main" val="270152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48A-0758-4D4D-B598-F86E912140D6}"/>
              </a:ext>
            </a:extLst>
          </p:cNvPr>
          <p:cNvSpPr>
            <a:spLocks noGrp="1"/>
          </p:cNvSpPr>
          <p:nvPr>
            <p:ph type="title"/>
          </p:nvPr>
        </p:nvSpPr>
        <p:spPr>
          <a:xfrm>
            <a:off x="646111" y="373206"/>
            <a:ext cx="9730341" cy="878802"/>
          </a:xfrm>
        </p:spPr>
        <p:txBody>
          <a:bodyPr/>
          <a:lstStyle/>
          <a:p>
            <a:r>
              <a:rPr lang="en-US" sz="4000" dirty="0"/>
              <a:t>Most Word Pair (bigrams)</a:t>
            </a:r>
            <a:br>
              <a:rPr lang="en-US" b="1" dirty="0"/>
            </a:br>
            <a:endParaRPr lang="en-US" dirty="0"/>
          </a:p>
        </p:txBody>
      </p:sp>
      <p:sp>
        <p:nvSpPr>
          <p:cNvPr id="3" name="Content Placeholder 2">
            <a:extLst>
              <a:ext uri="{FF2B5EF4-FFF2-40B4-BE49-F238E27FC236}">
                <a16:creationId xmlns:a16="http://schemas.microsoft.com/office/drawing/2014/main" id="{FE9F8EC1-5A7E-4975-BE4F-69DF7CAD1F17}"/>
              </a:ext>
            </a:extLst>
          </p:cNvPr>
          <p:cNvSpPr>
            <a:spLocks noGrp="1"/>
          </p:cNvSpPr>
          <p:nvPr>
            <p:ph idx="1"/>
          </p:nvPr>
        </p:nvSpPr>
        <p:spPr>
          <a:xfrm>
            <a:off x="887896" y="1416136"/>
            <a:ext cx="9162938" cy="4750610"/>
          </a:xfrm>
        </p:spPr>
        <p:txBody>
          <a:bodyPr>
            <a:normAutofit/>
          </a:bodyPr>
          <a:lstStyle/>
          <a:p>
            <a:pPr marL="0" indent="0">
              <a:buNone/>
            </a:pPr>
            <a:endParaRPr lang="en-US" sz="3700" dirty="0">
              <a:solidFill>
                <a:srgbClr val="FFC000"/>
              </a:solidFill>
              <a:latin typeface="Open Sans"/>
            </a:endParaRPr>
          </a:p>
          <a:p>
            <a:pPr marL="0" indent="0">
              <a:buNone/>
            </a:pPr>
            <a:endParaRPr lang="en-US" sz="2400" b="1" i="0" u="none" strike="noStrike" dirty="0">
              <a:solidFill>
                <a:srgbClr val="FFC000"/>
              </a:solidFill>
              <a:effectLst/>
              <a:latin typeface="Open Sans"/>
            </a:endParaRPr>
          </a:p>
          <a:p>
            <a:pPr marL="0" indent="0">
              <a:buNone/>
            </a:pPr>
            <a:endParaRPr lang="en-US" sz="2400" b="1" dirty="0">
              <a:solidFill>
                <a:srgbClr val="FFFF00"/>
              </a:solidFill>
            </a:endParaRPr>
          </a:p>
          <a:p>
            <a:pPr marL="0" indent="0">
              <a:buNone/>
            </a:pPr>
            <a:endParaRPr lang="en-US" sz="3600" b="1" dirty="0">
              <a:solidFill>
                <a:srgbClr val="FFFF00"/>
              </a:solidFill>
            </a:endParaRPr>
          </a:p>
        </p:txBody>
      </p:sp>
      <p:sp>
        <p:nvSpPr>
          <p:cNvPr id="9" name="Rectangle 8">
            <a:extLst>
              <a:ext uri="{FF2B5EF4-FFF2-40B4-BE49-F238E27FC236}">
                <a16:creationId xmlns:a16="http://schemas.microsoft.com/office/drawing/2014/main" id="{A62A4EF6-630B-49BB-831B-D535AD1C04C5}"/>
              </a:ext>
            </a:extLst>
          </p:cNvPr>
          <p:cNvSpPr/>
          <p:nvPr/>
        </p:nvSpPr>
        <p:spPr>
          <a:xfrm>
            <a:off x="646110" y="1153119"/>
            <a:ext cx="2690191" cy="6779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u="sng" dirty="0"/>
              <a:t>Loser Stock</a:t>
            </a:r>
          </a:p>
        </p:txBody>
      </p:sp>
      <p:sp>
        <p:nvSpPr>
          <p:cNvPr id="6" name="Content Placeholder 3">
            <a:extLst>
              <a:ext uri="{FF2B5EF4-FFF2-40B4-BE49-F238E27FC236}">
                <a16:creationId xmlns:a16="http://schemas.microsoft.com/office/drawing/2014/main" id="{4A218EE9-7624-4442-8E38-8065C84A3716}"/>
              </a:ext>
            </a:extLst>
          </p:cNvPr>
          <p:cNvSpPr txBox="1">
            <a:spLocks/>
          </p:cNvSpPr>
          <p:nvPr/>
        </p:nvSpPr>
        <p:spPr>
          <a:xfrm>
            <a:off x="9309180" y="2041869"/>
            <a:ext cx="2806554" cy="48161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Observations </a:t>
            </a:r>
          </a:p>
          <a:p>
            <a:r>
              <a:rPr lang="en-US" dirty="0"/>
              <a:t>Peloton-workout-recall are appearing</a:t>
            </a:r>
          </a:p>
          <a:p>
            <a:r>
              <a:rPr lang="en-US" dirty="0"/>
              <a:t>Consumer-protection-product safety is appearing</a:t>
            </a:r>
          </a:p>
          <a:p>
            <a:r>
              <a:rPr lang="en-US" dirty="0"/>
              <a:t>Johnson vaccines appears  </a:t>
            </a:r>
            <a:r>
              <a:rPr lang="en-US" dirty="0" err="1"/>
              <a:t>frquently</a:t>
            </a:r>
            <a:endParaRPr lang="en-US" dirty="0"/>
          </a:p>
          <a:p>
            <a:endParaRPr lang="en-US" dirty="0"/>
          </a:p>
          <a:p>
            <a:endParaRPr lang="en-US" dirty="0"/>
          </a:p>
          <a:p>
            <a:pPr marL="0" indent="0">
              <a:buFont typeface="Wingdings 3" charset="2"/>
              <a:buNone/>
            </a:pPr>
            <a:endParaRPr lang="en-US" dirty="0"/>
          </a:p>
        </p:txBody>
      </p:sp>
      <p:pic>
        <p:nvPicPr>
          <p:cNvPr id="7" name="Picture 6" descr="A screenshot of a computer&#10;&#10;Description automatically generated with low confidence">
            <a:extLst>
              <a:ext uri="{FF2B5EF4-FFF2-40B4-BE49-F238E27FC236}">
                <a16:creationId xmlns:a16="http://schemas.microsoft.com/office/drawing/2014/main" id="{044C28F6-8FF7-4A0B-B76F-039C5941343B}"/>
              </a:ext>
            </a:extLst>
          </p:cNvPr>
          <p:cNvPicPr/>
          <p:nvPr/>
        </p:nvPicPr>
        <p:blipFill>
          <a:blip r:embed="rId2"/>
          <a:stretch>
            <a:fillRect/>
          </a:stretch>
        </p:blipFill>
        <p:spPr>
          <a:xfrm>
            <a:off x="646110" y="2041869"/>
            <a:ext cx="8663069" cy="4750610"/>
          </a:xfrm>
          <a:prstGeom prst="rect">
            <a:avLst/>
          </a:prstGeom>
        </p:spPr>
      </p:pic>
    </p:spTree>
    <p:extLst>
      <p:ext uri="{BB962C8B-B14F-4D97-AF65-F5344CB8AC3E}">
        <p14:creationId xmlns:p14="http://schemas.microsoft.com/office/powerpoint/2010/main" val="200828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16634</TotalTime>
  <Words>726</Words>
  <Application>Microsoft Office PowerPoint</Application>
  <PresentationFormat>Widescreen</PresentationFormat>
  <Paragraphs>237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Open Sans</vt:lpstr>
      <vt:lpstr>Wingdings 3</vt:lpstr>
      <vt:lpstr>Ion</vt:lpstr>
      <vt:lpstr>CS 688 – Twitter stock market sentiment analysis</vt:lpstr>
      <vt:lpstr>Topics</vt:lpstr>
      <vt:lpstr>Background  -Identification of Gainer and Loser stock  </vt:lpstr>
      <vt:lpstr>PreProcessing</vt:lpstr>
      <vt:lpstr>Most Frequent Term  </vt:lpstr>
      <vt:lpstr>Most Frequent Term  </vt:lpstr>
      <vt:lpstr>Most Word Pair (bigrams) </vt:lpstr>
      <vt:lpstr>Most Word Pair (bigrams) </vt:lpstr>
      <vt:lpstr>Most Word Pair (bigrams) </vt:lpstr>
      <vt:lpstr>Sentiment Analysis </vt:lpstr>
      <vt:lpstr>Sentiment Analysis </vt:lpstr>
      <vt:lpstr>Sentiment Sore Analysis </vt:lpstr>
      <vt:lpstr>Sentiment Sore Analysis </vt:lpstr>
      <vt:lpstr>Data Visualization</vt:lpstr>
      <vt:lpstr>Data Visualization</vt:lpstr>
      <vt:lpstr>Data 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544 – Module 5</dc:title>
  <dc:creator>Heather Shappell</dc:creator>
  <cp:lastModifiedBy>Gaurav Tungare</cp:lastModifiedBy>
  <cp:revision>177</cp:revision>
  <dcterms:created xsi:type="dcterms:W3CDTF">2019-10-01T20:20:37Z</dcterms:created>
  <dcterms:modified xsi:type="dcterms:W3CDTF">2021-04-28T23:19:25Z</dcterms:modified>
</cp:coreProperties>
</file>