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www.youtube.com/watch?v=d5wpJ5VimSU" TargetMode="Externa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github.com/nationalarchives/tna-google-tag-manager-scripts/pull/7"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 and GitHub</a:t>
            </a:r>
            <a:endParaRPr/>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Gwyn Jones, Lead Front End Developer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708000"/>
            <a:ext cx="2808000" cy="1298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Distributed Version Control Systems (DVCSs)</a:t>
            </a:r>
            <a:endParaRPr/>
          </a:p>
        </p:txBody>
      </p:sp>
      <p:sp>
        <p:nvSpPr>
          <p:cNvPr id="146" name="Shape 146"/>
          <p:cNvSpPr txBox="1"/>
          <p:nvPr>
            <p:ph idx="1" type="body"/>
          </p:nvPr>
        </p:nvSpPr>
        <p:spPr>
          <a:xfrm>
            <a:off x="311700" y="2078150"/>
            <a:ext cx="2808000" cy="170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a DVCS programmers don’t just check out the latest snapshot of the files; they fully mirror the repository - including its history. </a:t>
            </a:r>
            <a:endParaRPr/>
          </a:p>
          <a:p>
            <a:pPr indent="0" lvl="0" marL="0">
              <a:spcBef>
                <a:spcPts val="1600"/>
              </a:spcBef>
              <a:spcAft>
                <a:spcPts val="0"/>
              </a:spcAft>
              <a:buNone/>
            </a:pPr>
            <a:r>
              <a:rPr b="1" i="1" lang="en"/>
              <a:t>Primary benefit: </a:t>
            </a:r>
            <a:r>
              <a:rPr lang="en"/>
              <a:t>every clone is a full backup of the code and its history.</a:t>
            </a:r>
            <a:endParaRPr/>
          </a:p>
          <a:p>
            <a:pPr indent="0" lvl="0" marL="0">
              <a:spcBef>
                <a:spcPts val="1600"/>
              </a:spcBef>
              <a:spcAft>
                <a:spcPts val="1600"/>
              </a:spcAft>
              <a:buNone/>
            </a:pPr>
            <a:r>
              <a:t/>
            </a:r>
            <a:endParaRPr/>
          </a:p>
        </p:txBody>
      </p:sp>
      <p:pic>
        <p:nvPicPr>
          <p:cNvPr id="147" name="Shape 147"/>
          <p:cNvPicPr preferRelativeResize="0"/>
          <p:nvPr/>
        </p:nvPicPr>
        <p:blipFill>
          <a:blip r:embed="rId3">
            <a:alphaModFix/>
          </a:blip>
          <a:stretch>
            <a:fillRect/>
          </a:stretch>
        </p:blipFill>
        <p:spPr>
          <a:xfrm>
            <a:off x="4784175" y="265850"/>
            <a:ext cx="3860425" cy="4623224"/>
          </a:xfrm>
          <a:prstGeom prst="rect">
            <a:avLst/>
          </a:prstGeom>
          <a:noFill/>
          <a:ln>
            <a:noFill/>
          </a:ln>
        </p:spPr>
      </p:pic>
      <p:sp>
        <p:nvSpPr>
          <p:cNvPr id="148" name="Shape 148"/>
          <p:cNvSpPr txBox="1"/>
          <p:nvPr>
            <p:ph idx="1" type="body"/>
          </p:nvPr>
        </p:nvSpPr>
        <p:spPr>
          <a:xfrm>
            <a:off x="311700" y="3906950"/>
            <a:ext cx="2808000" cy="922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Git is a DVCS, </a:t>
            </a:r>
            <a:r>
              <a:rPr lang="en"/>
              <a:t>bit it is not the only one</a:t>
            </a:r>
            <a:endParaRPr/>
          </a:p>
          <a:p>
            <a:pPr indent="0" lvl="0" marL="0" rtl="0">
              <a:spcBef>
                <a:spcPts val="1600"/>
              </a:spcBef>
              <a:spcAft>
                <a:spcPts val="1600"/>
              </a:spcAft>
              <a:buNone/>
            </a:pPr>
            <a:r>
              <a:t/>
            </a:r>
            <a:endParaRPr/>
          </a:p>
        </p:txBody>
      </p:sp>
      <p:sp>
        <p:nvSpPr>
          <p:cNvPr id="149" name="Shape 149"/>
          <p:cNvSpPr/>
          <p:nvPr/>
        </p:nvSpPr>
        <p:spPr>
          <a:xfrm>
            <a:off x="6253960" y="2630750"/>
            <a:ext cx="930000" cy="721800"/>
          </a:xfrm>
          <a:prstGeom prst="wedgeRoundRectCallout">
            <a:avLst>
              <a:gd fmla="val 8962" name="adj1"/>
              <a:gd fmla="val 79825" name="adj2"/>
              <a:gd fmla="val 0" name="adj3"/>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900"/>
              <a:t>Developers can also collaborate </a:t>
            </a:r>
            <a:r>
              <a:rPr i="1" lang="en" sz="900"/>
              <a:t>directly</a:t>
            </a:r>
            <a:r>
              <a:rPr lang="en" sz="900"/>
              <a:t> with each other</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Each builds upon the capabilities of its predecessor</a:t>
            </a:r>
            <a:endParaRPr/>
          </a:p>
        </p:txBody>
      </p:sp>
      <p:grpSp>
        <p:nvGrpSpPr>
          <p:cNvPr id="155" name="Shape 155"/>
          <p:cNvGrpSpPr/>
          <p:nvPr/>
        </p:nvGrpSpPr>
        <p:grpSpPr>
          <a:xfrm>
            <a:off x="6038025" y="2868410"/>
            <a:ext cx="2469661" cy="1384500"/>
            <a:chOff x="6038025" y="2598925"/>
            <a:chExt cx="2469661" cy="1384500"/>
          </a:xfrm>
        </p:grpSpPr>
        <p:cxnSp>
          <p:nvCxnSpPr>
            <p:cNvPr id="156" name="Shape 156"/>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157" name="Shape 157"/>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200">
                  <a:latin typeface="Roboto"/>
                  <a:ea typeface="Roboto"/>
                  <a:cs typeface="Roboto"/>
                  <a:sym typeface="Roboto"/>
                </a:rPr>
                <a:t>Local Version Control Systems</a:t>
              </a:r>
              <a:endParaRPr b="1" sz="1200">
                <a:latin typeface="Roboto"/>
                <a:ea typeface="Roboto"/>
                <a:cs typeface="Roboto"/>
                <a:sym typeface="Roboto"/>
              </a:endParaRPr>
            </a:p>
            <a:p>
              <a:pPr indent="0" lvl="0" marL="0">
                <a:spcBef>
                  <a:spcPts val="0"/>
                </a:spcBef>
                <a:spcAft>
                  <a:spcPts val="0"/>
                </a:spcAft>
                <a:buNone/>
              </a:pPr>
              <a:r>
                <a:t/>
              </a:r>
              <a:endParaRPr b="1" sz="12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Allowed programmers to recreate the state of a file at any given point in time</a:t>
              </a:r>
              <a:endParaRPr b="1" sz="800">
                <a:latin typeface="Roboto"/>
                <a:ea typeface="Roboto"/>
                <a:cs typeface="Roboto"/>
                <a:sym typeface="Roboto"/>
              </a:endParaRPr>
            </a:p>
          </p:txBody>
        </p:sp>
        <p:sp>
          <p:nvSpPr>
            <p:cNvPr id="158" name="Shape 158"/>
            <p:cNvSpPr/>
            <p:nvPr/>
          </p:nvSpPr>
          <p:spPr>
            <a:xfrm>
              <a:off x="6424027" y="3212150"/>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160" name="Shape 160"/>
          <p:cNvGrpSpPr/>
          <p:nvPr/>
        </p:nvGrpSpPr>
        <p:grpSpPr>
          <a:xfrm>
            <a:off x="636321" y="2095928"/>
            <a:ext cx="2994729" cy="1384500"/>
            <a:chOff x="636321" y="1844098"/>
            <a:chExt cx="2994729" cy="1384500"/>
          </a:xfrm>
        </p:grpSpPr>
        <p:sp>
          <p:nvSpPr>
            <p:cNvPr id="161" name="Shape 161"/>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b="1" lang="en" sz="1200">
                  <a:latin typeface="Roboto"/>
                  <a:ea typeface="Roboto"/>
                  <a:cs typeface="Roboto"/>
                  <a:sym typeface="Roboto"/>
                </a:rPr>
                <a:t>Centralised Version Control Systems</a:t>
              </a:r>
              <a:endParaRPr b="1" sz="1200">
                <a:latin typeface="Roboto"/>
                <a:ea typeface="Roboto"/>
                <a:cs typeface="Roboto"/>
                <a:sym typeface="Roboto"/>
              </a:endParaRPr>
            </a:p>
            <a:p>
              <a:pPr indent="0" lvl="0" marL="0" algn="r">
                <a:spcBef>
                  <a:spcPts val="0"/>
                </a:spcBef>
                <a:spcAft>
                  <a:spcPts val="0"/>
                </a:spcAft>
                <a:buNone/>
              </a:pPr>
              <a:r>
                <a:t/>
              </a:r>
              <a:endParaRPr b="1" sz="1200">
                <a:latin typeface="Roboto"/>
                <a:ea typeface="Roboto"/>
                <a:cs typeface="Roboto"/>
                <a:sym typeface="Roboto"/>
              </a:endParaRPr>
            </a:p>
            <a:p>
              <a:pPr indent="0" lvl="0" marL="0" algn="r">
                <a:spcBef>
                  <a:spcPts val="0"/>
                </a:spcBef>
                <a:spcAft>
                  <a:spcPts val="1600"/>
                </a:spcAft>
                <a:buNone/>
              </a:pPr>
              <a:r>
                <a:rPr lang="en" sz="800">
                  <a:latin typeface="Roboto"/>
                  <a:ea typeface="Roboto"/>
                  <a:cs typeface="Roboto"/>
                  <a:sym typeface="Roboto"/>
                </a:rPr>
                <a:t>Allowed programmers to collaborate</a:t>
              </a:r>
              <a:endParaRPr b="1" sz="800">
                <a:latin typeface="Roboto"/>
                <a:ea typeface="Roboto"/>
                <a:cs typeface="Roboto"/>
                <a:sym typeface="Roboto"/>
              </a:endParaRPr>
            </a:p>
          </p:txBody>
        </p:sp>
        <p:cxnSp>
          <p:nvCxnSpPr>
            <p:cNvPr id="162" name="Shape 162"/>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163" name="Shape 163"/>
            <p:cNvSpPr/>
            <p:nvPr/>
          </p:nvSpPr>
          <p:spPr>
            <a:xfrm>
              <a:off x="2523501" y="2431050"/>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165" name="Shape 165"/>
          <p:cNvGrpSpPr/>
          <p:nvPr/>
        </p:nvGrpSpPr>
        <p:grpSpPr>
          <a:xfrm>
            <a:off x="4908100" y="1194745"/>
            <a:ext cx="3599586" cy="1384500"/>
            <a:chOff x="4908100" y="889950"/>
            <a:chExt cx="3599586" cy="1384500"/>
          </a:xfrm>
        </p:grpSpPr>
        <p:cxnSp>
          <p:nvCxnSpPr>
            <p:cNvPr id="166" name="Shape 166"/>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167" name="Shape 167"/>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200">
                  <a:latin typeface="Roboto"/>
                  <a:ea typeface="Roboto"/>
                  <a:cs typeface="Roboto"/>
                  <a:sym typeface="Roboto"/>
                </a:rPr>
                <a:t>Distributed Version Control Systems</a:t>
              </a:r>
              <a:endParaRPr b="1" sz="1200">
                <a:latin typeface="Roboto"/>
                <a:ea typeface="Roboto"/>
                <a:cs typeface="Roboto"/>
                <a:sym typeface="Roboto"/>
              </a:endParaRPr>
            </a:p>
            <a:p>
              <a:pPr indent="0" lvl="0" marL="0">
                <a:spcBef>
                  <a:spcPts val="0"/>
                </a:spcBef>
                <a:spcAft>
                  <a:spcPts val="0"/>
                </a:spcAft>
                <a:buNone/>
              </a:pPr>
              <a:r>
                <a:t/>
              </a:r>
              <a:endParaRPr b="1" sz="12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Fixes the SPOF that was introduced by CVCs</a:t>
              </a:r>
              <a:endParaRPr b="1" sz="800">
                <a:latin typeface="Roboto"/>
                <a:ea typeface="Roboto"/>
                <a:cs typeface="Roboto"/>
                <a:sym typeface="Roboto"/>
              </a:endParaRPr>
            </a:p>
          </p:txBody>
        </p:sp>
        <p:sp>
          <p:nvSpPr>
            <p:cNvPr id="168" name="Shape 168"/>
            <p:cNvSpPr/>
            <p:nvPr/>
          </p:nvSpPr>
          <p:spPr>
            <a:xfrm>
              <a:off x="6427830" y="1493307"/>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170" name="Shape 170"/>
          <p:cNvGrpSpPr/>
          <p:nvPr/>
        </p:nvGrpSpPr>
        <p:grpSpPr>
          <a:xfrm>
            <a:off x="2814594" y="1402950"/>
            <a:ext cx="3514811" cy="3252003"/>
            <a:chOff x="2991269" y="1153325"/>
            <a:chExt cx="3514811" cy="3252003"/>
          </a:xfrm>
        </p:grpSpPr>
        <p:sp>
          <p:nvSpPr>
            <p:cNvPr id="171" name="Shape 171"/>
            <p:cNvSpPr/>
            <p:nvPr/>
          </p:nvSpPr>
          <p:spPr>
            <a:xfrm>
              <a:off x="3477586" y="2585458"/>
              <a:ext cx="2541910" cy="950456"/>
            </a:xfrm>
            <a:custGeom>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172" name="Shape 172"/>
            <p:cNvSpPr/>
            <p:nvPr/>
          </p:nvSpPr>
          <p:spPr>
            <a:xfrm>
              <a:off x="2991269" y="3020977"/>
              <a:ext cx="1758228" cy="1384350"/>
            </a:xfrm>
            <a:custGeom>
              <a:pathLst>
                <a:path extrusionOk="0" h="63817" w="87725">
                  <a:moveTo>
                    <a:pt x="24288" y="0"/>
                  </a:moveTo>
                  <a:lnTo>
                    <a:pt x="0" y="29908"/>
                  </a:lnTo>
                  <a:lnTo>
                    <a:pt x="87725" y="63817"/>
                  </a:lnTo>
                  <a:lnTo>
                    <a:pt x="87725" y="42291"/>
                  </a:lnTo>
                  <a:lnTo>
                    <a:pt x="87725" y="23526"/>
                  </a:lnTo>
                  <a:close/>
                </a:path>
              </a:pathLst>
            </a:custGeom>
            <a:solidFill>
              <a:srgbClr val="551561"/>
            </a:solidFill>
            <a:ln>
              <a:noFill/>
            </a:ln>
          </p:spPr>
        </p:sp>
        <p:sp>
          <p:nvSpPr>
            <p:cNvPr id="173" name="Shape 173"/>
            <p:cNvSpPr/>
            <p:nvPr/>
          </p:nvSpPr>
          <p:spPr>
            <a:xfrm flipH="1">
              <a:off x="4747852" y="3020977"/>
              <a:ext cx="1758228" cy="1384350"/>
            </a:xfrm>
            <a:custGeom>
              <a:pathLst>
                <a:path extrusionOk="0" h="63817" w="87725">
                  <a:moveTo>
                    <a:pt x="24288" y="0"/>
                  </a:moveTo>
                  <a:lnTo>
                    <a:pt x="0" y="29908"/>
                  </a:lnTo>
                  <a:lnTo>
                    <a:pt x="87725" y="63817"/>
                  </a:lnTo>
                  <a:lnTo>
                    <a:pt x="87725" y="42291"/>
                  </a:lnTo>
                  <a:lnTo>
                    <a:pt x="87725" y="23526"/>
                  </a:lnTo>
                  <a:close/>
                </a:path>
              </a:pathLst>
            </a:custGeom>
            <a:solidFill>
              <a:srgbClr val="9225A5"/>
            </a:solidFill>
            <a:ln>
              <a:noFill/>
            </a:ln>
          </p:spPr>
        </p:sp>
        <p:sp>
          <p:nvSpPr>
            <p:cNvPr id="174" name="Shape 174"/>
            <p:cNvSpPr/>
            <p:nvPr/>
          </p:nvSpPr>
          <p:spPr>
            <a:xfrm>
              <a:off x="3969199" y="2001324"/>
              <a:ext cx="1565850" cy="585863"/>
            </a:xfrm>
            <a:custGeom>
              <a:pathLst>
                <a:path extrusionOk="0" h="8150" w="24053">
                  <a:moveTo>
                    <a:pt x="0" y="3827"/>
                  </a:moveTo>
                  <a:lnTo>
                    <a:pt x="11976" y="8150"/>
                  </a:lnTo>
                  <a:lnTo>
                    <a:pt x="24053" y="3827"/>
                  </a:lnTo>
                  <a:lnTo>
                    <a:pt x="12126" y="0"/>
                  </a:lnTo>
                  <a:close/>
                </a:path>
              </a:pathLst>
            </a:custGeom>
            <a:solidFill>
              <a:srgbClr val="D9D9D9"/>
            </a:solidFill>
            <a:ln>
              <a:noFill/>
            </a:ln>
          </p:spPr>
        </p:sp>
        <p:sp>
          <p:nvSpPr>
            <p:cNvPr id="175" name="Shape 175"/>
            <p:cNvSpPr/>
            <p:nvPr/>
          </p:nvSpPr>
          <p:spPr>
            <a:xfrm>
              <a:off x="3563255" y="2275837"/>
              <a:ext cx="1189300" cy="1015326"/>
            </a:xfrm>
            <a:custGeom>
              <a:pathLst>
                <a:path extrusionOk="0" h="14114" w="18238">
                  <a:moveTo>
                    <a:pt x="6262" y="0"/>
                  </a:moveTo>
                  <a:lnTo>
                    <a:pt x="18238" y="4324"/>
                  </a:lnTo>
                  <a:lnTo>
                    <a:pt x="18238" y="14114"/>
                  </a:lnTo>
                  <a:lnTo>
                    <a:pt x="0" y="7554"/>
                  </a:lnTo>
                  <a:close/>
                </a:path>
              </a:pathLst>
            </a:custGeom>
            <a:solidFill>
              <a:srgbClr val="551561"/>
            </a:solidFill>
            <a:ln>
              <a:noFill/>
            </a:ln>
          </p:spPr>
        </p:sp>
        <p:sp>
          <p:nvSpPr>
            <p:cNvPr id="176" name="Shape 176"/>
            <p:cNvSpPr/>
            <p:nvPr/>
          </p:nvSpPr>
          <p:spPr>
            <a:xfrm flipH="1">
              <a:off x="4749365" y="2275837"/>
              <a:ext cx="1189300" cy="1015326"/>
            </a:xfrm>
            <a:custGeom>
              <a:pathLst>
                <a:path extrusionOk="0" h="14114" w="18238">
                  <a:moveTo>
                    <a:pt x="6262" y="0"/>
                  </a:moveTo>
                  <a:lnTo>
                    <a:pt x="18238" y="4324"/>
                  </a:lnTo>
                  <a:lnTo>
                    <a:pt x="18238" y="14114"/>
                  </a:lnTo>
                  <a:lnTo>
                    <a:pt x="0" y="7554"/>
                  </a:lnTo>
                  <a:close/>
                </a:path>
              </a:pathLst>
            </a:custGeom>
            <a:solidFill>
              <a:srgbClr val="761E86"/>
            </a:solidFill>
            <a:ln>
              <a:noFill/>
            </a:ln>
          </p:spPr>
        </p:sp>
        <p:sp>
          <p:nvSpPr>
            <p:cNvPr id="177" name="Shape 177"/>
            <p:cNvSpPr/>
            <p:nvPr/>
          </p:nvSpPr>
          <p:spPr>
            <a:xfrm>
              <a:off x="4059061" y="1153325"/>
              <a:ext cx="693508" cy="1201140"/>
            </a:xfrm>
            <a:custGeom>
              <a:pathLst>
                <a:path extrusionOk="0" h="16697" w="10635">
                  <a:moveTo>
                    <a:pt x="10635" y="0"/>
                  </a:moveTo>
                  <a:lnTo>
                    <a:pt x="0" y="12722"/>
                  </a:lnTo>
                  <a:lnTo>
                    <a:pt x="10635" y="16697"/>
                  </a:lnTo>
                  <a:close/>
                </a:path>
              </a:pathLst>
            </a:custGeom>
            <a:solidFill>
              <a:srgbClr val="551561"/>
            </a:solidFill>
            <a:ln>
              <a:noFill/>
            </a:ln>
          </p:spPr>
        </p:sp>
        <p:sp>
          <p:nvSpPr>
            <p:cNvPr id="178" name="Shape 178"/>
            <p:cNvSpPr/>
            <p:nvPr/>
          </p:nvSpPr>
          <p:spPr>
            <a:xfrm flipH="1">
              <a:off x="4749350" y="1153325"/>
              <a:ext cx="693508" cy="1201140"/>
            </a:xfrm>
            <a:custGeom>
              <a:pathLst>
                <a:path extrusionOk="0" h="16697" w="10635">
                  <a:moveTo>
                    <a:pt x="10635" y="0"/>
                  </a:moveTo>
                  <a:lnTo>
                    <a:pt x="0" y="12722"/>
                  </a:lnTo>
                  <a:lnTo>
                    <a:pt x="10635" y="16697"/>
                  </a:lnTo>
                  <a:close/>
                </a:path>
              </a:pathLst>
            </a:custGeom>
            <a:solidFill>
              <a:srgbClr val="701C7F"/>
            </a:solidFill>
            <a:ln>
              <a:noFill/>
            </a:ln>
          </p:spPr>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Think of GitHub as a place for collaboration </a:t>
            </a:r>
            <a:r>
              <a:rPr i="1" lang="en"/>
              <a:t>with </a:t>
            </a:r>
            <a:r>
              <a:rPr lang="en"/>
              <a:t>Git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p:nvPr/>
        </p:nvSpPr>
        <p:spPr>
          <a:xfrm>
            <a:off x="4810305" y="590000"/>
            <a:ext cx="3616200" cy="4344900"/>
          </a:xfrm>
          <a:prstGeom prst="rect">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3248525" y="478950"/>
            <a:ext cx="4130100" cy="18882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GitHub </a:t>
            </a:r>
            <a:endParaRPr/>
          </a:p>
        </p:txBody>
      </p:sp>
      <p:sp>
        <p:nvSpPr>
          <p:cNvPr id="191" name="Shape 191"/>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hosting service for version control using Git. In addition to being somewhere that developers can ‘pull’ and ‘push’ code, it provides several other features, including: </a:t>
            </a:r>
            <a:endParaRPr/>
          </a:p>
          <a:p>
            <a:pPr indent="-304800" lvl="0" marL="457200" rtl="0">
              <a:spcBef>
                <a:spcPts val="1600"/>
              </a:spcBef>
              <a:spcAft>
                <a:spcPts val="0"/>
              </a:spcAft>
              <a:buSzPts val="1200"/>
              <a:buChar char="●"/>
            </a:pPr>
            <a:r>
              <a:rPr lang="en"/>
              <a:t>Integrations</a:t>
            </a:r>
            <a:endParaRPr/>
          </a:p>
          <a:p>
            <a:pPr indent="-304800" lvl="0" marL="457200" rtl="0">
              <a:spcBef>
                <a:spcPts val="0"/>
              </a:spcBef>
              <a:spcAft>
                <a:spcPts val="0"/>
              </a:spcAft>
              <a:buSzPts val="1200"/>
              <a:buChar char="●"/>
            </a:pPr>
            <a:r>
              <a:rPr lang="en"/>
              <a:t>Code review (Pull requests)</a:t>
            </a:r>
            <a:endParaRPr/>
          </a:p>
          <a:p>
            <a:pPr indent="-304800" lvl="0" marL="457200" rtl="0">
              <a:spcBef>
                <a:spcPts val="0"/>
              </a:spcBef>
              <a:spcAft>
                <a:spcPts val="0"/>
              </a:spcAft>
              <a:buSzPts val="1200"/>
              <a:buChar char="●"/>
            </a:pPr>
            <a:r>
              <a:rPr lang="en"/>
              <a:t>Team management</a:t>
            </a:r>
            <a:endParaRPr/>
          </a:p>
          <a:p>
            <a:pPr indent="-304800" lvl="0" marL="457200" rtl="0">
              <a:spcBef>
                <a:spcPts val="0"/>
              </a:spcBef>
              <a:spcAft>
                <a:spcPts val="0"/>
              </a:spcAft>
              <a:buSzPts val="1200"/>
              <a:buChar char="●"/>
            </a:pPr>
            <a:r>
              <a:rPr lang="en"/>
              <a:t>Project management</a:t>
            </a:r>
            <a:endParaRPr/>
          </a:p>
        </p:txBody>
      </p:sp>
      <p:pic>
        <p:nvPicPr>
          <p:cNvPr id="192" name="Shape 192"/>
          <p:cNvPicPr preferRelativeResize="0"/>
          <p:nvPr/>
        </p:nvPicPr>
        <p:blipFill>
          <a:blip r:embed="rId3">
            <a:alphaModFix/>
          </a:blip>
          <a:stretch>
            <a:fillRect/>
          </a:stretch>
        </p:blipFill>
        <p:spPr>
          <a:xfrm>
            <a:off x="4839705" y="631800"/>
            <a:ext cx="3554854" cy="4257274"/>
          </a:xfrm>
          <a:prstGeom prst="rect">
            <a:avLst/>
          </a:prstGeom>
          <a:noFill/>
          <a:ln>
            <a:noFill/>
          </a:ln>
        </p:spPr>
      </p:pic>
      <p:pic>
        <p:nvPicPr>
          <p:cNvPr id="193" name="Shape 193"/>
          <p:cNvPicPr preferRelativeResize="0"/>
          <p:nvPr/>
        </p:nvPicPr>
        <p:blipFill>
          <a:blip r:embed="rId4">
            <a:alphaModFix/>
          </a:blip>
          <a:stretch>
            <a:fillRect/>
          </a:stretch>
        </p:blipFill>
        <p:spPr>
          <a:xfrm>
            <a:off x="3608725" y="590576"/>
            <a:ext cx="860750" cy="224875"/>
          </a:xfrm>
          <a:prstGeom prst="rect">
            <a:avLst/>
          </a:prstGeom>
          <a:noFill/>
          <a:ln>
            <a:noFill/>
          </a:ln>
        </p:spPr>
      </p:pic>
      <p:sp>
        <p:nvSpPr>
          <p:cNvPr id="194" name="Shape 194"/>
          <p:cNvSpPr txBox="1"/>
          <p:nvPr/>
        </p:nvSpPr>
        <p:spPr>
          <a:xfrm>
            <a:off x="5120952" y="1297244"/>
            <a:ext cx="4617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900">
                <a:solidFill>
                  <a:srgbClr val="FFFFFF"/>
                </a:solidFill>
              </a:rPr>
              <a:t>Diffs</a:t>
            </a:r>
            <a:endParaRPr sz="900">
              <a:solidFill>
                <a:srgbClr val="FFFFFF"/>
              </a:solidFill>
            </a:endParaRPr>
          </a:p>
        </p:txBody>
      </p:sp>
      <p:sp>
        <p:nvSpPr>
          <p:cNvPr id="195" name="Shape 195"/>
          <p:cNvSpPr txBox="1"/>
          <p:nvPr/>
        </p:nvSpPr>
        <p:spPr>
          <a:xfrm>
            <a:off x="3577550" y="914628"/>
            <a:ext cx="9231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rPr>
              <a:t>Pull requests</a:t>
            </a:r>
            <a:endParaRPr sz="900">
              <a:solidFill>
                <a:srgbClr val="FFFFFF"/>
              </a:solidFill>
            </a:endParaRPr>
          </a:p>
        </p:txBody>
      </p:sp>
      <p:sp>
        <p:nvSpPr>
          <p:cNvPr id="196" name="Shape 196"/>
          <p:cNvSpPr txBox="1"/>
          <p:nvPr/>
        </p:nvSpPr>
        <p:spPr>
          <a:xfrm>
            <a:off x="3465500" y="1466111"/>
            <a:ext cx="11472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Collaboration tools</a:t>
            </a:r>
            <a:endParaRPr sz="900">
              <a:solidFill>
                <a:srgbClr val="FFFFFF"/>
              </a:solidFill>
            </a:endParaRPr>
          </a:p>
        </p:txBody>
      </p:sp>
      <p:sp>
        <p:nvSpPr>
          <p:cNvPr id="197" name="Shape 197"/>
          <p:cNvSpPr txBox="1"/>
          <p:nvPr/>
        </p:nvSpPr>
        <p:spPr>
          <a:xfrm>
            <a:off x="5056759" y="1553617"/>
            <a:ext cx="5901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rPr>
              <a:t>Editing</a:t>
            </a:r>
            <a:endParaRPr sz="900">
              <a:solidFill>
                <a:srgbClr val="FFFFFF"/>
              </a:solidFill>
            </a:endParaRPr>
          </a:p>
        </p:txBody>
      </p:sp>
      <p:sp>
        <p:nvSpPr>
          <p:cNvPr id="198" name="Shape 198"/>
          <p:cNvSpPr txBox="1"/>
          <p:nvPr/>
        </p:nvSpPr>
        <p:spPr>
          <a:xfrm>
            <a:off x="5008314" y="1809990"/>
            <a:ext cx="6771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rPr>
              <a:t>Commits</a:t>
            </a:r>
            <a:endParaRPr sz="900">
              <a:solidFill>
                <a:srgbClr val="FFFFFF"/>
              </a:solidFill>
            </a:endParaRPr>
          </a:p>
        </p:txBody>
      </p:sp>
      <p:sp>
        <p:nvSpPr>
          <p:cNvPr id="199" name="Shape 199"/>
          <p:cNvSpPr txBox="1"/>
          <p:nvPr/>
        </p:nvSpPr>
        <p:spPr>
          <a:xfrm>
            <a:off x="3444650" y="1741853"/>
            <a:ext cx="11889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Team management</a:t>
            </a:r>
            <a:endParaRPr sz="900">
              <a:solidFill>
                <a:srgbClr val="FFFFFF"/>
              </a:solidFill>
            </a:endParaRPr>
          </a:p>
        </p:txBody>
      </p:sp>
      <p:sp>
        <p:nvSpPr>
          <p:cNvPr id="200" name="Shape 200"/>
          <p:cNvSpPr txBox="1"/>
          <p:nvPr/>
        </p:nvSpPr>
        <p:spPr>
          <a:xfrm>
            <a:off x="3399500" y="2017595"/>
            <a:ext cx="12792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Project management</a:t>
            </a:r>
            <a:endParaRPr sz="900">
              <a:solidFill>
                <a:srgbClr val="FFFFFF"/>
              </a:solidFill>
            </a:endParaRPr>
          </a:p>
        </p:txBody>
      </p:sp>
      <p:pic>
        <p:nvPicPr>
          <p:cNvPr id="201" name="Shape 201"/>
          <p:cNvPicPr preferRelativeResize="0"/>
          <p:nvPr/>
        </p:nvPicPr>
        <p:blipFill>
          <a:blip r:embed="rId5">
            <a:alphaModFix/>
          </a:blip>
          <a:stretch>
            <a:fillRect/>
          </a:stretch>
        </p:blipFill>
        <p:spPr>
          <a:xfrm>
            <a:off x="4957029" y="673720"/>
            <a:ext cx="789534" cy="592151"/>
          </a:xfrm>
          <a:prstGeom prst="rect">
            <a:avLst/>
          </a:prstGeom>
          <a:noFill/>
          <a:ln>
            <a:noFill/>
          </a:ln>
        </p:spPr>
      </p:pic>
      <p:sp>
        <p:nvSpPr>
          <p:cNvPr id="202" name="Shape 202"/>
          <p:cNvSpPr txBox="1"/>
          <p:nvPr/>
        </p:nvSpPr>
        <p:spPr>
          <a:xfrm>
            <a:off x="3577550" y="1190370"/>
            <a:ext cx="923100" cy="22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rPr>
              <a:t>Integrations</a:t>
            </a:r>
            <a:endParaRPr sz="9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So, what is a Pull Request?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Here’s a good explanation</a:t>
            </a:r>
            <a:endParaRPr/>
          </a:p>
        </p:txBody>
      </p:sp>
      <p:pic>
        <p:nvPicPr>
          <p:cNvPr descr="Pull requests are a means of starting a conversation about a proposed change back into a project. We'll be taking a look at the strength of conversation, integration options for fuller information about a change, and cleanup strategy for when a pull request is finished.&#10;&#10;As always, leave us a comment below if you have any questions, and don't forget to subscribe: http://bit.ly/githubguides.&#10;&#10;Thanks!&#10;&#10;Connect with us.&#10;Facebook: http://fb.com/github&#10;Twitter: http://twitter.com/github and http://twitter.com/githubtraining&#10;Google+: http://google.com/+githubguides&#10;LinkedIn: http://linkedin.com/company/github&#10;&#10;About GitHub&#10;GitHub is the best place to share code with friends, co-workers, classmates, and complete strangers. Millions of people use GitHub to build amazing things together. For more info, go to http://github.com" id="213" name="Shape 213" title="Pull Requests • GitHub &amp; Git Foundations">
            <a:hlinkClick r:id="rId3"/>
          </p:cNvPr>
          <p:cNvPicPr preferRelativeResize="0"/>
          <p:nvPr/>
        </p:nvPicPr>
        <p:blipFill>
          <a:blip r:embed="rId4">
            <a:alphaModFix/>
          </a:blip>
          <a:stretch>
            <a:fillRect/>
          </a:stretch>
        </p:blipFill>
        <p:spPr>
          <a:xfrm>
            <a:off x="2286000" y="1239550"/>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let’s look at a real Pull Request</a:t>
            </a:r>
            <a:endParaRPr/>
          </a:p>
        </p:txBody>
      </p:sp>
      <p:pic>
        <p:nvPicPr>
          <p:cNvPr id="219" name="Shape 219">
            <a:hlinkClick r:id="rId3"/>
          </p:cNvPr>
          <p:cNvPicPr preferRelativeResize="0"/>
          <p:nvPr/>
        </p:nvPicPr>
        <p:blipFill>
          <a:blip r:embed="rId4">
            <a:alphaModFix/>
          </a:blip>
          <a:stretch>
            <a:fillRect/>
          </a:stretch>
        </p:blipFill>
        <p:spPr>
          <a:xfrm>
            <a:off x="2213975" y="1100700"/>
            <a:ext cx="4442242" cy="38209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Version control</a:t>
            </a:r>
            <a:endParaRPr/>
          </a:p>
        </p:txBody>
      </p:sp>
      <p:sp>
        <p:nvSpPr>
          <p:cNvPr id="63" name="Shape 63"/>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it?</a:t>
            </a:r>
            <a:endParaRPr/>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rPr lang="en"/>
              <a:t>A </a:t>
            </a:r>
            <a:r>
              <a:rPr b="1" i="1" lang="en"/>
              <a:t>system </a:t>
            </a:r>
            <a:r>
              <a:rPr lang="en"/>
              <a:t>to </a:t>
            </a:r>
            <a:r>
              <a:rPr b="1" lang="en"/>
              <a:t>record changes</a:t>
            </a:r>
            <a:r>
              <a:rPr lang="en"/>
              <a:t> to files </a:t>
            </a:r>
            <a:r>
              <a:rPr b="1" lang="en"/>
              <a:t>over time</a:t>
            </a:r>
            <a:r>
              <a:rPr lang="en"/>
              <a:t> so that you can </a:t>
            </a:r>
            <a:r>
              <a:rPr b="1" lang="en"/>
              <a:t>recall specific versions later.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75850"/>
            <a:ext cx="8271000" cy="540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Informal ‘systems’ people use for version control</a:t>
            </a:r>
            <a:endParaRPr/>
          </a:p>
        </p:txBody>
      </p:sp>
      <p:sp>
        <p:nvSpPr>
          <p:cNvPr id="70" name="Shape 70"/>
          <p:cNvSpPr txBox="1"/>
          <p:nvPr>
            <p:ph idx="1" type="body"/>
          </p:nvPr>
        </p:nvSpPr>
        <p:spPr>
          <a:xfrm>
            <a:off x="311700" y="1293000"/>
            <a:ext cx="3760500" cy="350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It’s not long after being a computer user that people start creating their own ‘systems’ for local version control. Common approaches include: </a:t>
            </a:r>
            <a:endParaRPr/>
          </a:p>
          <a:p>
            <a:pPr indent="-304800" lvl="0" marL="457200" rtl="0">
              <a:spcBef>
                <a:spcPts val="1600"/>
              </a:spcBef>
              <a:spcAft>
                <a:spcPts val="0"/>
              </a:spcAft>
              <a:buSzPts val="1200"/>
              <a:buFont typeface="Courier New"/>
              <a:buChar char="●"/>
            </a:pPr>
            <a:r>
              <a:rPr b="1" lang="en">
                <a:latin typeface="Courier New"/>
                <a:ea typeface="Courier New"/>
                <a:cs typeface="Courier New"/>
                <a:sym typeface="Courier New"/>
              </a:rPr>
              <a:t>Ctrl+Z</a:t>
            </a:r>
            <a:endParaRPr b="1">
              <a:latin typeface="Courier New"/>
              <a:ea typeface="Courier New"/>
              <a:cs typeface="Courier New"/>
              <a:sym typeface="Courier New"/>
            </a:endParaRPr>
          </a:p>
          <a:p>
            <a:pPr indent="-304800" lvl="0" marL="457200" rtl="0">
              <a:spcBef>
                <a:spcPts val="0"/>
              </a:spcBef>
              <a:spcAft>
                <a:spcPts val="0"/>
              </a:spcAft>
              <a:buSzPts val="1200"/>
              <a:buChar char="●"/>
            </a:pPr>
            <a:r>
              <a:rPr lang="en"/>
              <a:t>Creating copies to act as a ‘backup’</a:t>
            </a:r>
            <a:endParaRPr/>
          </a:p>
          <a:p>
            <a:pPr indent="0" lvl="0" marL="0" rtl="0">
              <a:spcBef>
                <a:spcPts val="1600"/>
              </a:spcBef>
              <a:spcAft>
                <a:spcPts val="0"/>
              </a:spcAft>
              <a:buNone/>
            </a:pPr>
            <a:r>
              <a:rPr lang="en"/>
              <a:t>This are very common because they are so simple, but are </a:t>
            </a:r>
            <a:r>
              <a:rPr b="1" lang="en"/>
              <a:t>crude</a:t>
            </a:r>
            <a:r>
              <a:rPr lang="en"/>
              <a:t>, </a:t>
            </a:r>
            <a:r>
              <a:rPr b="1" lang="en"/>
              <a:t>limited</a:t>
            </a:r>
            <a:r>
              <a:rPr lang="en"/>
              <a:t> and </a:t>
            </a:r>
            <a:r>
              <a:rPr b="1" lang="en"/>
              <a:t>incredibly error prone</a:t>
            </a:r>
            <a:r>
              <a:rPr lang="en"/>
              <a:t>.</a:t>
            </a:r>
            <a:endParaRPr/>
          </a:p>
          <a:p>
            <a:pPr indent="0" lvl="0" marL="0" rtl="0">
              <a:spcBef>
                <a:spcPts val="1600"/>
              </a:spcBef>
              <a:spcAft>
                <a:spcPts val="1600"/>
              </a:spcAft>
              <a:buNone/>
            </a:pPr>
            <a:r>
              <a:t/>
            </a:r>
            <a:endParaRPr/>
          </a:p>
        </p:txBody>
      </p:sp>
      <p:pic>
        <p:nvPicPr>
          <p:cNvPr id="71" name="Shape 71"/>
          <p:cNvPicPr preferRelativeResize="0"/>
          <p:nvPr/>
        </p:nvPicPr>
        <p:blipFill>
          <a:blip r:embed="rId3">
            <a:alphaModFix/>
          </a:blip>
          <a:stretch>
            <a:fillRect/>
          </a:stretch>
        </p:blipFill>
        <p:spPr>
          <a:xfrm>
            <a:off x="4973327" y="1663688"/>
            <a:ext cx="3409700" cy="181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90250" y="526350"/>
            <a:ext cx="79740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Before looking at  formal version control, let’s introduce the ‘commit’ (aka ‘patch set’, ‘change set’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representation of the commit cycle</a:t>
            </a:r>
            <a:endParaRPr/>
          </a:p>
        </p:txBody>
      </p:sp>
      <p:grpSp>
        <p:nvGrpSpPr>
          <p:cNvPr id="82" name="Shape 82"/>
          <p:cNvGrpSpPr/>
          <p:nvPr/>
        </p:nvGrpSpPr>
        <p:grpSpPr>
          <a:xfrm>
            <a:off x="2688745" y="1036819"/>
            <a:ext cx="3768522" cy="3774409"/>
            <a:chOff x="2675582" y="676586"/>
            <a:chExt cx="3793942" cy="3790328"/>
          </a:xfrm>
        </p:grpSpPr>
        <p:sp>
          <p:nvSpPr>
            <p:cNvPr id="83" name="Shape 83"/>
            <p:cNvSpPr/>
            <p:nvPr/>
          </p:nvSpPr>
          <p:spPr>
            <a:xfrm rot="-7199815">
              <a:off x="3183352" y="1184485"/>
              <a:ext cx="2774659" cy="2774659"/>
            </a:xfrm>
            <a:prstGeom prst="blockArc">
              <a:avLst>
                <a:gd fmla="val 12622480" name="adj1"/>
                <a:gd fmla="val 18176457" name="adj2"/>
                <a:gd fmla="val 20786" name="adj3"/>
              </a:avLst>
            </a:prstGeom>
            <a:solidFill>
              <a:srgbClr val="1D7E7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1799815">
              <a:off x="3183352" y="1184357"/>
              <a:ext cx="2774659" cy="2774659"/>
            </a:xfrm>
            <a:prstGeom prst="blockArc">
              <a:avLst>
                <a:gd fmla="val 12622480" name="adj1"/>
                <a:gd fmla="val 18176457" name="adj2"/>
                <a:gd fmla="val 20786" name="adj3"/>
              </a:avLst>
            </a:prstGeom>
            <a:solidFill>
              <a:srgbClr val="1F8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rot="3600185">
              <a:off x="3187094" y="1184439"/>
              <a:ext cx="2774659" cy="2774659"/>
            </a:xfrm>
            <a:prstGeom prst="blockArc">
              <a:avLst>
                <a:gd fmla="val 12564381" name="adj1"/>
                <a:gd fmla="val 18346131" name="adj2"/>
                <a:gd fmla="val 20844" name="adj3"/>
              </a:avLst>
            </a:prstGeom>
            <a:solidFill>
              <a:srgbClr val="155B5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9000185">
              <a:off x="3185977" y="1184485"/>
              <a:ext cx="2774659" cy="2774659"/>
            </a:xfrm>
            <a:prstGeom prst="blockArc">
              <a:avLst>
                <a:gd fmla="val 12622480" name="adj1"/>
                <a:gd fmla="val 18081133" name="adj2"/>
                <a:gd fmla="val 20809" name="adj3"/>
              </a:avLst>
            </a:prstGeom>
            <a:solidFill>
              <a:srgbClr val="1B78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7" name="Shape 87"/>
            <p:cNvGrpSpPr/>
            <p:nvPr/>
          </p:nvGrpSpPr>
          <p:grpSpPr>
            <a:xfrm rot="5400000">
              <a:off x="5379663" y="2278951"/>
              <a:ext cx="585001" cy="585472"/>
              <a:chOff x="1967628" y="812211"/>
              <a:chExt cx="588000" cy="588000"/>
            </a:xfrm>
          </p:grpSpPr>
          <p:sp>
            <p:nvSpPr>
              <p:cNvPr id="88" name="Shape 88"/>
              <p:cNvSpPr/>
              <p:nvPr/>
            </p:nvSpPr>
            <p:spPr>
              <a:xfrm rot="39023">
                <a:off x="1970909" y="815492"/>
                <a:ext cx="581437" cy="58143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rot="10800000">
                <a:off x="1970875" y="815525"/>
                <a:ext cx="581400" cy="581400"/>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0" name="Shape 90"/>
            <p:cNvGrpSpPr/>
            <p:nvPr/>
          </p:nvGrpSpPr>
          <p:grpSpPr>
            <a:xfrm rot="10800000">
              <a:off x="4280709" y="3378529"/>
              <a:ext cx="585001" cy="585472"/>
              <a:chOff x="1967628" y="812211"/>
              <a:chExt cx="588000" cy="588000"/>
            </a:xfrm>
          </p:grpSpPr>
          <p:sp>
            <p:nvSpPr>
              <p:cNvPr id="91" name="Shape 91"/>
              <p:cNvSpPr/>
              <p:nvPr/>
            </p:nvSpPr>
            <p:spPr>
              <a:xfrm rot="39023">
                <a:off x="1970909" y="815492"/>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rot="10800000">
                <a:off x="1970875" y="815525"/>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3" name="Shape 93"/>
            <p:cNvGrpSpPr/>
            <p:nvPr/>
          </p:nvGrpSpPr>
          <p:grpSpPr>
            <a:xfrm rot="-5400000">
              <a:off x="3179922" y="2281478"/>
              <a:ext cx="585001" cy="585472"/>
              <a:chOff x="1967628" y="812211"/>
              <a:chExt cx="588000" cy="588000"/>
            </a:xfrm>
          </p:grpSpPr>
          <p:sp>
            <p:nvSpPr>
              <p:cNvPr id="94" name="Shape 94"/>
              <p:cNvSpPr/>
              <p:nvPr/>
            </p:nvSpPr>
            <p:spPr>
              <a:xfrm rot="39023">
                <a:off x="1970909" y="815492"/>
                <a:ext cx="581437" cy="581437"/>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rot="10800000">
                <a:off x="1970875" y="815525"/>
                <a:ext cx="581400" cy="581400"/>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6" name="Shape 96"/>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97" name="Shape 97"/>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98" name="Shape 98"/>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99" name="Shape 99"/>
            <p:cNvGrpSpPr/>
            <p:nvPr/>
          </p:nvGrpSpPr>
          <p:grpSpPr>
            <a:xfrm>
              <a:off x="4261689" y="1180926"/>
              <a:ext cx="585001" cy="585530"/>
              <a:chOff x="1967628" y="812211"/>
              <a:chExt cx="588000" cy="588000"/>
            </a:xfrm>
          </p:grpSpPr>
          <p:sp>
            <p:nvSpPr>
              <p:cNvPr id="100" name="Shape 100"/>
              <p:cNvSpPr/>
              <p:nvPr/>
            </p:nvSpPr>
            <p:spPr>
              <a:xfrm rot="39023">
                <a:off x="1970909" y="815492"/>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rot="10800000">
                <a:off x="1970875" y="815525"/>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2" name="Shape 102"/>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103" name="Shape 103"/>
          <p:cNvGrpSpPr/>
          <p:nvPr/>
        </p:nvGrpSpPr>
        <p:grpSpPr>
          <a:xfrm>
            <a:off x="323500" y="1475275"/>
            <a:ext cx="3362713" cy="1289700"/>
            <a:chOff x="323500" y="1170475"/>
            <a:chExt cx="3362713" cy="1289700"/>
          </a:xfrm>
        </p:grpSpPr>
        <p:sp>
          <p:nvSpPr>
            <p:cNvPr id="104" name="Shape 104"/>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b="1" lang="en" sz="1200">
                  <a:latin typeface="Roboto"/>
                  <a:ea typeface="Roboto"/>
                  <a:cs typeface="Roboto"/>
                  <a:sym typeface="Roboto"/>
                </a:rPr>
                <a:t>Create or change code files to fulfil a specific task</a:t>
              </a:r>
              <a:endParaRPr b="1" sz="1200">
                <a:latin typeface="Roboto"/>
                <a:ea typeface="Roboto"/>
                <a:cs typeface="Roboto"/>
                <a:sym typeface="Roboto"/>
              </a:endParaRPr>
            </a:p>
            <a:p>
              <a:pPr indent="0" lvl="0" marL="0" algn="r">
                <a:spcBef>
                  <a:spcPts val="0"/>
                </a:spcBef>
                <a:spcAft>
                  <a:spcPts val="0"/>
                </a:spcAft>
                <a:buNone/>
              </a:pPr>
              <a:r>
                <a:t/>
              </a:r>
              <a:endParaRPr b="1" sz="800">
                <a:latin typeface="Roboto"/>
                <a:ea typeface="Roboto"/>
                <a:cs typeface="Roboto"/>
                <a:sym typeface="Roboto"/>
              </a:endParaRPr>
            </a:p>
            <a:p>
              <a:pPr indent="0" lvl="0" marL="0" algn="r">
                <a:spcBef>
                  <a:spcPts val="0"/>
                </a:spcBef>
                <a:spcAft>
                  <a:spcPts val="1600"/>
                </a:spcAft>
                <a:buNone/>
              </a:pPr>
              <a:r>
                <a:rPr lang="en" sz="800">
                  <a:latin typeface="Roboto"/>
                  <a:ea typeface="Roboto"/>
                  <a:cs typeface="Roboto"/>
                  <a:sym typeface="Roboto"/>
                </a:rPr>
                <a:t>In order to fulfil a task, the developer creates or amends files</a:t>
              </a:r>
              <a:endParaRPr b="1" sz="800">
                <a:latin typeface="Roboto"/>
                <a:ea typeface="Roboto"/>
                <a:cs typeface="Roboto"/>
                <a:sym typeface="Roboto"/>
              </a:endParaRPr>
            </a:p>
          </p:txBody>
        </p:sp>
        <p:cxnSp>
          <p:nvCxnSpPr>
            <p:cNvPr id="105" name="Shape 105"/>
            <p:cNvCxnSpPr/>
            <p:nvPr/>
          </p:nvCxnSpPr>
          <p:spPr>
            <a:xfrm rot="10800000">
              <a:off x="2641913" y="1831625"/>
              <a:ext cx="1044300" cy="0"/>
            </a:xfrm>
            <a:prstGeom prst="straightConnector1">
              <a:avLst/>
            </a:prstGeom>
            <a:noFill/>
            <a:ln cap="flat" cmpd="sng" w="9525">
              <a:solidFill>
                <a:srgbClr val="1F887E"/>
              </a:solidFill>
              <a:prstDash val="solid"/>
              <a:round/>
              <a:headEnd len="sm" w="sm" type="none"/>
              <a:tailEnd len="med" w="med" type="oval"/>
            </a:ln>
          </p:spPr>
        </p:cxnSp>
      </p:grpSp>
      <p:grpSp>
        <p:nvGrpSpPr>
          <p:cNvPr id="106" name="Shape 106"/>
          <p:cNvGrpSpPr/>
          <p:nvPr/>
        </p:nvGrpSpPr>
        <p:grpSpPr>
          <a:xfrm>
            <a:off x="323500" y="3133075"/>
            <a:ext cx="3629413" cy="1289700"/>
            <a:chOff x="323500" y="2828275"/>
            <a:chExt cx="3629413" cy="1289700"/>
          </a:xfrm>
        </p:grpSpPr>
        <p:sp>
          <p:nvSpPr>
            <p:cNvPr id="107" name="Shape 107"/>
            <p:cNvSpPr txBox="1"/>
            <p:nvPr/>
          </p:nvSpPr>
          <p:spPr>
            <a:xfrm>
              <a:off x="323500" y="2828275"/>
              <a:ext cx="2124000" cy="12897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b="1" lang="en" sz="1200">
                  <a:latin typeface="Roboto"/>
                  <a:ea typeface="Roboto"/>
                  <a:cs typeface="Roboto"/>
                  <a:sym typeface="Roboto"/>
                </a:rPr>
                <a:t>Select files to be included in the commit</a:t>
              </a:r>
              <a:endParaRPr b="1" sz="1200">
                <a:latin typeface="Roboto"/>
                <a:ea typeface="Roboto"/>
                <a:cs typeface="Roboto"/>
                <a:sym typeface="Roboto"/>
              </a:endParaRPr>
            </a:p>
            <a:p>
              <a:pPr indent="0" lvl="0" mar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This will often be all the files that have changed, but it may be that the developer feels there would be benefit if splitting the commit over two or more commits</a:t>
              </a:r>
              <a:endParaRPr sz="800">
                <a:latin typeface="Roboto"/>
                <a:ea typeface="Roboto"/>
                <a:cs typeface="Roboto"/>
                <a:sym typeface="Roboto"/>
              </a:endParaRPr>
            </a:p>
          </p:txBody>
        </p:sp>
        <p:cxnSp>
          <p:nvCxnSpPr>
            <p:cNvPr id="108" name="Shape 108"/>
            <p:cNvCxnSpPr/>
            <p:nvPr/>
          </p:nvCxnSpPr>
          <p:spPr>
            <a:xfrm rot="10800000">
              <a:off x="2641913" y="3489425"/>
              <a:ext cx="1311000" cy="0"/>
            </a:xfrm>
            <a:prstGeom prst="straightConnector1">
              <a:avLst/>
            </a:prstGeom>
            <a:noFill/>
            <a:ln cap="flat" cmpd="sng" w="9525">
              <a:solidFill>
                <a:srgbClr val="1D7E74"/>
              </a:solidFill>
              <a:prstDash val="solid"/>
              <a:round/>
              <a:headEnd len="sm" w="sm" type="none"/>
              <a:tailEnd len="med" w="med" type="oval"/>
            </a:ln>
          </p:spPr>
        </p:cxnSp>
      </p:grpSp>
      <p:grpSp>
        <p:nvGrpSpPr>
          <p:cNvPr id="109" name="Shape 109"/>
          <p:cNvGrpSpPr/>
          <p:nvPr/>
        </p:nvGrpSpPr>
        <p:grpSpPr>
          <a:xfrm>
            <a:off x="5209825" y="1365150"/>
            <a:ext cx="3610650" cy="1289700"/>
            <a:chOff x="5209825" y="1060350"/>
            <a:chExt cx="3610650" cy="1289700"/>
          </a:xfrm>
        </p:grpSpPr>
        <p:sp>
          <p:nvSpPr>
            <p:cNvPr id="110" name="Shape 110"/>
            <p:cNvSpPr txBox="1"/>
            <p:nvPr/>
          </p:nvSpPr>
          <p:spPr>
            <a:xfrm>
              <a:off x="6696475" y="1060350"/>
              <a:ext cx="2124000" cy="12897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200">
                  <a:latin typeface="Roboto"/>
                  <a:ea typeface="Roboto"/>
                  <a:cs typeface="Roboto"/>
                  <a:sym typeface="Roboto"/>
                </a:rPr>
                <a:t>Commit the changes</a:t>
              </a:r>
              <a:endParaRPr b="1" sz="12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cxnSp>
          <p:nvCxnSpPr>
            <p:cNvPr id="111" name="Shape 111"/>
            <p:cNvCxnSpPr/>
            <p:nvPr/>
          </p:nvCxnSpPr>
          <p:spPr>
            <a:xfrm>
              <a:off x="5209825"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12" name="Shape 112"/>
          <p:cNvGrpSpPr/>
          <p:nvPr/>
        </p:nvGrpSpPr>
        <p:grpSpPr>
          <a:xfrm>
            <a:off x="5209825" y="3325250"/>
            <a:ext cx="3610650" cy="1289700"/>
            <a:chOff x="5209825" y="3020450"/>
            <a:chExt cx="3610650" cy="1289700"/>
          </a:xfrm>
        </p:grpSpPr>
        <p:sp>
          <p:nvSpPr>
            <p:cNvPr id="113" name="Shape 113"/>
            <p:cNvSpPr txBox="1"/>
            <p:nvPr/>
          </p:nvSpPr>
          <p:spPr>
            <a:xfrm>
              <a:off x="6696475" y="3020450"/>
              <a:ext cx="2124000" cy="12897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200">
                  <a:latin typeface="Roboto"/>
                  <a:ea typeface="Roboto"/>
                  <a:cs typeface="Roboto"/>
                  <a:sym typeface="Roboto"/>
                </a:rPr>
                <a:t>Describe the changes</a:t>
              </a:r>
              <a:endParaRPr b="1" sz="1200">
                <a:latin typeface="Roboto"/>
                <a:ea typeface="Roboto"/>
                <a:cs typeface="Roboto"/>
                <a:sym typeface="Roboto"/>
              </a:endParaRPr>
            </a:p>
            <a:p>
              <a:pPr indent="0" lvl="0" marL="0">
                <a:spcBef>
                  <a:spcPts val="0"/>
                </a:spcBef>
                <a:spcAft>
                  <a:spcPts val="0"/>
                </a:spcAft>
                <a:buNone/>
              </a:pPr>
              <a:r>
                <a:t/>
              </a:r>
              <a:endParaRPr b="1" sz="800">
                <a:latin typeface="Roboto"/>
                <a:ea typeface="Roboto"/>
                <a:cs typeface="Roboto"/>
                <a:sym typeface="Roboto"/>
              </a:endParaRPr>
            </a:p>
            <a:p>
              <a:pPr indent="0" lvl="0" marL="0">
                <a:spcBef>
                  <a:spcPts val="0"/>
                </a:spcBef>
                <a:spcAft>
                  <a:spcPts val="1600"/>
                </a:spcAft>
                <a:buNone/>
              </a:pPr>
              <a:r>
                <a:rPr lang="en" sz="800">
                  <a:latin typeface="Roboto"/>
                  <a:ea typeface="Roboto"/>
                  <a:cs typeface="Roboto"/>
                  <a:sym typeface="Roboto"/>
                </a:rPr>
                <a:t>Provide a message that communicates the </a:t>
              </a:r>
              <a:r>
                <a:rPr b="1" lang="en" sz="800">
                  <a:latin typeface="Roboto"/>
                  <a:ea typeface="Roboto"/>
                  <a:cs typeface="Roboto"/>
                  <a:sym typeface="Roboto"/>
                </a:rPr>
                <a:t>context</a:t>
              </a:r>
              <a:r>
                <a:rPr lang="en" sz="800">
                  <a:latin typeface="Roboto"/>
                  <a:ea typeface="Roboto"/>
                  <a:cs typeface="Roboto"/>
                  <a:sym typeface="Roboto"/>
                </a:rPr>
                <a:t> of a change to future developers</a:t>
              </a:r>
              <a:endParaRPr b="1" sz="800">
                <a:latin typeface="Roboto"/>
                <a:ea typeface="Roboto"/>
                <a:cs typeface="Roboto"/>
                <a:sym typeface="Roboto"/>
              </a:endParaRPr>
            </a:p>
          </p:txBody>
        </p:sp>
        <p:cxnSp>
          <p:nvCxnSpPr>
            <p:cNvPr id="114" name="Shape 114"/>
            <p:cNvCxnSpPr/>
            <p:nvPr/>
          </p:nvCxnSpPr>
          <p:spPr>
            <a:xfrm>
              <a:off x="5209825" y="3648300"/>
              <a:ext cx="1286700" cy="0"/>
            </a:xfrm>
            <a:prstGeom prst="straightConnector1">
              <a:avLst/>
            </a:prstGeom>
            <a:noFill/>
            <a:ln cap="flat" cmpd="sng" w="9525">
              <a:solidFill>
                <a:srgbClr val="1B786E"/>
              </a:solidFill>
              <a:prstDash val="solid"/>
              <a:round/>
              <a:headEnd len="sm" w="sm" type="none"/>
              <a:tailEnd len="med" w="med" type="oval"/>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936600"/>
            <a:ext cx="2808000" cy="146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Commit messages</a:t>
            </a:r>
            <a:r>
              <a:rPr lang="en"/>
              <a:t> communicate the context of a change</a:t>
            </a:r>
            <a:endParaRPr/>
          </a:p>
        </p:txBody>
      </p:sp>
      <p:sp>
        <p:nvSpPr>
          <p:cNvPr id="120" name="Shape 120"/>
          <p:cNvSpPr txBox="1"/>
          <p:nvPr>
            <p:ph idx="1" type="body"/>
          </p:nvPr>
        </p:nvSpPr>
        <p:spPr>
          <a:xfrm>
            <a:off x="387900" y="2516553"/>
            <a:ext cx="3147900" cy="207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t>“The contributors to these repositories know that a well-crafted Git commit message is </a:t>
            </a:r>
            <a:r>
              <a:rPr b="1" i="1" lang="en"/>
              <a:t>the best way to communicate context about a change to fellow developers</a:t>
            </a:r>
            <a:r>
              <a:rPr i="1" lang="en"/>
              <a:t> (and indeed to their future selves). A diff will tell you </a:t>
            </a:r>
            <a:r>
              <a:rPr b="1" i="1" lang="en"/>
              <a:t>what</a:t>
            </a:r>
            <a:r>
              <a:rPr i="1" lang="en"/>
              <a:t> changed, but </a:t>
            </a:r>
            <a:r>
              <a:rPr b="1" i="1" lang="en" u="sng"/>
              <a:t>only the commit message can properly tell you why</a:t>
            </a:r>
            <a:r>
              <a:rPr i="1" lang="en"/>
              <a:t>.”</a:t>
            </a:r>
            <a:endParaRPr i="1"/>
          </a:p>
          <a:p>
            <a:pPr indent="0" lvl="0" marL="457200" rtl="0">
              <a:spcBef>
                <a:spcPts val="1600"/>
              </a:spcBef>
              <a:spcAft>
                <a:spcPts val="1600"/>
              </a:spcAft>
              <a:buNone/>
            </a:pPr>
            <a:r>
              <a:rPr lang="en"/>
              <a:t>Chris Beams. “How to Write a Git Commit Message”</a:t>
            </a:r>
            <a:endParaRPr/>
          </a:p>
        </p:txBody>
      </p:sp>
      <p:pic>
        <p:nvPicPr>
          <p:cNvPr id="121" name="Shape 121"/>
          <p:cNvPicPr preferRelativeResize="0"/>
          <p:nvPr/>
        </p:nvPicPr>
        <p:blipFill>
          <a:blip r:embed="rId3">
            <a:alphaModFix/>
          </a:blip>
          <a:stretch>
            <a:fillRect/>
          </a:stretch>
        </p:blipFill>
        <p:spPr>
          <a:xfrm>
            <a:off x="3688200" y="304800"/>
            <a:ext cx="5303398" cy="4518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Evolution of formal Version Control Systems (VCSs)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Local Version Control</a:t>
            </a:r>
            <a:endParaRPr/>
          </a:p>
        </p:txBody>
      </p:sp>
      <p:sp>
        <p:nvSpPr>
          <p:cNvPr id="132" name="Shape 132"/>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long time ago programmers introduced local version control systems which stored ‘patch sets’ (i.e. the difference between files at different points in time).</a:t>
            </a:r>
            <a:endParaRPr/>
          </a:p>
          <a:p>
            <a:pPr indent="0" lvl="0" marL="0">
              <a:spcBef>
                <a:spcPts val="1600"/>
              </a:spcBef>
              <a:spcAft>
                <a:spcPts val="0"/>
              </a:spcAft>
              <a:buNone/>
            </a:pPr>
            <a:r>
              <a:rPr b="1" i="1" lang="en"/>
              <a:t>Primary benefit:</a:t>
            </a:r>
            <a:endParaRPr b="1" i="1"/>
          </a:p>
          <a:p>
            <a:pPr indent="-304800" lvl="0" marL="457200">
              <a:spcBef>
                <a:spcPts val="1600"/>
              </a:spcBef>
              <a:spcAft>
                <a:spcPts val="0"/>
              </a:spcAft>
              <a:buSzPts val="1200"/>
              <a:buChar char="●"/>
            </a:pPr>
            <a:r>
              <a:rPr lang="en"/>
              <a:t>This allowed a programmer to recreate a specific state of a file at any given point by applying or removing specific patches</a:t>
            </a:r>
            <a:endParaRPr/>
          </a:p>
        </p:txBody>
      </p:sp>
      <p:pic>
        <p:nvPicPr>
          <p:cNvPr id="133" name="Shape 133"/>
          <p:cNvPicPr preferRelativeResize="0"/>
          <p:nvPr/>
        </p:nvPicPr>
        <p:blipFill>
          <a:blip r:embed="rId3">
            <a:alphaModFix/>
          </a:blip>
          <a:stretch>
            <a:fillRect/>
          </a:stretch>
        </p:blipFill>
        <p:spPr>
          <a:xfrm>
            <a:off x="3791901" y="466325"/>
            <a:ext cx="4932176" cy="421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784200"/>
            <a:ext cx="2808000" cy="1226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Centralized Version Control Systems (CVCSs)</a:t>
            </a:r>
            <a:endParaRPr/>
          </a:p>
        </p:txBody>
      </p:sp>
      <p:sp>
        <p:nvSpPr>
          <p:cNvPr id="139" name="Shape 139"/>
          <p:cNvSpPr txBox="1"/>
          <p:nvPr>
            <p:ph idx="1" type="body"/>
          </p:nvPr>
        </p:nvSpPr>
        <p:spPr>
          <a:xfrm>
            <a:off x="311700" y="2176675"/>
            <a:ext cx="2808000" cy="238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single server that contains all the versioned files and programmers ‘check out’ files from that single place</a:t>
            </a:r>
            <a:endParaRPr/>
          </a:p>
          <a:p>
            <a:pPr indent="0" lvl="0" marL="0" rtl="0">
              <a:spcBef>
                <a:spcPts val="1600"/>
              </a:spcBef>
              <a:spcAft>
                <a:spcPts val="0"/>
              </a:spcAft>
              <a:buNone/>
            </a:pPr>
            <a:r>
              <a:rPr b="1" i="1" lang="en"/>
              <a:t>Primary benefit: </a:t>
            </a:r>
            <a:r>
              <a:rPr lang="en"/>
              <a:t>Allowed </a:t>
            </a:r>
            <a:r>
              <a:rPr lang="en"/>
              <a:t>programmers to collaborate with others</a:t>
            </a:r>
            <a:endParaRPr/>
          </a:p>
          <a:p>
            <a:pPr indent="0" lvl="0" marL="0" rtl="0">
              <a:spcBef>
                <a:spcPts val="1600"/>
              </a:spcBef>
              <a:spcAft>
                <a:spcPts val="1600"/>
              </a:spcAft>
              <a:buNone/>
            </a:pPr>
            <a:r>
              <a:rPr b="1" i="1" lang="en"/>
              <a:t>Drawbacks: </a:t>
            </a:r>
            <a:r>
              <a:rPr lang="en"/>
              <a:t>huge SPOF</a:t>
            </a:r>
            <a:endParaRPr/>
          </a:p>
        </p:txBody>
      </p:sp>
      <p:pic>
        <p:nvPicPr>
          <p:cNvPr id="140" name="Shape 140"/>
          <p:cNvPicPr preferRelativeResize="0"/>
          <p:nvPr/>
        </p:nvPicPr>
        <p:blipFill>
          <a:blip r:embed="rId3">
            <a:alphaModFix/>
          </a:blip>
          <a:stretch>
            <a:fillRect/>
          </a:stretch>
        </p:blipFill>
        <p:spPr>
          <a:xfrm>
            <a:off x="3476350" y="498725"/>
            <a:ext cx="5320176" cy="369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