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commit messages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Gwyn Jones, Lead Front End Developer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they matter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87900" y="555600"/>
            <a:ext cx="2808000" cy="14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communicate the context of a change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87900" y="2211753"/>
            <a:ext cx="3147900" cy="20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“The contributors to these repositories know that a well-crafted Git commit message is </a:t>
            </a:r>
            <a:r>
              <a:rPr b="1" i="1" lang="en"/>
              <a:t>the best way to communicate context about a change to fellow developers</a:t>
            </a:r>
            <a:r>
              <a:rPr i="1" lang="en"/>
              <a:t> (and indeed to their future selves). A diff will tell you </a:t>
            </a:r>
            <a:r>
              <a:rPr b="1" i="1" lang="en"/>
              <a:t>what</a:t>
            </a:r>
            <a:r>
              <a:rPr i="1" lang="en"/>
              <a:t> changed, but </a:t>
            </a:r>
            <a:r>
              <a:rPr b="1" i="1" lang="en" u="sng"/>
              <a:t>only the commit message can properly tell you why</a:t>
            </a:r>
            <a:r>
              <a:rPr i="1" lang="en"/>
              <a:t>.”</a:t>
            </a:r>
            <a:endParaRPr i="1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Chris Beams. “</a:t>
            </a:r>
            <a:r>
              <a:rPr lang="en"/>
              <a:t>How to Write a Git Commit Message”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200" y="304800"/>
            <a:ext cx="5303398" cy="451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90250" y="526350"/>
            <a:ext cx="7790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9DAF8"/>
                </a:solidFill>
              </a:rPr>
              <a:t>Re-establishing the context of a piece of code is wasteful. We can’t avoid it completely, so our efforts should go to reducing it [as much] as possible. Commit messages can do exactly that and as a result, </a:t>
            </a:r>
            <a:r>
              <a:rPr lang="en" sz="2200"/>
              <a:t>a commit message shows whether a developer is a good collaborator.</a:t>
            </a:r>
            <a:endParaRPr sz="2200"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Peter Hutterer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point: a vicious cycle</a:t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5315501" y="1240958"/>
            <a:ext cx="3175200" cy="3175200"/>
            <a:chOff x="2820225" y="891450"/>
            <a:chExt cx="3175200" cy="3175200"/>
          </a:xfrm>
        </p:grpSpPr>
        <p:sp>
          <p:nvSpPr>
            <p:cNvPr id="81" name="Shape 81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Shape 83"/>
          <p:cNvSpPr/>
          <p:nvPr/>
        </p:nvSpPr>
        <p:spPr>
          <a:xfrm>
            <a:off x="6762525" y="1406125"/>
            <a:ext cx="2145900" cy="1205100"/>
          </a:xfrm>
          <a:prstGeom prst="roundRect">
            <a:avLst>
              <a:gd fmla="val 76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lfa Slab One"/>
                <a:ea typeface="Alfa Slab One"/>
                <a:cs typeface="Alfa Slab One"/>
                <a:sym typeface="Alfa Slab One"/>
              </a:rPr>
              <a:t>We don’t get value from our commit history because it’s unstructured and inconsistent,</a:t>
            </a:r>
            <a:endParaRPr sz="12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4901200" y="3026250"/>
            <a:ext cx="2145900" cy="1053900"/>
          </a:xfrm>
          <a:prstGeom prst="roundRect">
            <a:avLst>
              <a:gd fmla="val 76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lfa Slab One"/>
                <a:ea typeface="Alfa Slab One"/>
                <a:cs typeface="Alfa Slab One"/>
                <a:sym typeface="Alfa Slab One"/>
              </a:rPr>
              <a:t>We don’t put effort into our commits because we don’t get value from them</a:t>
            </a:r>
            <a:endParaRPr sz="12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38900" y="1281150"/>
            <a:ext cx="3933900" cy="3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“A project’s long-term success rests (among other things) on its maintainability, and a maintainer has few tools more powerful than his project’s log. It’s worth taking the time to learn how to care for one properly. What may be a hassle at first soon becomes habit, and eventually a source of pride and productivity for all involved.”</a:t>
            </a:r>
            <a:endParaRPr i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Chris Beams. “How to Write a Git Commit Message”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373900" y="4535425"/>
            <a:ext cx="6811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Alfa Slab One"/>
                <a:ea typeface="Alfa Slab One"/>
                <a:cs typeface="Alfa Slab One"/>
                <a:sym typeface="Alfa Slab One"/>
              </a:rPr>
              <a:t>But this can easily be flipped into </a:t>
            </a: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a virtuous cycle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has many really useful tools that rely upon a well maintained log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682500"/>
            <a:ext cx="85206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Blame* </a:t>
            </a:r>
            <a:r>
              <a:rPr lang="en"/>
              <a:t>- show what revision and author last modified each line of a file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Revert</a:t>
            </a:r>
            <a:r>
              <a:rPr lang="en"/>
              <a:t> - given one or more existing commits, revert the changes that the related patches introduce, and record some new commits that record them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Rebase</a:t>
            </a:r>
            <a:r>
              <a:rPr lang="en"/>
              <a:t> - re-apply commits on top of another base commit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Log</a:t>
            </a:r>
            <a:r>
              <a:rPr lang="en"/>
              <a:t> (incl. --oneline --graph --decorate)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Shortlog</a:t>
            </a:r>
            <a:r>
              <a:rPr lang="en"/>
              <a:t> - summarises the log in a format suitable for release announcements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11700" y="4315975"/>
            <a:ext cx="8694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like the name ‘git’, I believe the intention here is to be humorous. When accompanied by meaningful commit messages Git Blame becomes incredibly useful for understanding the context of a particular change.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they are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524500" y="739675"/>
            <a:ext cx="2901600" cy="290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well maintained project log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6008625" y="889000"/>
            <a:ext cx="1934400" cy="1934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Good commits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3100575" y="705075"/>
            <a:ext cx="1970700" cy="9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commits are </a:t>
            </a:r>
            <a:r>
              <a:rPr i="1" lang="en"/>
              <a:t>part of</a:t>
            </a:r>
            <a:r>
              <a:rPr lang="en"/>
              <a:t> a well maintained project log</a:t>
            </a:r>
            <a:endParaRPr/>
          </a:p>
        </p:txBody>
      </p:sp>
      <p:cxnSp>
        <p:nvCxnSpPr>
          <p:cNvPr id="102" name="Shape 102"/>
          <p:cNvCxnSpPr>
            <a:stCxn id="101" idx="3"/>
            <a:endCxn id="100" idx="2"/>
          </p:cNvCxnSpPr>
          <p:nvPr/>
        </p:nvCxnSpPr>
        <p:spPr>
          <a:xfrm>
            <a:off x="5071275" y="1166175"/>
            <a:ext cx="9375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7 rules of a good commit message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490875"/>
            <a:ext cx="25086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Separate subject from body with a blank line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Limit the subject line to 50 characters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Capitalize the subject line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Do not end the subject line with a period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Use the imperative mood in the subject line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Wrap the body at 72 characters</a:t>
            </a:r>
            <a:endParaRPr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Use the body to explain </a:t>
            </a:r>
            <a:r>
              <a:rPr b="1" i="1" lang="en"/>
              <a:t>what </a:t>
            </a:r>
            <a:r>
              <a:rPr b="1" lang="en"/>
              <a:t>and </a:t>
            </a:r>
            <a:r>
              <a:rPr b="1" i="1" lang="en"/>
              <a:t>why </a:t>
            </a:r>
            <a:r>
              <a:rPr b="1" lang="en"/>
              <a:t>rather than how</a:t>
            </a:r>
            <a:endParaRPr b="1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381000"/>
            <a:ext cx="5719503" cy="4471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555600"/>
            <a:ext cx="4483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personal hierarchy of commit ‘goodness’ needs</a:t>
            </a:r>
            <a:endParaRPr/>
          </a:p>
        </p:txBody>
      </p:sp>
      <p:grpSp>
        <p:nvGrpSpPr>
          <p:cNvPr id="115" name="Shape 115"/>
          <p:cNvGrpSpPr/>
          <p:nvPr/>
        </p:nvGrpSpPr>
        <p:grpSpPr>
          <a:xfrm>
            <a:off x="4731550" y="1275507"/>
            <a:ext cx="3820529" cy="747300"/>
            <a:chOff x="4530625" y="1206568"/>
            <a:chExt cx="3820529" cy="747300"/>
          </a:xfrm>
        </p:grpSpPr>
        <p:cxnSp>
          <p:nvCxnSpPr>
            <p:cNvPr id="116" name="Shape 116"/>
            <p:cNvCxnSpPr/>
            <p:nvPr/>
          </p:nvCxnSpPr>
          <p:spPr>
            <a:xfrm>
              <a:off x="4530625" y="1582195"/>
              <a:ext cx="16527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" name="Shape 117"/>
            <p:cNvSpPr/>
            <p:nvPr/>
          </p:nvSpPr>
          <p:spPr>
            <a:xfrm>
              <a:off x="6014671" y="1481782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5990215" y="14237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6223854" y="1206568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Subject: capitalize and no full stop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0" name="Shape 120"/>
          <p:cNvCxnSpPr/>
          <p:nvPr/>
        </p:nvCxnSpPr>
        <p:spPr>
          <a:xfrm>
            <a:off x="5265375" y="2581964"/>
            <a:ext cx="1119000" cy="0"/>
          </a:xfrm>
          <a:prstGeom prst="straightConnector1">
            <a:avLst/>
          </a:prstGeom>
          <a:noFill/>
          <a:ln cap="flat" cmpd="sng" w="9525">
            <a:solidFill>
              <a:srgbClr val="BDBDB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Shape 121"/>
          <p:cNvSpPr/>
          <p:nvPr/>
        </p:nvSpPr>
        <p:spPr>
          <a:xfrm>
            <a:off x="6215596" y="2475777"/>
            <a:ext cx="198600" cy="198300"/>
          </a:xfrm>
          <a:prstGeom prst="ellipse">
            <a:avLst/>
          </a:prstGeom>
          <a:solidFill>
            <a:srgbClr val="761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6192615" y="2416923"/>
            <a:ext cx="247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582154" y="2921539"/>
            <a:ext cx="21273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Separate subject from body with a blank line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Where the commit warrants a bit more explanation, ensuring there is a blank line between subject and the detail will help the formatting of several Git tools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5775075" y="3653743"/>
            <a:ext cx="609300" cy="0"/>
          </a:xfrm>
          <a:prstGeom prst="straightConnector1">
            <a:avLst/>
          </a:prstGeom>
          <a:noFill/>
          <a:ln cap="flat" cmpd="sng" w="9525">
            <a:solidFill>
              <a:srgbClr val="BDBDB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Shape 125"/>
          <p:cNvSpPr/>
          <p:nvPr/>
        </p:nvSpPr>
        <p:spPr>
          <a:xfrm>
            <a:off x="6215596" y="3553327"/>
            <a:ext cx="198600" cy="198300"/>
          </a:xfrm>
          <a:prstGeom prst="ellipse">
            <a:avLst/>
          </a:prstGeom>
          <a:solidFill>
            <a:srgbClr val="922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6192615" y="3495410"/>
            <a:ext cx="247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6424775" y="3516350"/>
            <a:ext cx="22479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Explain </a:t>
            </a:r>
            <a:r>
              <a:rPr b="1" i="1" lang="en" sz="1200">
                <a:latin typeface="Roboto"/>
                <a:ea typeface="Roboto"/>
                <a:cs typeface="Roboto"/>
                <a:sym typeface="Roboto"/>
              </a:rPr>
              <a:t>what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i="1" lang="en" sz="1200">
                <a:latin typeface="Roboto"/>
                <a:ea typeface="Roboto"/>
                <a:cs typeface="Roboto"/>
                <a:sym typeface="Roboto"/>
              </a:rPr>
              <a:t>why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rather than how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This is </a:t>
            </a: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the most important thing because it communicates the context of the change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8" name="Shape 128"/>
          <p:cNvGrpSpPr/>
          <p:nvPr/>
        </p:nvGrpSpPr>
        <p:grpSpPr>
          <a:xfrm>
            <a:off x="603701" y="1776643"/>
            <a:ext cx="3468724" cy="747300"/>
            <a:chOff x="744101" y="1672393"/>
            <a:chExt cx="3468724" cy="747300"/>
          </a:xfrm>
        </p:grpSpPr>
        <p:cxnSp>
          <p:nvCxnSpPr>
            <p:cNvPr id="129" name="Shape 129"/>
            <p:cNvCxnSpPr/>
            <p:nvPr/>
          </p:nvCxnSpPr>
          <p:spPr>
            <a:xfrm rot="10800000">
              <a:off x="2921325" y="2046050"/>
              <a:ext cx="12915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" name="Shape 130"/>
            <p:cNvSpPr/>
            <p:nvPr/>
          </p:nvSpPr>
          <p:spPr>
            <a:xfrm>
              <a:off x="2874851" y="1943786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2849841" y="188474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744101" y="1672393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Wrap the subject and body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Restricting line length to 50 and 72 respectively makes for easier reading of the project log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33" name="Shape 133"/>
          <p:cNvCxnSpPr/>
          <p:nvPr/>
        </p:nvCxnSpPr>
        <p:spPr>
          <a:xfrm rot="10800000">
            <a:off x="2775495" y="3067860"/>
            <a:ext cx="849900" cy="0"/>
          </a:xfrm>
          <a:prstGeom prst="straightConnector1">
            <a:avLst/>
          </a:prstGeom>
          <a:noFill/>
          <a:ln cap="flat" cmpd="sng" w="9525">
            <a:solidFill>
              <a:srgbClr val="BDBDB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Shape 134"/>
          <p:cNvSpPr/>
          <p:nvPr/>
        </p:nvSpPr>
        <p:spPr>
          <a:xfrm>
            <a:off x="2734451" y="2967446"/>
            <a:ext cx="198600" cy="198300"/>
          </a:xfrm>
          <a:prstGeom prst="ellipse">
            <a:avLst/>
          </a:prstGeom>
          <a:solidFill>
            <a:srgbClr val="7F2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2709441" y="2911405"/>
            <a:ext cx="247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6412175" y="2206205"/>
            <a:ext cx="21273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Use the imperative mood in the subject line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This standard helps in two ways: it encourages ‘atomic’ commits  and it helps humans parse the story of the project when it consists of commits from multiple developers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2817409" y="1400352"/>
            <a:ext cx="3509178" cy="3257208"/>
            <a:chOff x="3318063" y="1368287"/>
            <a:chExt cx="2408000" cy="2993482"/>
          </a:xfrm>
        </p:grpSpPr>
        <p:sp>
          <p:nvSpPr>
            <p:cNvPr id="138" name="Shape 138"/>
            <p:cNvSpPr/>
            <p:nvPr/>
          </p:nvSpPr>
          <p:spPr>
            <a:xfrm>
              <a:off x="3595785" y="2775241"/>
              <a:ext cx="1853168" cy="919151"/>
            </a:xfrm>
            <a:custGeom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39" name="Shape 139"/>
            <p:cNvSpPr/>
            <p:nvPr/>
          </p:nvSpPr>
          <p:spPr>
            <a:xfrm>
              <a:off x="3318063" y="3194383"/>
              <a:ext cx="1203867" cy="1167385"/>
            </a:xfrm>
            <a:custGeom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40" name="Shape 140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141" name="Shape 141"/>
            <p:cNvSpPr/>
            <p:nvPr/>
          </p:nvSpPr>
          <p:spPr>
            <a:xfrm>
              <a:off x="3844034" y="2401368"/>
              <a:ext cx="1356545" cy="672851"/>
            </a:xfrm>
            <a:custGeom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42" name="Shape 142"/>
            <p:cNvSpPr/>
            <p:nvPr/>
          </p:nvSpPr>
          <p:spPr>
            <a:xfrm>
              <a:off x="3930892" y="2272397"/>
              <a:ext cx="1175304" cy="581421"/>
            </a:xfrm>
            <a:custGeom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43" name="Shape 143"/>
            <p:cNvSpPr/>
            <p:nvPr/>
          </p:nvSpPr>
          <p:spPr>
            <a:xfrm>
              <a:off x="4052837" y="2081437"/>
              <a:ext cx="931314" cy="460727"/>
            </a:xfrm>
            <a:custGeom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44" name="Shape 144"/>
            <p:cNvSpPr/>
            <p:nvPr/>
          </p:nvSpPr>
          <p:spPr>
            <a:xfrm>
              <a:off x="4233144" y="1787006"/>
              <a:ext cx="573183" cy="289305"/>
            </a:xfrm>
            <a:custGeom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45" name="Shape 145"/>
            <p:cNvSpPr/>
            <p:nvPr/>
          </p:nvSpPr>
          <p:spPr>
            <a:xfrm>
              <a:off x="3640743" y="2708179"/>
              <a:ext cx="881371" cy="854431"/>
            </a:xfrm>
            <a:custGeom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46" name="Shape 146"/>
            <p:cNvSpPr/>
            <p:nvPr/>
          </p:nvSpPr>
          <p:spPr>
            <a:xfrm>
              <a:off x="3964720" y="2291507"/>
              <a:ext cx="555203" cy="453658"/>
            </a:xfrm>
            <a:custGeom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47" name="Shape 147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148" name="Shape 148"/>
            <p:cNvSpPr/>
            <p:nvPr/>
          </p:nvSpPr>
          <p:spPr>
            <a:xfrm>
              <a:off x="4084537" y="1922553"/>
              <a:ext cx="435387" cy="501365"/>
            </a:xfrm>
            <a:custGeom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49" name="Shape 149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150" name="Shape 150"/>
            <p:cNvSpPr/>
            <p:nvPr/>
          </p:nvSpPr>
          <p:spPr>
            <a:xfrm>
              <a:off x="4266040" y="1368287"/>
              <a:ext cx="253884" cy="593119"/>
            </a:xfrm>
            <a:custGeom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51" name="Shape 151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152" name="Shape 152"/>
            <p:cNvSpPr/>
            <p:nvPr/>
          </p:nvSpPr>
          <p:spPr>
            <a:xfrm>
              <a:off x="3877348" y="2290728"/>
              <a:ext cx="642683" cy="657851"/>
            </a:xfrm>
            <a:custGeom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53" name="Shape 153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154" name="Shape 154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F2090"/>
            </a:solidFill>
            <a:ln>
              <a:noFill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