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Roboto"/>
      <p:regular r:id="rId25"/>
      <p:bold r:id="rId26"/>
      <p:italic r:id="rId27"/>
      <p:boldItalic r:id="rId28"/>
    </p:embeddedFont>
    <p:embeddedFont>
      <p:font typeface="Caveat"/>
      <p:regular r:id="rId29"/>
      <p:bold r:id="rId30"/>
    </p:embeddedFont>
    <p:embeddedFont>
      <p:font typeface="Alfa Slab One"/>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ve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lfaSlabOne-regular.fntdata"/><Relationship Id="rId30" Type="http://schemas.openxmlformats.org/officeDocument/2006/relationships/font" Target="fonts/Caveat-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860f972c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60f972c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60f972c3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60f972c3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645015c1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645015c1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645015c1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645015c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60f972c3f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60f972c3f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60f972c3f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60f972c3f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65046abf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65046abf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860f972c3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60f972c3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60f972c3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60f972c3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60f972c3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60f972c3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60f972c3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60f972c3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60f972c3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60f972c3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60f972c3f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60f972c3f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60f972c3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60f972c3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60f972c3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60f972c3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github.com/gtvj/exploring-pwa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eveloper.mozilla.org/en-US/docs/Web/API/Service_Worker_API#Service_worker_concepts_and_usa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app.pluralsight.com/courses/2f28c215-61f8-4c89-8d3f-9df5faa2773b/table-of-contents" TargetMode="External"/><Relationship Id="rId4" Type="http://schemas.openxmlformats.org/officeDocument/2006/relationships/hyperlink" Target="https://angular.io/guide/service-worker-intr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github.com/gtvj/exploring-pwas"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developer.mozilla.org/en-US/docs/Web/API/Service_Worker_API"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Progressive Web Apps</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2. The Service Worker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54000"/>
            <a:ext cx="85659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closer look at the Service Worker ‘fetch’ event</a:t>
            </a:r>
            <a:endParaRPr/>
          </a:p>
        </p:txBody>
      </p:sp>
      <p:sp>
        <p:nvSpPr>
          <p:cNvPr id="155" name="Google Shape;155;p22"/>
          <p:cNvSpPr txBox="1"/>
          <p:nvPr>
            <p:ph idx="1" type="body"/>
          </p:nvPr>
        </p:nvSpPr>
        <p:spPr>
          <a:xfrm>
            <a:off x="311700" y="728875"/>
            <a:ext cx="2808000" cy="30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demo:</a:t>
            </a:r>
            <a:endParaRPr/>
          </a:p>
          <a:p>
            <a:pPr indent="-304800" lvl="0" marL="457200" rtl="0" algn="l">
              <a:spcBef>
                <a:spcPts val="1600"/>
              </a:spcBef>
              <a:spcAft>
                <a:spcPts val="0"/>
              </a:spcAft>
              <a:buSzPts val="1200"/>
              <a:buChar char="●"/>
            </a:pPr>
            <a:r>
              <a:rPr lang="en"/>
              <a:t>Clear site data, from the Application panel</a:t>
            </a:r>
            <a:endParaRPr/>
          </a:p>
          <a:p>
            <a:pPr indent="-304800" lvl="0" marL="457200" rtl="0" algn="l">
              <a:spcBef>
                <a:spcPts val="0"/>
              </a:spcBef>
              <a:spcAft>
                <a:spcPts val="0"/>
              </a:spcAft>
              <a:buSzPts val="1200"/>
              <a:buChar char="●"/>
            </a:pPr>
            <a:r>
              <a:rPr lang="en"/>
              <a:t>Click the ‘Service worker events’ link</a:t>
            </a:r>
            <a:endParaRPr/>
          </a:p>
          <a:p>
            <a:pPr indent="-304800" lvl="0" marL="457200" rtl="0" algn="l">
              <a:spcBef>
                <a:spcPts val="0"/>
              </a:spcBef>
              <a:spcAft>
                <a:spcPts val="0"/>
              </a:spcAft>
              <a:buSzPts val="1200"/>
              <a:buChar char="●"/>
            </a:pPr>
            <a:r>
              <a:rPr lang="en"/>
              <a:t>Note the colour of the logo - and that this logo is loaded via an &lt;img&gt; tag in the HTML</a:t>
            </a:r>
            <a:endParaRPr/>
          </a:p>
          <a:p>
            <a:pPr indent="-304800" lvl="0" marL="457200" rtl="0" algn="l">
              <a:spcBef>
                <a:spcPts val="0"/>
              </a:spcBef>
              <a:spcAft>
                <a:spcPts val="0"/>
              </a:spcAft>
              <a:buSzPts val="1200"/>
              <a:buChar char="●"/>
            </a:pPr>
            <a:r>
              <a:rPr lang="en"/>
              <a:t>Reload the page and look at the logo</a:t>
            </a:r>
            <a:endParaRPr/>
          </a:p>
          <a:p>
            <a:pPr indent="-304800" lvl="0" marL="457200" rtl="0" algn="l">
              <a:spcBef>
                <a:spcPts val="0"/>
              </a:spcBef>
              <a:spcAft>
                <a:spcPts val="0"/>
              </a:spcAft>
              <a:buSzPts val="1200"/>
              <a:buChar char="●"/>
            </a:pPr>
            <a:r>
              <a:rPr lang="en"/>
              <a:t>Close the browser and past the image URL into a new window</a:t>
            </a:r>
            <a:endParaRPr/>
          </a:p>
        </p:txBody>
      </p:sp>
      <p:pic>
        <p:nvPicPr>
          <p:cNvPr id="156" name="Google Shape;156;p22"/>
          <p:cNvPicPr preferRelativeResize="0"/>
          <p:nvPr/>
        </p:nvPicPr>
        <p:blipFill>
          <a:blip r:embed="rId3">
            <a:alphaModFix/>
          </a:blip>
          <a:stretch>
            <a:fillRect/>
          </a:stretch>
        </p:blipFill>
        <p:spPr>
          <a:xfrm>
            <a:off x="3475651" y="1304447"/>
            <a:ext cx="5454251" cy="1315400"/>
          </a:xfrm>
          <a:prstGeom prst="rect">
            <a:avLst/>
          </a:prstGeom>
          <a:noFill/>
          <a:ln>
            <a:noFill/>
          </a:ln>
        </p:spPr>
      </p:pic>
      <p:sp>
        <p:nvSpPr>
          <p:cNvPr id="157" name="Google Shape;157;p22"/>
          <p:cNvSpPr txBox="1"/>
          <p:nvPr/>
        </p:nvSpPr>
        <p:spPr>
          <a:xfrm>
            <a:off x="6309500" y="625500"/>
            <a:ext cx="15348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veat"/>
                <a:ea typeface="Caveat"/>
                <a:cs typeface="Caveat"/>
                <a:sym typeface="Caveat"/>
              </a:rPr>
              <a:t>Not to be confused with the Fetch API</a:t>
            </a:r>
            <a:endParaRPr>
              <a:latin typeface="Caveat"/>
              <a:ea typeface="Caveat"/>
              <a:cs typeface="Caveat"/>
              <a:sym typeface="Caveat"/>
            </a:endParaRPr>
          </a:p>
        </p:txBody>
      </p:sp>
      <p:cxnSp>
        <p:nvCxnSpPr>
          <p:cNvPr id="158" name="Google Shape;158;p22"/>
          <p:cNvCxnSpPr/>
          <p:nvPr/>
        </p:nvCxnSpPr>
        <p:spPr>
          <a:xfrm flipH="1">
            <a:off x="7062100" y="591000"/>
            <a:ext cx="206700" cy="110700"/>
          </a:xfrm>
          <a:prstGeom prst="straightConnector1">
            <a:avLst/>
          </a:prstGeom>
          <a:noFill/>
          <a:ln cap="flat" cmpd="sng" w="9525">
            <a:solidFill>
              <a:schemeClr val="dk2"/>
            </a:solidFill>
            <a:prstDash val="solid"/>
            <a:round/>
            <a:headEnd len="med" w="med" type="none"/>
            <a:tailEnd len="med" w="med" type="none"/>
          </a:ln>
        </p:spPr>
      </p:cxnSp>
      <p:sp>
        <p:nvSpPr>
          <p:cNvPr id="159" name="Google Shape;159;p22"/>
          <p:cNvSpPr txBox="1"/>
          <p:nvPr/>
        </p:nvSpPr>
        <p:spPr>
          <a:xfrm>
            <a:off x="3475650" y="2811575"/>
            <a:ext cx="5432100" cy="21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Proxima Nova"/>
                <a:ea typeface="Proxima Nova"/>
                <a:cs typeface="Proxima Nova"/>
                <a:sym typeface="Proxima Nova"/>
              </a:rPr>
              <a:t>The service worker receives a fetch event for every request within its scope.</a:t>
            </a:r>
            <a:endParaRPr sz="1200">
              <a:solidFill>
                <a:srgbClr val="666666"/>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666666"/>
              </a:solidFill>
              <a:latin typeface="Proxima Nova"/>
              <a:ea typeface="Proxima Nova"/>
              <a:cs typeface="Proxima Nova"/>
              <a:sym typeface="Proxima Nova"/>
            </a:endParaRPr>
          </a:p>
          <a:p>
            <a:pPr indent="0" lvl="0" marL="0" rtl="0" algn="l">
              <a:spcBef>
                <a:spcPts val="0"/>
              </a:spcBef>
              <a:spcAft>
                <a:spcPts val="0"/>
              </a:spcAft>
              <a:buNone/>
            </a:pPr>
            <a:r>
              <a:rPr lang="en" sz="1200">
                <a:solidFill>
                  <a:srgbClr val="666666"/>
                </a:solidFill>
                <a:latin typeface="Proxima Nova"/>
                <a:ea typeface="Proxima Nova"/>
                <a:cs typeface="Proxima Nova"/>
                <a:sym typeface="Proxima Nova"/>
              </a:rPr>
              <a:t>This includes requests that are made within CSS files, HTML tags and by JavaScript. It even includes the initial request for the HTML file.</a:t>
            </a:r>
            <a:endParaRPr sz="1200">
              <a:solidFill>
                <a:srgbClr val="666666"/>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666666"/>
              </a:solidFill>
              <a:latin typeface="Proxima Nova"/>
              <a:ea typeface="Proxima Nova"/>
              <a:cs typeface="Proxima Nova"/>
              <a:sym typeface="Proxima Nova"/>
            </a:endParaRPr>
          </a:p>
          <a:p>
            <a:pPr indent="0" lvl="0" marL="0" rtl="0" algn="l">
              <a:spcBef>
                <a:spcPts val="0"/>
              </a:spcBef>
              <a:spcAft>
                <a:spcPts val="0"/>
              </a:spcAft>
              <a:buNone/>
            </a:pPr>
            <a:r>
              <a:rPr lang="en" sz="1200">
                <a:solidFill>
                  <a:srgbClr val="666666"/>
                </a:solidFill>
                <a:latin typeface="Proxima Nova"/>
                <a:ea typeface="Proxima Nova"/>
                <a:cs typeface="Proxima Nova"/>
                <a:sym typeface="Proxima Nova"/>
              </a:rPr>
              <a:t>Within the handlers we can use respondWith() to deliver a different resource - either from a cache, by making an alternative network request, or building a response on the fly</a:t>
            </a:r>
            <a:endParaRPr sz="1200">
              <a:solidFill>
                <a:srgbClr val="666666"/>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666666"/>
              </a:solidFill>
              <a:latin typeface="Proxima Nova"/>
              <a:ea typeface="Proxima Nova"/>
              <a:cs typeface="Proxima Nova"/>
              <a:sym typeface="Proxima Nova"/>
            </a:endParaRPr>
          </a:p>
          <a:p>
            <a:pPr indent="0" lvl="0" marL="0" rtl="0" algn="l">
              <a:spcBef>
                <a:spcPts val="0"/>
              </a:spcBef>
              <a:spcAft>
                <a:spcPts val="0"/>
              </a:spcAft>
              <a:buNone/>
            </a:pPr>
            <a:r>
              <a:rPr lang="en" sz="1200">
                <a:solidFill>
                  <a:srgbClr val="666666"/>
                </a:solidFill>
                <a:latin typeface="Proxima Nova"/>
                <a:ea typeface="Proxima Nova"/>
                <a:cs typeface="Proxima Nova"/>
                <a:sym typeface="Proxima Nova"/>
              </a:rPr>
              <a:t>An interesting exercise would be to update the Service Worker so that an alternative HTML file is served. </a:t>
            </a:r>
            <a:endParaRPr sz="1200">
              <a:solidFill>
                <a:srgbClr val="666666"/>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11700" y="11652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3. Creating responses ‘on the fly’</a:t>
            </a:r>
            <a:endParaRPr/>
          </a:p>
        </p:txBody>
      </p:sp>
      <p:sp>
        <p:nvSpPr>
          <p:cNvPr id="165" name="Google Shape;165;p23"/>
          <p:cNvSpPr txBox="1"/>
          <p:nvPr>
            <p:ph idx="1" type="body"/>
          </p:nvPr>
        </p:nvSpPr>
        <p:spPr>
          <a:xfrm>
            <a:off x="311700" y="2024275"/>
            <a:ext cx="2808000" cy="20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fetching ‘different’ files, we can use the Response() constructure to create a response ‘on the fly’.</a:t>
            </a:r>
            <a:endParaRPr/>
          </a:p>
          <a:p>
            <a:pPr indent="0" lvl="0" marL="0" rtl="0" algn="l">
              <a:spcBef>
                <a:spcPts val="1600"/>
              </a:spcBef>
              <a:spcAft>
                <a:spcPts val="1600"/>
              </a:spcAft>
              <a:buNone/>
            </a:pPr>
            <a:r>
              <a:rPr lang="en"/>
              <a:t>An example of this can be found in the service-worker-response-on-the-fly directory</a:t>
            </a:r>
            <a:endParaRPr/>
          </a:p>
        </p:txBody>
      </p:sp>
      <p:pic>
        <p:nvPicPr>
          <p:cNvPr id="166" name="Google Shape;166;p23"/>
          <p:cNvPicPr preferRelativeResize="0"/>
          <p:nvPr/>
        </p:nvPicPr>
        <p:blipFill>
          <a:blip r:embed="rId3">
            <a:alphaModFix/>
          </a:blip>
          <a:stretch>
            <a:fillRect/>
          </a:stretch>
        </p:blipFill>
        <p:spPr>
          <a:xfrm>
            <a:off x="3195900" y="457200"/>
            <a:ext cx="5719499" cy="44215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936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4. ‘Catching’ failed fetches</a:t>
            </a:r>
            <a:endParaRPr/>
          </a:p>
        </p:txBody>
      </p:sp>
      <p:sp>
        <p:nvSpPr>
          <p:cNvPr id="172" name="Google Shape;172;p24"/>
          <p:cNvSpPr txBox="1"/>
          <p:nvPr>
            <p:ph idx="1" type="body"/>
          </p:nvPr>
        </p:nvSpPr>
        <p:spPr>
          <a:xfrm>
            <a:off x="311700" y="1795675"/>
            <a:ext cx="2808000" cy="30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intercepting a browser’s default response to a Fetch </a:t>
            </a:r>
            <a:r>
              <a:rPr i="1" lang="en"/>
              <a:t>event </a:t>
            </a:r>
            <a:r>
              <a:rPr lang="en"/>
              <a:t>and interjecting Fetch </a:t>
            </a:r>
            <a:r>
              <a:rPr i="1" lang="en"/>
              <a:t>API</a:t>
            </a:r>
            <a:r>
              <a:rPr lang="en"/>
              <a:t> call we can detect a user being offline and provide a custom experience.</a:t>
            </a:r>
            <a:endParaRPr/>
          </a:p>
          <a:p>
            <a:pPr indent="0" lvl="0" marL="0" rtl="0" algn="l">
              <a:spcBef>
                <a:spcPts val="1600"/>
              </a:spcBef>
              <a:spcAft>
                <a:spcPts val="0"/>
              </a:spcAft>
              <a:buNone/>
            </a:pPr>
            <a:r>
              <a:rPr lang="en"/>
              <a:t>Note: </a:t>
            </a:r>
            <a:endParaRPr/>
          </a:p>
          <a:p>
            <a:pPr indent="-304800" lvl="0" marL="457200" rtl="0" algn="l">
              <a:spcBef>
                <a:spcPts val="1600"/>
              </a:spcBef>
              <a:spcAft>
                <a:spcPts val="0"/>
              </a:spcAft>
              <a:buSzPts val="1200"/>
              <a:buChar char="●"/>
            </a:pPr>
            <a:r>
              <a:rPr lang="en"/>
              <a:t>Test event.request.url</a:t>
            </a:r>
            <a:endParaRPr/>
          </a:p>
          <a:p>
            <a:pPr indent="-304800" lvl="0" marL="457200" rtl="0" algn="l">
              <a:spcBef>
                <a:spcPts val="0"/>
              </a:spcBef>
              <a:spcAft>
                <a:spcPts val="0"/>
              </a:spcAft>
              <a:buSzPts val="1200"/>
              <a:buChar char="●"/>
            </a:pPr>
            <a:r>
              <a:rPr lang="en"/>
              <a:t>event.respondWith</a:t>
            </a:r>
            <a:endParaRPr/>
          </a:p>
          <a:p>
            <a:pPr indent="-304800" lvl="0" marL="457200" rtl="0" algn="l">
              <a:spcBef>
                <a:spcPts val="0"/>
              </a:spcBef>
              <a:spcAft>
                <a:spcPts val="0"/>
              </a:spcAft>
              <a:buSzPts val="1200"/>
              <a:buChar char="●"/>
            </a:pPr>
            <a:r>
              <a:rPr lang="en"/>
              <a:t>Use of catch() on the promise returned by Fetch</a:t>
            </a:r>
            <a:endParaRPr/>
          </a:p>
        </p:txBody>
      </p:sp>
      <p:pic>
        <p:nvPicPr>
          <p:cNvPr id="173" name="Google Shape;173;p24"/>
          <p:cNvPicPr preferRelativeResize="0"/>
          <p:nvPr/>
        </p:nvPicPr>
        <p:blipFill>
          <a:blip r:embed="rId3">
            <a:alphaModFix/>
          </a:blip>
          <a:stretch>
            <a:fillRect/>
          </a:stretch>
        </p:blipFill>
        <p:spPr>
          <a:xfrm>
            <a:off x="3220450" y="1591400"/>
            <a:ext cx="5719498" cy="22516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631800"/>
            <a:ext cx="52008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3. Broad brush caching</a:t>
            </a:r>
            <a:endParaRPr/>
          </a:p>
        </p:txBody>
      </p:sp>
      <p:sp>
        <p:nvSpPr>
          <p:cNvPr id="179" name="Google Shape;179;p25"/>
          <p:cNvSpPr txBox="1"/>
          <p:nvPr>
            <p:ph idx="1" type="body"/>
          </p:nvPr>
        </p:nvSpPr>
        <p:spPr>
          <a:xfrm>
            <a:off x="311700" y="1353250"/>
            <a:ext cx="4905600" cy="30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slightly more involved example can be seen by clicking the ‘</a:t>
            </a:r>
            <a:r>
              <a:rPr b="1" lang="en"/>
              <a:t>Service Worker cache everything</a:t>
            </a:r>
            <a:r>
              <a:rPr lang="en"/>
              <a:t>’ on the home page when running </a:t>
            </a:r>
            <a:r>
              <a:rPr lang="en" u="sng">
                <a:solidFill>
                  <a:schemeClr val="hlink"/>
                </a:solidFill>
                <a:hlinkClick r:id="rId3"/>
              </a:rPr>
              <a:t>https://github.com/gtvj/exploring-pwas</a:t>
            </a:r>
            <a:r>
              <a:rPr lang="en"/>
              <a:t>. Then:</a:t>
            </a:r>
            <a:endParaRPr/>
          </a:p>
          <a:p>
            <a:pPr indent="-304800" lvl="0" marL="457200" rtl="0" algn="l">
              <a:spcBef>
                <a:spcPts val="1600"/>
              </a:spcBef>
              <a:spcAft>
                <a:spcPts val="0"/>
              </a:spcAft>
              <a:buSzPts val="1200"/>
              <a:buAutoNum type="arabicPeriod"/>
            </a:pPr>
            <a:r>
              <a:rPr lang="en"/>
              <a:t>Disable the cache (in the Network panel) and set it to ‘Slow 3G’ connection</a:t>
            </a:r>
            <a:endParaRPr/>
          </a:p>
          <a:p>
            <a:pPr indent="-304800" lvl="0" marL="457200" rtl="0" algn="l">
              <a:spcBef>
                <a:spcPts val="0"/>
              </a:spcBef>
              <a:spcAft>
                <a:spcPts val="0"/>
              </a:spcAft>
              <a:buSzPts val="1200"/>
              <a:buAutoNum type="arabicPeriod"/>
            </a:pPr>
            <a:r>
              <a:rPr lang="en"/>
              <a:t>Click the ‘Service Worker cache everything’ link</a:t>
            </a:r>
            <a:endParaRPr/>
          </a:p>
          <a:p>
            <a:pPr indent="-304800" lvl="0" marL="457200" rtl="0" algn="l">
              <a:spcBef>
                <a:spcPts val="0"/>
              </a:spcBef>
              <a:spcAft>
                <a:spcPts val="0"/>
              </a:spcAft>
              <a:buSzPts val="1200"/>
              <a:buAutoNum type="arabicPeriod"/>
            </a:pPr>
            <a:r>
              <a:rPr lang="en"/>
              <a:t>Check the </a:t>
            </a:r>
            <a:endParaRPr/>
          </a:p>
          <a:p>
            <a:pPr indent="-304800" lvl="1" marL="914400" rtl="0" algn="l">
              <a:spcBef>
                <a:spcPts val="0"/>
              </a:spcBef>
              <a:spcAft>
                <a:spcPts val="0"/>
              </a:spcAft>
              <a:buSzPts val="1200"/>
              <a:buAutoNum type="alphaLcPeriod"/>
            </a:pPr>
            <a:r>
              <a:rPr lang="en"/>
              <a:t>browser console to see the service registration message and confirmation that cache_list has been added to cache</a:t>
            </a:r>
            <a:endParaRPr/>
          </a:p>
          <a:p>
            <a:pPr indent="-304800" lvl="1" marL="914400" rtl="0" algn="l">
              <a:spcBef>
                <a:spcPts val="0"/>
              </a:spcBef>
              <a:spcAft>
                <a:spcPts val="0"/>
              </a:spcAft>
              <a:buSzPts val="1200"/>
              <a:buAutoNum type="alphaLcPeriod"/>
            </a:pPr>
            <a:r>
              <a:rPr lang="en"/>
              <a:t>Application tab to see the registered Service Worker</a:t>
            </a:r>
            <a:endParaRPr/>
          </a:p>
          <a:p>
            <a:pPr indent="-304800" lvl="0" marL="457200" rtl="0" algn="l">
              <a:spcBef>
                <a:spcPts val="0"/>
              </a:spcBef>
              <a:spcAft>
                <a:spcPts val="0"/>
              </a:spcAft>
              <a:buSzPts val="1200"/>
              <a:buAutoNum type="arabicPeriod"/>
            </a:pPr>
            <a:r>
              <a:rPr lang="en"/>
              <a:t>Stop your web server</a:t>
            </a:r>
            <a:endParaRPr/>
          </a:p>
          <a:p>
            <a:pPr indent="-304800" lvl="0" marL="457200" rtl="0" algn="l">
              <a:spcBef>
                <a:spcPts val="0"/>
              </a:spcBef>
              <a:spcAft>
                <a:spcPts val="0"/>
              </a:spcAft>
              <a:buSzPts val="1200"/>
              <a:buAutoNum type="arabicPeriod"/>
            </a:pPr>
            <a:r>
              <a:rPr lang="en"/>
              <a:t>Reload the page</a:t>
            </a:r>
            <a:endParaRPr/>
          </a:p>
        </p:txBody>
      </p:sp>
      <p:sp>
        <p:nvSpPr>
          <p:cNvPr id="180" name="Google Shape;180;p25"/>
          <p:cNvSpPr txBox="1"/>
          <p:nvPr/>
        </p:nvSpPr>
        <p:spPr>
          <a:xfrm>
            <a:off x="5696950" y="1894200"/>
            <a:ext cx="3076800" cy="13551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FFFF"/>
                </a:solidFill>
                <a:latin typeface="Caveat"/>
                <a:ea typeface="Caveat"/>
                <a:cs typeface="Caveat"/>
                <a:sym typeface="Caveat"/>
              </a:rPr>
              <a:t>Something to note:</a:t>
            </a:r>
            <a:endParaRPr b="1" sz="1700">
              <a:solidFill>
                <a:srgbClr val="FFFFFF"/>
              </a:solidFill>
              <a:latin typeface="Caveat"/>
              <a:ea typeface="Caveat"/>
              <a:cs typeface="Caveat"/>
              <a:sym typeface="Caveat"/>
            </a:endParaRPr>
          </a:p>
          <a:p>
            <a:pPr indent="0" lvl="0" marL="0" rtl="0" algn="l">
              <a:spcBef>
                <a:spcPts val="0"/>
              </a:spcBef>
              <a:spcAft>
                <a:spcPts val="0"/>
              </a:spcAft>
              <a:buNone/>
            </a:pPr>
            <a:r>
              <a:t/>
            </a:r>
            <a:endParaRPr b="1" sz="1700">
              <a:solidFill>
                <a:srgbClr val="FFFFFF"/>
              </a:solidFill>
              <a:latin typeface="Caveat"/>
              <a:ea typeface="Caveat"/>
              <a:cs typeface="Caveat"/>
              <a:sym typeface="Caveat"/>
            </a:endParaRPr>
          </a:p>
          <a:p>
            <a:pPr indent="0" lvl="0" marL="0" rtl="0" algn="l">
              <a:spcBef>
                <a:spcPts val="0"/>
              </a:spcBef>
              <a:spcAft>
                <a:spcPts val="0"/>
              </a:spcAft>
              <a:buNone/>
            </a:pPr>
            <a:r>
              <a:rPr lang="en" sz="1700">
                <a:solidFill>
                  <a:srgbClr val="FFFFFF"/>
                </a:solidFill>
                <a:latin typeface="Caveat"/>
                <a:ea typeface="Caveat"/>
                <a:cs typeface="Caveat"/>
                <a:sym typeface="Caveat"/>
              </a:rPr>
              <a:t>Despite being on a ‘Slow 3G’ connection the page loads instantly</a:t>
            </a:r>
            <a:endParaRPr b="1" sz="1700">
              <a:solidFill>
                <a:srgbClr val="FFFFFF"/>
              </a:solidFill>
              <a:latin typeface="Caveat"/>
              <a:ea typeface="Caveat"/>
              <a:cs typeface="Caveat"/>
              <a:sym typeface="Cave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idx="1" type="body"/>
          </p:nvPr>
        </p:nvSpPr>
        <p:spPr>
          <a:xfrm>
            <a:off x="319500" y="4233725"/>
            <a:ext cx="23880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closer look at this example</a:t>
            </a:r>
            <a:endParaRPr/>
          </a:p>
        </p:txBody>
      </p:sp>
      <p:pic>
        <p:nvPicPr>
          <p:cNvPr id="186" name="Google Shape;186;p26"/>
          <p:cNvPicPr preferRelativeResize="0"/>
          <p:nvPr/>
        </p:nvPicPr>
        <p:blipFill>
          <a:blip r:embed="rId3">
            <a:alphaModFix/>
          </a:blip>
          <a:stretch>
            <a:fillRect/>
          </a:stretch>
        </p:blipFill>
        <p:spPr>
          <a:xfrm>
            <a:off x="2707400" y="140575"/>
            <a:ext cx="3729201" cy="4862351"/>
          </a:xfrm>
          <a:prstGeom prst="rect">
            <a:avLst/>
          </a:prstGeom>
          <a:noFill/>
          <a:ln>
            <a:noFill/>
          </a:ln>
        </p:spPr>
      </p:pic>
      <p:sp>
        <p:nvSpPr>
          <p:cNvPr id="187" name="Google Shape;187;p26"/>
          <p:cNvSpPr txBox="1"/>
          <p:nvPr/>
        </p:nvSpPr>
        <p:spPr>
          <a:xfrm>
            <a:off x="369000" y="81200"/>
            <a:ext cx="1276800" cy="50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Caveat"/>
                <a:ea typeface="Caveat"/>
                <a:cs typeface="Caveat"/>
                <a:sym typeface="Caveat"/>
              </a:rPr>
              <a:t>The files we want to cache</a:t>
            </a:r>
            <a:endParaRPr>
              <a:latin typeface="Caveat"/>
              <a:ea typeface="Caveat"/>
              <a:cs typeface="Caveat"/>
              <a:sym typeface="Caveat"/>
            </a:endParaRPr>
          </a:p>
        </p:txBody>
      </p:sp>
      <p:cxnSp>
        <p:nvCxnSpPr>
          <p:cNvPr id="188" name="Google Shape;188;p26"/>
          <p:cNvCxnSpPr>
            <a:stCxn id="187" idx="3"/>
          </p:cNvCxnSpPr>
          <p:nvPr/>
        </p:nvCxnSpPr>
        <p:spPr>
          <a:xfrm flipH="1" rot="10800000">
            <a:off x="1645800" y="311750"/>
            <a:ext cx="1017900" cy="20400"/>
          </a:xfrm>
          <a:prstGeom prst="straightConnector1">
            <a:avLst/>
          </a:prstGeom>
          <a:noFill/>
          <a:ln cap="flat" cmpd="sng" w="9525">
            <a:solidFill>
              <a:schemeClr val="dk2"/>
            </a:solidFill>
            <a:prstDash val="solid"/>
            <a:round/>
            <a:headEnd len="med" w="med" type="none"/>
            <a:tailEnd len="med" w="med" type="triangle"/>
          </a:ln>
        </p:spPr>
      </p:cxnSp>
      <p:sp>
        <p:nvSpPr>
          <p:cNvPr id="189" name="Google Shape;189;p26"/>
          <p:cNvSpPr txBox="1"/>
          <p:nvPr/>
        </p:nvSpPr>
        <p:spPr>
          <a:xfrm>
            <a:off x="107400" y="680225"/>
            <a:ext cx="2187600" cy="50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latin typeface="Courier New"/>
                <a:ea typeface="Courier New"/>
                <a:cs typeface="Courier New"/>
                <a:sym typeface="Courier New"/>
              </a:rPr>
              <a:t>self</a:t>
            </a:r>
            <a:r>
              <a:rPr lang="en">
                <a:latin typeface="Caveat"/>
                <a:ea typeface="Caveat"/>
                <a:cs typeface="Caveat"/>
                <a:sym typeface="Caveat"/>
              </a:rPr>
              <a:t> is the worker global scope - like </a:t>
            </a:r>
            <a:r>
              <a:rPr lang="en" sz="900">
                <a:latin typeface="Courier New"/>
                <a:ea typeface="Courier New"/>
                <a:cs typeface="Courier New"/>
                <a:sym typeface="Courier New"/>
              </a:rPr>
              <a:t>window</a:t>
            </a:r>
            <a:r>
              <a:rPr lang="en">
                <a:latin typeface="Caveat"/>
                <a:ea typeface="Caveat"/>
                <a:cs typeface="Caveat"/>
                <a:sym typeface="Caveat"/>
              </a:rPr>
              <a:t> in normal browser JS or </a:t>
            </a:r>
            <a:r>
              <a:rPr lang="en" sz="900">
                <a:latin typeface="Courier New"/>
                <a:ea typeface="Courier New"/>
                <a:cs typeface="Courier New"/>
                <a:sym typeface="Courier New"/>
              </a:rPr>
              <a:t>global</a:t>
            </a:r>
            <a:r>
              <a:rPr lang="en">
                <a:latin typeface="Caveat"/>
                <a:ea typeface="Caveat"/>
                <a:cs typeface="Caveat"/>
                <a:sym typeface="Caveat"/>
              </a:rPr>
              <a:t> in Node </a:t>
            </a:r>
            <a:endParaRPr>
              <a:latin typeface="Caveat"/>
              <a:ea typeface="Caveat"/>
              <a:cs typeface="Caveat"/>
              <a:sym typeface="Caveat"/>
            </a:endParaRPr>
          </a:p>
        </p:txBody>
      </p:sp>
      <p:sp>
        <p:nvSpPr>
          <p:cNvPr id="190" name="Google Shape;190;p26"/>
          <p:cNvSpPr txBox="1"/>
          <p:nvPr/>
        </p:nvSpPr>
        <p:spPr>
          <a:xfrm>
            <a:off x="162350" y="1530200"/>
            <a:ext cx="1905900" cy="50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Caveat"/>
                <a:ea typeface="Caveat"/>
                <a:cs typeface="Caveat"/>
                <a:sym typeface="Caveat"/>
              </a:rPr>
              <a:t>Opening the cache we want to use and add our items</a:t>
            </a:r>
            <a:endParaRPr>
              <a:latin typeface="Caveat"/>
              <a:ea typeface="Caveat"/>
              <a:cs typeface="Caveat"/>
              <a:sym typeface="Caveat"/>
            </a:endParaRPr>
          </a:p>
        </p:txBody>
      </p:sp>
      <p:cxnSp>
        <p:nvCxnSpPr>
          <p:cNvPr id="191" name="Google Shape;191;p26"/>
          <p:cNvCxnSpPr>
            <a:stCxn id="189" idx="3"/>
          </p:cNvCxnSpPr>
          <p:nvPr/>
        </p:nvCxnSpPr>
        <p:spPr>
          <a:xfrm>
            <a:off x="2295000" y="931175"/>
            <a:ext cx="369000" cy="397200"/>
          </a:xfrm>
          <a:prstGeom prst="straightConnector1">
            <a:avLst/>
          </a:prstGeom>
          <a:noFill/>
          <a:ln cap="flat" cmpd="sng" w="9525">
            <a:solidFill>
              <a:schemeClr val="dk2"/>
            </a:solidFill>
            <a:prstDash val="solid"/>
            <a:round/>
            <a:headEnd len="med" w="med" type="none"/>
            <a:tailEnd len="med" w="med" type="triangle"/>
          </a:ln>
        </p:spPr>
      </p:cxnSp>
      <p:cxnSp>
        <p:nvCxnSpPr>
          <p:cNvPr id="192" name="Google Shape;192;p26"/>
          <p:cNvCxnSpPr>
            <a:stCxn id="190" idx="3"/>
          </p:cNvCxnSpPr>
          <p:nvPr/>
        </p:nvCxnSpPr>
        <p:spPr>
          <a:xfrm flipH="1" rot="10800000">
            <a:off x="2068250" y="1712150"/>
            <a:ext cx="544200" cy="69000"/>
          </a:xfrm>
          <a:prstGeom prst="straightConnector1">
            <a:avLst/>
          </a:prstGeom>
          <a:noFill/>
          <a:ln cap="flat" cmpd="sng" w="9525">
            <a:solidFill>
              <a:schemeClr val="dk2"/>
            </a:solidFill>
            <a:prstDash val="solid"/>
            <a:round/>
            <a:headEnd len="med" w="med" type="none"/>
            <a:tailEnd len="med" w="med" type="triangle"/>
          </a:ln>
        </p:spPr>
      </p:cxnSp>
      <p:sp>
        <p:nvSpPr>
          <p:cNvPr id="193" name="Google Shape;193;p26"/>
          <p:cNvSpPr txBox="1"/>
          <p:nvPr/>
        </p:nvSpPr>
        <p:spPr>
          <a:xfrm>
            <a:off x="107400" y="2135700"/>
            <a:ext cx="1905900" cy="50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Caveat"/>
                <a:ea typeface="Caveat"/>
                <a:cs typeface="Caveat"/>
                <a:sym typeface="Caveat"/>
              </a:rPr>
              <a:t>Attaching an event listener to all fetch events - including those raised by HTML or CSS</a:t>
            </a:r>
            <a:endParaRPr>
              <a:latin typeface="Caveat"/>
              <a:ea typeface="Caveat"/>
              <a:cs typeface="Caveat"/>
              <a:sym typeface="Caveat"/>
            </a:endParaRPr>
          </a:p>
        </p:txBody>
      </p:sp>
      <p:cxnSp>
        <p:nvCxnSpPr>
          <p:cNvPr id="194" name="Google Shape;194;p26"/>
          <p:cNvCxnSpPr/>
          <p:nvPr/>
        </p:nvCxnSpPr>
        <p:spPr>
          <a:xfrm>
            <a:off x="2013300" y="2462850"/>
            <a:ext cx="599100" cy="43380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26"/>
          <p:cNvCxnSpPr/>
          <p:nvPr/>
        </p:nvCxnSpPr>
        <p:spPr>
          <a:xfrm flipH="1" rot="10800000">
            <a:off x="2235975" y="3144975"/>
            <a:ext cx="404100" cy="17580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p26"/>
          <p:cNvSpPr txBox="1"/>
          <p:nvPr/>
        </p:nvSpPr>
        <p:spPr>
          <a:xfrm>
            <a:off x="193375" y="3314250"/>
            <a:ext cx="2227200" cy="50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Caveat"/>
                <a:ea typeface="Caveat"/>
                <a:cs typeface="Caveat"/>
                <a:sym typeface="Caveat"/>
              </a:rPr>
              <a:t>Preventing the default fetch handling and providing our own Response promise </a:t>
            </a:r>
            <a:endParaRPr>
              <a:latin typeface="Caveat"/>
              <a:ea typeface="Caveat"/>
              <a:cs typeface="Caveat"/>
              <a:sym typeface="Caveat"/>
            </a:endParaRPr>
          </a:p>
        </p:txBody>
      </p:sp>
      <p:sp>
        <p:nvSpPr>
          <p:cNvPr id="197" name="Google Shape;197;p26"/>
          <p:cNvSpPr txBox="1"/>
          <p:nvPr/>
        </p:nvSpPr>
        <p:spPr>
          <a:xfrm>
            <a:off x="6582500" y="140200"/>
            <a:ext cx="2457300" cy="48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While this isn’t a mountain of code, it’s quite a lot considering it’s simply saying: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Cache a bunch of files when the Service Worker is registered</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From then on, respond to fetch requests with the cached version - if one exists. Otherwise make a network request</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The point here is that Service Worker APIs are low-level requiring developers to do a lot of ‘reinventing the wheel’ for common use cases. </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summary</a:t>
            </a:r>
            <a:endParaRPr/>
          </a:p>
        </p:txBody>
      </p:sp>
      <p:sp>
        <p:nvSpPr>
          <p:cNvPr id="203" name="Google Shape;20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 workers essentially act as proxy servers that sit between web applications, the browser, and the network (when available). They are intended, among other things, to enable the creation of effective offline experiences, intercept network requests and take appropriate action based on whether the network is available, and update assets residing on the server. They will also allow access to push notifications and background sync APIs.”</a:t>
            </a:r>
            <a:endParaRPr/>
          </a:p>
          <a:p>
            <a:pPr indent="0" lvl="0" marL="0" rtl="0" algn="r">
              <a:spcBef>
                <a:spcPts val="1600"/>
              </a:spcBef>
              <a:spcAft>
                <a:spcPts val="1600"/>
              </a:spcAft>
              <a:buNone/>
            </a:pPr>
            <a:r>
              <a:rPr lang="en" u="sng">
                <a:solidFill>
                  <a:schemeClr val="hlink"/>
                </a:solidFill>
                <a:hlinkClick r:id="rId3"/>
              </a:rPr>
              <a:t>MDN documentation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 2: The Service Worker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Service worker</a:t>
            </a:r>
            <a:endParaRPr/>
          </a:p>
        </p:txBody>
      </p:sp>
      <p:grpSp>
        <p:nvGrpSpPr>
          <p:cNvPr id="68" name="Google Shape;68;p15"/>
          <p:cNvGrpSpPr/>
          <p:nvPr/>
        </p:nvGrpSpPr>
        <p:grpSpPr>
          <a:xfrm>
            <a:off x="1660800" y="1247413"/>
            <a:ext cx="1942800" cy="1569600"/>
            <a:chOff x="1660800" y="1171213"/>
            <a:chExt cx="1942800" cy="1569600"/>
          </a:xfrm>
        </p:grpSpPr>
        <p:sp>
          <p:nvSpPr>
            <p:cNvPr id="69" name="Google Shape;69;p15"/>
            <p:cNvSpPr/>
            <p:nvPr/>
          </p:nvSpPr>
          <p:spPr>
            <a:xfrm>
              <a:off x="1660800" y="1171213"/>
              <a:ext cx="1942800" cy="1569600"/>
            </a:xfrm>
            <a:prstGeom prst="round1Rect">
              <a:avLst>
                <a:gd fmla="val 17446"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nvSpPr>
          <p:spPr>
            <a:xfrm>
              <a:off x="1879865" y="1413573"/>
              <a:ext cx="1451700" cy="4599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A web app</a:t>
              </a:r>
              <a:endParaRPr sz="1100">
                <a:solidFill>
                  <a:srgbClr val="FFFFFF"/>
                </a:solidFill>
                <a:latin typeface="Roboto"/>
                <a:ea typeface="Roboto"/>
                <a:cs typeface="Roboto"/>
                <a:sym typeface="Roboto"/>
              </a:endParaRPr>
            </a:p>
          </p:txBody>
        </p:sp>
        <p:sp>
          <p:nvSpPr>
            <p:cNvPr id="71" name="Google Shape;71;p15"/>
            <p:cNvSpPr txBox="1"/>
            <p:nvPr/>
          </p:nvSpPr>
          <p:spPr>
            <a:xfrm>
              <a:off x="1879863" y="1873539"/>
              <a:ext cx="1451700" cy="5124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FFFFFF"/>
                  </a:solidFill>
                  <a:latin typeface="Roboto"/>
                  <a:ea typeface="Roboto"/>
                  <a:cs typeface="Roboto"/>
                  <a:sym typeface="Roboto"/>
                </a:rPr>
                <a:t>Your HTML, CSS, JavaScript, images  etc. </a:t>
              </a:r>
              <a:endParaRPr sz="800">
                <a:solidFill>
                  <a:srgbClr val="FFFFFF"/>
                </a:solidFill>
                <a:latin typeface="Roboto"/>
                <a:ea typeface="Roboto"/>
                <a:cs typeface="Roboto"/>
                <a:sym typeface="Roboto"/>
              </a:endParaRPr>
            </a:p>
          </p:txBody>
        </p:sp>
      </p:grpSp>
      <p:grpSp>
        <p:nvGrpSpPr>
          <p:cNvPr id="72" name="Google Shape;72;p15"/>
          <p:cNvGrpSpPr/>
          <p:nvPr/>
        </p:nvGrpSpPr>
        <p:grpSpPr>
          <a:xfrm>
            <a:off x="3600600" y="1247413"/>
            <a:ext cx="1942800" cy="1569600"/>
            <a:chOff x="3600600" y="1170963"/>
            <a:chExt cx="1942800" cy="1569600"/>
          </a:xfrm>
        </p:grpSpPr>
        <p:sp>
          <p:nvSpPr>
            <p:cNvPr id="73" name="Google Shape;73;p15"/>
            <p:cNvSpPr/>
            <p:nvPr/>
          </p:nvSpPr>
          <p:spPr>
            <a:xfrm>
              <a:off x="3600600" y="1170963"/>
              <a:ext cx="1942800" cy="1569600"/>
            </a:xfrm>
            <a:prstGeom prst="round2SameRect">
              <a:avLst>
                <a:gd fmla="val 18098" name="adj1"/>
                <a:gd fmla="val 0" name="adj2"/>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nvSpPr>
          <p:spPr>
            <a:xfrm>
              <a:off x="3819008" y="1413573"/>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A Service Worker</a:t>
              </a:r>
              <a:endParaRPr sz="1100">
                <a:solidFill>
                  <a:srgbClr val="FFFFFF"/>
                </a:solidFill>
                <a:latin typeface="Roboto"/>
                <a:ea typeface="Roboto"/>
                <a:cs typeface="Roboto"/>
                <a:sym typeface="Roboto"/>
              </a:endParaRPr>
            </a:p>
          </p:txBody>
        </p:sp>
        <p:sp>
          <p:nvSpPr>
            <p:cNvPr id="75" name="Google Shape;75;p15"/>
            <p:cNvSpPr txBox="1"/>
            <p:nvPr/>
          </p:nvSpPr>
          <p:spPr>
            <a:xfrm>
              <a:off x="3819008" y="1873539"/>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FFFFFF"/>
                  </a:solidFill>
                  <a:latin typeface="Roboto"/>
                  <a:ea typeface="Roboto"/>
                  <a:cs typeface="Roboto"/>
                  <a:sym typeface="Roboto"/>
                </a:rPr>
                <a:t>A magical thing we’ll look at in more detail later</a:t>
              </a:r>
              <a:endParaRPr sz="800">
                <a:solidFill>
                  <a:srgbClr val="FFFFFF"/>
                </a:solidFill>
                <a:latin typeface="Roboto"/>
                <a:ea typeface="Roboto"/>
                <a:cs typeface="Roboto"/>
                <a:sym typeface="Roboto"/>
              </a:endParaRPr>
            </a:p>
          </p:txBody>
        </p:sp>
      </p:grpSp>
      <p:grpSp>
        <p:nvGrpSpPr>
          <p:cNvPr id="76" name="Google Shape;76;p15"/>
          <p:cNvGrpSpPr/>
          <p:nvPr/>
        </p:nvGrpSpPr>
        <p:grpSpPr>
          <a:xfrm>
            <a:off x="5539834" y="1264364"/>
            <a:ext cx="1942800" cy="1552648"/>
            <a:chOff x="5539816" y="1171213"/>
            <a:chExt cx="1942800" cy="1569600"/>
          </a:xfrm>
        </p:grpSpPr>
        <p:sp>
          <p:nvSpPr>
            <p:cNvPr id="77" name="Google Shape;77;p15"/>
            <p:cNvSpPr/>
            <p:nvPr/>
          </p:nvSpPr>
          <p:spPr>
            <a:xfrm flipH="1">
              <a:off x="5539816" y="1171213"/>
              <a:ext cx="1942800" cy="1569600"/>
            </a:xfrm>
            <a:prstGeom prst="round1Rect">
              <a:avLst>
                <a:gd fmla="val 17446"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nvSpPr>
          <p:spPr>
            <a:xfrm>
              <a:off x="5762399" y="1413573"/>
              <a:ext cx="1451700" cy="4599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App distribution model</a:t>
              </a:r>
              <a:endParaRPr sz="1100">
                <a:solidFill>
                  <a:srgbClr val="FFFFFF"/>
                </a:solidFill>
                <a:latin typeface="Roboto"/>
                <a:ea typeface="Roboto"/>
                <a:cs typeface="Roboto"/>
                <a:sym typeface="Roboto"/>
              </a:endParaRPr>
            </a:p>
          </p:txBody>
        </p:sp>
        <p:sp>
          <p:nvSpPr>
            <p:cNvPr id="79" name="Google Shape;79;p15"/>
            <p:cNvSpPr txBox="1"/>
            <p:nvPr/>
          </p:nvSpPr>
          <p:spPr>
            <a:xfrm>
              <a:off x="5762397" y="1873539"/>
              <a:ext cx="1451700" cy="5124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FFFFFF"/>
                  </a:solidFill>
                  <a:latin typeface="Roboto"/>
                  <a:ea typeface="Roboto"/>
                  <a:cs typeface="Roboto"/>
                  <a:sym typeface="Roboto"/>
                </a:rPr>
                <a:t>Allows for the app to be installed. The thing which is used here is a </a:t>
              </a:r>
              <a:r>
                <a:rPr b="1" lang="en" sz="800">
                  <a:solidFill>
                    <a:srgbClr val="FFFFFF"/>
                  </a:solidFill>
                  <a:latin typeface="Roboto"/>
                  <a:ea typeface="Roboto"/>
                  <a:cs typeface="Roboto"/>
                  <a:sym typeface="Roboto"/>
                </a:rPr>
                <a:t>Web app manifest</a:t>
              </a:r>
              <a:endParaRPr b="1" sz="800">
                <a:solidFill>
                  <a:srgbClr val="FFFFFF"/>
                </a:solidFill>
                <a:latin typeface="Roboto"/>
                <a:ea typeface="Roboto"/>
                <a:cs typeface="Roboto"/>
                <a:sym typeface="Roboto"/>
              </a:endParaRPr>
            </a:p>
          </p:txBody>
        </p:sp>
      </p:grpSp>
      <p:grpSp>
        <p:nvGrpSpPr>
          <p:cNvPr id="80" name="Google Shape;80;p15"/>
          <p:cNvGrpSpPr/>
          <p:nvPr/>
        </p:nvGrpSpPr>
        <p:grpSpPr>
          <a:xfrm>
            <a:off x="3473893" y="2003771"/>
            <a:ext cx="260366" cy="260366"/>
            <a:chOff x="3157188" y="909150"/>
            <a:chExt cx="470400" cy="470400"/>
          </a:xfrm>
        </p:grpSpPr>
        <p:sp>
          <p:nvSpPr>
            <p:cNvPr id="81" name="Google Shape;81;p15"/>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 name="Google Shape;83;p15"/>
          <p:cNvGrpSpPr/>
          <p:nvPr/>
        </p:nvGrpSpPr>
        <p:grpSpPr>
          <a:xfrm>
            <a:off x="5413052" y="2003771"/>
            <a:ext cx="260366" cy="260366"/>
            <a:chOff x="3157188" y="909150"/>
            <a:chExt cx="470400" cy="470400"/>
          </a:xfrm>
        </p:grpSpPr>
        <p:sp>
          <p:nvSpPr>
            <p:cNvPr id="84" name="Google Shape;84;p15"/>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3243138" y="995100"/>
              <a:ext cx="298500" cy="298500"/>
            </a:xfrm>
            <a:prstGeom prst="mathPlus">
              <a:avLst>
                <a:gd fmla="val 9900" name="adj1"/>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15"/>
          <p:cNvGrpSpPr/>
          <p:nvPr/>
        </p:nvGrpSpPr>
        <p:grpSpPr>
          <a:xfrm>
            <a:off x="1660234" y="2800138"/>
            <a:ext cx="5822400" cy="1248600"/>
            <a:chOff x="1660800" y="2723938"/>
            <a:chExt cx="5822400" cy="1248600"/>
          </a:xfrm>
        </p:grpSpPr>
        <p:sp>
          <p:nvSpPr>
            <p:cNvPr id="87" name="Google Shape;87;p15"/>
            <p:cNvSpPr/>
            <p:nvPr/>
          </p:nvSpPr>
          <p:spPr>
            <a:xfrm rot="10800000">
              <a:off x="1660800" y="2723938"/>
              <a:ext cx="5822400" cy="1248600"/>
            </a:xfrm>
            <a:prstGeom prst="round2SameRect">
              <a:avLst>
                <a:gd fmla="val 18098"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nvSpPr>
          <p:spPr>
            <a:xfrm>
              <a:off x="2583300" y="2978750"/>
              <a:ext cx="3977400" cy="349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If you’ve got all three, you’ve got a PWA</a:t>
              </a:r>
              <a:endParaRPr sz="1100">
                <a:solidFill>
                  <a:srgbClr val="FFFFFF"/>
                </a:solidFill>
                <a:latin typeface="Roboto"/>
                <a:ea typeface="Roboto"/>
                <a:cs typeface="Roboto"/>
                <a:sym typeface="Roboto"/>
              </a:endParaRPr>
            </a:p>
          </p:txBody>
        </p:sp>
        <p:sp>
          <p:nvSpPr>
            <p:cNvPr id="89" name="Google Shape;89;p15"/>
            <p:cNvSpPr txBox="1"/>
            <p:nvPr/>
          </p:nvSpPr>
          <p:spPr>
            <a:xfrm>
              <a:off x="1959991" y="3328325"/>
              <a:ext cx="5212200" cy="3894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FFFFFF"/>
                  </a:solidFill>
                  <a:latin typeface="Roboto"/>
                  <a:ea typeface="Roboto"/>
                  <a:cs typeface="Roboto"/>
                  <a:sym typeface="Roboto"/>
                </a:rPr>
                <a:t>The need for all three to be a PWA explain why “You can have web apps that use some PWA capabilities but aren’t PWAs and PWAs that use only some PWA capabilities”</a:t>
              </a:r>
              <a:endParaRPr sz="800">
                <a:solidFill>
                  <a:srgbClr val="FFFFFF"/>
                </a:solidFill>
                <a:latin typeface="Roboto"/>
                <a:ea typeface="Roboto"/>
                <a:cs typeface="Roboto"/>
                <a:sym typeface="Roboto"/>
              </a:endParaRPr>
            </a:p>
          </p:txBody>
        </p:sp>
      </p:grpSp>
      <p:sp>
        <p:nvSpPr>
          <p:cNvPr id="90" name="Google Shape;90;p15"/>
          <p:cNvSpPr txBox="1"/>
          <p:nvPr/>
        </p:nvSpPr>
        <p:spPr>
          <a:xfrm>
            <a:off x="1180725" y="398500"/>
            <a:ext cx="5490300" cy="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“At the heart of every progressive web app is the service worker.”</a:t>
            </a:r>
            <a:endParaRPr>
              <a:latin typeface="Proxima Nova"/>
              <a:ea typeface="Proxima Nova"/>
              <a:cs typeface="Proxima Nova"/>
              <a:sym typeface="Proxima Nova"/>
            </a:endParaRPr>
          </a:p>
          <a:p>
            <a:pPr indent="0" lvl="0" marL="0" rtl="0" algn="r">
              <a:spcBef>
                <a:spcPts val="0"/>
              </a:spcBef>
              <a:spcAft>
                <a:spcPts val="0"/>
              </a:spcAft>
              <a:buNone/>
            </a:pPr>
            <a:r>
              <a:rPr lang="en" sz="1200">
                <a:latin typeface="Proxima Nova"/>
                <a:ea typeface="Proxima Nova"/>
                <a:cs typeface="Proxima Nova"/>
                <a:sym typeface="Proxima Nova"/>
              </a:rPr>
              <a:t>Building Progressive Web Apps, Tal Ater (O’Reilly)</a:t>
            </a:r>
            <a:endParaRPr sz="1200">
              <a:latin typeface="Proxima Nova"/>
              <a:ea typeface="Proxima Nova"/>
              <a:cs typeface="Proxima Nova"/>
              <a:sym typeface="Proxima Nova"/>
            </a:endParaRPr>
          </a:p>
        </p:txBody>
      </p:sp>
      <p:sp>
        <p:nvSpPr>
          <p:cNvPr id="91" name="Google Shape;91;p15"/>
          <p:cNvSpPr/>
          <p:nvPr/>
        </p:nvSpPr>
        <p:spPr>
          <a:xfrm>
            <a:off x="3032975" y="782225"/>
            <a:ext cx="649375" cy="420625"/>
          </a:xfrm>
          <a:custGeom>
            <a:rect b="b" l="l" r="r" t="t"/>
            <a:pathLst>
              <a:path extrusionOk="0" h="16825" w="25975">
                <a:moveTo>
                  <a:pt x="0" y="0"/>
                </a:moveTo>
                <a:cubicBezTo>
                  <a:pt x="1673" y="1574"/>
                  <a:pt x="5707" y="6642"/>
                  <a:pt x="10036" y="9446"/>
                </a:cubicBezTo>
                <a:cubicBezTo>
                  <a:pt x="14365" y="12250"/>
                  <a:pt x="23319" y="15595"/>
                  <a:pt x="25975" y="16825"/>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6"/>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service worker is...</a:t>
            </a:r>
            <a:endParaRPr/>
          </a:p>
        </p:txBody>
      </p:sp>
      <p:sp>
        <p:nvSpPr>
          <p:cNvPr id="97" name="Google Shape;97;p16"/>
          <p:cNvSpPr txBox="1"/>
          <p:nvPr>
            <p:ph idx="1" type="body"/>
          </p:nvPr>
        </p:nvSpPr>
        <p:spPr>
          <a:xfrm>
            <a:off x="311700" y="1490875"/>
            <a:ext cx="2245200" cy="30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400"/>
              <a:t>“JavaScript running in </a:t>
            </a:r>
            <a:r>
              <a:rPr b="1" i="1" lang="en" sz="1400"/>
              <a:t>its own thread</a:t>
            </a:r>
            <a:r>
              <a:rPr i="1" lang="en" sz="1400"/>
              <a:t> that will act as a locally installed web </a:t>
            </a:r>
            <a:r>
              <a:rPr b="1" i="1" lang="en" sz="1400"/>
              <a:t>server</a:t>
            </a:r>
            <a:r>
              <a:rPr i="1" lang="en" sz="1400"/>
              <a:t> or web </a:t>
            </a:r>
            <a:r>
              <a:rPr b="1" i="1" lang="en" sz="1400"/>
              <a:t>proxy</a:t>
            </a:r>
            <a:r>
              <a:rPr i="1" lang="en" sz="1400"/>
              <a:t> for your PWA...”</a:t>
            </a:r>
            <a:endParaRPr i="1" sz="1400"/>
          </a:p>
          <a:p>
            <a:pPr indent="0" lvl="0" marL="0" rtl="0" algn="r">
              <a:spcBef>
                <a:spcPts val="1600"/>
              </a:spcBef>
              <a:spcAft>
                <a:spcPts val="0"/>
              </a:spcAft>
              <a:buNone/>
            </a:pPr>
            <a:r>
              <a:rPr lang="en">
                <a:solidFill>
                  <a:schemeClr val="hlink"/>
                </a:solidFill>
                <a:uFill>
                  <a:noFill/>
                </a:uFill>
                <a:hlinkClick r:id="rId3"/>
              </a:rPr>
              <a:t>Progressive Web Apps: The Big Picture</a:t>
            </a:r>
            <a:r>
              <a:rPr lang="en"/>
              <a:t> by Maximiliano Firtman</a:t>
            </a:r>
            <a:endParaRPr>
              <a:solidFill>
                <a:schemeClr val="hlink"/>
              </a:solidFill>
            </a:endParaRPr>
          </a:p>
          <a:p>
            <a:pPr indent="0" lvl="0" marL="0" rtl="0" algn="l">
              <a:spcBef>
                <a:spcPts val="1400"/>
              </a:spcBef>
              <a:spcAft>
                <a:spcPts val="0"/>
              </a:spcAft>
              <a:buNone/>
            </a:pPr>
            <a:r>
              <a:t/>
            </a:r>
            <a:endParaRPr sz="1500"/>
          </a:p>
          <a:p>
            <a:pPr indent="0" lvl="0" marL="0" rtl="0" algn="l">
              <a:spcBef>
                <a:spcPts val="1600"/>
              </a:spcBef>
              <a:spcAft>
                <a:spcPts val="1600"/>
              </a:spcAft>
              <a:buNone/>
            </a:pPr>
            <a:r>
              <a:t/>
            </a:r>
            <a:endParaRPr sz="1500"/>
          </a:p>
        </p:txBody>
      </p:sp>
      <p:sp>
        <p:nvSpPr>
          <p:cNvPr id="98" name="Google Shape;98;p16"/>
          <p:cNvSpPr txBox="1"/>
          <p:nvPr/>
        </p:nvSpPr>
        <p:spPr>
          <a:xfrm>
            <a:off x="2792550" y="468600"/>
            <a:ext cx="6044400" cy="43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666666"/>
                </a:solidFill>
                <a:latin typeface="Proxima Nova"/>
                <a:ea typeface="Proxima Nova"/>
                <a:cs typeface="Proxima Nova"/>
                <a:sym typeface="Proxima Nova"/>
              </a:rPr>
              <a:t>“At its simplest, a service worker is a script that runs in the web browser and </a:t>
            </a:r>
            <a:r>
              <a:rPr b="1" i="1" lang="en">
                <a:solidFill>
                  <a:srgbClr val="666666"/>
                </a:solidFill>
                <a:latin typeface="Proxima Nova"/>
                <a:ea typeface="Proxima Nova"/>
                <a:cs typeface="Proxima Nova"/>
                <a:sym typeface="Proxima Nova"/>
              </a:rPr>
              <a:t>manages caching</a:t>
            </a:r>
            <a:r>
              <a:rPr i="1" lang="en">
                <a:solidFill>
                  <a:srgbClr val="666666"/>
                </a:solidFill>
                <a:latin typeface="Proxima Nova"/>
                <a:ea typeface="Proxima Nova"/>
                <a:cs typeface="Proxima Nova"/>
                <a:sym typeface="Proxima Nova"/>
              </a:rPr>
              <a:t> for an application. </a:t>
            </a:r>
            <a:endParaRPr i="1">
              <a:solidFill>
                <a:srgbClr val="666666"/>
              </a:solidFill>
              <a:latin typeface="Proxima Nova"/>
              <a:ea typeface="Proxima Nova"/>
              <a:cs typeface="Proxima Nova"/>
              <a:sym typeface="Proxima Nova"/>
            </a:endParaRPr>
          </a:p>
          <a:p>
            <a:pPr indent="0" lvl="0" marL="0" rtl="0" algn="l">
              <a:spcBef>
                <a:spcPts val="0"/>
              </a:spcBef>
              <a:spcAft>
                <a:spcPts val="0"/>
              </a:spcAft>
              <a:buNone/>
            </a:pPr>
            <a:r>
              <a:t/>
            </a:r>
            <a:endParaRPr i="1">
              <a:solidFill>
                <a:srgbClr val="666666"/>
              </a:solidFill>
              <a:latin typeface="Proxima Nova"/>
              <a:ea typeface="Proxima Nova"/>
              <a:cs typeface="Proxima Nova"/>
              <a:sym typeface="Proxima Nova"/>
            </a:endParaRPr>
          </a:p>
          <a:p>
            <a:pPr indent="0" lvl="0" marL="0" rtl="0" algn="l">
              <a:spcBef>
                <a:spcPts val="0"/>
              </a:spcBef>
              <a:spcAft>
                <a:spcPts val="0"/>
              </a:spcAft>
              <a:buNone/>
            </a:pPr>
            <a:r>
              <a:rPr i="1" lang="en">
                <a:solidFill>
                  <a:srgbClr val="666666"/>
                </a:solidFill>
                <a:latin typeface="Proxima Nova"/>
                <a:ea typeface="Proxima Nova"/>
                <a:cs typeface="Proxima Nova"/>
                <a:sym typeface="Proxima Nova"/>
              </a:rPr>
              <a:t>Service workers function as a network </a:t>
            </a:r>
            <a:r>
              <a:rPr b="1" i="1" lang="en">
                <a:solidFill>
                  <a:srgbClr val="666666"/>
                </a:solidFill>
                <a:latin typeface="Proxima Nova"/>
                <a:ea typeface="Proxima Nova"/>
                <a:cs typeface="Proxima Nova"/>
                <a:sym typeface="Proxima Nova"/>
              </a:rPr>
              <a:t>proxy</a:t>
            </a:r>
            <a:r>
              <a:rPr i="1" lang="en">
                <a:solidFill>
                  <a:srgbClr val="666666"/>
                </a:solidFill>
                <a:latin typeface="Proxima Nova"/>
                <a:ea typeface="Proxima Nova"/>
                <a:cs typeface="Proxima Nova"/>
                <a:sym typeface="Proxima Nova"/>
              </a:rPr>
              <a:t>. They </a:t>
            </a:r>
            <a:r>
              <a:rPr b="1" i="1" lang="en">
                <a:solidFill>
                  <a:srgbClr val="666666"/>
                </a:solidFill>
                <a:latin typeface="Proxima Nova"/>
                <a:ea typeface="Proxima Nova"/>
                <a:cs typeface="Proxima Nova"/>
                <a:sym typeface="Proxima Nova"/>
              </a:rPr>
              <a:t>intercept all outgoing HTTP requests</a:t>
            </a:r>
            <a:r>
              <a:rPr i="1" lang="en">
                <a:solidFill>
                  <a:srgbClr val="666666"/>
                </a:solidFill>
                <a:latin typeface="Proxima Nova"/>
                <a:ea typeface="Proxima Nova"/>
                <a:cs typeface="Proxima Nova"/>
                <a:sym typeface="Proxima Nova"/>
              </a:rPr>
              <a:t> made by the application and can choose how to respond to them. For example, they can query a local cache and deliver a cached response if one is available. Proxying isn't limited to requests made through programmatic APIs, such as fetch; it also includes resources referenced in HTML and even the initial request to index.html. </a:t>
            </a:r>
            <a:endParaRPr i="1">
              <a:solidFill>
                <a:srgbClr val="666666"/>
              </a:solidFill>
              <a:latin typeface="Proxima Nova"/>
              <a:ea typeface="Proxima Nova"/>
              <a:cs typeface="Proxima Nova"/>
              <a:sym typeface="Proxima Nova"/>
            </a:endParaRPr>
          </a:p>
          <a:p>
            <a:pPr indent="0" lvl="0" marL="0" rtl="0" algn="l">
              <a:spcBef>
                <a:spcPts val="0"/>
              </a:spcBef>
              <a:spcAft>
                <a:spcPts val="0"/>
              </a:spcAft>
              <a:buNone/>
            </a:pPr>
            <a:r>
              <a:t/>
            </a:r>
            <a:endParaRPr i="1">
              <a:solidFill>
                <a:srgbClr val="666666"/>
              </a:solidFill>
              <a:latin typeface="Proxima Nova"/>
              <a:ea typeface="Proxima Nova"/>
              <a:cs typeface="Proxima Nova"/>
              <a:sym typeface="Proxima Nova"/>
            </a:endParaRPr>
          </a:p>
          <a:p>
            <a:pPr indent="0" lvl="0" marL="0" rtl="0" algn="l">
              <a:spcBef>
                <a:spcPts val="0"/>
              </a:spcBef>
              <a:spcAft>
                <a:spcPts val="0"/>
              </a:spcAft>
              <a:buNone/>
            </a:pPr>
            <a:r>
              <a:rPr i="1" lang="en">
                <a:solidFill>
                  <a:srgbClr val="666666"/>
                </a:solidFill>
                <a:latin typeface="Proxima Nova"/>
                <a:ea typeface="Proxima Nova"/>
                <a:cs typeface="Proxima Nova"/>
                <a:sym typeface="Proxima Nova"/>
              </a:rPr>
              <a:t>Service worker-based caching is thus </a:t>
            </a:r>
            <a:r>
              <a:rPr b="1" i="1" lang="en">
                <a:solidFill>
                  <a:srgbClr val="666666"/>
                </a:solidFill>
                <a:latin typeface="Proxima Nova"/>
                <a:ea typeface="Proxima Nova"/>
                <a:cs typeface="Proxima Nova"/>
                <a:sym typeface="Proxima Nova"/>
              </a:rPr>
              <a:t>completely programmable</a:t>
            </a:r>
            <a:r>
              <a:rPr i="1" lang="en">
                <a:solidFill>
                  <a:srgbClr val="666666"/>
                </a:solidFill>
                <a:latin typeface="Proxima Nova"/>
                <a:ea typeface="Proxima Nova"/>
                <a:cs typeface="Proxima Nova"/>
                <a:sym typeface="Proxima Nova"/>
              </a:rPr>
              <a:t> and doesn't rely on server-specified caching headers. Unlike the other scripts that make up an application, such as the Angular app bundle, the service worker is </a:t>
            </a:r>
            <a:r>
              <a:rPr b="1" i="1" lang="en">
                <a:solidFill>
                  <a:srgbClr val="666666"/>
                </a:solidFill>
                <a:latin typeface="Proxima Nova"/>
                <a:ea typeface="Proxima Nova"/>
                <a:cs typeface="Proxima Nova"/>
                <a:sym typeface="Proxima Nova"/>
              </a:rPr>
              <a:t>preserved after the user closes the tab</a:t>
            </a:r>
            <a:r>
              <a:rPr i="1" lang="en">
                <a:solidFill>
                  <a:srgbClr val="666666"/>
                </a:solidFill>
                <a:latin typeface="Proxima Nova"/>
                <a:ea typeface="Proxima Nova"/>
                <a:cs typeface="Proxima Nova"/>
                <a:sym typeface="Proxima Nova"/>
              </a:rPr>
              <a:t>. The next time that browser loads the application, the service worker loads first, and </a:t>
            </a:r>
            <a:r>
              <a:rPr b="1" i="1" lang="en">
                <a:solidFill>
                  <a:srgbClr val="666666"/>
                </a:solidFill>
                <a:latin typeface="Proxima Nova"/>
                <a:ea typeface="Proxima Nova"/>
                <a:cs typeface="Proxima Nova"/>
                <a:sym typeface="Proxima Nova"/>
              </a:rPr>
              <a:t>can intercept every request for resources</a:t>
            </a:r>
            <a:r>
              <a:rPr i="1" lang="en">
                <a:solidFill>
                  <a:srgbClr val="666666"/>
                </a:solidFill>
                <a:latin typeface="Proxima Nova"/>
                <a:ea typeface="Proxima Nova"/>
                <a:cs typeface="Proxima Nova"/>
                <a:sym typeface="Proxima Nova"/>
              </a:rPr>
              <a:t> to load the application. If the service worker is designed to do so, </a:t>
            </a:r>
            <a:r>
              <a:rPr b="1" i="1" lang="en">
                <a:solidFill>
                  <a:srgbClr val="666666"/>
                </a:solidFill>
                <a:latin typeface="Proxima Nova"/>
                <a:ea typeface="Proxima Nova"/>
                <a:cs typeface="Proxima Nova"/>
                <a:sym typeface="Proxima Nova"/>
              </a:rPr>
              <a:t>it can completely satisfy the loading of the application</a:t>
            </a:r>
            <a:r>
              <a:rPr i="1" lang="en">
                <a:solidFill>
                  <a:srgbClr val="666666"/>
                </a:solidFill>
                <a:latin typeface="Proxima Nova"/>
                <a:ea typeface="Proxima Nova"/>
                <a:cs typeface="Proxima Nova"/>
                <a:sym typeface="Proxima Nova"/>
              </a:rPr>
              <a:t>, without the need for the network.”</a:t>
            </a:r>
            <a:endParaRPr i="1">
              <a:solidFill>
                <a:srgbClr val="666666"/>
              </a:solidFill>
              <a:latin typeface="Proxima Nova"/>
              <a:ea typeface="Proxima Nova"/>
              <a:cs typeface="Proxima Nova"/>
              <a:sym typeface="Proxima Nova"/>
            </a:endParaRPr>
          </a:p>
          <a:p>
            <a:pPr indent="0" lvl="0" marL="0" rtl="0" algn="r">
              <a:spcBef>
                <a:spcPts val="0"/>
              </a:spcBef>
              <a:spcAft>
                <a:spcPts val="0"/>
              </a:spcAft>
              <a:buNone/>
            </a:pPr>
            <a:r>
              <a:rPr lang="en" sz="1300" u="sng">
                <a:solidFill>
                  <a:schemeClr val="hlink"/>
                </a:solidFill>
                <a:latin typeface="Proxima Nova"/>
                <a:ea typeface="Proxima Nova"/>
                <a:cs typeface="Proxima Nova"/>
                <a:sym typeface="Proxima Nova"/>
                <a:hlinkClick r:id="rId4"/>
              </a:rPr>
              <a:t>Angular documentation</a:t>
            </a:r>
            <a:endParaRPr sz="13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 Workers are a bit different to the JavaScript we’re used to </a:t>
            </a:r>
            <a:endParaRPr/>
          </a:p>
        </p:txBody>
      </p:sp>
      <p:cxnSp>
        <p:nvCxnSpPr>
          <p:cNvPr id="104" name="Google Shape;104;p17"/>
          <p:cNvCxnSpPr/>
          <p:nvPr/>
        </p:nvCxnSpPr>
        <p:spPr>
          <a:xfrm>
            <a:off x="109200" y="2762850"/>
            <a:ext cx="1838100" cy="0"/>
          </a:xfrm>
          <a:prstGeom prst="straightConnector1">
            <a:avLst/>
          </a:prstGeom>
          <a:noFill/>
          <a:ln cap="flat" cmpd="sng" w="38100">
            <a:solidFill>
              <a:schemeClr val="dk2"/>
            </a:solidFill>
            <a:prstDash val="solid"/>
            <a:round/>
            <a:headEnd len="med" w="med" type="none"/>
            <a:tailEnd len="med" w="med" type="triangle"/>
          </a:ln>
        </p:spPr>
      </p:cxnSp>
      <p:cxnSp>
        <p:nvCxnSpPr>
          <p:cNvPr id="105" name="Google Shape;105;p17"/>
          <p:cNvCxnSpPr/>
          <p:nvPr/>
        </p:nvCxnSpPr>
        <p:spPr>
          <a:xfrm>
            <a:off x="2344150" y="2762850"/>
            <a:ext cx="1838100" cy="0"/>
          </a:xfrm>
          <a:prstGeom prst="straightConnector1">
            <a:avLst/>
          </a:prstGeom>
          <a:noFill/>
          <a:ln cap="flat" cmpd="sng" w="38100">
            <a:solidFill>
              <a:schemeClr val="dk2"/>
            </a:solidFill>
            <a:prstDash val="solid"/>
            <a:round/>
            <a:headEnd len="med" w="med" type="none"/>
            <a:tailEnd len="med" w="med" type="triangle"/>
          </a:ln>
        </p:spPr>
      </p:cxnSp>
      <p:cxnSp>
        <p:nvCxnSpPr>
          <p:cNvPr id="106" name="Google Shape;106;p17"/>
          <p:cNvCxnSpPr/>
          <p:nvPr/>
        </p:nvCxnSpPr>
        <p:spPr>
          <a:xfrm>
            <a:off x="4817875" y="2762850"/>
            <a:ext cx="1838100" cy="0"/>
          </a:xfrm>
          <a:prstGeom prst="straightConnector1">
            <a:avLst/>
          </a:prstGeom>
          <a:noFill/>
          <a:ln cap="flat" cmpd="sng" w="38100">
            <a:solidFill>
              <a:schemeClr val="dk2"/>
            </a:solidFill>
            <a:prstDash val="solid"/>
            <a:round/>
            <a:headEnd len="med" w="med" type="none"/>
            <a:tailEnd len="med" w="med" type="triangle"/>
          </a:ln>
        </p:spPr>
      </p:cxnSp>
      <p:sp>
        <p:nvSpPr>
          <p:cNvPr id="107" name="Google Shape;107;p17"/>
          <p:cNvSpPr txBox="1"/>
          <p:nvPr/>
        </p:nvSpPr>
        <p:spPr>
          <a:xfrm rot="-5400000">
            <a:off x="1369925" y="2593200"/>
            <a:ext cx="1475400" cy="33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Navigation</a:t>
            </a:r>
            <a:endParaRPr>
              <a:latin typeface="Proxima Nova"/>
              <a:ea typeface="Proxima Nova"/>
              <a:cs typeface="Proxima Nova"/>
              <a:sym typeface="Proxima Nova"/>
            </a:endParaRPr>
          </a:p>
        </p:txBody>
      </p:sp>
      <p:sp>
        <p:nvSpPr>
          <p:cNvPr id="108" name="Google Shape;108;p17"/>
          <p:cNvSpPr txBox="1"/>
          <p:nvPr/>
        </p:nvSpPr>
        <p:spPr>
          <a:xfrm rot="-5400000">
            <a:off x="3609963" y="2593200"/>
            <a:ext cx="1475400" cy="33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Close tab. Open new tab</a:t>
            </a:r>
            <a:endParaRPr>
              <a:latin typeface="Proxima Nova"/>
              <a:ea typeface="Proxima Nova"/>
              <a:cs typeface="Proxima Nova"/>
              <a:sym typeface="Proxima Nova"/>
            </a:endParaRPr>
          </a:p>
        </p:txBody>
      </p:sp>
      <p:cxnSp>
        <p:nvCxnSpPr>
          <p:cNvPr id="109" name="Google Shape;109;p17"/>
          <p:cNvCxnSpPr/>
          <p:nvPr/>
        </p:nvCxnSpPr>
        <p:spPr>
          <a:xfrm flipH="1" rot="10800000">
            <a:off x="1668550" y="3701427"/>
            <a:ext cx="7164300" cy="9600"/>
          </a:xfrm>
          <a:prstGeom prst="straightConnector1">
            <a:avLst/>
          </a:prstGeom>
          <a:noFill/>
          <a:ln cap="flat" cmpd="sng" w="38100">
            <a:solidFill>
              <a:schemeClr val="dk2"/>
            </a:solidFill>
            <a:prstDash val="solid"/>
            <a:round/>
            <a:headEnd len="med" w="med" type="none"/>
            <a:tailEnd len="med" w="med" type="triangle"/>
          </a:ln>
        </p:spPr>
      </p:cxnSp>
      <p:sp>
        <p:nvSpPr>
          <p:cNvPr id="110" name="Google Shape;110;p17"/>
          <p:cNvSpPr/>
          <p:nvPr/>
        </p:nvSpPr>
        <p:spPr>
          <a:xfrm>
            <a:off x="185400" y="2158443"/>
            <a:ext cx="528000" cy="5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JS</a:t>
            </a:r>
            <a:endParaRPr/>
          </a:p>
        </p:txBody>
      </p:sp>
      <p:sp>
        <p:nvSpPr>
          <p:cNvPr id="111" name="Google Shape;111;p17"/>
          <p:cNvSpPr/>
          <p:nvPr/>
        </p:nvSpPr>
        <p:spPr>
          <a:xfrm>
            <a:off x="2344150" y="2168650"/>
            <a:ext cx="528000" cy="5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JS</a:t>
            </a:r>
            <a:endParaRPr/>
          </a:p>
        </p:txBody>
      </p:sp>
      <p:sp>
        <p:nvSpPr>
          <p:cNvPr id="112" name="Google Shape;112;p17"/>
          <p:cNvSpPr/>
          <p:nvPr/>
        </p:nvSpPr>
        <p:spPr>
          <a:xfrm>
            <a:off x="4807700" y="2158450"/>
            <a:ext cx="528000" cy="5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JS</a:t>
            </a:r>
            <a:endParaRPr/>
          </a:p>
        </p:txBody>
      </p:sp>
      <p:cxnSp>
        <p:nvCxnSpPr>
          <p:cNvPr id="113" name="Google Shape;113;p17"/>
          <p:cNvCxnSpPr/>
          <p:nvPr/>
        </p:nvCxnSpPr>
        <p:spPr>
          <a:xfrm>
            <a:off x="7001100" y="2717275"/>
            <a:ext cx="1838100" cy="0"/>
          </a:xfrm>
          <a:prstGeom prst="straightConnector1">
            <a:avLst/>
          </a:prstGeom>
          <a:noFill/>
          <a:ln cap="flat" cmpd="sng" w="38100">
            <a:solidFill>
              <a:schemeClr val="dk2"/>
            </a:solidFill>
            <a:prstDash val="solid"/>
            <a:round/>
            <a:headEnd len="med" w="med" type="none"/>
            <a:tailEnd len="med" w="med" type="triangle"/>
          </a:ln>
        </p:spPr>
      </p:cxnSp>
      <p:sp>
        <p:nvSpPr>
          <p:cNvPr id="114" name="Google Shape;114;p17"/>
          <p:cNvSpPr txBox="1"/>
          <p:nvPr/>
        </p:nvSpPr>
        <p:spPr>
          <a:xfrm rot="-5400000">
            <a:off x="6021788" y="2547625"/>
            <a:ext cx="1475400" cy="33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Navigation</a:t>
            </a:r>
            <a:endParaRPr>
              <a:latin typeface="Proxima Nova"/>
              <a:ea typeface="Proxima Nova"/>
              <a:cs typeface="Proxima Nova"/>
              <a:sym typeface="Proxima Nova"/>
            </a:endParaRPr>
          </a:p>
        </p:txBody>
      </p:sp>
      <p:sp>
        <p:nvSpPr>
          <p:cNvPr id="115" name="Google Shape;115;p17"/>
          <p:cNvSpPr/>
          <p:nvPr/>
        </p:nvSpPr>
        <p:spPr>
          <a:xfrm>
            <a:off x="6990925" y="2112875"/>
            <a:ext cx="528000" cy="5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JS</a:t>
            </a:r>
            <a:endParaRPr/>
          </a:p>
        </p:txBody>
      </p:sp>
      <p:sp>
        <p:nvSpPr>
          <p:cNvPr id="116" name="Google Shape;116;p17"/>
          <p:cNvSpPr txBox="1"/>
          <p:nvPr/>
        </p:nvSpPr>
        <p:spPr>
          <a:xfrm>
            <a:off x="151250" y="3724350"/>
            <a:ext cx="12066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Service worker registration</a:t>
            </a:r>
            <a:endParaRPr>
              <a:latin typeface="Proxima Nova"/>
              <a:ea typeface="Proxima Nova"/>
              <a:cs typeface="Proxima Nova"/>
              <a:sym typeface="Proxima Nova"/>
            </a:endParaRPr>
          </a:p>
        </p:txBody>
      </p:sp>
      <p:sp>
        <p:nvSpPr>
          <p:cNvPr id="117" name="Google Shape;117;p17"/>
          <p:cNvSpPr/>
          <p:nvPr/>
        </p:nvSpPr>
        <p:spPr>
          <a:xfrm>
            <a:off x="235675" y="2772276"/>
            <a:ext cx="1489425" cy="942651"/>
          </a:xfrm>
          <a:custGeom>
            <a:rect b="b" l="l" r="r" t="t"/>
            <a:pathLst>
              <a:path extrusionOk="0" h="53167" w="59577">
                <a:moveTo>
                  <a:pt x="0" y="0"/>
                </a:moveTo>
                <a:cubicBezTo>
                  <a:pt x="3582" y="7102"/>
                  <a:pt x="11564" y="33748"/>
                  <a:pt x="21493" y="42609"/>
                </a:cubicBezTo>
                <a:cubicBezTo>
                  <a:pt x="31423" y="51470"/>
                  <a:pt x="53230" y="51407"/>
                  <a:pt x="59577" y="53167"/>
                </a:cubicBezTo>
              </a:path>
            </a:pathLst>
          </a:custGeom>
          <a:noFill/>
          <a:ln cap="flat" cmpd="sng" w="38100">
            <a:solidFill>
              <a:schemeClr val="dk2"/>
            </a:solidFill>
            <a:prstDash val="solid"/>
            <a:round/>
            <a:headEnd len="med" w="med" type="none"/>
            <a:tailEnd len="med" w="med" type="none"/>
          </a:ln>
        </p:spPr>
      </p:sp>
      <p:sp>
        <p:nvSpPr>
          <p:cNvPr id="118" name="Google Shape;118;p17"/>
          <p:cNvSpPr/>
          <p:nvPr/>
        </p:nvSpPr>
        <p:spPr>
          <a:xfrm>
            <a:off x="1486175" y="3442218"/>
            <a:ext cx="528000" cy="5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JS</a:t>
            </a:r>
            <a:endParaRPr/>
          </a:p>
        </p:txBody>
      </p:sp>
      <p:sp>
        <p:nvSpPr>
          <p:cNvPr id="119" name="Google Shape;119;p17"/>
          <p:cNvSpPr txBox="1"/>
          <p:nvPr/>
        </p:nvSpPr>
        <p:spPr>
          <a:xfrm>
            <a:off x="368975" y="1357825"/>
            <a:ext cx="39405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veat"/>
                <a:ea typeface="Caveat"/>
                <a:cs typeface="Caveat"/>
                <a:sym typeface="Caveat"/>
              </a:rPr>
              <a:t>Runs on a single thread (event loop etc.). Attached to a single HTML page and its lifecycle. Global object is window</a:t>
            </a:r>
            <a:endParaRPr>
              <a:latin typeface="Caveat"/>
              <a:ea typeface="Caveat"/>
              <a:cs typeface="Caveat"/>
              <a:sym typeface="Caveat"/>
            </a:endParaRPr>
          </a:p>
        </p:txBody>
      </p:sp>
      <p:sp>
        <p:nvSpPr>
          <p:cNvPr id="120" name="Google Shape;120;p17"/>
          <p:cNvSpPr txBox="1"/>
          <p:nvPr/>
        </p:nvSpPr>
        <p:spPr>
          <a:xfrm>
            <a:off x="2093600" y="3804175"/>
            <a:ext cx="55875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veat"/>
                <a:ea typeface="Caveat"/>
                <a:cs typeface="Caveat"/>
                <a:sym typeface="Caveat"/>
              </a:rPr>
              <a:t>Runs on a separate thread (having its own event loop etc.). Global object is self. Lifecycle persists beyond tab closure - and in some cases - browser closure (!)</a:t>
            </a:r>
            <a:endParaRPr>
              <a:latin typeface="Caveat"/>
              <a:ea typeface="Caveat"/>
              <a:cs typeface="Caveat"/>
              <a:sym typeface="Cave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3600" y="1375600"/>
            <a:ext cx="45090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Service Workers can </a:t>
            </a:r>
            <a:r>
              <a:rPr i="1" lang="en"/>
              <a:t>do</a:t>
            </a:r>
            <a:endParaRPr i="1"/>
          </a:p>
        </p:txBody>
      </p:sp>
      <p:sp>
        <p:nvSpPr>
          <p:cNvPr id="126" name="Google Shape;126;p18"/>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big capabilities they can provide (</a:t>
            </a:r>
            <a:r>
              <a:rPr i="1" lang="en"/>
              <a:t>if </a:t>
            </a:r>
            <a:r>
              <a:rPr lang="en"/>
              <a:t>you chose for them to do so)</a:t>
            </a:r>
            <a:endParaRPr/>
          </a:p>
        </p:txBody>
      </p:sp>
      <p:sp>
        <p:nvSpPr>
          <p:cNvPr id="127" name="Google Shape;127;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b="1" lang="en"/>
              <a:t>Network independence</a:t>
            </a:r>
            <a:r>
              <a:rPr lang="en"/>
              <a:t> - can completely satisfy loading the application</a:t>
            </a:r>
            <a:endParaRPr/>
          </a:p>
          <a:p>
            <a:pPr indent="-342900" lvl="0" marL="457200" rtl="0" algn="l">
              <a:spcBef>
                <a:spcPts val="0"/>
              </a:spcBef>
              <a:spcAft>
                <a:spcPts val="0"/>
              </a:spcAft>
              <a:buSzPts val="1800"/>
              <a:buAutoNum type="arabicPeriod"/>
            </a:pPr>
            <a:r>
              <a:rPr b="1" lang="en"/>
              <a:t>Instant loading </a:t>
            </a:r>
            <a:r>
              <a:rPr lang="en"/>
              <a:t>of the application from their cache</a:t>
            </a:r>
            <a:endParaRPr/>
          </a:p>
          <a:p>
            <a:pPr indent="-342900" lvl="0" marL="457200" rtl="0" algn="l">
              <a:spcBef>
                <a:spcPts val="0"/>
              </a:spcBef>
              <a:spcAft>
                <a:spcPts val="0"/>
              </a:spcAft>
              <a:buSzPts val="1800"/>
              <a:buAutoNum type="arabicPeriod"/>
            </a:pPr>
            <a:r>
              <a:rPr b="1" lang="en"/>
              <a:t>Background data synchronisation</a:t>
            </a:r>
            <a:r>
              <a:rPr lang="en"/>
              <a:t> with the server</a:t>
            </a:r>
            <a:endParaRPr/>
          </a:p>
          <a:p>
            <a:pPr indent="-342900" lvl="0" marL="457200" rtl="0" algn="l">
              <a:spcBef>
                <a:spcPts val="0"/>
              </a:spcBef>
              <a:spcAft>
                <a:spcPts val="0"/>
              </a:spcAft>
              <a:buSzPts val="1800"/>
              <a:buAutoNum type="arabicPeriod"/>
            </a:pPr>
            <a:r>
              <a:rPr b="1" lang="en"/>
              <a:t>Background fetching</a:t>
            </a:r>
            <a:r>
              <a:rPr lang="en"/>
              <a:t> of files</a:t>
            </a:r>
            <a:endParaRPr/>
          </a:p>
          <a:p>
            <a:pPr indent="-342900" lvl="0" marL="457200" rtl="0" algn="l">
              <a:spcBef>
                <a:spcPts val="0"/>
              </a:spcBef>
              <a:spcAft>
                <a:spcPts val="0"/>
              </a:spcAft>
              <a:buSzPts val="1800"/>
              <a:buAutoNum type="arabicPeriod"/>
            </a:pPr>
            <a:r>
              <a:rPr b="1" lang="en"/>
              <a:t>Respond to the context</a:t>
            </a:r>
            <a:r>
              <a:rPr lang="en"/>
              <a:t> in which the application is running</a:t>
            </a:r>
            <a:endParaRPr/>
          </a:p>
          <a:p>
            <a:pPr indent="-342900" lvl="0" marL="457200" rtl="0" algn="l">
              <a:spcBef>
                <a:spcPts val="0"/>
              </a:spcBef>
              <a:spcAft>
                <a:spcPts val="0"/>
              </a:spcAft>
              <a:buSzPts val="1800"/>
              <a:buAutoNum type="arabicPeriod"/>
            </a:pPr>
            <a:r>
              <a:rPr b="1" lang="en"/>
              <a:t>Passively receive messages</a:t>
            </a:r>
            <a:r>
              <a:rPr lang="en"/>
              <a:t> via the Push API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490250" y="526350"/>
            <a:ext cx="7472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Not all features are available on all platforms, so use progressive enhancement.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1165200"/>
            <a:ext cx="2559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1: Registering a Service Worker</a:t>
            </a:r>
            <a:endParaRPr/>
          </a:p>
        </p:txBody>
      </p:sp>
      <p:sp>
        <p:nvSpPr>
          <p:cNvPr id="138" name="Google Shape;138;p20"/>
          <p:cNvSpPr txBox="1"/>
          <p:nvPr>
            <p:ph idx="1" type="body"/>
          </p:nvPr>
        </p:nvSpPr>
        <p:spPr>
          <a:xfrm>
            <a:off x="311700" y="2007550"/>
            <a:ext cx="2832000" cy="21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run this code locally visit </a:t>
            </a:r>
            <a:r>
              <a:rPr lang="en" u="sng">
                <a:solidFill>
                  <a:schemeClr val="hlink"/>
                </a:solidFill>
                <a:hlinkClick r:id="rId3"/>
              </a:rPr>
              <a:t>https://github.com/gtvj/exploring-pwas</a:t>
            </a:r>
            <a:r>
              <a:rPr lang="en"/>
              <a:t> and follow the instructions in the README.md file. </a:t>
            </a:r>
            <a:endParaRPr/>
          </a:p>
          <a:p>
            <a:pPr indent="0" lvl="0" marL="0" rtl="0" algn="l">
              <a:spcBef>
                <a:spcPts val="1600"/>
              </a:spcBef>
              <a:spcAft>
                <a:spcPts val="1600"/>
              </a:spcAft>
              <a:buNone/>
            </a:pPr>
            <a:r>
              <a:rPr b="1" lang="en"/>
              <a:t>This first example can be reached by clicking the ‘Simple Service Worker’ link</a:t>
            </a:r>
            <a:r>
              <a:rPr lang="en"/>
              <a:t> (and the code is in the /simple-service-worker/ directory)</a:t>
            </a:r>
            <a:endParaRPr/>
          </a:p>
        </p:txBody>
      </p:sp>
      <p:sp>
        <p:nvSpPr>
          <p:cNvPr id="139" name="Google Shape;139;p20"/>
          <p:cNvSpPr txBox="1"/>
          <p:nvPr>
            <p:ph idx="1" type="body"/>
          </p:nvPr>
        </p:nvSpPr>
        <p:spPr>
          <a:xfrm>
            <a:off x="3018200" y="264250"/>
            <a:ext cx="60660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 few things to note here: </a:t>
            </a:r>
            <a:endParaRPr b="1"/>
          </a:p>
          <a:p>
            <a:pPr indent="-304800" lvl="0" marL="457200" rtl="0" algn="l">
              <a:spcBef>
                <a:spcPts val="1600"/>
              </a:spcBef>
              <a:spcAft>
                <a:spcPts val="0"/>
              </a:spcAft>
              <a:buSzPts val="1200"/>
              <a:buAutoNum type="arabicPeriod"/>
            </a:pPr>
            <a:r>
              <a:rPr lang="en"/>
              <a:t>Object detection is used (for progressive enhancement)</a:t>
            </a:r>
            <a:endParaRPr/>
          </a:p>
          <a:p>
            <a:pPr indent="-304800" lvl="0" marL="457200" rtl="0" algn="l">
              <a:spcBef>
                <a:spcPts val="0"/>
              </a:spcBef>
              <a:spcAft>
                <a:spcPts val="0"/>
              </a:spcAft>
              <a:buSzPts val="1200"/>
              <a:buAutoNum type="arabicPeriod"/>
            </a:pPr>
            <a:r>
              <a:rPr lang="en"/>
              <a:t>The ‘load’ event is used to improve performance</a:t>
            </a:r>
            <a:endParaRPr/>
          </a:p>
          <a:p>
            <a:pPr indent="-304800" lvl="0" marL="457200" rtl="0" algn="l">
              <a:spcBef>
                <a:spcPts val="0"/>
              </a:spcBef>
              <a:spcAft>
                <a:spcPts val="0"/>
              </a:spcAft>
              <a:buSzPts val="1200"/>
              <a:buAutoNum type="arabicPeriod"/>
            </a:pPr>
            <a:r>
              <a:rPr lang="en"/>
              <a:t>The register() method returns a promise</a:t>
            </a:r>
            <a:endParaRPr/>
          </a:p>
          <a:p>
            <a:pPr indent="-304800" lvl="0" marL="457200" rtl="0" algn="l">
              <a:spcBef>
                <a:spcPts val="0"/>
              </a:spcBef>
              <a:spcAft>
                <a:spcPts val="0"/>
              </a:spcAft>
              <a:buSzPts val="1200"/>
              <a:buAutoNum type="arabicPeriod"/>
            </a:pPr>
            <a:r>
              <a:rPr lang="en"/>
              <a:t>We can see that our Service Worker has been registered by looking at</a:t>
            </a:r>
            <a:endParaRPr/>
          </a:p>
          <a:p>
            <a:pPr indent="-304800" lvl="1" marL="914400" rtl="0" algn="l">
              <a:spcBef>
                <a:spcPts val="0"/>
              </a:spcBef>
              <a:spcAft>
                <a:spcPts val="0"/>
              </a:spcAft>
              <a:buSzPts val="1200"/>
              <a:buAutoNum type="alphaLcPeriod"/>
            </a:pPr>
            <a:r>
              <a:rPr lang="en"/>
              <a:t>the message printed to the console</a:t>
            </a:r>
            <a:endParaRPr/>
          </a:p>
          <a:p>
            <a:pPr indent="-304800" lvl="1" marL="914400" rtl="0" algn="l">
              <a:spcBef>
                <a:spcPts val="0"/>
              </a:spcBef>
              <a:spcAft>
                <a:spcPts val="0"/>
              </a:spcAft>
              <a:buSzPts val="1200"/>
              <a:buAutoNum type="alphaLcPeriod"/>
            </a:pPr>
            <a:r>
              <a:rPr lang="en"/>
              <a:t>Either finding it in the ‘Applications -&gt; Service Workers’ menu item in Developer Tools (if using Chrome) or putting about:debugging#/runtime/this-firefox in the address bar (if using Firefox)</a:t>
            </a:r>
            <a:endParaRPr/>
          </a:p>
        </p:txBody>
      </p:sp>
      <p:pic>
        <p:nvPicPr>
          <p:cNvPr id="140" name="Google Shape;140;p20"/>
          <p:cNvPicPr preferRelativeResize="0"/>
          <p:nvPr/>
        </p:nvPicPr>
        <p:blipFill>
          <a:blip r:embed="rId4">
            <a:alphaModFix/>
          </a:blip>
          <a:stretch>
            <a:fillRect/>
          </a:stretch>
        </p:blipFill>
        <p:spPr>
          <a:xfrm>
            <a:off x="3168525" y="2624700"/>
            <a:ext cx="5126025" cy="2396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7842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2. Service Worker events</a:t>
            </a:r>
            <a:endParaRPr/>
          </a:p>
        </p:txBody>
      </p:sp>
      <p:sp>
        <p:nvSpPr>
          <p:cNvPr id="146" name="Google Shape;146;p21"/>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“A service worker is an </a:t>
            </a:r>
            <a:r>
              <a:rPr b="1" i="1" lang="en"/>
              <a:t>event-driven</a:t>
            </a:r>
            <a:r>
              <a:rPr i="1" lang="en"/>
              <a:t> worker registered against an origin and a path. It takes the form of a JavaScript file that can control the web-page/site that it is associated with, intercepting and modifying navigation and resource requests”</a:t>
            </a:r>
            <a:endParaRPr i="1"/>
          </a:p>
          <a:p>
            <a:pPr indent="0" lvl="0" marL="0" rtl="0" algn="l">
              <a:spcBef>
                <a:spcPts val="1600"/>
              </a:spcBef>
              <a:spcAft>
                <a:spcPts val="0"/>
              </a:spcAft>
              <a:buNone/>
            </a:pPr>
            <a:r>
              <a:rPr lang="en"/>
              <a:t>MDN </a:t>
            </a:r>
            <a:r>
              <a:rPr lang="en" u="sng">
                <a:solidFill>
                  <a:schemeClr val="hlink"/>
                </a:solidFill>
                <a:hlinkClick r:id="rId3"/>
              </a:rPr>
              <a:t>https://developer.mozilla.org/en-US/docs/Web/API/Service_Worker_API</a:t>
            </a:r>
            <a:r>
              <a:rPr lang="en"/>
              <a:t> </a:t>
            </a:r>
            <a:endParaRPr/>
          </a:p>
          <a:p>
            <a:pPr indent="0" lvl="0" marL="0" rtl="0" algn="l">
              <a:spcBef>
                <a:spcPts val="1600"/>
              </a:spcBef>
              <a:spcAft>
                <a:spcPts val="1600"/>
              </a:spcAft>
              <a:buNone/>
            </a:pPr>
            <a:r>
              <a:t/>
            </a:r>
            <a:endParaRPr/>
          </a:p>
        </p:txBody>
      </p:sp>
      <p:pic>
        <p:nvPicPr>
          <p:cNvPr id="147" name="Google Shape;147;p21"/>
          <p:cNvPicPr preferRelativeResize="0"/>
          <p:nvPr/>
        </p:nvPicPr>
        <p:blipFill>
          <a:blip r:embed="rId4">
            <a:alphaModFix/>
          </a:blip>
          <a:stretch>
            <a:fillRect/>
          </a:stretch>
        </p:blipFill>
        <p:spPr>
          <a:xfrm>
            <a:off x="3611550" y="1261350"/>
            <a:ext cx="4826688" cy="3078000"/>
          </a:xfrm>
          <a:prstGeom prst="rect">
            <a:avLst/>
          </a:prstGeom>
          <a:noFill/>
          <a:ln>
            <a:noFill/>
          </a:ln>
        </p:spPr>
      </p:pic>
      <p:sp>
        <p:nvSpPr>
          <p:cNvPr id="148" name="Google Shape;148;p21"/>
          <p:cNvSpPr txBox="1"/>
          <p:nvPr/>
        </p:nvSpPr>
        <p:spPr>
          <a:xfrm>
            <a:off x="5239425" y="4492675"/>
            <a:ext cx="2235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veat"/>
                <a:ea typeface="Caveat"/>
                <a:cs typeface="Caveat"/>
                <a:sym typeface="Caveat"/>
              </a:rPr>
              <a:t>Let’s take a closer look at the ‘fetch’ event</a:t>
            </a:r>
            <a:endParaRPr>
              <a:latin typeface="Caveat"/>
              <a:ea typeface="Caveat"/>
              <a:cs typeface="Caveat"/>
              <a:sym typeface="Caveat"/>
            </a:endParaRPr>
          </a:p>
        </p:txBody>
      </p:sp>
      <p:cxnSp>
        <p:nvCxnSpPr>
          <p:cNvPr id="149" name="Google Shape;149;p21"/>
          <p:cNvCxnSpPr/>
          <p:nvPr/>
        </p:nvCxnSpPr>
        <p:spPr>
          <a:xfrm flipH="1" rot="10800000">
            <a:off x="5837175" y="4412825"/>
            <a:ext cx="7500" cy="199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