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lfa Slab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93EAA6-9AEC-47D8-9A45-693B33E38835}">
  <a:tblStyle styleId="{4A93EAA6-9AEC-47D8-9A45-693B33E388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1" Type="http://schemas.openxmlformats.org/officeDocument/2006/relationships/font" Target="fonts/AlfaSlabOn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ed9c6f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ed9c6f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c4f6d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c4f6d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d2a3c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d2a3c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d2a3c5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d2a3c5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d2a3c5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d2a3c5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d2a3c5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d2a3c5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d2a3c5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d2a3c5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48f41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48f41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7c19c5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7c19c5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7c19c5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7c19c5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6aab9823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6aab9823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d6ef2c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d6ef2c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d6ef2c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d6ef2c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d6ef2c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d6ef2c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d6ef2c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d6ef2c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d6ef2c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d6ef2c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d6ef2c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d6ef2c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d6ef2c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d6ef2c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aab982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aab982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aab982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aab982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2e7be1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2e7be1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aab98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aab98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aab9823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aab9823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ed9c6f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ed9c6f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d6ef2cd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d6ef2c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gexr.com/4bv1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gexr.com/4c0m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egexr.com/4c3o5" TargetMode="External"/><Relationship Id="rId4" Type="http://schemas.openxmlformats.org/officeDocument/2006/relationships/hyperlink" Target="http://regexr.com/4c3o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gexr.com/4cfm9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regexr.com/4cfoh" TargetMode="External"/><Relationship Id="rId4" Type="http://schemas.openxmlformats.org/officeDocument/2006/relationships/hyperlink" Target="http://regexr.com/4cfo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regexr.com/4cu4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gexr.com/4cu6n" TargetMode="External"/><Relationship Id="rId4" Type="http://schemas.openxmlformats.org/officeDocument/2006/relationships/hyperlink" Target="https://regexr.com/4cu7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gexr.com/4cu7u" TargetMode="External"/><Relationship Id="rId4" Type="http://schemas.openxmlformats.org/officeDocument/2006/relationships/hyperlink" Target="https://regexr.com/4cu7u" TargetMode="External"/><Relationship Id="rId5" Type="http://schemas.openxmlformats.org/officeDocument/2006/relationships/hyperlink" Target="https://regexr.com/4cu8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gexr.com/4cub1" TargetMode="External"/><Relationship Id="rId4" Type="http://schemas.openxmlformats.org/officeDocument/2006/relationships/hyperlink" Target="https://regexr.com/4cub1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lf.nu/RegexGolf" TargetMode="External"/><Relationship Id="rId4" Type="http://schemas.openxmlformats.org/officeDocument/2006/relationships/hyperlink" Target="https://regexcrossword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gexr.com/4bn3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gexr.com/4cu8v" TargetMode="External"/><Relationship Id="rId4" Type="http://schemas.openxmlformats.org/officeDocument/2006/relationships/hyperlink" Target="https://regexr.com/4cu8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Regular Expressions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425" y="2849750"/>
            <a:ext cx="1996875" cy="1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95800" y="1455750"/>
            <a:ext cx="3715800" cy="22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character sets</a:t>
            </a:r>
            <a:endParaRPr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regular expressions a set of characters is defined using the metacharacters </a:t>
            </a:r>
            <a:r>
              <a:rPr b="1" lang="en"/>
              <a:t>[</a:t>
            </a:r>
            <a:r>
              <a:rPr lang="en"/>
              <a:t> and </a:t>
            </a:r>
            <a:r>
              <a:rPr b="1" lang="en"/>
              <a:t>]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between them is part of the set and any one of the set members must match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Here’s an example to explore this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https://regexr.com/4bv1d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85700" y="17957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character set </a:t>
            </a:r>
            <a:r>
              <a:rPr lang="en">
                <a:solidFill>
                  <a:schemeClr val="dk1"/>
                </a:solidFill>
              </a:rPr>
              <a:t>ranges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addition to literal character set ranges, we can use the </a:t>
            </a:r>
            <a:r>
              <a:rPr b="1" lang="en">
                <a:solidFill>
                  <a:srgbClr val="FFFFFF"/>
                </a:solidFill>
              </a:rPr>
              <a:t>‘-’</a:t>
            </a:r>
            <a:r>
              <a:rPr lang="en">
                <a:solidFill>
                  <a:srgbClr val="FFFFFF"/>
                </a:solidFill>
              </a:rPr>
              <a:t> metacharacter to define character set ranges.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Here’s an example: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https://regexr.com/4c0mr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“Anything but” matching</a:t>
            </a:r>
            <a:endParaRPr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Negating a character set using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^ metacharacter</a:t>
            </a:r>
            <a:endParaRPr b="1"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^ metacharacter negates all characters in a set or range.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an example: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http://</a:t>
            </a:r>
            <a:r>
              <a:rPr lang="en" u="sng">
                <a:solidFill>
                  <a:srgbClr val="FFFFFF"/>
                </a:solidFill>
                <a:hlinkClick r:id="rId4"/>
              </a:rPr>
              <a:t>regexr.com/4c3o5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metacharacters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metacharacters and their usage</a:t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419300" y="14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{4A93EAA6-9AEC-47D8-9A45-693B33E38835}</a:tableStyleId>
              </a:tblPr>
              <a:tblGrid>
                <a:gridCol w="1648475"/>
                <a:gridCol w="2556975"/>
                <a:gridCol w="1543650"/>
                <a:gridCol w="266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Metacharacter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 a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[cm]at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‘cat’ or ‘mat’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character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single character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Specify a range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[0-5]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0, 1, 2, 3, 4 or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‘Escape’ the next character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file\.txt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file.txt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Negate a character set*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[^cd]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anything but ‘c’ or ‘d’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6"/>
          <p:cNvSpPr txBox="1"/>
          <p:nvPr/>
        </p:nvSpPr>
        <p:spPr>
          <a:xfrm>
            <a:off x="419300" y="4381750"/>
            <a:ext cx="7792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 we won’t go into this now, but ^ has a different meaning when used outside a character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r>
              <a:rPr lang="en"/>
              <a:t> metacharacters and their usage</a:t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419300" y="14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{4A93EAA6-9AEC-47D8-9A45-693B33E38835}</a:tableStyleId>
              </a:tblPr>
              <a:tblGrid>
                <a:gridCol w="1395975"/>
                <a:gridCol w="2920275"/>
                <a:gridCol w="3875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Metacharacter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whitespace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Includes tabs, spaces and carriage returns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non-whitespace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to </a:t>
                      </a:r>
                      <a:r>
                        <a:rPr lang="en"/>
                        <a:t>[^\f\n\r\t\v]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digit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to [0-9]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non-digit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to [^0-9]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alphanumeric and _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t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 [a-zA-Z0-9_]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\W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 any </a:t>
                      </a:r>
                      <a:r>
                        <a:rPr b="1" lang="en"/>
                        <a:t>non </a:t>
                      </a:r>
                      <a:r>
                        <a:rPr lang="en"/>
                        <a:t>alphanumeric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Equivalent t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 [^a-zA-Z0-9_]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matches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quantifiers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we will not know how many characters are in the patterns. We can handle this uncertainty with quantifiers.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are some examples to experiment with: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https://regexr.com/4cfm9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9"/>
          <p:cNvGraphicFramePr/>
          <p:nvPr/>
        </p:nvGraphicFramePr>
        <p:xfrm>
          <a:off x="44642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{4A93EAA6-9AEC-47D8-9A45-693B33E38835}</a:tableStyleId>
              </a:tblPr>
              <a:tblGrid>
                <a:gridCol w="1863650"/>
                <a:gridCol w="1863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Match the previous character...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or more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Zero or one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Zero or more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{2,4}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to four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{,5}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 to five times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Quantifiers, greed and lazyness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to understand how quantifiers behave in certain circumstances</a:t>
            </a:r>
            <a:endParaRPr/>
          </a:p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quantifiers are </a:t>
            </a:r>
            <a:r>
              <a:rPr b="1" lang="en"/>
              <a:t>‘greedy’ </a:t>
            </a:r>
            <a:r>
              <a:rPr lang="en"/>
              <a:t>meaning that they will continue matching characters until they’re unable to consume any more. We can change this by appending a</a:t>
            </a:r>
            <a:r>
              <a:rPr b="1" lang="en"/>
              <a:t> ? </a:t>
            </a:r>
            <a:r>
              <a:rPr lang="en"/>
              <a:t>to the quantifier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Here’s an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u="sng">
                <a:solidFill>
                  <a:schemeClr val="hlink"/>
                </a:solidFill>
                <a:hlinkClick r:id="rId4"/>
              </a:rPr>
              <a:t>regexr.com/4cfoh</a:t>
            </a:r>
            <a:r>
              <a:rPr lang="en">
                <a:solidFill>
                  <a:srgbClr val="F0F1F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matching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high-level look at Regular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word boundaries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specify that the match should be at the beginning or end of a word.</a:t>
            </a:r>
            <a:endParaRPr/>
          </a:p>
        </p:txBody>
      </p:sp>
      <p:sp>
        <p:nvSpPr>
          <p:cNvPr id="183" name="Google Shape;18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\b will match a word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\B will match ‘not’ a word boundary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an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http://regexr.com/4cu4l</a:t>
            </a:r>
            <a:r>
              <a:rPr lang="en">
                <a:solidFill>
                  <a:srgbClr val="F0F1F2"/>
                </a:solidFill>
              </a:rPr>
              <a:t> </a:t>
            </a:r>
            <a:endParaRPr>
              <a:solidFill>
                <a:srgbClr val="F0F1F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0F1F2"/>
                </a:solidFill>
              </a:rPr>
              <a:t>Note: </a:t>
            </a:r>
            <a:r>
              <a:rPr lang="en">
                <a:solidFill>
                  <a:srgbClr val="F0F1F2"/>
                </a:solidFill>
              </a:rPr>
              <a:t>the boundary metacharacters match a position, not a character</a:t>
            </a:r>
            <a:endParaRPr>
              <a:solidFill>
                <a:srgbClr val="F0F1F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string boundaries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based on position within the string</a:t>
            </a:r>
            <a:endParaRPr/>
          </a:p>
        </p:txBody>
      </p:sp>
      <p:sp>
        <p:nvSpPr>
          <p:cNvPr id="190" name="Google Shape;190;p33"/>
          <p:cNvSpPr txBox="1"/>
          <p:nvPr>
            <p:ph idx="2" type="body"/>
          </p:nvPr>
        </p:nvSpPr>
        <p:spPr>
          <a:xfrm>
            <a:off x="4939500" y="724200"/>
            <a:ext cx="3837000" cy="4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^ for start of string*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for end of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are some examples: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https://regexr.com/4cu6n</a:t>
            </a:r>
            <a:r>
              <a:rPr lang="en">
                <a:solidFill>
                  <a:srgbClr val="F0F1F2"/>
                </a:solidFill>
              </a:rPr>
              <a:t> - using ^</a:t>
            </a:r>
            <a:endParaRPr>
              <a:solidFill>
                <a:srgbClr val="F0F1F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0F1F2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https://regexr.com/4cu79</a:t>
            </a:r>
            <a:r>
              <a:rPr lang="en">
                <a:solidFill>
                  <a:srgbClr val="F0F1F2"/>
                </a:solidFill>
              </a:rPr>
              <a:t> - adding $ and multi-line mode</a:t>
            </a:r>
            <a:endParaRPr>
              <a:solidFill>
                <a:srgbClr val="F0F1F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Note: </a:t>
            </a:r>
            <a:r>
              <a:rPr lang="en" sz="1200"/>
              <a:t>we’ve seen the ^ metacharacter before. It’s one of several characters that can have a different meaning depending on context.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0F1F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Sub-expressions and backreferences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04825" y="1375600"/>
            <a:ext cx="43260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with sub-expressions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own ‘parts’ of a match</a:t>
            </a:r>
            <a:endParaRPr/>
          </a:p>
        </p:txBody>
      </p:sp>
      <p:sp>
        <p:nvSpPr>
          <p:cNvPr id="202" name="Google Shape;202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Sub-expressions allow us to group parts of an expression so that they are treated as a single entity (for </a:t>
            </a:r>
            <a:r>
              <a:rPr b="1" lang="en"/>
              <a:t>quantification</a:t>
            </a:r>
            <a:r>
              <a:rPr lang="en"/>
              <a:t> purposes or to be clear about </a:t>
            </a:r>
            <a:r>
              <a:rPr b="1" lang="en"/>
              <a:t>alternation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simple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regexr.com/4cu7u</a:t>
            </a:r>
            <a:r>
              <a:rPr lang="en">
                <a:solidFill>
                  <a:srgbClr val="F0F1F2"/>
                </a:solidFill>
              </a:rPr>
              <a:t> </a:t>
            </a:r>
            <a:endParaRPr>
              <a:solidFill>
                <a:srgbClr val="F0F1F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0F1F2"/>
                </a:solidFill>
              </a:rPr>
              <a:t>And here’s a common alternation ‘gotcha’: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https://regexr.com/4cu8m</a:t>
            </a:r>
            <a:r>
              <a:rPr lang="en">
                <a:solidFill>
                  <a:srgbClr val="F0F1F2"/>
                </a:solidFill>
              </a:rPr>
              <a:t> </a:t>
            </a:r>
            <a:endParaRPr>
              <a:solidFill>
                <a:srgbClr val="F0F1F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104825" y="1375600"/>
            <a:ext cx="43260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back-references</a:t>
            </a:r>
            <a:endParaRPr/>
          </a:p>
        </p:txBody>
      </p:sp>
      <p:sp>
        <p:nvSpPr>
          <p:cNvPr id="208" name="Google Shape;208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references - as the name suggests - allows us to capture a match and refer back to what was matched. This is incredibly powerful: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an 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regexr.com/4cub1</a:t>
            </a:r>
            <a:r>
              <a:rPr lang="en">
                <a:solidFill>
                  <a:srgbClr val="F0F1F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all… for now.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session was intended to be an </a:t>
            </a:r>
            <a:r>
              <a:rPr i="1" lang="en"/>
              <a:t>introduction </a:t>
            </a:r>
            <a:r>
              <a:rPr lang="en"/>
              <a:t>to Regular Expressions. While we’ve covered quite a bit of ground, there are some areas we’ve not covered but I hope this has at least provided a starting point.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love Regular Expressions, so would be absolutely delighted to help you solve any pattern matching problems you come across.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are some useful and fun resources to play with: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Regex Golf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https://alf.nu/RegexGolf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Regex Crossword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https://regexcrossword.com/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RegEx?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“Regular expressions are the key to powerful, flexible, and efficient text processing. </a:t>
            </a:r>
            <a:r>
              <a:rPr b="1" lang="en"/>
              <a:t>Regular expressions themselves... allow you to describe and parse text</a:t>
            </a:r>
            <a:r>
              <a:rPr lang="en"/>
              <a:t>. With </a:t>
            </a:r>
            <a:r>
              <a:rPr b="1" lang="en"/>
              <a:t>additional support provided by the particular tool being used</a:t>
            </a:r>
            <a:r>
              <a:rPr lang="en"/>
              <a:t>, regular expressions can </a:t>
            </a:r>
            <a:r>
              <a:rPr b="1" lang="en"/>
              <a:t>add, remove, isolate, and generally fold, spindle, and mutilate</a:t>
            </a:r>
            <a:r>
              <a:rPr lang="en"/>
              <a:t> all kinds of text and data.”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Mastering Regular Expressions, 3rd Edition</a:t>
            </a:r>
            <a:endParaRPr i="1"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5640"/>
            <a:ext cx="9144000" cy="11519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750051" y="2186690"/>
            <a:ext cx="1075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too being used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950088" y="2186690"/>
            <a:ext cx="1075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Regular Expression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6469022" y="1224655"/>
            <a:ext cx="2356235" cy="2355474"/>
            <a:chOff x="2961500" y="961400"/>
            <a:chExt cx="3221100" cy="3220500"/>
          </a:xfrm>
        </p:grpSpPr>
        <p:sp>
          <p:nvSpPr>
            <p:cNvPr id="74" name="Google Shape;74;p15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782900" y="1200950"/>
              <a:ext cx="1578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tool we’re using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843952" y="1974194"/>
            <a:ext cx="1606155" cy="1605935"/>
            <a:chOff x="3474050" y="1986200"/>
            <a:chExt cx="2195700" cy="2195700"/>
          </a:xfrm>
        </p:grpSpPr>
        <p:sp>
          <p:nvSpPr>
            <p:cNvPr id="77" name="Google Shape;77;p15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833274" y="281705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Regular expressions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use them?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places we can use Regular Expressions including: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host programming language </a:t>
            </a:r>
            <a:r>
              <a:rPr lang="en"/>
              <a:t>- support is either included in the Standard Library (Python etc.) or built into the syntax (Perl, JavaScript etc.) of modern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IDEs </a:t>
            </a:r>
            <a:r>
              <a:rPr lang="en"/>
              <a:t>and </a:t>
            </a:r>
            <a:r>
              <a:rPr b="1" lang="en"/>
              <a:t>t</a:t>
            </a:r>
            <a:r>
              <a:rPr b="1" lang="en"/>
              <a:t>ext editors </a:t>
            </a:r>
            <a:r>
              <a:rPr lang="en"/>
              <a:t>(very handy for ‘find’ and ‘find and replace’ operations)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</a:t>
            </a:r>
            <a:r>
              <a:rPr b="1" lang="en"/>
              <a:t>command line</a:t>
            </a:r>
            <a:r>
              <a:rPr lang="en"/>
              <a:t> (using Unix tools like grep)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...and lots of other places where there’s a need to search text.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look like?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sequences of characters that </a:t>
            </a:r>
            <a:r>
              <a:rPr b="1" lang="en"/>
              <a:t>define a search pattern</a:t>
            </a:r>
            <a:r>
              <a:rPr lang="en"/>
              <a:t>. </a:t>
            </a:r>
            <a:r>
              <a:rPr lang="en"/>
              <a:t>The characters in a regular expression may 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literal</a:t>
            </a:r>
            <a:r>
              <a:rPr lang="en"/>
              <a:t> (actual text),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metacharacters</a:t>
            </a:r>
            <a:r>
              <a:rPr lang="en"/>
              <a:t> (special characters with special meanings)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simple example RegEx that makes use of the the ‘d’ and ‘g’ literal characters and the ‘.’ metacharacter: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b="1" lang="en"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matches ‘dig’, ‘dog’, ‘dzg’, etc...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different ‘flavours’ of RegEx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2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ways regular expressions are implemented is not always ‘regular’.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got BRE (Basic Regular Expressions), ERE (Extended Regular Expressions), PCRE (Perl Compatible Regular Expressions)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tools will use different ‘flavours’ (some, like PHP, support multiple).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b="1" lang="en"/>
              <a:t>f something’s not working, it might be that the particular tool you’re using doesn’t support the RegEx feature you’re trying to use. JavaScript, for example, doesn’t support ‘lookbehinds’ - as I learned when first trying to use them!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7106725" y="2581877"/>
            <a:ext cx="1080572" cy="390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Regular expression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using them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75600" y="1566900"/>
            <a:ext cx="4045200" cy="20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single characters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</a:t>
            </a:r>
            <a:r>
              <a:rPr lang="en" u="sng">
                <a:solidFill>
                  <a:schemeClr val="lt2"/>
                </a:solidFill>
                <a:hlinkClick r:id="rId3"/>
              </a:rPr>
              <a:t>example</a:t>
            </a:r>
            <a:r>
              <a:rPr lang="en"/>
              <a:t> </a:t>
            </a:r>
            <a:r>
              <a:rPr lang="en"/>
              <a:t>to explore: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single literal characters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Regex ‘flags’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‘.’ metacharacter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Escaping characters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alternation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alternation to match either </a:t>
            </a:r>
            <a:r>
              <a:rPr i="1" lang="en"/>
              <a:t>A </a:t>
            </a:r>
            <a:r>
              <a:rPr lang="en"/>
              <a:t>or </a:t>
            </a:r>
            <a:r>
              <a:rPr i="1" lang="en"/>
              <a:t>B</a:t>
            </a:r>
            <a:endParaRPr i="1"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b="1" lang="en"/>
              <a:t> </a:t>
            </a:r>
            <a:r>
              <a:rPr lang="en"/>
              <a:t>‘pipe’ </a:t>
            </a:r>
            <a:r>
              <a:rPr lang="en"/>
              <a:t>character provides alternation in Regular Expressions.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a very simple example: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en" u="sng">
                <a:solidFill>
                  <a:schemeClr val="hlink"/>
                </a:solidFill>
                <a:hlinkClick r:id="rId4"/>
              </a:rPr>
              <a:t>regexr.com/4cu8v</a:t>
            </a:r>
            <a:r>
              <a:rPr lang="en">
                <a:solidFill>
                  <a:srgbClr val="F0F1F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