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roxima Nova"/>
      <p:regular r:id="rId44"/>
      <p:bold r:id="rId45"/>
      <p:italic r:id="rId46"/>
      <p:boldItalic r:id="rId47"/>
    </p:embeddedFont>
    <p:embeddedFont>
      <p:font typeface="Permanent Marker"/>
      <p:regular r:id="rId48"/>
    </p:embeddedFont>
    <p:embeddedFont>
      <p:font typeface="Alfa Slab One"/>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regular.fntdata"/><Relationship Id="rId43" Type="http://schemas.openxmlformats.org/officeDocument/2006/relationships/slide" Target="slides/slide38.xml"/><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ermanentMarker-regular.fntdata"/><Relationship Id="rId47" Type="http://schemas.openxmlformats.org/officeDocument/2006/relationships/font" Target="fonts/ProximaNova-boldItalic.fntdata"/><Relationship Id="rId49"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e0a21364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e0a21364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de90ef9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de90ef9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e90ef9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e90ef9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e90ef9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e90ef9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de90ef9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e90ef9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de90ef9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de90ef9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d1e10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d1e10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dd1e107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dd1e107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dd1e107c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dd1e107c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dd1e107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dd1e107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75c92f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5c92f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dd7ae24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dd7ae2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ddaea5e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ddaea5e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dd7ae24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d7ae24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dd7ae24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d7ae24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6b7e34a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6b7e34a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6b7e34a5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6b7e34a5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6b7e34a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6b7e34a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6b7e34a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6b7e34a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6b7e34a5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6b7e34a5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6b82ff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6b82ffd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ef1f314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f1f314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6b82ffd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6b82ffd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6b82ffd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6b82ffd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6b7e34a5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6b7e34a5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6b7e34a5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6b7e34a5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6b7e34a5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6b7e34a5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6b7e34a5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6b7e34a5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6b7e34a5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b7e34a5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6b7e34a5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6b7e34a5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6b7e34a5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6b7e34a5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f66c321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f66c321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ed00b7c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ed00b7c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e22de3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22de3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e3716ff8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3716ff8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e3716ff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e3716ff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e0a213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0a213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pure-hamlet-59256.herokuapp.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bost.ocks.org/mike/join/"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github.com/d3" TargetMode="External"/><Relationship Id="rId4" Type="http://schemas.openxmlformats.org/officeDocument/2006/relationships/hyperlink" Target="https://github.com/d3/d3-fet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localhost:8080/loading-csv-with-d3.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ure-hamlet-59256.herokuapp.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bl.ocks.org/d3indepth/a6ca05860b7249ebe163a212a4abd9cf" TargetMode="External"/><Relationship Id="rId4" Type="http://schemas.openxmlformats.org/officeDocument/2006/relationships/hyperlink" Target="http://localhost:8080/using-someone-elses-visualisation.html" TargetMode="External"/><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hyperlink" Target="http://vis.stanford.edu/papers/d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ure-hamlet-59256.herokuapp.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hyperlink" Target="https://developer.mozilla.org/en-US/docs/Web/SVG/Elemen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hyperlink" Target="https://developer.mozilla.org/en-US/docs/Web/SVG/Attribut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ure-hamlet-59256.herokuapp.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Visualisation with JavaScript</a:t>
            </a:r>
            <a:endParaRPr/>
          </a:p>
        </p:txBody>
      </p:sp>
      <p:sp>
        <p:nvSpPr>
          <p:cNvPr id="57" name="Google Shape;57;p13"/>
          <p:cNvSpPr txBox="1"/>
          <p:nvPr>
            <p:ph idx="1" type="subTitle"/>
          </p:nvPr>
        </p:nvSpPr>
        <p:spPr>
          <a:xfrm>
            <a:off x="311700" y="2861024"/>
            <a:ext cx="8520600" cy="4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introduction for designer/developers</a:t>
            </a:r>
            <a:endParaRPr/>
          </a:p>
          <a:p>
            <a:pPr indent="0" lvl="0" marL="0" rtl="0" algn="l">
              <a:spcBef>
                <a:spcPts val="0"/>
              </a:spcBef>
              <a:spcAft>
                <a:spcPts val="0"/>
              </a:spcAft>
              <a:buNone/>
            </a:pPr>
            <a:r>
              <a:t/>
            </a:r>
            <a:endParaRPr/>
          </a:p>
        </p:txBody>
      </p:sp>
      <p:sp>
        <p:nvSpPr>
          <p:cNvPr id="58" name="Google Shape;58;p13"/>
          <p:cNvSpPr txBox="1"/>
          <p:nvPr/>
        </p:nvSpPr>
        <p:spPr>
          <a:xfrm>
            <a:off x="940300" y="3557925"/>
            <a:ext cx="7334400" cy="8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ermanent Marker"/>
                <a:ea typeface="Permanent Marker"/>
                <a:cs typeface="Permanent Marker"/>
                <a:sym typeface="Permanent Marker"/>
              </a:rPr>
              <a:t>Note: </a:t>
            </a:r>
            <a:r>
              <a:rPr lang="en" sz="1800">
                <a:solidFill>
                  <a:schemeClr val="dk2"/>
                </a:solidFill>
                <a:latin typeface="Permanent Marker"/>
                <a:ea typeface="Permanent Marker"/>
                <a:cs typeface="Permanent Marker"/>
                <a:sym typeface="Permanent Marker"/>
              </a:rPr>
              <a:t>this slide deck is </a:t>
            </a:r>
            <a:r>
              <a:rPr lang="en" sz="1800">
                <a:latin typeface="Permanent Marker"/>
                <a:ea typeface="Permanent Marker"/>
                <a:cs typeface="Permanent Marker"/>
                <a:sym typeface="Permanent Marker"/>
              </a:rPr>
              <a:t>organised by week</a:t>
            </a:r>
            <a:r>
              <a:rPr lang="en" sz="1800">
                <a:solidFill>
                  <a:schemeClr val="dk2"/>
                </a:solidFill>
                <a:latin typeface="Permanent Marker"/>
                <a:ea typeface="Permanent Marker"/>
                <a:cs typeface="Permanent Marker"/>
                <a:sym typeface="Permanent Marker"/>
              </a:rPr>
              <a:t> (with each week having a blue title page), and arranged in </a:t>
            </a:r>
            <a:r>
              <a:rPr lang="en" sz="1800">
                <a:latin typeface="Permanent Marker"/>
                <a:ea typeface="Permanent Marker"/>
                <a:cs typeface="Permanent Marker"/>
                <a:sym typeface="Permanent Marker"/>
              </a:rPr>
              <a:t>reverse chronological order</a:t>
            </a:r>
            <a:r>
              <a:rPr lang="en" sz="1800">
                <a:solidFill>
                  <a:schemeClr val="dk2"/>
                </a:solidFill>
                <a:latin typeface="Permanent Marker"/>
                <a:ea typeface="Permanent Marker"/>
                <a:cs typeface="Permanent Marker"/>
                <a:sym typeface="Permanent Marker"/>
              </a:rPr>
              <a:t> (so the most recent week will be first). Hope that makes sense 😀</a:t>
            </a:r>
            <a:endParaRPr sz="1800">
              <a:solidFill>
                <a:schemeClr val="dk2"/>
              </a:solidFill>
              <a:latin typeface="Permanent Marker"/>
              <a:ea typeface="Permanent Marker"/>
              <a:cs typeface="Permanent Marker"/>
              <a:sym typeface="Permanent Marker"/>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nvSpPr>
        <p:spPr>
          <a:xfrm>
            <a:off x="212775" y="249800"/>
            <a:ext cx="6873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See the companion code running at: </a:t>
            </a:r>
            <a:r>
              <a:rPr lang="en" sz="1200" u="sng">
                <a:solidFill>
                  <a:schemeClr val="hlink"/>
                </a:solidFill>
                <a:latin typeface="Proxima Nova"/>
                <a:ea typeface="Proxima Nova"/>
                <a:cs typeface="Proxima Nova"/>
                <a:sym typeface="Proxima Nova"/>
                <a:hlinkClick r:id="rId3"/>
              </a:rPr>
              <a:t>https://pure-hamlet-59256.herokuapp.com/</a:t>
            </a:r>
            <a:endParaRPr sz="12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58725" y="342250"/>
            <a:ext cx="8310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 join: selecting things that don’t exist</a:t>
            </a:r>
            <a:endParaRPr/>
          </a:p>
        </p:txBody>
      </p:sp>
      <p:sp>
        <p:nvSpPr>
          <p:cNvPr id="122" name="Google Shape;122;p22"/>
          <p:cNvSpPr txBox="1"/>
          <p:nvPr>
            <p:ph idx="1" type="body"/>
          </p:nvPr>
        </p:nvSpPr>
        <p:spPr>
          <a:xfrm>
            <a:off x="3405775" y="1006800"/>
            <a:ext cx="5416200" cy="3891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a:solidFill>
                  <a:srgbClr val="333333"/>
                </a:solidFill>
                <a:highlight>
                  <a:srgbClr val="FCFCFA"/>
                </a:highlight>
              </a:rPr>
              <a:t>Thinking with joins</a:t>
            </a:r>
            <a:endParaRPr b="1">
              <a:solidFill>
                <a:srgbClr val="333333"/>
              </a:solidFill>
              <a:highlight>
                <a:srgbClr val="FCFCFA"/>
              </a:highlight>
            </a:endParaRPr>
          </a:p>
          <a:p>
            <a:pPr indent="0" lvl="0" marL="0" rtl="0" algn="l">
              <a:lnSpc>
                <a:spcPct val="150000"/>
              </a:lnSpc>
              <a:spcBef>
                <a:spcPts val="1200"/>
              </a:spcBef>
              <a:spcAft>
                <a:spcPts val="0"/>
              </a:spcAft>
              <a:buNone/>
            </a:pPr>
            <a:r>
              <a:rPr lang="en">
                <a:solidFill>
                  <a:srgbClr val="333333"/>
                </a:solidFill>
                <a:highlight>
                  <a:srgbClr val="FCFCFA"/>
                </a:highlight>
              </a:rPr>
              <a:t>“This code does exactly what you need: it creates a circle element for each data point, using the x and y data properties for positioning. But what’s with the </a:t>
            </a:r>
            <a:r>
              <a:rPr lang="en">
                <a:solidFill>
                  <a:srgbClr val="333333"/>
                </a:solidFill>
                <a:highlight>
                  <a:srgbClr val="FCFCFA"/>
                </a:highlight>
                <a:latin typeface="Courier New"/>
                <a:ea typeface="Courier New"/>
                <a:cs typeface="Courier New"/>
                <a:sym typeface="Courier New"/>
              </a:rPr>
              <a:t>selectAll(</a:t>
            </a:r>
            <a:r>
              <a:rPr lang="en">
                <a:solidFill>
                  <a:srgbClr val="756BB1"/>
                </a:solidFill>
                <a:highlight>
                  <a:srgbClr val="FCFCFA"/>
                </a:highlight>
                <a:latin typeface="Courier New"/>
                <a:ea typeface="Courier New"/>
                <a:cs typeface="Courier New"/>
                <a:sym typeface="Courier New"/>
              </a:rPr>
              <a:t>"circle"</a:t>
            </a:r>
            <a:r>
              <a:rPr lang="en">
                <a:solidFill>
                  <a:srgbClr val="333333"/>
                </a:solidFill>
                <a:highlight>
                  <a:srgbClr val="FCFCFA"/>
                </a:highlight>
                <a:latin typeface="Courier New"/>
                <a:ea typeface="Courier New"/>
                <a:cs typeface="Courier New"/>
                <a:sym typeface="Courier New"/>
              </a:rPr>
              <a:t>)</a:t>
            </a:r>
            <a:r>
              <a:rPr lang="en">
                <a:solidFill>
                  <a:srgbClr val="333333"/>
                </a:solidFill>
                <a:highlight>
                  <a:srgbClr val="FCFCFA"/>
                </a:highlight>
              </a:rPr>
              <a:t>? </a:t>
            </a:r>
            <a:r>
              <a:rPr b="1" lang="en">
                <a:solidFill>
                  <a:srgbClr val="333333"/>
                </a:solidFill>
                <a:highlight>
                  <a:srgbClr val="FCFCFA"/>
                </a:highlight>
              </a:rPr>
              <a:t>Why do you have to select elements that you know don’t exist in order to create new ones?</a:t>
            </a:r>
            <a:r>
              <a:rPr lang="en">
                <a:solidFill>
                  <a:srgbClr val="333333"/>
                </a:solidFill>
                <a:highlight>
                  <a:srgbClr val="FCFCFA"/>
                </a:highlight>
              </a:rPr>
              <a:t> WAT.</a:t>
            </a:r>
            <a:endParaRPr>
              <a:solidFill>
                <a:srgbClr val="333333"/>
              </a:solidFill>
              <a:highlight>
                <a:srgbClr val="FCFCFA"/>
              </a:highlight>
            </a:endParaRPr>
          </a:p>
          <a:p>
            <a:pPr indent="0" lvl="0" marL="0" rtl="0" algn="l">
              <a:lnSpc>
                <a:spcPct val="150000"/>
              </a:lnSpc>
              <a:spcBef>
                <a:spcPts val="1200"/>
              </a:spcBef>
              <a:spcAft>
                <a:spcPts val="0"/>
              </a:spcAft>
              <a:buNone/>
            </a:pPr>
            <a:r>
              <a:rPr lang="en">
                <a:solidFill>
                  <a:srgbClr val="333333"/>
                </a:solidFill>
                <a:highlight>
                  <a:srgbClr val="FCFCFA"/>
                </a:highlight>
              </a:rPr>
              <a:t>Here’s the deal. Instead of telling D3 </a:t>
            </a:r>
            <a:r>
              <a:rPr i="1" lang="en">
                <a:solidFill>
                  <a:srgbClr val="333333"/>
                </a:solidFill>
                <a:highlight>
                  <a:srgbClr val="FCFCFA"/>
                </a:highlight>
              </a:rPr>
              <a:t>how</a:t>
            </a:r>
            <a:r>
              <a:rPr lang="en">
                <a:solidFill>
                  <a:srgbClr val="333333"/>
                </a:solidFill>
                <a:highlight>
                  <a:srgbClr val="FCFCFA"/>
                </a:highlight>
              </a:rPr>
              <a:t> to do something, tell D3 </a:t>
            </a:r>
            <a:r>
              <a:rPr i="1" lang="en">
                <a:solidFill>
                  <a:srgbClr val="333333"/>
                </a:solidFill>
                <a:highlight>
                  <a:srgbClr val="FCFCFA"/>
                </a:highlight>
              </a:rPr>
              <a:t>what</a:t>
            </a:r>
            <a:r>
              <a:rPr lang="en">
                <a:solidFill>
                  <a:srgbClr val="333333"/>
                </a:solidFill>
                <a:highlight>
                  <a:srgbClr val="FCFCFA"/>
                </a:highlight>
              </a:rPr>
              <a:t> you want. You want the </a:t>
            </a:r>
            <a:r>
              <a:rPr lang="en">
                <a:solidFill>
                  <a:srgbClr val="333333"/>
                </a:solidFill>
                <a:highlight>
                  <a:srgbClr val="FCFCFA"/>
                </a:highlight>
                <a:latin typeface="Courier New"/>
                <a:ea typeface="Courier New"/>
                <a:cs typeface="Courier New"/>
                <a:sym typeface="Courier New"/>
              </a:rPr>
              <a:t>circle</a:t>
            </a:r>
            <a:r>
              <a:rPr lang="en">
                <a:solidFill>
                  <a:srgbClr val="333333"/>
                </a:solidFill>
                <a:highlight>
                  <a:srgbClr val="FCFCFA"/>
                </a:highlight>
              </a:rPr>
              <a:t> elements to correspond to data. </a:t>
            </a:r>
            <a:r>
              <a:rPr lang="en">
                <a:solidFill>
                  <a:srgbClr val="333333"/>
                </a:solidFill>
                <a:highlight>
                  <a:srgbClr val="FFFF00"/>
                </a:highlight>
              </a:rPr>
              <a:t>You want one circle per datum</a:t>
            </a:r>
            <a:r>
              <a:rPr lang="en">
                <a:solidFill>
                  <a:srgbClr val="333333"/>
                </a:solidFill>
                <a:highlight>
                  <a:srgbClr val="FCFCFA"/>
                </a:highlight>
              </a:rPr>
              <a:t>. Instead of instructing D3 to create circles, then, </a:t>
            </a:r>
            <a:r>
              <a:rPr lang="en">
                <a:solidFill>
                  <a:srgbClr val="333333"/>
                </a:solidFill>
                <a:highlight>
                  <a:srgbClr val="FFFF00"/>
                </a:highlight>
              </a:rPr>
              <a:t>tell D3 that the selection </a:t>
            </a:r>
            <a:r>
              <a:rPr lang="en">
                <a:solidFill>
                  <a:srgbClr val="756BB1"/>
                </a:solidFill>
                <a:highlight>
                  <a:srgbClr val="FFFF00"/>
                </a:highlight>
              </a:rPr>
              <a:t>"circle"</a:t>
            </a:r>
            <a:r>
              <a:rPr lang="en">
                <a:solidFill>
                  <a:srgbClr val="333333"/>
                </a:solidFill>
                <a:highlight>
                  <a:srgbClr val="FFFF00"/>
                </a:highlight>
              </a:rPr>
              <a:t> should correspond to data</a:t>
            </a:r>
            <a:r>
              <a:rPr lang="en">
                <a:solidFill>
                  <a:srgbClr val="333333"/>
                </a:solidFill>
                <a:highlight>
                  <a:srgbClr val="FCFCFA"/>
                </a:highlight>
              </a:rPr>
              <a:t>. </a:t>
            </a:r>
            <a:r>
              <a:rPr b="1" lang="en">
                <a:solidFill>
                  <a:srgbClr val="333333"/>
                </a:solidFill>
                <a:highlight>
                  <a:srgbClr val="FCFCFA"/>
                </a:highlight>
              </a:rPr>
              <a:t>This concept is called the </a:t>
            </a:r>
            <a:r>
              <a:rPr b="1" i="1" lang="en">
                <a:solidFill>
                  <a:srgbClr val="333333"/>
                </a:solidFill>
                <a:highlight>
                  <a:srgbClr val="FCFCFA"/>
                </a:highlight>
              </a:rPr>
              <a:t>data join</a:t>
            </a:r>
            <a:r>
              <a:rPr i="1" lang="en">
                <a:solidFill>
                  <a:srgbClr val="333333"/>
                </a:solidFill>
                <a:highlight>
                  <a:srgbClr val="FCFCFA"/>
                </a:highlight>
              </a:rPr>
              <a:t>”</a:t>
            </a:r>
            <a:endParaRPr i="1">
              <a:solidFill>
                <a:srgbClr val="333333"/>
              </a:solidFill>
              <a:highlight>
                <a:srgbClr val="FCFCFA"/>
              </a:highlight>
            </a:endParaRPr>
          </a:p>
          <a:p>
            <a:pPr indent="0" lvl="0" marL="0" rtl="0" algn="l">
              <a:spcBef>
                <a:spcPts val="1200"/>
              </a:spcBef>
              <a:spcAft>
                <a:spcPts val="1600"/>
              </a:spcAft>
              <a:buNone/>
            </a:pPr>
            <a:r>
              <a:rPr lang="en" u="sng">
                <a:solidFill>
                  <a:schemeClr val="hlink"/>
                </a:solidFill>
                <a:hlinkClick r:id="rId3"/>
              </a:rPr>
              <a:t>https://bost.ocks.org/mike/join/</a:t>
            </a:r>
            <a:r>
              <a:rPr lang="en"/>
              <a:t> </a:t>
            </a:r>
            <a:endParaRPr/>
          </a:p>
        </p:txBody>
      </p:sp>
      <p:pic>
        <p:nvPicPr>
          <p:cNvPr id="123" name="Google Shape;123;p22"/>
          <p:cNvPicPr preferRelativeResize="0"/>
          <p:nvPr/>
        </p:nvPicPr>
        <p:blipFill>
          <a:blip r:embed="rId4">
            <a:alphaModFix/>
          </a:blip>
          <a:stretch>
            <a:fillRect/>
          </a:stretch>
        </p:blipFill>
        <p:spPr>
          <a:xfrm>
            <a:off x="434500" y="1228625"/>
            <a:ext cx="2827489" cy="3451200"/>
          </a:xfrm>
          <a:prstGeom prst="rect">
            <a:avLst/>
          </a:prstGeom>
          <a:noFill/>
          <a:ln>
            <a:noFill/>
          </a:ln>
        </p:spPr>
      </p:pic>
      <p:sp>
        <p:nvSpPr>
          <p:cNvPr id="124" name="Google Shape;124;p22"/>
          <p:cNvSpPr txBox="1"/>
          <p:nvPr/>
        </p:nvSpPr>
        <p:spPr>
          <a:xfrm>
            <a:off x="1863900" y="208825"/>
            <a:ext cx="54162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ermanent Marker"/>
                <a:ea typeface="Permanent Marker"/>
                <a:cs typeface="Permanent Marker"/>
                <a:sym typeface="Permanent Marker"/>
              </a:rPr>
              <a:t>Don’t be put off - This is conceptually strange</a:t>
            </a:r>
            <a:endParaRPr>
              <a:latin typeface="Permanent Marker"/>
              <a:ea typeface="Permanent Marker"/>
              <a:cs typeface="Permanent Marker"/>
              <a:sym typeface="Permanent Marke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3</a:t>
            </a:r>
            <a:endParaRPr/>
          </a:p>
          <a:p>
            <a:pPr indent="0" lvl="0" marL="0" rtl="0" algn="l">
              <a:spcBef>
                <a:spcPts val="0"/>
              </a:spcBef>
              <a:spcAft>
                <a:spcPts val="0"/>
              </a:spcAft>
              <a:buNone/>
            </a:pPr>
            <a:r>
              <a:rPr lang="en"/>
              <a:t>The data join - and a mixed bag</a:t>
            </a:r>
            <a:endParaRPr/>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first…</a:t>
            </a:r>
            <a:endParaRPr/>
          </a:p>
        </p:txBody>
      </p:sp>
      <p:sp>
        <p:nvSpPr>
          <p:cNvPr id="137" name="Google Shape;137;p24"/>
          <p:cNvSpPr txBox="1"/>
          <p:nvPr/>
        </p:nvSpPr>
        <p:spPr>
          <a:xfrm>
            <a:off x="4686300" y="685650"/>
            <a:ext cx="4149000" cy="18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lt1"/>
                </a:solidFill>
                <a:latin typeface="Alfa Slab One"/>
                <a:ea typeface="Alfa Slab One"/>
                <a:cs typeface="Alfa Slab One"/>
                <a:sym typeface="Alfa Slab One"/>
              </a:rPr>
              <a:t>🤯😱🎓</a:t>
            </a:r>
            <a:endParaRPr sz="9600">
              <a:latin typeface="Proxima Nova"/>
              <a:ea typeface="Proxima Nova"/>
              <a:cs typeface="Proxima Nova"/>
              <a:sym typeface="Proxima Nova"/>
            </a:endParaRPr>
          </a:p>
        </p:txBody>
      </p:sp>
      <p:sp>
        <p:nvSpPr>
          <p:cNvPr id="138" name="Google Shape;138;p24"/>
          <p:cNvSpPr/>
          <p:nvPr/>
        </p:nvSpPr>
        <p:spPr>
          <a:xfrm>
            <a:off x="4812025" y="1771675"/>
            <a:ext cx="3669000" cy="3669000"/>
          </a:xfrm>
          <a:prstGeom prst="mathMultiply">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txBox="1"/>
          <p:nvPr/>
        </p:nvSpPr>
        <p:spPr>
          <a:xfrm>
            <a:off x="4648200" y="2731050"/>
            <a:ext cx="4149000" cy="18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lt1"/>
                </a:solidFill>
                <a:latin typeface="Alfa Slab One"/>
                <a:ea typeface="Alfa Slab One"/>
                <a:cs typeface="Alfa Slab One"/>
                <a:sym typeface="Alfa Slab One"/>
              </a:rPr>
              <a:t>🏃🏻‍♀️😩</a:t>
            </a:r>
            <a:endParaRPr sz="9600">
              <a:latin typeface="Proxima Nova"/>
              <a:ea typeface="Proxima Nova"/>
              <a:cs typeface="Proxima Nova"/>
              <a:sym typeface="Proxima Nova"/>
            </a:endParaRPr>
          </a:p>
        </p:txBody>
      </p:sp>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steps </a:t>
            </a:r>
            <a:endParaRPr/>
          </a:p>
          <a:p>
            <a:pPr indent="0" lvl="0" marL="0" rtl="0" algn="ctr">
              <a:spcBef>
                <a:spcPts val="0"/>
              </a:spcBef>
              <a:spcAft>
                <a:spcPts val="0"/>
              </a:spcAft>
              <a:buNone/>
            </a:pPr>
            <a:r>
              <a:rPr lang="en"/>
              <a:t>for all visualisations</a:t>
            </a:r>
            <a:endParaRPr/>
          </a:p>
        </p:txBody>
      </p:sp>
      <p:sp>
        <p:nvSpPr>
          <p:cNvPr id="146" name="Google Shape;146;p25"/>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is the sequence you need to follow</a:t>
            </a:r>
            <a:endParaRPr/>
          </a:p>
        </p:txBody>
      </p:sp>
      <p:sp>
        <p:nvSpPr>
          <p:cNvPr id="147" name="Google Shape;147;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b="1" lang="en" sz="2400"/>
              <a:t>Prepare</a:t>
            </a:r>
            <a:r>
              <a:rPr lang="en" sz="2400"/>
              <a:t> your data</a:t>
            </a:r>
            <a:endParaRPr sz="2400"/>
          </a:p>
          <a:p>
            <a:pPr indent="-381000" lvl="1" marL="914400" rtl="0" algn="l">
              <a:spcBef>
                <a:spcPts val="0"/>
              </a:spcBef>
              <a:spcAft>
                <a:spcPts val="0"/>
              </a:spcAft>
              <a:buSzPts val="2400"/>
              <a:buAutoNum type="alphaLcPeriod"/>
            </a:pPr>
            <a:r>
              <a:rPr lang="en" sz="2400"/>
              <a:t>Clean it (strings to ints etc.)</a:t>
            </a:r>
            <a:endParaRPr sz="2400"/>
          </a:p>
          <a:p>
            <a:pPr indent="-381000" lvl="1" marL="914400" rtl="0" algn="l">
              <a:spcBef>
                <a:spcPts val="0"/>
              </a:spcBef>
              <a:spcAft>
                <a:spcPts val="0"/>
              </a:spcAft>
              <a:buSzPts val="2400"/>
              <a:buAutoNum type="alphaLcPeriod"/>
            </a:pPr>
            <a:r>
              <a:rPr lang="en" sz="2400"/>
              <a:t>Shape it (rollup etc.)</a:t>
            </a:r>
            <a:endParaRPr sz="2400"/>
          </a:p>
          <a:p>
            <a:pPr indent="-381000" lvl="0" marL="457200" rtl="0" algn="l">
              <a:spcBef>
                <a:spcPts val="0"/>
              </a:spcBef>
              <a:spcAft>
                <a:spcPts val="0"/>
              </a:spcAft>
              <a:buSzPts val="2400"/>
              <a:buAutoNum type="arabicPeriod"/>
            </a:pPr>
            <a:r>
              <a:rPr b="1" lang="en" sz="2400"/>
              <a:t>Bind</a:t>
            </a:r>
            <a:r>
              <a:rPr lang="en" sz="2400"/>
              <a:t> data to DOM elements</a:t>
            </a:r>
            <a:endParaRPr sz="2400"/>
          </a:p>
          <a:p>
            <a:pPr indent="-381000" lvl="0" marL="457200" rtl="0" algn="l">
              <a:spcBef>
                <a:spcPts val="0"/>
              </a:spcBef>
              <a:spcAft>
                <a:spcPts val="0"/>
              </a:spcAft>
              <a:buSzPts val="2400"/>
              <a:buAutoNum type="arabicPeriod"/>
            </a:pPr>
            <a:r>
              <a:rPr b="1" lang="en" sz="2400"/>
              <a:t>Draw</a:t>
            </a:r>
            <a:r>
              <a:rPr lang="en" sz="2400"/>
              <a:t> the visualisation</a:t>
            </a:r>
            <a:endParaRPr sz="2400"/>
          </a:p>
          <a:p>
            <a:pPr indent="-381000" lvl="0" marL="457200" rtl="0" algn="l">
              <a:spcBef>
                <a:spcPts val="0"/>
              </a:spcBef>
              <a:spcAft>
                <a:spcPts val="0"/>
              </a:spcAft>
              <a:buSzPts val="2400"/>
              <a:buAutoNum type="arabicPeriod"/>
            </a:pPr>
            <a:r>
              <a:rPr lang="en" sz="2400"/>
              <a:t>Add </a:t>
            </a:r>
            <a:r>
              <a:rPr b="1" lang="en" sz="2400"/>
              <a:t>interaction</a:t>
            </a:r>
            <a:endParaRPr b="1" sz="2400"/>
          </a:p>
          <a:p>
            <a:pPr indent="-381000" lvl="0" marL="457200" rtl="0" algn="l">
              <a:spcBef>
                <a:spcPts val="0"/>
              </a:spcBef>
              <a:spcAft>
                <a:spcPts val="0"/>
              </a:spcAft>
              <a:buSzPts val="2400"/>
              <a:buAutoNum type="arabicPeriod"/>
            </a:pPr>
            <a:r>
              <a:rPr lang="en" sz="2400"/>
              <a:t>Add </a:t>
            </a:r>
            <a:r>
              <a:rPr b="1" lang="en" sz="2400"/>
              <a:t>animations</a:t>
            </a:r>
            <a:endParaRPr b="1" sz="2400"/>
          </a:p>
        </p:txBody>
      </p:sp>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61650" y="754950"/>
            <a:ext cx="8390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might React fit into this picture? Do we really need it? </a:t>
            </a:r>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Let’s look at the repository and discuss this. We might not need it. Is there an easier/better way to link our range slider to the data? Could we have all the code in a vanilla event listener? </a:t>
            </a:r>
            <a:endParaRPr sz="1800">
              <a:latin typeface="Proxima Nova"/>
              <a:ea typeface="Proxima Nova"/>
              <a:cs typeface="Proxima Nova"/>
              <a:sym typeface="Proxima Nova"/>
            </a:endParaRPr>
          </a:p>
        </p:txBody>
      </p:sp>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6"/>
          <p:cNvSpPr txBox="1"/>
          <p:nvPr/>
        </p:nvSpPr>
        <p:spPr>
          <a:xfrm>
            <a:off x="4607875" y="55450"/>
            <a:ext cx="4466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 See: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our-first-react-component.html</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o</a:t>
            </a:r>
            <a:r>
              <a:rPr lang="en">
                <a:solidFill>
                  <a:srgbClr val="FFFFFF"/>
                </a:solidFill>
                <a:latin typeface="Proxima Nova"/>
                <a:ea typeface="Proxima Nova"/>
                <a:cs typeface="Proxima Nova"/>
                <a:sym typeface="Proxima Nova"/>
              </a:rPr>
              <a:t>ur-first-react-component-with-d3.html</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61650" y="526350"/>
            <a:ext cx="8390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look at an example Treemap with updating data</a:t>
            </a:r>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There’s an example in the repository.</a:t>
            </a:r>
            <a:endParaRPr sz="1800">
              <a:latin typeface="Proxima Nova"/>
              <a:ea typeface="Proxima Nova"/>
              <a:cs typeface="Proxima Nova"/>
              <a:sym typeface="Proxima Nova"/>
            </a:endParaRPr>
          </a:p>
        </p:txBody>
      </p:sp>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7"/>
          <p:cNvSpPr txBox="1"/>
          <p:nvPr/>
        </p:nvSpPr>
        <p:spPr>
          <a:xfrm>
            <a:off x="4974600" y="3478200"/>
            <a:ext cx="38832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 See: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Using-someone-elses-visualisation.html</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updating-visualisation-data.html</a:t>
            </a:r>
            <a:endParaRPr>
              <a:solidFill>
                <a:srgbClr val="FFFFFF"/>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1718550"/>
            <a:ext cx="87153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Week 2: </a:t>
            </a:r>
            <a:endParaRPr sz="4800"/>
          </a:p>
          <a:p>
            <a:pPr indent="0" lvl="0" marL="0" rtl="0" algn="l">
              <a:spcBef>
                <a:spcPts val="0"/>
              </a:spcBef>
              <a:spcAft>
                <a:spcPts val="0"/>
              </a:spcAft>
              <a:buNone/>
            </a:pPr>
            <a:r>
              <a:rPr lang="en" sz="4800">
                <a:solidFill>
                  <a:srgbClr val="000000"/>
                </a:solidFill>
              </a:rPr>
              <a:t>D3</a:t>
            </a:r>
            <a:r>
              <a:rPr lang="en" sz="4800"/>
              <a:t> Modules and methods; </a:t>
            </a:r>
            <a:r>
              <a:rPr lang="en" sz="4800">
                <a:solidFill>
                  <a:srgbClr val="000000"/>
                </a:solidFill>
              </a:rPr>
              <a:t>Data</a:t>
            </a:r>
            <a:r>
              <a:rPr lang="en" sz="4800"/>
              <a:t> cleaning and prep; </a:t>
            </a:r>
            <a:endParaRPr sz="4800"/>
          </a:p>
          <a:p>
            <a:pPr indent="0" lvl="0" marL="0" rtl="0" algn="l">
              <a:spcBef>
                <a:spcPts val="0"/>
              </a:spcBef>
              <a:spcAft>
                <a:spcPts val="0"/>
              </a:spcAft>
              <a:buNone/>
            </a:pPr>
            <a:r>
              <a:rPr lang="en" sz="4800">
                <a:solidFill>
                  <a:srgbClr val="000000"/>
                </a:solidFill>
              </a:rPr>
              <a:t>Code</a:t>
            </a:r>
            <a:r>
              <a:rPr lang="en" sz="4800"/>
              <a:t> ‘borrowing’</a:t>
            </a:r>
            <a:endParaRPr sz="4800"/>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first… </a:t>
            </a:r>
            <a:endParaRPr/>
          </a:p>
          <a:p>
            <a:pPr indent="0" lvl="0" marL="0" rtl="0" algn="l">
              <a:spcBef>
                <a:spcPts val="0"/>
              </a:spcBef>
              <a:spcAft>
                <a:spcPts val="0"/>
              </a:spcAft>
              <a:buNone/>
            </a:pPr>
            <a:r>
              <a:rPr lang="en"/>
              <a:t>let’s begin with a review of solutions to Week 1 challenge</a:t>
            </a:r>
            <a:endParaRPr/>
          </a:p>
        </p:txBody>
      </p:sp>
      <p:sp>
        <p:nvSpPr>
          <p:cNvPr id="174" name="Google Shape;17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9"/>
          <p:cNvSpPr txBox="1"/>
          <p:nvPr/>
        </p:nvSpPr>
        <p:spPr>
          <a:xfrm>
            <a:off x="4607875" y="55450"/>
            <a:ext cx="4466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 there’s one in week-one-challenge-a-solution.html</a:t>
            </a:r>
            <a:endParaRPr>
              <a:solidFill>
                <a:srgbClr val="FFFFFF"/>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265500" y="23661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D3 provides a lot, but it’s all very well documented</a:t>
            </a:r>
            <a:endParaRPr/>
          </a:p>
        </p:txBody>
      </p:sp>
      <p:sp>
        <p:nvSpPr>
          <p:cNvPr id="181" name="Google Shape;181;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D3 has </a:t>
            </a:r>
            <a:r>
              <a:rPr b="1" lang="en"/>
              <a:t>30 modules</a:t>
            </a:r>
            <a:r>
              <a:rPr lang="en"/>
              <a:t> (d3-shape, d3-scale etc.) that together provide around </a:t>
            </a:r>
            <a:r>
              <a:rPr b="1" lang="en"/>
              <a:t>900 functions </a:t>
            </a:r>
            <a:endParaRPr b="1"/>
          </a:p>
          <a:p>
            <a:pPr indent="-342900" lvl="0" marL="457200" rtl="0" algn="l">
              <a:spcBef>
                <a:spcPts val="0"/>
              </a:spcBef>
              <a:spcAft>
                <a:spcPts val="0"/>
              </a:spcAft>
              <a:buSzPts val="1800"/>
              <a:buChar char="●"/>
            </a:pPr>
            <a:r>
              <a:rPr lang="en"/>
              <a:t>Because </a:t>
            </a:r>
            <a:r>
              <a:rPr b="1" lang="en"/>
              <a:t>D3 is modular</a:t>
            </a:r>
            <a:r>
              <a:rPr lang="en"/>
              <a:t>, you need only load those modules you need.</a:t>
            </a:r>
            <a:endParaRPr/>
          </a:p>
          <a:p>
            <a:pPr indent="-342900" lvl="0" marL="457200" rtl="0" algn="l">
              <a:spcBef>
                <a:spcPts val="0"/>
              </a:spcBef>
              <a:spcAft>
                <a:spcPts val="0"/>
              </a:spcAft>
              <a:buSzPts val="1800"/>
              <a:buChar char="●"/>
            </a:pPr>
            <a:r>
              <a:rPr lang="en"/>
              <a:t>All modules are documented, along with their dependencies at </a:t>
            </a:r>
            <a:r>
              <a:rPr lang="en" u="sng">
                <a:solidFill>
                  <a:schemeClr val="hlink"/>
                </a:solidFill>
                <a:hlinkClick r:id="rId3"/>
              </a:rPr>
              <a:t>https://github.com/d3</a:t>
            </a:r>
            <a:r>
              <a:rPr lang="en"/>
              <a:t> </a:t>
            </a:r>
            <a:endParaRPr/>
          </a:p>
          <a:p>
            <a:pPr indent="-317500" lvl="1" marL="914400" rtl="0" algn="l">
              <a:spcBef>
                <a:spcPts val="0"/>
              </a:spcBef>
              <a:spcAft>
                <a:spcPts val="0"/>
              </a:spcAft>
              <a:buSzPts val="1400"/>
              <a:buChar char="○"/>
            </a:pPr>
            <a:r>
              <a:rPr lang="en"/>
              <a:t>For example, here’s the documentation for d3-fetch </a:t>
            </a:r>
            <a:r>
              <a:rPr lang="en" u="sng">
                <a:solidFill>
                  <a:schemeClr val="hlink"/>
                </a:solidFill>
                <a:hlinkClick r:id="rId4"/>
              </a:rPr>
              <a:t>https://github.com/d3/d3-fetch</a:t>
            </a:r>
            <a:r>
              <a:rPr lang="en"/>
              <a:t> </a:t>
            </a:r>
            <a:endParaRPr/>
          </a:p>
        </p:txBody>
      </p:sp>
      <p:sp>
        <p:nvSpPr>
          <p:cNvPr id="182" name="Google Shape;18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Fetching data with d3-fetch</a:t>
            </a:r>
            <a:endParaRPr/>
          </a:p>
        </p:txBody>
      </p:sp>
      <p:sp>
        <p:nvSpPr>
          <p:cNvPr id="188" name="Google Shape;188;p31"/>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 an example of using a d3 module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100" u="sng">
                <a:solidFill>
                  <a:schemeClr val="hlink"/>
                </a:solidFill>
                <a:latin typeface="Arial"/>
                <a:ea typeface="Arial"/>
                <a:cs typeface="Arial"/>
                <a:sym typeface="Arial"/>
                <a:hlinkClick r:id="rId3"/>
              </a:rPr>
              <a:t>http://localhost:8080/loading-csv-with-d3.html</a:t>
            </a:r>
            <a:endParaRPr/>
          </a:p>
        </p:txBody>
      </p:sp>
      <p:sp>
        <p:nvSpPr>
          <p:cNvPr id="189" name="Google Shape;189;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look at the d3-fetch module and some of its methods. Here we see:</a:t>
            </a:r>
            <a:endParaRPr/>
          </a:p>
          <a:p>
            <a:pPr indent="-342900" lvl="0" marL="457200" rtl="0" algn="l">
              <a:spcBef>
                <a:spcPts val="1600"/>
              </a:spcBef>
              <a:spcAft>
                <a:spcPts val="0"/>
              </a:spcAft>
              <a:buSzPts val="1800"/>
              <a:buChar char="●"/>
            </a:pPr>
            <a:r>
              <a:rPr b="1" lang="en"/>
              <a:t>Loading only the required D3 modules</a:t>
            </a:r>
            <a:r>
              <a:rPr lang="en"/>
              <a:t> (d3-fetch and d3-dsv, which is a dependency)</a:t>
            </a:r>
            <a:endParaRPr/>
          </a:p>
          <a:p>
            <a:pPr indent="-342900" lvl="0" marL="457200" rtl="0" algn="l">
              <a:spcBef>
                <a:spcPts val="0"/>
              </a:spcBef>
              <a:spcAft>
                <a:spcPts val="0"/>
              </a:spcAft>
              <a:buSzPts val="1800"/>
              <a:buChar char="●"/>
            </a:pPr>
            <a:r>
              <a:rPr lang="en"/>
              <a:t>Using </a:t>
            </a:r>
            <a:r>
              <a:rPr b="1" lang="en"/>
              <a:t>d3-csv</a:t>
            </a:r>
            <a:r>
              <a:rPr lang="en"/>
              <a:t> and </a:t>
            </a:r>
            <a:r>
              <a:rPr b="1" lang="en"/>
              <a:t>d3-json </a:t>
            </a:r>
            <a:r>
              <a:rPr lang="en"/>
              <a:t>to fetch and parse data from the filesystem or API</a:t>
            </a:r>
            <a:endParaRPr/>
          </a:p>
          <a:p>
            <a:pPr indent="-317500" lvl="1" marL="914400" rtl="0" algn="l">
              <a:spcBef>
                <a:spcPts val="0"/>
              </a:spcBef>
              <a:spcAft>
                <a:spcPts val="0"/>
              </a:spcAft>
              <a:buSzPts val="1400"/>
              <a:buChar char="○"/>
            </a:pPr>
            <a:r>
              <a:rPr lang="en"/>
              <a:t>There are other methods that can fetch all sorts of other things like image or binary data. </a:t>
            </a:r>
            <a:endParaRPr/>
          </a:p>
        </p:txBody>
      </p:sp>
      <p:sp>
        <p:nvSpPr>
          <p:cNvPr id="190" name="Google Shape;19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31"/>
          <p:cNvSpPr txBox="1"/>
          <p:nvPr/>
        </p:nvSpPr>
        <p:spPr>
          <a:xfrm>
            <a:off x="188050" y="131650"/>
            <a:ext cx="8660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 follow along using-rollup-to-shape-data.html</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9. Changes and transitions</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nvSpPr>
        <p:spPr>
          <a:xfrm>
            <a:off x="212775" y="249800"/>
            <a:ext cx="6873300" cy="3936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The code is now running at: </a:t>
            </a:r>
            <a:r>
              <a:rPr lang="en" sz="1200" u="sng">
                <a:solidFill>
                  <a:schemeClr val="hlink"/>
                </a:solidFill>
                <a:latin typeface="Proxima Nova"/>
                <a:ea typeface="Proxima Nova"/>
                <a:cs typeface="Proxima Nova"/>
                <a:sym typeface="Proxima Nova"/>
                <a:hlinkClick r:id="rId3"/>
              </a:rPr>
              <a:t>https://pure-hamlet-59256.herokuapp.com/</a:t>
            </a:r>
            <a:endParaRPr sz="12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65500" y="24423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D3 data conversion - Part 1 </a:t>
            </a:r>
            <a:r>
              <a:rPr lang="en">
                <a:solidFill>
                  <a:srgbClr val="000000"/>
                </a:solidFill>
              </a:rPr>
              <a:t>‘cleaning’ our data</a:t>
            </a:r>
            <a:endParaRPr>
              <a:solidFill>
                <a:srgbClr val="000000"/>
              </a:solidFill>
            </a:endParaRPr>
          </a:p>
        </p:txBody>
      </p:sp>
      <p:sp>
        <p:nvSpPr>
          <p:cNvPr id="197" name="Google Shape;197;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Use the </a:t>
            </a:r>
            <a:r>
              <a:rPr b="1" lang="en"/>
              <a:t>type</a:t>
            </a:r>
            <a:r>
              <a:rPr lang="en"/>
              <a:t> function as the </a:t>
            </a:r>
            <a:r>
              <a:rPr b="1" i="1" lang="en"/>
              <a:t>second argument</a:t>
            </a:r>
            <a:r>
              <a:rPr lang="en"/>
              <a:t> to d3.json to ‘pipe’ your data through it. Think of this as being similar to JavaScript Array.prototype.map()</a:t>
            </a:r>
            <a:endParaRPr/>
          </a:p>
        </p:txBody>
      </p:sp>
      <p:sp>
        <p:nvSpPr>
          <p:cNvPr id="198" name="Google Shape;19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2"/>
          <p:cNvSpPr txBox="1"/>
          <p:nvPr/>
        </p:nvSpPr>
        <p:spPr>
          <a:xfrm>
            <a:off x="188050" y="131650"/>
            <a:ext cx="8660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 follow along using </a:t>
            </a:r>
            <a:r>
              <a:rPr lang="en">
                <a:latin typeface="Proxima Nova"/>
                <a:ea typeface="Proxima Nova"/>
                <a:cs typeface="Proxima Nova"/>
                <a:sym typeface="Proxima Nova"/>
              </a:rPr>
              <a:t>loading-data-with-d3.html</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265500" y="27471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conversion - Part 2</a:t>
            </a:r>
            <a:endParaRPr/>
          </a:p>
          <a:p>
            <a:pPr indent="0" lvl="0" marL="0" rtl="0" algn="ctr">
              <a:spcBef>
                <a:spcPts val="0"/>
              </a:spcBef>
              <a:spcAft>
                <a:spcPts val="0"/>
              </a:spcAft>
              <a:buNone/>
            </a:pPr>
            <a:r>
              <a:rPr lang="en">
                <a:solidFill>
                  <a:srgbClr val="000000"/>
                </a:solidFill>
              </a:rPr>
              <a:t>Shaping the data for visualisation</a:t>
            </a:r>
            <a:endParaRPr>
              <a:solidFill>
                <a:srgbClr val="000000"/>
              </a:solidFill>
            </a:endParaRPr>
          </a:p>
        </p:txBody>
      </p:sp>
      <p:sp>
        <p:nvSpPr>
          <p:cNvPr id="205" name="Google Shape;205;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D3 visualisations will typically need data that’s in a particular shape. </a:t>
            </a:r>
            <a:endParaRPr/>
          </a:p>
          <a:p>
            <a:pPr indent="-342900" lvl="0" marL="457200" rtl="0" algn="l">
              <a:spcBef>
                <a:spcPts val="0"/>
              </a:spcBef>
              <a:spcAft>
                <a:spcPts val="0"/>
              </a:spcAft>
              <a:buSzPts val="1800"/>
              <a:buChar char="●"/>
            </a:pPr>
            <a:r>
              <a:rPr lang="en"/>
              <a:t>Let’s see how we can use </a:t>
            </a:r>
            <a:r>
              <a:rPr b="1" lang="en"/>
              <a:t>d3-rollup() </a:t>
            </a:r>
            <a:r>
              <a:rPr lang="en"/>
              <a:t>to transform some clean data into a usable shape</a:t>
            </a:r>
            <a:endParaRPr/>
          </a:p>
          <a:p>
            <a:pPr indent="-317500" lvl="1" marL="914400" rtl="0" algn="l">
              <a:spcBef>
                <a:spcPts val="0"/>
              </a:spcBef>
              <a:spcAft>
                <a:spcPts val="0"/>
              </a:spcAft>
              <a:buSzPts val="1400"/>
              <a:buChar char="○"/>
            </a:pPr>
            <a:r>
              <a:rPr b="1" lang="en"/>
              <a:t>Remember: </a:t>
            </a:r>
            <a:r>
              <a:rPr lang="en"/>
              <a:t>d3-rollup() returns a Map, but - for binding data to the DOM - d3 tends to prefer Arrays of Objects (which is why we’re doing the transform)</a:t>
            </a:r>
            <a:r>
              <a:rPr lang="en"/>
              <a:t> </a:t>
            </a:r>
            <a:endParaRPr/>
          </a:p>
        </p:txBody>
      </p:sp>
      <p:sp>
        <p:nvSpPr>
          <p:cNvPr id="206" name="Google Shape;20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3"/>
          <p:cNvSpPr txBox="1"/>
          <p:nvPr/>
        </p:nvSpPr>
        <p:spPr>
          <a:xfrm>
            <a:off x="188050" y="131650"/>
            <a:ext cx="8660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 follow along using-rollup-to-shape-data.html</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quick aside, let’s look at using someone else’s D3 visualisations </a:t>
            </a:r>
            <a:endParaRPr/>
          </a:p>
        </p:txBody>
      </p:sp>
      <p:sp>
        <p:nvSpPr>
          <p:cNvPr id="213" name="Google Shape;21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jumping ahead a bit….</a:t>
            </a:r>
            <a:endParaRPr/>
          </a:p>
        </p:txBody>
      </p:sp>
      <p:sp>
        <p:nvSpPr>
          <p:cNvPr id="219" name="Google Shape;219;p35"/>
          <p:cNvSpPr txBox="1"/>
          <p:nvPr>
            <p:ph idx="4294967295" type="body"/>
          </p:nvPr>
        </p:nvSpPr>
        <p:spPr>
          <a:xfrm>
            <a:off x="311700" y="1186075"/>
            <a:ext cx="47688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given what we’ve got ahead of us this sprint, I thought it might be useful.</a:t>
            </a:r>
            <a:endParaRPr/>
          </a:p>
          <a:p>
            <a:pPr indent="0" lvl="0" marL="0" rtl="0" algn="l">
              <a:spcBef>
                <a:spcPts val="1600"/>
              </a:spcBef>
              <a:spcAft>
                <a:spcPts val="0"/>
              </a:spcAft>
              <a:buNone/>
            </a:pPr>
            <a:r>
              <a:rPr lang="en"/>
              <a:t>Here’s something I’ve ‘hacked’ together by manipulating someone else’s visualisation.</a:t>
            </a:r>
            <a:endParaRPr/>
          </a:p>
          <a:p>
            <a:pPr indent="0" lvl="0" marL="0" rtl="0" algn="l">
              <a:spcBef>
                <a:spcPts val="1600"/>
              </a:spcBef>
              <a:spcAft>
                <a:spcPts val="0"/>
              </a:spcAft>
              <a:buNone/>
            </a:pPr>
            <a:r>
              <a:rPr lang="en"/>
              <a:t>Here’s the original: </a:t>
            </a:r>
            <a:r>
              <a:rPr lang="en" sz="1100" u="sng">
                <a:solidFill>
                  <a:schemeClr val="hlink"/>
                </a:solidFill>
                <a:hlinkClick r:id="rId3"/>
              </a:rPr>
              <a:t>https://bl.ocks.org/d3indepth/a6ca05860b7249ebe163a212a4abd9cf</a:t>
            </a:r>
            <a:r>
              <a:rPr lang="en" sz="1100"/>
              <a:t> </a:t>
            </a:r>
            <a:endParaRPr sz="1100"/>
          </a:p>
          <a:p>
            <a:pPr indent="0" lvl="0" marL="0" rtl="0" algn="l">
              <a:spcBef>
                <a:spcPts val="1600"/>
              </a:spcBef>
              <a:spcAft>
                <a:spcPts val="1600"/>
              </a:spcAft>
              <a:buNone/>
            </a:pPr>
            <a:r>
              <a:rPr lang="en"/>
              <a:t>Here’s what I came up with: </a:t>
            </a:r>
            <a:r>
              <a:rPr lang="en" sz="1100" u="sng">
                <a:solidFill>
                  <a:schemeClr val="hlink"/>
                </a:solidFill>
                <a:latin typeface="Arial"/>
                <a:ea typeface="Arial"/>
                <a:cs typeface="Arial"/>
                <a:sym typeface="Arial"/>
                <a:hlinkClick r:id="rId4"/>
              </a:rPr>
              <a:t>http://localhost:8080/using-someone-elses-visualisation.html</a:t>
            </a:r>
            <a:endParaRPr/>
          </a:p>
        </p:txBody>
      </p:sp>
      <p:pic>
        <p:nvPicPr>
          <p:cNvPr id="220" name="Google Shape;220;p35"/>
          <p:cNvPicPr preferRelativeResize="0"/>
          <p:nvPr/>
        </p:nvPicPr>
        <p:blipFill>
          <a:blip r:embed="rId5">
            <a:alphaModFix/>
          </a:blip>
          <a:stretch>
            <a:fillRect/>
          </a:stretch>
        </p:blipFill>
        <p:spPr>
          <a:xfrm>
            <a:off x="5073600" y="1261688"/>
            <a:ext cx="3758700" cy="1930019"/>
          </a:xfrm>
          <a:prstGeom prst="rect">
            <a:avLst/>
          </a:prstGeom>
          <a:noFill/>
          <a:ln>
            <a:noFill/>
          </a:ln>
        </p:spPr>
      </p:pic>
      <p:sp>
        <p:nvSpPr>
          <p:cNvPr id="221" name="Google Shape;221;p35"/>
          <p:cNvSpPr txBox="1"/>
          <p:nvPr>
            <p:ph idx="4294967295" type="body"/>
          </p:nvPr>
        </p:nvSpPr>
        <p:spPr>
          <a:xfrm>
            <a:off x="5080500" y="3266125"/>
            <a:ext cx="3033900" cy="161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go through the code together to work out what it’s doing...</a:t>
            </a:r>
            <a:endParaRPr/>
          </a:p>
        </p:txBody>
      </p:sp>
      <p:sp>
        <p:nvSpPr>
          <p:cNvPr id="222" name="Google Shape;22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1: Introducing D3 and some basics of SVG</a:t>
            </a:r>
            <a:endParaRPr/>
          </a:p>
        </p:txBody>
      </p:sp>
      <p:sp>
        <p:nvSpPr>
          <p:cNvPr id="228" name="Google Shape;22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D3 </a:t>
            </a:r>
            <a:r>
              <a:rPr i="1" lang="en" u="sng"/>
              <a:t>is not</a:t>
            </a:r>
            <a:endParaRPr i="1" u="sng"/>
          </a:p>
        </p:txBody>
      </p:sp>
      <p:sp>
        <p:nvSpPr>
          <p:cNvPr id="234" name="Google Shape;234;p37"/>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strange place to start, I know - but there are a lot of misconceptions</a:t>
            </a:r>
            <a:endParaRPr/>
          </a:p>
        </p:txBody>
      </p:sp>
      <p:sp>
        <p:nvSpPr>
          <p:cNvPr id="235" name="Google Shape;235;p3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a:t>It is not a charting library </a:t>
            </a:r>
            <a:r>
              <a:rPr lang="en"/>
              <a:t>(though many JavaScript charting libraries use D3 ‘under the hood’)</a:t>
            </a:r>
            <a:endParaRPr/>
          </a:p>
          <a:p>
            <a:pPr indent="-342900" lvl="0" marL="457200" rtl="0" algn="l">
              <a:spcBef>
                <a:spcPts val="0"/>
              </a:spcBef>
              <a:spcAft>
                <a:spcPts val="0"/>
              </a:spcAft>
              <a:buSzPts val="1800"/>
              <a:buChar char="●"/>
            </a:pPr>
            <a:r>
              <a:rPr b="1" lang="en"/>
              <a:t>It has nothing to do with ‘3D’ </a:t>
            </a:r>
            <a:r>
              <a:rPr lang="en"/>
              <a:t>- use three.js for that</a:t>
            </a:r>
            <a:endParaRPr/>
          </a:p>
          <a:p>
            <a:pPr indent="-342900" lvl="0" marL="457200" rtl="0" algn="l">
              <a:spcBef>
                <a:spcPts val="0"/>
              </a:spcBef>
              <a:spcAft>
                <a:spcPts val="0"/>
              </a:spcAft>
              <a:buSzPts val="1800"/>
              <a:buChar char="●"/>
            </a:pPr>
            <a:r>
              <a:rPr b="1" lang="en"/>
              <a:t>It does not draw shapes itself. </a:t>
            </a:r>
            <a:r>
              <a:rPr lang="en"/>
              <a:t>Instead it leaves that to a ‘render technology’ (typically SVG, but can be Canvas or even HTML)</a:t>
            </a:r>
            <a:endParaRPr/>
          </a:p>
          <a:p>
            <a:pPr indent="-317500" lvl="1" marL="914400" rtl="0" algn="l">
              <a:spcBef>
                <a:spcPts val="0"/>
              </a:spcBef>
              <a:spcAft>
                <a:spcPts val="0"/>
              </a:spcAft>
              <a:buSzPts val="1400"/>
              <a:buChar char="○"/>
            </a:pPr>
            <a:r>
              <a:rPr lang="en"/>
              <a:t>Think of D3 as the artist and SVG as the medium</a:t>
            </a:r>
            <a:endParaRPr/>
          </a:p>
        </p:txBody>
      </p:sp>
      <p:sp>
        <p:nvSpPr>
          <p:cNvPr id="236" name="Google Shape;23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D3 </a:t>
            </a:r>
            <a:r>
              <a:rPr i="1" lang="en" u="sng"/>
              <a:t>is</a:t>
            </a:r>
            <a:endParaRPr i="1" u="sng"/>
          </a:p>
        </p:txBody>
      </p:sp>
      <p:sp>
        <p:nvSpPr>
          <p:cNvPr id="242" name="Google Shape;242;p38"/>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a nutshell, it’s Data Driven Documents</a:t>
            </a:r>
            <a:endParaRPr/>
          </a:p>
        </p:txBody>
      </p:sp>
      <p:sp>
        <p:nvSpPr>
          <p:cNvPr id="243" name="Google Shape;243;p3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Started in 2011 at the Stanford Visualisation Group (See the paper here: </a:t>
            </a:r>
            <a:r>
              <a:rPr lang="en" u="sng">
                <a:solidFill>
                  <a:schemeClr val="hlink"/>
                </a:solidFill>
                <a:hlinkClick r:id="rId3"/>
              </a:rPr>
              <a:t>http://vis.stanford.edu/papers/d3</a:t>
            </a:r>
            <a:r>
              <a:rPr lang="en"/>
              <a:t>)</a:t>
            </a:r>
            <a:endParaRPr/>
          </a:p>
          <a:p>
            <a:pPr indent="-342900" lvl="0" marL="457200" rtl="0" algn="l">
              <a:spcBef>
                <a:spcPts val="0"/>
              </a:spcBef>
              <a:spcAft>
                <a:spcPts val="0"/>
              </a:spcAft>
              <a:buSzPts val="1800"/>
              <a:buChar char="●"/>
            </a:pPr>
            <a:r>
              <a:rPr lang="en"/>
              <a:t>D3 is </a:t>
            </a:r>
            <a:r>
              <a:rPr i="1" lang="en"/>
              <a:t>Data</a:t>
            </a:r>
            <a:r>
              <a:rPr lang="en"/>
              <a:t> </a:t>
            </a:r>
            <a:r>
              <a:rPr i="1" lang="en"/>
              <a:t>Driven</a:t>
            </a:r>
            <a:r>
              <a:rPr lang="en"/>
              <a:t> </a:t>
            </a:r>
            <a:r>
              <a:rPr i="1" lang="en"/>
              <a:t>Documents</a:t>
            </a:r>
            <a:r>
              <a:rPr lang="en"/>
              <a:t> (D3):</a:t>
            </a:r>
            <a:endParaRPr/>
          </a:p>
          <a:p>
            <a:pPr indent="-317500" lvl="1" marL="914400" rtl="0" algn="l">
              <a:spcBef>
                <a:spcPts val="0"/>
              </a:spcBef>
              <a:spcAft>
                <a:spcPts val="0"/>
              </a:spcAft>
              <a:buSzPts val="1400"/>
              <a:buChar char="○"/>
            </a:pPr>
            <a:r>
              <a:rPr lang="en"/>
              <a:t>Binds data to a DOM</a:t>
            </a:r>
            <a:endParaRPr/>
          </a:p>
          <a:p>
            <a:pPr indent="-317500" lvl="1" marL="914400" rtl="0" algn="l">
              <a:spcBef>
                <a:spcPts val="0"/>
              </a:spcBef>
              <a:spcAft>
                <a:spcPts val="0"/>
              </a:spcAft>
              <a:buSzPts val="1400"/>
              <a:buChar char="○"/>
            </a:pPr>
            <a:r>
              <a:rPr lang="en"/>
              <a:t>Enables transitions in the DOM to represent changes in the data</a:t>
            </a:r>
            <a:endParaRPr/>
          </a:p>
          <a:p>
            <a:pPr indent="-342900" lvl="0" marL="457200" rtl="0" algn="l">
              <a:spcBef>
                <a:spcPts val="0"/>
              </a:spcBef>
              <a:spcAft>
                <a:spcPts val="0"/>
              </a:spcAft>
              <a:buSzPts val="1800"/>
              <a:buChar char="●"/>
            </a:pPr>
            <a:r>
              <a:rPr lang="en"/>
              <a:t>A modular system (since version 4)</a:t>
            </a:r>
            <a:endParaRPr/>
          </a:p>
        </p:txBody>
      </p:sp>
      <p:sp>
        <p:nvSpPr>
          <p:cNvPr id="244" name="Google Shape;24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Stanford paper</a:t>
            </a:r>
            <a:endParaRPr/>
          </a:p>
        </p:txBody>
      </p:sp>
      <p:sp>
        <p:nvSpPr>
          <p:cNvPr id="250" name="Google Shape;250;p39"/>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800"/>
              <a:t>“</a:t>
            </a:r>
            <a:r>
              <a:rPr i="1" lang="en" sz="1800">
                <a:solidFill>
                  <a:srgbClr val="000000"/>
                </a:solidFill>
                <a:highlight>
                  <a:srgbClr val="FFFFFF"/>
                </a:highlight>
              </a:rPr>
              <a:t>...selectively </a:t>
            </a:r>
            <a:r>
              <a:rPr b="1" i="1" lang="en" sz="1800">
                <a:solidFill>
                  <a:srgbClr val="000000"/>
                </a:solidFill>
                <a:highlight>
                  <a:srgbClr val="FFFFFF"/>
                </a:highlight>
              </a:rPr>
              <a:t>bind</a:t>
            </a:r>
            <a:r>
              <a:rPr i="1" lang="en" sz="1800">
                <a:solidFill>
                  <a:srgbClr val="000000"/>
                </a:solidFill>
                <a:highlight>
                  <a:srgbClr val="FFFFFF"/>
                </a:highlight>
              </a:rPr>
              <a:t> input data to arbitrary </a:t>
            </a:r>
            <a:r>
              <a:rPr b="1" i="1" lang="en" sz="1800">
                <a:solidFill>
                  <a:srgbClr val="000000"/>
                </a:solidFill>
                <a:highlight>
                  <a:srgbClr val="FFFFFF"/>
                </a:highlight>
              </a:rPr>
              <a:t>document elements</a:t>
            </a:r>
            <a:r>
              <a:rPr i="1" lang="en" sz="1800">
                <a:solidFill>
                  <a:srgbClr val="000000"/>
                </a:solidFill>
                <a:highlight>
                  <a:srgbClr val="FFFFFF"/>
                </a:highlight>
              </a:rPr>
              <a:t>, applying dynamic transforms to both </a:t>
            </a:r>
            <a:r>
              <a:rPr b="1" i="1" lang="en" sz="1800">
                <a:solidFill>
                  <a:srgbClr val="000000"/>
                </a:solidFill>
                <a:highlight>
                  <a:srgbClr val="FFFFFF"/>
                </a:highlight>
              </a:rPr>
              <a:t>generate and modify content</a:t>
            </a:r>
            <a:r>
              <a:rPr i="1" lang="en" sz="1800"/>
              <a:t>”</a:t>
            </a:r>
            <a:endParaRPr i="1" sz="1800"/>
          </a:p>
        </p:txBody>
      </p:sp>
      <p:pic>
        <p:nvPicPr>
          <p:cNvPr id="251" name="Google Shape;251;p39"/>
          <p:cNvPicPr preferRelativeResize="0"/>
          <p:nvPr/>
        </p:nvPicPr>
        <p:blipFill>
          <a:blip r:embed="rId3">
            <a:alphaModFix/>
          </a:blip>
          <a:stretch>
            <a:fillRect/>
          </a:stretch>
        </p:blipFill>
        <p:spPr>
          <a:xfrm>
            <a:off x="3272100" y="152400"/>
            <a:ext cx="5481869" cy="4838703"/>
          </a:xfrm>
          <a:prstGeom prst="rect">
            <a:avLst/>
          </a:prstGeom>
          <a:noFill/>
          <a:ln>
            <a:noFill/>
          </a:ln>
        </p:spPr>
      </p:pic>
      <p:sp>
        <p:nvSpPr>
          <p:cNvPr id="252" name="Google Shape;252;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p:nvPr/>
        </p:nvSpPr>
        <p:spPr>
          <a:xfrm>
            <a:off x="4622500" y="1090650"/>
            <a:ext cx="4128900" cy="148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endParaRPr/>
          </a:p>
        </p:txBody>
      </p:sp>
      <p:sp>
        <p:nvSpPr>
          <p:cNvPr id="258" name="Google Shape;258;p40"/>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Technologies involved</a:t>
            </a:r>
            <a:endParaRPr/>
          </a:p>
        </p:txBody>
      </p:sp>
      <p:sp>
        <p:nvSpPr>
          <p:cNvPr id="259" name="Google Shape;259;p40"/>
          <p:cNvSpPr txBox="1"/>
          <p:nvPr>
            <p:ph idx="1" type="body"/>
          </p:nvPr>
        </p:nvSpPr>
        <p:spPr>
          <a:xfrm>
            <a:off x="311700" y="1490875"/>
            <a:ext cx="3772200" cy="307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You select an </a:t>
            </a:r>
            <a:r>
              <a:rPr b="1" lang="en"/>
              <a:t>HTML</a:t>
            </a:r>
            <a:r>
              <a:rPr lang="en"/>
              <a:t> element where you will place your D3 visualisation</a:t>
            </a:r>
            <a:endParaRPr/>
          </a:p>
          <a:p>
            <a:pPr indent="-304800" lvl="0" marL="457200" rtl="0" algn="l">
              <a:spcBef>
                <a:spcPts val="0"/>
              </a:spcBef>
              <a:spcAft>
                <a:spcPts val="0"/>
              </a:spcAft>
              <a:buSzPts val="1200"/>
              <a:buChar char="●"/>
            </a:pPr>
            <a:r>
              <a:rPr lang="en"/>
              <a:t>You can use </a:t>
            </a:r>
            <a:r>
              <a:rPr b="1" lang="en"/>
              <a:t>CSS to style elements</a:t>
            </a:r>
            <a:r>
              <a:rPr lang="en"/>
              <a:t> of your visualisation (you can also control some of this by amending the properties of the SVG shapes)</a:t>
            </a:r>
            <a:endParaRPr/>
          </a:p>
          <a:p>
            <a:pPr indent="-304800" lvl="0" marL="457200" rtl="0" algn="l">
              <a:spcBef>
                <a:spcPts val="0"/>
              </a:spcBef>
              <a:spcAft>
                <a:spcPts val="0"/>
              </a:spcAft>
              <a:buSzPts val="1200"/>
              <a:buChar char="●"/>
            </a:pPr>
            <a:r>
              <a:rPr b="1" lang="en"/>
              <a:t>JavaScript</a:t>
            </a:r>
            <a:r>
              <a:rPr lang="en"/>
              <a:t> does two things:</a:t>
            </a:r>
            <a:endParaRPr/>
          </a:p>
          <a:p>
            <a:pPr indent="-304800" lvl="1" marL="914400" rtl="0" algn="l">
              <a:spcBef>
                <a:spcPts val="0"/>
              </a:spcBef>
              <a:spcAft>
                <a:spcPts val="0"/>
              </a:spcAft>
              <a:buSzPts val="1200"/>
              <a:buChar char="○"/>
            </a:pPr>
            <a:r>
              <a:rPr lang="en"/>
              <a:t>‘assembles’ the visualisation from the data</a:t>
            </a:r>
            <a:endParaRPr/>
          </a:p>
          <a:p>
            <a:pPr indent="-304800" lvl="1" marL="914400" rtl="0" algn="l">
              <a:spcBef>
                <a:spcPts val="0"/>
              </a:spcBef>
              <a:spcAft>
                <a:spcPts val="0"/>
              </a:spcAft>
              <a:buSzPts val="1200"/>
              <a:buChar char="○"/>
            </a:pPr>
            <a:r>
              <a:rPr lang="en"/>
              <a:t>Allows you to control what happens in response to user actions</a:t>
            </a:r>
            <a:endParaRPr/>
          </a:p>
          <a:p>
            <a:pPr indent="-304800" lvl="0" marL="457200" rtl="0" algn="l">
              <a:spcBef>
                <a:spcPts val="0"/>
              </a:spcBef>
              <a:spcAft>
                <a:spcPts val="0"/>
              </a:spcAft>
              <a:buSzPts val="1200"/>
              <a:buChar char="●"/>
            </a:pPr>
            <a:r>
              <a:rPr b="1" lang="en"/>
              <a:t>SVG</a:t>
            </a:r>
            <a:r>
              <a:rPr lang="en"/>
              <a:t> (or Canvas - or even HTML) draws the elements of your visualisation</a:t>
            </a:r>
            <a:endParaRPr/>
          </a:p>
          <a:p>
            <a:pPr indent="-304800" lvl="1" marL="914400" rtl="0" algn="l">
              <a:spcBef>
                <a:spcPts val="0"/>
              </a:spcBef>
              <a:spcAft>
                <a:spcPts val="0"/>
              </a:spcAft>
              <a:buSzPts val="1200"/>
              <a:buChar char="○"/>
            </a:pPr>
            <a:r>
              <a:rPr lang="en"/>
              <a:t>Note: you don’t tend to write much SVG by hand when working with D3</a:t>
            </a:r>
            <a:endParaRPr/>
          </a:p>
        </p:txBody>
      </p:sp>
      <p:sp>
        <p:nvSpPr>
          <p:cNvPr id="260" name="Google Shape;260;p40"/>
          <p:cNvSpPr/>
          <p:nvPr/>
        </p:nvSpPr>
        <p:spPr>
          <a:xfrm>
            <a:off x="4622500" y="2950750"/>
            <a:ext cx="4128900" cy="148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Controlling the visual appearance</a:t>
            </a:r>
            <a:endParaRPr/>
          </a:p>
        </p:txBody>
      </p:sp>
      <p:sp>
        <p:nvSpPr>
          <p:cNvPr id="261" name="Google Shape;261;p40"/>
          <p:cNvSpPr/>
          <p:nvPr/>
        </p:nvSpPr>
        <p:spPr>
          <a:xfrm>
            <a:off x="6821525" y="1642950"/>
            <a:ext cx="1753800" cy="8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Respond to events and changes</a:t>
            </a:r>
            <a:endParaRPr/>
          </a:p>
        </p:txBody>
      </p:sp>
      <p:sp>
        <p:nvSpPr>
          <p:cNvPr id="262" name="Google Shape;262;p40"/>
          <p:cNvSpPr/>
          <p:nvPr/>
        </p:nvSpPr>
        <p:spPr>
          <a:xfrm>
            <a:off x="4723475" y="3492550"/>
            <a:ext cx="1884900" cy="8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SVG (or another render technology)</a:t>
            </a:r>
            <a:endParaRPr/>
          </a:p>
        </p:txBody>
      </p:sp>
      <p:sp>
        <p:nvSpPr>
          <p:cNvPr id="263" name="Google Shape;263;p40"/>
          <p:cNvSpPr/>
          <p:nvPr/>
        </p:nvSpPr>
        <p:spPr>
          <a:xfrm>
            <a:off x="6959925" y="3492550"/>
            <a:ext cx="1615500" cy="8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CSS</a:t>
            </a:r>
            <a:endParaRPr/>
          </a:p>
        </p:txBody>
      </p:sp>
      <p:sp>
        <p:nvSpPr>
          <p:cNvPr id="264" name="Google Shape;264;p40"/>
          <p:cNvSpPr/>
          <p:nvPr/>
        </p:nvSpPr>
        <p:spPr>
          <a:xfrm>
            <a:off x="4723475" y="1642950"/>
            <a:ext cx="1884900" cy="8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Assemble the visualisation</a:t>
            </a:r>
            <a:endParaRPr/>
          </a:p>
        </p:txBody>
      </p:sp>
      <p:cxnSp>
        <p:nvCxnSpPr>
          <p:cNvPr id="265" name="Google Shape;265;p40"/>
          <p:cNvCxnSpPr>
            <a:stCxn id="264" idx="2"/>
            <a:endCxn id="262" idx="0"/>
          </p:cNvCxnSpPr>
          <p:nvPr/>
        </p:nvCxnSpPr>
        <p:spPr>
          <a:xfrm>
            <a:off x="5665925" y="2461950"/>
            <a:ext cx="0" cy="10305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40"/>
          <p:cNvCxnSpPr>
            <a:stCxn id="261" idx="2"/>
            <a:endCxn id="262" idx="0"/>
          </p:cNvCxnSpPr>
          <p:nvPr/>
        </p:nvCxnSpPr>
        <p:spPr>
          <a:xfrm flipH="1">
            <a:off x="5665925" y="2461950"/>
            <a:ext cx="2032500" cy="10305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40"/>
          <p:cNvCxnSpPr>
            <a:stCxn id="263" idx="1"/>
            <a:endCxn id="262" idx="3"/>
          </p:cNvCxnSpPr>
          <p:nvPr/>
        </p:nvCxnSpPr>
        <p:spPr>
          <a:xfrm rot="10800000">
            <a:off x="6608325" y="3902050"/>
            <a:ext cx="351600" cy="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why are you recommending D3 and not just a charting library?</a:t>
            </a:r>
            <a:endParaRPr/>
          </a:p>
        </p:txBody>
      </p:sp>
      <p:sp>
        <p:nvSpPr>
          <p:cNvPr id="274" name="Google Shape;27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8</a:t>
            </a:r>
            <a:r>
              <a:rPr lang="en"/>
              <a:t>.</a:t>
            </a:r>
            <a:endParaRPr/>
          </a:p>
          <a:p>
            <a:pPr indent="0" lvl="0" marL="0" rtl="0" algn="l">
              <a:spcBef>
                <a:spcPts val="0"/>
              </a:spcBef>
              <a:spcAft>
                <a:spcPts val="0"/>
              </a:spcAft>
              <a:buNone/>
            </a:pPr>
            <a:r>
              <a:rPr lang="en"/>
              <a:t>The General Update Pattern</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p:cNvSpPr txBox="1"/>
          <p:nvPr/>
        </p:nvSpPr>
        <p:spPr>
          <a:xfrm>
            <a:off x="212775" y="249800"/>
            <a:ext cx="6873300" cy="3936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The code is now running </a:t>
            </a:r>
            <a:r>
              <a:rPr lang="en" sz="1200">
                <a:latin typeface="Proxima Nova"/>
                <a:ea typeface="Proxima Nova"/>
                <a:cs typeface="Proxima Nova"/>
                <a:sym typeface="Proxima Nova"/>
              </a:rPr>
              <a:t>at: </a:t>
            </a:r>
            <a:r>
              <a:rPr lang="en" sz="1200" u="sng">
                <a:solidFill>
                  <a:schemeClr val="hlink"/>
                </a:solidFill>
                <a:latin typeface="Proxima Nova"/>
                <a:ea typeface="Proxima Nova"/>
                <a:cs typeface="Proxima Nova"/>
                <a:sym typeface="Proxima Nova"/>
                <a:hlinkClick r:id="rId3"/>
              </a:rPr>
              <a:t>https://pure-hamlet-59256.herokuapp.com/</a:t>
            </a:r>
            <a:endParaRPr sz="12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265500" y="18327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Some benefits of D3</a:t>
            </a:r>
            <a:endParaRPr/>
          </a:p>
        </p:txBody>
      </p:sp>
      <p:sp>
        <p:nvSpPr>
          <p:cNvPr id="280" name="Google Shape;280;p4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Some of our ideation outputs are highly bespoke and complex. With D3 we’ll be able to control these (without relying on hobbling together 3rd party ‘pre-packaged’ visualisations that are unlikely to meet development standards (esp. a11y) </a:t>
            </a:r>
            <a:endParaRPr/>
          </a:p>
          <a:p>
            <a:pPr indent="-342900" lvl="0" marL="457200" rtl="0" algn="l">
              <a:spcBef>
                <a:spcPts val="0"/>
              </a:spcBef>
              <a:spcAft>
                <a:spcPts val="0"/>
              </a:spcAft>
              <a:buSzPts val="1800"/>
              <a:buChar char="●"/>
            </a:pPr>
            <a:r>
              <a:rPr lang="en"/>
              <a:t>D3 is the leader (and behind many charting libraries)</a:t>
            </a:r>
            <a:endParaRPr/>
          </a:p>
        </p:txBody>
      </p:sp>
      <p:sp>
        <p:nvSpPr>
          <p:cNvPr id="281" name="Google Shape;28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nvSpPr>
        <p:spPr>
          <a:xfrm>
            <a:off x="874500" y="1086000"/>
            <a:ext cx="3018300" cy="29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333333"/>
                </a:solidFill>
                <a:highlight>
                  <a:srgbClr val="FFFFFF"/>
                </a:highlight>
                <a:latin typeface="Proxima Nova"/>
                <a:ea typeface="Proxima Nova"/>
                <a:cs typeface="Proxima Nova"/>
                <a:sym typeface="Proxima Nova"/>
              </a:rPr>
              <a:t>“Dataviz on the Web is an exciting place to be right now with innovations in interactive visualizations coming thick and fast, and many (if not most) of them being developed with D3”</a:t>
            </a:r>
            <a:endParaRPr i="1" sz="1800">
              <a:solidFill>
                <a:srgbClr val="333333"/>
              </a:solidFill>
              <a:highlight>
                <a:srgbClr val="FFFFFF"/>
              </a:highlight>
              <a:latin typeface="Proxima Nova"/>
              <a:ea typeface="Proxima Nova"/>
              <a:cs typeface="Proxima Nova"/>
              <a:sym typeface="Proxima Nova"/>
            </a:endParaRPr>
          </a:p>
          <a:p>
            <a:pPr indent="0" lvl="0" marL="0" rtl="0" algn="r">
              <a:spcBef>
                <a:spcPts val="0"/>
              </a:spcBef>
              <a:spcAft>
                <a:spcPts val="0"/>
              </a:spcAft>
              <a:buNone/>
            </a:pPr>
            <a:r>
              <a:t/>
            </a:r>
            <a:endParaRPr sz="1800">
              <a:solidFill>
                <a:srgbClr val="333333"/>
              </a:solidFill>
              <a:highlight>
                <a:srgbClr val="FFFFFF"/>
              </a:highlight>
              <a:latin typeface="Proxima Nova"/>
              <a:ea typeface="Proxima Nova"/>
              <a:cs typeface="Proxima Nova"/>
              <a:sym typeface="Proxima Nova"/>
            </a:endParaRPr>
          </a:p>
          <a:p>
            <a:pPr indent="0" lvl="0" marL="0" rtl="0" algn="r">
              <a:spcBef>
                <a:spcPts val="0"/>
              </a:spcBef>
              <a:spcAft>
                <a:spcPts val="0"/>
              </a:spcAft>
              <a:buNone/>
            </a:pPr>
            <a:r>
              <a:rPr lang="en" sz="1800">
                <a:solidFill>
                  <a:srgbClr val="333333"/>
                </a:solidFill>
                <a:highlight>
                  <a:srgbClr val="FFFFFF"/>
                </a:highlight>
                <a:latin typeface="Proxima Nova"/>
                <a:ea typeface="Proxima Nova"/>
                <a:cs typeface="Proxima Nova"/>
                <a:sym typeface="Proxima Nova"/>
              </a:rPr>
              <a:t>Kyran Dale</a:t>
            </a:r>
            <a:endParaRPr sz="1800">
              <a:solidFill>
                <a:srgbClr val="333333"/>
              </a:solidFill>
              <a:highlight>
                <a:srgbClr val="FFFFFF"/>
              </a:highlight>
              <a:latin typeface="Proxima Nova"/>
              <a:ea typeface="Proxima Nova"/>
              <a:cs typeface="Proxima Nova"/>
              <a:sym typeface="Proxima Nova"/>
            </a:endParaRPr>
          </a:p>
        </p:txBody>
      </p:sp>
      <p:pic>
        <p:nvPicPr>
          <p:cNvPr id="287" name="Google Shape;287;p43"/>
          <p:cNvPicPr preferRelativeResize="0"/>
          <p:nvPr/>
        </p:nvPicPr>
        <p:blipFill>
          <a:blip r:embed="rId3">
            <a:alphaModFix/>
          </a:blip>
          <a:stretch>
            <a:fillRect/>
          </a:stretch>
        </p:blipFill>
        <p:spPr>
          <a:xfrm>
            <a:off x="4985500" y="661263"/>
            <a:ext cx="2547316" cy="3820974"/>
          </a:xfrm>
          <a:prstGeom prst="rect">
            <a:avLst/>
          </a:prstGeom>
          <a:noFill/>
          <a:ln>
            <a:noFill/>
          </a:ln>
        </p:spPr>
      </p:pic>
      <p:sp>
        <p:nvSpPr>
          <p:cNvPr id="288" name="Google Shape;28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quick SVG refresher</a:t>
            </a:r>
            <a:endParaRPr/>
          </a:p>
        </p:txBody>
      </p:sp>
      <p:sp>
        <p:nvSpPr>
          <p:cNvPr id="294" name="Google Shape;29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SVG is</a:t>
            </a:r>
            <a:endParaRPr/>
          </a:p>
        </p:txBody>
      </p:sp>
      <p:sp>
        <p:nvSpPr>
          <p:cNvPr id="300" name="Google Shape;300;p45"/>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helicopter view</a:t>
            </a:r>
            <a:endParaRPr/>
          </a:p>
          <a:p>
            <a:pPr indent="0" lvl="0" marL="0" rtl="0" algn="l">
              <a:spcBef>
                <a:spcPts val="0"/>
              </a:spcBef>
              <a:spcAft>
                <a:spcPts val="0"/>
              </a:spcAft>
              <a:buNone/>
            </a:pPr>
            <a:r>
              <a:t/>
            </a:r>
            <a:endParaRPr/>
          </a:p>
        </p:txBody>
      </p:sp>
      <p:sp>
        <p:nvSpPr>
          <p:cNvPr id="301" name="Google Shape;301;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XML based language for describing two-dimensional graphics - </a:t>
            </a:r>
            <a:r>
              <a:rPr i="1" lang="en"/>
              <a:t>what HTML is to text, SVG is to graphics</a:t>
            </a:r>
            <a:endParaRPr i="1"/>
          </a:p>
          <a:p>
            <a:pPr indent="-342900" lvl="0" marL="457200" rtl="0" algn="l">
              <a:spcBef>
                <a:spcPts val="0"/>
              </a:spcBef>
              <a:spcAft>
                <a:spcPts val="0"/>
              </a:spcAft>
              <a:buSzPts val="1800"/>
              <a:buChar char="●"/>
            </a:pPr>
            <a:r>
              <a:rPr lang="en"/>
              <a:t>A web standard 😍</a:t>
            </a:r>
            <a:endParaRPr/>
          </a:p>
          <a:p>
            <a:pPr indent="-342900" lvl="0" marL="457200" rtl="0" algn="l">
              <a:spcBef>
                <a:spcPts val="0"/>
              </a:spcBef>
              <a:spcAft>
                <a:spcPts val="0"/>
              </a:spcAft>
              <a:buSzPts val="1800"/>
              <a:buChar char="●"/>
            </a:pPr>
            <a:r>
              <a:rPr lang="en"/>
              <a:t>Can be used in HTML and CSS (either inline or referencing a file)*</a:t>
            </a:r>
            <a:endParaRPr/>
          </a:p>
          <a:p>
            <a:pPr indent="-342900" lvl="0" marL="457200" rtl="0" algn="l">
              <a:spcBef>
                <a:spcPts val="0"/>
              </a:spcBef>
              <a:spcAft>
                <a:spcPts val="0"/>
              </a:spcAft>
              <a:buSzPts val="1800"/>
              <a:buChar char="●"/>
            </a:pPr>
            <a:r>
              <a:rPr lang="en"/>
              <a:t>Easy to get to grips with but can be quite a deep topic when you look at advanced topics</a:t>
            </a:r>
            <a:endParaRPr/>
          </a:p>
        </p:txBody>
      </p:sp>
      <p:sp>
        <p:nvSpPr>
          <p:cNvPr id="302" name="Google Shape;302;p45"/>
          <p:cNvSpPr txBox="1"/>
          <p:nvPr/>
        </p:nvSpPr>
        <p:spPr>
          <a:xfrm>
            <a:off x="4891750" y="4734675"/>
            <a:ext cx="41175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Proxima Nova"/>
                <a:ea typeface="Proxima Nova"/>
                <a:cs typeface="Proxima Nova"/>
                <a:sym typeface="Proxima Nova"/>
              </a:rPr>
              <a:t>* </a:t>
            </a:r>
            <a:r>
              <a:rPr i="1" lang="en">
                <a:solidFill>
                  <a:srgbClr val="FFFFFF"/>
                </a:solidFill>
                <a:latin typeface="Proxima Nova"/>
                <a:ea typeface="Proxima Nova"/>
                <a:cs typeface="Proxima Nova"/>
                <a:sym typeface="Proxima Nova"/>
              </a:rPr>
              <a:t>As always, check browser support</a:t>
            </a:r>
            <a:endParaRPr i="1">
              <a:solidFill>
                <a:srgbClr val="FFFFFF"/>
              </a:solidFill>
              <a:latin typeface="Proxima Nova"/>
              <a:ea typeface="Proxima Nova"/>
              <a:cs typeface="Proxima Nova"/>
              <a:sym typeface="Proxima Nova"/>
            </a:endParaRPr>
          </a:p>
        </p:txBody>
      </p:sp>
      <p:sp>
        <p:nvSpPr>
          <p:cNvPr id="303" name="Google Shape;30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Some common SVG elements</a:t>
            </a:r>
            <a:endParaRPr/>
          </a:p>
        </p:txBody>
      </p:sp>
      <p:sp>
        <p:nvSpPr>
          <p:cNvPr id="309" name="Google Shape;309;p46"/>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are many more - see </a:t>
            </a:r>
            <a:r>
              <a:rPr lang="en" u="sng">
                <a:solidFill>
                  <a:schemeClr val="hlink"/>
                </a:solidFill>
                <a:hlinkClick r:id="rId3"/>
              </a:rPr>
              <a:t>https://developer.mozilla.org/en-US/docs/Web/SVG/Element</a:t>
            </a:r>
            <a:r>
              <a:rPr lang="en"/>
              <a:t> </a:t>
            </a:r>
            <a:endParaRPr/>
          </a:p>
        </p:txBody>
      </p:sp>
      <p:sp>
        <p:nvSpPr>
          <p:cNvPr id="310" name="Google Shape;310;p4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&lt;g&gt;</a:t>
            </a:r>
            <a:r>
              <a:rPr lang="en"/>
              <a:t> - the group element</a:t>
            </a:r>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&lt;line&gt;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&lt;circle&gt;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&lt;text&gt;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&lt;path&gt;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&lt;rect&gt;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&lt;a&gt;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&lt;ellipse&gt;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&lt;path&gt;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&lt;polygon&gt;</a:t>
            </a:r>
            <a:endParaRPr>
              <a:latin typeface="Courier New"/>
              <a:ea typeface="Courier New"/>
              <a:cs typeface="Courier New"/>
              <a:sym typeface="Courier New"/>
            </a:endParaRPr>
          </a:p>
        </p:txBody>
      </p:sp>
      <p:sp>
        <p:nvSpPr>
          <p:cNvPr id="311" name="Google Shape;31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Some common SVG attributes</a:t>
            </a:r>
            <a:endParaRPr/>
          </a:p>
        </p:txBody>
      </p:sp>
      <p:sp>
        <p:nvSpPr>
          <p:cNvPr id="317" name="Google Shape;317;p47"/>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are many more - see </a:t>
            </a:r>
            <a:r>
              <a:rPr lang="en" u="sng">
                <a:solidFill>
                  <a:schemeClr val="hlink"/>
                </a:solidFill>
                <a:hlinkClick r:id="rId3"/>
              </a:rPr>
              <a:t>https://developer.mozilla.org/en-US/docs/Web/SVG/Attribute</a:t>
            </a:r>
            <a:r>
              <a:rPr lang="en"/>
              <a:t> </a:t>
            </a:r>
            <a:endParaRPr/>
          </a:p>
        </p:txBody>
      </p:sp>
      <p:sp>
        <p:nvSpPr>
          <p:cNvPr id="318" name="Google Shape;318;p47"/>
          <p:cNvSpPr txBox="1"/>
          <p:nvPr>
            <p:ph idx="2" type="body"/>
          </p:nvPr>
        </p:nvSpPr>
        <p:spPr>
          <a:xfrm>
            <a:off x="4644925" y="724200"/>
            <a:ext cx="44988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fill</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stroke</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tabindex</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cy, cx, r </a:t>
            </a:r>
            <a:r>
              <a:rPr lang="en"/>
              <a:t>- for circle</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x, y, width, height -</a:t>
            </a:r>
            <a:r>
              <a:rPr lang="en"/>
              <a:t> for rect</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x1, x2, y1, y2, stroke -</a:t>
            </a:r>
            <a:r>
              <a:rPr lang="en"/>
              <a:t> for line</a:t>
            </a:r>
            <a:endParaRPr/>
          </a:p>
        </p:txBody>
      </p:sp>
      <p:sp>
        <p:nvSpPr>
          <p:cNvPr id="319" name="Google Shape;319;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Week 1: Code demo/challenge</a:t>
            </a:r>
            <a:endParaRPr/>
          </a:p>
        </p:txBody>
      </p:sp>
      <p:sp>
        <p:nvSpPr>
          <p:cNvPr id="325" name="Google Shape;325;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a:t>
            </a:r>
            <a:endParaRPr/>
          </a:p>
        </p:txBody>
      </p:sp>
      <p:pic>
        <p:nvPicPr>
          <p:cNvPr id="331" name="Google Shape;331;p49"/>
          <p:cNvPicPr preferRelativeResize="0"/>
          <p:nvPr/>
        </p:nvPicPr>
        <p:blipFill>
          <a:blip r:embed="rId3">
            <a:alphaModFix/>
          </a:blip>
          <a:stretch>
            <a:fillRect/>
          </a:stretch>
        </p:blipFill>
        <p:spPr>
          <a:xfrm>
            <a:off x="3653672" y="1548325"/>
            <a:ext cx="5065923" cy="2735951"/>
          </a:xfrm>
          <a:prstGeom prst="rect">
            <a:avLst/>
          </a:prstGeom>
          <a:noFill/>
          <a:ln>
            <a:noFill/>
          </a:ln>
        </p:spPr>
      </p:pic>
      <p:sp>
        <p:nvSpPr>
          <p:cNvPr id="332" name="Google Shape;332;p49"/>
          <p:cNvSpPr txBox="1"/>
          <p:nvPr>
            <p:ph idx="4294967295" type="body"/>
          </p:nvPr>
        </p:nvSpPr>
        <p:spPr>
          <a:xfrm>
            <a:off x="311700" y="1490875"/>
            <a:ext cx="37722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repository:</a:t>
            </a:r>
            <a:endParaRPr/>
          </a:p>
          <a:p>
            <a:pPr indent="-342900" lvl="0" marL="457200" rtl="0" algn="l">
              <a:spcBef>
                <a:spcPts val="1600"/>
              </a:spcBef>
              <a:spcAft>
                <a:spcPts val="0"/>
              </a:spcAft>
              <a:buSzPts val="1800"/>
              <a:buChar char="●"/>
            </a:pPr>
            <a:r>
              <a:rPr lang="en"/>
              <a:t>A basic SVG</a:t>
            </a:r>
            <a:endParaRPr/>
          </a:p>
          <a:p>
            <a:pPr indent="-342900" lvl="0" marL="457200" rtl="0" algn="l">
              <a:spcBef>
                <a:spcPts val="0"/>
              </a:spcBef>
              <a:spcAft>
                <a:spcPts val="0"/>
              </a:spcAft>
              <a:buSzPts val="1800"/>
              <a:buChar char="●"/>
            </a:pPr>
            <a:r>
              <a:rPr lang="en"/>
              <a:t>A basic SVG leveraging zero as default for attributes</a:t>
            </a:r>
            <a:endParaRPr/>
          </a:p>
          <a:p>
            <a:pPr indent="-342900" lvl="0" marL="457200" rtl="0" algn="l">
              <a:spcBef>
                <a:spcPts val="0"/>
              </a:spcBef>
              <a:spcAft>
                <a:spcPts val="0"/>
              </a:spcAft>
              <a:buSzPts val="1800"/>
              <a:buChar char="●"/>
            </a:pPr>
            <a:r>
              <a:rPr lang="en"/>
              <a:t>A basic SVG using ‘transform’ to set origin on a group</a:t>
            </a:r>
            <a:endParaRPr/>
          </a:p>
          <a:p>
            <a:pPr indent="-342900" lvl="0" marL="457200" rtl="0" algn="l">
              <a:spcBef>
                <a:spcPts val="0"/>
              </a:spcBef>
              <a:spcAft>
                <a:spcPts val="0"/>
              </a:spcAft>
              <a:buSzPts val="1800"/>
              <a:buChar char="●"/>
            </a:pPr>
            <a:r>
              <a:rPr lang="en"/>
              <a:t>Drawing an SVG with D3</a:t>
            </a:r>
            <a:endParaRPr/>
          </a:p>
          <a:p>
            <a:pPr indent="-342900" lvl="0" marL="457200" rtl="0" algn="l">
              <a:spcBef>
                <a:spcPts val="0"/>
              </a:spcBef>
              <a:spcAft>
                <a:spcPts val="0"/>
              </a:spcAft>
              <a:buSzPts val="1800"/>
              <a:buChar char="●"/>
            </a:pPr>
            <a:r>
              <a:rPr lang="en"/>
              <a:t>D3 is still JavaScript</a:t>
            </a:r>
            <a:endParaRPr/>
          </a:p>
        </p:txBody>
      </p:sp>
      <p:sp>
        <p:nvSpPr>
          <p:cNvPr id="333" name="Google Shape;333;p49"/>
          <p:cNvSpPr txBox="1"/>
          <p:nvPr/>
        </p:nvSpPr>
        <p:spPr>
          <a:xfrm>
            <a:off x="347800" y="1068200"/>
            <a:ext cx="84822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https://github.com/gtvj/data-visualisation-javascript</a:t>
            </a:r>
            <a:endParaRPr>
              <a:latin typeface="Proxima Nova"/>
              <a:ea typeface="Proxima Nova"/>
              <a:cs typeface="Proxima Nova"/>
              <a:sym typeface="Proxima Nova"/>
            </a:endParaRPr>
          </a:p>
        </p:txBody>
      </p:sp>
      <p:sp>
        <p:nvSpPr>
          <p:cNvPr id="334" name="Google Shape;334;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340" name="Google Shape;34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the code we’ve looked at (especially the last example) use JavaScript and D3 to create a visualisation that shows 50 circles, of random size, color and position on the SVG.</a:t>
            </a:r>
            <a:endParaRPr/>
          </a:p>
        </p:txBody>
      </p:sp>
      <p:sp>
        <p:nvSpPr>
          <p:cNvPr id="341" name="Google Shape;341;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7.</a:t>
            </a:r>
            <a:endParaRPr/>
          </a:p>
          <a:p>
            <a:pPr indent="0" lvl="0" marL="0" rtl="0" algn="l">
              <a:spcBef>
                <a:spcPts val="0"/>
              </a:spcBef>
              <a:spcAft>
                <a:spcPts val="0"/>
              </a:spcAft>
              <a:buNone/>
            </a:pPr>
            <a:r>
              <a:rPr lang="en"/>
              <a:t>Introducing Axes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212775" y="249800"/>
            <a:ext cx="6873300" cy="3936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The code is now running at: </a:t>
            </a:r>
            <a:r>
              <a:rPr lang="en" sz="1200" u="sng">
                <a:solidFill>
                  <a:schemeClr val="hlink"/>
                </a:solidFill>
                <a:latin typeface="Proxima Nova"/>
                <a:ea typeface="Proxima Nova"/>
                <a:cs typeface="Proxima Nova"/>
                <a:sym typeface="Proxima Nova"/>
                <a:hlinkClick r:id="rId3"/>
              </a:rPr>
              <a:t>https://pure-hamlet-59256.herokuapp.com/</a:t>
            </a:r>
            <a:endParaRPr sz="12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6. Continuing with scales, including scaleTime()</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480550"/>
            <a:ext cx="86496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5. Completing our chart and looking at D3 scales</a:t>
            </a:r>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36875"/>
            <a:ext cx="7680900" cy="46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dynamic colour and labels to the chart</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9"/>
          <p:cNvPicPr preferRelativeResize="0"/>
          <p:nvPr/>
        </p:nvPicPr>
        <p:blipFill>
          <a:blip r:embed="rId3">
            <a:alphaModFix/>
          </a:blip>
          <a:stretch>
            <a:fillRect/>
          </a:stretch>
        </p:blipFill>
        <p:spPr>
          <a:xfrm>
            <a:off x="289438" y="1675675"/>
            <a:ext cx="6478612" cy="2813474"/>
          </a:xfrm>
          <a:prstGeom prst="rect">
            <a:avLst/>
          </a:prstGeom>
          <a:noFill/>
          <a:ln>
            <a:noFill/>
          </a:ln>
        </p:spPr>
      </p:pic>
      <p:sp>
        <p:nvSpPr>
          <p:cNvPr id="101" name="Google Shape;101;p19"/>
          <p:cNvSpPr txBox="1"/>
          <p:nvPr/>
        </p:nvSpPr>
        <p:spPr>
          <a:xfrm>
            <a:off x="311700" y="945925"/>
            <a:ext cx="62817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 See building-a-real-chart-in-d3.html</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Scales in D3</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20"/>
          <p:cNvSpPr txBox="1"/>
          <p:nvPr/>
        </p:nvSpPr>
        <p:spPr>
          <a:xfrm>
            <a:off x="2169300" y="4024575"/>
            <a:ext cx="4805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 a close look at D3 scales is provided in d3-scales.html</a:t>
            </a:r>
            <a:endParaRPr>
              <a:solidFill>
                <a:srgbClr val="FFFFFF"/>
              </a:solidFill>
              <a:latin typeface="Proxima Nova"/>
              <a:ea typeface="Proxima Nova"/>
              <a:cs typeface="Proxima Nova"/>
              <a:sym typeface="Proxima Nova"/>
            </a:endParaRPr>
          </a:p>
        </p:txBody>
      </p:sp>
      <p:sp>
        <p:nvSpPr>
          <p:cNvPr id="109" name="Google Shape;109;p20"/>
          <p:cNvSpPr txBox="1"/>
          <p:nvPr/>
        </p:nvSpPr>
        <p:spPr>
          <a:xfrm>
            <a:off x="5228125" y="1128375"/>
            <a:ext cx="3084300" cy="3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Proxima Nova"/>
                <a:ea typeface="Proxima Nova"/>
                <a:cs typeface="Proxima Nova"/>
                <a:sym typeface="Proxima Nova"/>
              </a:rPr>
              <a:t>“D3 scales are functions that map from an </a:t>
            </a:r>
            <a:r>
              <a:rPr b="1" lang="en" sz="3000">
                <a:solidFill>
                  <a:srgbClr val="FFFFFF"/>
                </a:solidFill>
                <a:latin typeface="Proxima Nova"/>
                <a:ea typeface="Proxima Nova"/>
                <a:cs typeface="Proxima Nova"/>
                <a:sym typeface="Proxima Nova"/>
              </a:rPr>
              <a:t>input domain</a:t>
            </a:r>
            <a:r>
              <a:rPr lang="en" sz="3000">
                <a:solidFill>
                  <a:srgbClr val="FFFFFF"/>
                </a:solidFill>
                <a:latin typeface="Proxima Nova"/>
                <a:ea typeface="Proxima Nova"/>
                <a:cs typeface="Proxima Nova"/>
                <a:sym typeface="Proxima Nova"/>
              </a:rPr>
              <a:t> to an </a:t>
            </a:r>
            <a:r>
              <a:rPr b="1" lang="en" sz="3000">
                <a:solidFill>
                  <a:srgbClr val="FFFFFF"/>
                </a:solidFill>
                <a:latin typeface="Proxima Nova"/>
                <a:ea typeface="Proxima Nova"/>
                <a:cs typeface="Proxima Nova"/>
                <a:sym typeface="Proxima Nova"/>
              </a:rPr>
              <a:t>output range</a:t>
            </a:r>
            <a:r>
              <a:rPr lang="en" sz="3000">
                <a:solidFill>
                  <a:srgbClr val="FFFFFF"/>
                </a:solidFill>
                <a:latin typeface="Proxima Nova"/>
                <a:ea typeface="Proxima Nova"/>
                <a:cs typeface="Proxima Nova"/>
                <a:sym typeface="Proxima Nova"/>
              </a:rPr>
              <a:t>”</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4. Step-by-step to a data-driven, chart in D3</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21"/>
          <p:cNvSpPr txBox="1"/>
          <p:nvPr/>
        </p:nvSpPr>
        <p:spPr>
          <a:xfrm>
            <a:off x="2792725" y="55450"/>
            <a:ext cx="62817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 See building-a-real-chart-in-d3.html for the full process, beginning to end</a:t>
            </a:r>
            <a:endParaRPr>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