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279" r:id="rId4"/>
    <p:sldId id="263" r:id="rId5"/>
    <p:sldId id="267" r:id="rId6"/>
    <p:sldId id="268" r:id="rId7"/>
    <p:sldId id="280" r:id="rId8"/>
    <p:sldId id="269" r:id="rId9"/>
    <p:sldId id="270" r:id="rId10"/>
    <p:sldId id="281" r:id="rId11"/>
    <p:sldId id="278" r:id="rId12"/>
    <p:sldId id="264" r:id="rId13"/>
    <p:sldId id="282" r:id="rId14"/>
    <p:sldId id="272" r:id="rId15"/>
    <p:sldId id="271" r:id="rId16"/>
    <p:sldId id="283" r:id="rId17"/>
    <p:sldId id="27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94A"/>
    <a:srgbClr val="FA6300"/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6"/>
    <p:restoredTop sz="82192" autoAdjust="0"/>
  </p:normalViewPr>
  <p:slideViewPr>
    <p:cSldViewPr snapToGrid="0" snapToObjects="1">
      <p:cViewPr varScale="1">
        <p:scale>
          <a:sx n="71" d="100"/>
          <a:sy n="71" d="100"/>
        </p:scale>
        <p:origin x="12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64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3385EC-7DC8-6B4E-A1F9-301285DB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066FE-0B31-2E40-9337-DBBF5767A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8D3F-F384-414E-9A6B-E90C43C0C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1DD13-24B3-294D-9F0B-57C0492C41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385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62B9F-DA26-F243-9DA5-435978A7B71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2E26-CDFF-F444-A057-20EDEF7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21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2871FF-4488-B246-AC8B-5E03E449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52998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6342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30737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3900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32161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31034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73741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8222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2E26-CDFF-F444-A057-20EDEF7395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2E26-CDFF-F444-A057-20EDEF7395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04149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 some words or split into motivation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99263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4344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996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 down on wordiness – </a:t>
            </a:r>
            <a:r>
              <a:rPr lang="en-US" dirty="0" err="1"/>
              <a:t>Purpose:ajsdfkljasdkf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187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CUSUM – make a slide for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28228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1621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7983E-F5B0-4943-B5E3-25EB7A67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552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2382838"/>
            <a:ext cx="4768850" cy="94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4" y="6008552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3D515-49F9-AF46-9F3D-AAC610E81D82}"/>
              </a:ext>
            </a:extLst>
          </p:cNvPr>
          <p:cNvSpPr txBox="1"/>
          <p:nvPr userDrawn="1"/>
        </p:nvSpPr>
        <p:spPr>
          <a:xfrm>
            <a:off x="6653048" y="6353503"/>
            <a:ext cx="15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3854C-ED34-B14E-9AC8-FC35DD30AE22}" type="slidenum">
              <a:rPr lang="en-US" sz="1600" smtClean="0">
                <a:latin typeface="Helvetica" pitchFamily="2" charset="0"/>
              </a:rPr>
              <a:pPr algn="r"/>
              <a:t>‹#›</a:t>
            </a:fld>
            <a:r>
              <a:rPr lang="en-US" sz="1600" dirty="0">
                <a:latin typeface="Helvetica" pitchFamily="2" charset="0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67496" y="547607"/>
            <a:ext cx="8382366" cy="981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Diversion Detection in </a:t>
            </a:r>
            <a:r>
              <a:rPr lang="en-US" sz="28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Cyclus</a:t>
            </a:r>
            <a:endParaRPr lang="en-US" sz="2800" b="1" dirty="0">
              <a:solidFill>
                <a:srgbClr val="13294B"/>
              </a:solidFill>
              <a:latin typeface="Helvetica" pitchFamily="2" charset="0"/>
              <a:ea typeface="Georgia" charset="0"/>
              <a:cs typeface="Georgia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367495" y="2180161"/>
            <a:ext cx="8382366" cy="597829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13294B"/>
                </a:solidFill>
                <a:latin typeface="Helvetica" pitchFamily="2" charset="0"/>
                <a:ea typeface="Calibri" charset="0"/>
                <a:cs typeface="Calibri" charset="0"/>
              </a:rPr>
              <a:t>Greg Westphal, Kathryn D. Huff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3BC10-17A0-BB47-B2F8-F247B33D5F10}"/>
              </a:ext>
            </a:extLst>
          </p:cNvPr>
          <p:cNvSpPr txBox="1"/>
          <p:nvPr/>
        </p:nvSpPr>
        <p:spPr>
          <a:xfrm>
            <a:off x="1996782" y="2777990"/>
            <a:ext cx="512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Helvetica" pitchFamily="2" charset="0"/>
                <a:ea typeface="Calibri" charset="0"/>
                <a:cs typeface="Calibri" charset="0"/>
              </a:rPr>
              <a:t>University of Illinois at Urbana-Champaign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93F8-147C-2343-B9D1-CCAC3DAE9E09}"/>
              </a:ext>
            </a:extLst>
          </p:cNvPr>
          <p:cNvSpPr txBox="1"/>
          <p:nvPr/>
        </p:nvSpPr>
        <p:spPr>
          <a:xfrm>
            <a:off x="3216166" y="3294993"/>
            <a:ext cx="26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June 26,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3EC73-21CC-B044-B24D-62369DB9C8E8}"/>
              </a:ext>
            </a:extLst>
          </p:cNvPr>
          <p:cNvSpPr txBox="1"/>
          <p:nvPr/>
        </p:nvSpPr>
        <p:spPr>
          <a:xfrm>
            <a:off x="367496" y="1676926"/>
            <a:ext cx="83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TwoFCS</a:t>
            </a:r>
            <a:r>
              <a:rPr lang="en-US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Workshop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Results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DAE93-9D31-4C17-AC00-E4B0B3D8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9" y="1635360"/>
            <a:ext cx="7852190" cy="43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Diversion Settings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FA589-9B57-418F-B3F6-122584A36234}"/>
              </a:ext>
            </a:extLst>
          </p:cNvPr>
          <p:cNvSpPr txBox="1"/>
          <p:nvPr/>
        </p:nvSpPr>
        <p:spPr>
          <a:xfrm>
            <a:off x="446851" y="1890679"/>
            <a:ext cx="2904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Two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prototypes: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LWR vs SFR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LWR: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Fewer diversions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material per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Less frequent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SFR: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Frequent diversion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Small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69FF8-D9C7-4843-B6A2-FECAD36B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95" y="1417637"/>
            <a:ext cx="5482598" cy="39181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19CA89-1537-4BF0-9FDA-BF55359B9452}"/>
              </a:ext>
            </a:extLst>
          </p:cNvPr>
          <p:cNvCxnSpPr>
            <a:cxnSpLocks/>
          </p:cNvCxnSpPr>
          <p:nvPr/>
        </p:nvCxnSpPr>
        <p:spPr>
          <a:xfrm flipV="1">
            <a:off x="6443831" y="4873215"/>
            <a:ext cx="0" cy="4625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F7574E-AA72-4F01-A195-DB8FB07154CC}"/>
              </a:ext>
            </a:extLst>
          </p:cNvPr>
          <p:cNvCxnSpPr>
            <a:cxnSpLocks/>
          </p:cNvCxnSpPr>
          <p:nvPr/>
        </p:nvCxnSpPr>
        <p:spPr>
          <a:xfrm flipV="1">
            <a:off x="3949850" y="4873215"/>
            <a:ext cx="0" cy="4625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6FB13-8B71-4A13-90A5-81A0894FB917}"/>
              </a:ext>
            </a:extLst>
          </p:cNvPr>
          <p:cNvSpPr txBox="1"/>
          <p:nvPr/>
        </p:nvSpPr>
        <p:spPr>
          <a:xfrm>
            <a:off x="3603812" y="5335792"/>
            <a:ext cx="9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LWR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Divert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C5088-D2A4-4F1D-8ADD-4AA0682E7497}"/>
              </a:ext>
            </a:extLst>
          </p:cNvPr>
          <p:cNvSpPr txBox="1"/>
          <p:nvPr/>
        </p:nvSpPr>
        <p:spPr>
          <a:xfrm>
            <a:off x="6098907" y="5325116"/>
            <a:ext cx="9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SFR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Divert</a:t>
            </a:r>
          </a:p>
        </p:txBody>
      </p:sp>
    </p:spTree>
    <p:extLst>
      <p:ext uri="{BB962C8B-B14F-4D97-AF65-F5344CB8AC3E}">
        <p14:creationId xmlns:p14="http://schemas.microsoft.com/office/powerpoint/2010/main" val="40127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Utilization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326D8-D6F4-4BB4-A2AA-1EEEFD38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66861"/>
            <a:ext cx="7745445" cy="43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Utilization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AAC11-5F76-4908-8BD6-A5A5A4D3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0" y="1725611"/>
            <a:ext cx="7537739" cy="41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Conclusions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A176F-DBA2-435F-B4BA-04181E0CF6DA}"/>
              </a:ext>
            </a:extLst>
          </p:cNvPr>
          <p:cNvSpPr txBox="1"/>
          <p:nvPr/>
        </p:nvSpPr>
        <p:spPr>
          <a:xfrm>
            <a:off x="591671" y="1538344"/>
            <a:ext cx="7412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have developed a customizable method of diverting material from inside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facilities.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Preliminary work has been done on the detection of two different types of diversion: Nefarious and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was demonstrated to function as both LWR and SFR reprocessing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Capable of handling nefarious and operator diversion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Generic facility capable of modeling multiple facility layouts</a:t>
            </a:r>
          </a:p>
        </p:txBody>
      </p:sp>
    </p:spTree>
    <p:extLst>
      <p:ext uri="{BB962C8B-B14F-4D97-AF65-F5344CB8AC3E}">
        <p14:creationId xmlns:p14="http://schemas.microsoft.com/office/powerpoint/2010/main" val="411581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Future Work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608A8-6CDB-4815-AD86-812D75D25C9D}"/>
              </a:ext>
            </a:extLst>
          </p:cNvPr>
          <p:cNvSpPr txBox="1"/>
          <p:nvPr/>
        </p:nvSpPr>
        <p:spPr>
          <a:xfrm>
            <a:off x="527125" y="1667435"/>
            <a:ext cx="7304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Following this work, the following needs to be addressed: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Finish CUSUM method for multiple parameters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Perform sensitivity analysis on key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Adapt the Diverter class into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toolkit so other archetypes can make use of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Initially designed for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test its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further test cases for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including different types of SFRs</a:t>
            </a:r>
          </a:p>
        </p:txBody>
      </p:sp>
    </p:spTree>
    <p:extLst>
      <p:ext uri="{BB962C8B-B14F-4D97-AF65-F5344CB8AC3E}">
        <p14:creationId xmlns:p14="http://schemas.microsoft.com/office/powerpoint/2010/main" val="212465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Acknowledgements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Helvetica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608A8-6CDB-4815-AD86-812D75D25C9D}"/>
              </a:ext>
            </a:extLst>
          </p:cNvPr>
          <p:cNvSpPr txBox="1"/>
          <p:nvPr/>
        </p:nvSpPr>
        <p:spPr>
          <a:xfrm>
            <a:off x="527125" y="1667435"/>
            <a:ext cx="730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material is based upon work supported by the Department of Energy National Nuclear Security Administration under Award Number(s) DE-NA0002576 through the Consortium for Nonproliferation Enabling Capabilities.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B62A7-A10B-4886-A1E7-143AFF9C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6" y="3124751"/>
            <a:ext cx="704503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04157"/>
            <a:ext cx="7045036" cy="81348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F3430D-298C-1444-B514-51C1D4ED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6717"/>
            <a:ext cx="7538357" cy="5329012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[1]: K. D. HUFF, M. J. GIDDEN, R. W. CARLSEN, R. R. FLANAGAN, M. B.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MCGARRY, A. C. OPOTOWSKY, E. A. SCHNEIDER, A. M. SCOPATZ, and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P. P. H. WILSON, “Fundamental concepts in the </a:t>
            </a:r>
            <a:r>
              <a:rPr lang="en-US" sz="1500" dirty="0" err="1">
                <a:latin typeface="Helvetica" pitchFamily="2" charset="0"/>
              </a:rPr>
              <a:t>Cyclus</a:t>
            </a:r>
            <a:r>
              <a:rPr lang="en-US" sz="1500" dirty="0">
                <a:latin typeface="Helvetica" pitchFamily="2" charset="0"/>
              </a:rPr>
              <a:t> nuclear fuel cycle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simulation framework,” Advances in Engineering Software, 94, 46–59 (Apr.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 2016).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[2]: R. W. CARLSEN, M. GIDDEN, K. HUFF, A. C. OPO- TOWSKY, O.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RAKHIMOV, A. M. SCOPATZ, Z. WELCH, and P. WILSON, “Cyclus v1.5.3,” </a:t>
            </a:r>
          </a:p>
          <a:p>
            <a:pPr marL="0" indent="0">
              <a:buNone/>
            </a:pPr>
            <a:r>
              <a:rPr lang="en-US" sz="1500" dirty="0">
                <a:latin typeface="Helvetica" pitchFamily="2" charset="0"/>
              </a:rPr>
              <a:t>      </a:t>
            </a:r>
            <a:r>
              <a:rPr lang="en-US" sz="1500" dirty="0" err="1">
                <a:latin typeface="Helvetica" pitchFamily="2" charset="0"/>
              </a:rPr>
              <a:t>Figshare</a:t>
            </a:r>
            <a:r>
              <a:rPr lang="en-US" sz="1500" dirty="0">
                <a:latin typeface="Helvetica" pitchFamily="2" charset="0"/>
              </a:rPr>
              <a:t> (Jun. 2014), http://dx.doi.org/10.6084/m9.figshare.1041745. </a:t>
            </a:r>
          </a:p>
        </p:txBody>
      </p:sp>
    </p:spTree>
    <p:extLst>
      <p:ext uri="{BB962C8B-B14F-4D97-AF65-F5344CB8AC3E}">
        <p14:creationId xmlns:p14="http://schemas.microsoft.com/office/powerpoint/2010/main" val="236296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379868" y="1086450"/>
            <a:ext cx="6490504" cy="2260907"/>
          </a:xfrm>
          <a:prstGeom prst="rect">
            <a:avLst/>
          </a:prstGeom>
        </p:spPr>
        <p:txBody>
          <a:bodyPr/>
          <a:lstStyle/>
          <a:p>
            <a: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Thank You </a:t>
            </a:r>
            <a:b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</a:br>
            <a:b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</a:br>
            <a:r>
              <a:rPr lang="en-US" sz="45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6583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Outline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87E71A-6E25-3C46-8CA1-E6E664F7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7045036" cy="4338781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Motivation</a:t>
            </a:r>
          </a:p>
          <a:p>
            <a:pPr marL="400050" lvl="1" indent="0">
              <a:buNone/>
            </a:pPr>
            <a:r>
              <a:rPr lang="en-US" sz="1600" dirty="0">
                <a:latin typeface="Helvetica" pitchFamily="2" charset="0"/>
              </a:rPr>
              <a:t>	</a:t>
            </a:r>
            <a:r>
              <a:rPr lang="en-US" sz="1800" dirty="0">
                <a:latin typeface="Helvetica" pitchFamily="2" charset="0"/>
              </a:rPr>
              <a:t>	 Safeguards by Design</a:t>
            </a:r>
          </a:p>
          <a:p>
            <a:pPr marL="400050" lvl="1" indent="0">
              <a:buNone/>
            </a:pPr>
            <a:r>
              <a:rPr lang="en-US" sz="1800" dirty="0">
                <a:latin typeface="Helvetica" pitchFamily="2" charset="0"/>
              </a:rPr>
              <a:t>		 Inter-facility diversion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err="1">
                <a:latin typeface="Helvetica" pitchFamily="2" charset="0"/>
              </a:rPr>
              <a:t>PyRe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Diverter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Demonstrations</a:t>
            </a:r>
            <a:endParaRPr lang="en-US" sz="1600" dirty="0">
              <a:latin typeface="Helvetica" pitchFamily="2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Helvetica" pitchFamily="2" charset="0"/>
              </a:rPr>
              <a:t>		Transition Scenario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latin typeface="Helvetica" pitchFamily="2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320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5A0-DA66-4CBF-AE2D-A71C7A5A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4" y="457200"/>
            <a:ext cx="5867400" cy="1143000"/>
          </a:xfrm>
        </p:spPr>
        <p:txBody>
          <a:bodyPr/>
          <a:lstStyle/>
          <a:p>
            <a:pPr algn="l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C4AD-A23F-44A8-805B-195CEAD0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6" y="1600200"/>
            <a:ext cx="7436224" cy="4525963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Motivation: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Safeguard by design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Transition from LWR to SFR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Model diversion inside facilities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Goals: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Detect diversion using signatures and observables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Optimum detector and inspection locations in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pyroprocessing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Expand to the rest of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Characterize detection sensitivities and false positive rates.</a:t>
            </a:r>
          </a:p>
        </p:txBody>
      </p:sp>
    </p:spTree>
    <p:extLst>
      <p:ext uri="{BB962C8B-B14F-4D97-AF65-F5344CB8AC3E}">
        <p14:creationId xmlns:p14="http://schemas.microsoft.com/office/powerpoint/2010/main" val="11177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PyRe</a:t>
            </a:r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– Design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C7695-0F10-704F-BE18-9E91C895A69C}"/>
              </a:ext>
            </a:extLst>
          </p:cNvPr>
          <p:cNvSpPr txBox="1"/>
          <p:nvPr/>
        </p:nvSpPr>
        <p:spPr>
          <a:xfrm>
            <a:off x="381000" y="332441"/>
            <a:ext cx="133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PyRe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BFE5-1921-4904-AB02-2A24C0E7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199"/>
            <a:ext cx="3093720" cy="4525963"/>
          </a:xfrm>
        </p:spPr>
        <p:txBody>
          <a:bodyPr/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Facility containing multiple sub-processes: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Separately handled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Independent transactions, possibility of diversion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Operation settings impact efficiency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Generic facility: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Multiple types of pyro plants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LWR vs SFR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08D79CE-2905-4AF3-97DD-4F564946E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96675"/>
              </p:ext>
            </p:extLst>
          </p:nvPr>
        </p:nvGraphicFramePr>
        <p:xfrm>
          <a:off x="3270325" y="828340"/>
          <a:ext cx="5018099" cy="544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crobat Document" r:id="rId4" imgW="3276529" imgH="3558241" progId="AcroExch.Document.DC">
                  <p:embed/>
                </p:oleObj>
              </mc:Choice>
              <mc:Fallback>
                <p:oleObj name="Acrobat Document" r:id="rId4" imgW="3276529" imgH="355824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325" y="828340"/>
                        <a:ext cx="5018099" cy="544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25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PyRe</a:t>
            </a:r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 – Diversion Options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337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PyRe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7E2D3-FFB5-40EE-B1D5-389B9EE7F4E2}"/>
              </a:ext>
            </a:extLst>
          </p:cNvPr>
          <p:cNvSpPr txBox="1"/>
          <p:nvPr/>
        </p:nvSpPr>
        <p:spPr>
          <a:xfrm>
            <a:off x="559398" y="1645920"/>
            <a:ext cx="7045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diversion occurs in two different modes: </a:t>
            </a:r>
            <a:r>
              <a:rPr lang="en-US" b="1" dirty="0"/>
              <a:t>nefarious</a:t>
            </a:r>
            <a:r>
              <a:rPr lang="en-US" dirty="0"/>
              <a:t> or </a:t>
            </a:r>
            <a:r>
              <a:rPr lang="en-US" b="1" dirty="0"/>
              <a:t>operator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Nefarious Diversion</a:t>
            </a:r>
            <a:r>
              <a:rPr lang="en-US" dirty="0"/>
              <a:t> imagines diversion by a single bad actor with facility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 Diversion</a:t>
            </a:r>
            <a:r>
              <a:rPr lang="en-US" dirty="0"/>
              <a:t> imagines undeclared production.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01CC58-E795-4096-BB4B-7161DC213E48}"/>
              </a:ext>
            </a:extLst>
          </p:cNvPr>
          <p:cNvSpPr/>
          <p:nvPr/>
        </p:nvSpPr>
        <p:spPr>
          <a:xfrm>
            <a:off x="559398" y="5026486"/>
            <a:ext cx="1159043" cy="623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391C2-3B5C-488A-B43C-4011F0E8C986}"/>
              </a:ext>
            </a:extLst>
          </p:cNvPr>
          <p:cNvSpPr/>
          <p:nvPr/>
        </p:nvSpPr>
        <p:spPr>
          <a:xfrm>
            <a:off x="2422264" y="3679115"/>
            <a:ext cx="1280445" cy="623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58EB8-E363-4FD8-BFCD-DE82DA9E0B27}"/>
              </a:ext>
            </a:extLst>
          </p:cNvPr>
          <p:cNvSpPr/>
          <p:nvPr/>
        </p:nvSpPr>
        <p:spPr>
          <a:xfrm>
            <a:off x="4336321" y="3679115"/>
            <a:ext cx="1159043" cy="623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D8278B-1E10-4127-81DF-D8668B2BC242}"/>
              </a:ext>
            </a:extLst>
          </p:cNvPr>
          <p:cNvCxnSpPr/>
          <p:nvPr/>
        </p:nvCxnSpPr>
        <p:spPr>
          <a:xfrm>
            <a:off x="1828800" y="5305312"/>
            <a:ext cx="46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E0315D-88E6-44AE-9177-C6F2FF810D89}"/>
              </a:ext>
            </a:extLst>
          </p:cNvPr>
          <p:cNvCxnSpPr/>
          <p:nvPr/>
        </p:nvCxnSpPr>
        <p:spPr>
          <a:xfrm>
            <a:off x="3809196" y="3992880"/>
            <a:ext cx="46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1753B-4462-478D-A88F-6A28163C2FDD}"/>
              </a:ext>
            </a:extLst>
          </p:cNvPr>
          <p:cNvCxnSpPr/>
          <p:nvPr/>
        </p:nvCxnSpPr>
        <p:spPr>
          <a:xfrm>
            <a:off x="5628043" y="3992880"/>
            <a:ext cx="46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56BF6-990D-46CF-8DD4-99B8B913A0B7}"/>
              </a:ext>
            </a:extLst>
          </p:cNvPr>
          <p:cNvCxnSpPr/>
          <p:nvPr/>
        </p:nvCxnSpPr>
        <p:spPr>
          <a:xfrm>
            <a:off x="4948518" y="4485939"/>
            <a:ext cx="495655" cy="4303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6120CD-2EC4-4AD7-9201-EC4949854B05}"/>
              </a:ext>
            </a:extLst>
          </p:cNvPr>
          <p:cNvSpPr/>
          <p:nvPr/>
        </p:nvSpPr>
        <p:spPr>
          <a:xfrm>
            <a:off x="5511100" y="5004099"/>
            <a:ext cx="1159043" cy="6239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37C148-2717-4105-AB43-FDE485DB7D42}"/>
              </a:ext>
            </a:extLst>
          </p:cNvPr>
          <p:cNvSpPr/>
          <p:nvPr/>
        </p:nvSpPr>
        <p:spPr>
          <a:xfrm>
            <a:off x="6266993" y="3667921"/>
            <a:ext cx="1159043" cy="623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C9749-85CC-4469-A9A8-A3564160A80D}"/>
              </a:ext>
            </a:extLst>
          </p:cNvPr>
          <p:cNvSpPr txBox="1"/>
          <p:nvPr/>
        </p:nvSpPr>
        <p:spPr>
          <a:xfrm>
            <a:off x="5656297" y="5004099"/>
            <a:ext cx="127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Divert</a:t>
            </a:r>
          </a:p>
          <a:p>
            <a:r>
              <a:rPr lang="en-US" dirty="0"/>
              <a:t>Excess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A6F03-2EC6-4994-A09E-EC9042FFAE18}"/>
              </a:ext>
            </a:extLst>
          </p:cNvPr>
          <p:cNvSpPr txBox="1"/>
          <p:nvPr/>
        </p:nvSpPr>
        <p:spPr>
          <a:xfrm>
            <a:off x="6294290" y="3653602"/>
            <a:ext cx="127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  <a:p>
            <a:r>
              <a:rPr lang="en-US" dirty="0"/>
              <a:t>Shipment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1DCA7-4AB2-4F35-9E7E-B2ACE683DC34}"/>
              </a:ext>
            </a:extLst>
          </p:cNvPr>
          <p:cNvSpPr txBox="1"/>
          <p:nvPr/>
        </p:nvSpPr>
        <p:spPr>
          <a:xfrm>
            <a:off x="2422264" y="3792101"/>
            <a:ext cx="14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DFA3B-0B48-453D-9358-356E587205E0}"/>
              </a:ext>
            </a:extLst>
          </p:cNvPr>
          <p:cNvSpPr txBox="1"/>
          <p:nvPr/>
        </p:nvSpPr>
        <p:spPr>
          <a:xfrm>
            <a:off x="4378949" y="3667921"/>
            <a:ext cx="1073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</a:t>
            </a:r>
          </a:p>
          <a:p>
            <a:r>
              <a:rPr lang="en-US" dirty="0"/>
              <a:t>Material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AC951-5D15-48F2-B19F-E8EEE1692E02}"/>
              </a:ext>
            </a:extLst>
          </p:cNvPr>
          <p:cNvSpPr txBox="1"/>
          <p:nvPr/>
        </p:nvSpPr>
        <p:spPr>
          <a:xfrm>
            <a:off x="583293" y="5026486"/>
            <a:ext cx="12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</a:t>
            </a:r>
          </a:p>
          <a:p>
            <a:r>
              <a:rPr lang="en-US" dirty="0"/>
              <a:t>Operator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5DC857D-EF63-4F82-92C2-321644428704}"/>
              </a:ext>
            </a:extLst>
          </p:cNvPr>
          <p:cNvSpPr/>
          <p:nvPr/>
        </p:nvSpPr>
        <p:spPr>
          <a:xfrm>
            <a:off x="2473858" y="5004099"/>
            <a:ext cx="1159043" cy="6239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FD9C9-B75F-40FF-B655-75D083678377}"/>
              </a:ext>
            </a:extLst>
          </p:cNvPr>
          <p:cNvCxnSpPr>
            <a:cxnSpLocks/>
          </p:cNvCxnSpPr>
          <p:nvPr/>
        </p:nvCxnSpPr>
        <p:spPr>
          <a:xfrm flipV="1">
            <a:off x="3046796" y="4410635"/>
            <a:ext cx="0" cy="505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C571BC-9D8F-47AE-8F4D-F699BE8E3520}"/>
              </a:ext>
            </a:extLst>
          </p:cNvPr>
          <p:cNvSpPr txBox="1"/>
          <p:nvPr/>
        </p:nvSpPr>
        <p:spPr>
          <a:xfrm>
            <a:off x="2473858" y="5026486"/>
            <a:ext cx="135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</a:t>
            </a:r>
          </a:p>
          <a:p>
            <a:r>
              <a:rPr lang="en-US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7684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Diverter Class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5477B52-F549-425D-B508-AC142E9CA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84441"/>
              </p:ext>
            </p:extLst>
          </p:nvPr>
        </p:nvGraphicFramePr>
        <p:xfrm>
          <a:off x="3784393" y="258185"/>
          <a:ext cx="3930423" cy="56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4" imgW="2217101" imgH="3177304" progId="AcroExch.Document.DC">
                  <p:embed/>
                </p:oleObj>
              </mc:Choice>
              <mc:Fallback>
                <p:oleObj name="Acrobat Document" r:id="rId4" imgW="2217101" imgH="31773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4393" y="258185"/>
                        <a:ext cx="3930423" cy="56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5B41FE-5679-4AB0-8973-33ED73ADB7A3}"/>
              </a:ext>
            </a:extLst>
          </p:cNvPr>
          <p:cNvSpPr txBox="1"/>
          <p:nvPr/>
        </p:nvSpPr>
        <p:spPr>
          <a:xfrm>
            <a:off x="580913" y="1559859"/>
            <a:ext cx="3431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Sub-process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Operation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Diversions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Cyclus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Currently only implemented into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Diversion Detection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FA589-9B57-418F-B3F6-122584A36234}"/>
              </a:ext>
            </a:extLst>
          </p:cNvPr>
          <p:cNvSpPr txBox="1"/>
          <p:nvPr/>
        </p:nvSpPr>
        <p:spPr>
          <a:xfrm>
            <a:off x="446851" y="1417638"/>
            <a:ext cx="2468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Nefarious: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Material transactions are no longer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Signatures and Observables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CUSUM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Startup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3 σ sets alarm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681E1-ACA4-46B8-A1E8-CA0F53A13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539289"/>
              </p:ext>
            </p:extLst>
          </p:nvPr>
        </p:nvGraphicFramePr>
        <p:xfrm>
          <a:off x="2915322" y="1756192"/>
          <a:ext cx="5449098" cy="389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Acrobat Document" r:id="rId4" imgW="3017520" imgH="2156240" progId="AcroExch.Document.DC">
                  <p:embed/>
                </p:oleObj>
              </mc:Choice>
              <mc:Fallback>
                <p:oleObj name="Acrobat Document" r:id="rId4" imgW="3017520" imgH="21562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322" y="1756192"/>
                        <a:ext cx="5449098" cy="389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</a:rPr>
              <a:t>Transition Scenario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E1588-28D1-4C52-BA33-5D27886E2E13}"/>
              </a:ext>
            </a:extLst>
          </p:cNvPr>
          <p:cNvSpPr txBox="1"/>
          <p:nvPr/>
        </p:nvSpPr>
        <p:spPr>
          <a:xfrm>
            <a:off x="532015" y="1612669"/>
            <a:ext cx="7381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main attraction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pyroprocessing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the ability to handle LWR and SFR waste.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verify this capability in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we ran an EG01 – EG24 transition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want to observe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Appropriate deploying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Ability to meet demand of new SFRs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Diversion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Accurate transition from UOX to SFR fuels</a:t>
            </a:r>
          </a:p>
        </p:txBody>
      </p:sp>
    </p:spTree>
    <p:extLst>
      <p:ext uri="{BB962C8B-B14F-4D97-AF65-F5344CB8AC3E}">
        <p14:creationId xmlns:p14="http://schemas.microsoft.com/office/powerpoint/2010/main" val="244109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045036" cy="73183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13294B"/>
                </a:solidFill>
                <a:latin typeface="Helvetica" pitchFamily="2" charset="0"/>
                <a:ea typeface="Georgia" charset="0"/>
                <a:cs typeface="Georgia" charset="0"/>
              </a:rPr>
              <a:t>Transition Scenario - Setup</a:t>
            </a:r>
            <a:endParaRPr lang="en-US" sz="3200" dirty="0">
              <a:solidFill>
                <a:srgbClr val="13294B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DE4D-D6A8-354B-85CE-40952730020D}"/>
              </a:ext>
            </a:extLst>
          </p:cNvPr>
          <p:cNvSpPr txBox="1"/>
          <p:nvPr/>
        </p:nvSpPr>
        <p:spPr>
          <a:xfrm>
            <a:off x="381000" y="347246"/>
            <a:ext cx="18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Demonstrations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25D08-68CA-FA48-98C2-E14CCDFF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9500"/>
            <a:ext cx="7045036" cy="433878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94EF-D7CD-43C6-8528-8B569CA2CE91}"/>
              </a:ext>
            </a:extLst>
          </p:cNvPr>
          <p:cNvSpPr txBox="1"/>
          <p:nvPr/>
        </p:nvSpPr>
        <p:spPr>
          <a:xfrm>
            <a:off x="742278" y="1699708"/>
            <a:ext cx="7045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Legacy: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200 LWRs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50% 60yr lifetime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50% 80yr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LWR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Transition: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~200 LWRs starting in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80yr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SFR starts in 2050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80yr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SFR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PyRe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32385</TotalTime>
  <Words>663</Words>
  <Application>Microsoft Office PowerPoint</Application>
  <PresentationFormat>On-screen Show (4:3)</PresentationFormat>
  <Paragraphs>181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Helvetica</vt:lpstr>
      <vt:lpstr>Wingdings</vt:lpstr>
      <vt:lpstr>Office Theme</vt:lpstr>
      <vt:lpstr>Acrobat Document</vt:lpstr>
      <vt:lpstr>Adobe Acrobat Document</vt:lpstr>
      <vt:lpstr>Diversion Detection in Cyclus</vt:lpstr>
      <vt:lpstr>Outline</vt:lpstr>
      <vt:lpstr>Motivation/Goals</vt:lpstr>
      <vt:lpstr>PyRe – Design</vt:lpstr>
      <vt:lpstr>PyRe – Diversion Options</vt:lpstr>
      <vt:lpstr>Diverter Class</vt:lpstr>
      <vt:lpstr>Diversion Detection</vt:lpstr>
      <vt:lpstr>Transition Scenario</vt:lpstr>
      <vt:lpstr>Transition Scenario - Setup</vt:lpstr>
      <vt:lpstr>Transition Scenario - Results</vt:lpstr>
      <vt:lpstr>Diversion Settings</vt:lpstr>
      <vt:lpstr>Transition Scenario - Utilization</vt:lpstr>
      <vt:lpstr>Transition Scenario - Utilization</vt:lpstr>
      <vt:lpstr>Conclusions</vt:lpstr>
      <vt:lpstr>Future Work</vt:lpstr>
      <vt:lpstr>Acknowledgements</vt:lpstr>
      <vt:lpstr>References</vt:lpstr>
      <vt:lpstr>Thank You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Westphal, Greg</cp:lastModifiedBy>
  <cp:revision>395</cp:revision>
  <cp:lastPrinted>2019-01-17T17:39:38Z</cp:lastPrinted>
  <dcterms:created xsi:type="dcterms:W3CDTF">2016-01-13T21:18:08Z</dcterms:created>
  <dcterms:modified xsi:type="dcterms:W3CDTF">2019-06-28T18:13:45Z</dcterms:modified>
</cp:coreProperties>
</file>